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sldIdLst>
    <p:sldId id="256" r:id="rId2"/>
    <p:sldId id="262" r:id="rId3"/>
    <p:sldId id="263" r:id="rId4"/>
    <p:sldId id="264" r:id="rId5"/>
    <p:sldId id="267" r:id="rId6"/>
    <p:sldId id="300" r:id="rId7"/>
    <p:sldId id="309" r:id="rId8"/>
    <p:sldId id="304" r:id="rId9"/>
    <p:sldId id="265" r:id="rId10"/>
    <p:sldId id="302" r:id="rId11"/>
    <p:sldId id="429" r:id="rId12"/>
    <p:sldId id="437" r:id="rId13"/>
    <p:sldId id="438" r:id="rId14"/>
    <p:sldId id="439" r:id="rId15"/>
    <p:sldId id="266" r:id="rId16"/>
    <p:sldId id="335" r:id="rId17"/>
    <p:sldId id="352" r:id="rId18"/>
    <p:sldId id="276" r:id="rId19"/>
    <p:sldId id="368" r:id="rId20"/>
    <p:sldId id="277" r:id="rId21"/>
    <p:sldId id="441" r:id="rId22"/>
    <p:sldId id="332" r:id="rId23"/>
    <p:sldId id="442" r:id="rId24"/>
    <p:sldId id="278" r:id="rId25"/>
    <p:sldId id="333" r:id="rId26"/>
    <p:sldId id="443" r:id="rId27"/>
    <p:sldId id="372" r:id="rId28"/>
    <p:sldId id="279" r:id="rId29"/>
    <p:sldId id="280" r:id="rId30"/>
    <p:sldId id="421" r:id="rId31"/>
    <p:sldId id="422" r:id="rId32"/>
    <p:sldId id="423" r:id="rId33"/>
    <p:sldId id="424" r:id="rId34"/>
    <p:sldId id="425" r:id="rId35"/>
    <p:sldId id="427" r:id="rId36"/>
    <p:sldId id="444" r:id="rId37"/>
    <p:sldId id="374" r:id="rId38"/>
    <p:sldId id="375" r:id="rId39"/>
    <p:sldId id="281" r:id="rId40"/>
    <p:sldId id="416" r:id="rId41"/>
    <p:sldId id="382" r:id="rId42"/>
    <p:sldId id="376" r:id="rId43"/>
    <p:sldId id="282" r:id="rId44"/>
    <p:sldId id="334" r:id="rId45"/>
    <p:sldId id="379" r:id="rId46"/>
    <p:sldId id="283" r:id="rId47"/>
    <p:sldId id="284" r:id="rId48"/>
    <p:sldId id="285" r:id="rId49"/>
    <p:sldId id="380" r:id="rId50"/>
    <p:sldId id="387" r:id="rId51"/>
    <p:sldId id="286" r:id="rId52"/>
    <p:sldId id="331" r:id="rId53"/>
    <p:sldId id="288" r:id="rId54"/>
    <p:sldId id="389" r:id="rId55"/>
    <p:sldId id="311" r:id="rId56"/>
    <p:sldId id="390" r:id="rId57"/>
    <p:sldId id="388" r:id="rId58"/>
    <p:sldId id="417" r:id="rId59"/>
    <p:sldId id="440" r:id="rId60"/>
    <p:sldId id="384" r:id="rId61"/>
    <p:sldId id="433" r:id="rId62"/>
    <p:sldId id="435" r:id="rId63"/>
    <p:sldId id="434" r:id="rId64"/>
    <p:sldId id="436" r:id="rId65"/>
    <p:sldId id="426" r:id="rId66"/>
    <p:sldId id="411" r:id="rId67"/>
    <p:sldId id="412" r:id="rId68"/>
    <p:sldId id="419" r:id="rId69"/>
    <p:sldId id="353" r:id="rId70"/>
    <p:sldId id="414" r:id="rId71"/>
    <p:sldId id="44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35" clrIdx="0"/>
  <p:cmAuthor id="2" name="Sue" initials="S" lastIdx="6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9900CC"/>
    <a:srgbClr val="009900"/>
    <a:srgbClr val="CC00CC"/>
    <a:srgbClr val="FF9900"/>
    <a:srgbClr val="FF3399"/>
    <a:srgbClr val="FFCCFF"/>
    <a:srgbClr val="FF99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65" autoAdjust="0"/>
    <p:restoredTop sz="94660"/>
  </p:normalViewPr>
  <p:slideViewPr>
    <p:cSldViewPr>
      <p:cViewPr varScale="1">
        <p:scale>
          <a:sx n="108" d="100"/>
          <a:sy n="108" d="100"/>
        </p:scale>
        <p:origin x="13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86367-B788-4958-AE34-49558DBBE4CD}" type="datetimeFigureOut">
              <a:rPr lang="en-US" smtClean="0"/>
              <a:t>2/15/2021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BAD4E-3204-4106-BD72-F414FECFA670}" type="slidenum">
              <a:rPr lang="en-US" smtClean="0"/>
              <a:t>‹#›</a:t>
            </a:fld>
            <a:endParaRPr lang="en-US"/>
          </a:p>
        </p:txBody>
      </p:sp>
    </p:spTree>
    <p:extLst>
      <p:ext uri="{BB962C8B-B14F-4D97-AF65-F5344CB8AC3E}">
        <p14:creationId xmlns:p14="http://schemas.microsoft.com/office/powerpoint/2010/main" val="273388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6</a:t>
            </a:fld>
            <a:endParaRPr lang="en-US"/>
          </a:p>
        </p:txBody>
      </p:sp>
    </p:spTree>
    <p:extLst>
      <p:ext uri="{BB962C8B-B14F-4D97-AF65-F5344CB8AC3E}">
        <p14:creationId xmlns:p14="http://schemas.microsoft.com/office/powerpoint/2010/main" val="44672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42</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45</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49</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58</a:t>
            </a:fld>
            <a:endParaRPr lang="en-US"/>
          </a:p>
        </p:txBody>
      </p:sp>
    </p:spTree>
    <p:extLst>
      <p:ext uri="{BB962C8B-B14F-4D97-AF65-F5344CB8AC3E}">
        <p14:creationId xmlns:p14="http://schemas.microsoft.com/office/powerpoint/2010/main" val="192626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19</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21</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23</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26</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35</a:t>
            </a:fld>
            <a:endParaRPr lang="en-US"/>
          </a:p>
        </p:txBody>
      </p:sp>
    </p:spTree>
    <p:extLst>
      <p:ext uri="{BB962C8B-B14F-4D97-AF65-F5344CB8AC3E}">
        <p14:creationId xmlns:p14="http://schemas.microsoft.com/office/powerpoint/2010/main" val="332247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36</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37</a:t>
            </a:fld>
            <a:endParaRPr lang="en-US"/>
          </a:p>
        </p:txBody>
      </p:sp>
    </p:spTree>
    <p:extLst>
      <p:ext uri="{BB962C8B-B14F-4D97-AF65-F5344CB8AC3E}">
        <p14:creationId xmlns:p14="http://schemas.microsoft.com/office/powerpoint/2010/main" val="146424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BAD4E-3204-4106-BD72-F414FECFA670}" type="slidenum">
              <a:rPr lang="en-US" smtClean="0"/>
              <a:t>38</a:t>
            </a:fld>
            <a:endParaRPr lang="en-US"/>
          </a:p>
        </p:txBody>
      </p:sp>
    </p:spTree>
    <p:extLst>
      <p:ext uri="{BB962C8B-B14F-4D97-AF65-F5344CB8AC3E}">
        <p14:creationId xmlns:p14="http://schemas.microsoft.com/office/powerpoint/2010/main" val="14642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67B701B-A5EB-44FC-962C-E8EA46B8CF02}" type="datetime1">
              <a:rPr lang="en-US" smtClean="0"/>
              <a:t>2/15/2021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A7ECC3E-4170-412F-8B33-8063B7BB8A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3A352B-A75D-4456-8F72-25DFE2FE1A1F}"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2E5FD5-1926-4A8D-A496-3AB562D4DAF9}"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A51646-CCA4-4ACA-8FFF-1335859535B1}"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B2BB85-F500-49E1-AD06-5B84C28E79BC}"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A7ECC3E-4170-412F-8B33-8063B7BB8A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B00E5B-C342-4AFE-B03B-5051AE9B2652}"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9602A7C-D7E6-4C14-9C07-F3C577239B18}"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BDF33B-691B-4047-B1D7-9766D1AACB0A}"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D56AA-8ACD-4843-8B3F-85699DA70F06}"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02F9B4-BD4F-4164-B6B6-9068E8B251B8}"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4475035-953B-4AD5-8FF6-C02DB9CC018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3CC624E-3727-46BF-BF9C-F279AE8483B1}" type="datetime1">
              <a:rPr lang="en-US" smtClean="0"/>
              <a:t>2/15/2021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7ECC3E-4170-412F-8B33-8063B7BB8A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wheat-grain-crops-bread-harvest-1530321/"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ixabay.com/en/prayer-bible-pray-hands-folded-708389/"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studythecalendar.com/intro-exodus-12-passover-to-exodus-20-pentecost/"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studythecalendar.com/series-2-stepping-stones/" TargetMode="External"/><Relationship Id="rId4" Type="http://schemas.openxmlformats.org/officeDocument/2006/relationships/hyperlink" Target="https://studythecalendar.com/exodus-12-unleaven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066800" y="152400"/>
            <a:ext cx="6934200" cy="2057401"/>
            <a:chOff x="1676400" y="152400"/>
            <a:chExt cx="6019800" cy="1905000"/>
          </a:xfrm>
        </p:grpSpPr>
        <p:sp>
          <p:nvSpPr>
            <p:cNvPr id="5" name="Oval Callout 4"/>
            <p:cNvSpPr/>
            <p:nvPr/>
          </p:nvSpPr>
          <p:spPr>
            <a:xfrm flipH="1">
              <a:off x="1676400" y="152400"/>
              <a:ext cx="6019800" cy="1905000"/>
            </a:xfrm>
            <a:prstGeom prst="wedgeEllipseCallout">
              <a:avLst>
                <a:gd name="adj1" fmla="val -15358"/>
                <a:gd name="adj2" fmla="val 47280"/>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555062"/>
              <a:ext cx="6019800" cy="136789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5400" dirty="0">
                  <a:ln>
                    <a:solidFill>
                      <a:srgbClr val="FF3399"/>
                    </a:solidFill>
                  </a:ln>
                  <a:solidFill>
                    <a:srgbClr val="FFCCFF"/>
                  </a:solidFill>
                  <a:latin typeface="Comic Sans MS" panose="030F0702030302020204" pitchFamily="66" charset="0"/>
                </a:rPr>
                <a:t>Feast-Keeping  101</a:t>
              </a:r>
            </a:p>
            <a:p>
              <a:pPr algn="ctr"/>
              <a:r>
                <a:rPr lang="en-US" sz="3600" dirty="0">
                  <a:ln>
                    <a:solidFill>
                      <a:srgbClr val="FF3399"/>
                    </a:solidFill>
                  </a:ln>
                  <a:solidFill>
                    <a:srgbClr val="FFCCFF"/>
                  </a:solidFill>
                  <a:latin typeface="Comic Sans MS" panose="030F0702030302020204" pitchFamily="66" charset="0"/>
                </a:rPr>
                <a:t>Part 1</a:t>
              </a:r>
            </a:p>
          </p:txBody>
        </p:sp>
      </p:grpSp>
      <p:sp>
        <p:nvSpPr>
          <p:cNvPr id="2" name="Slide Number Placeholder 1"/>
          <p:cNvSpPr>
            <a:spLocks noGrp="1"/>
          </p:cNvSpPr>
          <p:nvPr>
            <p:ph type="sldNum" sz="quarter" idx="12"/>
          </p:nvPr>
        </p:nvSpPr>
        <p:spPr/>
        <p:txBody>
          <a:bodyPr/>
          <a:lstStyle/>
          <a:p>
            <a:fld id="{9A7ECC3E-4170-412F-8B33-8063B7BB8A4D}" type="slidenum">
              <a:rPr lang="en-US" smtClean="0"/>
              <a:t>1</a:t>
            </a:fld>
            <a:endParaRPr lang="en-US"/>
          </a:p>
        </p:txBody>
      </p:sp>
    </p:spTree>
    <p:extLst>
      <p:ext uri="{BB962C8B-B14F-4D97-AF65-F5344CB8AC3E}">
        <p14:creationId xmlns:p14="http://schemas.microsoft.com/office/powerpoint/2010/main" val="40798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382000" cy="5943600"/>
          </a:xfrm>
          <a:blipFill>
            <a:blip r:embed="rId2"/>
            <a:tile tx="0" ty="0" sx="100000" sy="100000" flip="none" algn="tl"/>
          </a:blipFill>
          <a:ln w="57150">
            <a:solidFill>
              <a:srgbClr val="FF0066"/>
            </a:solidFill>
          </a:ln>
          <a:scene3d>
            <a:camera prst="orthographicFront"/>
            <a:lightRig rig="threePt" dir="t"/>
          </a:scene3d>
          <a:sp3d>
            <a:bevelT/>
          </a:sp3d>
        </p:spPr>
        <p:txBody>
          <a:bodyPr lIns="182880" tIns="91440">
            <a:normAutofit fontScale="85000" lnSpcReduction="10000"/>
          </a:bodyPr>
          <a:lstStyle/>
          <a:p>
            <a:pPr algn="l">
              <a:spcBef>
                <a:spcPts val="0"/>
              </a:spcBef>
              <a:spcAft>
                <a:spcPts val="1200"/>
              </a:spcAft>
              <a:buClr>
                <a:srgbClr val="0000FF"/>
              </a:buClr>
            </a:pPr>
            <a:r>
              <a:rPr lang="en-US" b="1" u="sng" dirty="0">
                <a:solidFill>
                  <a:srgbClr val="FF0000"/>
                </a:solidFill>
                <a:latin typeface="Comic Sans MS" panose="030F0702030302020204" pitchFamily="66" charset="0"/>
                <a:ea typeface="Calibri" panose="020F0502020204030204" pitchFamily="34" charset="0"/>
                <a:cs typeface="Calibri" panose="020F0502020204030204" pitchFamily="34" charset="0"/>
              </a:rPr>
              <a:t>Note</a:t>
            </a:r>
            <a:r>
              <a:rPr lang="en-US" b="1" dirty="0">
                <a:solidFill>
                  <a:srgbClr val="FF0000"/>
                </a:solidFill>
                <a:latin typeface="Comic Sans MS" panose="030F0702030302020204" pitchFamily="66" charset="0"/>
                <a:ea typeface="Calibri" panose="020F0502020204030204" pitchFamily="34" charset="0"/>
                <a:cs typeface="Calibri" panose="020F0502020204030204" pitchFamily="34" charset="0"/>
              </a:rPr>
              <a:t>: </a:t>
            </a:r>
            <a:r>
              <a:rPr lang="en-US" b="1" dirty="0">
                <a:solidFill>
                  <a:srgbClr val="31849B"/>
                </a:solidFill>
                <a:latin typeface="Comic Sans MS" panose="030F0702030302020204" pitchFamily="66" charset="0"/>
                <a:ea typeface="Calibri" panose="020F0502020204030204" pitchFamily="34" charset="0"/>
                <a:cs typeface="Calibri" panose="020F0502020204030204" pitchFamily="34" charset="0"/>
              </a:rPr>
              <a:t>Cycle/Season Definitions: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We prefer to refrain from using the word “day” that has been translated from the original Hebrew word </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&lt;</a:t>
            </a:r>
            <a:r>
              <a:rPr lang="en-US" b="1" dirty="0" err="1">
                <a:solidFill>
                  <a:srgbClr val="00B050"/>
                </a:solidFill>
                <a:latin typeface="Calibri" panose="020F0502020204030204" pitchFamily="34" charset="0"/>
                <a:ea typeface="Calibri" panose="020F0502020204030204" pitchFamily="34" charset="0"/>
                <a:cs typeface="Calibri" panose="020F0502020204030204" pitchFamily="34" charset="0"/>
              </a:rPr>
              <a:t>yowm</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&gt;.</a:t>
            </a:r>
            <a:r>
              <a:rPr lang="en-US" b="1"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The word “Day” can indicate 12 or 24 hours, day or night, or both!  To understand Scripture correctly we need to be more accurate.  </a:t>
            </a:r>
            <a:r>
              <a:rPr lang="en-US" u="heavy" dirty="0">
                <a:solidFill>
                  <a:srgbClr val="0D0D0D"/>
                </a:solidFill>
                <a:uFill>
                  <a:solidFill>
                    <a:srgbClr val="FF0066"/>
                  </a:solidFill>
                </a:uFill>
                <a:latin typeface="Calibri" panose="020F0502020204030204" pitchFamily="34" charset="0"/>
                <a:ea typeface="Calibri" panose="020F0502020204030204" pitchFamily="34" charset="0"/>
                <a:cs typeface="Calibri" panose="020F0502020204030204" pitchFamily="34" charset="0"/>
              </a:rPr>
              <a:t>Preference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is given to the word </a:t>
            </a:r>
            <a:r>
              <a:rPr lang="en-US"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when referring to 24 hours, in place of the word </a:t>
            </a:r>
            <a:r>
              <a:rPr lang="en-US" u="heavy" dirty="0">
                <a:solidFill>
                  <a:srgbClr val="0D0D0D"/>
                </a:solidFill>
                <a:uFill>
                  <a:solidFill>
                    <a:srgbClr val="FF0066"/>
                  </a:solidFill>
                </a:uFill>
                <a:latin typeface="Calibri" panose="020F0502020204030204" pitchFamily="34" charset="0"/>
                <a:ea typeface="Calibri" panose="020F0502020204030204" pitchFamily="34" charset="0"/>
                <a:cs typeface="Calibri" panose="020F0502020204030204" pitchFamily="34" charset="0"/>
              </a:rPr>
              <a:t>day</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When quoting Scripture, citing the </a:t>
            </a:r>
            <a:r>
              <a:rPr lang="en-US" u="sng" dirty="0">
                <a:solidFill>
                  <a:srgbClr val="0D0D0D"/>
                </a:solidFill>
                <a:latin typeface="Calibri" panose="020F0502020204030204" pitchFamily="34" charset="0"/>
                <a:ea typeface="Calibri" panose="020F0502020204030204" pitchFamily="34" charset="0"/>
                <a:cs typeface="Calibri" panose="020F0502020204030204" pitchFamily="34" charset="0"/>
              </a:rPr>
              <a:t>Sabbath</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b="1" u="sng" dirty="0">
                <a:solidFill>
                  <a:srgbClr val="FF0066"/>
                </a:solidFill>
                <a:latin typeface="Calibri" panose="020F0502020204030204" pitchFamily="34" charset="0"/>
                <a:ea typeface="Calibri" panose="020F0502020204030204" pitchFamily="34" charset="0"/>
                <a:cs typeface="Calibri" panose="020F0502020204030204" pitchFamily="34" charset="0"/>
              </a:rPr>
              <a:t>Day</a:t>
            </a:r>
            <a:r>
              <a:rPr lang="en-US"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and/or the Feast </a:t>
            </a:r>
            <a:r>
              <a:rPr lang="en-US" b="1" u="sng" dirty="0">
                <a:solidFill>
                  <a:srgbClr val="FF0066"/>
                </a:solidFill>
                <a:latin typeface="Calibri" panose="020F0502020204030204" pitchFamily="34" charset="0"/>
                <a:ea typeface="Calibri" panose="020F0502020204030204" pitchFamily="34" charset="0"/>
                <a:cs typeface="Calibri" panose="020F0502020204030204" pitchFamily="34" charset="0"/>
              </a:rPr>
              <a:t>day</a:t>
            </a:r>
            <a:r>
              <a:rPr lang="en-US" b="1" dirty="0">
                <a:solidFill>
                  <a:srgbClr val="FF0066"/>
                </a:solidFill>
                <a:latin typeface="Calibri" panose="020F0502020204030204" pitchFamily="34" charset="0"/>
                <a:ea typeface="Calibri" panose="020F0502020204030204" pitchFamily="34" charset="0"/>
                <a:cs typeface="Calibri" panose="020F0502020204030204" pitchFamily="34" charset="0"/>
              </a:rPr>
              <a:t>(s) </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you will see </a:t>
            </a:r>
            <a:r>
              <a:rPr lang="en-US" u="heavy" dirty="0">
                <a:solidFill>
                  <a:srgbClr val="0D0D0D"/>
                </a:solidFill>
                <a:uFill>
                  <a:solidFill>
                    <a:srgbClr val="FF0066"/>
                  </a:solidFill>
                </a:uFill>
                <a:latin typeface="Calibri" panose="020F0502020204030204" pitchFamily="34" charset="0"/>
                <a:ea typeface="Calibri" panose="020F0502020204030204" pitchFamily="34" charset="0"/>
                <a:cs typeface="Calibri" panose="020F0502020204030204" pitchFamily="34" charset="0"/>
              </a:rPr>
              <a:t>day</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Otherwise </a:t>
            </a:r>
            <a:r>
              <a:rPr lang="en-US"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is the word of choice.  The 24 hour </a:t>
            </a:r>
            <a:r>
              <a:rPr lang="en-US"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 is further defined to pinpoint the </a:t>
            </a:r>
            <a:r>
              <a:rPr lang="en-US" b="1" u="sng" dirty="0">
                <a:solidFill>
                  <a:srgbClr val="0D0D0D"/>
                </a:solidFill>
                <a:latin typeface="Calibri" panose="020F0502020204030204" pitchFamily="34" charset="0"/>
                <a:ea typeface="Calibri" panose="020F0502020204030204" pitchFamily="34" charset="0"/>
                <a:cs typeface="Calibri" panose="020F0502020204030204" pitchFamily="34" charset="0"/>
              </a:rPr>
              <a:t>two seasons</a:t>
            </a:r>
            <a:r>
              <a:rPr lang="en-US" dirty="0">
                <a:solidFill>
                  <a:srgbClr val="0D0D0D"/>
                </a:solidFill>
                <a:latin typeface="Calibri" panose="020F0502020204030204" pitchFamily="34" charset="0"/>
                <a:ea typeface="Calibri" panose="020F0502020204030204" pitchFamily="34" charset="0"/>
                <a:cs typeface="Calibri" panose="020F0502020204030204" pitchFamily="34" charset="0"/>
              </a:rPr>
              <a:t>.</a:t>
            </a:r>
          </a:p>
          <a:p>
            <a:pPr marL="457200" indent="-457200" algn="l">
              <a:spcBef>
                <a:spcPts val="0"/>
              </a:spcBef>
              <a:spcAft>
                <a:spcPts val="1200"/>
              </a:spcAft>
              <a:buClr>
                <a:srgbClr val="0000FF"/>
              </a:buClr>
              <a:buFont typeface="+mj-lt"/>
              <a:buAutoNum type="arabicPeriod"/>
            </a:pPr>
            <a:r>
              <a:rPr lang="en-US" sz="3200" b="1" dirty="0">
                <a:solidFill>
                  <a:srgbClr val="9900FF"/>
                </a:solidFill>
                <a:latin typeface="Calibri" panose="020F0502020204030204" pitchFamily="34" charset="0"/>
                <a:ea typeface="Calibri" panose="020F0502020204030204" pitchFamily="34" charset="0"/>
                <a:cs typeface="Calibri" panose="020F0502020204030204" pitchFamily="34" charset="0"/>
              </a:rPr>
              <a:t>Cycle</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24 hours containing the 2 </a:t>
            </a:r>
            <a:r>
              <a:rPr lang="en-US" sz="3200" u="sng" dirty="0">
                <a:solidFill>
                  <a:srgbClr val="0D0D0D"/>
                </a:solidFill>
                <a:uFill>
                  <a:solidFill>
                    <a:srgbClr val="9933FF"/>
                  </a:solidFill>
                </a:uFill>
                <a:latin typeface="Calibri" panose="020F0502020204030204" pitchFamily="34" charset="0"/>
                <a:ea typeface="Calibri" panose="020F0502020204030204" pitchFamily="34" charset="0"/>
                <a:cs typeface="Calibri" panose="020F0502020204030204" pitchFamily="34" charset="0"/>
              </a:rPr>
              <a:t>seasons</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of: </a:t>
            </a:r>
            <a:r>
              <a:rPr lang="en-US" sz="3200" dirty="0">
                <a:solidFill>
                  <a:srgbClr val="31849B"/>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light</a:t>
            </a:r>
            <a:r>
              <a:rPr lang="en-US" sz="3200" dirty="0">
                <a:solidFill>
                  <a:srgbClr val="31849B"/>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H216</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&lt;</a:t>
            </a:r>
            <a:r>
              <a:rPr lang="en-US" sz="32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sz="3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owr</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&gt;</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0070C0"/>
                </a:solidFill>
                <a:latin typeface="Calibri" panose="020F0502020204030204" pitchFamily="34" charset="0"/>
                <a:ea typeface="Calibri" panose="020F0502020204030204" pitchFamily="34" charset="0"/>
                <a:cs typeface="Calibri" panose="020F0502020204030204" pitchFamily="34" charset="0"/>
              </a:rPr>
              <a:t>and</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night</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rPr>
              <a:t>H3915</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 &lt;</a:t>
            </a:r>
            <a:r>
              <a:rPr lang="en-US" sz="3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layil</a:t>
            </a:r>
            <a:r>
              <a:rPr lang="en-US" sz="3200" dirty="0">
                <a:solidFill>
                  <a:srgbClr val="0D0D0D"/>
                </a:solidFill>
                <a:latin typeface="Calibri" panose="020F0502020204030204" pitchFamily="34" charset="0"/>
                <a:ea typeface="Calibri" panose="020F0502020204030204" pitchFamily="34" charset="0"/>
                <a:cs typeface="Calibri" panose="020F0502020204030204" pitchFamily="34" charset="0"/>
              </a:rPr>
              <a:t>&gt;.</a:t>
            </a:r>
            <a:endParaRPr lang="en-US" sz="3200" b="1"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ts val="0"/>
              </a:spcBef>
              <a:spcAft>
                <a:spcPts val="1200"/>
              </a:spcAft>
              <a:buClr>
                <a:srgbClr val="0000FF"/>
              </a:buClr>
              <a:buFont typeface="+mj-lt"/>
              <a:buAutoNum type="arabicPeriod"/>
            </a:pPr>
            <a:r>
              <a:rPr lang="en-US" sz="3200" b="1" dirty="0">
                <a:solidFill>
                  <a:srgbClr val="9900FF"/>
                </a:solidFill>
                <a:latin typeface="Calibri" panose="020F0502020204030204" pitchFamily="34" charset="0"/>
                <a:ea typeface="Calibri" panose="020F0502020204030204" pitchFamily="34" charset="0"/>
                <a:cs typeface="Calibri" panose="020F0502020204030204" pitchFamily="34" charset="0"/>
              </a:rPr>
              <a:t>Season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H6256</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 &lt;</a:t>
            </a:r>
            <a:r>
              <a:rPr lang="en-US" sz="3200" b="1" dirty="0">
                <a:solidFill>
                  <a:srgbClr val="00B050"/>
                </a:solidFill>
                <a:latin typeface="Calibri" panose="020F0502020204030204" pitchFamily="34" charset="0"/>
                <a:ea typeface="Calibri" panose="020F0502020204030204" pitchFamily="34" charset="0"/>
                <a:cs typeface="Calibri" panose="020F0502020204030204" pitchFamily="34" charset="0"/>
              </a:rPr>
              <a:t>‘eth</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&gt;; 12 segments of time whether it is the </a:t>
            </a:r>
            <a:r>
              <a:rPr lang="en-US" sz="3200" b="1" u="sng" dirty="0">
                <a:solidFill>
                  <a:srgbClr val="9933FF"/>
                </a:solidFill>
                <a:latin typeface="Calibri" panose="020F0502020204030204" pitchFamily="34" charset="0"/>
                <a:ea typeface="Calibri" panose="020F0502020204030204" pitchFamily="34" charset="0"/>
                <a:cs typeface="Calibri" panose="020F0502020204030204" pitchFamily="34" charset="0"/>
              </a:rPr>
              <a:t>Light Season</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200" b="1" u="sng" dirty="0">
                <a:solidFill>
                  <a:srgbClr val="FF0000"/>
                </a:solidFill>
                <a:latin typeface="Calibri" panose="020F0502020204030204" pitchFamily="34" charset="0"/>
                <a:ea typeface="Calibri" panose="020F0502020204030204" pitchFamily="34" charset="0"/>
                <a:cs typeface="Calibri" panose="020F0502020204030204" pitchFamily="34" charset="0"/>
              </a:rPr>
              <a:t>or</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en-US" sz="3200" b="1" u="sng" dirty="0">
                <a:solidFill>
                  <a:srgbClr val="9933FF"/>
                </a:solidFill>
                <a:latin typeface="Calibri" panose="020F0502020204030204" pitchFamily="34" charset="0"/>
                <a:ea typeface="Calibri" panose="020F0502020204030204" pitchFamily="34" charset="0"/>
                <a:cs typeface="Calibri" panose="020F0502020204030204" pitchFamily="34" charset="0"/>
              </a:rPr>
              <a:t>Night Season</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l">
              <a:spcBef>
                <a:spcPts val="0"/>
              </a:spcBef>
              <a:spcAft>
                <a:spcPts val="1200"/>
              </a:spcAft>
              <a:buClr>
                <a:srgbClr val="0000FF"/>
              </a:buCl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An excellent application example for the word </a:t>
            </a:r>
            <a:r>
              <a:rPr lang="en-US" sz="2800" b="1" dirty="0">
                <a:solidFill>
                  <a:srgbClr val="9933FF"/>
                </a:solidFill>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9933FF"/>
                </a:solidFill>
                <a:latin typeface="Calibri" panose="020F0502020204030204" pitchFamily="34" charset="0"/>
                <a:ea typeface="Calibri" panose="020F0502020204030204" pitchFamily="34" charset="0"/>
                <a:cs typeface="Calibri" panose="020F0502020204030204" pitchFamily="34" charset="0"/>
              </a:rPr>
              <a:t>Season</a:t>
            </a:r>
            <a:r>
              <a:rPr lang="en-US" sz="2800" b="1" dirty="0">
                <a:solidFill>
                  <a:srgbClr val="9933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is found in </a:t>
            </a:r>
            <a:r>
              <a:rPr lang="en-US" sz="2800" b="1" dirty="0" err="1">
                <a:solidFill>
                  <a:srgbClr val="00B050"/>
                </a:solidFill>
                <a:latin typeface="Calibri" panose="020F0502020204030204" pitchFamily="34" charset="0"/>
                <a:ea typeface="Calibri" panose="020F0502020204030204" pitchFamily="34" charset="0"/>
                <a:cs typeface="Calibri" panose="020F0502020204030204" pitchFamily="34" charset="0"/>
              </a:rPr>
              <a:t>Yerimyahu</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(Jeremiah) </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33:20-25.</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153400" y="6324600"/>
            <a:ext cx="762000" cy="365125"/>
          </a:xfrm>
        </p:spPr>
        <p:txBody>
          <a:bodyPr/>
          <a:lstStyle/>
          <a:p>
            <a:fld id="{9A7ECC3E-4170-412F-8B33-8063B7BB8A4D}" type="slidenum">
              <a:rPr lang="en-US" b="1" smtClean="0"/>
              <a:t>10</a:t>
            </a:fld>
            <a:endParaRPr lang="en-US" b="1" dirty="0"/>
          </a:p>
        </p:txBody>
      </p:sp>
    </p:spTree>
    <p:extLst>
      <p:ext uri="{BB962C8B-B14F-4D97-AF65-F5344CB8AC3E}">
        <p14:creationId xmlns:p14="http://schemas.microsoft.com/office/powerpoint/2010/main" val="34023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53400" y="6324600"/>
            <a:ext cx="762000" cy="365125"/>
          </a:xfrm>
        </p:spPr>
        <p:txBody>
          <a:bodyPr/>
          <a:lstStyle/>
          <a:p>
            <a:fld id="{9A7ECC3E-4170-412F-8B33-8063B7BB8A4D}" type="slidenum">
              <a:rPr lang="en-US" b="1" smtClean="0"/>
              <a:t>11</a:t>
            </a:fld>
            <a:endParaRPr lang="en-US" b="1" dirty="0"/>
          </a:p>
        </p:txBody>
      </p:sp>
      <p:sp>
        <p:nvSpPr>
          <p:cNvPr id="6" name="Subtitle 2"/>
          <p:cNvSpPr>
            <a:spLocks noGrp="1"/>
          </p:cNvSpPr>
          <p:nvPr>
            <p:ph type="subTitle" idx="1"/>
          </p:nvPr>
        </p:nvSpPr>
        <p:spPr>
          <a:xfrm>
            <a:off x="381000" y="457200"/>
            <a:ext cx="8382000" cy="5791200"/>
          </a:xfrm>
          <a:blipFill>
            <a:blip r:embed="rId2"/>
            <a:tile tx="0" ty="0" sx="100000" sy="100000" flip="none" algn="tl"/>
          </a:blipFill>
          <a:ln w="57150">
            <a:solidFill>
              <a:srgbClr val="0000CC"/>
            </a:solidFill>
          </a:ln>
          <a:scene3d>
            <a:camera prst="orthographicFront"/>
            <a:lightRig rig="threePt" dir="t"/>
          </a:scene3d>
          <a:sp3d>
            <a:bevelT prst="angle"/>
          </a:sp3d>
        </p:spPr>
        <p:txBody>
          <a:bodyPr lIns="182880" tIns="91440" anchor="ctr">
            <a:normAutofit lnSpcReduction="10000"/>
          </a:bodyPr>
          <a:lstStyle/>
          <a:p>
            <a:pPr algn="l">
              <a:spcBef>
                <a:spcPts val="0"/>
              </a:spcBef>
              <a:spcAft>
                <a:spcPts val="1800"/>
              </a:spcAft>
              <a:buClr>
                <a:srgbClr val="0000FF"/>
              </a:buClr>
            </a:pPr>
            <a:r>
              <a:rPr lang="en-US" b="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Note</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Many times, during this study, you will see the terms </a:t>
            </a:r>
            <a:r>
              <a:rPr lang="en-US" b="1" dirty="0">
                <a:solidFill>
                  <a:srgbClr val="0066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Days”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a:t>
            </a:r>
            <a:r>
              <a:rPr lang="en-US" b="1" dirty="0">
                <a:solidFill>
                  <a:srgbClr val="FF3399"/>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“Appointed Times”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being used. When using these terms I am not always referring to just the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7</a:t>
            </a:r>
            <a:r>
              <a:rPr lang="en-US" b="1" baseline="30000"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th</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Day Sabbath and the 7 Annual Qodesh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t>
            </a:r>
            <a:r>
              <a:rPr lang="en-US" strike="sngStrike"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Holy</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Sabbaths.</a:t>
            </a:r>
          </a:p>
          <a:p>
            <a:pPr algn="l">
              <a:spcBef>
                <a:spcPts val="0"/>
              </a:spcBef>
              <a:spcAft>
                <a:spcPts val="3000"/>
              </a:spcAft>
              <a:buClr>
                <a:srgbClr val="0000FF"/>
              </a:buClr>
            </a:pP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Keep in mind that </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“Passover,” </a:t>
            </a:r>
            <a:r>
              <a:rPr lang="en-US" b="1" dirty="0">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“First-fruits”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the cycles between the 1</a:t>
            </a:r>
            <a:r>
              <a:rPr lang="en-US" baseline="300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st</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and last </a:t>
            </a:r>
            <a:r>
              <a:rPr 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Sabbaths</a:t>
            </a:r>
            <a:r>
              <a:rPr lang="en-US"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of </a:t>
            </a:r>
            <a:r>
              <a:rPr lang="en-US" b="1" dirty="0">
                <a:solidFill>
                  <a:srgbClr val="996633"/>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“Unleavened Bread”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the </a:t>
            </a:r>
            <a:r>
              <a:rPr lang="en-US" b="1" dirty="0">
                <a:solidFill>
                  <a:srgbClr val="CC00FF"/>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of Tabernacles”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are also </a:t>
            </a:r>
            <a:r>
              <a:rPr lang="en-US" b="1" dirty="0">
                <a:solidFill>
                  <a:srgbClr val="0033CC"/>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Yahuah’s</a:t>
            </a:r>
            <a:r>
              <a:rPr lang="en-US" dirty="0">
                <a:solidFill>
                  <a:srgbClr val="0033CC"/>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0066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Days”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a:t>
            </a:r>
            <a:r>
              <a:rPr lang="en-US" b="1" dirty="0">
                <a:solidFill>
                  <a:srgbClr val="FF3399"/>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“Appointed Times.”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They are just not considered to be one of the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Annual Qodesh Sabbaths</a:t>
            </a:r>
            <a:r>
              <a:rPr lang="en-US"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b="1" u="sng" dirty="0">
              <a:solidFill>
                <a:srgbClr val="FF0000"/>
              </a:solidFill>
              <a:latin typeface="Comic Sans MS" panose="030F0702030302020204" pitchFamily="66"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4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7ECC3E-4170-412F-8B33-8063B7BB8A4D}" type="slidenum">
              <a:rPr lang="en-US" smtClean="0"/>
              <a:t>12</a:t>
            </a:fld>
            <a:endParaRPr lang="en-US"/>
          </a:p>
        </p:txBody>
      </p:sp>
      <p:sp>
        <p:nvSpPr>
          <p:cNvPr id="3" name="Title 1"/>
          <p:cNvSpPr txBox="1">
            <a:spLocks/>
          </p:cNvSpPr>
          <p:nvPr/>
        </p:nvSpPr>
        <p:spPr>
          <a:xfrm>
            <a:off x="3091547" y="468094"/>
            <a:ext cx="2873830" cy="838200"/>
          </a:xfrm>
          <a:prstGeom prst="rect">
            <a:avLst/>
          </a:prstGeom>
          <a:solidFill>
            <a:schemeClr val="tx1">
              <a:lumMod val="75000"/>
            </a:schemeClr>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5400" dirty="0">
                <a:solidFill>
                  <a:schemeClr val="bg1"/>
                </a:solidFill>
              </a:rPr>
              <a:t>Bonus</a:t>
            </a:r>
          </a:p>
        </p:txBody>
      </p:sp>
      <p:sp>
        <p:nvSpPr>
          <p:cNvPr id="4" name="Subtitle 2"/>
          <p:cNvSpPr txBox="1">
            <a:spLocks/>
          </p:cNvSpPr>
          <p:nvPr/>
        </p:nvSpPr>
        <p:spPr>
          <a:xfrm>
            <a:off x="1338942" y="1817926"/>
            <a:ext cx="6411686" cy="4093033"/>
          </a:xfrm>
          <a:prstGeom prst="rect">
            <a:avLst/>
          </a:prstGeom>
          <a:blipFill>
            <a:blip r:embed="rId2"/>
            <a:tile tx="0" ty="0" sx="100000" sy="100000" flip="none" algn="tl"/>
          </a:blip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182880" tIns="0" rIns="182880" anchor="ct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spcBef>
                <a:spcPts val="0"/>
              </a:spcBef>
              <a:spcAft>
                <a:spcPts val="1800"/>
              </a:spcAft>
              <a:buClr>
                <a:srgbClr val="0000CC"/>
              </a:buClr>
              <a:buSzPct val="100000"/>
              <a:buNone/>
            </a:pPr>
            <a:r>
              <a:rPr lang="en-US" sz="3600" dirty="0">
                <a:solidFill>
                  <a:schemeClr val="bg1"/>
                </a:solidFill>
              </a:rPr>
              <a:t>Before we start Part 1 of our study I have a poem (I found in an old newsletter) that I want to share with you.  It has a great message for each of us to consider.</a:t>
            </a:r>
          </a:p>
        </p:txBody>
      </p:sp>
    </p:spTree>
    <p:extLst>
      <p:ext uri="{BB962C8B-B14F-4D97-AF65-F5344CB8AC3E}">
        <p14:creationId xmlns:p14="http://schemas.microsoft.com/office/powerpoint/2010/main" val="7263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p:cTn id="24" dur="500" fill="hold"/>
                                        <p:tgtEl>
                                          <p:spTgt spid="4">
                                            <p:bg/>
                                          </p:spTgt>
                                        </p:tgtEl>
                                        <p:attrNameLst>
                                          <p:attrName>ppt_w</p:attrName>
                                        </p:attrNameLst>
                                      </p:cBhvr>
                                      <p:tavLst>
                                        <p:tav tm="0">
                                          <p:val>
                                            <p:fltVal val="0"/>
                                          </p:val>
                                        </p:tav>
                                        <p:tav tm="100000">
                                          <p:val>
                                            <p:strVal val="#ppt_w"/>
                                          </p:val>
                                        </p:tav>
                                      </p:tavLst>
                                    </p:anim>
                                    <p:anim calcmode="lin" valueType="num">
                                      <p:cBhvr>
                                        <p:cTn id="25" dur="500" fill="hold"/>
                                        <p:tgtEl>
                                          <p:spTgt spid="4">
                                            <p:bg/>
                                          </p:spTgt>
                                        </p:tgtEl>
                                        <p:attrNameLst>
                                          <p:attrName>ppt_h</p:attrName>
                                        </p:attrNameLst>
                                      </p:cBhvr>
                                      <p:tavLst>
                                        <p:tav tm="0">
                                          <p:val>
                                            <p:fltVal val="0"/>
                                          </p:val>
                                        </p:tav>
                                        <p:tav tm="100000">
                                          <p:val>
                                            <p:strVal val="#ppt_h"/>
                                          </p:val>
                                        </p:tav>
                                      </p:tavLst>
                                    </p:anim>
                                    <p:animEffect transition="in" filter="fade">
                                      <p:cBhvr>
                                        <p:cTn id="26" dur="500"/>
                                        <p:tgtEl>
                                          <p:spTgt spid="4">
                                            <p:bg/>
                                          </p:spTgt>
                                        </p:tgtEl>
                                      </p:cBhvr>
                                    </p:animEffect>
                                  </p:childTnLst>
                                </p:cTn>
                              </p:par>
                            </p:childTnLst>
                          </p:cTn>
                        </p:par>
                        <p:par>
                          <p:cTn id="27" fill="hold">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7ECC3E-4170-412F-8B33-8063B7BB8A4D}" type="slidenum">
              <a:rPr lang="en-US" smtClean="0"/>
              <a:t>13</a:t>
            </a:fld>
            <a:endParaRPr lang="en-US"/>
          </a:p>
        </p:txBody>
      </p:sp>
      <p:sp>
        <p:nvSpPr>
          <p:cNvPr id="3" name="Title 1"/>
          <p:cNvSpPr txBox="1">
            <a:spLocks/>
          </p:cNvSpPr>
          <p:nvPr/>
        </p:nvSpPr>
        <p:spPr>
          <a:xfrm>
            <a:off x="3276640" y="152400"/>
            <a:ext cx="2558143" cy="838200"/>
          </a:xfrm>
          <a:prstGeom prst="rect">
            <a:avLst/>
          </a:prstGeom>
          <a:solidFill>
            <a:schemeClr val="tx1">
              <a:lumMod val="75000"/>
            </a:schemeClr>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800" dirty="0">
                <a:solidFill>
                  <a:schemeClr val="bg1"/>
                </a:solidFill>
              </a:rPr>
              <a:t>Poem</a:t>
            </a:r>
          </a:p>
        </p:txBody>
      </p:sp>
      <p:sp>
        <p:nvSpPr>
          <p:cNvPr id="4" name="Subtitle 2"/>
          <p:cNvSpPr txBox="1">
            <a:spLocks/>
          </p:cNvSpPr>
          <p:nvPr/>
        </p:nvSpPr>
        <p:spPr>
          <a:xfrm>
            <a:off x="751124" y="1153886"/>
            <a:ext cx="7598228" cy="5399314"/>
          </a:xfrm>
          <a:prstGeom prst="rect">
            <a:avLst/>
          </a:prstGeom>
          <a:blipFill>
            <a:blip r:embed="rId2"/>
            <a:tile tx="0" ty="0" sx="100000" sy="100000" flip="none" algn="tl"/>
          </a:blip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91440" tIns="182880">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lnSpc>
                <a:spcPct val="80000"/>
              </a:lnSpc>
              <a:spcBef>
                <a:spcPts val="0"/>
              </a:spcBef>
              <a:buNone/>
            </a:pPr>
            <a:r>
              <a:rPr lang="en-US" sz="3500" b="1" dirty="0">
                <a:solidFill>
                  <a:schemeClr val="bg1"/>
                </a:solidFill>
              </a:rPr>
              <a:t>The Scriptures Said It</a:t>
            </a:r>
          </a:p>
          <a:p>
            <a:pPr marL="137160" indent="0" algn="ctr">
              <a:spcBef>
                <a:spcPts val="0"/>
              </a:spcBef>
              <a:spcAft>
                <a:spcPts val="3000"/>
              </a:spcAft>
              <a:buNone/>
            </a:pPr>
            <a:r>
              <a:rPr lang="en-US" sz="1600" b="1" dirty="0">
                <a:solidFill>
                  <a:schemeClr val="bg1"/>
                </a:solidFill>
              </a:rPr>
              <a:t>Thelma Burton — Adapted by Sue</a:t>
            </a:r>
            <a:r>
              <a:rPr lang="en-US" b="1" dirty="0">
                <a:solidFill>
                  <a:schemeClr val="bg1"/>
                </a:solidFill>
              </a:rPr>
              <a:t> </a:t>
            </a:r>
          </a:p>
          <a:p>
            <a:pPr marL="137160" indent="0" algn="ctr">
              <a:spcBef>
                <a:spcPts val="0"/>
              </a:spcBef>
              <a:spcAft>
                <a:spcPts val="1800"/>
              </a:spcAft>
              <a:buNone/>
            </a:pPr>
            <a:r>
              <a:rPr lang="en-US" b="1" dirty="0">
                <a:solidFill>
                  <a:schemeClr val="bg1"/>
                </a:solidFill>
              </a:rPr>
              <a:t>The </a:t>
            </a:r>
            <a:r>
              <a:rPr lang="en-US" b="1" dirty="0">
                <a:solidFill>
                  <a:schemeClr val="bg1"/>
                </a:solidFill>
                <a:effectLst>
                  <a:outerShdw blurRad="38100" dist="38100" dir="2700000" algn="tl">
                    <a:srgbClr val="000000">
                      <a:alpha val="43137"/>
                    </a:srgbClr>
                  </a:outerShdw>
                </a:effectLst>
              </a:rPr>
              <a:t>Qodesh Scriptures </a:t>
            </a:r>
            <a:r>
              <a:rPr lang="en-US" b="1" dirty="0">
                <a:solidFill>
                  <a:schemeClr val="bg1"/>
                </a:solidFill>
              </a:rPr>
              <a:t>said it—</a:t>
            </a:r>
            <a:br>
              <a:rPr lang="en-US" b="1" dirty="0">
                <a:solidFill>
                  <a:schemeClr val="bg1"/>
                </a:solidFill>
              </a:rPr>
            </a:br>
            <a:r>
              <a:rPr lang="en-US" b="1" dirty="0">
                <a:solidFill>
                  <a:schemeClr val="bg1"/>
                </a:solidFill>
              </a:rPr>
              <a:t>Well....I never really read it,</a:t>
            </a:r>
            <a:br>
              <a:rPr lang="en-US" b="1" dirty="0">
                <a:solidFill>
                  <a:schemeClr val="bg1"/>
                </a:solidFill>
              </a:rPr>
            </a:br>
            <a:r>
              <a:rPr lang="en-US" b="1" dirty="0">
                <a:solidFill>
                  <a:schemeClr val="bg1"/>
                </a:solidFill>
              </a:rPr>
              <a:t>But someone said, it said it,</a:t>
            </a:r>
            <a:br>
              <a:rPr lang="en-US" b="1" dirty="0">
                <a:solidFill>
                  <a:schemeClr val="bg1"/>
                </a:solidFill>
              </a:rPr>
            </a:br>
            <a:r>
              <a:rPr lang="en-US" b="1" dirty="0">
                <a:solidFill>
                  <a:schemeClr val="bg1"/>
                </a:solidFill>
              </a:rPr>
              <a:t>So of course it must be so.</a:t>
            </a:r>
          </a:p>
          <a:p>
            <a:pPr marL="137160" indent="0" algn="ctr">
              <a:spcBef>
                <a:spcPts val="0"/>
              </a:spcBef>
              <a:spcAft>
                <a:spcPts val="1800"/>
              </a:spcAft>
              <a:buNone/>
            </a:pPr>
            <a:r>
              <a:rPr lang="en-US" b="1" dirty="0">
                <a:solidFill>
                  <a:schemeClr val="bg1"/>
                </a:solidFill>
              </a:rPr>
              <a:t>To prove my points, I'll quote it,</a:t>
            </a:r>
            <a:br>
              <a:rPr lang="en-US" b="1" dirty="0">
                <a:solidFill>
                  <a:schemeClr val="bg1"/>
                </a:solidFill>
              </a:rPr>
            </a:br>
            <a:r>
              <a:rPr lang="en-US" b="1" dirty="0">
                <a:solidFill>
                  <a:schemeClr val="bg1"/>
                </a:solidFill>
              </a:rPr>
              <a:t>Though I can't show where they wrote it,</a:t>
            </a:r>
            <a:br>
              <a:rPr lang="en-US" b="1" dirty="0">
                <a:solidFill>
                  <a:schemeClr val="bg1"/>
                </a:solidFill>
              </a:rPr>
            </a:br>
            <a:r>
              <a:rPr lang="en-US" b="1" dirty="0">
                <a:solidFill>
                  <a:schemeClr val="bg1"/>
                </a:solidFill>
              </a:rPr>
              <a:t>But someone said, it said it,</a:t>
            </a:r>
            <a:br>
              <a:rPr lang="en-US" b="1" dirty="0">
                <a:solidFill>
                  <a:schemeClr val="bg1"/>
                </a:solidFill>
              </a:rPr>
            </a:br>
            <a:r>
              <a:rPr lang="en-US" b="1" dirty="0">
                <a:solidFill>
                  <a:schemeClr val="bg1"/>
                </a:solidFill>
              </a:rPr>
              <a:t>And that's all I need to know.</a:t>
            </a:r>
          </a:p>
        </p:txBody>
      </p:sp>
    </p:spTree>
    <p:extLst>
      <p:ext uri="{BB962C8B-B14F-4D97-AF65-F5344CB8AC3E}">
        <p14:creationId xmlns:p14="http://schemas.microsoft.com/office/powerpoint/2010/main" val="38543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3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xEl>
                                              <p:pRg st="0" end="0"/>
                                            </p:txEl>
                                          </p:spTgt>
                                        </p:tgtEl>
                                        <p:attrNameLst>
                                          <p:attrName>ppt_x</p:attrName>
                                          <p:attrName>ppt_y</p:attrName>
                                        </p:attrNameLst>
                                      </p:cBhvr>
                                    </p:animMotion>
                                    <p:animRot by="1500000">
                                      <p:cBhvr>
                                        <p:cTn id="14" dur="125" fill="hold">
                                          <p:stCondLst>
                                            <p:cond delay="0"/>
                                          </p:stCondLst>
                                        </p:cTn>
                                        <p:tgtEl>
                                          <p:spTgt spid="4">
                                            <p:txEl>
                                              <p:pRg st="0" end="0"/>
                                            </p:txEl>
                                          </p:spTgt>
                                        </p:tgtEl>
                                        <p:attrNameLst>
                                          <p:attrName>r</p:attrName>
                                        </p:attrNameLst>
                                      </p:cBhvr>
                                    </p:animRot>
                                    <p:animRot by="-1500000">
                                      <p:cBhvr>
                                        <p:cTn id="15" dur="125" fill="hold">
                                          <p:stCondLst>
                                            <p:cond delay="125"/>
                                          </p:stCondLst>
                                        </p:cTn>
                                        <p:tgtEl>
                                          <p:spTgt spid="4">
                                            <p:txEl>
                                              <p:pRg st="0" end="0"/>
                                            </p:txEl>
                                          </p:spTgt>
                                        </p:tgtEl>
                                        <p:attrNameLst>
                                          <p:attrName>r</p:attrName>
                                        </p:attrNameLst>
                                      </p:cBhvr>
                                    </p:animRot>
                                    <p:animRot by="-1500000">
                                      <p:cBhvr>
                                        <p:cTn id="16" dur="125" fill="hold">
                                          <p:stCondLst>
                                            <p:cond delay="250"/>
                                          </p:stCondLst>
                                        </p:cTn>
                                        <p:tgtEl>
                                          <p:spTgt spid="4">
                                            <p:txEl>
                                              <p:pRg st="0" end="0"/>
                                            </p:txEl>
                                          </p:spTgt>
                                        </p:tgtEl>
                                        <p:attrNameLst>
                                          <p:attrName>r</p:attrName>
                                        </p:attrNameLst>
                                      </p:cBhvr>
                                    </p:animRot>
                                    <p:animRot by="1500000">
                                      <p:cBhvr>
                                        <p:cTn id="17" dur="125" fill="hold">
                                          <p:stCondLst>
                                            <p:cond delay="375"/>
                                          </p:stCondLst>
                                        </p:cTn>
                                        <p:tgtEl>
                                          <p:spTgt spid="4">
                                            <p:txEl>
                                              <p:pRg st="0" end="0"/>
                                            </p:txEl>
                                          </p:spTgt>
                                        </p:tgtEl>
                                        <p:attrNameLst>
                                          <p:attrName>r</p:attrName>
                                        </p:attrNameLst>
                                      </p:cBhvr>
                                    </p:animRot>
                                  </p:childTnLst>
                                </p:cTn>
                              </p:par>
                            </p:childTnLst>
                          </p:cTn>
                        </p:par>
                        <p:par>
                          <p:cTn id="18" fill="hold">
                            <p:stCondLst>
                              <p:cond delay="2700"/>
                            </p:stCondLst>
                            <p:childTnLst>
                              <p:par>
                                <p:cTn id="19" presetID="1"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7ECC3E-4170-412F-8B33-8063B7BB8A4D}" type="slidenum">
              <a:rPr lang="en-US" smtClean="0"/>
              <a:t>14</a:t>
            </a:fld>
            <a:endParaRPr lang="en-US"/>
          </a:p>
        </p:txBody>
      </p:sp>
      <p:sp>
        <p:nvSpPr>
          <p:cNvPr id="3" name="Title 1"/>
          <p:cNvSpPr txBox="1">
            <a:spLocks/>
          </p:cNvSpPr>
          <p:nvPr/>
        </p:nvSpPr>
        <p:spPr>
          <a:xfrm>
            <a:off x="3276640" y="435436"/>
            <a:ext cx="2743160" cy="838200"/>
          </a:xfrm>
          <a:prstGeom prst="rect">
            <a:avLst/>
          </a:prstGeom>
          <a:solidFill>
            <a:schemeClr val="tx1">
              <a:lumMod val="75000"/>
            </a:schemeClr>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800" dirty="0">
                <a:solidFill>
                  <a:schemeClr val="bg1"/>
                </a:solidFill>
              </a:rPr>
              <a:t>Poem</a:t>
            </a:r>
          </a:p>
        </p:txBody>
      </p:sp>
      <p:sp>
        <p:nvSpPr>
          <p:cNvPr id="4" name="Subtitle 2"/>
          <p:cNvSpPr txBox="1">
            <a:spLocks/>
          </p:cNvSpPr>
          <p:nvPr/>
        </p:nvSpPr>
        <p:spPr>
          <a:xfrm>
            <a:off x="457200" y="1741730"/>
            <a:ext cx="8229600" cy="4430470"/>
          </a:xfrm>
          <a:prstGeom prst="rect">
            <a:avLst/>
          </a:prstGeom>
          <a:blipFill>
            <a:blip r:embed="rId2"/>
            <a:tile tx="0" ty="0" sx="100000" sy="100000" flip="none" algn="tl"/>
          </a:blipFill>
          <a:ln w="5715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lIns="91440" tIns="182880">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spcBef>
                <a:spcPts val="0"/>
              </a:spcBef>
              <a:spcAft>
                <a:spcPts val="1800"/>
              </a:spcAft>
              <a:buNone/>
            </a:pPr>
            <a:r>
              <a:rPr lang="en-US" b="1" dirty="0">
                <a:solidFill>
                  <a:schemeClr val="bg1"/>
                </a:solidFill>
              </a:rPr>
              <a:t>It saves a lot of time for me,</a:t>
            </a:r>
            <a:br>
              <a:rPr lang="en-US" b="1" dirty="0">
                <a:solidFill>
                  <a:schemeClr val="bg1"/>
                </a:solidFill>
              </a:rPr>
            </a:br>
            <a:r>
              <a:rPr lang="en-US" b="1" dirty="0">
                <a:solidFill>
                  <a:schemeClr val="bg1"/>
                </a:solidFill>
              </a:rPr>
              <a:t>If I just listen carefully,</a:t>
            </a:r>
            <a:br>
              <a:rPr lang="en-US" b="1" dirty="0">
                <a:solidFill>
                  <a:schemeClr val="bg1"/>
                </a:solidFill>
              </a:rPr>
            </a:br>
            <a:r>
              <a:rPr lang="en-US" b="1" dirty="0">
                <a:solidFill>
                  <a:schemeClr val="bg1"/>
                </a:solidFill>
              </a:rPr>
              <a:t>When others speak with utmost glee,</a:t>
            </a:r>
            <a:br>
              <a:rPr lang="en-US" b="1" dirty="0">
                <a:solidFill>
                  <a:schemeClr val="bg1"/>
                </a:solidFill>
              </a:rPr>
            </a:br>
            <a:r>
              <a:rPr lang="en-US" b="1" dirty="0">
                <a:solidFill>
                  <a:schemeClr val="bg1"/>
                </a:solidFill>
              </a:rPr>
              <a:t>Of what they say it says—</a:t>
            </a:r>
          </a:p>
          <a:p>
            <a:pPr marL="137160" indent="0" algn="ctr">
              <a:spcBef>
                <a:spcPts val="0"/>
              </a:spcBef>
              <a:spcAft>
                <a:spcPts val="1800"/>
              </a:spcAft>
              <a:buNone/>
            </a:pPr>
            <a:r>
              <a:rPr lang="en-US" b="1" dirty="0">
                <a:solidFill>
                  <a:schemeClr val="bg1"/>
                </a:solidFill>
              </a:rPr>
              <a:t>Though I can't repeat it word for word,</a:t>
            </a:r>
            <a:br>
              <a:rPr lang="en-US" b="1" dirty="0">
                <a:solidFill>
                  <a:schemeClr val="bg1"/>
                </a:solidFill>
              </a:rPr>
            </a:br>
            <a:r>
              <a:rPr lang="en-US" b="1" dirty="0">
                <a:solidFill>
                  <a:schemeClr val="bg1"/>
                </a:solidFill>
              </a:rPr>
              <a:t>I'll tell you what I think I heard,</a:t>
            </a:r>
            <a:br>
              <a:rPr lang="en-US" b="1" dirty="0">
                <a:solidFill>
                  <a:schemeClr val="bg1"/>
                </a:solidFill>
              </a:rPr>
            </a:br>
            <a:r>
              <a:rPr lang="en-US" b="1" dirty="0">
                <a:solidFill>
                  <a:schemeClr val="bg1"/>
                </a:solidFill>
              </a:rPr>
              <a:t>And quote you things from </a:t>
            </a:r>
            <a:r>
              <a:rPr lang="en-US" b="1" dirty="0">
                <a:solidFill>
                  <a:schemeClr val="bg1"/>
                </a:solidFill>
                <a:effectLst>
                  <a:outerShdw blurRad="38100" dist="38100" dir="2700000" algn="tl">
                    <a:srgbClr val="000000">
                      <a:alpha val="43137"/>
                    </a:srgbClr>
                  </a:outerShdw>
                </a:effectLst>
              </a:rPr>
              <a:t>"Yahuah's Word" </a:t>
            </a:r>
            <a:r>
              <a:rPr lang="en-US" b="1" dirty="0">
                <a:solidFill>
                  <a:schemeClr val="bg1"/>
                </a:solidFill>
              </a:rPr>
              <a:t>??</a:t>
            </a:r>
            <a:br>
              <a:rPr lang="en-US" b="1" dirty="0">
                <a:solidFill>
                  <a:schemeClr val="bg1"/>
                </a:solidFill>
              </a:rPr>
            </a:br>
            <a:r>
              <a:rPr lang="en-US" b="1" dirty="0">
                <a:solidFill>
                  <a:schemeClr val="bg1"/>
                </a:solidFill>
              </a:rPr>
              <a:t>That no one's ever read.</a:t>
            </a:r>
          </a:p>
          <a:p>
            <a:pPr>
              <a:spcBef>
                <a:spcPts val="0"/>
              </a:spcBef>
              <a:spcAft>
                <a:spcPts val="1800"/>
              </a:spcAft>
            </a:pPr>
            <a:endParaRPr lang="en-US" b="1" dirty="0">
              <a:solidFill>
                <a:schemeClr val="bg1"/>
              </a:solidFill>
            </a:endParaRPr>
          </a:p>
        </p:txBody>
      </p:sp>
    </p:spTree>
    <p:extLst>
      <p:ext uri="{BB962C8B-B14F-4D97-AF65-F5344CB8AC3E}">
        <p14:creationId xmlns:p14="http://schemas.microsoft.com/office/powerpoint/2010/main" val="39062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153400" cy="914400"/>
          </a:xfrm>
          <a:solidFill>
            <a:schemeClr val="accent1">
              <a:lumMod val="75000"/>
            </a:schemeClr>
          </a:solidFill>
          <a:ln w="38100">
            <a:solidFill>
              <a:srgbClr val="ECF1F8"/>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ECF1F8"/>
                </a:solidFill>
              </a:rPr>
              <a:t>Purpose of this study</a:t>
            </a:r>
          </a:p>
        </p:txBody>
      </p:sp>
      <p:sp>
        <p:nvSpPr>
          <p:cNvPr id="3" name="Subtitle 2"/>
          <p:cNvSpPr>
            <a:spLocks noGrp="1"/>
          </p:cNvSpPr>
          <p:nvPr>
            <p:ph type="subTitle" idx="1"/>
          </p:nvPr>
        </p:nvSpPr>
        <p:spPr>
          <a:xfrm>
            <a:off x="152400" y="1143000"/>
            <a:ext cx="8839200" cy="5410200"/>
          </a:xfrm>
          <a:blipFill>
            <a:blip r:embed="rId2"/>
            <a:tile tx="0" ty="0" sx="100000" sy="100000" flip="none" algn="tl"/>
          </a:blipFill>
          <a:ln w="57150">
            <a:solidFill>
              <a:schemeClr val="accent6">
                <a:lumMod val="75000"/>
              </a:schemeClr>
            </a:solidFill>
          </a:ln>
          <a:scene3d>
            <a:camera prst="orthographicFront"/>
            <a:lightRig rig="threePt" dir="t"/>
          </a:scene3d>
          <a:sp3d>
            <a:bevelT w="114300" prst="artDeco"/>
          </a:sp3d>
        </p:spPr>
        <p:txBody>
          <a:bodyPr lIns="91440" tIns="91440">
            <a:normAutofit/>
          </a:bodyPr>
          <a:lstStyle/>
          <a:p>
            <a:pPr>
              <a:spcBef>
                <a:spcPts val="0"/>
              </a:spcBef>
              <a:spcAft>
                <a:spcPts val="2400"/>
              </a:spcAft>
            </a:pPr>
            <a:r>
              <a:rPr lang="en-US" b="1" dirty="0">
                <a:solidFill>
                  <a:schemeClr val="bg1"/>
                </a:solidFill>
              </a:rPr>
              <a:t>The purpose of </a:t>
            </a:r>
            <a:r>
              <a:rPr lang="en-US" b="1" dirty="0">
                <a:solidFill>
                  <a:srgbClr val="CC00FF"/>
                </a:solidFill>
              </a:rPr>
              <a:t>Part 1 </a:t>
            </a:r>
            <a:r>
              <a:rPr lang="en-US" b="1" dirty="0">
                <a:solidFill>
                  <a:schemeClr val="bg1"/>
                </a:solidFill>
              </a:rPr>
              <a:t>of this study is to find, from Scripture, answers to the following questions: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What exactly are the </a:t>
            </a:r>
            <a:r>
              <a:rPr lang="en-US" sz="2800" b="1" dirty="0">
                <a:solidFill>
                  <a:srgbClr val="FF3399"/>
                </a:solidFill>
              </a:rPr>
              <a:t>“appointed times”?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Are the </a:t>
            </a:r>
            <a:r>
              <a:rPr lang="en-US" sz="2800" b="1" dirty="0">
                <a:solidFill>
                  <a:srgbClr val="FF3399"/>
                </a:solidFill>
              </a:rPr>
              <a:t>“appointed times”</a:t>
            </a:r>
            <a:r>
              <a:rPr lang="en-US" sz="2800" dirty="0">
                <a:solidFill>
                  <a:schemeClr val="bg1"/>
                </a:solidFill>
              </a:rPr>
              <a:t> the </a:t>
            </a:r>
            <a:r>
              <a:rPr lang="en-US" sz="2800" b="1" u="sng" dirty="0">
                <a:solidFill>
                  <a:srgbClr val="009900"/>
                </a:solidFill>
                <a:effectLst>
                  <a:outerShdw blurRad="38100" dist="38100" dir="2700000" algn="tl">
                    <a:srgbClr val="000000">
                      <a:alpha val="43137"/>
                    </a:srgbClr>
                  </a:outerShdw>
                </a:effectLst>
              </a:rPr>
              <a:t>Jews</a:t>
            </a:r>
            <a:r>
              <a:rPr lang="en-US" sz="2800" b="1" dirty="0">
                <a:solidFill>
                  <a:srgbClr val="FF3399"/>
                </a:solidFill>
                <a:effectLst>
                  <a:outerShdw blurRad="38100" dist="38100" dir="2700000" algn="tl">
                    <a:srgbClr val="000000">
                      <a:alpha val="43137"/>
                    </a:srgbClr>
                  </a:outerShdw>
                </a:effectLst>
              </a:rPr>
              <a:t> </a:t>
            </a:r>
            <a:r>
              <a:rPr lang="en-US" sz="2800" b="1" u="sng" dirty="0">
                <a:solidFill>
                  <a:srgbClr val="C00000"/>
                </a:solidFill>
              </a:rPr>
              <a:t>feasts</a:t>
            </a:r>
            <a:r>
              <a:rPr lang="en-US" sz="2800" b="1" dirty="0">
                <a:solidFill>
                  <a:srgbClr val="C00000"/>
                </a:solidFill>
              </a:rPr>
              <a:t>?</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When (what dates) are the </a:t>
            </a:r>
            <a:r>
              <a:rPr lang="en-US" sz="2800" b="1" dirty="0">
                <a:solidFill>
                  <a:srgbClr val="FF3399"/>
                </a:solidFill>
              </a:rPr>
              <a:t>“appointed times”?</a:t>
            </a:r>
            <a:r>
              <a:rPr lang="en-US" sz="2800" dirty="0">
                <a:solidFill>
                  <a:schemeClr val="bg1"/>
                </a:solidFill>
              </a:rPr>
              <a:t> </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How do we calculate the </a:t>
            </a:r>
            <a:r>
              <a:rPr lang="en-US" sz="2800" b="1" dirty="0">
                <a:solidFill>
                  <a:srgbClr val="009900"/>
                </a:solidFill>
              </a:rPr>
              <a:t>timing</a:t>
            </a:r>
            <a:r>
              <a:rPr lang="en-US" sz="2800" dirty="0">
                <a:solidFill>
                  <a:srgbClr val="009900"/>
                </a:solidFill>
              </a:rPr>
              <a:t> </a:t>
            </a:r>
            <a:r>
              <a:rPr lang="en-US" sz="2800" dirty="0">
                <a:solidFill>
                  <a:schemeClr val="bg1"/>
                </a:solidFill>
              </a:rPr>
              <a:t>for the </a:t>
            </a:r>
            <a:r>
              <a:rPr lang="en-US" sz="2800" b="1" dirty="0">
                <a:solidFill>
                  <a:srgbClr val="FF3399"/>
                </a:solidFill>
              </a:rPr>
              <a:t>“appointed times”?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Is there a difference between </a:t>
            </a:r>
            <a:r>
              <a:rPr lang="en-US" sz="2800" b="1" dirty="0">
                <a:solidFill>
                  <a:srgbClr val="FF3399"/>
                </a:solidFill>
              </a:rPr>
              <a:t>“appointed times” </a:t>
            </a:r>
            <a:r>
              <a:rPr lang="en-US" sz="2800" dirty="0">
                <a:solidFill>
                  <a:schemeClr val="bg1"/>
                </a:solidFill>
              </a:rPr>
              <a:t>and </a:t>
            </a:r>
            <a:r>
              <a:rPr lang="en-US" sz="2800" b="1" dirty="0">
                <a:solidFill>
                  <a:srgbClr val="0070C0"/>
                </a:solidFill>
                <a:latin typeface="Calibri" panose="020F0502020204030204" pitchFamily="34" charset="0"/>
              </a:rPr>
              <a:t>“observation themes”?</a:t>
            </a:r>
            <a:r>
              <a:rPr lang="en-US" sz="2800" dirty="0">
                <a:solidFill>
                  <a:schemeClr val="bg1"/>
                </a:solidFill>
              </a:rPr>
              <a:t> </a:t>
            </a:r>
          </a:p>
        </p:txBody>
      </p:sp>
      <p:sp>
        <p:nvSpPr>
          <p:cNvPr id="4" name="Slide Number Placeholder 3"/>
          <p:cNvSpPr>
            <a:spLocks noGrp="1"/>
          </p:cNvSpPr>
          <p:nvPr>
            <p:ph type="sldNum" sz="quarter" idx="12"/>
          </p:nvPr>
        </p:nvSpPr>
        <p:spPr>
          <a:xfrm>
            <a:off x="8077200" y="6111875"/>
            <a:ext cx="762000" cy="365125"/>
          </a:xfrm>
        </p:spPr>
        <p:txBody>
          <a:bodyPr/>
          <a:lstStyle/>
          <a:p>
            <a:fld id="{9A7ECC3E-4170-412F-8B33-8063B7BB8A4D}" type="slidenum">
              <a:rPr lang="en-US" b="1" smtClean="0">
                <a:solidFill>
                  <a:schemeClr val="bg1"/>
                </a:solidFill>
              </a:rPr>
              <a:t>15</a:t>
            </a:fld>
            <a:endParaRPr lang="en-US" b="1" dirty="0">
              <a:solidFill>
                <a:schemeClr val="bg1"/>
              </a:solidFill>
            </a:endParaRPr>
          </a:p>
        </p:txBody>
      </p:sp>
    </p:spTree>
    <p:extLst>
      <p:ext uri="{BB962C8B-B14F-4D97-AF65-F5344CB8AC3E}">
        <p14:creationId xmlns:p14="http://schemas.microsoft.com/office/powerpoint/2010/main" val="38578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52400"/>
            <a:ext cx="2514600" cy="914400"/>
          </a:xfrm>
          <a:solidFill>
            <a:schemeClr val="bg1">
              <a:lumMod val="75000"/>
              <a:lumOff val="25000"/>
            </a:schemeClr>
          </a:solidFill>
          <a:ln w="38100">
            <a:solidFill>
              <a:schemeClr val="bg2">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bg2">
                    <a:lumMod val="20000"/>
                    <a:lumOff val="80000"/>
                  </a:schemeClr>
                </a:solidFill>
              </a:rPr>
              <a:t>Next</a:t>
            </a:r>
          </a:p>
        </p:txBody>
      </p:sp>
      <p:sp>
        <p:nvSpPr>
          <p:cNvPr id="3" name="Subtitle 2"/>
          <p:cNvSpPr>
            <a:spLocks noGrp="1"/>
          </p:cNvSpPr>
          <p:nvPr>
            <p:ph type="subTitle" idx="1"/>
          </p:nvPr>
        </p:nvSpPr>
        <p:spPr>
          <a:xfrm>
            <a:off x="0" y="1219201"/>
            <a:ext cx="9144000" cy="5638799"/>
          </a:xfrm>
          <a:blipFill>
            <a:blip r:embed="rId2"/>
            <a:tile tx="0" ty="0" sx="100000" sy="100000" flip="none" algn="tl"/>
          </a:blipFill>
        </p:spPr>
        <p:txBody>
          <a:bodyPr>
            <a:normAutofit/>
          </a:bodyPr>
          <a:lstStyle/>
          <a:p>
            <a:r>
              <a:rPr lang="en-US" dirty="0"/>
              <a:t>.</a:t>
            </a:r>
          </a:p>
        </p:txBody>
      </p:sp>
      <p:grpSp>
        <p:nvGrpSpPr>
          <p:cNvPr id="14" name="Group 13"/>
          <p:cNvGrpSpPr/>
          <p:nvPr/>
        </p:nvGrpSpPr>
        <p:grpSpPr>
          <a:xfrm>
            <a:off x="1219200" y="1371600"/>
            <a:ext cx="6705600" cy="5105400"/>
            <a:chOff x="4441370" y="1600200"/>
            <a:chExt cx="4474029" cy="3200400"/>
          </a:xfrm>
          <a:solidFill>
            <a:srgbClr val="0070C0"/>
          </a:solidFill>
          <a:effectLst/>
        </p:grpSpPr>
        <p:sp>
          <p:nvSpPr>
            <p:cNvPr id="13" name="Cloud 12"/>
            <p:cNvSpPr/>
            <p:nvPr/>
          </p:nvSpPr>
          <p:spPr>
            <a:xfrm>
              <a:off x="4441370" y="1600200"/>
              <a:ext cx="4474029" cy="3200400"/>
            </a:xfrm>
            <a:prstGeom prst="cloud">
              <a:avLst/>
            </a:prstGeom>
            <a:grpFill/>
            <a:ln>
              <a:noFill/>
            </a:ln>
            <a:effectLst>
              <a:glow rad="228600">
                <a:srgbClr val="006600">
                  <a:alpha val="40000"/>
                </a:srgb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37825" y="1982337"/>
              <a:ext cx="3370844" cy="1755705"/>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en-US" sz="4400" dirty="0"/>
                <a:t>We will read about the Feasts Days directly from </a:t>
              </a:r>
              <a:r>
                <a:rPr lang="en-US" sz="4400" b="1" i="1" dirty="0"/>
                <a:t>The Scriptures – </a:t>
              </a:r>
            </a:p>
          </p:txBody>
        </p:sp>
      </p:grpSp>
      <p:sp>
        <p:nvSpPr>
          <p:cNvPr id="4" name="Slide Number Placeholder 3"/>
          <p:cNvSpPr>
            <a:spLocks noGrp="1"/>
          </p:cNvSpPr>
          <p:nvPr>
            <p:ph type="sldNum" sz="quarter" idx="12"/>
          </p:nvPr>
        </p:nvSpPr>
        <p:spPr>
          <a:xfrm>
            <a:off x="8153400" y="6340475"/>
            <a:ext cx="762000" cy="365125"/>
          </a:xfrm>
        </p:spPr>
        <p:txBody>
          <a:bodyPr/>
          <a:lstStyle/>
          <a:p>
            <a:fld id="{9A7ECC3E-4170-412F-8B33-8063B7BB8A4D}" type="slidenum">
              <a:rPr lang="en-US" b="1" smtClean="0">
                <a:solidFill>
                  <a:schemeClr val="bg1"/>
                </a:solidFill>
              </a:rPr>
              <a:t>16</a:t>
            </a:fld>
            <a:endParaRPr lang="en-US" b="1" dirty="0">
              <a:solidFill>
                <a:schemeClr val="bg1"/>
              </a:solidFill>
            </a:endParaRPr>
          </a:p>
        </p:txBody>
      </p:sp>
      <p:sp>
        <p:nvSpPr>
          <p:cNvPr id="5" name="TextBox 4"/>
          <p:cNvSpPr txBox="1"/>
          <p:nvPr/>
        </p:nvSpPr>
        <p:spPr>
          <a:xfrm>
            <a:off x="2765641" y="4800600"/>
            <a:ext cx="3429000" cy="769441"/>
          </a:xfrm>
          <a:prstGeom prst="rect">
            <a:avLst/>
          </a:prstGeom>
          <a:blipFill>
            <a:blip r:embed="rId3"/>
            <a:tile tx="0" ty="0" sx="100000" sy="100000" flip="none" algn="tl"/>
          </a:blipFill>
          <a:ln w="38100">
            <a:solidFill>
              <a:srgbClr val="CC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Leviticus 23</a:t>
            </a:r>
          </a:p>
        </p:txBody>
      </p:sp>
    </p:spTree>
    <p:extLst>
      <p:ext uri="{BB962C8B-B14F-4D97-AF65-F5344CB8AC3E}">
        <p14:creationId xmlns:p14="http://schemas.microsoft.com/office/powerpoint/2010/main" val="25171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4"/>
                                        </p:tgtEl>
                                        <p:attrNameLst>
                                          <p:attrName>r</p:attrName>
                                        </p:attrNameLst>
                                      </p:cBhvr>
                                    </p:animRot>
                                    <p:animRot by="-240000">
                                      <p:cBhvr>
                                        <p:cTn id="14" dur="200" fill="hold">
                                          <p:stCondLst>
                                            <p:cond delay="200"/>
                                          </p:stCondLst>
                                        </p:cTn>
                                        <p:tgtEl>
                                          <p:spTgt spid="14"/>
                                        </p:tgtEl>
                                        <p:attrNameLst>
                                          <p:attrName>r</p:attrName>
                                        </p:attrNameLst>
                                      </p:cBhvr>
                                    </p:animRot>
                                    <p:animRot by="240000">
                                      <p:cBhvr>
                                        <p:cTn id="15" dur="200" fill="hold">
                                          <p:stCondLst>
                                            <p:cond delay="400"/>
                                          </p:stCondLst>
                                        </p:cTn>
                                        <p:tgtEl>
                                          <p:spTgt spid="14"/>
                                        </p:tgtEl>
                                        <p:attrNameLst>
                                          <p:attrName>r</p:attrName>
                                        </p:attrNameLst>
                                      </p:cBhvr>
                                    </p:animRot>
                                    <p:animRot by="-240000">
                                      <p:cBhvr>
                                        <p:cTn id="16" dur="200" fill="hold">
                                          <p:stCondLst>
                                            <p:cond delay="600"/>
                                          </p:stCondLst>
                                        </p:cTn>
                                        <p:tgtEl>
                                          <p:spTgt spid="14"/>
                                        </p:tgtEl>
                                        <p:attrNameLst>
                                          <p:attrName>r</p:attrName>
                                        </p:attrNameLst>
                                      </p:cBhvr>
                                    </p:animRot>
                                    <p:animRot by="120000">
                                      <p:cBhvr>
                                        <p:cTn id="17" dur="200" fill="hold">
                                          <p:stCondLst>
                                            <p:cond delay="800"/>
                                          </p:stCondLst>
                                        </p:cTn>
                                        <p:tgtEl>
                                          <p:spTgt spid="14"/>
                                        </p:tgtEl>
                                        <p:attrNameLst>
                                          <p:attrName>r</p:attrName>
                                        </p:attrNameLst>
                                      </p:cBhvr>
                                    </p:animRo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3886200" cy="914400"/>
          </a:xfrm>
          <a:solidFill>
            <a:schemeClr val="bg1">
              <a:lumMod val="75000"/>
              <a:lumOff val="25000"/>
            </a:schemeClr>
          </a:solidFill>
          <a:ln w="38100">
            <a:solidFill>
              <a:schemeClr val="bg2">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t>Question</a:t>
            </a:r>
          </a:p>
        </p:txBody>
      </p:sp>
      <p:sp>
        <p:nvSpPr>
          <p:cNvPr id="3" name="Subtitle 2"/>
          <p:cNvSpPr>
            <a:spLocks noGrp="1"/>
          </p:cNvSpPr>
          <p:nvPr>
            <p:ph type="subTitle" idx="1"/>
          </p:nvPr>
        </p:nvSpPr>
        <p:spPr>
          <a:xfrm>
            <a:off x="0" y="1219200"/>
            <a:ext cx="9144000" cy="5638800"/>
          </a:xfrm>
          <a:blipFill>
            <a:blip r:embed="rId2"/>
            <a:tile tx="0" ty="0" sx="100000" sy="100000" flip="none" algn="tl"/>
          </a:blipFill>
        </p:spPr>
        <p:txBody>
          <a:bodyPr>
            <a:normAutofit/>
          </a:bodyPr>
          <a:lstStyle/>
          <a:p>
            <a:r>
              <a:rPr lang="en-US" dirty="0"/>
              <a:t>.</a:t>
            </a:r>
          </a:p>
        </p:txBody>
      </p:sp>
      <p:grpSp>
        <p:nvGrpSpPr>
          <p:cNvPr id="14" name="Group 13"/>
          <p:cNvGrpSpPr/>
          <p:nvPr/>
        </p:nvGrpSpPr>
        <p:grpSpPr>
          <a:xfrm>
            <a:off x="914400" y="1537872"/>
            <a:ext cx="7391400" cy="4862928"/>
            <a:chOff x="4441370" y="1600200"/>
            <a:chExt cx="4474029" cy="3200400"/>
          </a:xfrm>
        </p:grpSpPr>
        <p:sp>
          <p:nvSpPr>
            <p:cNvPr id="13" name="Cloud 12"/>
            <p:cNvSpPr/>
            <p:nvPr/>
          </p:nvSpPr>
          <p:spPr>
            <a:xfrm>
              <a:off x="4441370" y="1600200"/>
              <a:ext cx="4474029" cy="3200400"/>
            </a:xfrm>
            <a:prstGeom prst="cloud">
              <a:avLst/>
            </a:prstGeom>
            <a:solidFill>
              <a:schemeClr val="accent5">
                <a:lumMod val="20000"/>
                <a:lumOff val="80000"/>
              </a:schemeClr>
            </a:solidFill>
            <a:ln w="38100">
              <a:solidFill>
                <a:srgbClr val="0000CC"/>
              </a:solidFill>
            </a:ln>
            <a:effectLst>
              <a:glow rad="2286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48734" y="2225927"/>
              <a:ext cx="3689921" cy="139762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4400" dirty="0">
                  <a:solidFill>
                    <a:srgbClr val="0000CC"/>
                  </a:solidFill>
                </a:rPr>
                <a:t>Is the Seventh-day Sabbath considered to be a                       or  an </a:t>
              </a:r>
              <a:endParaRPr lang="en-US" sz="4400" b="1" i="1" dirty="0">
                <a:solidFill>
                  <a:srgbClr val="0000CC"/>
                </a:solidFill>
              </a:endParaRPr>
            </a:p>
          </p:txBody>
        </p:sp>
      </p:grpSp>
      <p:sp>
        <p:nvSpPr>
          <p:cNvPr id="5" name="TextBox 4"/>
          <p:cNvSpPr txBox="1"/>
          <p:nvPr/>
        </p:nvSpPr>
        <p:spPr>
          <a:xfrm>
            <a:off x="3048000" y="3864114"/>
            <a:ext cx="3200400" cy="707886"/>
          </a:xfrm>
          <a:prstGeom prst="rect">
            <a:avLst/>
          </a:prstGeom>
          <a:noFill/>
        </p:spPr>
        <p:txBody>
          <a:bodyPr wrap="square" rtlCol="0">
            <a:spAutoFit/>
            <a:scene3d>
              <a:camera prst="orthographicFront"/>
              <a:lightRig rig="threePt" dir="t"/>
            </a:scene3d>
            <a:sp3d extrusionH="57150">
              <a:bevelT w="69850" h="69850" prst="divot"/>
            </a:sp3d>
          </a:bodyPr>
          <a:lstStyle/>
          <a:p>
            <a:r>
              <a:rPr lang="en-US" sz="4000" b="1" dirty="0">
                <a:ln>
                  <a:solidFill>
                    <a:srgbClr val="006600"/>
                  </a:solidFill>
                </a:ln>
                <a:solidFill>
                  <a:srgbClr val="00FF00"/>
                </a:solidFill>
                <a:effectLst>
                  <a:glow rad="228600">
                    <a:schemeClr val="accent3">
                      <a:satMod val="175000"/>
                      <a:alpha val="40000"/>
                    </a:schemeClr>
                  </a:glow>
                </a:effectLst>
                <a:latin typeface="Comic Sans MS" panose="030F0702030302020204" pitchFamily="66" charset="0"/>
              </a:rPr>
              <a:t>“</a:t>
            </a:r>
            <a:r>
              <a:rPr lang="en-US" sz="4000" b="1" u="sng" dirty="0">
                <a:ln>
                  <a:solidFill>
                    <a:srgbClr val="006600"/>
                  </a:solidFill>
                </a:ln>
                <a:solidFill>
                  <a:srgbClr val="00FF00"/>
                </a:solidFill>
                <a:effectLst>
                  <a:glow rad="228600">
                    <a:schemeClr val="accent3">
                      <a:satMod val="175000"/>
                      <a:alpha val="40000"/>
                    </a:schemeClr>
                  </a:glow>
                </a:effectLst>
                <a:latin typeface="Comic Sans MS" panose="030F0702030302020204" pitchFamily="66" charset="0"/>
              </a:rPr>
              <a:t>Feast Day</a:t>
            </a:r>
            <a:r>
              <a:rPr lang="en-US" sz="4000" b="1" dirty="0">
                <a:ln>
                  <a:solidFill>
                    <a:srgbClr val="006600"/>
                  </a:solidFill>
                </a:ln>
                <a:solidFill>
                  <a:srgbClr val="00FF00"/>
                </a:solidFill>
                <a:effectLst>
                  <a:glow rad="228600">
                    <a:schemeClr val="accent3">
                      <a:satMod val="175000"/>
                      <a:alpha val="40000"/>
                    </a:schemeClr>
                  </a:glow>
                </a:effectLst>
                <a:latin typeface="Comic Sans MS" panose="030F0702030302020204" pitchFamily="66" charset="0"/>
              </a:rPr>
              <a:t>”</a:t>
            </a:r>
            <a:r>
              <a:rPr lang="en-US" sz="4000" b="1" dirty="0">
                <a:ln>
                  <a:solidFill>
                    <a:srgbClr val="006600"/>
                  </a:solidFill>
                </a:ln>
                <a:solidFill>
                  <a:srgbClr val="00FF00"/>
                </a:solidFill>
                <a:latin typeface="Comic Sans MS" panose="030F0702030302020204" pitchFamily="66" charset="0"/>
              </a:rPr>
              <a:t> </a:t>
            </a:r>
          </a:p>
        </p:txBody>
      </p:sp>
      <p:sp>
        <p:nvSpPr>
          <p:cNvPr id="7" name="TextBox 6"/>
          <p:cNvSpPr txBox="1"/>
          <p:nvPr/>
        </p:nvSpPr>
        <p:spPr>
          <a:xfrm>
            <a:off x="2014034" y="4626114"/>
            <a:ext cx="4746812" cy="707886"/>
          </a:xfrm>
          <a:prstGeom prst="rect">
            <a:avLst/>
          </a:prstGeom>
          <a:noFill/>
        </p:spPr>
        <p:txBody>
          <a:bodyPr wrap="none" rtlCol="0">
            <a:spAutoFit/>
            <a:scene3d>
              <a:camera prst="orthographicFront"/>
              <a:lightRig rig="threePt" dir="t"/>
            </a:scene3d>
            <a:sp3d extrusionH="57150">
              <a:bevelT w="38100" h="38100" prst="angle"/>
            </a:sp3d>
          </a:bodyPr>
          <a:lstStyle/>
          <a:p>
            <a:r>
              <a:rPr lang="en-US" sz="4000" b="1" dirty="0">
                <a:ln>
                  <a:solidFill>
                    <a:srgbClr val="FF0066"/>
                  </a:solidFill>
                </a:ln>
                <a:solidFill>
                  <a:srgbClr val="FF99FF"/>
                </a:solidFill>
                <a:effectLst>
                  <a:glow rad="139700">
                    <a:schemeClr val="accent2">
                      <a:satMod val="175000"/>
                      <a:alpha val="40000"/>
                    </a:schemeClr>
                  </a:glow>
                </a:effectLst>
                <a:latin typeface="Comic Sans MS" panose="030F0702030302020204" pitchFamily="66" charset="0"/>
              </a:rPr>
              <a:t>“</a:t>
            </a:r>
            <a:r>
              <a:rPr lang="en-US" sz="4000" b="1" u="sng" dirty="0">
                <a:ln>
                  <a:solidFill>
                    <a:srgbClr val="FF0066"/>
                  </a:solidFill>
                </a:ln>
                <a:solidFill>
                  <a:srgbClr val="FF99FF"/>
                </a:solidFill>
                <a:effectLst>
                  <a:glow rad="139700">
                    <a:schemeClr val="accent2">
                      <a:satMod val="175000"/>
                      <a:alpha val="40000"/>
                    </a:schemeClr>
                  </a:glow>
                </a:effectLst>
                <a:latin typeface="Comic Sans MS" panose="030F0702030302020204" pitchFamily="66" charset="0"/>
              </a:rPr>
              <a:t>Appointed Time</a:t>
            </a:r>
            <a:r>
              <a:rPr lang="en-US" sz="4000" b="1" dirty="0">
                <a:ln>
                  <a:solidFill>
                    <a:srgbClr val="FF0066"/>
                  </a:solidFill>
                </a:ln>
                <a:solidFill>
                  <a:srgbClr val="FF99FF"/>
                </a:solidFill>
                <a:effectLst>
                  <a:glow rad="139700">
                    <a:schemeClr val="accent2">
                      <a:satMod val="175000"/>
                      <a:alpha val="40000"/>
                    </a:schemeClr>
                  </a:glow>
                </a:effectLst>
                <a:latin typeface="Comic Sans MS" panose="030F0702030302020204" pitchFamily="66" charset="0"/>
              </a:rPr>
              <a:t>”</a:t>
            </a:r>
            <a:r>
              <a:rPr lang="en-US" sz="4000" dirty="0">
                <a:ln>
                  <a:solidFill>
                    <a:srgbClr val="0000CC"/>
                  </a:solidFill>
                </a:ln>
                <a:solidFill>
                  <a:schemeClr val="bg2">
                    <a:lumMod val="20000"/>
                    <a:lumOff val="80000"/>
                  </a:schemeClr>
                </a:solidFill>
                <a:effectLst>
                  <a:glow rad="101600">
                    <a:schemeClr val="accent1">
                      <a:satMod val="175000"/>
                      <a:alpha val="40000"/>
                    </a:schemeClr>
                  </a:glow>
                </a:effectLst>
                <a:latin typeface="Comic Sans MS" panose="030F0702030302020204" pitchFamily="66" charset="0"/>
              </a:rPr>
              <a:t>?</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17</a:t>
            </a:fld>
            <a:endParaRPr lang="en-US" b="1" dirty="0">
              <a:solidFill>
                <a:schemeClr val="bg1"/>
              </a:solidFill>
            </a:endParaRPr>
          </a:p>
        </p:txBody>
      </p:sp>
    </p:spTree>
    <p:extLst>
      <p:ext uri="{BB962C8B-B14F-4D97-AF65-F5344CB8AC3E}">
        <p14:creationId xmlns:p14="http://schemas.microsoft.com/office/powerpoint/2010/main" val="36416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par>
                          <p:cTn id="29" fill="hold">
                            <p:stCondLst>
                              <p:cond delay="29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anim calcmode="lin" valueType="num">
                                      <p:cBhvr>
                                        <p:cTn id="3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86800" cy="5791200"/>
          </a:xfrm>
          <a:solidFill>
            <a:schemeClr val="accent1">
              <a:lumMod val="20000"/>
              <a:lumOff val="80000"/>
            </a:schemeClr>
          </a:solidFill>
          <a:ln w="38100">
            <a:solidFill>
              <a:srgbClr val="6600FF"/>
            </a:solidFill>
          </a:ln>
          <a:effectLst>
            <a:glow rad="139700">
              <a:schemeClr val="accent1">
                <a:satMod val="175000"/>
                <a:alpha val="40000"/>
              </a:schemeClr>
            </a:glow>
          </a:effectLst>
          <a:scene3d>
            <a:camera prst="orthographicFront"/>
            <a:lightRig rig="threePt" dir="t"/>
          </a:scene3d>
          <a:sp3d>
            <a:bevelT w="114300" prst="artDeco"/>
          </a:sp3d>
        </p:spPr>
        <p:txBody>
          <a:bodyPr lIns="182880" tIns="91440">
            <a:normAutofit/>
          </a:bodyPr>
          <a:lstStyle/>
          <a:p>
            <a:pPr marL="1371600" indent="-1371600" algn="l">
              <a:spcBef>
                <a:spcPts val="0"/>
              </a:spcBef>
              <a:spcAft>
                <a:spcPts val="1200"/>
              </a:spcAft>
            </a:pPr>
            <a:r>
              <a:rPr lang="en-US" sz="3000" dirty="0">
                <a:solidFill>
                  <a:srgbClr val="FF6600"/>
                </a:solidFill>
                <a:latin typeface="Calibri" panose="020F0502020204030204" pitchFamily="34" charset="0"/>
              </a:rPr>
              <a:t>Lev 23:1</a:t>
            </a:r>
            <a:r>
              <a:rPr lang="en-US" sz="3000" dirty="0">
                <a:solidFill>
                  <a:schemeClr val="bg1"/>
                </a:solidFill>
                <a:latin typeface="Calibri" panose="020F0502020204030204" pitchFamily="34" charset="0"/>
              </a:rPr>
              <a:t>	And </a:t>
            </a:r>
            <a:r>
              <a:rPr lang="he-IL" sz="3000" b="1" dirty="0">
                <a:solidFill>
                  <a:srgbClr val="0000CC"/>
                </a:solidFill>
                <a:effectLst>
                  <a:glow rad="101600">
                    <a:schemeClr val="accent1">
                      <a:satMod val="175000"/>
                      <a:alpha val="40000"/>
                    </a:schemeClr>
                  </a:glow>
                </a:effectLst>
                <a:latin typeface="Calibri" panose="020F0502020204030204" pitchFamily="34" charset="0"/>
              </a:rPr>
              <a:t>יהוה</a:t>
            </a:r>
            <a:r>
              <a:rPr lang="en-US" sz="3000" dirty="0">
                <a:solidFill>
                  <a:srgbClr val="0000CC"/>
                </a:solidFill>
                <a:effectLst>
                  <a:glow rad="101600">
                    <a:schemeClr val="accent1">
                      <a:satMod val="175000"/>
                      <a:alpha val="40000"/>
                    </a:schemeClr>
                  </a:glow>
                </a:effectLst>
                <a:latin typeface="Calibri" panose="020F0502020204030204" pitchFamily="34" charset="0"/>
              </a:rPr>
              <a:t> </a:t>
            </a:r>
            <a:r>
              <a:rPr lang="en-US" sz="3000" dirty="0">
                <a:solidFill>
                  <a:schemeClr val="bg1"/>
                </a:solidFill>
                <a:latin typeface="Calibri" panose="020F0502020204030204" pitchFamily="34" charset="0"/>
              </a:rPr>
              <a:t>spoke to </a:t>
            </a:r>
            <a:r>
              <a:rPr lang="en-US" sz="3000" dirty="0" err="1">
                <a:solidFill>
                  <a:schemeClr val="bg1"/>
                </a:solidFill>
                <a:latin typeface="Calibri" panose="020F0502020204030204" pitchFamily="34" charset="0"/>
              </a:rPr>
              <a:t>Mosheh</a:t>
            </a:r>
            <a:r>
              <a:rPr lang="en-US" sz="3000"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[Moses], </a:t>
            </a:r>
            <a:r>
              <a:rPr lang="en-US" sz="3000" dirty="0">
                <a:solidFill>
                  <a:schemeClr val="bg1"/>
                </a:solidFill>
                <a:latin typeface="Calibri" panose="020F0502020204030204" pitchFamily="34" charset="0"/>
              </a:rPr>
              <a:t>saying, </a:t>
            </a:r>
          </a:p>
          <a:p>
            <a:pPr marL="1371600" indent="-1371600" algn="l">
              <a:spcBef>
                <a:spcPts val="0"/>
              </a:spcBef>
              <a:spcAft>
                <a:spcPts val="5400"/>
              </a:spcAft>
            </a:pPr>
            <a:r>
              <a:rPr lang="en-US" sz="3000" dirty="0">
                <a:solidFill>
                  <a:srgbClr val="FF6600"/>
                </a:solidFill>
                <a:latin typeface="Calibri" panose="020F0502020204030204" pitchFamily="34" charset="0"/>
              </a:rPr>
              <a:t>Lev 23:2</a:t>
            </a:r>
            <a:r>
              <a:rPr lang="en-US" sz="3000" dirty="0">
                <a:solidFill>
                  <a:schemeClr val="bg1"/>
                </a:solidFill>
                <a:latin typeface="Calibri" panose="020F0502020204030204" pitchFamily="34" charset="0"/>
              </a:rPr>
              <a:t>	“Speak   to the children of </a:t>
            </a:r>
            <a:r>
              <a:rPr lang="en-US" sz="3000" dirty="0" err="1">
                <a:solidFill>
                  <a:schemeClr val="bg1"/>
                </a:solidFill>
                <a:latin typeface="Calibri" panose="020F0502020204030204" pitchFamily="34" charset="0"/>
              </a:rPr>
              <a:t>Yisra’ĕl</a:t>
            </a:r>
            <a:r>
              <a:rPr lang="en-US" sz="3000" dirty="0">
                <a:solidFill>
                  <a:schemeClr val="bg1"/>
                </a:solidFill>
                <a:latin typeface="Calibri" panose="020F0502020204030204" pitchFamily="34" charset="0"/>
              </a:rPr>
              <a:t>, and say to them,     ‘The </a:t>
            </a:r>
            <a:r>
              <a:rPr lang="en-US" sz="3000" b="1" u="sng" dirty="0">
                <a:solidFill>
                  <a:srgbClr val="FF3399"/>
                </a:solidFill>
                <a:latin typeface="Calibri" panose="020F0502020204030204" pitchFamily="34" charset="0"/>
              </a:rPr>
              <a:t>appointed times</a:t>
            </a:r>
            <a:r>
              <a:rPr lang="en-US" sz="3000" b="1" dirty="0">
                <a:solidFill>
                  <a:srgbClr val="FF3399"/>
                </a:solidFill>
                <a:latin typeface="Calibri" panose="020F0502020204030204" pitchFamily="34" charset="0"/>
              </a:rPr>
              <a:t> </a:t>
            </a:r>
            <a:r>
              <a:rPr lang="en-US" sz="3000" u="sng" dirty="0">
                <a:solidFill>
                  <a:schemeClr val="bg1"/>
                </a:solidFill>
                <a:effectLst>
                  <a:glow rad="228600">
                    <a:schemeClr val="accent1">
                      <a:satMod val="175000"/>
                      <a:alpha val="40000"/>
                    </a:schemeClr>
                  </a:glow>
                </a:effectLst>
                <a:latin typeface="Calibri" panose="020F0502020204030204" pitchFamily="34" charset="0"/>
              </a:rPr>
              <a:t>of </a:t>
            </a:r>
            <a:r>
              <a:rPr lang="he-IL" sz="3000" b="1" u="sng" dirty="0">
                <a:solidFill>
                  <a:srgbClr val="0000CC"/>
                </a:solidFill>
                <a:effectLst>
                  <a:glow rad="228600">
                    <a:schemeClr val="accent1">
                      <a:satMod val="175000"/>
                      <a:alpha val="40000"/>
                    </a:schemeClr>
                  </a:glow>
                </a:effectLst>
                <a:latin typeface="Calibri" panose="020F0502020204030204" pitchFamily="34" charset="0"/>
              </a:rPr>
              <a:t>יהוה</a:t>
            </a:r>
            <a:r>
              <a:rPr lang="en-US" sz="3000" b="1" dirty="0">
                <a:solidFill>
                  <a:srgbClr val="0000CC"/>
                </a:solidFill>
                <a:effectLst>
                  <a:glow rad="228600">
                    <a:schemeClr val="accent1">
                      <a:satMod val="175000"/>
                      <a:alpha val="40000"/>
                    </a:schemeClr>
                  </a:glow>
                </a:effectLst>
                <a:latin typeface="Calibri" panose="020F0502020204030204" pitchFamily="34" charset="0"/>
              </a:rPr>
              <a:t>, </a:t>
            </a:r>
            <a:r>
              <a:rPr lang="en-US" sz="3000" dirty="0">
                <a:solidFill>
                  <a:schemeClr val="bg1"/>
                </a:solidFill>
                <a:latin typeface="Calibri" panose="020F0502020204030204" pitchFamily="34" charset="0"/>
              </a:rPr>
              <a:t>which you are   to proclaim as </a:t>
            </a:r>
            <a:r>
              <a:rPr lang="en-US" sz="3000" b="1" dirty="0">
                <a:solidFill>
                  <a:srgbClr val="9900CC"/>
                </a:solidFill>
                <a:latin typeface="Calibri" panose="020F0502020204030204" pitchFamily="34" charset="0"/>
              </a:rPr>
              <a:t>set-apart gatherings, 		  </a:t>
            </a:r>
            <a:r>
              <a:rPr lang="en-US" sz="3000" b="1" u="sng" dirty="0">
                <a:solidFill>
                  <a:srgbClr val="FF3399"/>
                </a:solidFill>
                <a:latin typeface="Calibri" panose="020F0502020204030204" pitchFamily="34" charset="0"/>
              </a:rPr>
              <a:t>appointed times</a:t>
            </a:r>
            <a:r>
              <a:rPr lang="en-US" sz="3000" b="1" dirty="0">
                <a:solidFill>
                  <a:srgbClr val="FF3399"/>
                </a:solidFill>
                <a:latin typeface="Calibri" panose="020F0502020204030204" pitchFamily="34" charset="0"/>
              </a:rPr>
              <a:t>, </a:t>
            </a:r>
            <a:r>
              <a:rPr lang="en-US" sz="3000" dirty="0">
                <a:solidFill>
                  <a:schemeClr val="bg1"/>
                </a:solidFill>
                <a:latin typeface="Calibri" panose="020F0502020204030204" pitchFamily="34" charset="0"/>
              </a:rPr>
              <a:t>are these:</a:t>
            </a:r>
          </a:p>
          <a:p>
            <a:pPr marL="1371600" indent="-1371600" algn="l">
              <a:spcBef>
                <a:spcPts val="0"/>
              </a:spcBef>
              <a:spcAft>
                <a:spcPts val="1200"/>
              </a:spcAft>
            </a:pPr>
            <a:endParaRPr lang="en-US" sz="3000" dirty="0">
              <a:solidFill>
                <a:schemeClr val="accent5">
                  <a:lumMod val="50000"/>
                </a:schemeClr>
              </a:solidFill>
              <a:latin typeface="Calibri" panose="020F0502020204030204" pitchFamily="34" charset="0"/>
            </a:endParaRPr>
          </a:p>
          <a:p>
            <a:pPr marL="1371600" indent="-1371600" algn="l">
              <a:spcBef>
                <a:spcPts val="0"/>
              </a:spcBef>
              <a:spcAft>
                <a:spcPts val="1200"/>
              </a:spcAft>
            </a:pPr>
            <a:r>
              <a:rPr lang="en-US" sz="3000" dirty="0">
                <a:solidFill>
                  <a:srgbClr val="FF6600"/>
                </a:solidFill>
                <a:latin typeface="Calibri" panose="020F0502020204030204" pitchFamily="34" charset="0"/>
              </a:rPr>
              <a:t>Lev 23:3</a:t>
            </a:r>
            <a:r>
              <a:rPr lang="en-US" sz="3000" dirty="0">
                <a:solidFill>
                  <a:schemeClr val="bg1"/>
                </a:solidFill>
                <a:latin typeface="Calibri" panose="020F0502020204030204" pitchFamily="34" charset="0"/>
              </a:rPr>
              <a:t>	‘Six days work is done, but the </a:t>
            </a:r>
            <a:r>
              <a:rPr lang="en-US" sz="3000" b="1" u="sng" dirty="0">
                <a:solidFill>
                  <a:srgbClr val="006600"/>
                </a:solidFill>
                <a:latin typeface="Calibri" panose="020F0502020204030204" pitchFamily="34" charset="0"/>
              </a:rPr>
              <a:t>seventh day</a:t>
            </a:r>
            <a:r>
              <a:rPr lang="en-US" sz="3000" b="1" dirty="0">
                <a:solidFill>
                  <a:srgbClr val="006600"/>
                </a:solidFill>
                <a:latin typeface="Calibri" panose="020F0502020204030204" pitchFamily="34" charset="0"/>
              </a:rPr>
              <a:t> </a:t>
            </a:r>
            <a:r>
              <a:rPr lang="en-US" sz="3000" dirty="0">
                <a:solidFill>
                  <a:schemeClr val="bg1"/>
                </a:solidFill>
                <a:latin typeface="Calibri" panose="020F0502020204030204" pitchFamily="34" charset="0"/>
              </a:rPr>
              <a:t>is a </a:t>
            </a:r>
            <a:r>
              <a:rPr lang="en-US" sz="3000" b="1" dirty="0">
                <a:solidFill>
                  <a:srgbClr val="0000CC"/>
                </a:solidFill>
                <a:effectLst>
                  <a:glow rad="139700">
                    <a:schemeClr val="accent1">
                      <a:satMod val="175000"/>
                      <a:alpha val="40000"/>
                    </a:schemeClr>
                  </a:glow>
                </a:effectLst>
                <a:latin typeface="Calibri" panose="020F0502020204030204" pitchFamily="34" charset="0"/>
              </a:rPr>
              <a:t>Sabbath</a:t>
            </a:r>
            <a:r>
              <a:rPr lang="en-US" sz="3000" dirty="0">
                <a:solidFill>
                  <a:srgbClr val="0000CC"/>
                </a:solidFill>
                <a:effectLst>
                  <a:glow rad="139700">
                    <a:schemeClr val="accent1">
                      <a:satMod val="175000"/>
                      <a:alpha val="40000"/>
                    </a:schemeClr>
                  </a:glow>
                </a:effectLst>
                <a:latin typeface="Calibri" panose="020F0502020204030204" pitchFamily="34" charset="0"/>
              </a:rPr>
              <a:t> </a:t>
            </a:r>
            <a:r>
              <a:rPr lang="en-US" sz="3000" dirty="0">
                <a:solidFill>
                  <a:schemeClr val="bg1"/>
                </a:solidFill>
                <a:latin typeface="Calibri" panose="020F0502020204030204" pitchFamily="34" charset="0"/>
              </a:rPr>
              <a:t>of rest, a </a:t>
            </a:r>
            <a:r>
              <a:rPr lang="en-US" sz="3000" b="1" dirty="0">
                <a:solidFill>
                  <a:srgbClr val="9900CC"/>
                </a:solidFill>
                <a:latin typeface="Calibri" panose="020F0502020204030204" pitchFamily="34" charset="0"/>
              </a:rPr>
              <a:t>set-apart gathering. </a:t>
            </a:r>
            <a:r>
              <a:rPr lang="en-US" sz="3000" dirty="0">
                <a:solidFill>
                  <a:schemeClr val="bg1"/>
                </a:solidFill>
                <a:latin typeface="Calibri" panose="020F0502020204030204" pitchFamily="34" charset="0"/>
              </a:rPr>
              <a:t>You do </a:t>
            </a:r>
            <a:r>
              <a:rPr lang="en-US" sz="3000" b="1" u="sng" dirty="0">
                <a:solidFill>
                  <a:schemeClr val="bg1"/>
                </a:solidFill>
                <a:latin typeface="Calibri" panose="020F0502020204030204" pitchFamily="34" charset="0"/>
              </a:rPr>
              <a:t>no work</a:t>
            </a:r>
            <a:r>
              <a:rPr lang="en-US" sz="3000" b="1" dirty="0">
                <a:solidFill>
                  <a:schemeClr val="bg1"/>
                </a:solidFill>
                <a:latin typeface="Calibri" panose="020F0502020204030204" pitchFamily="34" charset="0"/>
              </a:rPr>
              <a:t>, </a:t>
            </a:r>
            <a:r>
              <a:rPr lang="en-US" sz="3000" dirty="0">
                <a:solidFill>
                  <a:schemeClr val="bg1"/>
                </a:solidFill>
                <a:latin typeface="Calibri" panose="020F0502020204030204" pitchFamily="34" charset="0"/>
              </a:rPr>
              <a:t>it is a </a:t>
            </a:r>
            <a:r>
              <a:rPr lang="en-US" sz="3000" b="1" dirty="0">
                <a:solidFill>
                  <a:srgbClr val="0000CC"/>
                </a:solidFill>
                <a:effectLst>
                  <a:glow rad="139700">
                    <a:schemeClr val="accent1">
                      <a:satMod val="175000"/>
                      <a:alpha val="40000"/>
                    </a:schemeClr>
                  </a:glow>
                </a:effectLst>
                <a:latin typeface="Calibri" panose="020F0502020204030204" pitchFamily="34" charset="0"/>
              </a:rPr>
              <a:t>Sabbath </a:t>
            </a:r>
            <a:r>
              <a:rPr lang="en-US" sz="3000" dirty="0">
                <a:solidFill>
                  <a:srgbClr val="0000CC"/>
                </a:solidFill>
                <a:effectLst>
                  <a:glow rad="139700">
                    <a:schemeClr val="accent1">
                      <a:satMod val="175000"/>
                      <a:alpha val="40000"/>
                    </a:schemeClr>
                  </a:glow>
                </a:effectLst>
                <a:latin typeface="Calibri" panose="020F0502020204030204" pitchFamily="34" charset="0"/>
              </a:rPr>
              <a:t> </a:t>
            </a:r>
            <a:r>
              <a:rPr lang="en-US" sz="3000" u="sng" dirty="0">
                <a:solidFill>
                  <a:schemeClr val="bg1"/>
                </a:solidFill>
                <a:effectLst>
                  <a:glow rad="101600">
                    <a:schemeClr val="accent1">
                      <a:satMod val="175000"/>
                      <a:alpha val="40000"/>
                    </a:schemeClr>
                  </a:glow>
                </a:effectLst>
                <a:latin typeface="Calibri" panose="020F0502020204030204" pitchFamily="34" charset="0"/>
              </a:rPr>
              <a:t>to </a:t>
            </a:r>
            <a:r>
              <a:rPr lang="he-IL" sz="3000" b="1" u="sng" dirty="0">
                <a:solidFill>
                  <a:srgbClr val="0000CC"/>
                </a:solidFill>
                <a:effectLst>
                  <a:glow rad="101600">
                    <a:schemeClr val="accent1">
                      <a:satMod val="175000"/>
                      <a:alpha val="40000"/>
                    </a:schemeClr>
                  </a:glow>
                </a:effectLst>
                <a:latin typeface="Calibri" panose="020F0502020204030204" pitchFamily="34" charset="0"/>
              </a:rPr>
              <a:t>יהוה</a:t>
            </a:r>
            <a:r>
              <a:rPr lang="en-US" sz="3000" dirty="0">
                <a:solidFill>
                  <a:srgbClr val="0000CC"/>
                </a:solidFill>
                <a:latin typeface="Calibri" panose="020F0502020204030204" pitchFamily="34" charset="0"/>
              </a:rPr>
              <a:t> </a:t>
            </a:r>
            <a:r>
              <a:rPr lang="en-US" sz="3000" dirty="0">
                <a:solidFill>
                  <a:schemeClr val="bg1"/>
                </a:solidFill>
                <a:latin typeface="Calibri" panose="020F0502020204030204" pitchFamily="34" charset="0"/>
              </a:rPr>
              <a:t>in all your dwellings’.”</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t>18</a:t>
            </a:fld>
            <a:endParaRPr lang="en-US" b="1" dirty="0"/>
          </a:p>
        </p:txBody>
      </p:sp>
      <p:cxnSp>
        <p:nvCxnSpPr>
          <p:cNvPr id="8" name="Straight Arrow Connector 7"/>
          <p:cNvCxnSpPr/>
          <p:nvPr/>
        </p:nvCxnSpPr>
        <p:spPr>
          <a:xfrm>
            <a:off x="5486400" y="3124200"/>
            <a:ext cx="1600200" cy="1295400"/>
          </a:xfrm>
          <a:prstGeom prst="straightConnector1">
            <a:avLst/>
          </a:prstGeom>
          <a:ln w="57150">
            <a:solidFill>
              <a:srgbClr val="FF66FF"/>
            </a:solidFill>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7381" y="3528536"/>
            <a:ext cx="5283819" cy="738664"/>
          </a:xfrm>
          <a:prstGeom prst="rect">
            <a:avLst/>
          </a:prstGeom>
          <a:blipFill>
            <a:blip r:embed="rId2"/>
            <a:tile tx="0" ty="0" sx="100000" sy="100000" flip="none" algn="tl"/>
          </a:blip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91440" rIns="0" bIns="91440" rtlCol="0" anchor="ctr">
            <a:spAutoFit/>
          </a:bodyPr>
          <a:lstStyle/>
          <a:p>
            <a:pPr marL="1371600" indent="-1371600" algn="ctr">
              <a:spcAft>
                <a:spcPts val="3000"/>
              </a:spcAft>
            </a:pPr>
            <a:r>
              <a:rPr lang="en-US" sz="3600" b="1" u="sng" dirty="0">
                <a:solidFill>
                  <a:srgbClr val="C00000"/>
                </a:solidFill>
                <a:effectLst>
                  <a:glow rad="101600">
                    <a:schemeClr val="accent2">
                      <a:satMod val="175000"/>
                      <a:alpha val="40000"/>
                    </a:schemeClr>
                  </a:glow>
                </a:effectLst>
                <a:latin typeface="Comic Sans MS" panose="030F0702030302020204" pitchFamily="66" charset="0"/>
              </a:rPr>
              <a:t>Seventh Day Sabbath</a:t>
            </a:r>
            <a:r>
              <a:rPr lang="en-US" sz="3600" b="1" dirty="0">
                <a:solidFill>
                  <a:srgbClr val="C00000"/>
                </a:solidFill>
                <a:effectLst>
                  <a:glow rad="101600">
                    <a:schemeClr val="accent2">
                      <a:satMod val="175000"/>
                      <a:alpha val="40000"/>
                    </a:schemeClr>
                  </a:glow>
                </a:effectLst>
                <a:latin typeface="Comic Sans MS" panose="030F0702030302020204" pitchFamily="66" charset="0"/>
              </a:rPr>
              <a:t> </a:t>
            </a:r>
          </a:p>
        </p:txBody>
      </p:sp>
      <p:grpSp>
        <p:nvGrpSpPr>
          <p:cNvPr id="14" name="Group 13"/>
          <p:cNvGrpSpPr/>
          <p:nvPr/>
        </p:nvGrpSpPr>
        <p:grpSpPr>
          <a:xfrm>
            <a:off x="6941258" y="2971800"/>
            <a:ext cx="1600200" cy="1401990"/>
            <a:chOff x="6941258" y="2687579"/>
            <a:chExt cx="1600200" cy="1401990"/>
          </a:xfrm>
        </p:grpSpPr>
        <p:sp>
          <p:nvSpPr>
            <p:cNvPr id="10" name="Explosion 2 9"/>
            <p:cNvSpPr/>
            <p:nvPr/>
          </p:nvSpPr>
          <p:spPr>
            <a:xfrm rot="10358111">
              <a:off x="6941258" y="2687579"/>
              <a:ext cx="1600200" cy="1401990"/>
            </a:xfrm>
            <a:prstGeom prst="irregularSeal2">
              <a:avLst/>
            </a:prstGeom>
            <a:solidFill>
              <a:schemeClr val="accent6">
                <a:lumMod val="60000"/>
                <a:lumOff val="40000"/>
              </a:schemeClr>
            </a:solidFill>
            <a:ln w="38100">
              <a:solidFill>
                <a:schemeClr val="accent6">
                  <a:lumMod val="7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rot="5400000">
              <a:off x="7368567" y="2822749"/>
              <a:ext cx="844943" cy="1016581"/>
            </a:xfrm>
            <a:prstGeom prst="irregularSeal1">
              <a:avLst/>
            </a:prstGeom>
            <a:solidFill>
              <a:srgbClr val="FFB9C6"/>
            </a:solidFill>
            <a:ln>
              <a:solidFill>
                <a:srgbClr val="FF0066"/>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B9C6"/>
                </a:solidFill>
              </a:endParaRPr>
            </a:p>
          </p:txBody>
        </p:sp>
        <p:sp>
          <p:nvSpPr>
            <p:cNvPr id="13" name="Explosion 2 12"/>
            <p:cNvSpPr/>
            <p:nvPr/>
          </p:nvSpPr>
          <p:spPr>
            <a:xfrm>
              <a:off x="7620000" y="3056308"/>
              <a:ext cx="391886" cy="467258"/>
            </a:xfrm>
            <a:prstGeom prst="irregularSeal2">
              <a:avLst/>
            </a:prstGeom>
            <a:solidFill>
              <a:schemeClr val="accent5">
                <a:lumMod val="40000"/>
                <a:lumOff val="60000"/>
              </a:schemeClr>
            </a:solidFill>
            <a:ln w="19050">
              <a:solidFill>
                <a:srgbClr val="00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loud 1"/>
          <p:cNvSpPr/>
          <p:nvPr/>
        </p:nvSpPr>
        <p:spPr>
          <a:xfrm>
            <a:off x="1752600" y="2590800"/>
            <a:ext cx="1447800" cy="762000"/>
          </a:xfrm>
          <a:prstGeom prst="cloud">
            <a:avLst/>
          </a:prstGeom>
          <a:solidFill>
            <a:srgbClr val="CCECFF"/>
          </a:solidFill>
          <a:ln w="57150">
            <a:solidFill>
              <a:srgbClr val="0000CC"/>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69850" h="69850" prst="divot"/>
            </a:sp3d>
          </a:bodyPr>
          <a:lstStyle/>
          <a:p>
            <a:pPr algn="ctr"/>
            <a:r>
              <a:rPr lang="en-US" sz="4000" b="1" dirty="0">
                <a:solidFill>
                  <a:srgbClr val="0000CC"/>
                </a:solidFill>
                <a:effectLst>
                  <a:glow rad="139700">
                    <a:schemeClr val="accent1">
                      <a:satMod val="175000"/>
                      <a:alpha val="40000"/>
                    </a:schemeClr>
                  </a:glow>
                </a:effectLst>
                <a:latin typeface="Comic Sans MS" panose="030F0702030302020204" pitchFamily="66" charset="0"/>
              </a:rPr>
              <a:t>My</a:t>
            </a:r>
            <a:endParaRPr lang="en-US" sz="4000" dirty="0">
              <a:effectLst>
                <a:glow rad="139700">
                  <a:schemeClr val="accent1">
                    <a:satMod val="175000"/>
                    <a:alpha val="40000"/>
                  </a:schemeClr>
                </a:glow>
              </a:effectLst>
              <a:latin typeface="Comic Sans MS" panose="030F0702030302020204" pitchFamily="66" charset="0"/>
            </a:endParaRPr>
          </a:p>
        </p:txBody>
      </p:sp>
      <p:cxnSp>
        <p:nvCxnSpPr>
          <p:cNvPr id="7" name="Straight Arrow Connector 6"/>
          <p:cNvCxnSpPr/>
          <p:nvPr/>
        </p:nvCxnSpPr>
        <p:spPr>
          <a:xfrm flipV="1">
            <a:off x="3022909" y="990600"/>
            <a:ext cx="0" cy="1524000"/>
          </a:xfrm>
          <a:prstGeom prst="straightConnector1">
            <a:avLst/>
          </a:prstGeom>
          <a:ln w="57150">
            <a:solidFill>
              <a:srgbClr val="0070C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25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par>
                          <p:cTn id="44" fill="hold">
                            <p:stCondLst>
                              <p:cond delay="2000"/>
                            </p:stCondLst>
                            <p:childTnLst>
                              <p:par>
                                <p:cTn id="45" presetID="41" presetClass="entr" presetSubtype="0" fill="hold" grpId="1" nodeType="afterEffect">
                                  <p:stCondLst>
                                    <p:cond delay="0"/>
                                  </p:stCondLst>
                                  <p:iterate type="lt">
                                    <p:tmPct val="10000"/>
                                  </p:iterate>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6"/>
                                        </p:tgtEl>
                                        <p:attrNameLst>
                                          <p:attrName>ppt_y</p:attrName>
                                        </p:attrNameLst>
                                      </p:cBhvr>
                                      <p:tavLst>
                                        <p:tav tm="0">
                                          <p:val>
                                            <p:strVal val="#ppt_y"/>
                                          </p:val>
                                        </p:tav>
                                        <p:tav tm="100000">
                                          <p:val>
                                            <p:strVal val="#ppt_y"/>
                                          </p:val>
                                        </p:tav>
                                      </p:tavLst>
                                    </p:anim>
                                    <p:anim calcmode="lin" valueType="num">
                                      <p:cBhvr>
                                        <p:cTn id="4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6"/>
                                        </p:tgtEl>
                                      </p:cBhvr>
                                    </p:animEffect>
                                  </p:childTnLst>
                                </p:cTn>
                              </p:par>
                            </p:childTnLst>
                          </p:cTn>
                        </p:par>
                        <p:par>
                          <p:cTn id="52" fill="hold">
                            <p:stCondLst>
                              <p:cond delay="3300"/>
                            </p:stCondLst>
                            <p:childTnLst>
                              <p:par>
                                <p:cTn id="53" presetID="16" presetClass="entr" presetSubtype="21" fill="hold" nodeType="after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arn(inVertical)">
                                      <p:cBhvr>
                                        <p:cTn id="55" dur="500"/>
                                        <p:tgtEl>
                                          <p:spTgt spid="3">
                                            <p:txEl>
                                              <p:pRg st="3" end="3"/>
                                            </p:txEl>
                                          </p:spTgt>
                                        </p:tgtEl>
                                      </p:cBhvr>
                                    </p:animEffect>
                                  </p:childTnLst>
                                </p:cTn>
                              </p:par>
                            </p:childTnLst>
                          </p:cTn>
                        </p:par>
                        <p:par>
                          <p:cTn id="56" fill="hold">
                            <p:stCondLst>
                              <p:cond delay="3800"/>
                            </p:stCondLst>
                            <p:childTnLst>
                              <p:par>
                                <p:cTn id="57" presetID="49" presetClass="entr" presetSubtype="0" decel="100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 calcmode="lin" valueType="num">
                                      <p:cBhvr>
                                        <p:cTn id="61" dur="500" fill="hold"/>
                                        <p:tgtEl>
                                          <p:spTgt spid="8"/>
                                        </p:tgtEl>
                                        <p:attrNameLst>
                                          <p:attrName>style.rotation</p:attrName>
                                        </p:attrNameLst>
                                      </p:cBhvr>
                                      <p:tavLst>
                                        <p:tav tm="0">
                                          <p:val>
                                            <p:fltVal val="360"/>
                                          </p:val>
                                        </p:tav>
                                        <p:tav tm="100000">
                                          <p:val>
                                            <p:fltVal val="0"/>
                                          </p:val>
                                        </p:tav>
                                      </p:tavLst>
                                    </p:anim>
                                    <p:animEffect transition="in" filter="fade">
                                      <p:cBhvr>
                                        <p:cTn id="62" dur="500"/>
                                        <p:tgtEl>
                                          <p:spTgt spid="8"/>
                                        </p:tgtEl>
                                      </p:cBhvr>
                                    </p:animEffect>
                                  </p:childTnLst>
                                </p:cTn>
                              </p:par>
                            </p:childTnLst>
                          </p:cTn>
                        </p:par>
                        <p:par>
                          <p:cTn id="63" fill="hold">
                            <p:stCondLst>
                              <p:cond delay="4300"/>
                            </p:stCondLst>
                            <p:childTnLst>
                              <p:par>
                                <p:cTn id="64" presetID="49" presetClass="entr" presetSubtype="0" decel="10000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 calcmode="lin" valueType="num">
                                      <p:cBhvr>
                                        <p:cTn id="68" dur="500" fill="hold"/>
                                        <p:tgtEl>
                                          <p:spTgt spid="14"/>
                                        </p:tgtEl>
                                        <p:attrNameLst>
                                          <p:attrName>style.rotation</p:attrName>
                                        </p:attrNameLst>
                                      </p:cBhvr>
                                      <p:tavLst>
                                        <p:tav tm="0">
                                          <p:val>
                                            <p:fltVal val="360"/>
                                          </p:val>
                                        </p:tav>
                                        <p:tav tm="100000">
                                          <p:val>
                                            <p:fltVal val="0"/>
                                          </p:val>
                                        </p:tav>
                                      </p:tavLst>
                                    </p:anim>
                                    <p:animEffect transition="in" filter="fad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687"/>
            <a:ext cx="8675915"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619997" y="2002304"/>
            <a:ext cx="1295403" cy="969496"/>
            <a:chOff x="7750627" y="1849903"/>
            <a:chExt cx="1208315" cy="969496"/>
          </a:xfrm>
        </p:grpSpPr>
        <p:sp>
          <p:nvSpPr>
            <p:cNvPr id="6" name="TextBox 5"/>
            <p:cNvSpPr txBox="1"/>
            <p:nvPr/>
          </p:nvSpPr>
          <p:spPr>
            <a:xfrm>
              <a:off x="7750627" y="1849903"/>
              <a:ext cx="1208315" cy="969496"/>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7</a:t>
              </a:r>
            </a:p>
            <a:p>
              <a:endParaRPr lang="en-US" sz="400" dirty="0">
                <a:solidFill>
                  <a:schemeClr val="bg1"/>
                </a:solidFill>
                <a:latin typeface="Calibri" panose="020F0502020204030204" pitchFamily="34" charset="0"/>
              </a:endParaRPr>
            </a:p>
          </p:txBody>
        </p:sp>
        <p:sp>
          <p:nvSpPr>
            <p:cNvPr id="7" name="Cloud 6"/>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630885" y="3886200"/>
            <a:ext cx="1284515" cy="954107"/>
            <a:chOff x="7750627" y="1828799"/>
            <a:chExt cx="1208315" cy="954107"/>
          </a:xfrm>
        </p:grpSpPr>
        <p:sp>
          <p:nvSpPr>
            <p:cNvPr id="15" name="TextBox 14"/>
            <p:cNvSpPr txBox="1"/>
            <p:nvPr/>
          </p:nvSpPr>
          <p:spPr>
            <a:xfrm>
              <a:off x="7750627" y="1828799"/>
              <a:ext cx="1208315" cy="954107"/>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21</a:t>
              </a:r>
            </a:p>
            <a:p>
              <a:pPr algn="ctr"/>
              <a:endParaRPr lang="en-US" sz="400" b="1" dirty="0">
                <a:solidFill>
                  <a:srgbClr val="0000CC"/>
                </a:solidFill>
                <a:latin typeface="Calibri" panose="020F0502020204030204" pitchFamily="34" charset="0"/>
              </a:endParaRPr>
            </a:p>
          </p:txBody>
        </p:sp>
        <p:sp>
          <p:nvSpPr>
            <p:cNvPr id="16" name="Cloud 1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619998" y="2971800"/>
            <a:ext cx="1284517" cy="914400"/>
            <a:chOff x="7750627" y="1803083"/>
            <a:chExt cx="1284517" cy="895569"/>
          </a:xfrm>
        </p:grpSpPr>
        <p:sp>
          <p:nvSpPr>
            <p:cNvPr id="18" name="TextBox 17"/>
            <p:cNvSpPr txBox="1"/>
            <p:nvPr/>
          </p:nvSpPr>
          <p:spPr>
            <a:xfrm>
              <a:off x="7750627" y="1803083"/>
              <a:ext cx="1284517" cy="89556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14</a:t>
              </a:r>
            </a:p>
          </p:txBody>
        </p:sp>
        <p:sp>
          <p:nvSpPr>
            <p:cNvPr id="19" name="Cloud 18"/>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20000" y="4837093"/>
            <a:ext cx="1295400" cy="954107"/>
            <a:chOff x="7750627" y="1828799"/>
            <a:chExt cx="1208315" cy="954107"/>
          </a:xfrm>
        </p:grpSpPr>
        <p:sp>
          <p:nvSpPr>
            <p:cNvPr id="21" name="TextBox 20"/>
            <p:cNvSpPr txBox="1"/>
            <p:nvPr/>
          </p:nvSpPr>
          <p:spPr>
            <a:xfrm>
              <a:off x="7750627" y="1828799"/>
              <a:ext cx="1208315" cy="954107"/>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28</a:t>
              </a:r>
            </a:p>
            <a:p>
              <a:endParaRPr lang="en-US" sz="400" dirty="0">
                <a:solidFill>
                  <a:schemeClr val="bg1"/>
                </a:solidFill>
                <a:latin typeface="Calibri" panose="020F0502020204030204" pitchFamily="34" charset="0"/>
              </a:endParaRPr>
            </a:p>
          </p:txBody>
        </p:sp>
        <p:sp>
          <p:nvSpPr>
            <p:cNvPr id="22" name="Cloud 21"/>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8001000" y="6264275"/>
            <a:ext cx="762000" cy="365125"/>
          </a:xfrm>
        </p:spPr>
        <p:txBody>
          <a:bodyPr/>
          <a:lstStyle/>
          <a:p>
            <a:fld id="{9A7ECC3E-4170-412F-8B33-8063B7BB8A4D}" type="slidenum">
              <a:rPr lang="en-US" b="1" smtClean="0">
                <a:solidFill>
                  <a:schemeClr val="bg1"/>
                </a:solidFill>
              </a:rPr>
              <a:pPr/>
              <a:t>19</a:t>
            </a:fld>
            <a:endParaRPr lang="en-US" b="1" dirty="0">
              <a:solidFill>
                <a:schemeClr val="bg1"/>
              </a:solidFill>
            </a:endParaRPr>
          </a:p>
        </p:txBody>
      </p:sp>
    </p:spTree>
    <p:extLst>
      <p:ext uri="{BB962C8B-B14F-4D97-AF65-F5344CB8AC3E}">
        <p14:creationId xmlns:p14="http://schemas.microsoft.com/office/powerpoint/2010/main" val="12383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mph" presetSubtype="0" fill="hold" nodeType="after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par>
                          <p:cTn id="15" fill="hold">
                            <p:stCondLst>
                              <p:cond delay="2500"/>
                            </p:stCondLst>
                            <p:childTnLst>
                              <p:par>
                                <p:cTn id="16" presetID="3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style.rotation</p:attrName>
                                        </p:attrNameLst>
                                      </p:cBhvr>
                                      <p:tavLst>
                                        <p:tav tm="0">
                                          <p:val>
                                            <p:fltVal val="720"/>
                                          </p:val>
                                        </p:tav>
                                        <p:tav tm="100000">
                                          <p:val>
                                            <p:fltVal val="0"/>
                                          </p:val>
                                        </p:tav>
                                      </p:tavLst>
                                    </p:anim>
                                    <p:anim calcmode="lin" valueType="num">
                                      <p:cBhvr>
                                        <p:cTn id="20" dur="2000" fill="hold"/>
                                        <p:tgtEl>
                                          <p:spTgt spid="17"/>
                                        </p:tgtEl>
                                        <p:attrNameLst>
                                          <p:attrName>ppt_h</p:attrName>
                                        </p:attrNameLst>
                                      </p:cBhvr>
                                      <p:tavLst>
                                        <p:tav tm="0">
                                          <p:val>
                                            <p:fltVal val="0"/>
                                          </p:val>
                                        </p:tav>
                                        <p:tav tm="100000">
                                          <p:val>
                                            <p:strVal val="#ppt_h"/>
                                          </p:val>
                                        </p:tav>
                                      </p:tavLst>
                                    </p:anim>
                                    <p:anim calcmode="lin" valueType="num">
                                      <p:cBhvr>
                                        <p:cTn id="21" dur="2000" fill="hold"/>
                                        <p:tgtEl>
                                          <p:spTgt spid="17"/>
                                        </p:tgtEl>
                                        <p:attrNameLst>
                                          <p:attrName>ppt_w</p:attrName>
                                        </p:attrNameLst>
                                      </p:cBhvr>
                                      <p:tavLst>
                                        <p:tav tm="0">
                                          <p:val>
                                            <p:fltVal val="0"/>
                                          </p:val>
                                        </p:tav>
                                        <p:tav tm="100000">
                                          <p:val>
                                            <p:strVal val="#ppt_w"/>
                                          </p:val>
                                        </p:tav>
                                      </p:tavLst>
                                    </p:anim>
                                  </p:childTnLst>
                                </p:cTn>
                              </p:par>
                            </p:childTnLst>
                          </p:cTn>
                        </p:par>
                        <p:par>
                          <p:cTn id="22" fill="hold">
                            <p:stCondLst>
                              <p:cond delay="4500"/>
                            </p:stCondLst>
                            <p:childTnLst>
                              <p:par>
                                <p:cTn id="23" presetID="26" presetClass="emph" presetSubtype="0" fill="hold" nodeType="afterEffect">
                                  <p:stCondLst>
                                    <p:cond delay="0"/>
                                  </p:stCondLst>
                                  <p:childTnLst>
                                    <p:animEffect transition="out" filter="fade">
                                      <p:cBhvr>
                                        <p:cTn id="24" dur="500" tmFilter="0, 0; .2, .5; .8, .5; 1, 0"/>
                                        <p:tgtEl>
                                          <p:spTgt spid="17"/>
                                        </p:tgtEl>
                                      </p:cBhvr>
                                    </p:animEffect>
                                    <p:animScale>
                                      <p:cBhvr>
                                        <p:cTn id="25" dur="250" autoRev="1" fill="hold"/>
                                        <p:tgtEl>
                                          <p:spTgt spid="17"/>
                                        </p:tgtEl>
                                      </p:cBhvr>
                                      <p:by x="105000" y="105000"/>
                                    </p:animScale>
                                  </p:childTnLst>
                                </p:cTn>
                              </p:par>
                            </p:childTnLst>
                          </p:cTn>
                        </p:par>
                        <p:par>
                          <p:cTn id="26" fill="hold">
                            <p:stCondLst>
                              <p:cond delay="5000"/>
                            </p:stCondLst>
                            <p:childTnLst>
                              <p:par>
                                <p:cTn id="27" presetID="35"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style.rotation</p:attrName>
                                        </p:attrNameLst>
                                      </p:cBhvr>
                                      <p:tavLst>
                                        <p:tav tm="0">
                                          <p:val>
                                            <p:fltVal val="720"/>
                                          </p:val>
                                        </p:tav>
                                        <p:tav tm="100000">
                                          <p:val>
                                            <p:fltVal val="0"/>
                                          </p:val>
                                        </p:tav>
                                      </p:tavLst>
                                    </p:anim>
                                    <p:anim calcmode="lin" valueType="num">
                                      <p:cBhvr>
                                        <p:cTn id="31" dur="2000" fill="hold"/>
                                        <p:tgtEl>
                                          <p:spTgt spid="14"/>
                                        </p:tgtEl>
                                        <p:attrNameLst>
                                          <p:attrName>ppt_h</p:attrName>
                                        </p:attrNameLst>
                                      </p:cBhvr>
                                      <p:tavLst>
                                        <p:tav tm="0">
                                          <p:val>
                                            <p:fltVal val="0"/>
                                          </p:val>
                                        </p:tav>
                                        <p:tav tm="100000">
                                          <p:val>
                                            <p:strVal val="#ppt_h"/>
                                          </p:val>
                                        </p:tav>
                                      </p:tavLst>
                                    </p:anim>
                                    <p:anim calcmode="lin" valueType="num">
                                      <p:cBhvr>
                                        <p:cTn id="32" dur="2000" fill="hold"/>
                                        <p:tgtEl>
                                          <p:spTgt spid="14"/>
                                        </p:tgtEl>
                                        <p:attrNameLst>
                                          <p:attrName>ppt_w</p:attrName>
                                        </p:attrNameLst>
                                      </p:cBhvr>
                                      <p:tavLst>
                                        <p:tav tm="0">
                                          <p:val>
                                            <p:fltVal val="0"/>
                                          </p:val>
                                        </p:tav>
                                        <p:tav tm="100000">
                                          <p:val>
                                            <p:strVal val="#ppt_w"/>
                                          </p:val>
                                        </p:tav>
                                      </p:tavLst>
                                    </p:anim>
                                  </p:childTnLst>
                                </p:cTn>
                              </p:par>
                            </p:childTnLst>
                          </p:cTn>
                        </p:par>
                        <p:par>
                          <p:cTn id="33" fill="hold">
                            <p:stCondLst>
                              <p:cond delay="7000"/>
                            </p:stCondLst>
                            <p:childTnLst>
                              <p:par>
                                <p:cTn id="34" presetID="26" presetClass="emph" presetSubtype="0" fill="hold" nodeType="after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childTnLst>
                          </p:cTn>
                        </p:par>
                        <p:par>
                          <p:cTn id="37" fill="hold">
                            <p:stCondLst>
                              <p:cond delay="7500"/>
                            </p:stCondLst>
                            <p:childTnLst>
                              <p:par>
                                <p:cTn id="38" presetID="35"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000"/>
                                        <p:tgtEl>
                                          <p:spTgt spid="20"/>
                                        </p:tgtEl>
                                      </p:cBhvr>
                                    </p:animEffect>
                                    <p:anim calcmode="lin" valueType="num">
                                      <p:cBhvr>
                                        <p:cTn id="41" dur="2000" fill="hold"/>
                                        <p:tgtEl>
                                          <p:spTgt spid="20"/>
                                        </p:tgtEl>
                                        <p:attrNameLst>
                                          <p:attrName>style.rotation</p:attrName>
                                        </p:attrNameLst>
                                      </p:cBhvr>
                                      <p:tavLst>
                                        <p:tav tm="0">
                                          <p:val>
                                            <p:fltVal val="720"/>
                                          </p:val>
                                        </p:tav>
                                        <p:tav tm="100000">
                                          <p:val>
                                            <p:fltVal val="0"/>
                                          </p:val>
                                        </p:tav>
                                      </p:tavLst>
                                    </p:anim>
                                    <p:anim calcmode="lin" valueType="num">
                                      <p:cBhvr>
                                        <p:cTn id="42" dur="2000" fill="hold"/>
                                        <p:tgtEl>
                                          <p:spTgt spid="20"/>
                                        </p:tgtEl>
                                        <p:attrNameLst>
                                          <p:attrName>ppt_h</p:attrName>
                                        </p:attrNameLst>
                                      </p:cBhvr>
                                      <p:tavLst>
                                        <p:tav tm="0">
                                          <p:val>
                                            <p:fltVal val="0"/>
                                          </p:val>
                                        </p:tav>
                                        <p:tav tm="100000">
                                          <p:val>
                                            <p:strVal val="#ppt_h"/>
                                          </p:val>
                                        </p:tav>
                                      </p:tavLst>
                                    </p:anim>
                                    <p:anim calcmode="lin" valueType="num">
                                      <p:cBhvr>
                                        <p:cTn id="43" dur="2000" fill="hold"/>
                                        <p:tgtEl>
                                          <p:spTgt spid="20"/>
                                        </p:tgtEl>
                                        <p:attrNameLst>
                                          <p:attrName>ppt_w</p:attrName>
                                        </p:attrNameLst>
                                      </p:cBhvr>
                                      <p:tavLst>
                                        <p:tav tm="0">
                                          <p:val>
                                            <p:fltVal val="0"/>
                                          </p:val>
                                        </p:tav>
                                        <p:tav tm="100000">
                                          <p:val>
                                            <p:strVal val="#ppt_w"/>
                                          </p:val>
                                        </p:tav>
                                      </p:tavLst>
                                    </p:anim>
                                  </p:childTnLst>
                                </p:cTn>
                              </p:par>
                            </p:childTnLst>
                          </p:cTn>
                        </p:par>
                        <p:par>
                          <p:cTn id="44" fill="hold">
                            <p:stCondLst>
                              <p:cond delay="9500"/>
                            </p:stCondLst>
                            <p:childTnLst>
                              <p:par>
                                <p:cTn id="45" presetID="26" presetClass="emph" presetSubtype="0" fill="hold" nodeType="after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371600" y="152400"/>
            <a:ext cx="6400800" cy="1905000"/>
            <a:chOff x="1676400" y="152400"/>
            <a:chExt cx="6092328" cy="1905000"/>
          </a:xfrm>
        </p:grpSpPr>
        <p:sp>
          <p:nvSpPr>
            <p:cNvPr id="5" name="Oval Callout 4"/>
            <p:cNvSpPr/>
            <p:nvPr/>
          </p:nvSpPr>
          <p:spPr>
            <a:xfrm flipH="1">
              <a:off x="1676400" y="152400"/>
              <a:ext cx="6019800" cy="1905000"/>
            </a:xfrm>
            <a:prstGeom prst="wedgeEllipseCallout">
              <a:avLst>
                <a:gd name="adj1" fmla="val -16805"/>
                <a:gd name="adj2" fmla="val 71851"/>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48928" y="533400"/>
              <a:ext cx="601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600" dirty="0">
                  <a:ln>
                    <a:solidFill>
                      <a:srgbClr val="0000CC"/>
                    </a:solidFill>
                  </a:ln>
                  <a:solidFill>
                    <a:srgbClr val="CCFFFF"/>
                  </a:solidFill>
                  <a:latin typeface="Comic Sans MS" panose="030F0702030302020204" pitchFamily="66" charset="0"/>
                </a:rPr>
                <a:t>Elohim, </a:t>
              </a:r>
              <a:r>
                <a:rPr lang="en-US" sz="3600" dirty="0">
                  <a:ln>
                    <a:solidFill>
                      <a:srgbClr val="C00000"/>
                    </a:solidFill>
                  </a:ln>
                  <a:solidFill>
                    <a:srgbClr val="FFC000"/>
                  </a:solidFill>
                  <a:latin typeface="Comic Sans MS" panose="030F0702030302020204" pitchFamily="66" charset="0"/>
                </a:rPr>
                <a:t>is feast-keeping  applicable to me today?</a:t>
              </a:r>
            </a:p>
          </p:txBody>
        </p:sp>
      </p:grpSp>
      <p:sp>
        <p:nvSpPr>
          <p:cNvPr id="2" name="Slide Number Placeholder 1"/>
          <p:cNvSpPr>
            <a:spLocks noGrp="1"/>
          </p:cNvSpPr>
          <p:nvPr>
            <p:ph type="sldNum" sz="quarter" idx="12"/>
          </p:nvPr>
        </p:nvSpPr>
        <p:spPr>
          <a:xfrm>
            <a:off x="8077200" y="6172200"/>
            <a:ext cx="762000" cy="365125"/>
          </a:xfrm>
        </p:spPr>
        <p:txBody>
          <a:bodyPr/>
          <a:lstStyle/>
          <a:p>
            <a:fld id="{9A7ECC3E-4170-412F-8B33-8063B7BB8A4D}"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35941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382000" cy="6019800"/>
          </a:xfrm>
          <a:solidFill>
            <a:schemeClr val="accent3">
              <a:lumMod val="20000"/>
              <a:lumOff val="80000"/>
            </a:schemeClr>
          </a:solidFill>
          <a:ln w="57150">
            <a:solidFill>
              <a:schemeClr val="accent2">
                <a:lumMod val="75000"/>
              </a:schemeClr>
            </a:solidFill>
          </a:ln>
          <a:effectLst/>
          <a:scene3d>
            <a:camera prst="orthographicFront"/>
            <a:lightRig rig="threePt" dir="t"/>
          </a:scene3d>
          <a:sp3d>
            <a:bevelT/>
          </a:sp3d>
        </p:spPr>
        <p:txBody>
          <a:bodyPr lIns="182880" tIns="91440" anchor="t">
            <a:normAutofit/>
            <a:sp3d/>
          </a:bodyPr>
          <a:lstStyle/>
          <a:p>
            <a:pPr algn="l">
              <a:spcBef>
                <a:spcPts val="0"/>
              </a:spcBef>
              <a:spcAft>
                <a:spcPts val="6000"/>
              </a:spcAft>
            </a:pPr>
            <a:r>
              <a:rPr lang="en-US" sz="3200" b="1" dirty="0">
                <a:solidFill>
                  <a:srgbClr val="0000CC"/>
                </a:solidFill>
                <a:latin typeface="Calibri" panose="020F0502020204030204" pitchFamily="34" charset="0"/>
              </a:rPr>
              <a:t>Yahuah</a:t>
            </a:r>
            <a:r>
              <a:rPr lang="en-US" sz="3200" dirty="0">
                <a:solidFill>
                  <a:srgbClr val="0000CC"/>
                </a:solidFill>
                <a:latin typeface="Calibri" panose="020F0502020204030204" pitchFamily="34" charset="0"/>
              </a:rPr>
              <a:t> </a:t>
            </a:r>
            <a:r>
              <a:rPr lang="en-US" sz="3200" dirty="0">
                <a:solidFill>
                  <a:schemeClr val="bg1"/>
                </a:solidFill>
                <a:latin typeface="Calibri" panose="020F0502020204030204" pitchFamily="34" charset="0"/>
              </a:rPr>
              <a:t>then continues on in Leviticus 23 listing </a:t>
            </a:r>
            <a:r>
              <a:rPr lang="en-US" sz="3200" b="1" dirty="0">
                <a:solidFill>
                  <a:srgbClr val="0000CC"/>
                </a:solidFill>
                <a:effectLst>
                  <a:glow rad="139700">
                    <a:schemeClr val="accent1">
                      <a:satMod val="175000"/>
                      <a:alpha val="40000"/>
                    </a:schemeClr>
                  </a:glow>
                </a:effectLst>
                <a:latin typeface="Calibri" panose="020F0502020204030204" pitchFamily="34" charset="0"/>
              </a:rPr>
              <a:t>His</a:t>
            </a:r>
            <a:r>
              <a:rPr lang="en-US" sz="3200" dirty="0">
                <a:solidFill>
                  <a:srgbClr val="0000CC"/>
                </a:solidFill>
                <a:effectLst>
                  <a:glow rad="139700">
                    <a:schemeClr val="accent1">
                      <a:satMod val="175000"/>
                      <a:alpha val="40000"/>
                    </a:schemeClr>
                  </a:glow>
                </a:effectLst>
                <a:latin typeface="Calibri" panose="020F0502020204030204" pitchFamily="34" charset="0"/>
              </a:rPr>
              <a:t> </a:t>
            </a:r>
            <a:r>
              <a:rPr lang="en-US" sz="3200" dirty="0">
                <a:solidFill>
                  <a:schemeClr val="bg1"/>
                </a:solidFill>
                <a:latin typeface="Calibri" panose="020F0502020204030204" pitchFamily="34" charset="0"/>
              </a:rPr>
              <a:t>remaining </a:t>
            </a:r>
            <a:r>
              <a:rPr lang="en-US" sz="3200" b="1" dirty="0">
                <a:solidFill>
                  <a:srgbClr val="FF3399"/>
                </a:solidFill>
                <a:effectLst>
                  <a:outerShdw blurRad="38100" dist="38100" dir="2700000" algn="tl">
                    <a:srgbClr val="000000">
                      <a:alpha val="43137"/>
                    </a:srgbClr>
                  </a:outerShdw>
                </a:effectLst>
                <a:latin typeface="Calibri" panose="020F0502020204030204" pitchFamily="34" charset="0"/>
              </a:rPr>
              <a:t>Appointed Times.  </a:t>
            </a:r>
            <a:r>
              <a:rPr lang="en-US" sz="3200" dirty="0">
                <a:solidFill>
                  <a:schemeClr val="bg1"/>
                </a:solidFill>
                <a:latin typeface="Calibri" panose="020F0502020204030204" pitchFamily="34" charset="0"/>
              </a:rPr>
              <a:t>Let’s take a close look at this chapter:</a:t>
            </a:r>
          </a:p>
          <a:p>
            <a:pPr marL="914400" indent="-914400" algn="l">
              <a:spcBef>
                <a:spcPts val="2400"/>
              </a:spcBef>
              <a:spcAft>
                <a:spcPts val="1200"/>
              </a:spcAft>
            </a:pPr>
            <a:r>
              <a:rPr lang="en-US" dirty="0">
                <a:solidFill>
                  <a:srgbClr val="FF6600"/>
                </a:solidFill>
                <a:latin typeface="Calibri" panose="020F0502020204030204" pitchFamily="34" charset="0"/>
              </a:rPr>
              <a:t>Lev 23:4  </a:t>
            </a:r>
            <a:r>
              <a:rPr lang="en-US" dirty="0">
                <a:solidFill>
                  <a:schemeClr val="bg1"/>
                </a:solidFill>
                <a:latin typeface="Calibri" panose="020F0502020204030204" pitchFamily="34" charset="0"/>
              </a:rPr>
              <a:t>‘These are the </a:t>
            </a:r>
            <a:r>
              <a:rPr lang="en-US" b="1" dirty="0">
                <a:solidFill>
                  <a:srgbClr val="FF0066"/>
                </a:solidFill>
                <a:latin typeface="Calibri" panose="020F0502020204030204" pitchFamily="34" charset="0"/>
              </a:rPr>
              <a:t>appointed times </a:t>
            </a:r>
            <a:r>
              <a:rPr lang="en-US" u="sng" dirty="0">
                <a:solidFill>
                  <a:schemeClr val="bg1"/>
                </a:solidFill>
                <a:effectLst>
                  <a:glow rad="139700">
                    <a:schemeClr val="accent1">
                      <a:satMod val="175000"/>
                      <a:alpha val="40000"/>
                    </a:schemeClr>
                  </a:glow>
                </a:effectLst>
                <a:latin typeface="Calibri" panose="020F0502020204030204" pitchFamily="34" charset="0"/>
              </a:rPr>
              <a:t>of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b="1" dirty="0">
                <a:solidFill>
                  <a:srgbClr val="0000CC"/>
                </a:solidFill>
                <a:effectLst>
                  <a:glow rad="139700">
                    <a:schemeClr val="accent1">
                      <a:satMod val="175000"/>
                      <a:alpha val="40000"/>
                    </a:schemeClr>
                  </a:glow>
                </a:effectLst>
                <a:latin typeface="Calibri" panose="020F0502020204030204" pitchFamily="34" charset="0"/>
              </a:rPr>
              <a:t> </a:t>
            </a:r>
            <a:r>
              <a:rPr lang="en-US" sz="2400" b="1" dirty="0">
                <a:solidFill>
                  <a:srgbClr val="0000CC"/>
                </a:solidFill>
                <a:latin typeface="Calibri" panose="020F0502020204030204" pitchFamily="34" charset="0"/>
              </a:rPr>
              <a:t>[Yahuah], </a:t>
            </a:r>
            <a:r>
              <a:rPr lang="en-US" b="1" dirty="0">
                <a:solidFill>
                  <a:srgbClr val="9900CC"/>
                </a:solidFill>
                <a:latin typeface="Calibri" panose="020F0502020204030204" pitchFamily="34" charset="0"/>
              </a:rPr>
              <a:t>set-apart</a:t>
            </a:r>
            <a:r>
              <a:rPr lang="en-US" dirty="0">
                <a:solidFill>
                  <a:srgbClr val="9900CC"/>
                </a:solidFill>
                <a:latin typeface="Calibri" panose="020F0502020204030204" pitchFamily="34" charset="0"/>
              </a:rPr>
              <a:t> </a:t>
            </a:r>
            <a:r>
              <a:rPr lang="en-US" b="1" dirty="0">
                <a:solidFill>
                  <a:srgbClr val="9900CC"/>
                </a:solidFill>
                <a:latin typeface="Calibri" panose="020F0502020204030204" pitchFamily="34" charset="0"/>
              </a:rPr>
              <a:t>gatherings</a:t>
            </a:r>
            <a:r>
              <a:rPr lang="en-US" dirty="0">
                <a:solidFill>
                  <a:schemeClr val="accent6">
                    <a:lumMod val="60000"/>
                    <a:lumOff val="40000"/>
                  </a:schemeClr>
                </a:solidFill>
                <a:latin typeface="Calibri" panose="020F0502020204030204" pitchFamily="34" charset="0"/>
              </a:rPr>
              <a:t> </a:t>
            </a:r>
            <a:r>
              <a:rPr lang="en-US" dirty="0">
                <a:solidFill>
                  <a:schemeClr val="bg1"/>
                </a:solidFill>
                <a:latin typeface="Calibri" panose="020F0502020204030204" pitchFamily="34" charset="0"/>
              </a:rPr>
              <a:t>which you are to proclaim     at their </a:t>
            </a:r>
            <a:r>
              <a:rPr lang="en-US" b="1" dirty="0">
                <a:solidFill>
                  <a:srgbClr val="FF0066"/>
                </a:solidFill>
                <a:latin typeface="Calibri" panose="020F0502020204030204" pitchFamily="34" charset="0"/>
              </a:rPr>
              <a:t>appointed times. </a:t>
            </a:r>
          </a:p>
          <a:p>
            <a:pPr marL="914400" indent="-914400" algn="l">
              <a:spcBef>
                <a:spcPts val="0"/>
              </a:spcBef>
              <a:spcAft>
                <a:spcPts val="600"/>
              </a:spcAft>
            </a:pPr>
            <a:r>
              <a:rPr lang="en-US" dirty="0">
                <a:solidFill>
                  <a:srgbClr val="FF6600"/>
                </a:solidFill>
                <a:latin typeface="Calibri" panose="020F0502020204030204" pitchFamily="34" charset="0"/>
              </a:rPr>
              <a:t>Lev 23:5  </a:t>
            </a:r>
            <a:r>
              <a:rPr lang="en-US" dirty="0">
                <a:solidFill>
                  <a:schemeClr val="bg1"/>
                </a:solidFill>
                <a:latin typeface="Calibri" panose="020F0502020204030204" pitchFamily="34" charset="0"/>
              </a:rPr>
              <a:t>‘In       the </a:t>
            </a:r>
            <a:r>
              <a:rPr lang="en-US" b="1" dirty="0">
                <a:solidFill>
                  <a:srgbClr val="009900"/>
                </a:solidFill>
                <a:latin typeface="Calibri" panose="020F0502020204030204" pitchFamily="34" charset="0"/>
              </a:rPr>
              <a:t>first   month, </a:t>
            </a:r>
            <a:r>
              <a:rPr lang="en-US" dirty="0">
                <a:solidFill>
                  <a:schemeClr val="bg1"/>
                </a:solidFill>
                <a:latin typeface="Calibri" panose="020F0502020204030204" pitchFamily="34" charset="0"/>
              </a:rPr>
              <a:t>on the </a:t>
            </a:r>
            <a:r>
              <a:rPr lang="en-US" b="1" dirty="0">
                <a:solidFill>
                  <a:srgbClr val="009900"/>
                </a:solidFill>
                <a:latin typeface="Calibri" panose="020F0502020204030204" pitchFamily="34" charset="0"/>
              </a:rPr>
              <a:t>fourteenth day </a:t>
            </a:r>
            <a:r>
              <a:rPr lang="en-US" b="1" dirty="0">
                <a:solidFill>
                  <a:schemeClr val="bg1"/>
                </a:solidFill>
                <a:latin typeface="Calibri" panose="020F0502020204030204" pitchFamily="34" charset="0"/>
              </a:rPr>
              <a:t>of the    month,</a:t>
            </a:r>
            <a:r>
              <a:rPr lang="en-US" dirty="0">
                <a:solidFill>
                  <a:schemeClr val="bg1"/>
                </a:solidFill>
                <a:latin typeface="Calibri" panose="020F0502020204030204" pitchFamily="34" charset="0"/>
              </a:rPr>
              <a:t>     between the evenings, is the</a:t>
            </a:r>
          </a:p>
          <a:p>
            <a:pPr marL="914400" indent="-914400" algn="l">
              <a:spcBef>
                <a:spcPts val="0"/>
              </a:spcBef>
              <a:spcAft>
                <a:spcPts val="1200"/>
              </a:spcAft>
            </a:pPr>
            <a:r>
              <a:rPr lang="en-US" dirty="0">
                <a:solidFill>
                  <a:schemeClr val="bg1"/>
                </a:solidFill>
                <a:latin typeface="Calibri" panose="020F0502020204030204" pitchFamily="34" charset="0"/>
              </a:rPr>
              <a:t>			           </a:t>
            </a:r>
            <a:r>
              <a:rPr lang="en-US" u="sng" dirty="0">
                <a:solidFill>
                  <a:schemeClr val="bg1"/>
                </a:solidFill>
                <a:effectLst>
                  <a:glow rad="139700">
                    <a:schemeClr val="accent1">
                      <a:satMod val="175000"/>
                      <a:alpha val="40000"/>
                    </a:schemeClr>
                  </a:glow>
                </a:effectLst>
                <a:latin typeface="Calibri" panose="020F0502020204030204" pitchFamily="34" charset="0"/>
              </a:rPr>
              <a:t>to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b="1" dirty="0">
                <a:solidFill>
                  <a:srgbClr val="0000CC"/>
                </a:solidFill>
                <a:effectLst>
                  <a:glow rad="139700">
                    <a:schemeClr val="accent1">
                      <a:satMod val="175000"/>
                      <a:alpha val="40000"/>
                    </a:schemeClr>
                  </a:glow>
                </a:effectLst>
                <a:latin typeface="Calibri" panose="020F0502020204030204" pitchFamily="34" charset="0"/>
              </a:rPr>
              <a:t>. </a:t>
            </a: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t>20</a:t>
            </a:fld>
            <a:endParaRPr lang="en-US" b="1" dirty="0"/>
          </a:p>
        </p:txBody>
      </p:sp>
      <p:sp>
        <p:nvSpPr>
          <p:cNvPr id="2" name="TextBox 1"/>
          <p:cNvSpPr txBox="1"/>
          <p:nvPr/>
        </p:nvSpPr>
        <p:spPr>
          <a:xfrm>
            <a:off x="2438400" y="2286000"/>
            <a:ext cx="4376519" cy="646331"/>
          </a:xfrm>
          <a:prstGeom prst="rect">
            <a:avLst/>
          </a:prstGeom>
          <a:blipFill>
            <a:blip r:embed="rId2"/>
            <a:tile tx="0" ty="0" sx="100000" sy="100000" flip="none" algn="tl"/>
          </a:blipFill>
          <a:ln w="38100">
            <a:solidFill>
              <a:srgbClr val="FF33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spcAft>
                <a:spcPts val="3000"/>
              </a:spcAft>
            </a:pPr>
            <a:r>
              <a:rPr lang="en-US" sz="3600" b="1" u="sng" dirty="0">
                <a:solidFill>
                  <a:srgbClr val="C00000"/>
                </a:solidFill>
                <a:effectLst>
                  <a:glow rad="101600">
                    <a:schemeClr val="accent2">
                      <a:satMod val="175000"/>
                      <a:alpha val="40000"/>
                    </a:schemeClr>
                  </a:glow>
                </a:effectLst>
                <a:latin typeface="Comic Sans MS" panose="030F0702030302020204" pitchFamily="66" charset="0"/>
              </a:rPr>
              <a:t>Passover — Pesach</a:t>
            </a:r>
            <a:endParaRPr lang="en-US" sz="3600" dirty="0">
              <a:solidFill>
                <a:schemeClr val="bg1"/>
              </a:solidFill>
              <a:latin typeface="Calibri" panose="020F0502020204030204" pitchFamily="34" charset="0"/>
            </a:endParaRPr>
          </a:p>
        </p:txBody>
      </p:sp>
      <p:sp>
        <p:nvSpPr>
          <p:cNvPr id="5" name="TextBox 4"/>
          <p:cNvSpPr txBox="1"/>
          <p:nvPr/>
        </p:nvSpPr>
        <p:spPr>
          <a:xfrm>
            <a:off x="2057400" y="5410200"/>
            <a:ext cx="2057400" cy="677108"/>
          </a:xfrm>
          <a:prstGeom prst="rect">
            <a:avLst/>
          </a:prstGeom>
          <a:blipFill>
            <a:blip r:embed="rId3"/>
            <a:tile tx="0" ty="0" sx="100000" sy="100000" flip="none" algn="tl"/>
          </a:blipFill>
          <a:ln w="38100">
            <a:solidFill>
              <a:srgbClr val="0000CC"/>
            </a:solidFill>
          </a:ln>
          <a:scene3d>
            <a:camera prst="orthographicFront"/>
            <a:lightRig rig="threePt" dir="t"/>
          </a:scene3d>
          <a:sp3d>
            <a:bevelT prst="angle"/>
          </a:sp3d>
        </p:spPr>
        <p:txBody>
          <a:bodyPr wrap="square" tIns="91440" bIns="91440" rtlCol="0" anchor="t">
            <a:spAutoFit/>
          </a:bodyPr>
          <a:lstStyle/>
          <a:p>
            <a:pPr algn="ctr"/>
            <a:r>
              <a:rPr lang="en-US" sz="3200" b="1" u="sng" dirty="0">
                <a:ln w="19050">
                  <a:solidFill>
                    <a:srgbClr val="0070C0"/>
                  </a:solidFill>
                </a:ln>
                <a:solidFill>
                  <a:srgbClr val="0000CC"/>
                </a:solidFill>
                <a:effectLst>
                  <a:glow rad="139700">
                    <a:schemeClr val="accent1">
                      <a:satMod val="175000"/>
                      <a:alpha val="40000"/>
                    </a:schemeClr>
                  </a:glow>
                </a:effectLst>
                <a:latin typeface="Comic Sans MS" panose="030F0702030302020204" pitchFamily="66" charset="0"/>
              </a:rPr>
              <a:t>Passover</a:t>
            </a:r>
            <a:r>
              <a:rPr lang="en-US" u="sng" dirty="0">
                <a:ln w="19050">
                  <a:solidFill>
                    <a:srgbClr val="0070C0"/>
                  </a:solidFill>
                </a:ln>
                <a:solidFill>
                  <a:srgbClr val="0000CC"/>
                </a:solidFill>
                <a:effectLst>
                  <a:glow rad="139700">
                    <a:schemeClr val="accent1">
                      <a:satMod val="175000"/>
                      <a:alpha val="40000"/>
                    </a:schemeClr>
                  </a:glow>
                </a:effectLst>
                <a:latin typeface="Calibri" panose="020F0502020204030204" pitchFamily="34" charset="0"/>
              </a:rPr>
              <a:t> </a:t>
            </a:r>
            <a:endParaRPr lang="en-US" u="sng" dirty="0">
              <a:ln w="19050">
                <a:solidFill>
                  <a:srgbClr val="0070C0"/>
                </a:solidFill>
              </a:ln>
              <a:solidFill>
                <a:srgbClr val="0000CC"/>
              </a:solidFill>
              <a:effectLst>
                <a:glow rad="139700">
                  <a:schemeClr val="accent1">
                    <a:satMod val="175000"/>
                    <a:alpha val="40000"/>
                  </a:schemeClr>
                </a:glow>
              </a:effectLst>
            </a:endParaRPr>
          </a:p>
        </p:txBody>
      </p:sp>
      <p:cxnSp>
        <p:nvCxnSpPr>
          <p:cNvPr id="7" name="Straight Arrow Connector 6"/>
          <p:cNvCxnSpPr/>
          <p:nvPr/>
        </p:nvCxnSpPr>
        <p:spPr>
          <a:xfrm flipV="1">
            <a:off x="2514600" y="3962400"/>
            <a:ext cx="533400" cy="1447800"/>
          </a:xfrm>
          <a:prstGeom prst="straightConnector1">
            <a:avLst/>
          </a:prstGeom>
          <a:ln w="57150">
            <a:solidFill>
              <a:srgbClr val="0070C0"/>
            </a:solidFill>
            <a:tailEnd type="arrow"/>
          </a:ln>
          <a:effectLst>
            <a:glow rad="101600">
              <a:schemeClr val="accent1">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62400" y="4379974"/>
            <a:ext cx="457200" cy="1030226"/>
          </a:xfrm>
          <a:prstGeom prst="straightConnector1">
            <a:avLst/>
          </a:prstGeom>
          <a:ln w="57150">
            <a:solidFill>
              <a:srgbClr val="0070C0"/>
            </a:solidFill>
            <a:tailEnd type="arrow"/>
          </a:ln>
          <a:effectLst>
            <a:glow rad="101600">
              <a:schemeClr val="accent1">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1" nodeType="after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p:cTn id="24" dur="8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5" dur="800" fill="hold"/>
                                        <p:tgtEl>
                                          <p:spTgt spid="2"/>
                                        </p:tgtEl>
                                        <p:attrNameLst>
                                          <p:attrName>ppt_y</p:attrName>
                                        </p:attrNameLst>
                                      </p:cBhvr>
                                      <p:tavLst>
                                        <p:tav tm="0">
                                          <p:val>
                                            <p:strVal val="#ppt_y"/>
                                          </p:val>
                                        </p:tav>
                                        <p:tav tm="100000">
                                          <p:val>
                                            <p:strVal val="#ppt_y"/>
                                          </p:val>
                                        </p:tav>
                                      </p:tavLst>
                                    </p:anim>
                                    <p:anim calcmode="lin" valueType="num">
                                      <p:cBhvr>
                                        <p:cTn id="26" dur="8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7" dur="8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800" tmFilter="0,0; .5, 1; 1, 1"/>
                                        <p:tgtEl>
                                          <p:spTgt spid="2"/>
                                        </p:tgtEl>
                                      </p:cBhvr>
                                    </p:animEffect>
                                  </p:childTnLst>
                                </p:cTn>
                              </p:par>
                            </p:childTnLst>
                          </p:cTn>
                        </p:par>
                        <p:par>
                          <p:cTn id="29" fill="hold">
                            <p:stCondLst>
                              <p:cond delay="3920"/>
                            </p:stCondLst>
                            <p:childTnLst>
                              <p:par>
                                <p:cTn id="30" presetID="53" presetClass="entr" presetSubtype="16" fill="hold"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5"/>
                                        </p:tgtEl>
                                        <p:attrNameLst>
                                          <p:attrName>style.visibility</p:attrName>
                                        </p:attrNameLst>
                                      </p:cBhvr>
                                      <p:to>
                                        <p:strVal val="visible"/>
                                      </p:to>
                                    </p:set>
                                    <p:anim by="(-#ppt_w*2)" calcmode="lin" valueType="num">
                                      <p:cBhvr rctx="PPT">
                                        <p:cTn id="52" dur="500" autoRev="1" fill="hold">
                                          <p:stCondLst>
                                            <p:cond delay="0"/>
                                          </p:stCondLst>
                                        </p:cTn>
                                        <p:tgtEl>
                                          <p:spTgt spid="5"/>
                                        </p:tgtEl>
                                        <p:attrNameLst>
                                          <p:attrName>ppt_w</p:attrName>
                                        </p:attrNameLst>
                                      </p:cBhvr>
                                    </p:anim>
                                    <p:anim by="(#ppt_w*0.50)" calcmode="lin" valueType="num">
                                      <p:cBhvr>
                                        <p:cTn id="53" dur="500" decel="50000" autoRev="1" fill="hold">
                                          <p:stCondLst>
                                            <p:cond delay="0"/>
                                          </p:stCondLst>
                                        </p:cTn>
                                        <p:tgtEl>
                                          <p:spTgt spid="5"/>
                                        </p:tgtEl>
                                        <p:attrNameLst>
                                          <p:attrName>ppt_x</p:attrName>
                                        </p:attrNameLst>
                                      </p:cBhvr>
                                    </p:anim>
                                    <p:anim from="(-#ppt_h/2)" to="(#ppt_y)" calcmode="lin" valueType="num">
                                      <p:cBhvr>
                                        <p:cTn id="54" dur="1000" fill="hold">
                                          <p:stCondLst>
                                            <p:cond delay="0"/>
                                          </p:stCondLst>
                                        </p:cTn>
                                        <p:tgtEl>
                                          <p:spTgt spid="5"/>
                                        </p:tgtEl>
                                        <p:attrNameLst>
                                          <p:attrName>ppt_y</p:attrName>
                                        </p:attrNameLst>
                                      </p:cBhvr>
                                    </p:anim>
                                    <p:animRot by="21600000">
                                      <p:cBhvr>
                                        <p:cTn id="55" dur="1000" fill="hold">
                                          <p:stCondLst>
                                            <p:cond delay="0"/>
                                          </p:stCondLst>
                                        </p:cTn>
                                        <p:tgtEl>
                                          <p:spTgt spid="5"/>
                                        </p:tgtEl>
                                        <p:attrNameLst>
                                          <p:attrName>r</p:attrName>
                                        </p:attrNameLst>
                                      </p:cBhvr>
                                    </p:animRot>
                                  </p:childTnLst>
                                </p:cTn>
                              </p:par>
                            </p:childTnLst>
                          </p:cTn>
                        </p:par>
                        <p:par>
                          <p:cTn id="56" fill="hold">
                            <p:stCondLst>
                              <p:cond delay="17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2200"/>
                            </p:stCondLst>
                            <p:childTnLst>
                              <p:par>
                                <p:cTn id="62" presetID="2" presetClass="entr" presetSubtype="4"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grpSp>
        <p:nvGrpSpPr>
          <p:cNvPr id="27" name="Group 26"/>
          <p:cNvGrpSpPr/>
          <p:nvPr/>
        </p:nvGrpSpPr>
        <p:grpSpPr>
          <a:xfrm>
            <a:off x="228600" y="166687"/>
            <a:ext cx="8686800" cy="6538913"/>
            <a:chOff x="228600" y="166687"/>
            <a:chExt cx="8686800" cy="6538913"/>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687"/>
              <a:ext cx="8675915"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7619997" y="2002304"/>
              <a:ext cx="1295403" cy="969496"/>
              <a:chOff x="7750627" y="1849903"/>
              <a:chExt cx="1208315" cy="969496"/>
            </a:xfrm>
          </p:grpSpPr>
          <p:sp>
            <p:nvSpPr>
              <p:cNvPr id="39" name="TextBox 38"/>
              <p:cNvSpPr txBox="1"/>
              <p:nvPr/>
            </p:nvSpPr>
            <p:spPr>
              <a:xfrm>
                <a:off x="7750627" y="1849903"/>
                <a:ext cx="1208315" cy="969496"/>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7</a:t>
                </a:r>
              </a:p>
              <a:p>
                <a:endParaRPr lang="en-US" sz="400" dirty="0">
                  <a:solidFill>
                    <a:schemeClr val="bg1"/>
                  </a:solidFill>
                  <a:latin typeface="Calibri" panose="020F0502020204030204" pitchFamily="34" charset="0"/>
                </a:endParaRPr>
              </a:p>
            </p:txBody>
          </p:sp>
          <p:sp>
            <p:nvSpPr>
              <p:cNvPr id="40" name="Cloud 39"/>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630885" y="3886200"/>
              <a:ext cx="1284515" cy="954107"/>
              <a:chOff x="7750627" y="1828799"/>
              <a:chExt cx="1208315" cy="954107"/>
            </a:xfrm>
          </p:grpSpPr>
          <p:sp>
            <p:nvSpPr>
              <p:cNvPr id="37" name="TextBox 36"/>
              <p:cNvSpPr txBox="1"/>
              <p:nvPr/>
            </p:nvSpPr>
            <p:spPr>
              <a:xfrm>
                <a:off x="7750627" y="1828799"/>
                <a:ext cx="1208315" cy="954107"/>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21</a:t>
                </a:r>
              </a:p>
              <a:p>
                <a:pPr algn="ctr"/>
                <a:endParaRPr lang="en-US" sz="400" b="1" dirty="0">
                  <a:solidFill>
                    <a:srgbClr val="0000CC"/>
                  </a:solidFill>
                  <a:latin typeface="Calibri" panose="020F0502020204030204" pitchFamily="34" charset="0"/>
                </a:endParaRPr>
              </a:p>
            </p:txBody>
          </p:sp>
          <p:sp>
            <p:nvSpPr>
              <p:cNvPr id="38" name="Cloud 37"/>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619998" y="2971800"/>
              <a:ext cx="1284517" cy="914400"/>
              <a:chOff x="7750627" y="1803083"/>
              <a:chExt cx="1284517" cy="895569"/>
            </a:xfrm>
          </p:grpSpPr>
          <p:sp>
            <p:nvSpPr>
              <p:cNvPr id="35" name="TextBox 34"/>
              <p:cNvSpPr txBox="1"/>
              <p:nvPr/>
            </p:nvSpPr>
            <p:spPr>
              <a:xfrm>
                <a:off x="7750627" y="1803083"/>
                <a:ext cx="1284517" cy="89556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14</a:t>
                </a:r>
              </a:p>
            </p:txBody>
          </p:sp>
          <p:sp>
            <p:nvSpPr>
              <p:cNvPr id="36" name="Cloud 3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620000" y="4837093"/>
              <a:ext cx="1295400" cy="954107"/>
              <a:chOff x="7750627" y="1828799"/>
              <a:chExt cx="1208315" cy="954107"/>
            </a:xfrm>
          </p:grpSpPr>
          <p:sp>
            <p:nvSpPr>
              <p:cNvPr id="33" name="TextBox 32"/>
              <p:cNvSpPr txBox="1"/>
              <p:nvPr/>
            </p:nvSpPr>
            <p:spPr>
              <a:xfrm>
                <a:off x="7750627" y="1828799"/>
                <a:ext cx="1208315" cy="954107"/>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28</a:t>
                </a:r>
              </a:p>
              <a:p>
                <a:endParaRPr lang="en-US" sz="400" dirty="0">
                  <a:solidFill>
                    <a:schemeClr val="bg1"/>
                  </a:solidFill>
                  <a:latin typeface="Calibri" panose="020F0502020204030204" pitchFamily="34" charset="0"/>
                </a:endParaRPr>
              </a:p>
            </p:txBody>
          </p:sp>
          <p:sp>
            <p:nvSpPr>
              <p:cNvPr id="34" name="Cloud 33"/>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7343499" y="228600"/>
            <a:ext cx="1495701" cy="2819400"/>
            <a:chOff x="-351561" y="1406689"/>
            <a:chExt cx="1495701" cy="2819400"/>
          </a:xfrm>
        </p:grpSpPr>
        <p:cxnSp>
          <p:nvCxnSpPr>
            <p:cNvPr id="26" name="Straight Arrow Connector 25"/>
            <p:cNvCxnSpPr/>
            <p:nvPr/>
          </p:nvCxnSpPr>
          <p:spPr>
            <a:xfrm>
              <a:off x="-186640" y="2295953"/>
              <a:ext cx="269420" cy="1930136"/>
            </a:xfrm>
            <a:prstGeom prst="straightConnector1">
              <a:avLst/>
            </a:prstGeom>
            <a:ln w="76200">
              <a:solidFill>
                <a:srgbClr val="C0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1561" y="1406689"/>
              <a:ext cx="1495701" cy="923330"/>
            </a:xfrm>
            <a:prstGeom prst="rect">
              <a:avLst/>
            </a:prstGeom>
            <a:solidFill>
              <a:schemeClr val="accent2">
                <a:lumMod val="20000"/>
                <a:lumOff val="80000"/>
              </a:schemeClr>
            </a:solidFill>
            <a:ln w="38100">
              <a:solidFill>
                <a:srgbClr val="C00000"/>
              </a:solidFill>
            </a:ln>
            <a:scene3d>
              <a:camera prst="orthographicFront"/>
              <a:lightRig rig="threePt" dir="t"/>
            </a:scene3d>
            <a:sp3d>
              <a:bevelT w="114300" prst="artDeco"/>
            </a:sp3d>
          </p:spPr>
          <p:txBody>
            <a:bodyPr wrap="square" rtlCol="0">
              <a:spAutoFit/>
            </a:bodyPr>
            <a:lstStyle/>
            <a:p>
              <a:pPr algn="ctr"/>
              <a:r>
                <a:rPr lang="en-US" b="1" dirty="0">
                  <a:solidFill>
                    <a:srgbClr val="FF3300"/>
                  </a:solidFill>
                </a:rPr>
                <a:t>Passover Is Not Annual Sabbath</a:t>
              </a:r>
            </a:p>
          </p:txBody>
        </p:sp>
      </p:grpSp>
      <p:sp>
        <p:nvSpPr>
          <p:cNvPr id="3" name="Oval 2"/>
          <p:cNvSpPr/>
          <p:nvPr/>
        </p:nvSpPr>
        <p:spPr>
          <a:xfrm>
            <a:off x="7696200" y="2921210"/>
            <a:ext cx="1072246" cy="96499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001000" y="6264275"/>
            <a:ext cx="762000" cy="365125"/>
          </a:xfrm>
        </p:spPr>
        <p:txBody>
          <a:bodyPr/>
          <a:lstStyle/>
          <a:p>
            <a:fld id="{9A7ECC3E-4170-412F-8B33-8063B7BB8A4D}" type="slidenum">
              <a:rPr lang="en-US" b="1" smtClean="0">
                <a:solidFill>
                  <a:schemeClr val="bg1"/>
                </a:solidFill>
              </a:rPr>
              <a:pPr/>
              <a:t>21</a:t>
            </a:fld>
            <a:endParaRPr lang="en-US" b="1" dirty="0">
              <a:solidFill>
                <a:schemeClr val="bg1"/>
              </a:solidFill>
            </a:endParaRPr>
          </a:p>
        </p:txBody>
      </p:sp>
    </p:spTree>
    <p:extLst>
      <p:ext uri="{BB962C8B-B14F-4D97-AF65-F5344CB8AC3E}">
        <p14:creationId xmlns:p14="http://schemas.microsoft.com/office/powerpoint/2010/main" val="32661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par>
                          <p:cTn id="11" fill="hold">
                            <p:stCondLst>
                              <p:cond delay="1000"/>
                            </p:stCondLst>
                            <p:childTnLst>
                              <p:par>
                                <p:cTn id="12" presetID="26"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par>
                          <p:cTn id="28" fill="hold">
                            <p:stCondLst>
                              <p:cond delay="3250"/>
                            </p:stCondLst>
                            <p:childTnLst>
                              <p:par>
                                <p:cTn id="29" presetID="35" presetClass="emph" presetSubtype="0" repeatCount="3000" fill="hold" grpId="1" nodeType="afterEffect">
                                  <p:stCondLst>
                                    <p:cond delay="0"/>
                                  </p:stCondLst>
                                  <p:childTnLst>
                                    <p:anim calcmode="discrete" valueType="str">
                                      <p:cBhvr>
                                        <p:cTn id="3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382000" cy="59436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91440" anchor="ctr">
            <a:normAutofit/>
          </a:bodyPr>
          <a:lstStyle/>
          <a:p>
            <a:pPr marL="914400" indent="-914400" algn="l">
              <a:spcBef>
                <a:spcPts val="0"/>
              </a:spcBef>
              <a:spcAft>
                <a:spcPts val="1200"/>
              </a:spcAft>
            </a:pPr>
            <a:endParaRPr lang="en-US" sz="3600" dirty="0">
              <a:solidFill>
                <a:srgbClr val="FF6600"/>
              </a:solidFill>
              <a:latin typeface="Calibri" panose="020F0502020204030204" pitchFamily="34" charset="0"/>
            </a:endParaRPr>
          </a:p>
          <a:p>
            <a:pPr marL="914400" indent="-914400" algn="l">
              <a:spcBef>
                <a:spcPts val="0"/>
              </a:spcBef>
              <a:spcAft>
                <a:spcPts val="1200"/>
              </a:spcAft>
            </a:pPr>
            <a:r>
              <a:rPr lang="en-US" sz="3000" dirty="0">
                <a:solidFill>
                  <a:srgbClr val="FF6600"/>
                </a:solidFill>
                <a:latin typeface="Calibri" panose="020F0502020204030204" pitchFamily="34" charset="0"/>
              </a:rPr>
              <a:t>Lev 23:6  </a:t>
            </a:r>
            <a:r>
              <a:rPr lang="en-US" sz="3000" dirty="0">
                <a:solidFill>
                  <a:schemeClr val="bg1"/>
                </a:solidFill>
                <a:latin typeface="Calibri" panose="020F0502020204030204" pitchFamily="34" charset="0"/>
              </a:rPr>
              <a:t>‘And on the </a:t>
            </a:r>
            <a:r>
              <a:rPr lang="en-US" sz="3000" b="1" dirty="0">
                <a:solidFill>
                  <a:srgbClr val="009900"/>
                </a:solidFill>
                <a:latin typeface="Calibri" panose="020F0502020204030204" pitchFamily="34" charset="0"/>
              </a:rPr>
              <a:t>fifteenth day </a:t>
            </a:r>
            <a:r>
              <a:rPr lang="en-US" sz="3000" dirty="0">
                <a:solidFill>
                  <a:schemeClr val="bg1"/>
                </a:solidFill>
                <a:latin typeface="Calibri" panose="020F0502020204030204" pitchFamily="34" charset="0"/>
              </a:rPr>
              <a:t>of this month is the </a:t>
            </a:r>
            <a:r>
              <a:rPr lang="en-US" sz="3000" b="1" u="sng" dirty="0">
                <a:solidFill>
                  <a:srgbClr val="0070C0"/>
                </a:solidFill>
                <a:latin typeface="Calibri" panose="020F0502020204030204" pitchFamily="34" charset="0"/>
              </a:rPr>
              <a:t>Festival of</a:t>
            </a:r>
            <a:r>
              <a:rPr lang="en-US" sz="3000" b="1" dirty="0">
                <a:solidFill>
                  <a:srgbClr val="0070C0"/>
                </a:solidFill>
                <a:latin typeface="Calibri" panose="020F0502020204030204" pitchFamily="34" charset="0"/>
              </a:rPr>
              <a:t> </a:t>
            </a:r>
            <a:r>
              <a:rPr lang="en-US" sz="3000" b="1" u="sng" dirty="0">
                <a:solidFill>
                  <a:srgbClr val="0000CC"/>
                </a:solidFill>
                <a:effectLst>
                  <a:glow rad="139700">
                    <a:schemeClr val="accent1">
                      <a:satMod val="175000"/>
                      <a:alpha val="40000"/>
                    </a:schemeClr>
                  </a:glow>
                </a:effectLst>
                <a:latin typeface="Calibri" panose="020F0502020204030204" pitchFamily="34" charset="0"/>
              </a:rPr>
              <a:t>Unleavened Bread</a:t>
            </a:r>
            <a:r>
              <a:rPr lang="en-US" sz="3000" b="1" dirty="0">
                <a:solidFill>
                  <a:srgbClr val="0000CC"/>
                </a:solidFill>
                <a:effectLst>
                  <a:glow rad="139700">
                    <a:schemeClr val="accent1">
                      <a:satMod val="175000"/>
                      <a:alpha val="40000"/>
                    </a:schemeClr>
                  </a:glow>
                </a:effectLst>
                <a:latin typeface="Calibri" panose="020F0502020204030204" pitchFamily="34" charset="0"/>
              </a:rPr>
              <a:t>  </a:t>
            </a:r>
            <a:r>
              <a:rPr lang="en-US" sz="3000" u="sng" dirty="0">
                <a:solidFill>
                  <a:schemeClr val="bg1"/>
                </a:solidFill>
                <a:effectLst>
                  <a:glow rad="139700">
                    <a:schemeClr val="accent1">
                      <a:satMod val="175000"/>
                      <a:alpha val="40000"/>
                    </a:schemeClr>
                  </a:glow>
                </a:effectLst>
                <a:latin typeface="Calibri" panose="020F0502020204030204" pitchFamily="34" charset="0"/>
              </a:rPr>
              <a:t>to </a:t>
            </a:r>
            <a:r>
              <a:rPr lang="he-IL" sz="3000" b="1" u="sng" dirty="0">
                <a:solidFill>
                  <a:srgbClr val="0000CC"/>
                </a:solidFill>
                <a:effectLst>
                  <a:glow rad="139700">
                    <a:schemeClr val="accent1">
                      <a:satMod val="175000"/>
                      <a:alpha val="40000"/>
                    </a:schemeClr>
                  </a:glow>
                </a:effectLst>
                <a:latin typeface="Calibri" panose="020F0502020204030204" pitchFamily="34" charset="0"/>
              </a:rPr>
              <a:t>יהוה</a:t>
            </a:r>
            <a:r>
              <a:rPr lang="en-US" sz="3000" dirty="0">
                <a:solidFill>
                  <a:schemeClr val="bg1"/>
                </a:solidFill>
                <a:effectLst>
                  <a:glow rad="139700">
                    <a:schemeClr val="accent1">
                      <a:satMod val="175000"/>
                      <a:alpha val="40000"/>
                    </a:schemeClr>
                  </a:glow>
                </a:effectLst>
                <a:latin typeface="Calibri" panose="020F0502020204030204" pitchFamily="34" charset="0"/>
              </a:rPr>
              <a:t> – </a:t>
            </a:r>
            <a:r>
              <a:rPr lang="en-US" sz="3000" dirty="0">
                <a:solidFill>
                  <a:schemeClr val="bg1"/>
                </a:solidFill>
                <a:latin typeface="Calibri" panose="020F0502020204030204" pitchFamily="34" charset="0"/>
              </a:rPr>
              <a:t>seven days you eat unleavened     bread. </a:t>
            </a:r>
          </a:p>
          <a:p>
            <a:pPr marL="914400" indent="-914400" algn="l">
              <a:spcBef>
                <a:spcPts val="0"/>
              </a:spcBef>
              <a:spcAft>
                <a:spcPts val="1200"/>
              </a:spcAft>
            </a:pPr>
            <a:r>
              <a:rPr lang="en-US" sz="3000" dirty="0">
                <a:solidFill>
                  <a:srgbClr val="FF6600"/>
                </a:solidFill>
                <a:latin typeface="Calibri" panose="020F0502020204030204" pitchFamily="34" charset="0"/>
              </a:rPr>
              <a:t>Lev 23:7  </a:t>
            </a:r>
            <a:r>
              <a:rPr lang="en-US" sz="3000" dirty="0">
                <a:solidFill>
                  <a:schemeClr val="bg1"/>
                </a:solidFill>
                <a:latin typeface="Calibri" panose="020F0502020204030204" pitchFamily="34" charset="0"/>
              </a:rPr>
              <a:t>‘On the </a:t>
            </a:r>
            <a:r>
              <a:rPr lang="en-US" sz="3000" b="1" u="sng" dirty="0">
                <a:solidFill>
                  <a:srgbClr val="009900"/>
                </a:solidFill>
                <a:latin typeface="Calibri" panose="020F0502020204030204" pitchFamily="34" charset="0"/>
              </a:rPr>
              <a:t>first day</a:t>
            </a:r>
            <a:r>
              <a:rPr lang="en-US" sz="3000" b="1" dirty="0">
                <a:solidFill>
                  <a:srgbClr val="009900"/>
                </a:solidFill>
                <a:latin typeface="Calibri" panose="020F0502020204030204" pitchFamily="34" charset="0"/>
              </a:rPr>
              <a:t> </a:t>
            </a:r>
            <a:r>
              <a:rPr lang="en-US" sz="3000" dirty="0">
                <a:solidFill>
                  <a:schemeClr val="bg1"/>
                </a:solidFill>
                <a:latin typeface="Calibri" panose="020F0502020204030204" pitchFamily="34" charset="0"/>
              </a:rPr>
              <a:t>you have a </a:t>
            </a:r>
            <a:r>
              <a:rPr lang="en-US" sz="3000" b="1" dirty="0">
                <a:solidFill>
                  <a:srgbClr val="9900CC"/>
                </a:solidFill>
                <a:latin typeface="Calibri" panose="020F0502020204030204" pitchFamily="34" charset="0"/>
              </a:rPr>
              <a:t>set-apart gathering,</a:t>
            </a:r>
            <a:r>
              <a:rPr lang="en-US" sz="3000" dirty="0">
                <a:solidFill>
                  <a:srgbClr val="9900CC"/>
                </a:solidFill>
                <a:latin typeface="Calibri" panose="020F0502020204030204" pitchFamily="34" charset="0"/>
              </a:rPr>
              <a:t> </a:t>
            </a:r>
            <a:r>
              <a:rPr lang="en-US" sz="3000" dirty="0">
                <a:solidFill>
                  <a:schemeClr val="bg1"/>
                </a:solidFill>
                <a:latin typeface="Calibri" panose="020F0502020204030204" pitchFamily="34" charset="0"/>
              </a:rPr>
              <a:t>you do </a:t>
            </a:r>
            <a:r>
              <a:rPr lang="en-US" sz="3000" b="1" u="sng" dirty="0">
                <a:solidFill>
                  <a:schemeClr val="bg1"/>
                </a:solidFill>
                <a:latin typeface="Calibri" panose="020F0502020204030204" pitchFamily="34" charset="0"/>
              </a:rPr>
              <a:t>no servile work</a:t>
            </a:r>
            <a:r>
              <a:rPr lang="en-US" sz="3000" b="1" dirty="0">
                <a:solidFill>
                  <a:schemeClr val="bg1"/>
                </a:solidFill>
                <a:latin typeface="Calibri" panose="020F0502020204030204" pitchFamily="34" charset="0"/>
              </a:rPr>
              <a:t>. </a:t>
            </a:r>
          </a:p>
          <a:p>
            <a:pPr marL="914400" indent="-914400" algn="l">
              <a:spcBef>
                <a:spcPts val="0"/>
              </a:spcBef>
              <a:spcAft>
                <a:spcPts val="1200"/>
              </a:spcAft>
            </a:pPr>
            <a:r>
              <a:rPr lang="en-US" sz="3000" dirty="0">
                <a:solidFill>
                  <a:srgbClr val="FF6600"/>
                </a:solidFill>
                <a:latin typeface="Calibri" panose="020F0502020204030204" pitchFamily="34" charset="0"/>
              </a:rPr>
              <a:t>Lev 23:8  </a:t>
            </a:r>
            <a:r>
              <a:rPr lang="en-US" sz="3000" dirty="0">
                <a:solidFill>
                  <a:schemeClr val="bg1"/>
                </a:solidFill>
                <a:latin typeface="Calibri" panose="020F0502020204030204" pitchFamily="34" charset="0"/>
              </a:rPr>
              <a:t>‘And you shall bring an offering made by fire to </a:t>
            </a:r>
            <a:r>
              <a:rPr lang="he-IL" sz="3000" b="1" dirty="0">
                <a:solidFill>
                  <a:srgbClr val="0000CC"/>
                </a:solidFill>
                <a:latin typeface="Calibri" panose="020F0502020204030204" pitchFamily="34" charset="0"/>
              </a:rPr>
              <a:t>יהוה</a:t>
            </a:r>
            <a:r>
              <a:rPr lang="en-US" sz="3000" dirty="0">
                <a:solidFill>
                  <a:schemeClr val="bg1"/>
                </a:solidFill>
                <a:latin typeface="Calibri" panose="020F0502020204030204" pitchFamily="34" charset="0"/>
              </a:rPr>
              <a:t> for seven days. On the </a:t>
            </a:r>
            <a:r>
              <a:rPr lang="en-US" sz="3000" b="1" u="sng" dirty="0">
                <a:solidFill>
                  <a:srgbClr val="009900"/>
                </a:solidFill>
                <a:latin typeface="Calibri" panose="020F0502020204030204" pitchFamily="34" charset="0"/>
              </a:rPr>
              <a:t>seventh day</a:t>
            </a:r>
            <a:r>
              <a:rPr lang="en-US" sz="3000" dirty="0">
                <a:solidFill>
                  <a:srgbClr val="009900"/>
                </a:solidFill>
                <a:latin typeface="Calibri" panose="020F0502020204030204" pitchFamily="34" charset="0"/>
              </a:rPr>
              <a:t> </a:t>
            </a:r>
            <a:r>
              <a:rPr lang="en-US" sz="3000" dirty="0">
                <a:solidFill>
                  <a:schemeClr val="bg1"/>
                </a:solidFill>
                <a:latin typeface="Calibri" panose="020F0502020204030204" pitchFamily="34" charset="0"/>
              </a:rPr>
              <a:t>is a </a:t>
            </a:r>
            <a:r>
              <a:rPr lang="en-US" sz="3000" b="1" dirty="0">
                <a:solidFill>
                  <a:srgbClr val="9900CC"/>
                </a:solidFill>
                <a:latin typeface="Calibri" panose="020F0502020204030204" pitchFamily="34" charset="0"/>
              </a:rPr>
              <a:t>set-apart gathering,</a:t>
            </a:r>
            <a:r>
              <a:rPr lang="en-US" sz="3000" b="1" dirty="0">
                <a:solidFill>
                  <a:srgbClr val="0070C0"/>
                </a:solidFill>
                <a:latin typeface="Calibri" panose="020F0502020204030204" pitchFamily="34" charset="0"/>
              </a:rPr>
              <a:t> </a:t>
            </a:r>
            <a:r>
              <a:rPr lang="en-US" sz="3000" dirty="0">
                <a:solidFill>
                  <a:schemeClr val="bg1"/>
                </a:solidFill>
                <a:latin typeface="Calibri" panose="020F0502020204030204" pitchFamily="34" charset="0"/>
              </a:rPr>
              <a:t>you do </a:t>
            </a:r>
            <a:r>
              <a:rPr lang="en-US" sz="3000" b="1" u="sng" dirty="0">
                <a:solidFill>
                  <a:schemeClr val="bg1"/>
                </a:solidFill>
                <a:latin typeface="Calibri" panose="020F0502020204030204" pitchFamily="34" charset="0"/>
              </a:rPr>
              <a:t>no servile work</a:t>
            </a:r>
            <a:r>
              <a:rPr lang="en-US" sz="3000" b="1" dirty="0">
                <a:solidFill>
                  <a:schemeClr val="bg1"/>
                </a:solidFill>
                <a:latin typeface="Calibri" panose="020F0502020204030204" pitchFamily="34" charset="0"/>
              </a:rPr>
              <a:t>.’ ”  </a:t>
            </a: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t>22</a:t>
            </a:fld>
            <a:endParaRPr lang="en-US" b="1" dirty="0"/>
          </a:p>
        </p:txBody>
      </p:sp>
      <p:cxnSp>
        <p:nvCxnSpPr>
          <p:cNvPr id="5" name="Straight Arrow Connector 4"/>
          <p:cNvCxnSpPr/>
          <p:nvPr/>
        </p:nvCxnSpPr>
        <p:spPr>
          <a:xfrm>
            <a:off x="6400800" y="2514600"/>
            <a:ext cx="304800" cy="685800"/>
          </a:xfrm>
          <a:prstGeom prst="straightConnector1">
            <a:avLst/>
          </a:prstGeom>
          <a:ln w="57150">
            <a:solidFill>
              <a:srgbClr val="99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56114" y="609600"/>
            <a:ext cx="3886200" cy="677108"/>
          </a:xfrm>
          <a:prstGeom prst="rect">
            <a:avLst/>
          </a:prstGeom>
          <a:blipFill>
            <a:blip r:embed="rId2"/>
            <a:tile tx="0" ty="0" sx="100000" sy="100000" flip="none" algn="tl"/>
          </a:blipFill>
          <a:ln w="28575">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91440" bIns="91440" rtlCol="0" anchor="ctr">
            <a:spAutoFit/>
          </a:bodyPr>
          <a:lstStyle/>
          <a:p>
            <a:pPr marL="914400" indent="-914400" algn="ctr">
              <a:spcAft>
                <a:spcPts val="3000"/>
              </a:spcAft>
            </a:pPr>
            <a:r>
              <a:rPr lang="en-US" sz="3200" b="1" u="sng" dirty="0">
                <a:solidFill>
                  <a:srgbClr val="C00000"/>
                </a:solidFill>
                <a:effectLst>
                  <a:glow rad="101600">
                    <a:schemeClr val="accent2">
                      <a:satMod val="175000"/>
                      <a:alpha val="40000"/>
                    </a:schemeClr>
                  </a:glow>
                </a:effectLst>
                <a:latin typeface="Comic Sans MS" panose="030F0702030302020204" pitchFamily="66" charset="0"/>
              </a:rPr>
              <a:t>Unleavened Bread</a:t>
            </a:r>
            <a:endParaRPr lang="en-US"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694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2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par>
                          <p:cTn id="26" fill="hold">
                            <p:stCondLst>
                              <p:cond delay="1000"/>
                            </p:stCondLst>
                            <p:childTnLst>
                              <p:par>
                                <p:cTn id="27" presetID="26"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grpSp>
        <p:nvGrpSpPr>
          <p:cNvPr id="47" name="Group 46"/>
          <p:cNvGrpSpPr/>
          <p:nvPr/>
        </p:nvGrpSpPr>
        <p:grpSpPr>
          <a:xfrm>
            <a:off x="212725" y="163513"/>
            <a:ext cx="8718550" cy="6542087"/>
            <a:chOff x="212725" y="163513"/>
            <a:chExt cx="8718550" cy="6542087"/>
          </a:xfrm>
        </p:grpSpPr>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63513"/>
              <a:ext cx="871855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Group 48"/>
            <p:cNvGrpSpPr/>
            <p:nvPr/>
          </p:nvGrpSpPr>
          <p:grpSpPr>
            <a:xfrm>
              <a:off x="7346484" y="241756"/>
              <a:ext cx="1492716" cy="2853466"/>
              <a:chOff x="-348576" y="1115045"/>
              <a:chExt cx="1492716" cy="2853466"/>
            </a:xfrm>
          </p:grpSpPr>
          <p:cxnSp>
            <p:nvCxnSpPr>
              <p:cNvPr id="55" name="Straight Arrow Connector 54"/>
              <p:cNvCxnSpPr/>
              <p:nvPr/>
            </p:nvCxnSpPr>
            <p:spPr>
              <a:xfrm>
                <a:off x="-186640" y="2038375"/>
                <a:ext cx="269420" cy="1930136"/>
              </a:xfrm>
              <a:prstGeom prst="straightConnector1">
                <a:avLst/>
              </a:prstGeom>
              <a:ln w="76200">
                <a:solidFill>
                  <a:srgbClr val="C0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48576" y="1115045"/>
                <a:ext cx="1492716" cy="923330"/>
              </a:xfrm>
              <a:prstGeom prst="rect">
                <a:avLst/>
              </a:prstGeom>
              <a:solidFill>
                <a:schemeClr val="accent2">
                  <a:lumMod val="20000"/>
                  <a:lumOff val="80000"/>
                </a:schemeClr>
              </a:solidFill>
              <a:ln w="38100">
                <a:solidFill>
                  <a:srgbClr val="C00000"/>
                </a:solidFill>
              </a:ln>
              <a:scene3d>
                <a:camera prst="orthographicFront"/>
                <a:lightRig rig="threePt" dir="t"/>
              </a:scene3d>
              <a:sp3d>
                <a:bevelT w="114300" prst="artDeco"/>
              </a:sp3d>
            </p:spPr>
            <p:txBody>
              <a:bodyPr wrap="none" rtlCol="0">
                <a:spAutoFit/>
              </a:bodyPr>
              <a:lstStyle/>
              <a:p>
                <a:pPr algn="ctr"/>
                <a:r>
                  <a:rPr lang="en-US" b="1" dirty="0">
                    <a:solidFill>
                      <a:srgbClr val="FF3300"/>
                    </a:solidFill>
                  </a:rPr>
                  <a:t>Passover Is</a:t>
                </a:r>
              </a:p>
              <a:p>
                <a:pPr algn="ctr"/>
                <a:r>
                  <a:rPr lang="en-US" b="1" dirty="0">
                    <a:solidFill>
                      <a:srgbClr val="FF3300"/>
                    </a:solidFill>
                  </a:rPr>
                  <a:t>Not Annual </a:t>
                </a:r>
              </a:p>
              <a:p>
                <a:pPr algn="ctr"/>
                <a:r>
                  <a:rPr lang="en-US" b="1" dirty="0">
                    <a:solidFill>
                      <a:srgbClr val="FF3300"/>
                    </a:solidFill>
                  </a:rPr>
                  <a:t>Sabbath</a:t>
                </a:r>
              </a:p>
            </p:txBody>
          </p:sp>
        </p:grpSp>
        <p:sp>
          <p:nvSpPr>
            <p:cNvPr id="50" name="Oval 49"/>
            <p:cNvSpPr/>
            <p:nvPr/>
          </p:nvSpPr>
          <p:spPr>
            <a:xfrm>
              <a:off x="7696200" y="2997410"/>
              <a:ext cx="1072246" cy="96499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81000" y="3962400"/>
            <a:ext cx="8382000" cy="2612886"/>
            <a:chOff x="381000" y="3962400"/>
            <a:chExt cx="8382000" cy="2612886"/>
          </a:xfrm>
        </p:grpSpPr>
        <p:sp>
          <p:nvSpPr>
            <p:cNvPr id="5" name="Rounded Rectangle 4"/>
            <p:cNvSpPr/>
            <p:nvPr/>
          </p:nvSpPr>
          <p:spPr>
            <a:xfrm>
              <a:off x="381000" y="3962400"/>
              <a:ext cx="8382000" cy="787608"/>
            </a:xfrm>
            <a:prstGeom prst="round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endParaRPr>
            </a:p>
          </p:txBody>
        </p:sp>
        <p:cxnSp>
          <p:nvCxnSpPr>
            <p:cNvPr id="67" name="Straight Arrow Connector 66"/>
            <p:cNvCxnSpPr/>
            <p:nvPr/>
          </p:nvCxnSpPr>
          <p:spPr>
            <a:xfrm flipV="1">
              <a:off x="5181599" y="4800600"/>
              <a:ext cx="1" cy="1084734"/>
            </a:xfrm>
            <a:prstGeom prst="straightConnector1">
              <a:avLst/>
            </a:prstGeom>
            <a:ln w="7620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980689" y="5867400"/>
              <a:ext cx="2343911" cy="707886"/>
            </a:xfrm>
            <a:prstGeom prst="rect">
              <a:avLst/>
            </a:prstGeom>
            <a:solidFill>
              <a:schemeClr val="accent3">
                <a:lumMod val="20000"/>
                <a:lumOff val="80000"/>
              </a:schemeClr>
            </a:solidFill>
            <a:ln w="38100">
              <a:solidFill>
                <a:srgbClr val="009900"/>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Feast of</a:t>
              </a:r>
            </a:p>
            <a:p>
              <a:pPr algn="ctr"/>
              <a:r>
                <a:rPr lang="en-US" sz="2000" b="1" dirty="0">
                  <a:solidFill>
                    <a:srgbClr val="CC00CC"/>
                  </a:solidFill>
                </a:rPr>
                <a:t>Unleavened Bread</a:t>
              </a:r>
            </a:p>
          </p:txBody>
        </p:sp>
      </p:grpSp>
      <p:grpSp>
        <p:nvGrpSpPr>
          <p:cNvPr id="3" name="Group 2"/>
          <p:cNvGrpSpPr/>
          <p:nvPr/>
        </p:nvGrpSpPr>
        <p:grpSpPr>
          <a:xfrm>
            <a:off x="152400" y="228600"/>
            <a:ext cx="1541666" cy="4792144"/>
            <a:chOff x="152400" y="228600"/>
            <a:chExt cx="1541666" cy="4792144"/>
          </a:xfrm>
        </p:grpSpPr>
        <p:cxnSp>
          <p:nvCxnSpPr>
            <p:cNvPr id="33" name="Straight Arrow Connector 32"/>
            <p:cNvCxnSpPr/>
            <p:nvPr/>
          </p:nvCxnSpPr>
          <p:spPr>
            <a:xfrm flipH="1">
              <a:off x="1143001" y="1165086"/>
              <a:ext cx="152399" cy="2715091"/>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6" name="Sun 25"/>
            <p:cNvSpPr/>
            <p:nvPr/>
          </p:nvSpPr>
          <p:spPr>
            <a:xfrm>
              <a:off x="152400" y="3778747"/>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8600" y="228600"/>
              <a:ext cx="1465466" cy="923330"/>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b="1" dirty="0">
                  <a:solidFill>
                    <a:srgbClr val="CC00CC"/>
                  </a:solidFill>
                </a:rPr>
                <a:t>1</a:t>
              </a:r>
              <a:r>
                <a:rPr lang="en-US" b="1" baseline="30000" dirty="0">
                  <a:solidFill>
                    <a:srgbClr val="CC00CC"/>
                  </a:solidFill>
                </a:rPr>
                <a:t>st</a:t>
              </a:r>
              <a:r>
                <a:rPr lang="en-US" b="1" dirty="0">
                  <a:solidFill>
                    <a:srgbClr val="CC00CC"/>
                  </a:solidFill>
                </a:rPr>
                <a:t> U - Bread</a:t>
              </a:r>
            </a:p>
            <a:p>
              <a:pPr algn="ctr"/>
              <a:r>
                <a:rPr lang="en-US" b="1" dirty="0">
                  <a:solidFill>
                    <a:srgbClr val="CC00CC"/>
                  </a:solidFill>
                </a:rPr>
                <a:t> Annual </a:t>
              </a:r>
              <a:br>
                <a:rPr lang="en-US" b="1" dirty="0">
                  <a:solidFill>
                    <a:srgbClr val="CC00CC"/>
                  </a:solidFill>
                </a:rPr>
              </a:br>
              <a:r>
                <a:rPr lang="en-US" b="1" dirty="0">
                  <a:solidFill>
                    <a:srgbClr val="CC00CC"/>
                  </a:solidFill>
                </a:rPr>
                <a:t>Sabbath</a:t>
              </a:r>
            </a:p>
          </p:txBody>
        </p:sp>
      </p:grpSp>
      <p:grpSp>
        <p:nvGrpSpPr>
          <p:cNvPr id="70" name="Group 69"/>
          <p:cNvGrpSpPr/>
          <p:nvPr/>
        </p:nvGrpSpPr>
        <p:grpSpPr>
          <a:xfrm>
            <a:off x="6540117" y="3771699"/>
            <a:ext cx="2369837" cy="2803587"/>
            <a:chOff x="6540117" y="3771699"/>
            <a:chExt cx="2369837" cy="2803587"/>
          </a:xfrm>
        </p:grpSpPr>
        <p:cxnSp>
          <p:nvCxnSpPr>
            <p:cNvPr id="36" name="Straight Arrow Connector 35"/>
            <p:cNvCxnSpPr/>
            <p:nvPr/>
          </p:nvCxnSpPr>
          <p:spPr>
            <a:xfrm flipV="1">
              <a:off x="7239000" y="4876800"/>
              <a:ext cx="381000" cy="103414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7" name="Sun 26"/>
            <p:cNvSpPr/>
            <p:nvPr/>
          </p:nvSpPr>
          <p:spPr>
            <a:xfrm>
              <a:off x="7538354" y="3771699"/>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540117" y="5867400"/>
              <a:ext cx="2101857" cy="707886"/>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Last U - Bread</a:t>
              </a:r>
            </a:p>
            <a:p>
              <a:pPr algn="ctr"/>
              <a:r>
                <a:rPr lang="en-US" sz="2000" b="1" dirty="0">
                  <a:solidFill>
                    <a:srgbClr val="CC00CC"/>
                  </a:solidFill>
                </a:rPr>
                <a:t>Annual Sabbath</a:t>
              </a:r>
            </a:p>
          </p:txBody>
        </p:sp>
      </p:grpSp>
      <p:sp>
        <p:nvSpPr>
          <p:cNvPr id="2" name="Slide Number Placeholder 1"/>
          <p:cNvSpPr>
            <a:spLocks noGrp="1"/>
          </p:cNvSpPr>
          <p:nvPr>
            <p:ph type="sldNum" sz="quarter" idx="12"/>
          </p:nvPr>
        </p:nvSpPr>
        <p:spPr>
          <a:xfrm>
            <a:off x="8001000" y="6248400"/>
            <a:ext cx="762000" cy="365125"/>
          </a:xfrm>
        </p:spPr>
        <p:txBody>
          <a:bodyPr/>
          <a:lstStyle/>
          <a:p>
            <a:fld id="{9A7ECC3E-4170-412F-8B33-8063B7BB8A4D}" type="slidenum">
              <a:rPr lang="en-US" b="1" smtClean="0">
                <a:solidFill>
                  <a:schemeClr val="bg1"/>
                </a:solidFill>
              </a:rPr>
              <a:pPr/>
              <a:t>23</a:t>
            </a:fld>
            <a:endParaRPr lang="en-US" b="1" dirty="0">
              <a:solidFill>
                <a:schemeClr val="bg1"/>
              </a:solidFill>
            </a:endParaRPr>
          </a:p>
        </p:txBody>
      </p:sp>
    </p:spTree>
    <p:extLst>
      <p:ext uri="{BB962C8B-B14F-4D97-AF65-F5344CB8AC3E}">
        <p14:creationId xmlns:p14="http://schemas.microsoft.com/office/powerpoint/2010/main" val="10379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ppt_x"/>
                                          </p:val>
                                        </p:tav>
                                        <p:tav tm="100000">
                                          <p:val>
                                            <p:strVal val="#ppt_x"/>
                                          </p:val>
                                        </p:tav>
                                      </p:tavLst>
                                    </p:anim>
                                    <p:anim calcmode="lin" valueType="num">
                                      <p:cBhvr additive="base">
                                        <p:cTn id="2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534400" cy="6096000"/>
          </a:xfrm>
          <a:solidFill>
            <a:schemeClr val="accent6">
              <a:lumMod val="20000"/>
              <a:lumOff val="80000"/>
            </a:schemeClr>
          </a:solidFill>
          <a:ln w="38100">
            <a:solidFill>
              <a:srgbClr val="FF3399"/>
            </a:solidFill>
          </a:ln>
          <a:effectLst>
            <a:glow rad="139700">
              <a:schemeClr val="accent1">
                <a:satMod val="175000"/>
                <a:alpha val="40000"/>
              </a:schemeClr>
            </a:glow>
            <a:outerShdw blurRad="152400" dist="317500" dir="5400000" sx="90000" sy="-19000" rotWithShape="0">
              <a:prstClr val="black">
                <a:alpha val="15000"/>
              </a:prstClr>
            </a:outerShdw>
          </a:effectLst>
          <a:scene3d>
            <a:camera prst="orthographicFront"/>
            <a:lightRig rig="threePt" dir="t"/>
          </a:scene3d>
          <a:sp3d>
            <a:bevelT w="114300" prst="artDeco"/>
          </a:sp3d>
        </p:spPr>
        <p:txBody>
          <a:bodyPr lIns="182880" tIns="182880">
            <a:normAutofit fontScale="92500"/>
          </a:bodyPr>
          <a:lstStyle/>
          <a:p>
            <a:pPr marL="914400" indent="-914400" algn="l">
              <a:spcBef>
                <a:spcPts val="0"/>
              </a:spcBef>
              <a:spcAft>
                <a:spcPts val="2400"/>
              </a:spcAft>
            </a:pPr>
            <a:r>
              <a:rPr lang="en-US" sz="4300" dirty="0">
                <a:solidFill>
                  <a:schemeClr val="accent6">
                    <a:lumMod val="20000"/>
                    <a:lumOff val="80000"/>
                  </a:schemeClr>
                </a:solidFill>
                <a:latin typeface="Calibri" panose="020F0502020204030204" pitchFamily="34" charset="0"/>
              </a:rPr>
              <a:t>.</a:t>
            </a:r>
          </a:p>
          <a:p>
            <a:pPr marL="914400" indent="-914400" algn="l">
              <a:spcBef>
                <a:spcPts val="0"/>
              </a:spcBef>
              <a:spcAft>
                <a:spcPts val="2400"/>
              </a:spcAft>
            </a:pPr>
            <a:r>
              <a:rPr lang="en-US" sz="3200" dirty="0">
                <a:solidFill>
                  <a:srgbClr val="FF6600"/>
                </a:solidFill>
                <a:latin typeface="Calibri" panose="020F0502020204030204" pitchFamily="34" charset="0"/>
              </a:rPr>
              <a:t>Lev 23:9  </a:t>
            </a:r>
            <a:r>
              <a:rPr lang="en-US" sz="3200" dirty="0">
                <a:solidFill>
                  <a:schemeClr val="bg1"/>
                </a:solidFill>
                <a:latin typeface="Calibri" panose="020F0502020204030204" pitchFamily="34" charset="0"/>
              </a:rPr>
              <a:t>And </a:t>
            </a:r>
            <a:r>
              <a:rPr lang="he-IL" sz="3200" b="1" dirty="0">
                <a:solidFill>
                  <a:srgbClr val="0000CC"/>
                </a:solidFill>
                <a:latin typeface="Calibri" panose="020F0502020204030204" pitchFamily="34" charset="0"/>
              </a:rPr>
              <a:t>יהוה</a:t>
            </a:r>
            <a:r>
              <a:rPr lang="en-US" sz="3200" dirty="0">
                <a:solidFill>
                  <a:srgbClr val="0000CC"/>
                </a:solidFill>
                <a:latin typeface="Calibri" panose="020F0502020204030204" pitchFamily="34" charset="0"/>
              </a:rPr>
              <a:t> </a:t>
            </a:r>
            <a:r>
              <a:rPr lang="en-US" sz="3200" dirty="0">
                <a:solidFill>
                  <a:schemeClr val="bg1"/>
                </a:solidFill>
                <a:latin typeface="Calibri" panose="020F0502020204030204" pitchFamily="34" charset="0"/>
              </a:rPr>
              <a:t>spoke to </a:t>
            </a:r>
            <a:r>
              <a:rPr lang="en-US" sz="3200" dirty="0" err="1">
                <a:solidFill>
                  <a:schemeClr val="bg1"/>
                </a:solidFill>
                <a:latin typeface="Calibri" panose="020F0502020204030204" pitchFamily="34" charset="0"/>
              </a:rPr>
              <a:t>Mosheh</a:t>
            </a:r>
            <a:r>
              <a:rPr lang="en-US" sz="3200" dirty="0">
                <a:solidFill>
                  <a:schemeClr val="bg1"/>
                </a:solidFill>
                <a:latin typeface="Calibri" panose="020F0502020204030204" pitchFamily="34" charset="0"/>
              </a:rPr>
              <a:t> </a:t>
            </a:r>
            <a:r>
              <a:rPr lang="en-US" sz="3000" dirty="0">
                <a:solidFill>
                  <a:schemeClr val="bg1"/>
                </a:solidFill>
                <a:latin typeface="Calibri" panose="020F0502020204030204" pitchFamily="34" charset="0"/>
              </a:rPr>
              <a:t>[Moses]</a:t>
            </a:r>
            <a:r>
              <a:rPr lang="en-US" sz="3200" dirty="0">
                <a:solidFill>
                  <a:schemeClr val="bg1"/>
                </a:solidFill>
                <a:latin typeface="Calibri" panose="020F0502020204030204" pitchFamily="34" charset="0"/>
              </a:rPr>
              <a:t>,</a:t>
            </a:r>
            <a:r>
              <a:rPr lang="en-US" sz="2600" dirty="0">
                <a:solidFill>
                  <a:schemeClr val="bg1"/>
                </a:solidFill>
                <a:latin typeface="Calibri" panose="020F0502020204030204" pitchFamily="34" charset="0"/>
              </a:rPr>
              <a:t> </a:t>
            </a:r>
            <a:r>
              <a:rPr lang="en-US" sz="3200" dirty="0">
                <a:solidFill>
                  <a:schemeClr val="bg1"/>
                </a:solidFill>
                <a:latin typeface="Calibri" panose="020F0502020204030204" pitchFamily="34" charset="0"/>
              </a:rPr>
              <a:t>saying, </a:t>
            </a:r>
          </a:p>
          <a:p>
            <a:pPr marL="914400" indent="-914400" algn="l">
              <a:spcBef>
                <a:spcPts val="0"/>
              </a:spcBef>
              <a:spcAft>
                <a:spcPts val="2400"/>
              </a:spcAft>
            </a:pPr>
            <a:r>
              <a:rPr lang="en-US" sz="3200" dirty="0">
                <a:solidFill>
                  <a:srgbClr val="FF6600"/>
                </a:solidFill>
                <a:latin typeface="Calibri" panose="020F0502020204030204" pitchFamily="34" charset="0"/>
              </a:rPr>
              <a:t>Lev 23:10  </a:t>
            </a:r>
            <a:r>
              <a:rPr lang="en-US" sz="3200" dirty="0">
                <a:solidFill>
                  <a:schemeClr val="bg1"/>
                </a:solidFill>
                <a:latin typeface="Calibri" panose="020F0502020204030204" pitchFamily="34" charset="0"/>
              </a:rPr>
              <a:t>“Speak to the children of </a:t>
            </a:r>
            <a:r>
              <a:rPr lang="en-US" sz="3200" dirty="0" err="1">
                <a:solidFill>
                  <a:schemeClr val="bg1"/>
                </a:solidFill>
                <a:latin typeface="Calibri" panose="020F0502020204030204" pitchFamily="34" charset="0"/>
              </a:rPr>
              <a:t>Yisra’ĕl</a:t>
            </a:r>
            <a:r>
              <a:rPr lang="en-US" sz="3200" dirty="0">
                <a:solidFill>
                  <a:schemeClr val="bg1"/>
                </a:solidFill>
                <a:latin typeface="Calibri" panose="020F0502020204030204" pitchFamily="34" charset="0"/>
              </a:rPr>
              <a:t>, and you shall say to them, ‘When you come into the land which I give you, and shall reap its harvest, then you shall bring a </a:t>
            </a:r>
            <a:r>
              <a:rPr lang="en-US" sz="3200" b="1" dirty="0">
                <a:solidFill>
                  <a:srgbClr val="009900"/>
                </a:solidFill>
                <a:latin typeface="Calibri" panose="020F0502020204030204" pitchFamily="34" charset="0"/>
              </a:rPr>
              <a:t>sheaf</a:t>
            </a:r>
            <a:r>
              <a:rPr lang="en-US" sz="3200" dirty="0">
                <a:solidFill>
                  <a:srgbClr val="009900"/>
                </a:solidFill>
                <a:latin typeface="Calibri" panose="020F0502020204030204" pitchFamily="34" charset="0"/>
              </a:rPr>
              <a:t> </a:t>
            </a:r>
            <a:r>
              <a:rPr lang="en-US" sz="3200" dirty="0">
                <a:solidFill>
                  <a:schemeClr val="bg1"/>
                </a:solidFill>
                <a:latin typeface="Calibri" panose="020F0502020204030204" pitchFamily="34" charset="0"/>
              </a:rPr>
              <a:t>of the </a:t>
            </a:r>
            <a:r>
              <a:rPr lang="en-US" sz="3200" b="1" u="sng" dirty="0">
                <a:solidFill>
                  <a:srgbClr val="0000CC"/>
                </a:solidFill>
                <a:effectLst>
                  <a:glow rad="139700">
                    <a:schemeClr val="accent1">
                      <a:satMod val="175000"/>
                      <a:alpha val="40000"/>
                    </a:schemeClr>
                  </a:glow>
                </a:effectLst>
                <a:latin typeface="Calibri" panose="020F0502020204030204" pitchFamily="34" charset="0"/>
              </a:rPr>
              <a:t>first-fruits</a:t>
            </a:r>
            <a:r>
              <a:rPr lang="en-US" sz="3200" dirty="0">
                <a:solidFill>
                  <a:srgbClr val="0000CC"/>
                </a:solidFill>
                <a:effectLst>
                  <a:glow rad="139700">
                    <a:schemeClr val="accent1">
                      <a:satMod val="175000"/>
                      <a:alpha val="40000"/>
                    </a:schemeClr>
                  </a:glow>
                </a:effectLst>
                <a:latin typeface="Calibri" panose="020F0502020204030204" pitchFamily="34" charset="0"/>
              </a:rPr>
              <a:t> </a:t>
            </a:r>
            <a:r>
              <a:rPr lang="en-US" sz="3200" dirty="0">
                <a:solidFill>
                  <a:schemeClr val="bg1"/>
                </a:solidFill>
                <a:latin typeface="Calibri" panose="020F0502020204030204" pitchFamily="34" charset="0"/>
              </a:rPr>
              <a:t>of your harvest to the priest. </a:t>
            </a:r>
          </a:p>
          <a:p>
            <a:pPr marL="914400" indent="-914400" algn="l">
              <a:spcBef>
                <a:spcPts val="0"/>
              </a:spcBef>
              <a:spcAft>
                <a:spcPts val="1200"/>
              </a:spcAft>
            </a:pPr>
            <a:r>
              <a:rPr lang="en-US" sz="3200" dirty="0">
                <a:solidFill>
                  <a:srgbClr val="FF6600"/>
                </a:solidFill>
                <a:latin typeface="Calibri" panose="020F0502020204030204" pitchFamily="34" charset="0"/>
              </a:rPr>
              <a:t>Lev 23:11  </a:t>
            </a:r>
            <a:r>
              <a:rPr lang="en-US" sz="3200" dirty="0">
                <a:solidFill>
                  <a:schemeClr val="bg1"/>
                </a:solidFill>
                <a:latin typeface="Calibri" panose="020F0502020204030204" pitchFamily="34" charset="0"/>
              </a:rPr>
              <a:t>‘And he shall </a:t>
            </a:r>
            <a:r>
              <a:rPr lang="en-US" sz="3200" b="1" dirty="0">
                <a:solidFill>
                  <a:srgbClr val="009900"/>
                </a:solidFill>
                <a:latin typeface="Calibri" panose="020F0502020204030204" pitchFamily="34" charset="0"/>
              </a:rPr>
              <a:t>wave the sheaf </a:t>
            </a:r>
            <a:r>
              <a:rPr lang="en-US" sz="3200" dirty="0">
                <a:solidFill>
                  <a:schemeClr val="bg1"/>
                </a:solidFill>
                <a:latin typeface="Calibri" panose="020F0502020204030204" pitchFamily="34" charset="0"/>
              </a:rPr>
              <a:t>before </a:t>
            </a:r>
            <a:r>
              <a:rPr lang="he-IL" sz="3200" b="1" dirty="0">
                <a:solidFill>
                  <a:srgbClr val="0000CC"/>
                </a:solidFill>
                <a:latin typeface="Calibri" panose="020F0502020204030204" pitchFamily="34" charset="0"/>
              </a:rPr>
              <a:t>יהוה</a:t>
            </a:r>
            <a:r>
              <a:rPr lang="en-US" sz="3200" b="1" dirty="0">
                <a:solidFill>
                  <a:srgbClr val="0000CC"/>
                </a:solidFill>
                <a:latin typeface="Calibri" panose="020F0502020204030204" pitchFamily="34" charset="0"/>
              </a:rPr>
              <a:t>,</a:t>
            </a:r>
            <a:r>
              <a:rPr lang="en-US" sz="3200" dirty="0">
                <a:solidFill>
                  <a:schemeClr val="bg1"/>
                </a:solidFill>
                <a:latin typeface="Calibri" panose="020F0502020204030204" pitchFamily="34" charset="0"/>
              </a:rPr>
              <a:t> for your acceptance. </a:t>
            </a:r>
            <a:r>
              <a:rPr lang="en-US" sz="3200" b="1" u="sng" dirty="0">
                <a:solidFill>
                  <a:srgbClr val="0070C0"/>
                </a:solidFill>
                <a:latin typeface="Calibri" panose="020F0502020204030204" pitchFamily="34" charset="0"/>
              </a:rPr>
              <a:t>On the morrow after</a:t>
            </a:r>
            <a:r>
              <a:rPr lang="en-US" sz="3200" b="1" dirty="0">
                <a:solidFill>
                  <a:srgbClr val="0070C0"/>
                </a:solidFill>
                <a:latin typeface="Calibri" panose="020F0502020204030204" pitchFamily="34" charset="0"/>
              </a:rPr>
              <a:t> the </a:t>
            </a:r>
            <a:r>
              <a:rPr lang="en-US" sz="3600" b="1" dirty="0">
                <a:solidFill>
                  <a:srgbClr val="0000CC"/>
                </a:solidFill>
                <a:effectLst>
                  <a:glow rad="228600">
                    <a:schemeClr val="accent1">
                      <a:satMod val="175000"/>
                      <a:alpha val="40000"/>
                    </a:schemeClr>
                  </a:glow>
                </a:effectLst>
                <a:latin typeface="Calibri" panose="020F0502020204030204" pitchFamily="34" charset="0"/>
              </a:rPr>
              <a:t>Sabbath</a:t>
            </a:r>
            <a:r>
              <a:rPr lang="en-US" sz="3200" dirty="0">
                <a:solidFill>
                  <a:srgbClr val="0000CC"/>
                </a:solidFill>
                <a:effectLst>
                  <a:glow rad="228600">
                    <a:schemeClr val="accent1">
                      <a:satMod val="175000"/>
                      <a:alpha val="40000"/>
                    </a:schemeClr>
                  </a:glow>
                </a:effectLst>
                <a:latin typeface="Calibri" panose="020F0502020204030204" pitchFamily="34" charset="0"/>
              </a:rPr>
              <a:t> </a:t>
            </a:r>
            <a:r>
              <a:rPr lang="en-US" sz="3000" dirty="0">
                <a:solidFill>
                  <a:schemeClr val="bg1"/>
                </a:solidFill>
                <a:latin typeface="Calibri" panose="020F0502020204030204" pitchFamily="34" charset="0"/>
              </a:rPr>
              <a:t>[7</a:t>
            </a:r>
            <a:r>
              <a:rPr lang="en-US" sz="3000" baseline="30000" dirty="0">
                <a:solidFill>
                  <a:schemeClr val="bg1"/>
                </a:solidFill>
                <a:latin typeface="Calibri" panose="020F0502020204030204" pitchFamily="34" charset="0"/>
              </a:rPr>
              <a:t>th</a:t>
            </a:r>
            <a:r>
              <a:rPr lang="en-US" sz="3000" dirty="0">
                <a:solidFill>
                  <a:schemeClr val="bg1"/>
                </a:solidFill>
                <a:latin typeface="Calibri" panose="020F0502020204030204" pitchFamily="34" charset="0"/>
              </a:rPr>
              <a:t> Day Sabbath] </a:t>
            </a:r>
            <a:r>
              <a:rPr lang="en-US" sz="3200" dirty="0">
                <a:solidFill>
                  <a:schemeClr val="bg1"/>
                </a:solidFill>
                <a:latin typeface="Calibri" panose="020F0502020204030204" pitchFamily="34" charset="0"/>
              </a:rPr>
              <a:t>the priest waves it. </a:t>
            </a:r>
          </a:p>
        </p:txBody>
      </p:sp>
      <p:sp>
        <p:nvSpPr>
          <p:cNvPr id="4" name="Slide Number Placeholder 3"/>
          <p:cNvSpPr>
            <a:spLocks noGrp="1"/>
          </p:cNvSpPr>
          <p:nvPr>
            <p:ph type="sldNum" sz="quarter" idx="12"/>
          </p:nvPr>
        </p:nvSpPr>
        <p:spPr>
          <a:xfrm>
            <a:off x="7924800" y="6096000"/>
            <a:ext cx="762000" cy="365125"/>
          </a:xfrm>
        </p:spPr>
        <p:txBody>
          <a:bodyPr/>
          <a:lstStyle/>
          <a:p>
            <a:fld id="{9A7ECC3E-4170-412F-8B33-8063B7BB8A4D}" type="slidenum">
              <a:rPr lang="en-US" b="1" smtClean="0">
                <a:solidFill>
                  <a:schemeClr val="bg1"/>
                </a:solidFill>
              </a:rPr>
              <a:t>24</a:t>
            </a:fld>
            <a:endParaRPr lang="en-US" b="1" dirty="0">
              <a:solidFill>
                <a:schemeClr val="bg1"/>
              </a:solidFill>
            </a:endParaRPr>
          </a:p>
        </p:txBody>
      </p:sp>
      <p:sp>
        <p:nvSpPr>
          <p:cNvPr id="2" name="TextBox 1"/>
          <p:cNvSpPr txBox="1"/>
          <p:nvPr/>
        </p:nvSpPr>
        <p:spPr>
          <a:xfrm>
            <a:off x="3124200" y="685800"/>
            <a:ext cx="2895600" cy="677108"/>
          </a:xfrm>
          <a:prstGeom prst="rect">
            <a:avLst/>
          </a:prstGeom>
          <a:blipFill>
            <a:blip r:embed="rId2"/>
            <a:tile tx="0" ty="0" sx="100000" sy="100000" flip="none" algn="tl"/>
          </a:blip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91440" bIns="91440" rtlCol="0">
            <a:spAutoFit/>
          </a:bodyPr>
          <a:lstStyle/>
          <a:p>
            <a:pPr marL="914400" indent="-914400" algn="ctr">
              <a:spcAft>
                <a:spcPts val="3600"/>
              </a:spcAft>
            </a:pPr>
            <a:r>
              <a:rPr lang="en-US" sz="3200" b="1" u="sng" dirty="0">
                <a:solidFill>
                  <a:srgbClr val="C00000"/>
                </a:solidFill>
                <a:effectLst>
                  <a:glow rad="101600">
                    <a:schemeClr val="accent2">
                      <a:satMod val="175000"/>
                      <a:alpha val="40000"/>
                    </a:schemeClr>
                  </a:glow>
                </a:effectLst>
                <a:latin typeface="Comic Sans MS" panose="030F0702030302020204" pitchFamily="66" charset="0"/>
              </a:rPr>
              <a:t>Wave Sheaf</a:t>
            </a:r>
          </a:p>
        </p:txBody>
      </p:sp>
    </p:spTree>
    <p:extLst>
      <p:ext uri="{BB962C8B-B14F-4D97-AF65-F5344CB8AC3E}">
        <p14:creationId xmlns:p14="http://schemas.microsoft.com/office/powerpoint/2010/main" val="15415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900"/>
                            </p:stCondLst>
                            <p:childTnLst>
                              <p:par>
                                <p:cTn id="12" presetID="53" presetClass="entr" presetSubtype="16"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1400"/>
                            </p:stCondLst>
                            <p:childTnLst>
                              <p:par>
                                <p:cTn id="18" presetID="53"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534400" cy="6096000"/>
          </a:xfrm>
          <a:solidFill>
            <a:schemeClr val="accent6">
              <a:lumMod val="20000"/>
              <a:lumOff val="80000"/>
            </a:schemeClr>
          </a:solidFill>
          <a:ln w="38100">
            <a:solidFill>
              <a:srgbClr val="FF3399"/>
            </a:solidFill>
          </a:ln>
          <a:scene3d>
            <a:camera prst="orthographicFront"/>
            <a:lightRig rig="threePt" dir="t"/>
          </a:scene3d>
          <a:sp3d>
            <a:bevelT w="114300" prst="artDeco"/>
          </a:sp3d>
        </p:spPr>
        <p:txBody>
          <a:bodyPr lIns="182880" tIns="182880">
            <a:normAutofit/>
          </a:bodyPr>
          <a:lstStyle/>
          <a:p>
            <a:pPr marL="914400" indent="-914400" algn="l">
              <a:spcBef>
                <a:spcPts val="0"/>
              </a:spcBef>
              <a:spcAft>
                <a:spcPts val="1200"/>
              </a:spcAft>
            </a:pPr>
            <a:r>
              <a:rPr lang="en-US" sz="3000" dirty="0">
                <a:solidFill>
                  <a:srgbClr val="FF6600"/>
                </a:solidFill>
                <a:latin typeface="Calibri" panose="020F0502020204030204" pitchFamily="34" charset="0"/>
              </a:rPr>
              <a:t>Lev 23:12  </a:t>
            </a:r>
            <a:r>
              <a:rPr lang="en-US" sz="3000" dirty="0">
                <a:solidFill>
                  <a:schemeClr val="bg1"/>
                </a:solidFill>
                <a:latin typeface="Calibri" panose="020F0502020204030204" pitchFamily="34" charset="0"/>
              </a:rPr>
              <a:t>‘And on that day when you wave the sheaf, you shall prepare a male lamb a year old, a perfect one, as a burnt offering to </a:t>
            </a:r>
            <a:r>
              <a:rPr lang="he-IL" sz="3000" b="1" dirty="0">
                <a:solidFill>
                  <a:srgbClr val="0000CC"/>
                </a:solidFill>
                <a:latin typeface="Calibri" panose="020F0502020204030204" pitchFamily="34" charset="0"/>
              </a:rPr>
              <a:t>יהוה</a:t>
            </a:r>
            <a:r>
              <a:rPr lang="en-US" sz="3000" b="1" dirty="0">
                <a:solidFill>
                  <a:srgbClr val="0000CC"/>
                </a:solidFill>
                <a:latin typeface="Calibri" panose="020F0502020204030204" pitchFamily="34" charset="0"/>
              </a:rPr>
              <a:t>, </a:t>
            </a:r>
          </a:p>
          <a:p>
            <a:pPr marL="914400" indent="-914400" algn="l">
              <a:spcBef>
                <a:spcPts val="0"/>
              </a:spcBef>
              <a:spcAft>
                <a:spcPts val="1200"/>
              </a:spcAft>
            </a:pPr>
            <a:r>
              <a:rPr lang="en-US" sz="3000" dirty="0">
                <a:solidFill>
                  <a:srgbClr val="FF6600"/>
                </a:solidFill>
                <a:latin typeface="Calibri" panose="020F0502020204030204" pitchFamily="34" charset="0"/>
              </a:rPr>
              <a:t>Lev 23:13  </a:t>
            </a:r>
            <a:r>
              <a:rPr lang="en-US" sz="3000" dirty="0">
                <a:solidFill>
                  <a:schemeClr val="bg1"/>
                </a:solidFill>
                <a:latin typeface="Calibri" panose="020F0502020204030204" pitchFamily="34" charset="0"/>
              </a:rPr>
              <a:t>and its grain offering: two-tenths of an </a:t>
            </a:r>
            <a:r>
              <a:rPr lang="en-US" sz="3000" dirty="0" err="1">
                <a:solidFill>
                  <a:schemeClr val="bg1"/>
                </a:solidFill>
                <a:latin typeface="Calibri" panose="020F0502020204030204" pitchFamily="34" charset="0"/>
              </a:rPr>
              <a:t>ĕphah</a:t>
            </a:r>
            <a:r>
              <a:rPr lang="en-US" sz="3000" dirty="0">
                <a:solidFill>
                  <a:schemeClr val="bg1"/>
                </a:solidFill>
                <a:latin typeface="Calibri" panose="020F0502020204030204" pitchFamily="34" charset="0"/>
              </a:rPr>
              <a:t> of fine flour mixed with oil, an offering made by fire to </a:t>
            </a:r>
            <a:r>
              <a:rPr lang="he-IL" sz="3000" b="1" dirty="0">
                <a:solidFill>
                  <a:srgbClr val="0000CC"/>
                </a:solidFill>
                <a:latin typeface="Calibri" panose="020F0502020204030204" pitchFamily="34" charset="0"/>
              </a:rPr>
              <a:t>יהוה</a:t>
            </a:r>
            <a:r>
              <a:rPr lang="en-US" sz="3000" b="1" dirty="0">
                <a:solidFill>
                  <a:srgbClr val="0000CC"/>
                </a:solidFill>
                <a:latin typeface="Calibri" panose="020F0502020204030204" pitchFamily="34" charset="0"/>
              </a:rPr>
              <a:t>,</a:t>
            </a:r>
            <a:r>
              <a:rPr lang="en-US" sz="3000" dirty="0">
                <a:solidFill>
                  <a:schemeClr val="bg1"/>
                </a:solidFill>
                <a:latin typeface="Calibri" panose="020F0502020204030204" pitchFamily="34" charset="0"/>
              </a:rPr>
              <a:t> a sweet fragrance, and its drink offering: one-fourth of a </a:t>
            </a:r>
            <a:r>
              <a:rPr lang="en-US" sz="3000" dirty="0" err="1">
                <a:solidFill>
                  <a:schemeClr val="bg1"/>
                </a:solidFill>
                <a:latin typeface="Calibri" panose="020F0502020204030204" pitchFamily="34" charset="0"/>
              </a:rPr>
              <a:t>hin</a:t>
            </a:r>
            <a:r>
              <a:rPr lang="en-US" sz="3000" dirty="0">
                <a:solidFill>
                  <a:schemeClr val="bg1"/>
                </a:solidFill>
                <a:latin typeface="Calibri" panose="020F0502020204030204" pitchFamily="34" charset="0"/>
              </a:rPr>
              <a:t> of wine. </a:t>
            </a:r>
          </a:p>
          <a:p>
            <a:pPr marL="914400" indent="-914400" algn="l">
              <a:spcBef>
                <a:spcPts val="0"/>
              </a:spcBef>
              <a:spcAft>
                <a:spcPts val="2400"/>
              </a:spcAft>
            </a:pPr>
            <a:r>
              <a:rPr lang="en-US" sz="3000" dirty="0">
                <a:solidFill>
                  <a:srgbClr val="FF6600"/>
                </a:solidFill>
                <a:latin typeface="Calibri" panose="020F0502020204030204" pitchFamily="34" charset="0"/>
              </a:rPr>
              <a:t>Lev 23:14  </a:t>
            </a:r>
            <a:r>
              <a:rPr lang="en-US" sz="3000" dirty="0">
                <a:solidFill>
                  <a:schemeClr val="bg1"/>
                </a:solidFill>
                <a:latin typeface="Calibri" panose="020F0502020204030204" pitchFamily="34" charset="0"/>
              </a:rPr>
              <a:t>‘And you do not eat bread or roasted grain or fresh grain until the same day that you have brought an offering to your </a:t>
            </a:r>
            <a:r>
              <a:rPr lang="en-US" sz="3000" b="1" dirty="0">
                <a:solidFill>
                  <a:srgbClr val="0000CC"/>
                </a:solidFill>
                <a:latin typeface="Calibri" panose="020F0502020204030204" pitchFamily="34" charset="0"/>
              </a:rPr>
              <a:t>Elohim</a:t>
            </a:r>
            <a:r>
              <a:rPr lang="en-US" sz="3000" dirty="0">
                <a:solidFill>
                  <a:srgbClr val="0000CC"/>
                </a:solidFill>
                <a:latin typeface="Calibri" panose="020F0502020204030204" pitchFamily="34" charset="0"/>
              </a:rPr>
              <a:t> </a:t>
            </a:r>
            <a:r>
              <a:rPr lang="en-US" sz="3000" dirty="0">
                <a:solidFill>
                  <a:schemeClr val="bg1"/>
                </a:solidFill>
                <a:latin typeface="Calibri" panose="020F0502020204030204" pitchFamily="34" charset="0"/>
              </a:rPr>
              <a:t>– </a:t>
            </a:r>
            <a:r>
              <a:rPr lang="en-US" sz="3000" b="1" u="sng" dirty="0">
                <a:solidFill>
                  <a:srgbClr val="C00000"/>
                </a:solidFill>
                <a:effectLst>
                  <a:reflection blurRad="6350" stA="60000" endA="900" endPos="58000" dir="5400000" sy="-100000" algn="bl" rotWithShape="0"/>
                </a:effectLst>
                <a:latin typeface="Calibri" panose="020F0502020204030204" pitchFamily="34" charset="0"/>
              </a:rPr>
              <a:t>a law forever</a:t>
            </a:r>
            <a:r>
              <a:rPr lang="en-US" sz="3000" b="1" dirty="0">
                <a:solidFill>
                  <a:srgbClr val="C00000"/>
                </a:solidFill>
                <a:effectLst>
                  <a:reflection blurRad="6350" stA="60000" endA="900" endPos="58000" dir="5400000" sy="-100000" algn="bl" rotWithShape="0"/>
                </a:effectLst>
                <a:latin typeface="Calibri" panose="020F0502020204030204" pitchFamily="34" charset="0"/>
              </a:rPr>
              <a:t> </a:t>
            </a:r>
            <a:r>
              <a:rPr lang="en-US" sz="3000" b="1" dirty="0">
                <a:solidFill>
                  <a:srgbClr val="008000"/>
                </a:solidFill>
                <a:latin typeface="Calibri" panose="020F0502020204030204" pitchFamily="34" charset="0"/>
              </a:rPr>
              <a:t>throughout your generations</a:t>
            </a:r>
            <a:r>
              <a:rPr lang="en-US" sz="3000" dirty="0">
                <a:solidFill>
                  <a:srgbClr val="008000"/>
                </a:solidFill>
                <a:latin typeface="Calibri" panose="020F0502020204030204" pitchFamily="34" charset="0"/>
              </a:rPr>
              <a:t> </a:t>
            </a:r>
            <a:r>
              <a:rPr lang="en-US" sz="3000" dirty="0">
                <a:solidFill>
                  <a:schemeClr val="bg1"/>
                </a:solidFill>
                <a:latin typeface="Calibri" panose="020F0502020204030204" pitchFamily="34" charset="0"/>
              </a:rPr>
              <a:t>in all your dwellings.</a:t>
            </a:r>
          </a:p>
        </p:txBody>
      </p:sp>
      <p:sp>
        <p:nvSpPr>
          <p:cNvPr id="5" name="Lightning Bolt 4"/>
          <p:cNvSpPr/>
          <p:nvPr/>
        </p:nvSpPr>
        <p:spPr>
          <a:xfrm rot="10800000">
            <a:off x="8046553" y="5486400"/>
            <a:ext cx="1097447" cy="949242"/>
          </a:xfrm>
          <a:prstGeom prst="lightningBolt">
            <a:avLst/>
          </a:prstGeom>
          <a:solidFill>
            <a:srgbClr val="FFFF00"/>
          </a:solidFill>
          <a:ln w="57150">
            <a:solidFill>
              <a:srgbClr val="C00000"/>
            </a:solid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21360425">
            <a:off x="152400" y="4800600"/>
            <a:ext cx="1097447" cy="949242"/>
          </a:xfrm>
          <a:prstGeom prst="lightningBolt">
            <a:avLst/>
          </a:prstGeom>
          <a:solidFill>
            <a:srgbClr val="FFFF00"/>
          </a:solidFill>
          <a:ln w="57150">
            <a:solidFill>
              <a:srgbClr val="C00000"/>
            </a:solid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305800" y="6492875"/>
            <a:ext cx="762000" cy="365125"/>
          </a:xfrm>
        </p:spPr>
        <p:txBody>
          <a:bodyPr/>
          <a:lstStyle/>
          <a:p>
            <a:fld id="{9A7ECC3E-4170-412F-8B33-8063B7BB8A4D}" type="slidenum">
              <a:rPr lang="en-US" b="1" smtClean="0"/>
              <a:t>25</a:t>
            </a:fld>
            <a:endParaRPr lang="en-US" b="1" dirty="0"/>
          </a:p>
        </p:txBody>
      </p:sp>
    </p:spTree>
    <p:extLst>
      <p:ext uri="{BB962C8B-B14F-4D97-AF65-F5344CB8AC3E}">
        <p14:creationId xmlns:p14="http://schemas.microsoft.com/office/powerpoint/2010/main" val="22198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par>
                          <p:cTn id="28" fill="hold">
                            <p:stCondLst>
                              <p:cond delay="2000"/>
                            </p:stCondLst>
                            <p:childTnLst>
                              <p:par>
                                <p:cTn id="29" presetID="35" presetClass="emph" presetSubtype="0" fill="hold" grpId="1" nodeType="afterEffect">
                                  <p:stCondLst>
                                    <p:cond delay="0"/>
                                  </p:stCondLst>
                                  <p:childTnLst>
                                    <p:anim calcmode="discrete" valueType="str">
                                      <p:cBhvr>
                                        <p:cTn id="30" dur="1000" fill="hold"/>
                                        <p:tgtEl>
                                          <p:spTgt spid="5"/>
                                        </p:tgtEl>
                                        <p:attrNameLst>
                                          <p:attrName>style.visibility</p:attrName>
                                        </p:attrNameLst>
                                      </p:cBhvr>
                                      <p:tavLst>
                                        <p:tav tm="0">
                                          <p:val>
                                            <p:strVal val="hidden"/>
                                          </p:val>
                                        </p:tav>
                                        <p:tav tm="50000">
                                          <p:val>
                                            <p:strVal val="visible"/>
                                          </p:val>
                                        </p:tav>
                                      </p:tavLst>
                                    </p:anim>
                                  </p:childTnLst>
                                </p:cTn>
                              </p:par>
                            </p:childTnLst>
                          </p:cTn>
                        </p:par>
                        <p:par>
                          <p:cTn id="31" fill="hold">
                            <p:stCondLst>
                              <p:cond delay="3000"/>
                            </p:stCondLst>
                            <p:childTnLst>
                              <p:par>
                                <p:cTn id="32" presetID="26"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par>
                          <p:cTn id="48" fill="hold">
                            <p:stCondLst>
                              <p:cond delay="5000"/>
                            </p:stCondLst>
                            <p:childTnLst>
                              <p:par>
                                <p:cTn id="49" presetID="35" presetClass="emph" presetSubtype="0" fill="hold" grpId="1" nodeType="afterEffect">
                                  <p:stCondLst>
                                    <p:cond delay="0"/>
                                  </p:stCondLst>
                                  <p:childTnLst>
                                    <p:anim calcmode="discrete" valueType="str">
                                      <p:cBhvr>
                                        <p:cTn id="50"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grpSp>
        <p:nvGrpSpPr>
          <p:cNvPr id="46" name="Group 45"/>
          <p:cNvGrpSpPr/>
          <p:nvPr/>
        </p:nvGrpSpPr>
        <p:grpSpPr>
          <a:xfrm>
            <a:off x="250825" y="87313"/>
            <a:ext cx="8718550" cy="6542087"/>
            <a:chOff x="212725" y="163513"/>
            <a:chExt cx="8718550" cy="6542087"/>
          </a:xfrm>
        </p:grpSpPr>
        <p:pic>
          <p:nvPicPr>
            <p:cNvPr id="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63513"/>
              <a:ext cx="871855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8" name="Straight Arrow Connector 67"/>
            <p:cNvCxnSpPr/>
            <p:nvPr/>
          </p:nvCxnSpPr>
          <p:spPr>
            <a:xfrm>
              <a:off x="7508420" y="1165086"/>
              <a:ext cx="269420" cy="1930136"/>
            </a:xfrm>
            <a:prstGeom prst="straightConnector1">
              <a:avLst/>
            </a:prstGeom>
            <a:ln w="76200">
              <a:solidFill>
                <a:srgbClr val="C0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696200" y="2997410"/>
              <a:ext cx="1072246" cy="96499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ounded Rectangle 61"/>
          <p:cNvSpPr/>
          <p:nvPr/>
        </p:nvSpPr>
        <p:spPr>
          <a:xfrm>
            <a:off x="409363" y="3951287"/>
            <a:ext cx="8353637" cy="787608"/>
          </a:xfrm>
          <a:prstGeom prst="round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endParaRPr>
          </a:p>
        </p:txBody>
      </p:sp>
      <p:grpSp>
        <p:nvGrpSpPr>
          <p:cNvPr id="54" name="Group 53"/>
          <p:cNvGrpSpPr/>
          <p:nvPr/>
        </p:nvGrpSpPr>
        <p:grpSpPr>
          <a:xfrm>
            <a:off x="228600" y="1075730"/>
            <a:ext cx="1371600" cy="3823867"/>
            <a:chOff x="190500" y="1086843"/>
            <a:chExt cx="1371600" cy="3823867"/>
          </a:xfrm>
        </p:grpSpPr>
        <p:cxnSp>
          <p:nvCxnSpPr>
            <p:cNvPr id="59" name="Straight Arrow Connector 58"/>
            <p:cNvCxnSpPr/>
            <p:nvPr/>
          </p:nvCxnSpPr>
          <p:spPr>
            <a:xfrm flipH="1">
              <a:off x="1143002" y="1086843"/>
              <a:ext cx="152398" cy="2793334"/>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0" name="Sun 59"/>
            <p:cNvSpPr/>
            <p:nvPr/>
          </p:nvSpPr>
          <p:spPr>
            <a:xfrm>
              <a:off x="190500" y="3668713"/>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467600" y="3711003"/>
            <a:ext cx="1480454" cy="2188830"/>
            <a:chOff x="7429500" y="3722116"/>
            <a:chExt cx="1480454" cy="2188830"/>
          </a:xfrm>
        </p:grpSpPr>
        <p:cxnSp>
          <p:nvCxnSpPr>
            <p:cNvPr id="57" name="Straight Arrow Connector 56"/>
            <p:cNvCxnSpPr/>
            <p:nvPr/>
          </p:nvCxnSpPr>
          <p:spPr>
            <a:xfrm flipV="1">
              <a:off x="7429500" y="4876800"/>
              <a:ext cx="266700" cy="1034146"/>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8" name="Sun 57"/>
            <p:cNvSpPr/>
            <p:nvPr/>
          </p:nvSpPr>
          <p:spPr>
            <a:xfrm>
              <a:off x="7538354" y="3722116"/>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33400" y="3886200"/>
            <a:ext cx="3352800" cy="2616796"/>
            <a:chOff x="417874" y="3958490"/>
            <a:chExt cx="3352800" cy="2616796"/>
          </a:xfrm>
        </p:grpSpPr>
        <p:cxnSp>
          <p:nvCxnSpPr>
            <p:cNvPr id="43" name="Straight Arrow Connector 42"/>
            <p:cNvCxnSpPr/>
            <p:nvPr/>
          </p:nvCxnSpPr>
          <p:spPr>
            <a:xfrm flipH="1" flipV="1">
              <a:off x="951274" y="4782284"/>
              <a:ext cx="1830028" cy="1683603"/>
            </a:xfrm>
            <a:prstGeom prst="straightConnector1">
              <a:avLst/>
            </a:prstGeom>
            <a:ln w="76200">
              <a:solidFill>
                <a:srgbClr val="FF66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17874" y="3958490"/>
              <a:ext cx="809837" cy="830997"/>
              <a:chOff x="5332774" y="5889247"/>
              <a:chExt cx="809837" cy="830997"/>
            </a:xfrm>
          </p:grpSpPr>
          <p:sp>
            <p:nvSpPr>
              <p:cNvPr id="47" name="Oval 46"/>
              <p:cNvSpPr/>
              <p:nvPr/>
            </p:nvSpPr>
            <p:spPr>
              <a:xfrm>
                <a:off x="5332774" y="5929193"/>
                <a:ext cx="762000" cy="722293"/>
              </a:xfrm>
              <a:prstGeom prst="ellipse">
                <a:avLst/>
              </a:prstGeom>
              <a:solidFill>
                <a:srgbClr val="FFFF00"/>
              </a:solidFill>
              <a:ln w="57150">
                <a:solidFill>
                  <a:srgbClr val="FF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
            <p:nvSpPr>
              <p:cNvPr id="48" name="TextBox 47"/>
              <p:cNvSpPr txBox="1"/>
              <p:nvPr/>
            </p:nvSpPr>
            <p:spPr>
              <a:xfrm>
                <a:off x="5332774" y="5889247"/>
                <a:ext cx="809837" cy="830997"/>
              </a:xfrm>
              <a:prstGeom prst="rect">
                <a:avLst/>
              </a:prstGeom>
              <a:noFill/>
            </p:spPr>
            <p:txBody>
              <a:bodyPr wrap="none" rtlCol="0">
                <a:spAutoFit/>
              </a:bodyPr>
              <a:lstStyle/>
              <a:p>
                <a:r>
                  <a:rPr lang="en-US" sz="4800" b="1" dirty="0">
                    <a:solidFill>
                      <a:schemeClr val="bg1"/>
                    </a:solidFill>
                    <a:latin typeface="Calibri" panose="020F0502020204030204" pitchFamily="34" charset="0"/>
                  </a:rPr>
                  <a:t>15</a:t>
                </a:r>
              </a:p>
            </p:txBody>
          </p:sp>
        </p:grpSp>
        <p:sp>
          <p:nvSpPr>
            <p:cNvPr id="42" name="TextBox 41"/>
            <p:cNvSpPr txBox="1"/>
            <p:nvPr/>
          </p:nvSpPr>
          <p:spPr>
            <a:xfrm>
              <a:off x="2781300" y="5867400"/>
              <a:ext cx="989374" cy="707886"/>
            </a:xfrm>
            <a:prstGeom prst="rect">
              <a:avLst/>
            </a:prstGeom>
            <a:solidFill>
              <a:srgbClr val="FFFF00"/>
            </a:solidFill>
            <a:ln w="38100">
              <a:solidFill>
                <a:srgbClr val="FF3300"/>
              </a:solidFill>
            </a:ln>
            <a:scene3d>
              <a:camera prst="orthographicFront"/>
              <a:lightRig rig="threePt" dir="t"/>
            </a:scene3d>
            <a:sp3d>
              <a:bevelT w="114300" prst="artDeco"/>
            </a:sp3d>
          </p:spPr>
          <p:txBody>
            <a:bodyPr wrap="none" rtlCol="0">
              <a:spAutoFit/>
            </a:bodyPr>
            <a:lstStyle/>
            <a:p>
              <a:pPr algn="ctr"/>
              <a:r>
                <a:rPr lang="en-US" sz="2000" b="1" dirty="0">
                  <a:solidFill>
                    <a:srgbClr val="FF3300"/>
                  </a:solidFill>
                </a:rPr>
                <a:t>Wave -</a:t>
              </a:r>
            </a:p>
            <a:p>
              <a:pPr algn="ctr"/>
              <a:r>
                <a:rPr lang="en-US" sz="2000" b="1" dirty="0">
                  <a:solidFill>
                    <a:srgbClr val="FF3300"/>
                  </a:solidFill>
                </a:rPr>
                <a:t>Sheaf</a:t>
              </a:r>
            </a:p>
          </p:txBody>
        </p:sp>
      </p:grpSp>
      <p:grpSp>
        <p:nvGrpSpPr>
          <p:cNvPr id="39" name="Group 38"/>
          <p:cNvGrpSpPr/>
          <p:nvPr/>
        </p:nvGrpSpPr>
        <p:grpSpPr>
          <a:xfrm>
            <a:off x="4056889" y="4782284"/>
            <a:ext cx="2343911" cy="1793002"/>
            <a:chOff x="4151379" y="4825827"/>
            <a:chExt cx="2343911" cy="1793002"/>
          </a:xfrm>
        </p:grpSpPr>
        <p:sp>
          <p:nvSpPr>
            <p:cNvPr id="40" name="TextBox 39"/>
            <p:cNvSpPr txBox="1"/>
            <p:nvPr/>
          </p:nvSpPr>
          <p:spPr>
            <a:xfrm>
              <a:off x="4151379" y="5910943"/>
              <a:ext cx="2343911" cy="707886"/>
            </a:xfrm>
            <a:prstGeom prst="rect">
              <a:avLst/>
            </a:prstGeom>
            <a:solidFill>
              <a:schemeClr val="accent3">
                <a:lumMod val="20000"/>
                <a:lumOff val="80000"/>
              </a:schemeClr>
            </a:solidFill>
            <a:ln w="38100">
              <a:solidFill>
                <a:srgbClr val="009900"/>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Feast of</a:t>
              </a:r>
            </a:p>
            <a:p>
              <a:pPr algn="ctr"/>
              <a:r>
                <a:rPr lang="en-US" sz="2000" b="1" dirty="0">
                  <a:solidFill>
                    <a:srgbClr val="CC00CC"/>
                  </a:solidFill>
                </a:rPr>
                <a:t>Unleavened Bread</a:t>
              </a:r>
            </a:p>
          </p:txBody>
        </p:sp>
        <p:cxnSp>
          <p:nvCxnSpPr>
            <p:cNvPr id="44" name="Straight Arrow Connector 43"/>
            <p:cNvCxnSpPr/>
            <p:nvPr/>
          </p:nvCxnSpPr>
          <p:spPr>
            <a:xfrm flipV="1">
              <a:off x="5276089" y="4825827"/>
              <a:ext cx="1" cy="1059507"/>
            </a:xfrm>
            <a:prstGeom prst="straightConnector1">
              <a:avLst/>
            </a:prstGeom>
            <a:ln w="7620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a:xfrm>
            <a:off x="8305800" y="6464648"/>
            <a:ext cx="762000" cy="365125"/>
          </a:xfrm>
        </p:spPr>
        <p:txBody>
          <a:bodyPr/>
          <a:lstStyle/>
          <a:p>
            <a:fld id="{9A7ECC3E-4170-412F-8B33-8063B7BB8A4D}" type="slidenum">
              <a:rPr lang="en-US" b="1" smtClean="0">
                <a:solidFill>
                  <a:schemeClr val="bg1"/>
                </a:solidFill>
              </a:rPr>
              <a:pPr/>
              <a:t>26</a:t>
            </a:fld>
            <a:endParaRPr lang="en-US" b="1" dirty="0">
              <a:solidFill>
                <a:schemeClr val="bg1"/>
              </a:solidFill>
            </a:endParaRPr>
          </a:p>
        </p:txBody>
      </p:sp>
      <p:sp>
        <p:nvSpPr>
          <p:cNvPr id="28" name="TextBox 27"/>
          <p:cNvSpPr txBox="1"/>
          <p:nvPr/>
        </p:nvSpPr>
        <p:spPr>
          <a:xfrm>
            <a:off x="304800" y="152400"/>
            <a:ext cx="1465466" cy="923330"/>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b="1" dirty="0">
                <a:solidFill>
                  <a:srgbClr val="CC00CC"/>
                </a:solidFill>
              </a:rPr>
              <a:t>1</a:t>
            </a:r>
            <a:r>
              <a:rPr lang="en-US" b="1" baseline="30000" dirty="0">
                <a:solidFill>
                  <a:srgbClr val="CC00CC"/>
                </a:solidFill>
              </a:rPr>
              <a:t>st</a:t>
            </a:r>
            <a:r>
              <a:rPr lang="en-US" b="1" dirty="0">
                <a:solidFill>
                  <a:srgbClr val="CC00CC"/>
                </a:solidFill>
              </a:rPr>
              <a:t> U - Bread</a:t>
            </a:r>
          </a:p>
          <a:p>
            <a:pPr algn="ctr"/>
            <a:r>
              <a:rPr lang="en-US" b="1" dirty="0">
                <a:solidFill>
                  <a:srgbClr val="CC00CC"/>
                </a:solidFill>
              </a:rPr>
              <a:t> Annual </a:t>
            </a:r>
            <a:br>
              <a:rPr lang="en-US" b="1" dirty="0">
                <a:solidFill>
                  <a:srgbClr val="CC00CC"/>
                </a:solidFill>
              </a:rPr>
            </a:br>
            <a:r>
              <a:rPr lang="en-US" b="1" dirty="0">
                <a:solidFill>
                  <a:srgbClr val="CC00CC"/>
                </a:solidFill>
              </a:rPr>
              <a:t>Sabbath</a:t>
            </a:r>
          </a:p>
        </p:txBody>
      </p:sp>
      <p:sp>
        <p:nvSpPr>
          <p:cNvPr id="30" name="TextBox 29"/>
          <p:cNvSpPr txBox="1"/>
          <p:nvPr/>
        </p:nvSpPr>
        <p:spPr>
          <a:xfrm>
            <a:off x="7422684" y="152400"/>
            <a:ext cx="1492716" cy="923330"/>
          </a:xfrm>
          <a:prstGeom prst="rect">
            <a:avLst/>
          </a:prstGeom>
          <a:solidFill>
            <a:schemeClr val="accent2">
              <a:lumMod val="20000"/>
              <a:lumOff val="80000"/>
            </a:schemeClr>
          </a:solidFill>
          <a:ln w="38100">
            <a:solidFill>
              <a:srgbClr val="C00000"/>
            </a:solidFill>
          </a:ln>
          <a:scene3d>
            <a:camera prst="orthographicFront"/>
            <a:lightRig rig="threePt" dir="t"/>
          </a:scene3d>
          <a:sp3d>
            <a:bevelT w="114300" prst="artDeco"/>
          </a:sp3d>
        </p:spPr>
        <p:txBody>
          <a:bodyPr wrap="none" rtlCol="0">
            <a:spAutoFit/>
          </a:bodyPr>
          <a:lstStyle/>
          <a:p>
            <a:pPr algn="ctr"/>
            <a:r>
              <a:rPr lang="en-US" b="1" dirty="0">
                <a:solidFill>
                  <a:srgbClr val="FF3300"/>
                </a:solidFill>
              </a:rPr>
              <a:t>Passover Is</a:t>
            </a:r>
          </a:p>
          <a:p>
            <a:pPr algn="ctr"/>
            <a:r>
              <a:rPr lang="en-US" b="1" dirty="0">
                <a:solidFill>
                  <a:srgbClr val="FF3300"/>
                </a:solidFill>
              </a:rPr>
              <a:t>Not Annual </a:t>
            </a:r>
          </a:p>
          <a:p>
            <a:pPr algn="ctr"/>
            <a:r>
              <a:rPr lang="en-US" b="1" dirty="0">
                <a:solidFill>
                  <a:srgbClr val="FF3300"/>
                </a:solidFill>
              </a:rPr>
              <a:t>Sabbath</a:t>
            </a:r>
          </a:p>
        </p:txBody>
      </p:sp>
      <p:sp>
        <p:nvSpPr>
          <p:cNvPr id="31" name="TextBox 30"/>
          <p:cNvSpPr txBox="1"/>
          <p:nvPr/>
        </p:nvSpPr>
        <p:spPr>
          <a:xfrm>
            <a:off x="6705600" y="5867400"/>
            <a:ext cx="2101857" cy="707886"/>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Last U - Bread</a:t>
            </a:r>
          </a:p>
          <a:p>
            <a:pPr algn="ctr"/>
            <a:r>
              <a:rPr lang="en-US" sz="2000" b="1" dirty="0">
                <a:solidFill>
                  <a:srgbClr val="CC00CC"/>
                </a:solidFill>
              </a:rPr>
              <a:t>Annual Sabbath</a:t>
            </a:r>
          </a:p>
        </p:txBody>
      </p:sp>
    </p:spTree>
    <p:extLst>
      <p:ext uri="{BB962C8B-B14F-4D97-AF65-F5344CB8AC3E}">
        <p14:creationId xmlns:p14="http://schemas.microsoft.com/office/powerpoint/2010/main" val="2945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32" presetClass="emph" presetSubtype="0" repeatCount="3000" fill="hold" nodeType="after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686800" cy="6096000"/>
          </a:xfrm>
          <a:solidFill>
            <a:schemeClr val="accent6">
              <a:lumMod val="20000"/>
              <a:lumOff val="80000"/>
            </a:schemeClr>
          </a:solidFill>
          <a:ln w="38100">
            <a:solidFill>
              <a:srgbClr val="FF3399"/>
            </a:solidFill>
          </a:ln>
          <a:scene3d>
            <a:camera prst="orthographicFront"/>
            <a:lightRig rig="threePt" dir="t"/>
          </a:scene3d>
          <a:sp3d>
            <a:bevelT w="114300" prst="artDeco"/>
          </a:sp3d>
        </p:spPr>
        <p:txBody>
          <a:bodyPr lIns="182880" tIns="182880">
            <a:normAutofit lnSpcReduction="10000"/>
          </a:bodyPr>
          <a:lstStyle/>
          <a:p>
            <a:pPr marL="1737360" indent="-1737360" algn="l">
              <a:spcBef>
                <a:spcPts val="0"/>
              </a:spcBef>
              <a:spcAft>
                <a:spcPts val="1800"/>
              </a:spcAft>
            </a:pPr>
            <a:r>
              <a:rPr lang="en-US" sz="4000" dirty="0">
                <a:solidFill>
                  <a:schemeClr val="accent6">
                    <a:lumMod val="20000"/>
                    <a:lumOff val="80000"/>
                  </a:schemeClr>
                </a:solidFill>
                <a:latin typeface="Calibri" panose="020F0502020204030204" pitchFamily="34" charset="0"/>
              </a:rPr>
              <a:t>.</a:t>
            </a:r>
          </a:p>
          <a:p>
            <a:pPr marL="1737360" indent="-1737360" algn="l">
              <a:spcBef>
                <a:spcPts val="0"/>
              </a:spcBef>
              <a:spcAft>
                <a:spcPts val="1800"/>
              </a:spcAft>
            </a:pPr>
            <a:r>
              <a:rPr lang="en-US" sz="3200" dirty="0">
                <a:solidFill>
                  <a:srgbClr val="FF6600"/>
                </a:solidFill>
                <a:latin typeface="Calibri" panose="020F0502020204030204" pitchFamily="34" charset="0"/>
              </a:rPr>
              <a:t>Lev 23:15  </a:t>
            </a:r>
            <a:r>
              <a:rPr lang="en-US" sz="3200" dirty="0">
                <a:solidFill>
                  <a:schemeClr val="bg1"/>
                </a:solidFill>
                <a:latin typeface="Calibri" panose="020F0502020204030204" pitchFamily="34" charset="0"/>
              </a:rPr>
              <a:t>‘And from the			        </a:t>
            </a:r>
            <a:r>
              <a:rPr lang="en-US" sz="3200" b="1" dirty="0">
                <a:solidFill>
                  <a:srgbClr val="0070C0"/>
                </a:solidFill>
                <a:latin typeface="Calibri" panose="020F0502020204030204" pitchFamily="34" charset="0"/>
              </a:rPr>
              <a:t>the </a:t>
            </a:r>
            <a:r>
              <a:rPr lang="en-US" sz="4000" b="1" dirty="0">
                <a:solidFill>
                  <a:srgbClr val="0000CC"/>
                </a:solidFill>
                <a:effectLst>
                  <a:glow rad="139700">
                    <a:schemeClr val="accent1">
                      <a:satMod val="175000"/>
                      <a:alpha val="40000"/>
                    </a:schemeClr>
                  </a:glow>
                </a:effectLst>
                <a:latin typeface="Calibri" panose="020F0502020204030204" pitchFamily="34" charset="0"/>
              </a:rPr>
              <a:t>Sabbath</a:t>
            </a:r>
            <a:r>
              <a:rPr lang="en-US" sz="4000" b="1" dirty="0">
                <a:solidFill>
                  <a:srgbClr val="0000CC"/>
                </a:solidFill>
                <a:latin typeface="Calibri" panose="020F0502020204030204" pitchFamily="34" charset="0"/>
              </a:rPr>
              <a:t>,</a:t>
            </a:r>
            <a:r>
              <a:rPr lang="en-US" sz="3200" b="1" dirty="0">
                <a:solidFill>
                  <a:srgbClr val="0000CC"/>
                </a:solidFill>
                <a:latin typeface="Calibri" panose="020F0502020204030204" pitchFamily="34" charset="0"/>
              </a:rPr>
              <a:t> </a:t>
            </a:r>
            <a:r>
              <a:rPr lang="en-US" sz="3200" dirty="0">
                <a:solidFill>
                  <a:schemeClr val="bg1"/>
                </a:solidFill>
                <a:latin typeface="Calibri" panose="020F0502020204030204" pitchFamily="34" charset="0"/>
              </a:rPr>
              <a:t>from the day that you brought the </a:t>
            </a:r>
            <a:r>
              <a:rPr lang="en-US" sz="3200" b="1" dirty="0">
                <a:solidFill>
                  <a:srgbClr val="009900"/>
                </a:solidFill>
                <a:latin typeface="Calibri" panose="020F0502020204030204" pitchFamily="34" charset="0"/>
              </a:rPr>
              <a:t>sheaf of the wave offering, </a:t>
            </a:r>
            <a:r>
              <a:rPr lang="en-US" sz="3200" dirty="0">
                <a:solidFill>
                  <a:schemeClr val="bg1"/>
                </a:solidFill>
                <a:latin typeface="Calibri" panose="020F0502020204030204" pitchFamily="34" charset="0"/>
              </a:rPr>
              <a:t>you shall count for yourselves: </a:t>
            </a:r>
            <a:br>
              <a:rPr lang="en-US" sz="3200" dirty="0">
                <a:solidFill>
                  <a:schemeClr val="bg1"/>
                </a:solidFill>
                <a:latin typeface="Calibri" panose="020F0502020204030204" pitchFamily="34" charset="0"/>
              </a:rPr>
            </a:br>
            <a:r>
              <a:rPr lang="en-US" sz="4000" dirty="0">
                <a:solidFill>
                  <a:schemeClr val="bg1"/>
                </a:solidFill>
                <a:latin typeface="Calibri" panose="020F0502020204030204" pitchFamily="34" charset="0"/>
              </a:rPr>
              <a:t> </a:t>
            </a:r>
          </a:p>
          <a:p>
            <a:pPr marL="1737360" indent="-1737360" algn="l">
              <a:spcBef>
                <a:spcPts val="0"/>
              </a:spcBef>
              <a:spcAft>
                <a:spcPts val="1800"/>
              </a:spcAft>
            </a:pPr>
            <a:r>
              <a:rPr lang="en-US" sz="3200" dirty="0">
                <a:solidFill>
                  <a:srgbClr val="FF6600"/>
                </a:solidFill>
                <a:latin typeface="Calibri" panose="020F0502020204030204" pitchFamily="34" charset="0"/>
              </a:rPr>
              <a:t>Lev 23:16  </a:t>
            </a:r>
            <a:r>
              <a:rPr lang="en-US" sz="3200" b="1" dirty="0">
                <a:solidFill>
                  <a:srgbClr val="FF3399"/>
                </a:solidFill>
                <a:latin typeface="Calibri" panose="020F0502020204030204" pitchFamily="34" charset="0"/>
              </a:rPr>
              <a:t>‘Until the </a:t>
            </a:r>
            <a:r>
              <a:rPr lang="en-US" sz="4000" b="1" u="sng" dirty="0">
                <a:solidFill>
                  <a:srgbClr val="FF3399"/>
                </a:solidFill>
                <a:latin typeface="Calibri" panose="020F0502020204030204" pitchFamily="34" charset="0"/>
              </a:rPr>
              <a:t>morrow after</a:t>
            </a:r>
            <a:r>
              <a:rPr lang="en-US" sz="4000" b="1" dirty="0">
                <a:solidFill>
                  <a:srgbClr val="FF3399"/>
                </a:solidFill>
                <a:latin typeface="Calibri" panose="020F0502020204030204" pitchFamily="34" charset="0"/>
              </a:rPr>
              <a:t> </a:t>
            </a:r>
            <a:r>
              <a:rPr lang="en-US" sz="3200" b="1" dirty="0">
                <a:solidFill>
                  <a:srgbClr val="FF3399"/>
                </a:solidFill>
                <a:latin typeface="Calibri" panose="020F0502020204030204" pitchFamily="34" charset="0"/>
              </a:rPr>
              <a:t>the </a:t>
            </a:r>
            <a:r>
              <a:rPr lang="en-US" sz="4000" b="1" u="sng" dirty="0">
                <a:solidFill>
                  <a:srgbClr val="006600"/>
                </a:solidFill>
                <a:effectLst>
                  <a:glow rad="139700">
                    <a:schemeClr val="accent5">
                      <a:satMod val="175000"/>
                      <a:alpha val="40000"/>
                    </a:schemeClr>
                  </a:glow>
                </a:effectLst>
                <a:latin typeface="Calibri" panose="020F0502020204030204" pitchFamily="34" charset="0"/>
              </a:rPr>
              <a:t>seventh</a:t>
            </a:r>
            <a:r>
              <a:rPr lang="en-US" sz="4000" b="1" dirty="0">
                <a:solidFill>
                  <a:srgbClr val="006600"/>
                </a:solidFill>
                <a:effectLst>
                  <a:glow rad="139700">
                    <a:schemeClr val="accent5">
                      <a:satMod val="175000"/>
                      <a:alpha val="40000"/>
                    </a:schemeClr>
                  </a:glow>
                </a:effectLst>
                <a:latin typeface="Calibri" panose="020F0502020204030204" pitchFamily="34" charset="0"/>
              </a:rPr>
              <a:t>  </a:t>
            </a:r>
            <a:r>
              <a:rPr lang="en-US" sz="4000" b="1" u="sng" dirty="0">
                <a:solidFill>
                  <a:srgbClr val="0000CC"/>
                </a:solidFill>
                <a:effectLst>
                  <a:glow rad="139700">
                    <a:schemeClr val="accent1">
                      <a:satMod val="175000"/>
                      <a:alpha val="40000"/>
                    </a:schemeClr>
                  </a:glow>
                </a:effectLst>
                <a:latin typeface="Calibri" panose="020F0502020204030204" pitchFamily="34" charset="0"/>
              </a:rPr>
              <a:t>Sabbath</a:t>
            </a:r>
            <a:r>
              <a:rPr lang="en-US" sz="4000" b="1" dirty="0">
                <a:solidFill>
                  <a:srgbClr val="FF3399"/>
                </a:solidFill>
                <a:effectLst>
                  <a:glow rad="139700">
                    <a:schemeClr val="accent1">
                      <a:satMod val="175000"/>
                      <a:alpha val="40000"/>
                    </a:schemeClr>
                  </a:glow>
                </a:effectLst>
                <a:latin typeface="Calibri" panose="020F0502020204030204" pitchFamily="34" charset="0"/>
              </a:rPr>
              <a:t> </a:t>
            </a:r>
            <a:r>
              <a:rPr lang="en-US" sz="3200" dirty="0">
                <a:solidFill>
                  <a:schemeClr val="bg1"/>
                </a:solidFill>
                <a:latin typeface="Calibri" panose="020F0502020204030204" pitchFamily="34" charset="0"/>
              </a:rPr>
              <a:t>you count </a:t>
            </a:r>
            <a:br>
              <a:rPr lang="en-US" sz="3200" dirty="0">
                <a:solidFill>
                  <a:schemeClr val="bg1"/>
                </a:solidFill>
                <a:latin typeface="Calibri" panose="020F0502020204030204" pitchFamily="34" charset="0"/>
              </a:rPr>
            </a:br>
            <a:r>
              <a:rPr lang="en-US" sz="3200" dirty="0">
                <a:solidFill>
                  <a:schemeClr val="bg1"/>
                </a:solidFill>
                <a:latin typeface="Calibri" panose="020F0502020204030204" pitchFamily="34" charset="0"/>
              </a:rPr>
              <a:t>			 </a:t>
            </a:r>
            <a:r>
              <a:rPr lang="en-US" sz="4000" dirty="0">
                <a:solidFill>
                  <a:schemeClr val="bg1"/>
                </a:solidFill>
                <a:latin typeface="Calibri" panose="020F0502020204030204" pitchFamily="34" charset="0"/>
              </a:rPr>
              <a:t>  </a:t>
            </a:r>
            <a:r>
              <a:rPr lang="en-US" sz="3200" dirty="0">
                <a:solidFill>
                  <a:schemeClr val="bg1"/>
                </a:solidFill>
                <a:latin typeface="Calibri" panose="020F0502020204030204" pitchFamily="34" charset="0"/>
              </a:rPr>
              <a:t>then you shall bring a new grain offering to </a:t>
            </a:r>
            <a:r>
              <a:rPr lang="he-IL" sz="3200" b="1" dirty="0">
                <a:solidFill>
                  <a:srgbClr val="0000CC"/>
                </a:solidFill>
                <a:latin typeface="Calibri" panose="020F0502020204030204" pitchFamily="34" charset="0"/>
              </a:rPr>
              <a:t>יהוה</a:t>
            </a:r>
            <a:r>
              <a:rPr lang="en-US" sz="3200" b="1" dirty="0">
                <a:solidFill>
                  <a:srgbClr val="0000CC"/>
                </a:solidFill>
                <a:latin typeface="Calibri" panose="020F0502020204030204" pitchFamily="34" charset="0"/>
              </a:rPr>
              <a:t>. </a:t>
            </a: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t>27</a:t>
            </a:fld>
            <a:endParaRPr lang="en-US" b="1" dirty="0"/>
          </a:p>
        </p:txBody>
      </p:sp>
      <p:sp>
        <p:nvSpPr>
          <p:cNvPr id="2" name="TextBox 1"/>
          <p:cNvSpPr txBox="1"/>
          <p:nvPr/>
        </p:nvSpPr>
        <p:spPr>
          <a:xfrm>
            <a:off x="4572000" y="1197114"/>
            <a:ext cx="3048000" cy="707886"/>
          </a:xfrm>
          <a:prstGeom prst="rect">
            <a:avLst/>
          </a:prstGeom>
          <a:noFill/>
        </p:spPr>
        <p:txBody>
          <a:bodyPr wrap="square" rtlCol="0">
            <a:spAutoFit/>
          </a:bodyPr>
          <a:lstStyle/>
          <a:p>
            <a:r>
              <a:rPr lang="en-US" sz="4000" b="1" u="sng" dirty="0">
                <a:solidFill>
                  <a:srgbClr val="0070C0"/>
                </a:solidFill>
                <a:effectLst>
                  <a:glow rad="139700">
                    <a:schemeClr val="accent1">
                      <a:satMod val="175000"/>
                      <a:alpha val="40000"/>
                    </a:schemeClr>
                  </a:glow>
                </a:effectLst>
                <a:latin typeface="Calibri" panose="020F0502020204030204" pitchFamily="34" charset="0"/>
              </a:rPr>
              <a:t>morrow after</a:t>
            </a:r>
            <a:r>
              <a:rPr lang="en-US" sz="4000" b="1" dirty="0">
                <a:solidFill>
                  <a:srgbClr val="0070C0"/>
                </a:solidFill>
                <a:effectLst>
                  <a:glow rad="139700">
                    <a:schemeClr val="accent1">
                      <a:satMod val="175000"/>
                      <a:alpha val="40000"/>
                    </a:schemeClr>
                  </a:glow>
                </a:effectLst>
                <a:latin typeface="Calibri" panose="020F0502020204030204" pitchFamily="34" charset="0"/>
              </a:rPr>
              <a:t> </a:t>
            </a:r>
            <a:endParaRPr lang="en-US" sz="4000" dirty="0">
              <a:effectLst>
                <a:glow rad="139700">
                  <a:schemeClr val="accent1">
                    <a:satMod val="175000"/>
                    <a:alpha val="40000"/>
                  </a:schemeClr>
                </a:glow>
              </a:effectLst>
              <a:latin typeface="Calibri" panose="020F0502020204030204" pitchFamily="34" charset="0"/>
            </a:endParaRPr>
          </a:p>
        </p:txBody>
      </p:sp>
      <p:sp>
        <p:nvSpPr>
          <p:cNvPr id="5" name="TextBox 4"/>
          <p:cNvSpPr txBox="1"/>
          <p:nvPr/>
        </p:nvSpPr>
        <p:spPr>
          <a:xfrm>
            <a:off x="2164858" y="3102114"/>
            <a:ext cx="1416542" cy="707886"/>
          </a:xfrm>
          <a:prstGeom prst="rect">
            <a:avLst/>
          </a:prstGeom>
          <a:noFill/>
        </p:spPr>
        <p:txBody>
          <a:bodyPr wrap="none" rtlCol="0">
            <a:spAutoFit/>
          </a:bodyPr>
          <a:lstStyle/>
          <a:p>
            <a:r>
              <a:rPr lang="en-US" sz="4000" b="1" u="sng" dirty="0">
                <a:solidFill>
                  <a:srgbClr val="006600"/>
                </a:solidFill>
                <a:effectLst>
                  <a:glow rad="139700">
                    <a:schemeClr val="accent5">
                      <a:satMod val="175000"/>
                      <a:alpha val="40000"/>
                    </a:schemeClr>
                  </a:glow>
                </a:effectLst>
                <a:latin typeface="Calibri" panose="020F0502020204030204" pitchFamily="34" charset="0"/>
              </a:rPr>
              <a:t>seven</a:t>
            </a:r>
            <a:endParaRPr lang="en-US" sz="4000" dirty="0">
              <a:solidFill>
                <a:schemeClr val="bg1"/>
              </a:solidFill>
              <a:effectLst>
                <a:glow rad="139700">
                  <a:schemeClr val="accent5">
                    <a:satMod val="175000"/>
                    <a:alpha val="40000"/>
                  </a:schemeClr>
                </a:glow>
              </a:effectLst>
              <a:latin typeface="Calibri" panose="020F0502020204030204" pitchFamily="34" charset="0"/>
            </a:endParaRPr>
          </a:p>
        </p:txBody>
      </p:sp>
      <p:sp>
        <p:nvSpPr>
          <p:cNvPr id="6" name="TextBox 5"/>
          <p:cNvSpPr txBox="1"/>
          <p:nvPr/>
        </p:nvSpPr>
        <p:spPr>
          <a:xfrm>
            <a:off x="3644175" y="3102114"/>
            <a:ext cx="2451825" cy="707886"/>
          </a:xfrm>
          <a:prstGeom prst="rect">
            <a:avLst/>
          </a:prstGeom>
          <a:noFill/>
        </p:spPr>
        <p:txBody>
          <a:bodyPr wrap="none" rtlCol="0">
            <a:spAutoFit/>
          </a:bodyPr>
          <a:lstStyle/>
          <a:p>
            <a:r>
              <a:rPr lang="en-US" sz="4000" b="1" u="sng" dirty="0">
                <a:solidFill>
                  <a:srgbClr val="FF0066"/>
                </a:solidFill>
                <a:effectLst>
                  <a:glow rad="63500">
                    <a:schemeClr val="accent2">
                      <a:satMod val="175000"/>
                      <a:alpha val="40000"/>
                    </a:schemeClr>
                  </a:glow>
                </a:effectLst>
                <a:latin typeface="Calibri" panose="020F0502020204030204" pitchFamily="34" charset="0"/>
              </a:rPr>
              <a:t>completed</a:t>
            </a:r>
            <a:endParaRPr lang="en-US" sz="4000" dirty="0">
              <a:solidFill>
                <a:schemeClr val="bg1"/>
              </a:solidFill>
              <a:effectLst>
                <a:glow rad="63500">
                  <a:schemeClr val="accent2">
                    <a:satMod val="175000"/>
                    <a:alpha val="40000"/>
                  </a:schemeClr>
                </a:glow>
              </a:effectLst>
              <a:latin typeface="Calibri" panose="020F0502020204030204" pitchFamily="34" charset="0"/>
            </a:endParaRPr>
          </a:p>
        </p:txBody>
      </p:sp>
      <p:sp>
        <p:nvSpPr>
          <p:cNvPr id="7" name="TextBox 6"/>
          <p:cNvSpPr txBox="1"/>
          <p:nvPr/>
        </p:nvSpPr>
        <p:spPr>
          <a:xfrm>
            <a:off x="6106954" y="3102114"/>
            <a:ext cx="2275046" cy="707886"/>
          </a:xfrm>
          <a:prstGeom prst="rect">
            <a:avLst/>
          </a:prstGeom>
          <a:noFill/>
        </p:spPr>
        <p:txBody>
          <a:bodyPr wrap="none" rtlCol="0">
            <a:spAutoFit/>
          </a:bodyPr>
          <a:lstStyle/>
          <a:p>
            <a:r>
              <a:rPr lang="en-US" sz="4000" b="1" u="sng" dirty="0">
                <a:solidFill>
                  <a:srgbClr val="0000CC"/>
                </a:solidFill>
                <a:effectLst>
                  <a:glow rad="139700">
                    <a:schemeClr val="accent1">
                      <a:satMod val="175000"/>
                      <a:alpha val="40000"/>
                    </a:schemeClr>
                  </a:glow>
                </a:effectLst>
                <a:latin typeface="Calibri" panose="020F0502020204030204" pitchFamily="34" charset="0"/>
              </a:rPr>
              <a:t>Sabbaths</a:t>
            </a:r>
            <a:r>
              <a:rPr lang="en-US" sz="4000" b="1" dirty="0">
                <a:solidFill>
                  <a:srgbClr val="0000CC"/>
                </a:solidFill>
                <a:latin typeface="Calibri" panose="020F0502020204030204" pitchFamily="34" charset="0"/>
              </a:rPr>
              <a:t>.</a:t>
            </a:r>
            <a:endParaRPr lang="en-US" sz="4000" dirty="0">
              <a:solidFill>
                <a:schemeClr val="bg1"/>
              </a:solidFill>
              <a:latin typeface="Calibri" panose="020F0502020204030204" pitchFamily="34" charset="0"/>
            </a:endParaRPr>
          </a:p>
        </p:txBody>
      </p:sp>
      <p:sp>
        <p:nvSpPr>
          <p:cNvPr id="8" name="TextBox 7"/>
          <p:cNvSpPr txBox="1"/>
          <p:nvPr/>
        </p:nvSpPr>
        <p:spPr>
          <a:xfrm>
            <a:off x="609600" y="5257800"/>
            <a:ext cx="184731" cy="369332"/>
          </a:xfrm>
          <a:prstGeom prst="rect">
            <a:avLst/>
          </a:prstGeom>
          <a:noFill/>
        </p:spPr>
        <p:txBody>
          <a:bodyPr wrap="none" rtlCol="0">
            <a:spAutoFit/>
          </a:bodyPr>
          <a:lstStyle/>
          <a:p>
            <a:endParaRPr lang="en-US" dirty="0"/>
          </a:p>
        </p:txBody>
      </p:sp>
      <p:sp>
        <p:nvSpPr>
          <p:cNvPr id="9" name="TextBox 8"/>
          <p:cNvSpPr txBox="1"/>
          <p:nvPr/>
        </p:nvSpPr>
        <p:spPr>
          <a:xfrm>
            <a:off x="2149170" y="5007114"/>
            <a:ext cx="2270430" cy="707886"/>
          </a:xfrm>
          <a:prstGeom prst="rect">
            <a:avLst/>
          </a:prstGeom>
          <a:noFill/>
        </p:spPr>
        <p:txBody>
          <a:bodyPr wrap="none" rtlCol="0">
            <a:spAutoFit/>
          </a:bodyPr>
          <a:lstStyle/>
          <a:p>
            <a:r>
              <a:rPr lang="en-US" sz="4000" b="1" u="sng" dirty="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fifty days</a:t>
            </a:r>
            <a:r>
              <a:rPr lang="en-US" sz="4000" b="1" dirty="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a:t>
            </a:r>
            <a:endParaRPr lang="en-US" sz="400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endParaRPr>
          </a:p>
        </p:txBody>
      </p:sp>
      <p:sp>
        <p:nvSpPr>
          <p:cNvPr id="10" name="TextBox 9"/>
          <p:cNvSpPr txBox="1"/>
          <p:nvPr/>
        </p:nvSpPr>
        <p:spPr>
          <a:xfrm>
            <a:off x="2362200" y="533400"/>
            <a:ext cx="4495801" cy="677108"/>
          </a:xfrm>
          <a:prstGeom prst="rect">
            <a:avLst/>
          </a:prstGeom>
          <a:blipFill>
            <a:blip r:embed="rId2"/>
            <a:tile tx="0" ty="0" sx="100000" sy="100000" flip="none" algn="tl"/>
          </a:blip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91440" bIns="91440" rtlCol="0">
            <a:spAutoFit/>
          </a:bodyPr>
          <a:lstStyle/>
          <a:p>
            <a:pPr marL="914400" indent="-914400" algn="ctr">
              <a:spcAft>
                <a:spcPts val="3000"/>
              </a:spcAft>
            </a:pPr>
            <a:r>
              <a:rPr lang="en-US" sz="3200" b="1" u="sng" dirty="0">
                <a:solidFill>
                  <a:srgbClr val="C00000"/>
                </a:solidFill>
                <a:effectLst>
                  <a:glow rad="101600">
                    <a:schemeClr val="accent2">
                      <a:satMod val="175000"/>
                      <a:alpha val="40000"/>
                    </a:schemeClr>
                  </a:glow>
                </a:effectLst>
                <a:latin typeface="Comic Sans MS" panose="030F0702030302020204" pitchFamily="66" charset="0"/>
              </a:rPr>
              <a:t>Pentecost — Shavuot </a:t>
            </a:r>
          </a:p>
        </p:txBody>
      </p:sp>
    </p:spTree>
    <p:extLst>
      <p:ext uri="{BB962C8B-B14F-4D97-AF65-F5344CB8AC3E}">
        <p14:creationId xmlns:p14="http://schemas.microsoft.com/office/powerpoint/2010/main" val="35416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34" presetClass="emph" presetSubtype="0" fill="hold" grpId="1" nodeType="afterEffect">
                                  <p:stCondLst>
                                    <p:cond delay="400"/>
                                  </p:stCondLst>
                                  <p:iterate type="lt">
                                    <p:tmPct val="10000"/>
                                  </p:iterate>
                                  <p:childTnLst>
                                    <p:animMotion origin="layout" path="M 0.0 0.0 L 0.0 -0.07213" pathEditMode="relative" ptsTypes="">
                                      <p:cBhvr>
                                        <p:cTn id="23" dur="250" accel="50000" decel="50000" autoRev="1" fill="hold">
                                          <p:stCondLst>
                                            <p:cond delay="0"/>
                                          </p:stCondLst>
                                        </p:cTn>
                                        <p:tgtEl>
                                          <p:spTgt spid="10"/>
                                        </p:tgtEl>
                                        <p:attrNameLst>
                                          <p:attrName>ppt_x</p:attrName>
                                          <p:attrName>ppt_y</p:attrName>
                                        </p:attrNameLst>
                                      </p:cBhvr>
                                    </p:animMotion>
                                    <p:animRot by="1500000">
                                      <p:cBhvr>
                                        <p:cTn id="24" dur="125" fill="hold">
                                          <p:stCondLst>
                                            <p:cond delay="0"/>
                                          </p:stCondLst>
                                        </p:cTn>
                                        <p:tgtEl>
                                          <p:spTgt spid="10"/>
                                        </p:tgtEl>
                                        <p:attrNameLst>
                                          <p:attrName>r</p:attrName>
                                        </p:attrNameLst>
                                      </p:cBhvr>
                                    </p:animRot>
                                    <p:animRot by="-1500000">
                                      <p:cBhvr>
                                        <p:cTn id="25" dur="125" fill="hold">
                                          <p:stCondLst>
                                            <p:cond delay="125"/>
                                          </p:stCondLst>
                                        </p:cTn>
                                        <p:tgtEl>
                                          <p:spTgt spid="10"/>
                                        </p:tgtEl>
                                        <p:attrNameLst>
                                          <p:attrName>r</p:attrName>
                                        </p:attrNameLst>
                                      </p:cBhvr>
                                    </p:animRot>
                                    <p:animRot by="-1500000">
                                      <p:cBhvr>
                                        <p:cTn id="26" dur="125" fill="hold">
                                          <p:stCondLst>
                                            <p:cond delay="250"/>
                                          </p:stCondLst>
                                        </p:cTn>
                                        <p:tgtEl>
                                          <p:spTgt spid="10"/>
                                        </p:tgtEl>
                                        <p:attrNameLst>
                                          <p:attrName>r</p:attrName>
                                        </p:attrNameLst>
                                      </p:cBhvr>
                                    </p:animRot>
                                    <p:animRot by="1500000">
                                      <p:cBhvr>
                                        <p:cTn id="27" dur="125" fill="hold">
                                          <p:stCondLst>
                                            <p:cond delay="375"/>
                                          </p:stCondLst>
                                        </p:cTn>
                                        <p:tgtEl>
                                          <p:spTgt spid="10"/>
                                        </p:tgtEl>
                                        <p:attrNameLst>
                                          <p:attrName>r</p:attrName>
                                        </p:attrNameLst>
                                      </p:cBhvr>
                                    </p:animRot>
                                  </p:childTnLst>
                                </p:cTn>
                              </p:par>
                            </p:childTnLst>
                          </p:cTn>
                        </p:par>
                        <p:par>
                          <p:cTn id="28" fill="hold">
                            <p:stCondLst>
                              <p:cond delay="3700"/>
                            </p:stCondLst>
                            <p:childTnLst>
                              <p:par>
                                <p:cTn id="29" presetID="53" presetClass="entr" presetSubtype="16"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
                                            <p:txEl>
                                              <p:pRg st="1" end="1"/>
                                            </p:txEl>
                                          </p:spTgt>
                                        </p:tgtEl>
                                      </p:cBhvr>
                                    </p:animEffect>
                                  </p:childTnLst>
                                </p:cTn>
                              </p:par>
                            </p:childTnLst>
                          </p:cTn>
                        </p:par>
                        <p:par>
                          <p:cTn id="34" fill="hold">
                            <p:stCondLst>
                              <p:cond delay="4200"/>
                            </p:stCondLst>
                            <p:childTnLst>
                              <p:par>
                                <p:cTn id="35" presetID="2" presetClass="entr" presetSubtype="4" fill="hold" grpId="0" nodeType="afterEffect">
                                  <p:stCondLst>
                                    <p:cond delay="0"/>
                                  </p:stCondLst>
                                  <p:iterate type="lt">
                                    <p:tmPct val="0"/>
                                  </p:iterate>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par>
                          <p:cTn id="39" fill="hold">
                            <p:stCondLst>
                              <p:cond delay="4700"/>
                            </p:stCondLst>
                            <p:childTnLst>
                              <p:par>
                                <p:cTn id="40" presetID="36" presetClass="emph" presetSubtype="0" fill="hold" grpId="1" nodeType="afterEffect">
                                  <p:stCondLst>
                                    <p:cond delay="0"/>
                                  </p:stCondLst>
                                  <p:iterate type="lt">
                                    <p:tmPct val="10000"/>
                                  </p:iterate>
                                  <p:childTnLst>
                                    <p:animScale>
                                      <p:cBhvr>
                                        <p:cTn id="41" dur="250" autoRev="1" fill="hold">
                                          <p:stCondLst>
                                            <p:cond delay="0"/>
                                          </p:stCondLst>
                                        </p:cTn>
                                        <p:tgtEl>
                                          <p:spTgt spid="2"/>
                                        </p:tgtEl>
                                      </p:cBhvr>
                                      <p:to x="80000" y="100000"/>
                                    </p:animScale>
                                    <p:anim by="(#ppt_w*0.10)" calcmode="lin" valueType="num">
                                      <p:cBhvr>
                                        <p:cTn id="42" dur="250" autoRev="1" fill="hold">
                                          <p:stCondLst>
                                            <p:cond delay="0"/>
                                          </p:stCondLst>
                                        </p:cTn>
                                        <p:tgtEl>
                                          <p:spTgt spid="2"/>
                                        </p:tgtEl>
                                        <p:attrNameLst>
                                          <p:attrName>ppt_x</p:attrName>
                                        </p:attrNameLst>
                                      </p:cBhvr>
                                    </p:anim>
                                    <p:anim by="(-#ppt_w*0.10)" calcmode="lin" valueType="num">
                                      <p:cBhvr>
                                        <p:cTn id="43" dur="250" autoRev="1" fill="hold">
                                          <p:stCondLst>
                                            <p:cond delay="0"/>
                                          </p:stCondLst>
                                        </p:cTn>
                                        <p:tgtEl>
                                          <p:spTgt spid="2"/>
                                        </p:tgtEl>
                                        <p:attrNameLst>
                                          <p:attrName>ppt_y</p:attrName>
                                        </p:attrNameLst>
                                      </p:cBhvr>
                                    </p:anim>
                                    <p:animRot by="-480000">
                                      <p:cBhvr>
                                        <p:cTn id="44" dur="250" autoRev="1" fill="hold">
                                          <p:stCondLst>
                                            <p:cond delay="0"/>
                                          </p:stCondLst>
                                        </p:cTn>
                                        <p:tgtEl>
                                          <p:spTgt spid="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32" presetClass="emph" presetSubtype="0" fill="hold" grpId="1" nodeType="afterEffect">
                                  <p:stCondLst>
                                    <p:cond delay="0"/>
                                  </p:stCondLst>
                                  <p:childTnLst>
                                    <p:animRot by="120000">
                                      <p:cBhvr>
                                        <p:cTn id="53" dur="100" fill="hold">
                                          <p:stCondLst>
                                            <p:cond delay="0"/>
                                          </p:stCondLst>
                                        </p:cTn>
                                        <p:tgtEl>
                                          <p:spTgt spid="5"/>
                                        </p:tgtEl>
                                        <p:attrNameLst>
                                          <p:attrName>r</p:attrName>
                                        </p:attrNameLst>
                                      </p:cBhvr>
                                    </p:animRot>
                                    <p:animRot by="-240000">
                                      <p:cBhvr>
                                        <p:cTn id="54" dur="200" fill="hold">
                                          <p:stCondLst>
                                            <p:cond delay="200"/>
                                          </p:stCondLst>
                                        </p:cTn>
                                        <p:tgtEl>
                                          <p:spTgt spid="5"/>
                                        </p:tgtEl>
                                        <p:attrNameLst>
                                          <p:attrName>r</p:attrName>
                                        </p:attrNameLst>
                                      </p:cBhvr>
                                    </p:animRot>
                                    <p:animRot by="240000">
                                      <p:cBhvr>
                                        <p:cTn id="55" dur="200" fill="hold">
                                          <p:stCondLst>
                                            <p:cond delay="400"/>
                                          </p:stCondLst>
                                        </p:cTn>
                                        <p:tgtEl>
                                          <p:spTgt spid="5"/>
                                        </p:tgtEl>
                                        <p:attrNameLst>
                                          <p:attrName>r</p:attrName>
                                        </p:attrNameLst>
                                      </p:cBhvr>
                                    </p:animRot>
                                    <p:animRot by="-240000">
                                      <p:cBhvr>
                                        <p:cTn id="56" dur="200" fill="hold">
                                          <p:stCondLst>
                                            <p:cond delay="600"/>
                                          </p:stCondLst>
                                        </p:cTn>
                                        <p:tgtEl>
                                          <p:spTgt spid="5"/>
                                        </p:tgtEl>
                                        <p:attrNameLst>
                                          <p:attrName>r</p:attrName>
                                        </p:attrNameLst>
                                      </p:cBhvr>
                                    </p:animRot>
                                    <p:animRot by="120000">
                                      <p:cBhvr>
                                        <p:cTn id="57" dur="200" fill="hold">
                                          <p:stCondLst>
                                            <p:cond delay="800"/>
                                          </p:stCondLst>
                                        </p:cTn>
                                        <p:tgtEl>
                                          <p:spTgt spid="5"/>
                                        </p:tgtEl>
                                        <p:attrNameLst>
                                          <p:attrName>r</p:attrName>
                                        </p:attrNameLst>
                                      </p:cBhvr>
                                    </p:animRot>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32" presetClass="emph" presetSubtype="0" fill="hold" grpId="1" nodeType="after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par>
                          <p:cTn id="70" fill="hold">
                            <p:stCondLst>
                              <p:cond delay="3000"/>
                            </p:stCondLst>
                            <p:childTnLst>
                              <p:par>
                                <p:cTn id="71" presetID="2" presetClass="entr" presetSubtype="4"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par>
                          <p:cTn id="75" fill="hold">
                            <p:stCondLst>
                              <p:cond delay="3500"/>
                            </p:stCondLst>
                            <p:childTnLst>
                              <p:par>
                                <p:cTn id="76" presetID="32" presetClass="emph" presetSubtype="0" fill="hold" grpId="1" nodeType="afterEffect">
                                  <p:stCondLst>
                                    <p:cond delay="0"/>
                                  </p:stCondLst>
                                  <p:childTnLst>
                                    <p:animRot by="120000">
                                      <p:cBhvr>
                                        <p:cTn id="77" dur="100" fill="hold">
                                          <p:stCondLst>
                                            <p:cond delay="0"/>
                                          </p:stCondLst>
                                        </p:cTn>
                                        <p:tgtEl>
                                          <p:spTgt spid="7"/>
                                        </p:tgtEl>
                                        <p:attrNameLst>
                                          <p:attrName>r</p:attrName>
                                        </p:attrNameLst>
                                      </p:cBhvr>
                                    </p:animRot>
                                    <p:animRot by="-240000">
                                      <p:cBhvr>
                                        <p:cTn id="78" dur="200" fill="hold">
                                          <p:stCondLst>
                                            <p:cond delay="200"/>
                                          </p:stCondLst>
                                        </p:cTn>
                                        <p:tgtEl>
                                          <p:spTgt spid="7"/>
                                        </p:tgtEl>
                                        <p:attrNameLst>
                                          <p:attrName>r</p:attrName>
                                        </p:attrNameLst>
                                      </p:cBhvr>
                                    </p:animRot>
                                    <p:animRot by="240000">
                                      <p:cBhvr>
                                        <p:cTn id="79" dur="200" fill="hold">
                                          <p:stCondLst>
                                            <p:cond delay="400"/>
                                          </p:stCondLst>
                                        </p:cTn>
                                        <p:tgtEl>
                                          <p:spTgt spid="7"/>
                                        </p:tgtEl>
                                        <p:attrNameLst>
                                          <p:attrName>r</p:attrName>
                                        </p:attrNameLst>
                                      </p:cBhvr>
                                    </p:animRot>
                                    <p:animRot by="-240000">
                                      <p:cBhvr>
                                        <p:cTn id="80" dur="200" fill="hold">
                                          <p:stCondLst>
                                            <p:cond delay="600"/>
                                          </p:stCondLst>
                                        </p:cTn>
                                        <p:tgtEl>
                                          <p:spTgt spid="7"/>
                                        </p:tgtEl>
                                        <p:attrNameLst>
                                          <p:attrName>r</p:attrName>
                                        </p:attrNameLst>
                                      </p:cBhvr>
                                    </p:animRot>
                                    <p:animRot by="120000">
                                      <p:cBhvr>
                                        <p:cTn id="81" dur="200" fill="hold">
                                          <p:stCondLst>
                                            <p:cond delay="800"/>
                                          </p:stCondLst>
                                        </p:cTn>
                                        <p:tgtEl>
                                          <p:spTgt spid="7"/>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
                                            <p:txEl>
                                              <p:pRg st="2" end="2"/>
                                            </p:txEl>
                                          </p:spTgt>
                                        </p:tgtEl>
                                        <p:attrNameLst>
                                          <p:attrName>style.visibility</p:attrName>
                                        </p:attrNameLst>
                                      </p:cBhvr>
                                      <p:to>
                                        <p:strVal val="visible"/>
                                      </p:to>
                                    </p:set>
                                    <p:animEffect transition="in" filter="barn(inVertical)">
                                      <p:cBhvr>
                                        <p:cTn id="86" dur="500"/>
                                        <p:tgtEl>
                                          <p:spTgt spid="3">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fltVal val="0"/>
                                          </p:val>
                                        </p:tav>
                                        <p:tav tm="100000">
                                          <p:val>
                                            <p:strVal val="#ppt_w"/>
                                          </p:val>
                                        </p:tav>
                                      </p:tavLst>
                                    </p:anim>
                                    <p:anim calcmode="lin" valueType="num">
                                      <p:cBhvr>
                                        <p:cTn id="92" dur="500" fill="hold"/>
                                        <p:tgtEl>
                                          <p:spTgt spid="9"/>
                                        </p:tgtEl>
                                        <p:attrNameLst>
                                          <p:attrName>ppt_h</p:attrName>
                                        </p:attrNameLst>
                                      </p:cBhvr>
                                      <p:tavLst>
                                        <p:tav tm="0">
                                          <p:val>
                                            <p:fltVal val="0"/>
                                          </p:val>
                                        </p:tav>
                                        <p:tav tm="100000">
                                          <p:val>
                                            <p:strVal val="#ppt_h"/>
                                          </p:val>
                                        </p:tav>
                                      </p:tavLst>
                                    </p:anim>
                                    <p:animEffect transition="in" filter="fade">
                                      <p:cBhvr>
                                        <p:cTn id="93" dur="500"/>
                                        <p:tgtEl>
                                          <p:spTgt spid="9"/>
                                        </p:tgtEl>
                                      </p:cBhvr>
                                    </p:animEffect>
                                  </p:childTnLst>
                                </p:cTn>
                              </p:par>
                            </p:childTnLst>
                          </p:cTn>
                        </p:par>
                        <p:par>
                          <p:cTn id="94" fill="hold">
                            <p:stCondLst>
                              <p:cond delay="500"/>
                            </p:stCondLst>
                            <p:childTnLst>
                              <p:par>
                                <p:cTn id="95" presetID="26" presetClass="emph" presetSubtype="0" fill="hold" grpId="1"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9" grpId="0"/>
      <p:bldP spid="9" grpId="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534400" cy="5791200"/>
          </a:xfrm>
          <a:solidFill>
            <a:schemeClr val="accent4">
              <a:lumMod val="20000"/>
              <a:lumOff val="80000"/>
            </a:schemeClr>
          </a:solidFill>
          <a:ln w="38100">
            <a:solidFill>
              <a:srgbClr val="FF6600"/>
            </a:solidFill>
          </a:ln>
          <a:scene3d>
            <a:camera prst="orthographicFront"/>
            <a:lightRig rig="threePt" dir="t"/>
          </a:scene3d>
          <a:sp3d>
            <a:bevelT w="114300" prst="artDeco"/>
          </a:sp3d>
        </p:spPr>
        <p:txBody>
          <a:bodyPr lIns="182880" tIns="182880" anchor="ctr">
            <a:noAutofit/>
          </a:bodyPr>
          <a:lstStyle/>
          <a:p>
            <a:pPr marL="1645920" indent="-1645920" algn="l">
              <a:spcBef>
                <a:spcPts val="0"/>
              </a:spcBef>
              <a:spcAft>
                <a:spcPts val="1800"/>
              </a:spcAft>
            </a:pPr>
            <a:r>
              <a:rPr lang="en-US" sz="3100" dirty="0">
                <a:solidFill>
                  <a:srgbClr val="FF6600"/>
                </a:solidFill>
                <a:latin typeface="Calibri" panose="020F0502020204030204" pitchFamily="34" charset="0"/>
              </a:rPr>
              <a:t>Lev 23:17</a:t>
            </a:r>
            <a:r>
              <a:rPr lang="en-US" sz="3100" dirty="0">
                <a:solidFill>
                  <a:schemeClr val="bg1"/>
                </a:solidFill>
                <a:latin typeface="Calibri" panose="020F0502020204030204" pitchFamily="34" charset="0"/>
              </a:rPr>
              <a:t>	‘Bring from your dwellings for a wave offering two </a:t>
            </a:r>
            <a:r>
              <a:rPr lang="en-US" sz="3100" i="1" dirty="0">
                <a:solidFill>
                  <a:schemeClr val="bg1"/>
                </a:solidFill>
                <a:latin typeface="Calibri" panose="020F0502020204030204" pitchFamily="34" charset="0"/>
              </a:rPr>
              <a:t>loaves of</a:t>
            </a:r>
            <a:r>
              <a:rPr lang="en-US" sz="3100" dirty="0">
                <a:solidFill>
                  <a:schemeClr val="bg1"/>
                </a:solidFill>
                <a:latin typeface="Calibri" panose="020F0502020204030204" pitchFamily="34" charset="0"/>
              </a:rPr>
              <a:t> bread, of two-tenths of an </a:t>
            </a:r>
            <a:r>
              <a:rPr lang="en-US" sz="3100" dirty="0" err="1">
                <a:solidFill>
                  <a:schemeClr val="bg1"/>
                </a:solidFill>
                <a:latin typeface="Calibri" panose="020F0502020204030204" pitchFamily="34" charset="0"/>
              </a:rPr>
              <a:t>ĕphah</a:t>
            </a:r>
            <a:r>
              <a:rPr lang="en-US" sz="3100" dirty="0">
                <a:solidFill>
                  <a:schemeClr val="bg1"/>
                </a:solidFill>
                <a:latin typeface="Calibri" panose="020F0502020204030204" pitchFamily="34" charset="0"/>
              </a:rPr>
              <a:t> of fine flour they are, baked with leaven, </a:t>
            </a:r>
            <a:r>
              <a:rPr lang="en-US" sz="3100" b="1" u="sng" dirty="0">
                <a:solidFill>
                  <a:srgbClr val="0000CC"/>
                </a:solidFill>
                <a:effectLst>
                  <a:glow rad="139700">
                    <a:schemeClr val="accent1">
                      <a:satMod val="175000"/>
                      <a:alpha val="40000"/>
                    </a:schemeClr>
                  </a:glow>
                </a:effectLst>
                <a:latin typeface="Calibri" panose="020F0502020204030204" pitchFamily="34" charset="0"/>
              </a:rPr>
              <a:t>first-fruits</a:t>
            </a:r>
            <a:r>
              <a:rPr lang="en-US" sz="3100" dirty="0">
                <a:solidFill>
                  <a:srgbClr val="0000CC"/>
                </a:solidFill>
                <a:effectLst>
                  <a:glow rad="139700">
                    <a:schemeClr val="accent1">
                      <a:satMod val="175000"/>
                      <a:alpha val="40000"/>
                    </a:schemeClr>
                  </a:glow>
                </a:effectLst>
                <a:latin typeface="Calibri" panose="020F0502020204030204" pitchFamily="34" charset="0"/>
              </a:rPr>
              <a:t> </a:t>
            </a:r>
            <a:r>
              <a:rPr lang="en-US" sz="3100" dirty="0">
                <a:solidFill>
                  <a:schemeClr val="bg1"/>
                </a:solidFill>
                <a:latin typeface="Calibri" panose="020F0502020204030204" pitchFamily="34" charset="0"/>
              </a:rPr>
              <a:t>to </a:t>
            </a:r>
            <a:r>
              <a:rPr lang="he-IL" sz="3100" b="1" dirty="0">
                <a:solidFill>
                  <a:srgbClr val="0000CC"/>
                </a:solidFill>
                <a:latin typeface="Calibri" panose="020F0502020204030204" pitchFamily="34" charset="0"/>
              </a:rPr>
              <a:t>יהוה</a:t>
            </a:r>
            <a:r>
              <a:rPr lang="en-US" sz="3100" b="1" dirty="0">
                <a:solidFill>
                  <a:srgbClr val="0000CC"/>
                </a:solidFill>
                <a:latin typeface="Calibri" panose="020F0502020204030204" pitchFamily="34" charset="0"/>
              </a:rPr>
              <a:t>.</a:t>
            </a:r>
            <a:r>
              <a:rPr lang="en-US" sz="3100" dirty="0">
                <a:solidFill>
                  <a:schemeClr val="bg1"/>
                </a:solidFill>
                <a:latin typeface="Calibri" panose="020F0502020204030204" pitchFamily="34" charset="0"/>
              </a:rPr>
              <a:t> </a:t>
            </a:r>
          </a:p>
          <a:p>
            <a:pPr marL="1645920" indent="-1645920" algn="l">
              <a:spcBef>
                <a:spcPts val="0"/>
              </a:spcBef>
              <a:spcAft>
                <a:spcPts val="1800"/>
              </a:spcAft>
            </a:pPr>
            <a:r>
              <a:rPr lang="en-US" sz="3100" dirty="0">
                <a:solidFill>
                  <a:srgbClr val="FF6600"/>
                </a:solidFill>
                <a:latin typeface="Calibri" panose="020F0502020204030204" pitchFamily="34" charset="0"/>
              </a:rPr>
              <a:t>Lev 23:18</a:t>
            </a:r>
            <a:r>
              <a:rPr lang="en-US" sz="3100" dirty="0">
                <a:solidFill>
                  <a:schemeClr val="bg1"/>
                </a:solidFill>
                <a:latin typeface="Calibri" panose="020F0502020204030204" pitchFamily="34" charset="0"/>
              </a:rPr>
              <a:t>	‘And besides the bread, you shall bring seven lambs a year old, perfect ones, and one young bull and two rams. They are a burnt offering to </a:t>
            </a:r>
            <a:r>
              <a:rPr lang="he-IL" sz="3100" b="1" dirty="0">
                <a:solidFill>
                  <a:srgbClr val="0000CC"/>
                </a:solidFill>
                <a:latin typeface="Calibri" panose="020F0502020204030204" pitchFamily="34" charset="0"/>
              </a:rPr>
              <a:t>יהוה</a:t>
            </a:r>
            <a:r>
              <a:rPr lang="en-US" sz="3100" b="1" dirty="0">
                <a:solidFill>
                  <a:srgbClr val="0000CC"/>
                </a:solidFill>
                <a:latin typeface="Calibri" panose="020F0502020204030204" pitchFamily="34" charset="0"/>
              </a:rPr>
              <a:t>, </a:t>
            </a:r>
            <a:r>
              <a:rPr lang="en-US" sz="3100" dirty="0">
                <a:solidFill>
                  <a:schemeClr val="bg1"/>
                </a:solidFill>
                <a:latin typeface="Calibri" panose="020F0502020204030204" pitchFamily="34" charset="0"/>
              </a:rPr>
              <a:t>with their grain offering and their drink offerings, an offering made by fire for a sweet fragrance to </a:t>
            </a:r>
            <a:r>
              <a:rPr lang="he-IL" sz="3100" b="1" dirty="0">
                <a:solidFill>
                  <a:srgbClr val="0000CC"/>
                </a:solidFill>
                <a:latin typeface="Calibri" panose="020F0502020204030204" pitchFamily="34" charset="0"/>
              </a:rPr>
              <a:t>יהוה</a:t>
            </a:r>
            <a:r>
              <a:rPr lang="en-US" sz="3100" b="1" dirty="0">
                <a:solidFill>
                  <a:srgbClr val="0000CC"/>
                </a:solidFill>
                <a:latin typeface="Calibri" panose="020F0502020204030204" pitchFamily="34" charset="0"/>
              </a:rPr>
              <a:t>.</a:t>
            </a:r>
            <a:r>
              <a:rPr lang="en-US" sz="3100" dirty="0">
                <a:solidFill>
                  <a:schemeClr val="bg1"/>
                </a:solidFill>
                <a:latin typeface="Calibri" panose="020F0502020204030204" pitchFamily="34" charset="0"/>
              </a:rPr>
              <a:t> </a:t>
            </a: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t>28</a:t>
            </a:fld>
            <a:endParaRPr lang="en-US" b="1" dirty="0"/>
          </a:p>
        </p:txBody>
      </p:sp>
    </p:spTree>
    <p:extLst>
      <p:ext uri="{BB962C8B-B14F-4D97-AF65-F5344CB8AC3E}">
        <p14:creationId xmlns:p14="http://schemas.microsoft.com/office/powerpoint/2010/main" val="12486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172200"/>
          </a:xfrm>
          <a:solidFill>
            <a:schemeClr val="accent6">
              <a:lumMod val="20000"/>
              <a:lumOff val="80000"/>
            </a:schemeClr>
          </a:solidFill>
          <a:ln w="38100">
            <a:solidFill>
              <a:srgbClr val="FF9900"/>
            </a:solidFill>
          </a:ln>
          <a:scene3d>
            <a:camera prst="orthographicFront"/>
            <a:lightRig rig="threePt" dir="t"/>
          </a:scene3d>
          <a:sp3d>
            <a:bevelT w="114300" prst="artDeco"/>
          </a:sp3d>
        </p:spPr>
        <p:txBody>
          <a:bodyPr lIns="182880" tIns="182880">
            <a:noAutofit/>
          </a:bodyPr>
          <a:lstStyle/>
          <a:p>
            <a:pPr marL="1645920" indent="-1645920" algn="l">
              <a:spcBef>
                <a:spcPts val="0"/>
              </a:spcBef>
              <a:spcAft>
                <a:spcPts val="1800"/>
              </a:spcAft>
            </a:pPr>
            <a:r>
              <a:rPr lang="en-US" sz="2900" dirty="0">
                <a:solidFill>
                  <a:srgbClr val="FF6600"/>
                </a:solidFill>
                <a:latin typeface="Calibri" panose="020F0502020204030204" pitchFamily="34" charset="0"/>
              </a:rPr>
              <a:t>Lev 23:19</a:t>
            </a:r>
            <a:r>
              <a:rPr lang="en-US" sz="2900" dirty="0">
                <a:solidFill>
                  <a:schemeClr val="bg1"/>
                </a:solidFill>
                <a:latin typeface="Calibri" panose="020F0502020204030204" pitchFamily="34" charset="0"/>
              </a:rPr>
              <a:t>	‘And you shall offer one male goat as a sin offering, and two male lambs a year old, as a peace offering. </a:t>
            </a:r>
          </a:p>
          <a:p>
            <a:pPr marL="1645920" indent="-1645920" algn="l">
              <a:spcBef>
                <a:spcPts val="0"/>
              </a:spcBef>
              <a:spcAft>
                <a:spcPts val="1800"/>
              </a:spcAft>
            </a:pPr>
            <a:r>
              <a:rPr lang="en-US" sz="2900" dirty="0">
                <a:solidFill>
                  <a:srgbClr val="FF6600"/>
                </a:solidFill>
                <a:latin typeface="Calibri" panose="020F0502020204030204" pitchFamily="34" charset="0"/>
              </a:rPr>
              <a:t>Lev 23:20</a:t>
            </a:r>
            <a:r>
              <a:rPr lang="en-US" sz="2900" dirty="0">
                <a:solidFill>
                  <a:schemeClr val="bg1"/>
                </a:solidFill>
                <a:latin typeface="Calibri" panose="020F0502020204030204" pitchFamily="34" charset="0"/>
              </a:rPr>
              <a:t>	‘And the priest shall wave them, besides the bread of the </a:t>
            </a:r>
            <a:r>
              <a:rPr lang="en-US" sz="2900" b="1" u="sng" dirty="0">
                <a:solidFill>
                  <a:srgbClr val="0000CC"/>
                </a:solidFill>
                <a:effectLst>
                  <a:glow rad="139700">
                    <a:schemeClr val="accent1">
                      <a:satMod val="175000"/>
                      <a:alpha val="40000"/>
                    </a:schemeClr>
                  </a:glow>
                </a:effectLst>
                <a:latin typeface="Calibri" panose="020F0502020204030204" pitchFamily="34" charset="0"/>
              </a:rPr>
              <a:t>first-fruits</a:t>
            </a:r>
            <a:r>
              <a:rPr lang="en-US" sz="2900" b="1" dirty="0">
                <a:solidFill>
                  <a:srgbClr val="0000CC"/>
                </a:solidFill>
                <a:effectLst>
                  <a:glow rad="139700">
                    <a:schemeClr val="accent1">
                      <a:satMod val="175000"/>
                      <a:alpha val="40000"/>
                    </a:schemeClr>
                  </a:glow>
                </a:effectLst>
                <a:latin typeface="Calibri" panose="020F0502020204030204" pitchFamily="34" charset="0"/>
              </a:rPr>
              <a:t>,</a:t>
            </a:r>
            <a:r>
              <a:rPr lang="en-US" sz="2900" dirty="0">
                <a:solidFill>
                  <a:schemeClr val="bg1"/>
                </a:solidFill>
                <a:latin typeface="Calibri" panose="020F0502020204030204" pitchFamily="34" charset="0"/>
              </a:rPr>
              <a:t> as a wave offering before </a:t>
            </a:r>
            <a:r>
              <a:rPr lang="he-IL" sz="2900" b="1" dirty="0">
                <a:solidFill>
                  <a:srgbClr val="0000CC"/>
                </a:solidFill>
                <a:latin typeface="Calibri" panose="020F0502020204030204" pitchFamily="34" charset="0"/>
              </a:rPr>
              <a:t>יהוה</a:t>
            </a:r>
            <a:r>
              <a:rPr lang="en-US" sz="2900" b="1" dirty="0">
                <a:solidFill>
                  <a:srgbClr val="0000CC"/>
                </a:solidFill>
                <a:latin typeface="Calibri" panose="020F0502020204030204" pitchFamily="34" charset="0"/>
              </a:rPr>
              <a:t>,</a:t>
            </a:r>
            <a:r>
              <a:rPr lang="en-US" sz="2900" dirty="0">
                <a:solidFill>
                  <a:schemeClr val="bg1"/>
                </a:solidFill>
                <a:latin typeface="Calibri" panose="020F0502020204030204" pitchFamily="34" charset="0"/>
              </a:rPr>
              <a:t> besides the two lambs. They are </a:t>
            </a:r>
            <a:r>
              <a:rPr lang="en-US" sz="2900" b="1" dirty="0">
                <a:solidFill>
                  <a:srgbClr val="9900CC"/>
                </a:solidFill>
                <a:latin typeface="Calibri" panose="020F0502020204030204" pitchFamily="34" charset="0"/>
              </a:rPr>
              <a:t>set-apart</a:t>
            </a:r>
            <a:r>
              <a:rPr lang="en-US" sz="2900" dirty="0">
                <a:solidFill>
                  <a:srgbClr val="9900CC"/>
                </a:solidFill>
                <a:latin typeface="Calibri" panose="020F0502020204030204" pitchFamily="34" charset="0"/>
              </a:rPr>
              <a:t> </a:t>
            </a:r>
            <a:r>
              <a:rPr lang="en-US" sz="2900" dirty="0">
                <a:solidFill>
                  <a:schemeClr val="bg1"/>
                </a:solidFill>
                <a:latin typeface="Calibri" panose="020F0502020204030204" pitchFamily="34" charset="0"/>
              </a:rPr>
              <a:t>to </a:t>
            </a:r>
            <a:r>
              <a:rPr lang="he-IL" sz="2900" b="1" dirty="0">
                <a:solidFill>
                  <a:srgbClr val="0000CC"/>
                </a:solidFill>
                <a:latin typeface="Calibri" panose="020F0502020204030204" pitchFamily="34" charset="0"/>
              </a:rPr>
              <a:t>יהוה</a:t>
            </a:r>
            <a:r>
              <a:rPr lang="en-US" sz="2900" dirty="0">
                <a:solidFill>
                  <a:schemeClr val="bg1"/>
                </a:solidFill>
                <a:latin typeface="Calibri" panose="020F0502020204030204" pitchFamily="34" charset="0"/>
              </a:rPr>
              <a:t> for the priest. </a:t>
            </a:r>
          </a:p>
          <a:p>
            <a:pPr marL="1645920" indent="-1645920" algn="l">
              <a:spcBef>
                <a:spcPts val="0"/>
              </a:spcBef>
              <a:spcAft>
                <a:spcPts val="1800"/>
              </a:spcAft>
            </a:pPr>
            <a:r>
              <a:rPr lang="en-US" sz="2900" dirty="0">
                <a:solidFill>
                  <a:srgbClr val="FF6600"/>
                </a:solidFill>
                <a:latin typeface="Calibri" panose="020F0502020204030204" pitchFamily="34" charset="0"/>
              </a:rPr>
              <a:t>Lev 23:21</a:t>
            </a:r>
            <a:r>
              <a:rPr lang="en-US" sz="2900" dirty="0">
                <a:solidFill>
                  <a:schemeClr val="bg1"/>
                </a:solidFill>
                <a:latin typeface="Calibri" panose="020F0502020204030204" pitchFamily="34" charset="0"/>
              </a:rPr>
              <a:t>	‘And on this same day you shall proclaim a </a:t>
            </a:r>
            <a:r>
              <a:rPr lang="en-US" sz="2900" b="1" dirty="0">
                <a:solidFill>
                  <a:srgbClr val="9900CC"/>
                </a:solidFill>
                <a:latin typeface="Calibri" panose="020F0502020204030204" pitchFamily="34" charset="0"/>
              </a:rPr>
              <a:t>set-apart gathering </a:t>
            </a:r>
            <a:r>
              <a:rPr lang="en-US" sz="2900" dirty="0">
                <a:solidFill>
                  <a:schemeClr val="bg1"/>
                </a:solidFill>
                <a:latin typeface="Calibri" panose="020F0502020204030204" pitchFamily="34" charset="0"/>
              </a:rPr>
              <a:t>for yourselves, you do </a:t>
            </a:r>
            <a:r>
              <a:rPr lang="en-US" sz="2900" b="1" u="sng" dirty="0">
                <a:solidFill>
                  <a:schemeClr val="bg1"/>
                </a:solidFill>
                <a:latin typeface="Calibri" panose="020F0502020204030204" pitchFamily="34" charset="0"/>
              </a:rPr>
              <a:t>no servile work</a:t>
            </a:r>
            <a:r>
              <a:rPr lang="en-US" sz="2900" dirty="0">
                <a:solidFill>
                  <a:schemeClr val="bg1"/>
                </a:solidFill>
                <a:latin typeface="Calibri" panose="020F0502020204030204" pitchFamily="34" charset="0"/>
              </a:rPr>
              <a:t> on it –			         in all your dwellings </a:t>
            </a:r>
            <a:r>
              <a:rPr lang="en-US" sz="2900" b="1" u="sng" dirty="0">
                <a:solidFill>
                  <a:schemeClr val="accent2">
                    <a:lumMod val="75000"/>
                  </a:schemeClr>
                </a:solidFill>
                <a:latin typeface="Calibri" panose="020F0502020204030204" pitchFamily="34" charset="0"/>
              </a:rPr>
              <a:t>throughout your generations</a:t>
            </a:r>
            <a:r>
              <a:rPr lang="en-US" sz="2900" b="1" dirty="0">
                <a:solidFill>
                  <a:schemeClr val="accent2">
                    <a:lumMod val="75000"/>
                  </a:schemeClr>
                </a:solidFill>
                <a:latin typeface="Calibri" panose="020F0502020204030204" pitchFamily="34" charset="0"/>
              </a:rPr>
              <a:t>.</a:t>
            </a:r>
          </a:p>
        </p:txBody>
      </p:sp>
      <p:sp>
        <p:nvSpPr>
          <p:cNvPr id="2" name="TextBox 1"/>
          <p:cNvSpPr txBox="1"/>
          <p:nvPr/>
        </p:nvSpPr>
        <p:spPr>
          <a:xfrm>
            <a:off x="5486400" y="4901625"/>
            <a:ext cx="2412263" cy="584775"/>
          </a:xfrm>
          <a:prstGeom prst="rect">
            <a:avLst/>
          </a:prstGeom>
          <a:noFill/>
        </p:spPr>
        <p:txBody>
          <a:bodyPr wrap="none" rtlCol="0">
            <a:spAutoFit/>
          </a:bodyPr>
          <a:lstStyle/>
          <a:p>
            <a:r>
              <a:rPr lang="en-US" sz="3200" b="1" u="sng" dirty="0">
                <a:solidFill>
                  <a:srgbClr val="C00000"/>
                </a:solidFill>
                <a:effectLst>
                  <a:reflection blurRad="6350" stA="60000" endA="900" endPos="58000" dir="5400000" sy="-100000" algn="bl" rotWithShape="0"/>
                </a:effectLst>
                <a:latin typeface="Calibri" panose="020F0502020204030204" pitchFamily="34" charset="0"/>
              </a:rPr>
              <a:t>a law forever</a:t>
            </a:r>
            <a:endParaRPr lang="en-US" sz="3000" dirty="0">
              <a:solidFill>
                <a:schemeClr val="bg1"/>
              </a:solidFill>
            </a:endParaRPr>
          </a:p>
        </p:txBody>
      </p:sp>
      <p:sp>
        <p:nvSpPr>
          <p:cNvPr id="5" name="Lightning Bolt 4"/>
          <p:cNvSpPr/>
          <p:nvPr/>
        </p:nvSpPr>
        <p:spPr>
          <a:xfrm rot="10318583">
            <a:off x="7985676" y="5227995"/>
            <a:ext cx="1097447" cy="949242"/>
          </a:xfrm>
          <a:prstGeom prst="lightningBolt">
            <a:avLst/>
          </a:prstGeom>
          <a:solidFill>
            <a:srgbClr val="FFFF00"/>
          </a:solidFill>
          <a:ln w="57150">
            <a:solidFill>
              <a:srgbClr val="C00000"/>
            </a:solid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305800" y="6400800"/>
            <a:ext cx="762000" cy="365125"/>
          </a:xfrm>
        </p:spPr>
        <p:txBody>
          <a:bodyPr/>
          <a:lstStyle/>
          <a:p>
            <a:fld id="{9A7ECC3E-4170-412F-8B33-8063B7BB8A4D}" type="slidenum">
              <a:rPr lang="en-US" b="1" smtClean="0">
                <a:solidFill>
                  <a:schemeClr val="tx1"/>
                </a:solidFill>
              </a:rPr>
              <a:t>29</a:t>
            </a:fld>
            <a:endParaRPr lang="en-US" b="1" dirty="0">
              <a:solidFill>
                <a:schemeClr val="tx1"/>
              </a:solidFill>
            </a:endParaRPr>
          </a:p>
        </p:txBody>
      </p:sp>
    </p:spTree>
    <p:extLst>
      <p:ext uri="{BB962C8B-B14F-4D97-AF65-F5344CB8AC3E}">
        <p14:creationId xmlns:p14="http://schemas.microsoft.com/office/powerpoint/2010/main" val="19066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par>
                          <p:cTn id="15" fill="hold">
                            <p:stCondLst>
                              <p:cond delay="500"/>
                            </p:stCondLst>
                            <p:childTnLst>
                              <p:par>
                                <p:cTn id="16" presetID="31" presetClass="entr" presetSubtype="0" fill="hold" grpId="0" nodeType="afterEffect">
                                  <p:stCondLst>
                                    <p:cond delay="50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2000"/>
                            </p:stCondLst>
                            <p:childTnLst>
                              <p:par>
                                <p:cTn id="23" presetID="36" presetClass="emph" presetSubtype="0" repeatCount="2000" fill="hold" grpId="1" nodeType="afterEffect">
                                  <p:stCondLst>
                                    <p:cond delay="0"/>
                                  </p:stCondLst>
                                  <p:iterate type="lt">
                                    <p:tmPct val="10000"/>
                                  </p:iterate>
                                  <p:childTnLst>
                                    <p:animScale>
                                      <p:cBhvr>
                                        <p:cTn id="24" dur="250" autoRev="1" fill="hold">
                                          <p:stCondLst>
                                            <p:cond delay="0"/>
                                          </p:stCondLst>
                                        </p:cTn>
                                        <p:tgtEl>
                                          <p:spTgt spid="2"/>
                                        </p:tgtEl>
                                      </p:cBhvr>
                                      <p:to x="80000" y="100000"/>
                                    </p:animScale>
                                    <p:anim by="(#ppt_w*0.10)" calcmode="lin" valueType="num">
                                      <p:cBhvr>
                                        <p:cTn id="25" dur="250" autoRev="1" fill="hold">
                                          <p:stCondLst>
                                            <p:cond delay="0"/>
                                          </p:stCondLst>
                                        </p:cTn>
                                        <p:tgtEl>
                                          <p:spTgt spid="2"/>
                                        </p:tgtEl>
                                        <p:attrNameLst>
                                          <p:attrName>ppt_x</p:attrName>
                                        </p:attrNameLst>
                                      </p:cBhvr>
                                    </p:anim>
                                    <p:anim by="(-#ppt_w*0.10)" calcmode="lin" valueType="num">
                                      <p:cBhvr>
                                        <p:cTn id="26" dur="250" autoRev="1" fill="hold">
                                          <p:stCondLst>
                                            <p:cond delay="0"/>
                                          </p:stCondLst>
                                        </p:cTn>
                                        <p:tgtEl>
                                          <p:spTgt spid="2"/>
                                        </p:tgtEl>
                                        <p:attrNameLst>
                                          <p:attrName>ppt_y</p:attrName>
                                        </p:attrNameLst>
                                      </p:cBhvr>
                                    </p:anim>
                                    <p:animRot by="-480000">
                                      <p:cBhvr>
                                        <p:cTn id="27" dur="250" autoRev="1" fill="hold">
                                          <p:stCondLst>
                                            <p:cond delay="0"/>
                                          </p:stCondLst>
                                        </p:cTn>
                                        <p:tgtEl>
                                          <p:spTgt spid="2"/>
                                        </p:tgtEl>
                                        <p:attrNameLst>
                                          <p:attrName>r</p:attrName>
                                        </p:attrNameLst>
                                      </p:cBhvr>
                                    </p:animRot>
                                  </p:childTnLst>
                                </p:cTn>
                              </p:par>
                            </p:childTnLst>
                          </p:cTn>
                        </p:par>
                        <p:par>
                          <p:cTn id="28" fill="hold">
                            <p:stCondLst>
                              <p:cond delay="4000"/>
                            </p:stCondLst>
                            <p:childTnLst>
                              <p:par>
                                <p:cTn id="29" presetID="26"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par>
                          <p:cTn id="45" fill="hold">
                            <p:stCondLst>
                              <p:cond delay="6000"/>
                            </p:stCondLst>
                            <p:childTnLst>
                              <p:par>
                                <p:cTn id="46" presetID="35" presetClass="emph" presetSubtype="0" repeatCount="3000" fill="hold" grpId="1" nodeType="afterEffect">
                                  <p:stCondLst>
                                    <p:cond delay="0"/>
                                  </p:stCondLst>
                                  <p:childTnLst>
                                    <p:anim calcmode="discrete" valueType="str">
                                      <p:cBhvr>
                                        <p:cTn id="47"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676400" y="152400"/>
            <a:ext cx="6019800" cy="1905000"/>
            <a:chOff x="1676400" y="152400"/>
            <a:chExt cx="6019800" cy="1905000"/>
          </a:xfrm>
        </p:grpSpPr>
        <p:sp>
          <p:nvSpPr>
            <p:cNvPr id="5" name="Oval Callout 4"/>
            <p:cNvSpPr/>
            <p:nvPr/>
          </p:nvSpPr>
          <p:spPr>
            <a:xfrm flipH="1">
              <a:off x="1676400" y="152400"/>
              <a:ext cx="6019800" cy="1905000"/>
            </a:xfrm>
            <a:prstGeom prst="wedgeEllipseCallout">
              <a:avLst>
                <a:gd name="adj1" fmla="val 27680"/>
                <a:gd name="adj2" fmla="val 55851"/>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685800"/>
              <a:ext cx="6019800"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a:ln>
                    <a:solidFill>
                      <a:srgbClr val="C00000"/>
                    </a:solidFill>
                  </a:ln>
                  <a:solidFill>
                    <a:srgbClr val="FFC000"/>
                  </a:solidFill>
                  <a:latin typeface="Comic Sans MS" panose="030F0702030302020204" pitchFamily="66" charset="0"/>
                </a:rPr>
                <a:t>Son, where have I told you to look for answers?</a:t>
              </a:r>
            </a:p>
          </p:txBody>
        </p:sp>
      </p:grpSp>
      <p:sp>
        <p:nvSpPr>
          <p:cNvPr id="2" name="Slide Number Placeholder 1"/>
          <p:cNvSpPr>
            <a:spLocks noGrp="1"/>
          </p:cNvSpPr>
          <p:nvPr>
            <p:ph type="sldNum" sz="quarter" idx="12"/>
          </p:nvPr>
        </p:nvSpPr>
        <p:spPr>
          <a:xfrm>
            <a:off x="8077200" y="6188075"/>
            <a:ext cx="762000" cy="365125"/>
          </a:xfrm>
        </p:spPr>
        <p:txBody>
          <a:bodyPr/>
          <a:lstStyle/>
          <a:p>
            <a:fld id="{9A7ECC3E-4170-412F-8B33-8063B7BB8A4D}" type="slidenum">
              <a:rPr lang="en-US" b="1" smtClean="0"/>
              <a:t>3</a:t>
            </a:fld>
            <a:endParaRPr lang="en-US" b="1" dirty="0"/>
          </a:p>
        </p:txBody>
      </p:sp>
    </p:spTree>
    <p:extLst>
      <p:ext uri="{BB962C8B-B14F-4D97-AF65-F5344CB8AC3E}">
        <p14:creationId xmlns:p14="http://schemas.microsoft.com/office/powerpoint/2010/main" val="4322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096000"/>
          </a:xfrm>
          <a:solidFill>
            <a:srgbClr val="F1E8F8"/>
          </a:solidFill>
          <a:ln w="38100">
            <a:solidFill>
              <a:srgbClr val="FF3399"/>
            </a:solidFill>
          </a:ln>
          <a:scene3d>
            <a:camera prst="orthographicFront"/>
            <a:lightRig rig="threePt" dir="t"/>
          </a:scene3d>
          <a:sp3d>
            <a:bevelT w="114300" prst="artDeco"/>
          </a:sp3d>
        </p:spPr>
        <p:txBody>
          <a:bodyPr lIns="182880" tIns="91440">
            <a:normAutofit/>
          </a:bodyPr>
          <a:lstStyle/>
          <a:p>
            <a:pPr algn="l">
              <a:spcBef>
                <a:spcPts val="0"/>
              </a:spcBef>
              <a:spcAft>
                <a:spcPts val="4200"/>
              </a:spcAft>
            </a:pPr>
            <a:r>
              <a:rPr lang="en-US" dirty="0">
                <a:solidFill>
                  <a:schemeClr val="bg1"/>
                </a:solidFill>
              </a:rPr>
              <a:t>Before we go further we need to take a closer look at two verses we read above – </a:t>
            </a:r>
            <a:r>
              <a:rPr lang="en-US" sz="2400" dirty="0">
                <a:solidFill>
                  <a:schemeClr val="bg1"/>
                </a:solidFill>
              </a:rPr>
              <a:t>Lev 23:15,16. </a:t>
            </a:r>
            <a:br>
              <a:rPr lang="en-US" sz="2400" dirty="0">
                <a:solidFill>
                  <a:schemeClr val="bg1"/>
                </a:solidFill>
              </a:rPr>
            </a:br>
            <a:r>
              <a:rPr lang="en-US" b="1" dirty="0">
                <a:solidFill>
                  <a:srgbClr val="0000CC"/>
                </a:solidFill>
                <a:effectLst>
                  <a:outerShdw blurRad="38100" dist="38100" dir="2700000" algn="tl">
                    <a:srgbClr val="000000">
                      <a:alpha val="43137"/>
                    </a:srgbClr>
                  </a:outerShdw>
                </a:effectLst>
              </a:rPr>
              <a:t>Yahuah</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rPr>
              <a:t>has given us a pattern that includes </a:t>
            </a:r>
            <a:r>
              <a:rPr lang="en-US" b="1" u="sng" dirty="0">
                <a:solidFill>
                  <a:srgbClr val="C00000"/>
                </a:solidFill>
              </a:rPr>
              <a:t> separate requirements</a:t>
            </a:r>
            <a:r>
              <a:rPr lang="en-US" b="1" dirty="0">
                <a:solidFill>
                  <a:srgbClr val="C00000"/>
                </a:solidFill>
              </a:rPr>
              <a:t> </a:t>
            </a:r>
            <a:r>
              <a:rPr lang="en-US" dirty="0">
                <a:solidFill>
                  <a:schemeClr val="bg1"/>
                </a:solidFill>
              </a:rPr>
              <a:t>for calculating the count between </a:t>
            </a:r>
            <a:r>
              <a:rPr lang="en-US" b="1" dirty="0">
                <a:solidFill>
                  <a:srgbClr val="009900"/>
                </a:solidFill>
                <a:effectLst>
                  <a:outerShdw blurRad="38100" dist="38100" dir="2700000" algn="tl">
                    <a:srgbClr val="000000">
                      <a:alpha val="43137"/>
                    </a:srgbClr>
                  </a:outerShdw>
                </a:effectLst>
              </a:rPr>
              <a:t>Wave Sheaf </a:t>
            </a:r>
            <a:r>
              <a:rPr lang="en-US" dirty="0">
                <a:solidFill>
                  <a:schemeClr val="bg1"/>
                </a:solidFill>
              </a:rPr>
              <a:t>and </a:t>
            </a:r>
            <a:r>
              <a:rPr lang="en-US" b="1" dirty="0">
                <a:solidFill>
                  <a:srgbClr val="996600"/>
                </a:solidFill>
                <a:effectLst>
                  <a:outerShdw blurRad="38100" dist="38100" dir="2700000" algn="tl">
                    <a:srgbClr val="000000">
                      <a:alpha val="43137"/>
                    </a:srgbClr>
                  </a:outerShdw>
                </a:effectLst>
              </a:rPr>
              <a:t>Pentecost.</a:t>
            </a:r>
          </a:p>
          <a:p>
            <a:pPr marL="914400" indent="-914400" algn="l">
              <a:spcBef>
                <a:spcPts val="0"/>
              </a:spcBef>
              <a:spcAft>
                <a:spcPts val="1200"/>
              </a:spcAft>
            </a:pPr>
            <a:r>
              <a:rPr lang="en-US" dirty="0">
                <a:solidFill>
                  <a:srgbClr val="FF6600"/>
                </a:solidFill>
              </a:rPr>
              <a:t>Lev 23:15</a:t>
            </a:r>
            <a:r>
              <a:rPr lang="en-US" dirty="0">
                <a:solidFill>
                  <a:schemeClr val="bg1"/>
                </a:solidFill>
              </a:rPr>
              <a:t>	And from the</a:t>
            </a:r>
            <a:r>
              <a:rPr lang="en-US" b="1" dirty="0">
                <a:solidFill>
                  <a:schemeClr val="bg1"/>
                </a:solidFill>
              </a:rPr>
              <a:t> </a:t>
            </a:r>
            <a:r>
              <a:rPr lang="en-US" b="1" u="sng" dirty="0">
                <a:solidFill>
                  <a:srgbClr val="0070C0"/>
                </a:solidFill>
              </a:rPr>
              <a:t>morrow after the Sabbath</a:t>
            </a:r>
            <a:r>
              <a:rPr lang="en-US" b="1" dirty="0">
                <a:solidFill>
                  <a:srgbClr val="0070C0"/>
                </a:solidFill>
              </a:rPr>
              <a:t>,</a:t>
            </a:r>
            <a:r>
              <a:rPr lang="en-US" dirty="0">
                <a:solidFill>
                  <a:srgbClr val="0070C0"/>
                </a:solidFill>
              </a:rPr>
              <a:t> </a:t>
            </a:r>
            <a:r>
              <a:rPr lang="en-US" dirty="0">
                <a:solidFill>
                  <a:schemeClr val="bg1"/>
                </a:solidFill>
              </a:rPr>
              <a:t>from the day that you brought the </a:t>
            </a:r>
            <a:r>
              <a:rPr lang="en-US" b="1" dirty="0">
                <a:solidFill>
                  <a:srgbClr val="009900"/>
                </a:solidFill>
              </a:rPr>
              <a:t>sheaf of the wave offering, </a:t>
            </a:r>
            <a:r>
              <a:rPr lang="en-US" dirty="0">
                <a:solidFill>
                  <a:schemeClr val="bg1"/>
                </a:solidFill>
              </a:rPr>
              <a:t>you shall </a:t>
            </a:r>
            <a:r>
              <a:rPr lang="en-US" b="1" u="sng" dirty="0">
                <a:solidFill>
                  <a:srgbClr val="FF3399"/>
                </a:solidFill>
              </a:rPr>
              <a:t>count</a:t>
            </a:r>
            <a:r>
              <a:rPr lang="en-US" dirty="0">
                <a:solidFill>
                  <a:srgbClr val="FF3399"/>
                </a:solidFill>
              </a:rPr>
              <a:t> </a:t>
            </a:r>
            <a:r>
              <a:rPr lang="en-US" dirty="0">
                <a:solidFill>
                  <a:schemeClr val="bg1"/>
                </a:solidFill>
              </a:rPr>
              <a:t>for yourselves: </a:t>
            </a:r>
            <a:r>
              <a:rPr lang="en-US" b="1" u="sng" dirty="0">
                <a:solidFill>
                  <a:srgbClr val="CC00CC"/>
                </a:solidFill>
              </a:rPr>
              <a:t>seven completed Sabbaths</a:t>
            </a:r>
            <a:r>
              <a:rPr lang="en-US" b="1" dirty="0">
                <a:solidFill>
                  <a:srgbClr val="CC00CC"/>
                </a:solidFill>
              </a:rPr>
              <a:t>.</a:t>
            </a:r>
            <a:r>
              <a:rPr lang="en-US" dirty="0">
                <a:solidFill>
                  <a:srgbClr val="CC00CC"/>
                </a:solidFill>
              </a:rPr>
              <a:t> </a:t>
            </a: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t>30</a:t>
            </a:fld>
            <a:endParaRPr lang="en-US" b="1" dirty="0"/>
          </a:p>
        </p:txBody>
      </p:sp>
      <p:sp>
        <p:nvSpPr>
          <p:cNvPr id="8" name="TextBox 7"/>
          <p:cNvSpPr txBox="1"/>
          <p:nvPr/>
        </p:nvSpPr>
        <p:spPr>
          <a:xfrm>
            <a:off x="609600" y="5257800"/>
            <a:ext cx="184731" cy="369332"/>
          </a:xfrm>
          <a:prstGeom prst="rect">
            <a:avLst/>
          </a:prstGeom>
          <a:noFill/>
        </p:spPr>
        <p:txBody>
          <a:bodyPr wrap="none" rtlCol="0">
            <a:spAutoFit/>
          </a:bodyPr>
          <a:lstStyle/>
          <a:p>
            <a:endParaRPr lang="en-US" dirty="0"/>
          </a:p>
        </p:txBody>
      </p:sp>
      <p:grpSp>
        <p:nvGrpSpPr>
          <p:cNvPr id="13" name="Group 12"/>
          <p:cNvGrpSpPr/>
          <p:nvPr/>
        </p:nvGrpSpPr>
        <p:grpSpPr>
          <a:xfrm>
            <a:off x="6477000" y="2234184"/>
            <a:ext cx="2109216" cy="1042416"/>
            <a:chOff x="6477000" y="2209800"/>
            <a:chExt cx="2109216" cy="1042416"/>
          </a:xfrm>
        </p:grpSpPr>
        <p:cxnSp>
          <p:nvCxnSpPr>
            <p:cNvPr id="12" name="Straight Arrow Connector 11"/>
            <p:cNvCxnSpPr/>
            <p:nvPr/>
          </p:nvCxnSpPr>
          <p:spPr>
            <a:xfrm flipH="1">
              <a:off x="6477000" y="2438400"/>
              <a:ext cx="1143000" cy="737616"/>
            </a:xfrm>
            <a:prstGeom prst="straightConnector1">
              <a:avLst/>
            </a:prstGeom>
            <a:ln w="76200">
              <a:solidFill>
                <a:srgbClr val="0070C0"/>
              </a:solidFill>
              <a:tailEnd type="arrow"/>
            </a:ln>
            <a:effectLst>
              <a:glow rad="101600">
                <a:schemeClr val="accent1">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Bevel 9"/>
            <p:cNvSpPr/>
            <p:nvPr/>
          </p:nvSpPr>
          <p:spPr>
            <a:xfrm>
              <a:off x="7543800" y="2209800"/>
              <a:ext cx="1042416" cy="1042416"/>
            </a:xfrm>
            <a:prstGeom prst="bevel">
              <a:avLst/>
            </a:prstGeom>
            <a:solidFill>
              <a:srgbClr val="D9F1FF"/>
            </a:solidFill>
            <a:ln w="38100">
              <a:solidFill>
                <a:srgbClr val="0000CC"/>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00CC"/>
                  </a:solidFill>
                  <a:effectLst>
                    <a:outerShdw blurRad="38100" dist="38100" dir="2700000" algn="tl">
                      <a:srgbClr val="000000">
                        <a:alpha val="43137"/>
                      </a:srgbClr>
                    </a:outerShdw>
                  </a:effectLst>
                </a:rPr>
                <a:t>#1</a:t>
              </a:r>
            </a:p>
          </p:txBody>
        </p:sp>
      </p:grpSp>
      <p:grpSp>
        <p:nvGrpSpPr>
          <p:cNvPr id="22" name="Group 21"/>
          <p:cNvGrpSpPr/>
          <p:nvPr/>
        </p:nvGrpSpPr>
        <p:grpSpPr>
          <a:xfrm>
            <a:off x="1946856" y="4900660"/>
            <a:ext cx="2244144" cy="1423940"/>
            <a:chOff x="1946856" y="4724400"/>
            <a:chExt cx="2244144" cy="1423940"/>
          </a:xfrm>
        </p:grpSpPr>
        <p:cxnSp>
          <p:nvCxnSpPr>
            <p:cNvPr id="16" name="Straight Arrow Connector 15"/>
            <p:cNvCxnSpPr>
              <a:stCxn id="15" idx="0"/>
            </p:cNvCxnSpPr>
            <p:nvPr/>
          </p:nvCxnSpPr>
          <p:spPr>
            <a:xfrm flipV="1">
              <a:off x="2989272" y="4724400"/>
              <a:ext cx="1201728" cy="902732"/>
            </a:xfrm>
            <a:prstGeom prst="straightConnector1">
              <a:avLst/>
            </a:prstGeom>
            <a:ln w="76200">
              <a:solidFill>
                <a:srgbClr val="CC00CC"/>
              </a:solidFill>
              <a:tailEnd type="arrow"/>
            </a:ln>
            <a:effectLst>
              <a:glow rad="139700">
                <a:schemeClr val="accent4">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5" name="Bevel 14"/>
            <p:cNvSpPr/>
            <p:nvPr/>
          </p:nvSpPr>
          <p:spPr>
            <a:xfrm>
              <a:off x="1946856" y="5105924"/>
              <a:ext cx="1042416" cy="1042416"/>
            </a:xfrm>
            <a:prstGeom prst="bevel">
              <a:avLst/>
            </a:prstGeom>
            <a:solidFill>
              <a:srgbClr val="EEDDFF"/>
            </a:solidFill>
            <a:ln w="38100">
              <a:solidFill>
                <a:srgbClr val="CC00CC"/>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C00CC"/>
                  </a:solidFill>
                  <a:effectLst>
                    <a:outerShdw blurRad="38100" dist="38100" dir="2700000" algn="tl">
                      <a:srgbClr val="000000">
                        <a:alpha val="43137"/>
                      </a:srgbClr>
                    </a:outerShdw>
                  </a:effectLst>
                </a:rPr>
                <a:t>#2</a:t>
              </a:r>
            </a:p>
          </p:txBody>
        </p:sp>
      </p:grpSp>
      <p:sp>
        <p:nvSpPr>
          <p:cNvPr id="24" name="Dodecagon 23"/>
          <p:cNvSpPr/>
          <p:nvPr/>
        </p:nvSpPr>
        <p:spPr>
          <a:xfrm>
            <a:off x="7543801" y="1219200"/>
            <a:ext cx="521208" cy="533400"/>
          </a:xfrm>
          <a:prstGeom prst="dodecagon">
            <a:avLst/>
          </a:prstGeom>
          <a:solidFill>
            <a:srgbClr val="ECF1F8"/>
          </a:solidFill>
          <a:ln w="57150">
            <a:solidFill>
              <a:schemeClr val="accent3">
                <a:lumMod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3">
                    <a:lumMod val="50000"/>
                  </a:schemeClr>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7812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250"/>
                            </p:stCondLst>
                            <p:childTnLst>
                              <p:par>
                                <p:cTn id="22" presetID="35" presetClass="emph" presetSubtype="0" fill="hold" grpId="1" nodeType="afterEffect">
                                  <p:stCondLst>
                                    <p:cond delay="250"/>
                                  </p:stCondLst>
                                  <p:childTnLst>
                                    <p:anim calcmode="discrete" valueType="str">
                                      <p:cBhvr>
                                        <p:cTn id="23"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80">
                                          <p:stCondLst>
                                            <p:cond delay="0"/>
                                          </p:stCondLst>
                                        </p:cTn>
                                        <p:tgtEl>
                                          <p:spTgt spid="13"/>
                                        </p:tgtEl>
                                      </p:cBhvr>
                                    </p:animEffect>
                                    <p:anim calcmode="lin" valueType="num">
                                      <p:cBhvr>
                                        <p:cTn id="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1" dur="26">
                                          <p:stCondLst>
                                            <p:cond delay="650"/>
                                          </p:stCondLst>
                                        </p:cTn>
                                        <p:tgtEl>
                                          <p:spTgt spid="13"/>
                                        </p:tgtEl>
                                      </p:cBhvr>
                                      <p:to x="100000" y="60000"/>
                                    </p:animScale>
                                    <p:animScale>
                                      <p:cBhvr>
                                        <p:cTn id="42" dur="166" decel="50000">
                                          <p:stCondLst>
                                            <p:cond delay="676"/>
                                          </p:stCondLst>
                                        </p:cTn>
                                        <p:tgtEl>
                                          <p:spTgt spid="13"/>
                                        </p:tgtEl>
                                      </p:cBhvr>
                                      <p:to x="100000" y="100000"/>
                                    </p:animScale>
                                    <p:animScale>
                                      <p:cBhvr>
                                        <p:cTn id="43" dur="26">
                                          <p:stCondLst>
                                            <p:cond delay="1312"/>
                                          </p:stCondLst>
                                        </p:cTn>
                                        <p:tgtEl>
                                          <p:spTgt spid="13"/>
                                        </p:tgtEl>
                                      </p:cBhvr>
                                      <p:to x="100000" y="80000"/>
                                    </p:animScale>
                                    <p:animScale>
                                      <p:cBhvr>
                                        <p:cTn id="44" dur="166" decel="50000">
                                          <p:stCondLst>
                                            <p:cond delay="1338"/>
                                          </p:stCondLst>
                                        </p:cTn>
                                        <p:tgtEl>
                                          <p:spTgt spid="13"/>
                                        </p:tgtEl>
                                      </p:cBhvr>
                                      <p:to x="100000" y="100000"/>
                                    </p:animScale>
                                    <p:animScale>
                                      <p:cBhvr>
                                        <p:cTn id="45" dur="26">
                                          <p:stCondLst>
                                            <p:cond delay="1642"/>
                                          </p:stCondLst>
                                        </p:cTn>
                                        <p:tgtEl>
                                          <p:spTgt spid="13"/>
                                        </p:tgtEl>
                                      </p:cBhvr>
                                      <p:to x="100000" y="90000"/>
                                    </p:animScale>
                                    <p:animScale>
                                      <p:cBhvr>
                                        <p:cTn id="46" dur="166" decel="50000">
                                          <p:stCondLst>
                                            <p:cond delay="1668"/>
                                          </p:stCondLst>
                                        </p:cTn>
                                        <p:tgtEl>
                                          <p:spTgt spid="13"/>
                                        </p:tgtEl>
                                      </p:cBhvr>
                                      <p:to x="100000" y="100000"/>
                                    </p:animScale>
                                    <p:animScale>
                                      <p:cBhvr>
                                        <p:cTn id="47" dur="26">
                                          <p:stCondLst>
                                            <p:cond delay="1808"/>
                                          </p:stCondLst>
                                        </p:cTn>
                                        <p:tgtEl>
                                          <p:spTgt spid="13"/>
                                        </p:tgtEl>
                                      </p:cBhvr>
                                      <p:to x="100000" y="95000"/>
                                    </p:animScale>
                                    <p:animScale>
                                      <p:cBhvr>
                                        <p:cTn id="48" dur="166" decel="50000">
                                          <p:stCondLst>
                                            <p:cond delay="1834"/>
                                          </p:stCondLst>
                                        </p:cTn>
                                        <p:tgtEl>
                                          <p:spTgt spid="13"/>
                                        </p:tgtEl>
                                      </p:cBhvr>
                                      <p:to x="100000" y="100000"/>
                                    </p:animScale>
                                  </p:childTnLst>
                                </p:cTn>
                              </p:par>
                            </p:childTnLst>
                          </p:cTn>
                        </p:par>
                        <p:par>
                          <p:cTn id="49" fill="hold">
                            <p:stCondLst>
                              <p:cond delay="2000"/>
                            </p:stCondLst>
                            <p:childTnLst>
                              <p:par>
                                <p:cTn id="50" presetID="49" presetClass="entr" presetSubtype="0" decel="10000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 calcmode="lin" valueType="num">
                                      <p:cBhvr>
                                        <p:cTn id="54" dur="500" fill="hold"/>
                                        <p:tgtEl>
                                          <p:spTgt spid="13"/>
                                        </p:tgtEl>
                                        <p:attrNameLst>
                                          <p:attrName>style.rotation</p:attrName>
                                        </p:attrNameLst>
                                      </p:cBhvr>
                                      <p:tavLst>
                                        <p:tav tm="0">
                                          <p:val>
                                            <p:fltVal val="360"/>
                                          </p:val>
                                        </p:tav>
                                        <p:tav tm="100000">
                                          <p:val>
                                            <p:fltVal val="0"/>
                                          </p:val>
                                        </p:tav>
                                      </p:tavLst>
                                    </p:anim>
                                    <p:animEffect transition="in" filter="fade">
                                      <p:cBhvr>
                                        <p:cTn id="55" dur="500"/>
                                        <p:tgtEl>
                                          <p:spTgt spid="13"/>
                                        </p:tgtEl>
                                      </p:cBhvr>
                                    </p:animEffect>
                                  </p:childTnLst>
                                </p:cTn>
                              </p:par>
                            </p:childTnLst>
                          </p:cTn>
                        </p:par>
                        <p:par>
                          <p:cTn id="56" fill="hold">
                            <p:stCondLst>
                              <p:cond delay="2500"/>
                            </p:stCondLst>
                            <p:childTnLst>
                              <p:par>
                                <p:cTn id="57" presetID="26"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80">
                                          <p:stCondLst>
                                            <p:cond delay="0"/>
                                          </p:stCondLst>
                                        </p:cTn>
                                        <p:tgtEl>
                                          <p:spTgt spid="22"/>
                                        </p:tgtEl>
                                      </p:cBhvr>
                                    </p:animEffect>
                                    <p:anim calcmode="lin" valueType="num">
                                      <p:cBhvr>
                                        <p:cTn id="6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5" dur="26">
                                          <p:stCondLst>
                                            <p:cond delay="650"/>
                                          </p:stCondLst>
                                        </p:cTn>
                                        <p:tgtEl>
                                          <p:spTgt spid="22"/>
                                        </p:tgtEl>
                                      </p:cBhvr>
                                      <p:to x="100000" y="60000"/>
                                    </p:animScale>
                                    <p:animScale>
                                      <p:cBhvr>
                                        <p:cTn id="66" dur="166" decel="50000">
                                          <p:stCondLst>
                                            <p:cond delay="676"/>
                                          </p:stCondLst>
                                        </p:cTn>
                                        <p:tgtEl>
                                          <p:spTgt spid="22"/>
                                        </p:tgtEl>
                                      </p:cBhvr>
                                      <p:to x="100000" y="100000"/>
                                    </p:animScale>
                                    <p:animScale>
                                      <p:cBhvr>
                                        <p:cTn id="67" dur="26">
                                          <p:stCondLst>
                                            <p:cond delay="1312"/>
                                          </p:stCondLst>
                                        </p:cTn>
                                        <p:tgtEl>
                                          <p:spTgt spid="22"/>
                                        </p:tgtEl>
                                      </p:cBhvr>
                                      <p:to x="100000" y="80000"/>
                                    </p:animScale>
                                    <p:animScale>
                                      <p:cBhvr>
                                        <p:cTn id="68" dur="166" decel="50000">
                                          <p:stCondLst>
                                            <p:cond delay="1338"/>
                                          </p:stCondLst>
                                        </p:cTn>
                                        <p:tgtEl>
                                          <p:spTgt spid="22"/>
                                        </p:tgtEl>
                                      </p:cBhvr>
                                      <p:to x="100000" y="100000"/>
                                    </p:animScale>
                                    <p:animScale>
                                      <p:cBhvr>
                                        <p:cTn id="69" dur="26">
                                          <p:stCondLst>
                                            <p:cond delay="1642"/>
                                          </p:stCondLst>
                                        </p:cTn>
                                        <p:tgtEl>
                                          <p:spTgt spid="22"/>
                                        </p:tgtEl>
                                      </p:cBhvr>
                                      <p:to x="100000" y="90000"/>
                                    </p:animScale>
                                    <p:animScale>
                                      <p:cBhvr>
                                        <p:cTn id="70" dur="166" decel="50000">
                                          <p:stCondLst>
                                            <p:cond delay="1668"/>
                                          </p:stCondLst>
                                        </p:cTn>
                                        <p:tgtEl>
                                          <p:spTgt spid="22"/>
                                        </p:tgtEl>
                                      </p:cBhvr>
                                      <p:to x="100000" y="100000"/>
                                    </p:animScale>
                                    <p:animScale>
                                      <p:cBhvr>
                                        <p:cTn id="71" dur="26">
                                          <p:stCondLst>
                                            <p:cond delay="1808"/>
                                          </p:stCondLst>
                                        </p:cTn>
                                        <p:tgtEl>
                                          <p:spTgt spid="22"/>
                                        </p:tgtEl>
                                      </p:cBhvr>
                                      <p:to x="100000" y="95000"/>
                                    </p:animScale>
                                    <p:animScale>
                                      <p:cBhvr>
                                        <p:cTn id="72" dur="166" decel="50000">
                                          <p:stCondLst>
                                            <p:cond delay="1834"/>
                                          </p:stCondLst>
                                        </p:cTn>
                                        <p:tgtEl>
                                          <p:spTgt spid="22"/>
                                        </p:tgtEl>
                                      </p:cBhvr>
                                      <p:to x="100000" y="100000"/>
                                    </p:animScale>
                                  </p:childTnLst>
                                </p:cTn>
                              </p:par>
                            </p:childTnLst>
                          </p:cTn>
                        </p:par>
                        <p:par>
                          <p:cTn id="73" fill="hold">
                            <p:stCondLst>
                              <p:cond delay="4500"/>
                            </p:stCondLst>
                            <p:childTnLst>
                              <p:par>
                                <p:cTn id="74" presetID="35" presetClass="emph" presetSubtype="0" fill="hold" nodeType="afterEffect">
                                  <p:stCondLst>
                                    <p:cond delay="0"/>
                                  </p:stCondLst>
                                  <p:childTnLst>
                                    <p:anim calcmode="discrete" valueType="str">
                                      <p:cBhvr>
                                        <p:cTn id="75"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096000"/>
          </a:xfrm>
          <a:solidFill>
            <a:srgbClr val="F1E8F8"/>
          </a:solidFill>
          <a:ln w="38100">
            <a:solidFill>
              <a:srgbClr val="FF3399"/>
            </a:solidFill>
          </a:ln>
          <a:scene3d>
            <a:camera prst="orthographicFront"/>
            <a:lightRig rig="threePt" dir="t"/>
          </a:scene3d>
          <a:sp3d>
            <a:bevelT w="114300" prst="artDeco"/>
          </a:sp3d>
        </p:spPr>
        <p:txBody>
          <a:bodyPr lIns="182880" tIns="91440">
            <a:normAutofit/>
          </a:bodyPr>
          <a:lstStyle/>
          <a:p>
            <a:pPr algn="l"/>
            <a:endParaRPr lang="en-US" b="1" dirty="0">
              <a:solidFill>
                <a:schemeClr val="bg1"/>
              </a:solidFill>
            </a:endParaRPr>
          </a:p>
          <a:p>
            <a:pPr algn="l"/>
            <a:endParaRPr lang="en-US" b="1" dirty="0">
              <a:solidFill>
                <a:schemeClr val="bg1"/>
              </a:solidFill>
            </a:endParaRPr>
          </a:p>
          <a:p>
            <a:pPr algn="l"/>
            <a:endParaRPr lang="en-US" b="1" dirty="0">
              <a:solidFill>
                <a:schemeClr val="bg1"/>
              </a:solidFill>
            </a:endParaRPr>
          </a:p>
          <a:p>
            <a:pPr algn="l">
              <a:spcBef>
                <a:spcPts val="0"/>
              </a:spcBef>
              <a:spcAft>
                <a:spcPts val="2400"/>
              </a:spcAft>
            </a:pPr>
            <a:r>
              <a:rPr lang="en-US" b="1" dirty="0">
                <a:solidFill>
                  <a:srgbClr val="C00000"/>
                </a:solidFill>
                <a:effectLst>
                  <a:outerShdw blurRad="38100" dist="38100" dir="2700000" algn="tl">
                    <a:srgbClr val="000000">
                      <a:alpha val="43137"/>
                    </a:srgbClr>
                  </a:outerShdw>
                </a:effectLst>
              </a:rPr>
              <a:t>Requirement 1:</a:t>
            </a:r>
            <a:r>
              <a:rPr lang="en-US" dirty="0">
                <a:solidFill>
                  <a:srgbClr val="C00000"/>
                </a:solidFill>
                <a:effectLst>
                  <a:outerShdw blurRad="38100" dist="38100" dir="2700000" algn="tl">
                    <a:srgbClr val="000000">
                      <a:alpha val="43137"/>
                    </a:srgbClr>
                  </a:outerShdw>
                </a:effectLst>
              </a:rPr>
              <a:t>  </a:t>
            </a:r>
            <a:r>
              <a:rPr lang="en-US" dirty="0">
                <a:solidFill>
                  <a:schemeClr val="bg1"/>
                </a:solidFill>
              </a:rPr>
              <a:t>“From the </a:t>
            </a:r>
            <a:r>
              <a:rPr lang="en-US" b="1" u="sng" dirty="0">
                <a:solidFill>
                  <a:srgbClr val="0070C0"/>
                </a:solidFill>
                <a:effectLst>
                  <a:outerShdw blurRad="38100" dist="38100" dir="2700000" algn="tl">
                    <a:srgbClr val="000000">
                      <a:alpha val="43137"/>
                    </a:srgbClr>
                  </a:outerShdw>
                </a:effectLst>
              </a:rPr>
              <a:t>morrow after the  Sabbath</a:t>
            </a:r>
            <a:r>
              <a:rPr lang="en-US" b="1" dirty="0">
                <a:solidFill>
                  <a:srgbClr val="0070C0"/>
                </a:solidFill>
                <a:effectLst>
                  <a:outerShdw blurRad="38100" dist="38100" dir="2700000" algn="tl">
                    <a:srgbClr val="000000">
                      <a:alpha val="43137"/>
                    </a:srgbClr>
                  </a:outerShdw>
                </a:effectLst>
              </a:rPr>
              <a:t>”</a:t>
            </a:r>
            <a:r>
              <a:rPr lang="en-US" dirty="0">
                <a:solidFill>
                  <a:srgbClr val="0070C0"/>
                </a:solidFill>
                <a:effectLst>
                  <a:outerShdw blurRad="38100" dist="38100" dir="2700000" algn="tl">
                    <a:srgbClr val="000000">
                      <a:alpha val="43137"/>
                    </a:srgbClr>
                  </a:outerShdw>
                </a:effectLst>
              </a:rPr>
              <a:t> </a:t>
            </a:r>
            <a:r>
              <a:rPr lang="en-US" dirty="0">
                <a:solidFill>
                  <a:schemeClr val="bg1"/>
                </a:solidFill>
              </a:rPr>
              <a:t>(which would be the 1</a:t>
            </a:r>
            <a:r>
              <a:rPr lang="en-US" baseline="30000" dirty="0">
                <a:solidFill>
                  <a:schemeClr val="bg1"/>
                </a:solidFill>
              </a:rPr>
              <a:t>st</a:t>
            </a:r>
            <a:r>
              <a:rPr lang="en-US" dirty="0">
                <a:solidFill>
                  <a:schemeClr val="bg1"/>
                </a:solidFill>
              </a:rPr>
              <a:t> cycle </a:t>
            </a:r>
            <a:r>
              <a:rPr lang="en-US" sz="2400" dirty="0">
                <a:solidFill>
                  <a:schemeClr val="bg1"/>
                </a:solidFill>
              </a:rPr>
              <a:t>{day} </a:t>
            </a:r>
            <a:r>
              <a:rPr lang="en-US" dirty="0">
                <a:solidFill>
                  <a:schemeClr val="bg1"/>
                </a:solidFill>
              </a:rPr>
              <a:t>after the 7</a:t>
            </a:r>
            <a:r>
              <a:rPr lang="en-US" baseline="30000" dirty="0">
                <a:solidFill>
                  <a:schemeClr val="bg1"/>
                </a:solidFill>
              </a:rPr>
              <a:t>th</a:t>
            </a:r>
            <a:r>
              <a:rPr lang="en-US" dirty="0">
                <a:solidFill>
                  <a:schemeClr val="bg1"/>
                </a:solidFill>
              </a:rPr>
              <a:t> Day </a:t>
            </a:r>
            <a:r>
              <a:rPr lang="en-US" sz="2400" dirty="0">
                <a:solidFill>
                  <a:schemeClr val="bg1"/>
                </a:solidFill>
              </a:rPr>
              <a:t> </a:t>
            </a:r>
            <a:r>
              <a:rPr lang="en-US" dirty="0">
                <a:solidFill>
                  <a:schemeClr val="bg1"/>
                </a:solidFill>
              </a:rPr>
              <a:t>Sabbath) is the </a:t>
            </a:r>
            <a:r>
              <a:rPr lang="en-US" b="1" dirty="0">
                <a:solidFill>
                  <a:srgbClr val="009900"/>
                </a:solidFill>
              </a:rPr>
              <a:t>wave sheaf offering.</a:t>
            </a:r>
            <a:r>
              <a:rPr lang="en-US" dirty="0">
                <a:solidFill>
                  <a:srgbClr val="009900"/>
                </a:solidFill>
              </a:rPr>
              <a:t> </a:t>
            </a:r>
          </a:p>
          <a:p>
            <a:pPr algn="l">
              <a:spcBef>
                <a:spcPts val="0"/>
              </a:spcBef>
              <a:spcAft>
                <a:spcPts val="2400"/>
              </a:spcAft>
            </a:pPr>
            <a:r>
              <a:rPr lang="en-US" b="1" dirty="0">
                <a:solidFill>
                  <a:srgbClr val="FF0000"/>
                </a:solidFill>
                <a:effectLst>
                  <a:outerShdw blurRad="38100" dist="38100" dir="2700000" algn="tl">
                    <a:srgbClr val="000000">
                      <a:alpha val="43137"/>
                    </a:srgbClr>
                  </a:outerShdw>
                </a:effectLst>
              </a:rPr>
              <a:t>Note — </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There is a question about whether the </a:t>
            </a:r>
            <a:r>
              <a:rPr lang="en-US" b="1" dirty="0">
                <a:solidFill>
                  <a:srgbClr val="009900"/>
                </a:solidFill>
              </a:rPr>
              <a:t>Wave Sheaf </a:t>
            </a:r>
            <a:r>
              <a:rPr lang="en-US" dirty="0">
                <a:solidFill>
                  <a:schemeClr val="bg1"/>
                </a:solidFill>
              </a:rPr>
              <a:t>celebration is to follow a </a:t>
            </a:r>
            <a:r>
              <a:rPr lang="en-US" b="1" u="sng" dirty="0">
                <a:solidFill>
                  <a:srgbClr val="996633"/>
                </a:solidFill>
              </a:rPr>
              <a:t>7</a:t>
            </a:r>
            <a:r>
              <a:rPr lang="en-US" b="1" u="sng" baseline="30000" dirty="0">
                <a:solidFill>
                  <a:srgbClr val="996633"/>
                </a:solidFill>
              </a:rPr>
              <a:t>th</a:t>
            </a:r>
            <a:r>
              <a:rPr lang="en-US" b="1" u="sng" dirty="0">
                <a:solidFill>
                  <a:srgbClr val="996633"/>
                </a:solidFill>
              </a:rPr>
              <a:t> day Sabbath </a:t>
            </a:r>
            <a:r>
              <a:rPr lang="en-US" dirty="0">
                <a:solidFill>
                  <a:schemeClr val="bg1"/>
                </a:solidFill>
              </a:rPr>
              <a:t>or an </a:t>
            </a:r>
            <a:r>
              <a:rPr lang="en-US" b="1" u="sng" dirty="0">
                <a:solidFill>
                  <a:srgbClr val="996633"/>
                </a:solidFill>
              </a:rPr>
              <a:t>Annual Sabbath</a:t>
            </a:r>
            <a:r>
              <a:rPr lang="en-US" b="1" dirty="0">
                <a:solidFill>
                  <a:srgbClr val="996633"/>
                </a:solidFill>
              </a:rPr>
              <a:t>.  </a:t>
            </a:r>
            <a:r>
              <a:rPr lang="en-US" dirty="0">
                <a:solidFill>
                  <a:schemeClr val="bg1"/>
                </a:solidFill>
              </a:rPr>
              <a:t>We will address this concept in a later Requirement…… </a:t>
            </a:r>
          </a:p>
        </p:txBody>
      </p:sp>
      <p:sp>
        <p:nvSpPr>
          <p:cNvPr id="4" name="Slide Number Placeholder 3"/>
          <p:cNvSpPr>
            <a:spLocks noGrp="1"/>
          </p:cNvSpPr>
          <p:nvPr>
            <p:ph type="sldNum" sz="quarter" idx="12"/>
          </p:nvPr>
        </p:nvSpPr>
        <p:spPr>
          <a:xfrm>
            <a:off x="8229600" y="6340475"/>
            <a:ext cx="762000" cy="365125"/>
          </a:xfrm>
        </p:spPr>
        <p:txBody>
          <a:bodyPr/>
          <a:lstStyle/>
          <a:p>
            <a:fld id="{9A7ECC3E-4170-412F-8B33-8063B7BB8A4D}" type="slidenum">
              <a:rPr lang="en-US" b="1" smtClean="0"/>
              <a:t>31</a:t>
            </a:fld>
            <a:endParaRPr lang="en-US" b="1" dirty="0"/>
          </a:p>
        </p:txBody>
      </p:sp>
      <p:sp>
        <p:nvSpPr>
          <p:cNvPr id="8" name="TextBox 7"/>
          <p:cNvSpPr txBox="1"/>
          <p:nvPr/>
        </p:nvSpPr>
        <p:spPr>
          <a:xfrm>
            <a:off x="609600" y="5257800"/>
            <a:ext cx="184731" cy="369332"/>
          </a:xfrm>
          <a:prstGeom prst="rect">
            <a:avLst/>
          </a:prstGeom>
          <a:noFill/>
        </p:spPr>
        <p:txBody>
          <a:bodyPr wrap="none" rtlCol="0">
            <a:spAutoFit/>
          </a:bodyPr>
          <a:lstStyle/>
          <a:p>
            <a:endParaRPr lang="en-US" dirty="0"/>
          </a:p>
        </p:txBody>
      </p:sp>
      <p:grpSp>
        <p:nvGrpSpPr>
          <p:cNvPr id="13" name="Group 12"/>
          <p:cNvGrpSpPr/>
          <p:nvPr/>
        </p:nvGrpSpPr>
        <p:grpSpPr>
          <a:xfrm>
            <a:off x="2514600" y="587829"/>
            <a:ext cx="3124200" cy="1393371"/>
            <a:chOff x="2514600" y="2188029"/>
            <a:chExt cx="3124200" cy="1393371"/>
          </a:xfrm>
        </p:grpSpPr>
        <p:cxnSp>
          <p:nvCxnSpPr>
            <p:cNvPr id="12" name="Straight Arrow Connector 11"/>
            <p:cNvCxnSpPr/>
            <p:nvPr/>
          </p:nvCxnSpPr>
          <p:spPr>
            <a:xfrm>
              <a:off x="3557016" y="2286000"/>
              <a:ext cx="2081784" cy="1295400"/>
            </a:xfrm>
            <a:prstGeom prst="straightConnector1">
              <a:avLst/>
            </a:prstGeom>
            <a:ln w="76200">
              <a:solidFill>
                <a:srgbClr val="0070C0"/>
              </a:solidFill>
              <a:tailEnd type="arrow"/>
            </a:ln>
            <a:effectLst>
              <a:glow rad="101600">
                <a:schemeClr val="accent1">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Bevel 9"/>
            <p:cNvSpPr/>
            <p:nvPr/>
          </p:nvSpPr>
          <p:spPr>
            <a:xfrm>
              <a:off x="2514600" y="2188029"/>
              <a:ext cx="1042416" cy="1042416"/>
            </a:xfrm>
            <a:prstGeom prst="bevel">
              <a:avLst/>
            </a:prstGeom>
            <a:solidFill>
              <a:srgbClr val="D9F1FF"/>
            </a:solidFill>
            <a:ln w="38100">
              <a:solidFill>
                <a:srgbClr val="0000CC"/>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00CC"/>
                  </a:solidFill>
                  <a:effectLst>
                    <a:outerShdw blurRad="38100" dist="38100" dir="2700000" algn="tl">
                      <a:srgbClr val="000000">
                        <a:alpha val="43137"/>
                      </a:srgbClr>
                    </a:outerShdw>
                  </a:effectLst>
                </a:rPr>
                <a:t>#1</a:t>
              </a:r>
            </a:p>
          </p:txBody>
        </p:sp>
      </p:grpSp>
      <p:sp>
        <p:nvSpPr>
          <p:cNvPr id="2" name="Bent Arrow 1"/>
          <p:cNvSpPr/>
          <p:nvPr/>
        </p:nvSpPr>
        <p:spPr>
          <a:xfrm rot="5400000">
            <a:off x="7008876" y="4418076"/>
            <a:ext cx="1219200" cy="1984248"/>
          </a:xfrm>
          <a:prstGeom prst="bentArrow">
            <a:avLst/>
          </a:prstGeom>
          <a:solidFill>
            <a:srgbClr val="FFCCFF"/>
          </a:solidFill>
          <a:ln w="57150">
            <a:solidFill>
              <a:srgbClr val="FF0066"/>
            </a:solidFill>
          </a:ln>
          <a:effectLst>
            <a:glow rad="139700">
              <a:schemeClr val="accent2">
                <a:satMod val="175000"/>
                <a:alpha val="40000"/>
              </a:schemeClr>
            </a:glow>
          </a:effectLst>
          <a:scene3d>
            <a:camera prst="perspectiveContrastingLeftFacing"/>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31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par>
                          <p:cTn id="17" fill="hold">
                            <p:stCondLst>
                              <p:cond delay="500"/>
                            </p:stCondLst>
                            <p:childTnLst>
                              <p:par>
                                <p:cTn id="18" presetID="31" presetClass="entr" presetSubtype="0" fill="hold" grpId="0" nodeType="after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534400" cy="5867400"/>
          </a:xfrm>
          <a:solidFill>
            <a:srgbClr val="F1E8F8"/>
          </a:solidFill>
          <a:ln w="38100">
            <a:solidFill>
              <a:srgbClr val="FF3399"/>
            </a:solidFill>
          </a:ln>
          <a:scene3d>
            <a:camera prst="orthographicFront"/>
            <a:lightRig rig="threePt" dir="t"/>
          </a:scene3d>
          <a:sp3d>
            <a:bevelT w="114300" prst="artDeco"/>
          </a:sp3d>
        </p:spPr>
        <p:txBody>
          <a:bodyPr lIns="182880" tIns="182880">
            <a:normAutofit/>
          </a:bodyPr>
          <a:lstStyle/>
          <a:p>
            <a:pPr algn="l">
              <a:spcBef>
                <a:spcPts val="0"/>
              </a:spcBef>
              <a:spcAft>
                <a:spcPts val="6000"/>
              </a:spcAft>
            </a:pPr>
            <a:r>
              <a:rPr lang="en-US" b="1" dirty="0">
                <a:solidFill>
                  <a:srgbClr val="C00000"/>
                </a:solidFill>
                <a:effectLst>
                  <a:outerShdw blurRad="38100" dist="38100" dir="2700000" algn="tl">
                    <a:srgbClr val="000000">
                      <a:alpha val="43137"/>
                    </a:srgbClr>
                  </a:outerShdw>
                </a:effectLst>
              </a:rPr>
              <a:t>Requirement 2:  </a:t>
            </a:r>
            <a:r>
              <a:rPr lang="en-US" dirty="0">
                <a:solidFill>
                  <a:schemeClr val="bg1"/>
                </a:solidFill>
              </a:rPr>
              <a:t>“You shall </a:t>
            </a:r>
            <a:r>
              <a:rPr lang="en-US" b="1" u="sng" dirty="0">
                <a:solidFill>
                  <a:srgbClr val="FF3399"/>
                </a:solidFill>
              </a:rPr>
              <a:t>count</a:t>
            </a:r>
            <a:r>
              <a:rPr lang="en-US" dirty="0">
                <a:solidFill>
                  <a:srgbClr val="FF3399"/>
                </a:solidFill>
              </a:rPr>
              <a:t> </a:t>
            </a:r>
            <a:r>
              <a:rPr lang="en-US" dirty="0">
                <a:solidFill>
                  <a:schemeClr val="bg1"/>
                </a:solidFill>
              </a:rPr>
              <a:t>for yourselves: </a:t>
            </a:r>
            <a:r>
              <a:rPr lang="en-US" b="1" u="sng" dirty="0">
                <a:solidFill>
                  <a:srgbClr val="CC00CC"/>
                </a:solidFill>
                <a:effectLst>
                  <a:outerShdw blurRad="38100" dist="38100" dir="2700000" algn="tl">
                    <a:srgbClr val="000000">
                      <a:alpha val="43137"/>
                    </a:srgbClr>
                  </a:outerShdw>
                </a:effectLst>
              </a:rPr>
              <a:t>seven completed Sabbaths</a:t>
            </a:r>
            <a:r>
              <a:rPr lang="en-US" b="1" dirty="0">
                <a:solidFill>
                  <a:srgbClr val="CC00CC"/>
                </a:solidFill>
                <a:effectLst>
                  <a:outerShdw blurRad="38100" dist="38100" dir="2700000" algn="tl">
                    <a:srgbClr val="000000">
                      <a:alpha val="43137"/>
                    </a:srgbClr>
                  </a:outerShdw>
                </a:effectLst>
              </a:rPr>
              <a:t>.” </a:t>
            </a:r>
          </a:p>
          <a:p>
            <a:pPr algn="l">
              <a:spcBef>
                <a:spcPts val="0"/>
              </a:spcBef>
              <a:spcAft>
                <a:spcPts val="4200"/>
              </a:spcAft>
            </a:pPr>
            <a:r>
              <a:rPr lang="en-US" b="1" dirty="0">
                <a:solidFill>
                  <a:srgbClr val="FF0000"/>
                </a:solidFill>
                <a:effectLst>
                  <a:outerShdw blurRad="38100" dist="38100" dir="2700000" algn="tl">
                    <a:srgbClr val="000000">
                      <a:alpha val="43137"/>
                    </a:srgbClr>
                  </a:outerShdw>
                </a:effectLst>
              </a:rPr>
              <a:t>Note —  </a:t>
            </a:r>
            <a:r>
              <a:rPr lang="en-US" dirty="0">
                <a:solidFill>
                  <a:schemeClr val="bg1"/>
                </a:solidFill>
              </a:rPr>
              <a:t>By </a:t>
            </a:r>
            <a:r>
              <a:rPr lang="en-US" b="1" dirty="0">
                <a:solidFill>
                  <a:srgbClr val="CC00CC"/>
                </a:solidFill>
                <a:effectLst>
                  <a:outerShdw blurRad="38100" dist="38100" dir="2700000" algn="tl">
                    <a:srgbClr val="000000">
                      <a:alpha val="43137"/>
                    </a:srgbClr>
                  </a:outerShdw>
                </a:effectLst>
              </a:rPr>
              <a:t>“</a:t>
            </a:r>
            <a:r>
              <a:rPr lang="en-US" b="1" u="sng" dirty="0">
                <a:solidFill>
                  <a:srgbClr val="CC00CC"/>
                </a:solidFill>
                <a:effectLst>
                  <a:outerShdw blurRad="38100" dist="38100" dir="2700000" algn="tl">
                    <a:srgbClr val="000000">
                      <a:alpha val="43137"/>
                    </a:srgbClr>
                  </a:outerShdw>
                </a:effectLst>
              </a:rPr>
              <a:t>completed</a:t>
            </a:r>
            <a:r>
              <a:rPr lang="en-US" b="1" dirty="0">
                <a:solidFill>
                  <a:srgbClr val="CC00CC"/>
                </a:solidFill>
                <a:effectLst>
                  <a:outerShdw blurRad="38100" dist="38100" dir="2700000" algn="tl">
                    <a:srgbClr val="000000">
                      <a:alpha val="43137"/>
                    </a:srgbClr>
                  </a:outerShdw>
                </a:effectLst>
              </a:rPr>
              <a:t>,” </a:t>
            </a:r>
            <a:r>
              <a:rPr lang="en-US" dirty="0">
                <a:solidFill>
                  <a:schemeClr val="bg1"/>
                </a:solidFill>
              </a:rPr>
              <a:t>Scriptures require that the </a:t>
            </a:r>
            <a:r>
              <a:rPr lang="en-US" b="1" dirty="0">
                <a:solidFill>
                  <a:srgbClr val="0070C0"/>
                </a:solidFill>
              </a:rPr>
              <a:t>7th Day Sabbath </a:t>
            </a:r>
            <a:r>
              <a:rPr lang="en-US" dirty="0">
                <a:solidFill>
                  <a:schemeClr val="bg1"/>
                </a:solidFill>
              </a:rPr>
              <a:t>has achieved the ordained duty of fulfilling, satisfying, giving closure to and finalizing the necessary 6 prior cycles of the week, for work.  Not only must a </a:t>
            </a:r>
            <a:r>
              <a:rPr lang="en-US" b="1" dirty="0">
                <a:solidFill>
                  <a:srgbClr val="0070C0"/>
                </a:solidFill>
              </a:rPr>
              <a:t>7th Day Sabbath </a:t>
            </a:r>
            <a:r>
              <a:rPr lang="en-US" dirty="0">
                <a:solidFill>
                  <a:schemeClr val="bg1"/>
                </a:solidFill>
              </a:rPr>
              <a:t>give physical rest, and spiritual enrichment, by drawing one closer to </a:t>
            </a:r>
            <a:r>
              <a:rPr lang="en-US" b="1" dirty="0">
                <a:solidFill>
                  <a:srgbClr val="0000CC"/>
                </a:solidFill>
                <a:effectLst>
                  <a:outerShdw blurRad="38100" dist="38100" dir="2700000" algn="tl">
                    <a:srgbClr val="000000">
                      <a:alpha val="43137"/>
                    </a:srgbClr>
                  </a:outerShdw>
                </a:effectLst>
              </a:rPr>
              <a:t>Yahuah,</a:t>
            </a:r>
            <a:r>
              <a:rPr lang="en-US" dirty="0">
                <a:solidFill>
                  <a:schemeClr val="bg1"/>
                </a:solidFill>
              </a:rPr>
              <a:t> but it must also </a:t>
            </a:r>
            <a:r>
              <a:rPr lang="en-US" b="1" dirty="0">
                <a:solidFill>
                  <a:srgbClr val="C00000"/>
                </a:solidFill>
              </a:rPr>
              <a:t>“be completed” </a:t>
            </a:r>
            <a:r>
              <a:rPr lang="en-US" dirty="0">
                <a:solidFill>
                  <a:schemeClr val="bg1"/>
                </a:solidFill>
              </a:rPr>
              <a:t>in finishing the full 24 hours of the cycle.  </a:t>
            </a:r>
            <a:r>
              <a:rPr lang="en-US" b="1" u="sng" dirty="0">
                <a:solidFill>
                  <a:schemeClr val="accent3">
                    <a:lumMod val="50000"/>
                  </a:schemeClr>
                </a:solidFill>
                <a:effectLst>
                  <a:outerShdw blurRad="38100" dist="38100" dir="2700000" algn="tl">
                    <a:srgbClr val="000000">
                      <a:alpha val="43137"/>
                    </a:srgbClr>
                  </a:outerShdw>
                </a:effectLst>
              </a:rPr>
              <a:t>Anything less is just not a</a:t>
            </a:r>
            <a:r>
              <a:rPr lang="en-US" b="1" dirty="0">
                <a:solidFill>
                  <a:schemeClr val="accent3">
                    <a:lumMod val="50000"/>
                  </a:schemeClr>
                </a:solidFill>
                <a:effectLst>
                  <a:outerShdw blurRad="38100" dist="38100" dir="2700000" algn="tl">
                    <a:srgbClr val="000000">
                      <a:alpha val="43137"/>
                    </a:srgbClr>
                  </a:outerShdw>
                </a:effectLst>
              </a:rPr>
              <a:t> </a:t>
            </a:r>
            <a:r>
              <a:rPr lang="en-US" b="1" u="sng" dirty="0">
                <a:solidFill>
                  <a:srgbClr val="C00000"/>
                </a:solidFill>
                <a:effectLst>
                  <a:outerShdw blurRad="38100" dist="38100" dir="2700000" algn="tl">
                    <a:srgbClr val="000000">
                      <a:alpha val="43137"/>
                    </a:srgbClr>
                  </a:outerShdw>
                </a:effectLst>
              </a:rPr>
              <a:t>completed</a:t>
            </a:r>
            <a:r>
              <a:rPr lang="en-US" b="1" dirty="0">
                <a:solidFill>
                  <a:srgbClr val="C00000"/>
                </a:solidFill>
                <a:effectLst>
                  <a:outerShdw blurRad="38100" dist="38100" dir="2700000" algn="tl">
                    <a:srgbClr val="000000">
                      <a:alpha val="43137"/>
                    </a:srgbClr>
                  </a:outerShdw>
                </a:effectLst>
              </a:rPr>
              <a:t> </a:t>
            </a:r>
            <a:r>
              <a:rPr lang="en-US" b="1" u="sng" dirty="0">
                <a:solidFill>
                  <a:srgbClr val="0070C0"/>
                </a:solidFill>
                <a:effectLst>
                  <a:outerShdw blurRad="38100" dist="38100" dir="2700000" algn="tl">
                    <a:srgbClr val="000000">
                      <a:alpha val="43137"/>
                    </a:srgbClr>
                  </a:outerShdw>
                </a:effectLst>
              </a:rPr>
              <a:t>Sabbath</a:t>
            </a:r>
            <a:r>
              <a:rPr lang="en-US" b="1" dirty="0">
                <a:solidFill>
                  <a:srgbClr val="0070C0"/>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a:xfrm>
            <a:off x="8229600" y="6324600"/>
            <a:ext cx="762000" cy="365125"/>
          </a:xfrm>
        </p:spPr>
        <p:txBody>
          <a:bodyPr/>
          <a:lstStyle/>
          <a:p>
            <a:fld id="{9A7ECC3E-4170-412F-8B33-8063B7BB8A4D}" type="slidenum">
              <a:rPr lang="en-US" b="1" smtClean="0"/>
              <a:t>32</a:t>
            </a:fld>
            <a:endParaRPr lang="en-US" b="1" dirty="0"/>
          </a:p>
        </p:txBody>
      </p:sp>
      <p:sp>
        <p:nvSpPr>
          <p:cNvPr id="8" name="TextBox 7"/>
          <p:cNvSpPr txBox="1"/>
          <p:nvPr/>
        </p:nvSpPr>
        <p:spPr>
          <a:xfrm>
            <a:off x="609600" y="5257800"/>
            <a:ext cx="184731" cy="369332"/>
          </a:xfrm>
          <a:prstGeom prst="rect">
            <a:avLst/>
          </a:prstGeom>
          <a:noFill/>
        </p:spPr>
        <p:txBody>
          <a:bodyPr wrap="none" rtlCol="0">
            <a:spAutoFit/>
          </a:bodyPr>
          <a:lstStyle/>
          <a:p>
            <a:endParaRPr lang="en-US" dirty="0"/>
          </a:p>
        </p:txBody>
      </p:sp>
      <p:grpSp>
        <p:nvGrpSpPr>
          <p:cNvPr id="22" name="Group 21"/>
          <p:cNvGrpSpPr/>
          <p:nvPr/>
        </p:nvGrpSpPr>
        <p:grpSpPr>
          <a:xfrm>
            <a:off x="4800600" y="1219200"/>
            <a:ext cx="2947416" cy="1042416"/>
            <a:chOff x="41856" y="5105924"/>
            <a:chExt cx="2947416" cy="1042416"/>
          </a:xfrm>
        </p:grpSpPr>
        <p:cxnSp>
          <p:nvCxnSpPr>
            <p:cNvPr id="16" name="Straight Arrow Connector 15"/>
            <p:cNvCxnSpPr/>
            <p:nvPr/>
          </p:nvCxnSpPr>
          <p:spPr>
            <a:xfrm flipH="1" flipV="1">
              <a:off x="41856" y="5486924"/>
              <a:ext cx="1905000" cy="532876"/>
            </a:xfrm>
            <a:prstGeom prst="straightConnector1">
              <a:avLst/>
            </a:prstGeom>
            <a:ln w="76200">
              <a:solidFill>
                <a:srgbClr val="CC00CC"/>
              </a:solidFill>
              <a:tailEnd type="arrow"/>
            </a:ln>
            <a:effectLst>
              <a:glow rad="139700">
                <a:schemeClr val="accent4">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5" name="Bevel 14"/>
            <p:cNvSpPr/>
            <p:nvPr/>
          </p:nvSpPr>
          <p:spPr>
            <a:xfrm>
              <a:off x="1946856" y="5105924"/>
              <a:ext cx="1042416" cy="1042416"/>
            </a:xfrm>
            <a:prstGeom prst="bevel">
              <a:avLst/>
            </a:prstGeom>
            <a:solidFill>
              <a:srgbClr val="EEDDFF"/>
            </a:solidFill>
            <a:ln w="38100">
              <a:solidFill>
                <a:srgbClr val="CC00CC"/>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C00CC"/>
                  </a:solidFill>
                  <a:effectLst>
                    <a:outerShdw blurRad="38100" dist="38100" dir="2700000" algn="tl">
                      <a:srgbClr val="000000">
                        <a:alpha val="43137"/>
                      </a:srgbClr>
                    </a:outerShdw>
                  </a:effectLst>
                </a:rPr>
                <a:t>#2</a:t>
              </a:r>
            </a:p>
          </p:txBody>
        </p:sp>
      </p:grpSp>
    </p:spTree>
    <p:extLst>
      <p:ext uri="{BB962C8B-B14F-4D97-AF65-F5344CB8AC3E}">
        <p14:creationId xmlns:p14="http://schemas.microsoft.com/office/powerpoint/2010/main" val="14603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096000"/>
          </a:xfrm>
          <a:solidFill>
            <a:srgbClr val="F1E8F8"/>
          </a:solidFill>
          <a:ln w="38100">
            <a:solidFill>
              <a:srgbClr val="FF3399"/>
            </a:solidFill>
          </a:ln>
          <a:scene3d>
            <a:camera prst="orthographicFront"/>
            <a:lightRig rig="threePt" dir="t"/>
          </a:scene3d>
          <a:sp3d>
            <a:bevelT w="114300" prst="artDeco"/>
          </a:sp3d>
        </p:spPr>
        <p:txBody>
          <a:bodyPr lIns="182880" tIns="182880">
            <a:normAutofit/>
          </a:bodyPr>
          <a:lstStyle/>
          <a:p>
            <a:pPr marL="914400" indent="-914400" algn="l">
              <a:spcBef>
                <a:spcPts val="0"/>
              </a:spcBef>
              <a:spcAft>
                <a:spcPts val="10800"/>
              </a:spcAft>
            </a:pPr>
            <a:r>
              <a:rPr lang="en-US" dirty="0">
                <a:solidFill>
                  <a:srgbClr val="FF6600"/>
                </a:solidFill>
              </a:rPr>
              <a:t>Lev 23:16</a:t>
            </a:r>
            <a:r>
              <a:rPr lang="en-US" dirty="0">
                <a:solidFill>
                  <a:schemeClr val="bg1"/>
                </a:solidFill>
              </a:rPr>
              <a:t>	Until the </a:t>
            </a:r>
            <a:r>
              <a:rPr lang="en-US" b="1" u="sng" dirty="0">
                <a:solidFill>
                  <a:srgbClr val="009900"/>
                </a:solidFill>
                <a:effectLst>
                  <a:outerShdw blurRad="38100" dist="38100" dir="2700000" algn="tl">
                    <a:srgbClr val="000000">
                      <a:alpha val="43137"/>
                    </a:srgbClr>
                  </a:outerShdw>
                </a:effectLst>
              </a:rPr>
              <a:t>morrow after the seventh Sabbath</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you </a:t>
            </a:r>
            <a:r>
              <a:rPr lang="en-US" b="1" u="sng" dirty="0">
                <a:solidFill>
                  <a:srgbClr val="FF3399"/>
                </a:solidFill>
              </a:rPr>
              <a:t>count</a:t>
            </a:r>
            <a:r>
              <a:rPr lang="en-US" dirty="0">
                <a:solidFill>
                  <a:schemeClr val="bg1"/>
                </a:solidFill>
              </a:rPr>
              <a:t> </a:t>
            </a:r>
            <a:r>
              <a:rPr lang="en-US" b="1" u="sng" dirty="0">
                <a:solidFill>
                  <a:srgbClr val="FF3399"/>
                </a:solidFill>
                <a:effectLst>
                  <a:outerShdw blurRad="38100" dist="38100" dir="2700000" algn="tl">
                    <a:srgbClr val="000000">
                      <a:alpha val="43137"/>
                    </a:srgbClr>
                  </a:outerShdw>
                </a:effectLst>
              </a:rPr>
              <a:t>fifty days</a:t>
            </a:r>
            <a:r>
              <a:rPr lang="en-US" b="1" dirty="0">
                <a:solidFill>
                  <a:srgbClr val="FF3399"/>
                </a:solidFill>
              </a:rPr>
              <a:t>, </a:t>
            </a:r>
            <a:r>
              <a:rPr lang="en-US" dirty="0">
                <a:solidFill>
                  <a:schemeClr val="bg1"/>
                </a:solidFill>
              </a:rPr>
              <a:t>then you shall bring      a new grain       offering to </a:t>
            </a:r>
            <a:r>
              <a:rPr lang="en-US" b="1" dirty="0">
                <a:solidFill>
                  <a:srgbClr val="0000CC"/>
                </a:solidFill>
              </a:rPr>
              <a:t>Yahuah.</a:t>
            </a:r>
            <a:r>
              <a:rPr lang="en-US" dirty="0">
                <a:solidFill>
                  <a:schemeClr val="bg1"/>
                </a:solidFill>
              </a:rPr>
              <a:t> </a:t>
            </a:r>
          </a:p>
          <a:p>
            <a:pPr algn="l">
              <a:spcBef>
                <a:spcPts val="0"/>
              </a:spcBef>
              <a:spcAft>
                <a:spcPts val="1800"/>
              </a:spcAft>
            </a:pPr>
            <a:r>
              <a:rPr lang="en-US" sz="2600" b="1" dirty="0">
                <a:solidFill>
                  <a:srgbClr val="C00000"/>
                </a:solidFill>
                <a:effectLst>
                  <a:outerShdw blurRad="38100" dist="38100" dir="2700000" algn="tl">
                    <a:srgbClr val="000000">
                      <a:alpha val="43137"/>
                    </a:srgbClr>
                  </a:outerShdw>
                </a:effectLst>
              </a:rPr>
              <a:t>Requirement 3:  </a:t>
            </a:r>
            <a:r>
              <a:rPr lang="en-US" sz="2600" dirty="0">
                <a:solidFill>
                  <a:schemeClr val="bg1"/>
                </a:solidFill>
              </a:rPr>
              <a:t>“Until the </a:t>
            </a:r>
            <a:r>
              <a:rPr lang="en-US" sz="2600" b="1" u="sng" dirty="0">
                <a:solidFill>
                  <a:srgbClr val="009900"/>
                </a:solidFill>
                <a:effectLst>
                  <a:outerShdw blurRad="38100" dist="38100" dir="2700000" algn="tl">
                    <a:srgbClr val="000000">
                      <a:alpha val="43137"/>
                    </a:srgbClr>
                  </a:outerShdw>
                </a:effectLst>
              </a:rPr>
              <a:t>morrow after the seventh Sabbath</a:t>
            </a:r>
            <a:r>
              <a:rPr lang="en-US" sz="2600" b="1" dirty="0">
                <a:solidFill>
                  <a:srgbClr val="009900"/>
                </a:solidFill>
                <a:effectLst>
                  <a:outerShdw blurRad="38100" dist="38100" dir="2700000" algn="tl">
                    <a:srgbClr val="000000">
                      <a:alpha val="43137"/>
                    </a:srgbClr>
                  </a:outerShdw>
                </a:effectLst>
              </a:rPr>
              <a:t>…”</a:t>
            </a:r>
          </a:p>
          <a:p>
            <a:pPr algn="l">
              <a:spcBef>
                <a:spcPts val="0"/>
              </a:spcBef>
              <a:spcAft>
                <a:spcPts val="1800"/>
              </a:spcAft>
            </a:pPr>
            <a:r>
              <a:rPr lang="en-US" sz="2600" b="1" dirty="0">
                <a:solidFill>
                  <a:srgbClr val="FF0000"/>
                </a:solidFill>
                <a:effectLst>
                  <a:outerShdw blurRad="38100" dist="38100" dir="2700000" algn="tl">
                    <a:srgbClr val="000000">
                      <a:alpha val="43137"/>
                    </a:srgbClr>
                  </a:outerShdw>
                </a:effectLst>
              </a:rPr>
              <a:t>Note —  </a:t>
            </a:r>
            <a:r>
              <a:rPr lang="en-US" sz="2600" dirty="0">
                <a:solidFill>
                  <a:schemeClr val="bg1"/>
                </a:solidFill>
              </a:rPr>
              <a:t>There are </a:t>
            </a:r>
            <a:r>
              <a:rPr lang="en-US" sz="2600" b="1" u="sng" dirty="0">
                <a:solidFill>
                  <a:srgbClr val="9900CC"/>
                </a:solidFill>
                <a:effectLst>
                  <a:outerShdw blurRad="38100" dist="38100" dir="2700000" algn="tl">
                    <a:srgbClr val="000000">
                      <a:alpha val="43137"/>
                    </a:srgbClr>
                  </a:outerShdw>
                </a:effectLst>
              </a:rPr>
              <a:t>NO</a:t>
            </a:r>
            <a:r>
              <a:rPr lang="en-US" sz="2600" b="1" dirty="0">
                <a:solidFill>
                  <a:srgbClr val="9900CC"/>
                </a:solidFill>
                <a:effectLst>
                  <a:outerShdw blurRad="38100" dist="38100" dir="2700000" algn="tl">
                    <a:srgbClr val="000000">
                      <a:alpha val="43137"/>
                    </a:srgbClr>
                  </a:outerShdw>
                </a:effectLst>
              </a:rPr>
              <a:t> </a:t>
            </a:r>
            <a:r>
              <a:rPr lang="en-US" sz="2600" b="1" u="sng" dirty="0">
                <a:solidFill>
                  <a:srgbClr val="C00000"/>
                </a:solidFill>
                <a:effectLst>
                  <a:outerShdw blurRad="38100" dist="38100" dir="2700000" algn="tl">
                    <a:srgbClr val="000000">
                      <a:alpha val="43137"/>
                    </a:srgbClr>
                  </a:outerShdw>
                </a:effectLst>
              </a:rPr>
              <a:t>Annual Sabbaths</a:t>
            </a:r>
            <a:r>
              <a:rPr lang="en-US" sz="2600" b="1" dirty="0">
                <a:solidFill>
                  <a:srgbClr val="C00000"/>
                </a:solidFill>
                <a:effectLst>
                  <a:outerShdw blurRad="38100" dist="38100" dir="2700000" algn="tl">
                    <a:srgbClr val="000000">
                      <a:alpha val="43137"/>
                    </a:srgbClr>
                  </a:outerShdw>
                </a:effectLst>
              </a:rPr>
              <a:t> </a:t>
            </a:r>
            <a:r>
              <a:rPr lang="en-US" sz="2600" dirty="0">
                <a:solidFill>
                  <a:schemeClr val="bg1"/>
                </a:solidFill>
              </a:rPr>
              <a:t>in the third month of </a:t>
            </a:r>
            <a:r>
              <a:rPr lang="en-US" sz="2600" b="1" dirty="0">
                <a:solidFill>
                  <a:srgbClr val="0000CC"/>
                </a:solidFill>
                <a:effectLst>
                  <a:outerShdw blurRad="38100" dist="38100" dir="2700000" algn="tl">
                    <a:srgbClr val="000000">
                      <a:alpha val="43137"/>
                    </a:srgbClr>
                  </a:outerShdw>
                </a:effectLst>
              </a:rPr>
              <a:t>Yahuah’s</a:t>
            </a:r>
            <a:r>
              <a:rPr lang="en-US" sz="2600" dirty="0">
                <a:solidFill>
                  <a:srgbClr val="0000CC"/>
                </a:solidFill>
                <a:effectLst>
                  <a:outerShdw blurRad="38100" dist="38100" dir="2700000" algn="tl">
                    <a:srgbClr val="000000">
                      <a:alpha val="43137"/>
                    </a:srgbClr>
                  </a:outerShdw>
                </a:effectLst>
              </a:rPr>
              <a:t> </a:t>
            </a:r>
            <a:r>
              <a:rPr lang="en-US" sz="2600" dirty="0">
                <a:solidFill>
                  <a:schemeClr val="bg1"/>
                </a:solidFill>
              </a:rPr>
              <a:t>Calendar </a:t>
            </a:r>
            <a:r>
              <a:rPr lang="en-US" sz="2600" u="sng" dirty="0">
                <a:solidFill>
                  <a:schemeClr val="bg1"/>
                </a:solidFill>
              </a:rPr>
              <a:t>for the 50th count to follow</a:t>
            </a:r>
            <a:r>
              <a:rPr lang="en-US" sz="2600" dirty="0">
                <a:solidFill>
                  <a:schemeClr val="bg1"/>
                </a:solidFill>
              </a:rPr>
              <a:t>, so this </a:t>
            </a:r>
            <a:r>
              <a:rPr lang="en-US" sz="2600" b="1" dirty="0">
                <a:solidFill>
                  <a:srgbClr val="009900"/>
                </a:solidFill>
                <a:effectLst>
                  <a:outerShdw blurRad="38100" dist="38100" dir="2700000" algn="tl">
                    <a:srgbClr val="000000">
                      <a:alpha val="43137"/>
                    </a:srgbClr>
                  </a:outerShdw>
                </a:effectLst>
              </a:rPr>
              <a:t>“seventh Sabbath” </a:t>
            </a:r>
            <a:r>
              <a:rPr lang="en-US" sz="2600" dirty="0">
                <a:solidFill>
                  <a:schemeClr val="bg1"/>
                </a:solidFill>
              </a:rPr>
              <a:t>must, </a:t>
            </a:r>
            <a:r>
              <a:rPr lang="en-US" sz="2600" b="1" u="sng" dirty="0">
                <a:solidFill>
                  <a:srgbClr val="9900CC"/>
                </a:solidFill>
                <a:effectLst>
                  <a:glow rad="63500">
                    <a:schemeClr val="accent4">
                      <a:satMod val="175000"/>
                      <a:alpha val="40000"/>
                    </a:schemeClr>
                  </a:glow>
                  <a:outerShdw blurRad="38100" dist="38100" dir="2700000" algn="tl">
                    <a:srgbClr val="000000">
                      <a:alpha val="43137"/>
                    </a:srgbClr>
                  </a:outerShdw>
                </a:effectLst>
              </a:rPr>
              <a:t>BY DEFAULT ALONE</a:t>
            </a:r>
            <a:r>
              <a:rPr lang="en-US" sz="2600" b="1" dirty="0">
                <a:solidFill>
                  <a:srgbClr val="9900CC"/>
                </a:solidFill>
                <a:effectLst>
                  <a:outerShdw blurRad="38100" dist="38100" dir="2700000" algn="tl">
                    <a:srgbClr val="000000">
                      <a:alpha val="43137"/>
                    </a:srgbClr>
                  </a:outerShdw>
                </a:effectLst>
              </a:rPr>
              <a:t>, </a:t>
            </a:r>
            <a:r>
              <a:rPr lang="en-US" sz="2600" dirty="0">
                <a:solidFill>
                  <a:schemeClr val="bg1"/>
                </a:solidFill>
              </a:rPr>
              <a:t>be a </a:t>
            </a:r>
            <a:r>
              <a:rPr lang="en-US" sz="2600" b="1" u="sng" dirty="0">
                <a:solidFill>
                  <a:srgbClr val="0070C0"/>
                </a:solidFill>
                <a:effectLst>
                  <a:outerShdw blurRad="38100" dist="38100" dir="2700000" algn="tl">
                    <a:srgbClr val="000000">
                      <a:alpha val="43137"/>
                    </a:srgbClr>
                  </a:outerShdw>
                </a:effectLst>
              </a:rPr>
              <a:t>7</a:t>
            </a:r>
            <a:r>
              <a:rPr lang="en-US" sz="2600" b="1" u="sng" baseline="30000" dirty="0">
                <a:solidFill>
                  <a:srgbClr val="0070C0"/>
                </a:solidFill>
                <a:effectLst>
                  <a:outerShdw blurRad="38100" dist="38100" dir="2700000" algn="tl">
                    <a:srgbClr val="000000">
                      <a:alpha val="43137"/>
                    </a:srgbClr>
                  </a:outerShdw>
                </a:effectLst>
              </a:rPr>
              <a:t>th</a:t>
            </a:r>
            <a:r>
              <a:rPr lang="en-US" sz="2600" b="1" u="sng" dirty="0">
                <a:solidFill>
                  <a:srgbClr val="0070C0"/>
                </a:solidFill>
                <a:effectLst>
                  <a:outerShdw blurRad="38100" dist="38100" dir="2700000" algn="tl">
                    <a:srgbClr val="000000">
                      <a:alpha val="43137"/>
                    </a:srgbClr>
                  </a:outerShdw>
                </a:effectLst>
              </a:rPr>
              <a:t> day Sabbath</a:t>
            </a:r>
            <a:r>
              <a:rPr lang="en-US" sz="2600" b="1" dirty="0">
                <a:solidFill>
                  <a:srgbClr val="0070C0"/>
                </a:solidFill>
              </a:rPr>
              <a:t>.  </a:t>
            </a:r>
            <a:r>
              <a:rPr lang="en-US" sz="2600" dirty="0">
                <a:solidFill>
                  <a:schemeClr val="bg1"/>
                </a:solidFill>
              </a:rPr>
              <a:t>There are </a:t>
            </a:r>
            <a:r>
              <a:rPr lang="en-US" sz="2600" b="1" u="sng" dirty="0">
                <a:solidFill>
                  <a:srgbClr val="C00000"/>
                </a:solidFill>
                <a:effectLst>
                  <a:outerShdw blurRad="38100" dist="38100" dir="2700000" algn="tl">
                    <a:srgbClr val="000000">
                      <a:alpha val="43137"/>
                    </a:srgbClr>
                  </a:outerShdw>
                </a:effectLst>
              </a:rPr>
              <a:t>NO OTHER OPTIONS AVAILABLE</a:t>
            </a:r>
            <a:r>
              <a:rPr lang="en-US" sz="2600" b="1" dirty="0">
                <a:solidFill>
                  <a:srgbClr val="C00000"/>
                </a:solidFill>
                <a:effectLst>
                  <a:outerShdw blurRad="38100" dist="38100" dir="2700000" algn="tl">
                    <a:srgbClr val="000000">
                      <a:alpha val="43137"/>
                    </a:srgbClr>
                  </a:outerShdw>
                </a:effectLst>
              </a:rPr>
              <a:t> </a:t>
            </a:r>
            <a:r>
              <a:rPr lang="en-US" sz="2600" dirty="0">
                <a:solidFill>
                  <a:schemeClr val="bg1"/>
                </a:solidFill>
              </a:rPr>
              <a:t>for this </a:t>
            </a:r>
            <a:r>
              <a:rPr lang="en-US" sz="2600" b="1" dirty="0">
                <a:solidFill>
                  <a:srgbClr val="009900"/>
                </a:solidFill>
                <a:effectLst>
                  <a:outerShdw blurRad="38100" dist="38100" dir="2700000" algn="tl">
                    <a:srgbClr val="000000">
                      <a:alpha val="43137"/>
                    </a:srgbClr>
                  </a:outerShdw>
                </a:effectLst>
              </a:rPr>
              <a:t>“seventh Sabbath.”</a:t>
            </a:r>
          </a:p>
        </p:txBody>
      </p:sp>
      <p:sp>
        <p:nvSpPr>
          <p:cNvPr id="8" name="TextBox 7"/>
          <p:cNvSpPr txBox="1"/>
          <p:nvPr/>
        </p:nvSpPr>
        <p:spPr>
          <a:xfrm>
            <a:off x="609600" y="5257800"/>
            <a:ext cx="184731" cy="369332"/>
          </a:xfrm>
          <a:prstGeom prst="rect">
            <a:avLst/>
          </a:prstGeom>
          <a:noFill/>
        </p:spPr>
        <p:txBody>
          <a:bodyPr wrap="none" rtlCol="0">
            <a:spAutoFit/>
          </a:bodyPr>
          <a:lstStyle/>
          <a:p>
            <a:endParaRPr lang="en-US" dirty="0"/>
          </a:p>
        </p:txBody>
      </p:sp>
      <p:grpSp>
        <p:nvGrpSpPr>
          <p:cNvPr id="13" name="Group 12"/>
          <p:cNvGrpSpPr/>
          <p:nvPr/>
        </p:nvGrpSpPr>
        <p:grpSpPr>
          <a:xfrm>
            <a:off x="1946856" y="1447800"/>
            <a:ext cx="1042416" cy="1652016"/>
            <a:chOff x="7543800" y="1600200"/>
            <a:chExt cx="1042416" cy="1652016"/>
          </a:xfrm>
        </p:grpSpPr>
        <p:cxnSp>
          <p:nvCxnSpPr>
            <p:cNvPr id="12" name="Straight Arrow Connector 11"/>
            <p:cNvCxnSpPr/>
            <p:nvPr/>
          </p:nvCxnSpPr>
          <p:spPr>
            <a:xfrm flipV="1">
              <a:off x="8111544" y="1600200"/>
              <a:ext cx="0" cy="685800"/>
            </a:xfrm>
            <a:prstGeom prst="straightConnector1">
              <a:avLst/>
            </a:prstGeom>
            <a:ln w="76200">
              <a:solidFill>
                <a:srgbClr val="009900"/>
              </a:solidFill>
              <a:tailEnd type="arrow"/>
            </a:ln>
            <a:effectLst>
              <a:glow rad="101600">
                <a:schemeClr val="accent3">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Bevel 9"/>
            <p:cNvSpPr/>
            <p:nvPr/>
          </p:nvSpPr>
          <p:spPr>
            <a:xfrm>
              <a:off x="7543800" y="2209800"/>
              <a:ext cx="1042416" cy="1042416"/>
            </a:xfrm>
            <a:prstGeom prst="bevel">
              <a:avLst/>
            </a:prstGeom>
            <a:solidFill>
              <a:srgbClr val="D1FFD1"/>
            </a:solidFill>
            <a:ln w="38100">
              <a:solidFill>
                <a:srgbClr val="0099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9900"/>
                  </a:solidFill>
                  <a:effectLst>
                    <a:outerShdw blurRad="38100" dist="38100" dir="2700000" algn="tl">
                      <a:srgbClr val="000000">
                        <a:alpha val="43137"/>
                      </a:srgbClr>
                    </a:outerShdw>
                  </a:effectLst>
                </a:rPr>
                <a:t>#3</a:t>
              </a:r>
            </a:p>
          </p:txBody>
        </p:sp>
      </p:grpSp>
      <p:grpSp>
        <p:nvGrpSpPr>
          <p:cNvPr id="22" name="Group 21"/>
          <p:cNvGrpSpPr/>
          <p:nvPr/>
        </p:nvGrpSpPr>
        <p:grpSpPr>
          <a:xfrm>
            <a:off x="4419600" y="1447800"/>
            <a:ext cx="1042416" cy="1652016"/>
            <a:chOff x="1946856" y="4496324"/>
            <a:chExt cx="1042416" cy="1652016"/>
          </a:xfrm>
        </p:grpSpPr>
        <p:cxnSp>
          <p:nvCxnSpPr>
            <p:cNvPr id="16" name="Straight Arrow Connector 15"/>
            <p:cNvCxnSpPr/>
            <p:nvPr/>
          </p:nvCxnSpPr>
          <p:spPr>
            <a:xfrm flipV="1">
              <a:off x="2480256" y="4496324"/>
              <a:ext cx="0" cy="685800"/>
            </a:xfrm>
            <a:prstGeom prst="straightConnector1">
              <a:avLst/>
            </a:prstGeom>
            <a:ln w="76200">
              <a:solidFill>
                <a:srgbClr val="FF3399"/>
              </a:solidFill>
              <a:tailEnd type="arrow"/>
            </a:ln>
            <a:effectLst>
              <a:glow rad="139700">
                <a:schemeClr val="accent2">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5" name="Bevel 14"/>
            <p:cNvSpPr/>
            <p:nvPr/>
          </p:nvSpPr>
          <p:spPr>
            <a:xfrm>
              <a:off x="1946856" y="5105924"/>
              <a:ext cx="1042416" cy="1042416"/>
            </a:xfrm>
            <a:prstGeom prst="bevel">
              <a:avLst/>
            </a:prstGeom>
            <a:solidFill>
              <a:srgbClr val="FFE7FF"/>
            </a:solidFill>
            <a:ln w="38100">
              <a:solidFill>
                <a:srgbClr val="FF3399"/>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3399"/>
                  </a:solidFill>
                  <a:effectLst>
                    <a:outerShdw blurRad="38100" dist="38100" dir="2700000" algn="tl">
                      <a:srgbClr val="000000">
                        <a:alpha val="43137"/>
                      </a:srgbClr>
                    </a:outerShdw>
                  </a:effectLst>
                </a:rPr>
                <a:t>#4</a:t>
              </a:r>
            </a:p>
          </p:txBody>
        </p:sp>
      </p:grpSp>
      <p:grpSp>
        <p:nvGrpSpPr>
          <p:cNvPr id="14" name="Group 13"/>
          <p:cNvGrpSpPr/>
          <p:nvPr/>
        </p:nvGrpSpPr>
        <p:grpSpPr>
          <a:xfrm>
            <a:off x="3505200" y="3657600"/>
            <a:ext cx="2590800" cy="609600"/>
            <a:chOff x="3505200" y="3657600"/>
            <a:chExt cx="2590800" cy="609600"/>
          </a:xfrm>
        </p:grpSpPr>
        <p:sp>
          <p:nvSpPr>
            <p:cNvPr id="9" name="Curved Down Arrow 8"/>
            <p:cNvSpPr/>
            <p:nvPr/>
          </p:nvSpPr>
          <p:spPr>
            <a:xfrm>
              <a:off x="3505200" y="3657600"/>
              <a:ext cx="2590800" cy="609600"/>
            </a:xfrm>
            <a:prstGeom prst="curvedDownArrow">
              <a:avLst/>
            </a:prstGeom>
            <a:solidFill>
              <a:srgbClr val="FFE7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3505200" y="3810000"/>
              <a:ext cx="1295400" cy="457200"/>
            </a:xfrm>
            <a:prstGeom prst="curvedDownArrow">
              <a:avLst/>
            </a:prstGeom>
            <a:solidFill>
              <a:srgbClr val="FFE7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t>33</a:t>
            </a:fld>
            <a:endParaRPr lang="en-US" b="1" dirty="0"/>
          </a:p>
        </p:txBody>
      </p:sp>
    </p:spTree>
    <p:extLst>
      <p:ext uri="{BB962C8B-B14F-4D97-AF65-F5344CB8AC3E}">
        <p14:creationId xmlns:p14="http://schemas.microsoft.com/office/powerpoint/2010/main" val="16485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6" presetClass="entr" presetSubtype="0" fill="hold"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534400" cy="6096000"/>
          </a:xfrm>
          <a:solidFill>
            <a:srgbClr val="F1E8F8"/>
          </a:solidFill>
          <a:ln w="38100">
            <a:solidFill>
              <a:srgbClr val="FF3399"/>
            </a:solidFill>
          </a:ln>
          <a:scene3d>
            <a:camera prst="orthographicFront"/>
            <a:lightRig rig="threePt" dir="t"/>
          </a:scene3d>
          <a:sp3d>
            <a:bevelT w="114300" prst="artDeco"/>
          </a:sp3d>
        </p:spPr>
        <p:txBody>
          <a:bodyPr lIns="182880" tIns="91440">
            <a:normAutofit/>
          </a:bodyPr>
          <a:lstStyle/>
          <a:p>
            <a:pPr algn="l">
              <a:lnSpc>
                <a:spcPct val="115000"/>
              </a:lnSpc>
              <a:spcBef>
                <a:spcPts val="0"/>
              </a:spcBef>
              <a:spcAft>
                <a:spcPts val="7200"/>
              </a:spcAft>
            </a:pPr>
            <a:r>
              <a:rPr lang="en-US" b="1" dirty="0">
                <a:solidFill>
                  <a:srgbClr val="C00000"/>
                </a:solidFill>
                <a:effectLst>
                  <a:outerShdw blurRad="38100" dist="38100" dir="2700000" algn="tl">
                    <a:srgbClr val="000000">
                      <a:alpha val="43137"/>
                    </a:srgbClr>
                  </a:outerShdw>
                </a:effectLst>
                <a:latin typeface="Calibri"/>
                <a:ea typeface="Times New Roman"/>
                <a:cs typeface="Times New Roman"/>
              </a:rPr>
              <a:t>Requirement 4:  </a:t>
            </a:r>
            <a:r>
              <a:rPr lang="en-US" dirty="0">
                <a:solidFill>
                  <a:schemeClr val="bg1"/>
                </a:solidFill>
                <a:latin typeface="Calibri"/>
                <a:ea typeface="Times New Roman"/>
                <a:cs typeface="Times New Roman"/>
              </a:rPr>
              <a:t>The </a:t>
            </a:r>
            <a:r>
              <a:rPr lang="en-US" b="1" dirty="0">
                <a:solidFill>
                  <a:srgbClr val="009900"/>
                </a:solidFill>
                <a:latin typeface="Calibri"/>
                <a:ea typeface="Times New Roman"/>
                <a:cs typeface="Times New Roman"/>
              </a:rPr>
              <a:t>“morrow after the seventh Sabbath”</a:t>
            </a:r>
            <a:r>
              <a:rPr lang="en-US" dirty="0">
                <a:solidFill>
                  <a:schemeClr val="bg1"/>
                </a:solidFill>
                <a:latin typeface="Calibri"/>
                <a:ea typeface="Times New Roman"/>
                <a:cs typeface="Times New Roman"/>
              </a:rPr>
              <a:t> must be a </a:t>
            </a:r>
            <a:r>
              <a:rPr lang="en-US" b="1" dirty="0">
                <a:solidFill>
                  <a:srgbClr val="C00000"/>
                </a:solidFill>
                <a:effectLst>
                  <a:outerShdw blurRad="38100" dist="38100" dir="2700000" algn="tl">
                    <a:srgbClr val="000000">
                      <a:alpha val="43137"/>
                    </a:srgbClr>
                  </a:outerShdw>
                </a:effectLst>
                <a:latin typeface="Calibri"/>
                <a:ea typeface="Times New Roman"/>
                <a:cs typeface="Times New Roman"/>
              </a:rPr>
              <a:t>count</a:t>
            </a:r>
            <a:r>
              <a:rPr lang="en-US" dirty="0">
                <a:solidFill>
                  <a:srgbClr val="C00000"/>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of</a:t>
            </a:r>
            <a:r>
              <a:rPr lang="en-US" dirty="0">
                <a:latin typeface="Calibri"/>
                <a:ea typeface="Times New Roman"/>
                <a:cs typeface="Times New Roman"/>
              </a:rPr>
              <a:t> </a:t>
            </a:r>
            <a:r>
              <a:rPr lang="en-US" b="1" dirty="0">
                <a:solidFill>
                  <a:srgbClr val="FF3399"/>
                </a:solidFill>
                <a:effectLst>
                  <a:outerShdw blurRad="38100" dist="38100" dir="2700000" algn="tl">
                    <a:srgbClr val="000000">
                      <a:alpha val="43137"/>
                    </a:srgbClr>
                  </a:outerShdw>
                </a:effectLst>
                <a:latin typeface="Calibri"/>
                <a:ea typeface="Times New Roman"/>
                <a:cs typeface="Times New Roman"/>
              </a:rPr>
              <a:t>“</a:t>
            </a:r>
            <a:r>
              <a:rPr lang="en-US" b="1" u="sng" dirty="0">
                <a:solidFill>
                  <a:srgbClr val="FF3399"/>
                </a:solidFill>
                <a:effectLst>
                  <a:outerShdw blurRad="38100" dist="38100" dir="2700000" algn="tl">
                    <a:srgbClr val="000000">
                      <a:alpha val="43137"/>
                    </a:srgbClr>
                  </a:outerShdw>
                </a:effectLst>
                <a:latin typeface="Calibri"/>
                <a:ea typeface="Times New Roman"/>
                <a:cs typeface="Times New Roman"/>
              </a:rPr>
              <a:t>fifty days</a:t>
            </a:r>
            <a:r>
              <a:rPr lang="en-US" b="1" dirty="0">
                <a:solidFill>
                  <a:srgbClr val="FF3399"/>
                </a:solidFill>
                <a:effectLst>
                  <a:outerShdw blurRad="38100" dist="38100" dir="2700000" algn="tl">
                    <a:srgbClr val="000000">
                      <a:alpha val="43137"/>
                    </a:srgbClr>
                  </a:outerShdw>
                </a:effectLst>
                <a:latin typeface="Calibri"/>
                <a:ea typeface="Times New Roman"/>
                <a:cs typeface="Times New Roman"/>
              </a:rPr>
              <a:t>”</a:t>
            </a:r>
            <a:r>
              <a:rPr lang="en-US" dirty="0">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from the  </a:t>
            </a:r>
            <a:r>
              <a:rPr lang="en-US" b="1" dirty="0">
                <a:solidFill>
                  <a:schemeClr val="tx2">
                    <a:lumMod val="50000"/>
                  </a:schemeClr>
                </a:solidFill>
                <a:effectLst>
                  <a:outerShdw blurRad="38100" dist="38100" dir="2700000" algn="tl">
                    <a:srgbClr val="000000">
                      <a:alpha val="43137"/>
                    </a:srgbClr>
                  </a:outerShdw>
                </a:effectLst>
                <a:latin typeface="Calibri"/>
                <a:ea typeface="Times New Roman"/>
                <a:cs typeface="Times New Roman"/>
              </a:rPr>
              <a:t>“Wave-Sheaf” </a:t>
            </a:r>
            <a:r>
              <a:rPr lang="en-US" dirty="0">
                <a:solidFill>
                  <a:schemeClr val="bg1"/>
                </a:solidFill>
                <a:latin typeface="Calibri"/>
                <a:ea typeface="Times New Roman"/>
                <a:cs typeface="Times New Roman"/>
              </a:rPr>
              <a:t>celebration.</a:t>
            </a:r>
            <a:r>
              <a:rPr lang="en-US" dirty="0">
                <a:latin typeface="Calibri"/>
                <a:ea typeface="Times New Roman"/>
                <a:cs typeface="Times New Roman"/>
              </a:rPr>
              <a:t> </a:t>
            </a:r>
            <a:endParaRPr lang="en-US" sz="2400" dirty="0">
              <a:latin typeface="Times New Roman"/>
              <a:ea typeface="Times New Roman"/>
              <a:cs typeface="Times New Roman"/>
            </a:endParaRPr>
          </a:p>
          <a:p>
            <a:pPr algn="l">
              <a:lnSpc>
                <a:spcPct val="115000"/>
              </a:lnSpc>
              <a:spcBef>
                <a:spcPts val="0"/>
              </a:spcBef>
              <a:spcAft>
                <a:spcPts val="1800"/>
              </a:spcAft>
            </a:pPr>
            <a:r>
              <a:rPr lang="en-US" b="1" dirty="0">
                <a:solidFill>
                  <a:srgbClr val="FF0000"/>
                </a:solidFill>
                <a:effectLst>
                  <a:outerShdw blurRad="38100" dist="38100" dir="2700000" algn="tl">
                    <a:srgbClr val="000000">
                      <a:alpha val="43137"/>
                    </a:srgbClr>
                  </a:outerShdw>
                </a:effectLst>
                <a:latin typeface="Calibri"/>
                <a:ea typeface="Times New Roman"/>
                <a:cs typeface="Times New Roman"/>
              </a:rPr>
              <a:t>Note —</a:t>
            </a:r>
            <a:r>
              <a:rPr lang="en-US" dirty="0">
                <a:solidFill>
                  <a:srgbClr val="993366"/>
                </a:solidFill>
                <a:effectLst>
                  <a:outerShdw blurRad="38100" dist="38100" dir="2700000" algn="tl">
                    <a:srgbClr val="000000">
                      <a:alpha val="43137"/>
                    </a:srgbClr>
                  </a:outerShdw>
                </a:effectLst>
                <a:latin typeface="Calibri"/>
                <a:ea typeface="Times New Roman"/>
                <a:cs typeface="Times New Roman"/>
              </a:rPr>
              <a:t> </a:t>
            </a:r>
            <a:r>
              <a:rPr lang="en-US" dirty="0">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Here is another </a:t>
            </a:r>
            <a:r>
              <a:rPr lang="en-US" b="1" u="sng" dirty="0">
                <a:solidFill>
                  <a:srgbClr val="C00000"/>
                </a:solidFill>
                <a:effectLst>
                  <a:outerShdw blurRad="38100" dist="38100" dir="2700000" algn="tl">
                    <a:srgbClr val="000000">
                      <a:alpha val="43137"/>
                    </a:srgbClr>
                  </a:outerShdw>
                </a:effectLst>
                <a:latin typeface="Calibri"/>
                <a:ea typeface="Times New Roman"/>
                <a:cs typeface="Times New Roman"/>
              </a:rPr>
              <a:t>strict</a:t>
            </a:r>
            <a:r>
              <a:rPr lang="en-US" dirty="0">
                <a:solidFill>
                  <a:srgbClr val="C00000"/>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stipulation.  There are to be </a:t>
            </a:r>
            <a:r>
              <a:rPr lang="en-US" b="1" dirty="0">
                <a:solidFill>
                  <a:srgbClr val="9900CC"/>
                </a:solidFill>
                <a:latin typeface="Calibri"/>
                <a:ea typeface="Times New Roman"/>
                <a:cs typeface="Times New Roman"/>
              </a:rPr>
              <a:t>“seven completed</a:t>
            </a:r>
            <a:r>
              <a:rPr lang="en-US" dirty="0">
                <a:solidFill>
                  <a:srgbClr val="9900CC"/>
                </a:solidFill>
                <a:latin typeface="Calibri"/>
                <a:ea typeface="Times New Roman"/>
                <a:cs typeface="Times New Roman"/>
              </a:rPr>
              <a:t> </a:t>
            </a:r>
            <a:r>
              <a:rPr lang="en-US" b="1" dirty="0">
                <a:solidFill>
                  <a:srgbClr val="9900CC"/>
                </a:solidFill>
                <a:latin typeface="Calibri"/>
                <a:ea typeface="Times New Roman"/>
                <a:cs typeface="Times New Roman"/>
              </a:rPr>
              <a:t>Sabbaths”;</a:t>
            </a:r>
            <a:r>
              <a:rPr lang="en-US" dirty="0">
                <a:solidFill>
                  <a:srgbClr val="9900CC"/>
                </a:solidFill>
                <a:latin typeface="Calibri"/>
                <a:ea typeface="Times New Roman"/>
                <a:cs typeface="Times New Roman"/>
              </a:rPr>
              <a:t> </a:t>
            </a:r>
            <a:r>
              <a:rPr lang="en-US" dirty="0">
                <a:solidFill>
                  <a:schemeClr val="bg1"/>
                </a:solidFill>
                <a:latin typeface="Calibri"/>
                <a:ea typeface="Times New Roman"/>
                <a:cs typeface="Times New Roman"/>
              </a:rPr>
              <a:t>and, integral within this same count is to be the </a:t>
            </a:r>
            <a:r>
              <a:rPr lang="en-US" b="1" u="sng" dirty="0">
                <a:solidFill>
                  <a:srgbClr val="FF3399"/>
                </a:solidFill>
                <a:effectLst>
                  <a:outerShdw blurRad="38100" dist="38100" dir="2700000" algn="tl">
                    <a:srgbClr val="000000">
                      <a:alpha val="43137"/>
                    </a:srgbClr>
                  </a:outerShdw>
                </a:effectLst>
                <a:latin typeface="Calibri"/>
                <a:ea typeface="Times New Roman"/>
                <a:cs typeface="Times New Roman"/>
              </a:rPr>
              <a:t>50</a:t>
            </a:r>
            <a:r>
              <a:rPr lang="en-US" b="1" u="sng" baseline="30000" dirty="0">
                <a:solidFill>
                  <a:srgbClr val="FF3399"/>
                </a:solidFill>
                <a:effectLst>
                  <a:outerShdw blurRad="38100" dist="38100" dir="2700000" algn="tl">
                    <a:srgbClr val="000000">
                      <a:alpha val="43137"/>
                    </a:srgbClr>
                  </a:outerShdw>
                </a:effectLst>
                <a:latin typeface="Calibri"/>
                <a:ea typeface="Times New Roman"/>
                <a:cs typeface="Times New Roman"/>
              </a:rPr>
              <a:t>th</a:t>
            </a:r>
            <a:r>
              <a:rPr lang="en-US" b="1" u="sng" dirty="0">
                <a:solidFill>
                  <a:srgbClr val="FF3399"/>
                </a:solidFill>
                <a:effectLst>
                  <a:outerShdw blurRad="38100" dist="38100" dir="2700000" algn="tl">
                    <a:srgbClr val="000000">
                      <a:alpha val="43137"/>
                    </a:srgbClr>
                  </a:outerShdw>
                </a:effectLst>
                <a:latin typeface="Calibri"/>
                <a:ea typeface="Times New Roman"/>
                <a:cs typeface="Times New Roman"/>
              </a:rPr>
              <a:t> cycle</a:t>
            </a:r>
            <a:r>
              <a:rPr lang="en-US" b="1" dirty="0">
                <a:solidFill>
                  <a:srgbClr val="FF3399"/>
                </a:solidFill>
                <a:effectLst>
                  <a:outerShdw blurRad="38100" dist="38100" dir="2700000" algn="tl">
                    <a:srgbClr val="000000">
                      <a:alpha val="43137"/>
                    </a:srgbClr>
                  </a:outerShdw>
                </a:effectLst>
                <a:latin typeface="Calibri"/>
                <a:ea typeface="Times New Roman"/>
                <a:cs typeface="Times New Roman"/>
              </a:rPr>
              <a:t>.</a:t>
            </a:r>
            <a:r>
              <a:rPr lang="en-US" dirty="0">
                <a:solidFill>
                  <a:srgbClr val="FF3399"/>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No more, no less.  Period</a:t>
            </a:r>
            <a:r>
              <a:rPr lang="en-US" b="1" dirty="0">
                <a:solidFill>
                  <a:srgbClr val="FF0000"/>
                </a:solidFill>
                <a:effectLst>
                  <a:outerShdw blurRad="38100" dist="38100" dir="2700000" algn="tl">
                    <a:srgbClr val="000000">
                      <a:alpha val="43137"/>
                    </a:srgbClr>
                  </a:outerShdw>
                </a:effectLst>
                <a:latin typeface="Calibri"/>
                <a:ea typeface="Times New Roman"/>
                <a:cs typeface="Times New Roman"/>
              </a:rPr>
              <a:t>!!</a:t>
            </a:r>
            <a:r>
              <a:rPr lang="en-US" b="1" dirty="0">
                <a:solidFill>
                  <a:srgbClr val="FF3399"/>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 Again, the </a:t>
            </a:r>
            <a:r>
              <a:rPr lang="en-US" b="1" u="sng" dirty="0">
                <a:solidFill>
                  <a:srgbClr val="FF3399"/>
                </a:solidFill>
                <a:effectLst>
                  <a:outerShdw blurRad="38100" dist="38100" dir="2700000" algn="tl">
                    <a:srgbClr val="000000">
                      <a:alpha val="43137"/>
                    </a:srgbClr>
                  </a:outerShdw>
                </a:effectLst>
                <a:latin typeface="Calibri"/>
                <a:ea typeface="Times New Roman"/>
                <a:cs typeface="Times New Roman"/>
              </a:rPr>
              <a:t>50</a:t>
            </a:r>
            <a:r>
              <a:rPr lang="en-US" b="1" u="sng" baseline="30000" dirty="0">
                <a:solidFill>
                  <a:srgbClr val="FF3399"/>
                </a:solidFill>
                <a:effectLst>
                  <a:outerShdw blurRad="38100" dist="38100" dir="2700000" algn="tl">
                    <a:srgbClr val="000000">
                      <a:alpha val="43137"/>
                    </a:srgbClr>
                  </a:outerShdw>
                </a:effectLst>
                <a:latin typeface="Calibri"/>
                <a:ea typeface="Times New Roman"/>
                <a:cs typeface="Times New Roman"/>
              </a:rPr>
              <a:t>th</a:t>
            </a:r>
            <a:r>
              <a:rPr lang="en-US" b="1" u="sng" dirty="0">
                <a:solidFill>
                  <a:srgbClr val="FF3399"/>
                </a:solidFill>
                <a:effectLst>
                  <a:outerShdw blurRad="38100" dist="38100" dir="2700000" algn="tl">
                    <a:srgbClr val="000000">
                      <a:alpha val="43137"/>
                    </a:srgbClr>
                  </a:outerShdw>
                </a:effectLst>
                <a:latin typeface="Calibri"/>
                <a:ea typeface="Times New Roman"/>
                <a:cs typeface="Times New Roman"/>
              </a:rPr>
              <a:t> cycle</a:t>
            </a:r>
            <a:r>
              <a:rPr lang="en-US" b="1" dirty="0">
                <a:solidFill>
                  <a:srgbClr val="FF3399"/>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is to fall on </a:t>
            </a:r>
            <a:r>
              <a:rPr lang="en-US" b="1" dirty="0">
                <a:solidFill>
                  <a:srgbClr val="009900"/>
                </a:solidFill>
                <a:latin typeface="Calibri"/>
                <a:ea typeface="Times New Roman"/>
                <a:cs typeface="Times New Roman"/>
              </a:rPr>
              <a:t>“the morrow after the </a:t>
            </a:r>
            <a:r>
              <a:rPr lang="en-US" b="1" u="sng" dirty="0">
                <a:solidFill>
                  <a:srgbClr val="009900"/>
                </a:solidFill>
                <a:effectLst>
                  <a:outerShdw blurRad="38100" dist="38100" dir="2700000" algn="tl">
                    <a:srgbClr val="000000">
                      <a:alpha val="43137"/>
                    </a:srgbClr>
                  </a:outerShdw>
                </a:effectLst>
                <a:latin typeface="Calibri"/>
                <a:ea typeface="Times New Roman"/>
                <a:cs typeface="Times New Roman"/>
              </a:rPr>
              <a:t>seventh Sabbath</a:t>
            </a:r>
            <a:r>
              <a:rPr lang="en-US" b="1" dirty="0">
                <a:solidFill>
                  <a:srgbClr val="009900"/>
                </a:solidFill>
                <a:effectLst>
                  <a:outerShdw blurRad="38100" dist="38100" dir="2700000" algn="tl">
                    <a:srgbClr val="000000">
                      <a:alpha val="43137"/>
                    </a:srgbClr>
                  </a:outerShdw>
                </a:effectLst>
                <a:latin typeface="Calibri"/>
                <a:ea typeface="Times New Roman"/>
                <a:cs typeface="Times New Roman"/>
              </a:rPr>
              <a:t>.”</a:t>
            </a:r>
          </a:p>
        </p:txBody>
      </p:sp>
      <p:grpSp>
        <p:nvGrpSpPr>
          <p:cNvPr id="13" name="Group 12"/>
          <p:cNvGrpSpPr/>
          <p:nvPr/>
        </p:nvGrpSpPr>
        <p:grpSpPr>
          <a:xfrm>
            <a:off x="6082284" y="1624584"/>
            <a:ext cx="1537716" cy="1194816"/>
            <a:chOff x="7048500" y="2057400"/>
            <a:chExt cx="1537716" cy="1194816"/>
          </a:xfrm>
          <a:effectLst/>
        </p:grpSpPr>
        <p:cxnSp>
          <p:nvCxnSpPr>
            <p:cNvPr id="12" name="Straight Arrow Connector 11"/>
            <p:cNvCxnSpPr/>
            <p:nvPr/>
          </p:nvCxnSpPr>
          <p:spPr>
            <a:xfrm flipH="1" flipV="1">
              <a:off x="7048500" y="2057400"/>
              <a:ext cx="571500" cy="838200"/>
            </a:xfrm>
            <a:prstGeom prst="straightConnector1">
              <a:avLst/>
            </a:prstGeom>
            <a:ln w="76200">
              <a:solidFill>
                <a:srgbClr val="FF3399"/>
              </a:solidFill>
              <a:tailEnd type="arrow"/>
            </a:ln>
            <a:effectLst>
              <a:glow rad="101600">
                <a:schemeClr val="accent2">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Bevel 9"/>
            <p:cNvSpPr/>
            <p:nvPr/>
          </p:nvSpPr>
          <p:spPr>
            <a:xfrm>
              <a:off x="7543800" y="2209800"/>
              <a:ext cx="1042416" cy="1042416"/>
            </a:xfrm>
            <a:prstGeom prst="bevel">
              <a:avLst/>
            </a:prstGeom>
            <a:solidFill>
              <a:srgbClr val="FFE7FF"/>
            </a:solidFill>
            <a:ln w="38100">
              <a:solidFill>
                <a:srgbClr val="FF3399"/>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3399"/>
                  </a:solidFill>
                  <a:effectLst>
                    <a:outerShdw blurRad="38100" dist="38100" dir="2700000" algn="tl">
                      <a:srgbClr val="000000">
                        <a:alpha val="43137"/>
                      </a:srgbClr>
                    </a:outerShdw>
                  </a:effectLst>
                </a:rPr>
                <a:t>#4</a:t>
              </a:r>
            </a:p>
          </p:txBody>
        </p:sp>
      </p:grpSp>
      <p:sp>
        <p:nvSpPr>
          <p:cNvPr id="2" name="Bent Arrow 1"/>
          <p:cNvSpPr/>
          <p:nvPr/>
        </p:nvSpPr>
        <p:spPr>
          <a:xfrm rot="5400000">
            <a:off x="5143500" y="4457700"/>
            <a:ext cx="1447800" cy="2286000"/>
          </a:xfrm>
          <a:prstGeom prst="bentArrow">
            <a:avLst/>
          </a:prstGeom>
          <a:solidFill>
            <a:srgbClr val="FFFF00"/>
          </a:solidFill>
          <a:ln w="57150">
            <a:solidFill>
              <a:srgbClr val="FF3300"/>
            </a:solidFill>
          </a:ln>
          <a:scene3d>
            <a:camera prst="isometricLeftDown"/>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endParaRPr>
          </a:p>
        </p:txBody>
      </p:sp>
      <p:sp>
        <p:nvSpPr>
          <p:cNvPr id="4" name="Slide Number Placeholder 3"/>
          <p:cNvSpPr>
            <a:spLocks noGrp="1"/>
          </p:cNvSpPr>
          <p:nvPr>
            <p:ph type="sldNum" sz="quarter" idx="12"/>
          </p:nvPr>
        </p:nvSpPr>
        <p:spPr>
          <a:xfrm>
            <a:off x="8305800" y="6416675"/>
            <a:ext cx="762000" cy="365125"/>
          </a:xfrm>
        </p:spPr>
        <p:txBody>
          <a:bodyPr/>
          <a:lstStyle/>
          <a:p>
            <a:fld id="{9A7ECC3E-4170-412F-8B33-8063B7BB8A4D}" type="slidenum">
              <a:rPr lang="en-US" b="1" smtClean="0"/>
              <a:t>34</a:t>
            </a:fld>
            <a:endParaRPr lang="en-US" b="1" dirty="0"/>
          </a:p>
        </p:txBody>
      </p:sp>
    </p:spTree>
    <p:extLst>
      <p:ext uri="{BB962C8B-B14F-4D97-AF65-F5344CB8AC3E}">
        <p14:creationId xmlns:p14="http://schemas.microsoft.com/office/powerpoint/2010/main" val="23355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par>
                          <p:cTn id="19" fill="hold">
                            <p:stCondLst>
                              <p:cond delay="1000"/>
                            </p:stCondLst>
                            <p:childTnLst>
                              <p:par>
                                <p:cTn id="20" presetID="26"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534400" cy="6248400"/>
          </a:xfrm>
          <a:solidFill>
            <a:srgbClr val="F1E8F8"/>
          </a:solidFill>
          <a:ln w="38100">
            <a:solidFill>
              <a:srgbClr val="FF3399"/>
            </a:solidFill>
          </a:ln>
          <a:scene3d>
            <a:camera prst="orthographicFront"/>
            <a:lightRig rig="threePt" dir="t"/>
          </a:scene3d>
          <a:sp3d>
            <a:bevelT w="114300" prst="artDeco"/>
          </a:sp3d>
        </p:spPr>
        <p:txBody>
          <a:bodyPr lIns="182880" tIns="91440">
            <a:normAutofit lnSpcReduction="10000"/>
          </a:bodyPr>
          <a:lstStyle/>
          <a:p>
            <a:pPr algn="l">
              <a:lnSpc>
                <a:spcPct val="115000"/>
              </a:lnSpc>
              <a:spcBef>
                <a:spcPts val="0"/>
              </a:spcBef>
              <a:spcAft>
                <a:spcPts val="2400"/>
              </a:spcAft>
            </a:pPr>
            <a:r>
              <a:rPr lang="en-US" dirty="0">
                <a:solidFill>
                  <a:schemeClr val="bg1"/>
                </a:solidFill>
                <a:latin typeface="Calibri"/>
                <a:ea typeface="Times New Roman"/>
                <a:cs typeface="Times New Roman"/>
              </a:rPr>
              <a:t>All of the yearly Sabbaths (with only one exception) are often referred to as </a:t>
            </a:r>
            <a:r>
              <a:rPr lang="en-US" b="1" dirty="0">
                <a:solidFill>
                  <a:srgbClr val="CC00FF"/>
                </a:solidFill>
                <a:latin typeface="Calibri"/>
                <a:ea typeface="Times New Roman"/>
                <a:cs typeface="Times New Roman"/>
              </a:rPr>
              <a:t>“floating Sabbaths.”  </a:t>
            </a:r>
            <a:r>
              <a:rPr lang="en-US" dirty="0">
                <a:solidFill>
                  <a:schemeClr val="bg1"/>
                </a:solidFill>
                <a:latin typeface="Calibri"/>
                <a:ea typeface="Times New Roman"/>
                <a:cs typeface="Times New Roman"/>
              </a:rPr>
              <a:t>This means they fall on </a:t>
            </a:r>
            <a:r>
              <a:rPr lang="en-US" b="1" dirty="0">
                <a:solidFill>
                  <a:srgbClr val="996633"/>
                </a:solidFill>
                <a:latin typeface="Calibri"/>
                <a:ea typeface="Times New Roman"/>
                <a:cs typeface="Times New Roman"/>
              </a:rPr>
              <a:t>different cycles </a:t>
            </a:r>
            <a:r>
              <a:rPr lang="en-US" dirty="0">
                <a:solidFill>
                  <a:schemeClr val="bg1"/>
                </a:solidFill>
                <a:latin typeface="Calibri"/>
                <a:ea typeface="Times New Roman"/>
                <a:cs typeface="Times New Roman"/>
              </a:rPr>
              <a:t>of the week each year. </a:t>
            </a:r>
          </a:p>
          <a:p>
            <a:pPr algn="l">
              <a:lnSpc>
                <a:spcPct val="115000"/>
              </a:lnSpc>
              <a:spcBef>
                <a:spcPts val="0"/>
              </a:spcBef>
              <a:spcAft>
                <a:spcPts val="2400"/>
              </a:spcAft>
            </a:pPr>
            <a:r>
              <a:rPr lang="en-US" dirty="0">
                <a:solidFill>
                  <a:schemeClr val="bg1"/>
                </a:solidFill>
                <a:latin typeface="Calibri"/>
                <a:ea typeface="Times New Roman"/>
                <a:cs typeface="Times New Roman"/>
              </a:rPr>
              <a:t>If the </a:t>
            </a:r>
            <a:r>
              <a:rPr lang="en-US" b="1" dirty="0">
                <a:solidFill>
                  <a:srgbClr val="009900"/>
                </a:solidFill>
                <a:latin typeface="Calibri"/>
                <a:ea typeface="Times New Roman"/>
                <a:cs typeface="Times New Roman"/>
              </a:rPr>
              <a:t>Wave Sheaf </a:t>
            </a:r>
            <a:r>
              <a:rPr lang="en-US" dirty="0">
                <a:solidFill>
                  <a:schemeClr val="bg1"/>
                </a:solidFill>
                <a:latin typeface="Calibri"/>
                <a:ea typeface="Times New Roman"/>
                <a:cs typeface="Times New Roman"/>
              </a:rPr>
              <a:t>celebration were to follow a yearly </a:t>
            </a:r>
            <a:r>
              <a:rPr lang="en-US" b="1" dirty="0">
                <a:solidFill>
                  <a:srgbClr val="0070C0"/>
                </a:solidFill>
                <a:latin typeface="Calibri"/>
                <a:ea typeface="Times New Roman"/>
                <a:cs typeface="Times New Roman"/>
              </a:rPr>
              <a:t>Sabbath</a:t>
            </a:r>
            <a:r>
              <a:rPr lang="en-US" dirty="0">
                <a:solidFill>
                  <a:srgbClr val="0070C0"/>
                </a:solidFill>
                <a:latin typeface="Calibri"/>
                <a:ea typeface="Times New Roman"/>
                <a:cs typeface="Times New Roman"/>
              </a:rPr>
              <a:t> </a:t>
            </a:r>
            <a:r>
              <a:rPr lang="en-US" dirty="0">
                <a:solidFill>
                  <a:schemeClr val="bg1"/>
                </a:solidFill>
                <a:latin typeface="Calibri"/>
                <a:ea typeface="Times New Roman"/>
                <a:cs typeface="Times New Roman"/>
              </a:rPr>
              <a:t>(unless it happened to fall upon a </a:t>
            </a:r>
            <a:r>
              <a:rPr lang="en-US" b="1" dirty="0">
                <a:solidFill>
                  <a:srgbClr val="0070C0"/>
                </a:solidFill>
                <a:latin typeface="Calibri"/>
                <a:ea typeface="Times New Roman"/>
                <a:cs typeface="Times New Roman"/>
              </a:rPr>
              <a:t>7</a:t>
            </a:r>
            <a:r>
              <a:rPr lang="en-US" b="1" baseline="30000" dirty="0">
                <a:solidFill>
                  <a:srgbClr val="0070C0"/>
                </a:solidFill>
                <a:latin typeface="Calibri"/>
                <a:ea typeface="Times New Roman"/>
                <a:cs typeface="Times New Roman"/>
              </a:rPr>
              <a:t>th</a:t>
            </a:r>
            <a:r>
              <a:rPr lang="en-US" b="1" dirty="0">
                <a:solidFill>
                  <a:srgbClr val="0070C0"/>
                </a:solidFill>
                <a:latin typeface="Calibri"/>
                <a:ea typeface="Times New Roman"/>
                <a:cs typeface="Times New Roman"/>
              </a:rPr>
              <a:t> Day Sabbath), </a:t>
            </a:r>
            <a:r>
              <a:rPr lang="en-US" dirty="0">
                <a:solidFill>
                  <a:schemeClr val="bg1"/>
                </a:solidFill>
                <a:latin typeface="Calibri"/>
                <a:ea typeface="Times New Roman"/>
                <a:cs typeface="Times New Roman"/>
              </a:rPr>
              <a:t>then the </a:t>
            </a:r>
            <a:r>
              <a:rPr lang="en-US" b="1" dirty="0">
                <a:solidFill>
                  <a:srgbClr val="C00000"/>
                </a:solidFill>
                <a:latin typeface="Calibri"/>
                <a:ea typeface="Times New Roman"/>
                <a:cs typeface="Times New Roman"/>
              </a:rPr>
              <a:t>50 cycle count </a:t>
            </a:r>
            <a:r>
              <a:rPr lang="en-US" dirty="0">
                <a:solidFill>
                  <a:schemeClr val="bg1"/>
                </a:solidFill>
                <a:latin typeface="Calibri"/>
                <a:ea typeface="Times New Roman"/>
                <a:cs typeface="Times New Roman"/>
              </a:rPr>
              <a:t>would </a:t>
            </a:r>
            <a:r>
              <a:rPr lang="en-US" b="1" dirty="0">
                <a:solidFill>
                  <a:srgbClr val="FF0000"/>
                </a:solidFill>
                <a:effectLst>
                  <a:outerShdw blurRad="38100" dist="38100" dir="2700000" algn="tl">
                    <a:srgbClr val="000000">
                      <a:alpha val="43137"/>
                    </a:srgbClr>
                  </a:outerShdw>
                </a:effectLst>
                <a:latin typeface="Calibri"/>
                <a:ea typeface="Times New Roman"/>
                <a:cs typeface="Times New Roman"/>
              </a:rPr>
              <a:t>NOT</a:t>
            </a:r>
            <a:r>
              <a:rPr lang="en-US" dirty="0">
                <a:solidFill>
                  <a:schemeClr val="bg1"/>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follow a</a:t>
            </a:r>
            <a:r>
              <a:rPr lang="en-US" b="1" dirty="0">
                <a:solidFill>
                  <a:srgbClr val="0070C0"/>
                </a:solidFill>
                <a:latin typeface="Calibri"/>
                <a:ea typeface="Times New Roman"/>
                <a:cs typeface="Times New Roman"/>
              </a:rPr>
              <a:t> “Sabbath,” </a:t>
            </a:r>
            <a:r>
              <a:rPr lang="en-US" dirty="0">
                <a:solidFill>
                  <a:schemeClr val="bg1"/>
                </a:solidFill>
                <a:latin typeface="Calibri"/>
                <a:ea typeface="Times New Roman"/>
                <a:cs typeface="Times New Roman"/>
              </a:rPr>
              <a:t>as required by </a:t>
            </a:r>
            <a:r>
              <a:rPr lang="en-US" b="1" dirty="0">
                <a:solidFill>
                  <a:srgbClr val="0000CC"/>
                </a:solidFill>
                <a:latin typeface="Calibri"/>
                <a:ea typeface="Times New Roman"/>
                <a:cs typeface="Times New Roman"/>
              </a:rPr>
              <a:t>Yahuah</a:t>
            </a:r>
            <a:r>
              <a:rPr lang="en-US" dirty="0">
                <a:solidFill>
                  <a:srgbClr val="0000CC"/>
                </a:solidFill>
                <a:latin typeface="Calibri"/>
                <a:ea typeface="Times New Roman"/>
                <a:cs typeface="Times New Roman"/>
              </a:rPr>
              <a:t> </a:t>
            </a:r>
            <a:r>
              <a:rPr lang="en-US" dirty="0">
                <a:solidFill>
                  <a:schemeClr val="bg1"/>
                </a:solidFill>
                <a:latin typeface="Calibri"/>
                <a:ea typeface="Times New Roman"/>
                <a:cs typeface="Times New Roman"/>
              </a:rPr>
              <a:t>in </a:t>
            </a:r>
            <a:r>
              <a:rPr lang="en-US" i="1" dirty="0">
                <a:solidFill>
                  <a:schemeClr val="bg1"/>
                </a:solidFill>
                <a:latin typeface="Calibri"/>
                <a:ea typeface="Times New Roman"/>
                <a:cs typeface="Times New Roman"/>
              </a:rPr>
              <a:t>Lev 23:16 </a:t>
            </a:r>
            <a:r>
              <a:rPr lang="en-US" dirty="0">
                <a:solidFill>
                  <a:schemeClr val="bg1"/>
                </a:solidFill>
                <a:latin typeface="Calibri"/>
                <a:ea typeface="Times New Roman"/>
                <a:cs typeface="Times New Roman"/>
              </a:rPr>
              <a:t>— it would usually, </a:t>
            </a:r>
            <a:r>
              <a:rPr lang="en-US" b="1" dirty="0">
                <a:solidFill>
                  <a:srgbClr val="FF0066"/>
                </a:solidFill>
                <a:latin typeface="Calibri"/>
                <a:ea typeface="Times New Roman"/>
                <a:cs typeface="Times New Roman"/>
              </a:rPr>
              <a:t>by default,</a:t>
            </a:r>
            <a:r>
              <a:rPr lang="en-US" dirty="0">
                <a:solidFill>
                  <a:schemeClr val="bg1"/>
                </a:solidFill>
                <a:latin typeface="Calibri"/>
                <a:ea typeface="Times New Roman"/>
                <a:cs typeface="Times New Roman"/>
              </a:rPr>
              <a:t> follow another cycle of the week.  This is why the </a:t>
            </a:r>
            <a:r>
              <a:rPr lang="en-US" b="1" dirty="0">
                <a:solidFill>
                  <a:srgbClr val="006600"/>
                </a:solidFill>
                <a:latin typeface="Calibri"/>
                <a:ea typeface="Times New Roman"/>
                <a:cs typeface="Times New Roman"/>
              </a:rPr>
              <a:t>Wave Sheaf </a:t>
            </a:r>
            <a:r>
              <a:rPr lang="en-US" dirty="0">
                <a:solidFill>
                  <a:schemeClr val="bg1"/>
                </a:solidFill>
                <a:latin typeface="Calibri"/>
                <a:ea typeface="Times New Roman"/>
                <a:cs typeface="Times New Roman"/>
              </a:rPr>
              <a:t>celebration </a:t>
            </a:r>
            <a:r>
              <a:rPr lang="en-US" b="1" dirty="0">
                <a:solidFill>
                  <a:srgbClr val="FF0000"/>
                </a:solidFill>
                <a:effectLst>
                  <a:outerShdw blurRad="38100" dist="38100" dir="2700000" algn="tl">
                    <a:srgbClr val="000000">
                      <a:alpha val="43137"/>
                    </a:srgbClr>
                  </a:outerShdw>
                </a:effectLst>
                <a:latin typeface="Calibri"/>
                <a:ea typeface="Times New Roman"/>
                <a:cs typeface="Times New Roman"/>
              </a:rPr>
              <a:t>MUST</a:t>
            </a:r>
            <a:r>
              <a:rPr lang="en-US" dirty="0">
                <a:solidFill>
                  <a:srgbClr val="FF0000"/>
                </a:solidFill>
                <a:effectLst>
                  <a:outerShdw blurRad="38100" dist="38100" dir="2700000" algn="tl">
                    <a:srgbClr val="000000">
                      <a:alpha val="43137"/>
                    </a:srgbClr>
                  </a:outerShdw>
                </a:effectLst>
                <a:latin typeface="Calibri"/>
                <a:ea typeface="Times New Roman"/>
                <a:cs typeface="Times New Roman"/>
              </a:rPr>
              <a:t> </a:t>
            </a:r>
            <a:r>
              <a:rPr lang="en-US" dirty="0">
                <a:solidFill>
                  <a:schemeClr val="bg1"/>
                </a:solidFill>
                <a:latin typeface="Calibri"/>
                <a:ea typeface="Times New Roman"/>
                <a:cs typeface="Times New Roman"/>
              </a:rPr>
              <a:t>follow a </a:t>
            </a:r>
            <a:r>
              <a:rPr lang="en-US" b="1" dirty="0">
                <a:solidFill>
                  <a:srgbClr val="0070C0"/>
                </a:solidFill>
                <a:latin typeface="Calibri"/>
                <a:ea typeface="Times New Roman"/>
                <a:cs typeface="Times New Roman"/>
              </a:rPr>
              <a:t>7</a:t>
            </a:r>
            <a:r>
              <a:rPr lang="en-US" b="1" baseline="30000" dirty="0">
                <a:solidFill>
                  <a:srgbClr val="0070C0"/>
                </a:solidFill>
                <a:latin typeface="Calibri"/>
                <a:ea typeface="Times New Roman"/>
                <a:cs typeface="Times New Roman"/>
              </a:rPr>
              <a:t>th</a:t>
            </a:r>
            <a:r>
              <a:rPr lang="en-US" b="1" dirty="0">
                <a:solidFill>
                  <a:srgbClr val="0070C0"/>
                </a:solidFill>
                <a:latin typeface="Calibri"/>
                <a:ea typeface="Times New Roman"/>
                <a:cs typeface="Times New Roman"/>
              </a:rPr>
              <a:t> Day Sabbath </a:t>
            </a:r>
            <a:r>
              <a:rPr lang="en-US" dirty="0">
                <a:solidFill>
                  <a:schemeClr val="bg1"/>
                </a:solidFill>
                <a:latin typeface="Calibri"/>
                <a:ea typeface="Times New Roman"/>
                <a:cs typeface="Times New Roman"/>
              </a:rPr>
              <a:t>rather than a yearly </a:t>
            </a:r>
            <a:r>
              <a:rPr lang="en-US" b="1" dirty="0">
                <a:solidFill>
                  <a:srgbClr val="0070C0"/>
                </a:solidFill>
                <a:latin typeface="Calibri"/>
                <a:ea typeface="Times New Roman"/>
                <a:cs typeface="Times New Roman"/>
              </a:rPr>
              <a:t>Sabbath.</a:t>
            </a:r>
            <a:r>
              <a:rPr lang="en-US" dirty="0">
                <a:solidFill>
                  <a:schemeClr val="bg1"/>
                </a:solidFill>
                <a:latin typeface="Calibri"/>
                <a:ea typeface="Times New Roman"/>
                <a:cs typeface="Times New Roman"/>
              </a:rPr>
              <a:t> </a:t>
            </a:r>
          </a:p>
          <a:p>
            <a:pPr algn="l">
              <a:lnSpc>
                <a:spcPct val="115000"/>
              </a:lnSpc>
              <a:spcBef>
                <a:spcPts val="0"/>
              </a:spcBef>
              <a:spcAft>
                <a:spcPts val="2400"/>
              </a:spcAft>
            </a:pPr>
            <a:r>
              <a:rPr lang="en-US" dirty="0">
                <a:solidFill>
                  <a:schemeClr val="bg1"/>
                </a:solidFill>
                <a:latin typeface="Calibri"/>
                <a:ea typeface="Times New Roman"/>
                <a:cs typeface="Times New Roman"/>
              </a:rPr>
              <a:t>Let’s apply the </a:t>
            </a:r>
            <a:r>
              <a:rPr lang="en-US" b="1" dirty="0">
                <a:solidFill>
                  <a:srgbClr val="006600"/>
                </a:solidFill>
                <a:latin typeface="Calibri"/>
                <a:ea typeface="Times New Roman"/>
                <a:cs typeface="Times New Roman"/>
              </a:rPr>
              <a:t>Wave Sheaf </a:t>
            </a:r>
            <a:r>
              <a:rPr lang="en-US" dirty="0">
                <a:solidFill>
                  <a:schemeClr val="bg1"/>
                </a:solidFill>
                <a:latin typeface="Calibri"/>
                <a:ea typeface="Times New Roman"/>
                <a:cs typeface="Times New Roman"/>
              </a:rPr>
              <a:t>information above (for calculating the timing of Pentecost) to our Calendar.</a:t>
            </a:r>
            <a:endParaRPr lang="en-US" sz="2400" dirty="0">
              <a:solidFill>
                <a:schemeClr val="bg1"/>
              </a:solidFill>
              <a:latin typeface="Times New Roman"/>
              <a:ea typeface="Times New Roman"/>
              <a:cs typeface="Times New Roman"/>
            </a:endParaRPr>
          </a:p>
        </p:txBody>
      </p:sp>
      <p:sp>
        <p:nvSpPr>
          <p:cNvPr id="4" name="Slide Number Placeholder 3"/>
          <p:cNvSpPr>
            <a:spLocks noGrp="1"/>
          </p:cNvSpPr>
          <p:nvPr>
            <p:ph type="sldNum" sz="quarter" idx="12"/>
          </p:nvPr>
        </p:nvSpPr>
        <p:spPr>
          <a:xfrm>
            <a:off x="8305800" y="6400800"/>
            <a:ext cx="762000" cy="365125"/>
          </a:xfrm>
        </p:spPr>
        <p:txBody>
          <a:bodyPr/>
          <a:lstStyle/>
          <a:p>
            <a:fld id="{9A7ECC3E-4170-412F-8B33-8063B7BB8A4D}" type="slidenum">
              <a:rPr lang="en-US" b="1" smtClean="0"/>
              <a:t>35</a:t>
            </a:fld>
            <a:endParaRPr lang="en-US" b="1" dirty="0"/>
          </a:p>
        </p:txBody>
      </p:sp>
    </p:spTree>
    <p:extLst>
      <p:ext uri="{BB962C8B-B14F-4D97-AF65-F5344CB8AC3E}">
        <p14:creationId xmlns:p14="http://schemas.microsoft.com/office/powerpoint/2010/main" val="40684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grpSp>
        <p:nvGrpSpPr>
          <p:cNvPr id="56" name="Group 55"/>
          <p:cNvGrpSpPr/>
          <p:nvPr/>
        </p:nvGrpSpPr>
        <p:grpSpPr>
          <a:xfrm>
            <a:off x="76200" y="152400"/>
            <a:ext cx="8718550" cy="6542087"/>
            <a:chOff x="250825" y="152400"/>
            <a:chExt cx="8718550" cy="6542087"/>
          </a:xfrm>
        </p:grpSpPr>
        <p:grpSp>
          <p:nvGrpSpPr>
            <p:cNvPr id="57" name="Group 56"/>
            <p:cNvGrpSpPr/>
            <p:nvPr/>
          </p:nvGrpSpPr>
          <p:grpSpPr>
            <a:xfrm>
              <a:off x="250825" y="152400"/>
              <a:ext cx="8718550" cy="6542087"/>
              <a:chOff x="212725" y="163513"/>
              <a:chExt cx="8718550" cy="6542087"/>
            </a:xfrm>
          </p:grpSpPr>
          <p:grpSp>
            <p:nvGrpSpPr>
              <p:cNvPr id="61" name="Group 60"/>
              <p:cNvGrpSpPr/>
              <p:nvPr/>
            </p:nvGrpSpPr>
            <p:grpSpPr>
              <a:xfrm>
                <a:off x="212725" y="163513"/>
                <a:ext cx="8718550" cy="6542087"/>
                <a:chOff x="212725" y="163513"/>
                <a:chExt cx="8718550" cy="6542087"/>
              </a:xfrm>
            </p:grpSpPr>
            <p:pic>
              <p:nvPicPr>
                <p:cNvPr id="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63513"/>
                  <a:ext cx="871855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9" name="Straight Arrow Connector 78"/>
                <p:cNvCxnSpPr/>
                <p:nvPr/>
              </p:nvCxnSpPr>
              <p:spPr>
                <a:xfrm>
                  <a:off x="7508420" y="1165086"/>
                  <a:ext cx="269420" cy="1930136"/>
                </a:xfrm>
                <a:prstGeom prst="straightConnector1">
                  <a:avLst/>
                </a:prstGeom>
                <a:ln w="76200">
                  <a:solidFill>
                    <a:srgbClr val="C0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696200" y="2997410"/>
                  <a:ext cx="1072246" cy="96499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ounded Rectangle 61"/>
              <p:cNvSpPr/>
              <p:nvPr/>
            </p:nvSpPr>
            <p:spPr>
              <a:xfrm>
                <a:off x="419100" y="3962400"/>
                <a:ext cx="8305800" cy="787608"/>
              </a:xfrm>
              <a:prstGeom prst="round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endParaRPr>
              </a:p>
            </p:txBody>
          </p:sp>
          <p:grpSp>
            <p:nvGrpSpPr>
              <p:cNvPr id="63" name="Group 62"/>
              <p:cNvGrpSpPr/>
              <p:nvPr/>
            </p:nvGrpSpPr>
            <p:grpSpPr>
              <a:xfrm>
                <a:off x="228600" y="1165086"/>
                <a:ext cx="1371600" cy="3855658"/>
                <a:chOff x="228600" y="1165086"/>
                <a:chExt cx="1371600" cy="3855658"/>
              </a:xfrm>
            </p:grpSpPr>
            <p:cxnSp>
              <p:nvCxnSpPr>
                <p:cNvPr id="73" name="Straight Arrow Connector 72"/>
                <p:cNvCxnSpPr/>
                <p:nvPr/>
              </p:nvCxnSpPr>
              <p:spPr>
                <a:xfrm flipH="1">
                  <a:off x="1143001" y="1165086"/>
                  <a:ext cx="152399" cy="2715091"/>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4" name="Sun 73"/>
                <p:cNvSpPr/>
                <p:nvPr/>
              </p:nvSpPr>
              <p:spPr>
                <a:xfrm>
                  <a:off x="228600" y="3778747"/>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451725" y="3771699"/>
                <a:ext cx="1458229" cy="2139248"/>
                <a:chOff x="7451725" y="3771699"/>
                <a:chExt cx="1458229" cy="2139248"/>
              </a:xfrm>
            </p:grpSpPr>
            <p:cxnSp>
              <p:nvCxnSpPr>
                <p:cNvPr id="70" name="Straight Arrow Connector 69"/>
                <p:cNvCxnSpPr/>
                <p:nvPr/>
              </p:nvCxnSpPr>
              <p:spPr>
                <a:xfrm flipV="1">
                  <a:off x="7451725" y="4876801"/>
                  <a:ext cx="244475" cy="1034146"/>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1" name="Sun 70"/>
                <p:cNvSpPr/>
                <p:nvPr/>
              </p:nvSpPr>
              <p:spPr>
                <a:xfrm>
                  <a:off x="7538354" y="3771699"/>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Arrow Connector 64"/>
              <p:cNvCxnSpPr/>
              <p:nvPr/>
            </p:nvCxnSpPr>
            <p:spPr>
              <a:xfrm flipH="1" flipV="1">
                <a:off x="1066800" y="4876801"/>
                <a:ext cx="1737951" cy="1535112"/>
              </a:xfrm>
              <a:prstGeom prst="straightConnector1">
                <a:avLst/>
              </a:prstGeom>
              <a:ln w="76200">
                <a:solidFill>
                  <a:srgbClr val="FF66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33400" y="3962400"/>
                <a:ext cx="809837" cy="830997"/>
                <a:chOff x="5486400" y="5882044"/>
                <a:chExt cx="809837" cy="830997"/>
              </a:xfrm>
            </p:grpSpPr>
            <p:sp>
              <p:nvSpPr>
                <p:cNvPr id="68" name="Oval 67"/>
                <p:cNvSpPr/>
                <p:nvPr/>
              </p:nvSpPr>
              <p:spPr>
                <a:xfrm>
                  <a:off x="5486400" y="5929193"/>
                  <a:ext cx="762000" cy="722293"/>
                </a:xfrm>
                <a:prstGeom prst="ellipse">
                  <a:avLst/>
                </a:prstGeom>
                <a:solidFill>
                  <a:srgbClr val="FFFF00"/>
                </a:solidFill>
                <a:ln w="57150">
                  <a:solidFill>
                    <a:srgbClr val="FF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
              <p:nvSpPr>
                <p:cNvPr id="69" name="TextBox 68"/>
                <p:cNvSpPr txBox="1"/>
                <p:nvPr/>
              </p:nvSpPr>
              <p:spPr>
                <a:xfrm>
                  <a:off x="5486400" y="5882044"/>
                  <a:ext cx="809837" cy="830997"/>
                </a:xfrm>
                <a:prstGeom prst="rect">
                  <a:avLst/>
                </a:prstGeom>
                <a:noFill/>
              </p:spPr>
              <p:txBody>
                <a:bodyPr wrap="none" rtlCol="0">
                  <a:spAutoFit/>
                </a:bodyPr>
                <a:lstStyle/>
                <a:p>
                  <a:r>
                    <a:rPr lang="en-US" sz="4800" b="1" dirty="0">
                      <a:solidFill>
                        <a:schemeClr val="bg1"/>
                      </a:solidFill>
                      <a:latin typeface="Calibri" panose="020F0502020204030204" pitchFamily="34" charset="0"/>
                    </a:rPr>
                    <a:t>15</a:t>
                  </a:r>
                </a:p>
              </p:txBody>
            </p:sp>
          </p:grpSp>
          <p:sp>
            <p:nvSpPr>
              <p:cNvPr id="67" name="TextBox 66"/>
              <p:cNvSpPr txBox="1"/>
              <p:nvPr/>
            </p:nvSpPr>
            <p:spPr>
              <a:xfrm>
                <a:off x="2804751" y="5878513"/>
                <a:ext cx="989374" cy="707886"/>
              </a:xfrm>
              <a:prstGeom prst="rect">
                <a:avLst/>
              </a:prstGeom>
              <a:solidFill>
                <a:srgbClr val="FFFF00"/>
              </a:solidFill>
              <a:ln w="38100">
                <a:solidFill>
                  <a:srgbClr val="FF3300"/>
                </a:solidFill>
              </a:ln>
              <a:scene3d>
                <a:camera prst="orthographicFront"/>
                <a:lightRig rig="threePt" dir="t"/>
              </a:scene3d>
              <a:sp3d>
                <a:bevelT w="114300" prst="artDeco"/>
              </a:sp3d>
            </p:spPr>
            <p:txBody>
              <a:bodyPr wrap="none" rtlCol="0">
                <a:spAutoFit/>
              </a:bodyPr>
              <a:lstStyle/>
              <a:p>
                <a:pPr algn="ctr"/>
                <a:r>
                  <a:rPr lang="en-US" sz="2000" b="1" dirty="0">
                    <a:solidFill>
                      <a:srgbClr val="FF3300"/>
                    </a:solidFill>
                  </a:rPr>
                  <a:t>Wave -</a:t>
                </a:r>
              </a:p>
              <a:p>
                <a:pPr algn="ctr"/>
                <a:r>
                  <a:rPr lang="en-US" sz="2000" b="1" dirty="0">
                    <a:solidFill>
                      <a:srgbClr val="FF3300"/>
                    </a:solidFill>
                  </a:rPr>
                  <a:t>Sheaf</a:t>
                </a:r>
              </a:p>
            </p:txBody>
          </p:sp>
        </p:grpSp>
        <p:grpSp>
          <p:nvGrpSpPr>
            <p:cNvPr id="58" name="Group 57"/>
            <p:cNvGrpSpPr/>
            <p:nvPr/>
          </p:nvGrpSpPr>
          <p:grpSpPr>
            <a:xfrm>
              <a:off x="4079114" y="4803864"/>
              <a:ext cx="2343911" cy="1771422"/>
              <a:chOff x="4173604" y="4847407"/>
              <a:chExt cx="2343911" cy="1771422"/>
            </a:xfrm>
          </p:grpSpPr>
          <p:sp>
            <p:nvSpPr>
              <p:cNvPr id="59" name="TextBox 58"/>
              <p:cNvSpPr txBox="1"/>
              <p:nvPr/>
            </p:nvSpPr>
            <p:spPr>
              <a:xfrm>
                <a:off x="4173604" y="5910943"/>
                <a:ext cx="2343911" cy="707886"/>
              </a:xfrm>
              <a:prstGeom prst="rect">
                <a:avLst/>
              </a:prstGeom>
              <a:solidFill>
                <a:schemeClr val="accent3">
                  <a:lumMod val="20000"/>
                  <a:lumOff val="80000"/>
                </a:schemeClr>
              </a:solidFill>
              <a:ln w="38100">
                <a:solidFill>
                  <a:srgbClr val="009900"/>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Feast of</a:t>
                </a:r>
              </a:p>
              <a:p>
                <a:pPr algn="ctr"/>
                <a:r>
                  <a:rPr lang="en-US" sz="2000" b="1" dirty="0">
                    <a:solidFill>
                      <a:srgbClr val="CC00CC"/>
                    </a:solidFill>
                  </a:rPr>
                  <a:t>Unleavened Bread</a:t>
                </a:r>
              </a:p>
            </p:txBody>
          </p:sp>
          <p:cxnSp>
            <p:nvCxnSpPr>
              <p:cNvPr id="60" name="Straight Arrow Connector 59"/>
              <p:cNvCxnSpPr/>
              <p:nvPr/>
            </p:nvCxnSpPr>
            <p:spPr>
              <a:xfrm flipV="1">
                <a:off x="5298314" y="4847407"/>
                <a:ext cx="1" cy="1059507"/>
              </a:xfrm>
              <a:prstGeom prst="straightConnector1">
                <a:avLst/>
              </a:prstGeom>
              <a:ln w="7620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46" name="TextBox 45"/>
          <p:cNvSpPr txBox="1"/>
          <p:nvPr/>
        </p:nvSpPr>
        <p:spPr>
          <a:xfrm>
            <a:off x="8739722" y="4429780"/>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1</a:t>
            </a:r>
          </a:p>
        </p:txBody>
      </p:sp>
      <p:sp>
        <p:nvSpPr>
          <p:cNvPr id="50" name="TextBox 49"/>
          <p:cNvSpPr txBox="1"/>
          <p:nvPr/>
        </p:nvSpPr>
        <p:spPr>
          <a:xfrm>
            <a:off x="8763000" y="5105400"/>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2</a:t>
            </a:r>
          </a:p>
        </p:txBody>
      </p:sp>
      <p:grpSp>
        <p:nvGrpSpPr>
          <p:cNvPr id="12" name="Group 11"/>
          <p:cNvGrpSpPr/>
          <p:nvPr/>
        </p:nvGrpSpPr>
        <p:grpSpPr>
          <a:xfrm>
            <a:off x="8763000" y="0"/>
            <a:ext cx="344966" cy="4495800"/>
            <a:chOff x="8785278" y="0"/>
            <a:chExt cx="344966" cy="4495800"/>
          </a:xfrm>
        </p:grpSpPr>
        <p:cxnSp>
          <p:nvCxnSpPr>
            <p:cNvPr id="54" name="Straight Arrow Connector 53"/>
            <p:cNvCxnSpPr/>
            <p:nvPr/>
          </p:nvCxnSpPr>
          <p:spPr>
            <a:xfrm>
              <a:off x="8978369" y="3998894"/>
              <a:ext cx="13231" cy="496906"/>
            </a:xfrm>
            <a:prstGeom prst="straightConnector1">
              <a:avLst/>
            </a:prstGeom>
            <a:ln w="76200">
              <a:solidFill>
                <a:srgbClr val="FF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785278" y="0"/>
              <a:ext cx="344966" cy="3970318"/>
            </a:xfrm>
            <a:prstGeom prst="rect">
              <a:avLst/>
            </a:prstGeom>
            <a:solidFill>
              <a:srgbClr val="FFE1FF"/>
            </a:solidFill>
            <a:ln w="28575">
              <a:solidFill>
                <a:srgbClr val="FF0000"/>
              </a:solidFill>
            </a:ln>
          </p:spPr>
          <p:txBody>
            <a:bodyPr wrap="none" rtlCol="0">
              <a:spAutoFit/>
            </a:bodyPr>
            <a:lstStyle/>
            <a:p>
              <a:pPr algn="ctr"/>
              <a:r>
                <a:rPr lang="en-US" sz="1400" b="1" dirty="0">
                  <a:solidFill>
                    <a:srgbClr val="FF0000"/>
                  </a:solidFill>
                </a:rPr>
                <a:t>C</a:t>
              </a:r>
            </a:p>
            <a:p>
              <a:pPr algn="ctr"/>
              <a:r>
                <a:rPr lang="en-US" sz="1400" b="1" dirty="0">
                  <a:solidFill>
                    <a:srgbClr val="FF0000"/>
                  </a:solidFill>
                </a:rPr>
                <a:t>o</a:t>
              </a:r>
            </a:p>
            <a:p>
              <a:pPr algn="ctr"/>
              <a:r>
                <a:rPr lang="en-US" sz="1400" b="1" dirty="0">
                  <a:solidFill>
                    <a:srgbClr val="FF0000"/>
                  </a:solidFill>
                </a:rPr>
                <a:t>m</a:t>
              </a:r>
            </a:p>
            <a:p>
              <a:pPr algn="ctr"/>
              <a:r>
                <a:rPr lang="en-US" sz="1400" b="1" dirty="0">
                  <a:solidFill>
                    <a:srgbClr val="FF0000"/>
                  </a:solidFill>
                </a:rPr>
                <a:t>p</a:t>
              </a:r>
            </a:p>
            <a:p>
              <a:pPr algn="ctr"/>
              <a:r>
                <a:rPr lang="en-US" sz="1400" b="1" dirty="0">
                  <a:solidFill>
                    <a:srgbClr val="FF0000"/>
                  </a:solidFill>
                </a:rPr>
                <a:t>l</a:t>
              </a:r>
            </a:p>
            <a:p>
              <a:pPr algn="ctr"/>
              <a:r>
                <a:rPr lang="en-US" sz="1400" b="1" dirty="0">
                  <a:solidFill>
                    <a:srgbClr val="FF0000"/>
                  </a:solidFill>
                </a:rPr>
                <a:t>e</a:t>
              </a:r>
            </a:p>
            <a:p>
              <a:pPr algn="ctr"/>
              <a:r>
                <a:rPr lang="en-US" sz="1400" b="1" dirty="0">
                  <a:solidFill>
                    <a:srgbClr val="FF0000"/>
                  </a:solidFill>
                </a:rPr>
                <a:t>t</a:t>
              </a:r>
            </a:p>
            <a:p>
              <a:pPr algn="ctr"/>
              <a:r>
                <a:rPr lang="en-US" sz="1400" b="1" dirty="0">
                  <a:solidFill>
                    <a:srgbClr val="FF0000"/>
                  </a:solidFill>
                </a:rPr>
                <a:t>e</a:t>
              </a:r>
            </a:p>
            <a:p>
              <a:pPr algn="ctr"/>
              <a:r>
                <a:rPr lang="en-US" sz="1400" b="1" dirty="0">
                  <a:solidFill>
                    <a:srgbClr val="FF0000"/>
                  </a:solidFill>
                </a:rPr>
                <a:t>d</a:t>
              </a:r>
            </a:p>
            <a:p>
              <a:pPr algn="ctr"/>
              <a:endParaRPr lang="en-US" sz="1400" b="1" dirty="0">
                <a:solidFill>
                  <a:srgbClr val="FF0000"/>
                </a:solidFill>
              </a:endParaRPr>
            </a:p>
            <a:p>
              <a:pPr algn="ctr"/>
              <a:r>
                <a:rPr lang="en-US" sz="1400" b="1" dirty="0">
                  <a:solidFill>
                    <a:srgbClr val="FF0000"/>
                  </a:solidFill>
                </a:rPr>
                <a:t>S</a:t>
              </a:r>
            </a:p>
            <a:p>
              <a:pPr algn="ctr"/>
              <a:r>
                <a:rPr lang="en-US" sz="1400" b="1" dirty="0">
                  <a:solidFill>
                    <a:srgbClr val="FF0000"/>
                  </a:solidFill>
                </a:rPr>
                <a:t>a</a:t>
              </a:r>
            </a:p>
            <a:p>
              <a:pPr algn="ctr"/>
              <a:r>
                <a:rPr lang="en-US" sz="1400" b="1" dirty="0">
                  <a:solidFill>
                    <a:srgbClr val="FF0000"/>
                  </a:solidFill>
                </a:rPr>
                <a:t>b</a:t>
              </a:r>
            </a:p>
            <a:p>
              <a:pPr algn="ctr"/>
              <a:r>
                <a:rPr lang="en-US" sz="1400" b="1" dirty="0">
                  <a:solidFill>
                    <a:srgbClr val="FF0000"/>
                  </a:solidFill>
                </a:rPr>
                <a:t>b</a:t>
              </a:r>
            </a:p>
            <a:p>
              <a:pPr algn="ctr"/>
              <a:r>
                <a:rPr lang="en-US" sz="1400" b="1" dirty="0">
                  <a:solidFill>
                    <a:srgbClr val="FF0000"/>
                  </a:solidFill>
                </a:rPr>
                <a:t>a</a:t>
              </a:r>
            </a:p>
            <a:p>
              <a:pPr algn="ctr"/>
              <a:r>
                <a:rPr lang="en-US" sz="1400" b="1" dirty="0">
                  <a:solidFill>
                    <a:srgbClr val="FF0000"/>
                  </a:solidFill>
                </a:rPr>
                <a:t>t</a:t>
              </a:r>
            </a:p>
            <a:p>
              <a:pPr algn="ctr"/>
              <a:r>
                <a:rPr lang="en-US" sz="1400" b="1" dirty="0">
                  <a:solidFill>
                    <a:srgbClr val="FF0000"/>
                  </a:solidFill>
                </a:rPr>
                <a:t>h</a:t>
              </a:r>
            </a:p>
            <a:p>
              <a:pPr algn="ctr"/>
              <a:r>
                <a:rPr lang="en-US" sz="1400" b="1" dirty="0">
                  <a:solidFill>
                    <a:srgbClr val="FF0000"/>
                  </a:solidFill>
                </a:rPr>
                <a:t>s</a:t>
              </a:r>
            </a:p>
          </p:txBody>
        </p:sp>
      </p:grpSp>
      <p:sp>
        <p:nvSpPr>
          <p:cNvPr id="2" name="Slide Number Placeholder 1"/>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pPr/>
              <a:t>36</a:t>
            </a:fld>
            <a:endParaRPr lang="en-US" b="1" dirty="0">
              <a:solidFill>
                <a:schemeClr val="bg1"/>
              </a:solidFill>
            </a:endParaRPr>
          </a:p>
        </p:txBody>
      </p:sp>
      <p:sp>
        <p:nvSpPr>
          <p:cNvPr id="35" name="TextBox 34"/>
          <p:cNvSpPr txBox="1"/>
          <p:nvPr/>
        </p:nvSpPr>
        <p:spPr>
          <a:xfrm>
            <a:off x="6540117" y="5867400"/>
            <a:ext cx="2101857" cy="707886"/>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Last U - Bread</a:t>
            </a:r>
          </a:p>
          <a:p>
            <a:pPr algn="ctr"/>
            <a:r>
              <a:rPr lang="en-US" sz="2000" b="1" dirty="0">
                <a:solidFill>
                  <a:srgbClr val="CC00CC"/>
                </a:solidFill>
              </a:rPr>
              <a:t>Annual Sabbath</a:t>
            </a:r>
          </a:p>
        </p:txBody>
      </p:sp>
      <p:sp>
        <p:nvSpPr>
          <p:cNvPr id="36" name="TextBox 35"/>
          <p:cNvSpPr txBox="1"/>
          <p:nvPr/>
        </p:nvSpPr>
        <p:spPr>
          <a:xfrm>
            <a:off x="7162800" y="219670"/>
            <a:ext cx="1492716" cy="923330"/>
          </a:xfrm>
          <a:prstGeom prst="rect">
            <a:avLst/>
          </a:prstGeom>
          <a:solidFill>
            <a:schemeClr val="accent2">
              <a:lumMod val="20000"/>
              <a:lumOff val="80000"/>
            </a:schemeClr>
          </a:solidFill>
          <a:ln w="38100">
            <a:solidFill>
              <a:srgbClr val="C00000"/>
            </a:solidFill>
          </a:ln>
          <a:scene3d>
            <a:camera prst="orthographicFront"/>
            <a:lightRig rig="threePt" dir="t"/>
          </a:scene3d>
          <a:sp3d>
            <a:bevelT w="114300" prst="artDeco"/>
          </a:sp3d>
        </p:spPr>
        <p:txBody>
          <a:bodyPr wrap="none" rtlCol="0">
            <a:spAutoFit/>
          </a:bodyPr>
          <a:lstStyle/>
          <a:p>
            <a:pPr algn="ctr"/>
            <a:r>
              <a:rPr lang="en-US" b="1" dirty="0">
                <a:solidFill>
                  <a:srgbClr val="FF3300"/>
                </a:solidFill>
              </a:rPr>
              <a:t>Passover Is</a:t>
            </a:r>
          </a:p>
          <a:p>
            <a:pPr algn="ctr"/>
            <a:r>
              <a:rPr lang="en-US" b="1" dirty="0">
                <a:solidFill>
                  <a:srgbClr val="FF3300"/>
                </a:solidFill>
              </a:rPr>
              <a:t>Not Annual </a:t>
            </a:r>
          </a:p>
          <a:p>
            <a:pPr algn="ctr"/>
            <a:r>
              <a:rPr lang="en-US" b="1" dirty="0">
                <a:solidFill>
                  <a:srgbClr val="FF3300"/>
                </a:solidFill>
              </a:rPr>
              <a:t>Sabbath</a:t>
            </a:r>
          </a:p>
        </p:txBody>
      </p:sp>
      <p:sp>
        <p:nvSpPr>
          <p:cNvPr id="37" name="TextBox 36"/>
          <p:cNvSpPr txBox="1"/>
          <p:nvPr/>
        </p:nvSpPr>
        <p:spPr>
          <a:xfrm>
            <a:off x="152400" y="219670"/>
            <a:ext cx="1465466" cy="923330"/>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b="1" dirty="0">
                <a:solidFill>
                  <a:srgbClr val="CC00CC"/>
                </a:solidFill>
              </a:rPr>
              <a:t>1</a:t>
            </a:r>
            <a:r>
              <a:rPr lang="en-US" b="1" baseline="30000" dirty="0">
                <a:solidFill>
                  <a:srgbClr val="CC00CC"/>
                </a:solidFill>
              </a:rPr>
              <a:t>st</a:t>
            </a:r>
            <a:r>
              <a:rPr lang="en-US" b="1" dirty="0">
                <a:solidFill>
                  <a:srgbClr val="CC00CC"/>
                </a:solidFill>
              </a:rPr>
              <a:t> U - Bread</a:t>
            </a:r>
          </a:p>
          <a:p>
            <a:pPr algn="ctr"/>
            <a:r>
              <a:rPr lang="en-US" b="1" dirty="0">
                <a:solidFill>
                  <a:srgbClr val="CC00CC"/>
                </a:solidFill>
              </a:rPr>
              <a:t> Annual </a:t>
            </a:r>
            <a:br>
              <a:rPr lang="en-US" b="1" dirty="0">
                <a:solidFill>
                  <a:srgbClr val="CC00CC"/>
                </a:solidFill>
              </a:rPr>
            </a:br>
            <a:r>
              <a:rPr lang="en-US" b="1" dirty="0">
                <a:solidFill>
                  <a:srgbClr val="CC00CC"/>
                </a:solidFill>
              </a:rPr>
              <a:t>Sabbath</a:t>
            </a:r>
          </a:p>
        </p:txBody>
      </p:sp>
    </p:spTree>
    <p:extLst>
      <p:ext uri="{BB962C8B-B14F-4D97-AF65-F5344CB8AC3E}">
        <p14:creationId xmlns:p14="http://schemas.microsoft.com/office/powerpoint/2010/main" val="16804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6" presetClass="entr" presetSubtype="0" fill="hold" grpId="0" nodeType="afterEffect">
                                  <p:stCondLst>
                                    <p:cond delay="25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80">
                                          <p:stCondLst>
                                            <p:cond delay="0"/>
                                          </p:stCondLst>
                                        </p:cTn>
                                        <p:tgtEl>
                                          <p:spTgt spid="46"/>
                                        </p:tgtEl>
                                      </p:cBhvr>
                                    </p:animEffect>
                                    <p:anim calcmode="lin" valueType="num">
                                      <p:cBhvr>
                                        <p:cTn id="1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0" dur="26">
                                          <p:stCondLst>
                                            <p:cond delay="650"/>
                                          </p:stCondLst>
                                        </p:cTn>
                                        <p:tgtEl>
                                          <p:spTgt spid="46"/>
                                        </p:tgtEl>
                                      </p:cBhvr>
                                      <p:to x="100000" y="60000"/>
                                    </p:animScale>
                                    <p:animScale>
                                      <p:cBhvr>
                                        <p:cTn id="21" dur="166" decel="50000">
                                          <p:stCondLst>
                                            <p:cond delay="676"/>
                                          </p:stCondLst>
                                        </p:cTn>
                                        <p:tgtEl>
                                          <p:spTgt spid="46"/>
                                        </p:tgtEl>
                                      </p:cBhvr>
                                      <p:to x="100000" y="100000"/>
                                    </p:animScale>
                                    <p:animScale>
                                      <p:cBhvr>
                                        <p:cTn id="22" dur="26">
                                          <p:stCondLst>
                                            <p:cond delay="1312"/>
                                          </p:stCondLst>
                                        </p:cTn>
                                        <p:tgtEl>
                                          <p:spTgt spid="46"/>
                                        </p:tgtEl>
                                      </p:cBhvr>
                                      <p:to x="100000" y="80000"/>
                                    </p:animScale>
                                    <p:animScale>
                                      <p:cBhvr>
                                        <p:cTn id="23" dur="166" decel="50000">
                                          <p:stCondLst>
                                            <p:cond delay="1338"/>
                                          </p:stCondLst>
                                        </p:cTn>
                                        <p:tgtEl>
                                          <p:spTgt spid="46"/>
                                        </p:tgtEl>
                                      </p:cBhvr>
                                      <p:to x="100000" y="100000"/>
                                    </p:animScale>
                                    <p:animScale>
                                      <p:cBhvr>
                                        <p:cTn id="24" dur="26">
                                          <p:stCondLst>
                                            <p:cond delay="1642"/>
                                          </p:stCondLst>
                                        </p:cTn>
                                        <p:tgtEl>
                                          <p:spTgt spid="46"/>
                                        </p:tgtEl>
                                      </p:cBhvr>
                                      <p:to x="100000" y="90000"/>
                                    </p:animScale>
                                    <p:animScale>
                                      <p:cBhvr>
                                        <p:cTn id="25" dur="166" decel="50000">
                                          <p:stCondLst>
                                            <p:cond delay="1668"/>
                                          </p:stCondLst>
                                        </p:cTn>
                                        <p:tgtEl>
                                          <p:spTgt spid="46"/>
                                        </p:tgtEl>
                                      </p:cBhvr>
                                      <p:to x="100000" y="100000"/>
                                    </p:animScale>
                                    <p:animScale>
                                      <p:cBhvr>
                                        <p:cTn id="26" dur="26">
                                          <p:stCondLst>
                                            <p:cond delay="1808"/>
                                          </p:stCondLst>
                                        </p:cTn>
                                        <p:tgtEl>
                                          <p:spTgt spid="46"/>
                                        </p:tgtEl>
                                      </p:cBhvr>
                                      <p:to x="100000" y="95000"/>
                                    </p:animScale>
                                    <p:animScale>
                                      <p:cBhvr>
                                        <p:cTn id="27" dur="166" decel="50000">
                                          <p:stCondLst>
                                            <p:cond delay="1834"/>
                                          </p:stCondLst>
                                        </p:cTn>
                                        <p:tgtEl>
                                          <p:spTgt spid="46"/>
                                        </p:tgtEl>
                                      </p:cBhvr>
                                      <p:to x="100000" y="100000"/>
                                    </p:animScale>
                                  </p:childTnLst>
                                </p:cTn>
                              </p:par>
                            </p:childTnLst>
                          </p:cTn>
                        </p:par>
                        <p:par>
                          <p:cTn id="28" fill="hold">
                            <p:stCondLst>
                              <p:cond delay="3250"/>
                            </p:stCondLst>
                            <p:childTnLst>
                              <p:par>
                                <p:cTn id="29" presetID="26" presetClass="entr" presetSubtype="0" fill="hold" grpId="0" nodeType="afterEffect">
                                  <p:stCondLst>
                                    <p:cond delay="25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80">
                                          <p:stCondLst>
                                            <p:cond delay="0"/>
                                          </p:stCondLst>
                                        </p:cTn>
                                        <p:tgtEl>
                                          <p:spTgt spid="50"/>
                                        </p:tgtEl>
                                      </p:cBhvr>
                                    </p:animEffect>
                                    <p:anim calcmode="lin" valueType="num">
                                      <p:cBhvr>
                                        <p:cTn id="3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37" dur="26">
                                          <p:stCondLst>
                                            <p:cond delay="650"/>
                                          </p:stCondLst>
                                        </p:cTn>
                                        <p:tgtEl>
                                          <p:spTgt spid="50"/>
                                        </p:tgtEl>
                                      </p:cBhvr>
                                      <p:to x="100000" y="60000"/>
                                    </p:animScale>
                                    <p:animScale>
                                      <p:cBhvr>
                                        <p:cTn id="38" dur="166" decel="50000">
                                          <p:stCondLst>
                                            <p:cond delay="676"/>
                                          </p:stCondLst>
                                        </p:cTn>
                                        <p:tgtEl>
                                          <p:spTgt spid="50"/>
                                        </p:tgtEl>
                                      </p:cBhvr>
                                      <p:to x="100000" y="100000"/>
                                    </p:animScale>
                                    <p:animScale>
                                      <p:cBhvr>
                                        <p:cTn id="39" dur="26">
                                          <p:stCondLst>
                                            <p:cond delay="1312"/>
                                          </p:stCondLst>
                                        </p:cTn>
                                        <p:tgtEl>
                                          <p:spTgt spid="50"/>
                                        </p:tgtEl>
                                      </p:cBhvr>
                                      <p:to x="100000" y="80000"/>
                                    </p:animScale>
                                    <p:animScale>
                                      <p:cBhvr>
                                        <p:cTn id="40" dur="166" decel="50000">
                                          <p:stCondLst>
                                            <p:cond delay="1338"/>
                                          </p:stCondLst>
                                        </p:cTn>
                                        <p:tgtEl>
                                          <p:spTgt spid="50"/>
                                        </p:tgtEl>
                                      </p:cBhvr>
                                      <p:to x="100000" y="100000"/>
                                    </p:animScale>
                                    <p:animScale>
                                      <p:cBhvr>
                                        <p:cTn id="41" dur="26">
                                          <p:stCondLst>
                                            <p:cond delay="1642"/>
                                          </p:stCondLst>
                                        </p:cTn>
                                        <p:tgtEl>
                                          <p:spTgt spid="50"/>
                                        </p:tgtEl>
                                      </p:cBhvr>
                                      <p:to x="100000" y="90000"/>
                                    </p:animScale>
                                    <p:animScale>
                                      <p:cBhvr>
                                        <p:cTn id="42" dur="166" decel="50000">
                                          <p:stCondLst>
                                            <p:cond delay="1668"/>
                                          </p:stCondLst>
                                        </p:cTn>
                                        <p:tgtEl>
                                          <p:spTgt spid="50"/>
                                        </p:tgtEl>
                                      </p:cBhvr>
                                      <p:to x="100000" y="100000"/>
                                    </p:animScale>
                                    <p:animScale>
                                      <p:cBhvr>
                                        <p:cTn id="43" dur="26">
                                          <p:stCondLst>
                                            <p:cond delay="1808"/>
                                          </p:stCondLst>
                                        </p:cTn>
                                        <p:tgtEl>
                                          <p:spTgt spid="50"/>
                                        </p:tgtEl>
                                      </p:cBhvr>
                                      <p:to x="100000" y="95000"/>
                                    </p:animScale>
                                    <p:animScale>
                                      <p:cBhvr>
                                        <p:cTn id="44" dur="166" decel="50000">
                                          <p:stCondLst>
                                            <p:cond delay="1834"/>
                                          </p:stCondLst>
                                        </p:cTn>
                                        <p:tgtEl>
                                          <p:spTgt spid="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sp>
        <p:nvSpPr>
          <p:cNvPr id="27" name="TextBox 26"/>
          <p:cNvSpPr txBox="1"/>
          <p:nvPr/>
        </p:nvSpPr>
        <p:spPr>
          <a:xfrm>
            <a:off x="8815922" y="2057400"/>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3</a:t>
            </a:r>
          </a:p>
        </p:txBody>
      </p:sp>
      <p:sp>
        <p:nvSpPr>
          <p:cNvPr id="28" name="TextBox 27"/>
          <p:cNvSpPr txBox="1"/>
          <p:nvPr/>
        </p:nvSpPr>
        <p:spPr>
          <a:xfrm>
            <a:off x="8815922" y="2981980"/>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4</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741226" cy="661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817429" y="3911102"/>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5</a:t>
            </a:r>
          </a:p>
        </p:txBody>
      </p:sp>
      <p:sp>
        <p:nvSpPr>
          <p:cNvPr id="30" name="TextBox 29"/>
          <p:cNvSpPr txBox="1"/>
          <p:nvPr/>
        </p:nvSpPr>
        <p:spPr>
          <a:xfrm>
            <a:off x="8815922" y="4886980"/>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6</a:t>
            </a:r>
          </a:p>
        </p:txBody>
      </p:sp>
      <p:grpSp>
        <p:nvGrpSpPr>
          <p:cNvPr id="31" name="Group 30"/>
          <p:cNvGrpSpPr/>
          <p:nvPr/>
        </p:nvGrpSpPr>
        <p:grpSpPr>
          <a:xfrm>
            <a:off x="7245380" y="435114"/>
            <a:ext cx="1785073" cy="1632466"/>
            <a:chOff x="7245380" y="435114"/>
            <a:chExt cx="1785073" cy="1632466"/>
          </a:xfrm>
        </p:grpSpPr>
        <p:cxnSp>
          <p:nvCxnSpPr>
            <p:cNvPr id="33" name="Straight Arrow Connector 32"/>
            <p:cNvCxnSpPr/>
            <p:nvPr/>
          </p:nvCxnSpPr>
          <p:spPr>
            <a:xfrm>
              <a:off x="8534400" y="1143000"/>
              <a:ext cx="496053" cy="924580"/>
            </a:xfrm>
            <a:prstGeom prst="straightConnector1">
              <a:avLst/>
            </a:prstGeom>
            <a:ln w="76200">
              <a:solidFill>
                <a:srgbClr val="FF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45380" y="435114"/>
              <a:ext cx="1441420" cy="707886"/>
            </a:xfrm>
            <a:prstGeom prst="rect">
              <a:avLst/>
            </a:prstGeom>
            <a:solidFill>
              <a:srgbClr val="FFCCFF"/>
            </a:solidFill>
            <a:ln w="57150">
              <a:solidFill>
                <a:srgbClr val="FF0000"/>
              </a:solidFill>
            </a:ln>
            <a:scene3d>
              <a:camera prst="orthographicFront"/>
              <a:lightRig rig="threePt" dir="t"/>
            </a:scene3d>
            <a:sp3d>
              <a:bevelT w="114300" prst="artDeco"/>
            </a:sp3d>
          </p:spPr>
          <p:txBody>
            <a:bodyPr wrap="none" rtlCol="0">
              <a:spAutoFit/>
            </a:bodyPr>
            <a:lstStyle/>
            <a:p>
              <a:pPr algn="ctr"/>
              <a:r>
                <a:rPr lang="en-US" sz="2000" b="1" dirty="0">
                  <a:solidFill>
                    <a:srgbClr val="FF0000"/>
                  </a:solidFill>
                  <a:latin typeface="Comic Sans MS" panose="030F0702030302020204" pitchFamily="66" charset="0"/>
                </a:rPr>
                <a:t>Completed</a:t>
              </a:r>
            </a:p>
            <a:p>
              <a:pPr algn="ctr"/>
              <a:r>
                <a:rPr lang="en-US" sz="2000" b="1" dirty="0">
                  <a:solidFill>
                    <a:srgbClr val="FF0000"/>
                  </a:solidFill>
                  <a:latin typeface="Comic Sans MS" panose="030F0702030302020204" pitchFamily="66" charset="0"/>
                </a:rPr>
                <a:t>Sabbath</a:t>
              </a:r>
            </a:p>
          </p:txBody>
        </p:sp>
      </p:grpSp>
      <p:grpSp>
        <p:nvGrpSpPr>
          <p:cNvPr id="36" name="Group 35"/>
          <p:cNvGrpSpPr/>
          <p:nvPr/>
        </p:nvGrpSpPr>
        <p:grpSpPr>
          <a:xfrm>
            <a:off x="7620000" y="3922693"/>
            <a:ext cx="1273626" cy="954107"/>
            <a:chOff x="7750627" y="1828799"/>
            <a:chExt cx="1208315" cy="977732"/>
          </a:xfrm>
        </p:grpSpPr>
        <p:sp>
          <p:nvSpPr>
            <p:cNvPr id="43" name="TextBox 42"/>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19</a:t>
              </a:r>
            </a:p>
            <a:p>
              <a:pPr algn="ctr"/>
              <a:endParaRPr lang="en-US" sz="400" b="1" dirty="0">
                <a:solidFill>
                  <a:srgbClr val="0000CC"/>
                </a:solidFill>
                <a:latin typeface="Calibri" panose="020F0502020204030204" pitchFamily="34" charset="0"/>
              </a:endParaRPr>
            </a:p>
          </p:txBody>
        </p:sp>
        <p:sp>
          <p:nvSpPr>
            <p:cNvPr id="44" name="Cloud 43"/>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620001" y="2953119"/>
            <a:ext cx="1273626" cy="969575"/>
            <a:chOff x="7750627" y="1857619"/>
            <a:chExt cx="1208315" cy="917745"/>
          </a:xfrm>
        </p:grpSpPr>
        <p:sp>
          <p:nvSpPr>
            <p:cNvPr id="41" name="TextBox 40"/>
            <p:cNvSpPr txBox="1"/>
            <p:nvPr/>
          </p:nvSpPr>
          <p:spPr>
            <a:xfrm>
              <a:off x="7750627" y="1857619"/>
              <a:ext cx="1208315" cy="917745"/>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12</a:t>
              </a:r>
            </a:p>
          </p:txBody>
        </p:sp>
        <p:sp>
          <p:nvSpPr>
            <p:cNvPr id="42" name="Cloud 41"/>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620003" y="4876800"/>
            <a:ext cx="1273626" cy="954107"/>
            <a:chOff x="7750627" y="1828799"/>
            <a:chExt cx="1208315" cy="977732"/>
          </a:xfrm>
        </p:grpSpPr>
        <p:sp>
          <p:nvSpPr>
            <p:cNvPr id="39" name="TextBox 38"/>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26</a:t>
              </a:r>
            </a:p>
            <a:p>
              <a:endParaRPr lang="en-US" sz="400" dirty="0">
                <a:solidFill>
                  <a:schemeClr val="bg1"/>
                </a:solidFill>
                <a:latin typeface="Calibri" panose="020F0502020204030204" pitchFamily="34" charset="0"/>
              </a:endParaRPr>
            </a:p>
          </p:txBody>
        </p:sp>
        <p:sp>
          <p:nvSpPr>
            <p:cNvPr id="40" name="Cloud 39"/>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20002" y="2012484"/>
            <a:ext cx="1273626" cy="969496"/>
            <a:chOff x="7750627" y="1828799"/>
            <a:chExt cx="1208315" cy="993502"/>
          </a:xfrm>
        </p:grpSpPr>
        <p:sp>
          <p:nvSpPr>
            <p:cNvPr id="45" name="TextBox 44"/>
            <p:cNvSpPr txBox="1"/>
            <p:nvPr/>
          </p:nvSpPr>
          <p:spPr>
            <a:xfrm>
              <a:off x="7750627" y="1828799"/>
              <a:ext cx="1208315" cy="99350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5</a:t>
              </a:r>
            </a:p>
            <a:p>
              <a:endParaRPr lang="en-US" sz="400" dirty="0">
                <a:solidFill>
                  <a:schemeClr val="bg1"/>
                </a:solidFill>
                <a:latin typeface="Calibri" panose="020F0502020204030204" pitchFamily="34" charset="0"/>
              </a:endParaRPr>
            </a:p>
          </p:txBody>
        </p:sp>
        <p:sp>
          <p:nvSpPr>
            <p:cNvPr id="46" name="Cloud 4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8001000" y="6248400"/>
            <a:ext cx="762000" cy="365125"/>
          </a:xfrm>
        </p:spPr>
        <p:txBody>
          <a:bodyPr/>
          <a:lstStyle/>
          <a:p>
            <a:fld id="{9A7ECC3E-4170-412F-8B33-8063B7BB8A4D}" type="slidenum">
              <a:rPr lang="en-US" b="1" smtClean="0">
                <a:solidFill>
                  <a:schemeClr val="bg1"/>
                </a:solidFill>
              </a:rPr>
              <a:pPr/>
              <a:t>37</a:t>
            </a:fld>
            <a:endParaRPr lang="en-US" b="1" dirty="0">
              <a:solidFill>
                <a:schemeClr val="bg1"/>
              </a:solidFill>
            </a:endParaRPr>
          </a:p>
        </p:txBody>
      </p:sp>
    </p:spTree>
    <p:extLst>
      <p:ext uri="{BB962C8B-B14F-4D97-AF65-F5344CB8AC3E}">
        <p14:creationId xmlns:p14="http://schemas.microsoft.com/office/powerpoint/2010/main" val="33994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1000"/>
                            </p:stCondLst>
                            <p:childTnLst>
                              <p:par>
                                <p:cTn id="11" presetID="31" presetClass="entr" presetSubtype="0" fill="hold" nodeType="afterEffect">
                                  <p:stCondLst>
                                    <p:cond delay="50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childTnLst>
                          </p:cTn>
                        </p:par>
                        <p:par>
                          <p:cTn id="17" fill="hold">
                            <p:stCondLst>
                              <p:cond delay="2500"/>
                            </p:stCondLst>
                            <p:childTnLst>
                              <p:par>
                                <p:cTn id="18" presetID="2" presetClass="entr" presetSubtype="4" fill="hold" grpId="0" nodeType="afterEffect">
                                  <p:stCondLst>
                                    <p:cond delay="5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53" presetClass="entr" presetSubtype="16" fill="hold" nodeType="afterEffect">
                                  <p:stCondLst>
                                    <p:cond delay="5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4500"/>
                            </p:stCondLst>
                            <p:childTnLst>
                              <p:par>
                                <p:cTn id="29" presetID="2" presetClass="entr" presetSubtype="4" fill="hold" grpId="0" nodeType="after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53" presetClass="entr" presetSubtype="16" fill="hold" nodeType="after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53" presetClass="entr" presetSubtype="16" fill="hold" nodeType="afterEffect">
                                  <p:stCondLst>
                                    <p:cond delay="5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8500"/>
                            </p:stCondLst>
                            <p:childTnLst>
                              <p:par>
                                <p:cTn id="51" presetID="2" presetClass="entr" presetSubtype="4" fill="hold" grpId="0" nodeType="afterEffect">
                                  <p:stCondLst>
                                    <p:cond delay="25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un 27"/>
          <p:cNvSpPr/>
          <p:nvPr/>
        </p:nvSpPr>
        <p:spPr>
          <a:xfrm>
            <a:off x="76200" y="2743200"/>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0" name="Group 4099"/>
          <p:cNvGrpSpPr/>
          <p:nvPr/>
        </p:nvGrpSpPr>
        <p:grpSpPr>
          <a:xfrm>
            <a:off x="184142" y="203537"/>
            <a:ext cx="2101858" cy="2615863"/>
            <a:chOff x="184142" y="203537"/>
            <a:chExt cx="2101858" cy="2615863"/>
          </a:xfrm>
        </p:grpSpPr>
        <p:cxnSp>
          <p:nvCxnSpPr>
            <p:cNvPr id="30" name="Straight Arrow Connector 29"/>
            <p:cNvCxnSpPr/>
            <p:nvPr/>
          </p:nvCxnSpPr>
          <p:spPr>
            <a:xfrm flipH="1">
              <a:off x="914400" y="1165086"/>
              <a:ext cx="304800" cy="1654314"/>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142" y="203537"/>
              <a:ext cx="2101858" cy="1015663"/>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Pentecost</a:t>
              </a:r>
            </a:p>
            <a:p>
              <a:pPr algn="ctr"/>
              <a:r>
                <a:rPr lang="en-US" sz="2000" b="1" dirty="0">
                  <a:solidFill>
                    <a:srgbClr val="CC00CC"/>
                  </a:solidFill>
                </a:rPr>
                <a:t>Shavuot</a:t>
              </a:r>
              <a:br>
                <a:rPr lang="en-US" sz="2000" b="1" dirty="0">
                  <a:solidFill>
                    <a:srgbClr val="CC00CC"/>
                  </a:solidFill>
                </a:rPr>
              </a:br>
              <a:r>
                <a:rPr lang="en-US" sz="2000" b="1" dirty="0">
                  <a:solidFill>
                    <a:srgbClr val="CC00CC"/>
                  </a:solidFill>
                </a:rPr>
                <a:t>Annual Sabbath</a:t>
              </a:r>
            </a:p>
          </p:txBody>
        </p:sp>
      </p:grpSp>
      <p:grpSp>
        <p:nvGrpSpPr>
          <p:cNvPr id="4099" name="Group 4098"/>
          <p:cNvGrpSpPr/>
          <p:nvPr/>
        </p:nvGrpSpPr>
        <p:grpSpPr>
          <a:xfrm>
            <a:off x="7245380" y="435114"/>
            <a:ext cx="1785073" cy="1632466"/>
            <a:chOff x="7245380" y="435114"/>
            <a:chExt cx="1785073" cy="1632466"/>
          </a:xfrm>
        </p:grpSpPr>
        <p:cxnSp>
          <p:nvCxnSpPr>
            <p:cNvPr id="4097" name="Straight Arrow Connector 4096"/>
            <p:cNvCxnSpPr>
              <a:endCxn id="27" idx="0"/>
            </p:cNvCxnSpPr>
            <p:nvPr/>
          </p:nvCxnSpPr>
          <p:spPr>
            <a:xfrm>
              <a:off x="8534400" y="1143000"/>
              <a:ext cx="496053" cy="924580"/>
            </a:xfrm>
            <a:prstGeom prst="straightConnector1">
              <a:avLst/>
            </a:prstGeom>
            <a:ln w="76200">
              <a:solidFill>
                <a:srgbClr val="FF00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45380" y="435114"/>
              <a:ext cx="1441420" cy="707886"/>
            </a:xfrm>
            <a:prstGeom prst="rect">
              <a:avLst/>
            </a:prstGeom>
            <a:solidFill>
              <a:srgbClr val="FFCCFF"/>
            </a:solidFill>
            <a:ln w="57150">
              <a:solidFill>
                <a:srgbClr val="FF0000"/>
              </a:solidFill>
            </a:ln>
            <a:scene3d>
              <a:camera prst="orthographicFront"/>
              <a:lightRig rig="threePt" dir="t"/>
            </a:scene3d>
            <a:sp3d>
              <a:bevelT w="114300" prst="artDeco"/>
            </a:sp3d>
          </p:spPr>
          <p:txBody>
            <a:bodyPr wrap="none" rtlCol="0">
              <a:spAutoFit/>
            </a:bodyPr>
            <a:lstStyle/>
            <a:p>
              <a:pPr algn="ctr"/>
              <a:r>
                <a:rPr lang="en-US" sz="2000" b="1" dirty="0">
                  <a:solidFill>
                    <a:srgbClr val="FF0000"/>
                  </a:solidFill>
                  <a:latin typeface="Comic Sans MS" panose="030F0702030302020204" pitchFamily="66" charset="0"/>
                </a:rPr>
                <a:t>Completed</a:t>
              </a:r>
            </a:p>
            <a:p>
              <a:pPr algn="ctr"/>
              <a:r>
                <a:rPr lang="en-US" sz="2000" b="1" dirty="0">
                  <a:solidFill>
                    <a:srgbClr val="FF0000"/>
                  </a:solidFill>
                  <a:latin typeface="Comic Sans MS" panose="030F0702030302020204" pitchFamily="66" charset="0"/>
                </a:rPr>
                <a:t>Sabbath</a:t>
              </a:r>
            </a:p>
          </p:txBody>
        </p:sp>
      </p:grpSp>
      <p:grpSp>
        <p:nvGrpSpPr>
          <p:cNvPr id="39" name="Group 38"/>
          <p:cNvGrpSpPr/>
          <p:nvPr/>
        </p:nvGrpSpPr>
        <p:grpSpPr>
          <a:xfrm>
            <a:off x="7620002" y="1981200"/>
            <a:ext cx="1295397" cy="969496"/>
            <a:chOff x="7750627" y="1828799"/>
            <a:chExt cx="1208315" cy="993502"/>
          </a:xfrm>
        </p:grpSpPr>
        <p:sp>
          <p:nvSpPr>
            <p:cNvPr id="49" name="TextBox 48"/>
            <p:cNvSpPr txBox="1"/>
            <p:nvPr/>
          </p:nvSpPr>
          <p:spPr>
            <a:xfrm>
              <a:off x="7750627" y="1828799"/>
              <a:ext cx="1208315" cy="99350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3</a:t>
              </a:r>
            </a:p>
            <a:p>
              <a:endParaRPr lang="en-US" sz="400" dirty="0">
                <a:solidFill>
                  <a:schemeClr val="bg1"/>
                </a:solidFill>
                <a:latin typeface="Calibri" panose="020F0502020204030204" pitchFamily="34" charset="0"/>
              </a:endParaRPr>
            </a:p>
          </p:txBody>
        </p:sp>
        <p:sp>
          <p:nvSpPr>
            <p:cNvPr id="50" name="Cloud 49"/>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20000" y="3846493"/>
            <a:ext cx="1295397" cy="954107"/>
            <a:chOff x="7750627" y="1828799"/>
            <a:chExt cx="1208315" cy="977732"/>
          </a:xfrm>
        </p:grpSpPr>
        <p:sp>
          <p:nvSpPr>
            <p:cNvPr id="47" name="TextBox 46"/>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17</a:t>
              </a:r>
            </a:p>
            <a:p>
              <a:pPr algn="ctr"/>
              <a:endParaRPr lang="en-US" sz="400" b="1" dirty="0">
                <a:solidFill>
                  <a:srgbClr val="0000CC"/>
                </a:solidFill>
                <a:latin typeface="Calibri" panose="020F0502020204030204" pitchFamily="34" charset="0"/>
              </a:endParaRPr>
            </a:p>
          </p:txBody>
        </p:sp>
        <p:sp>
          <p:nvSpPr>
            <p:cNvPr id="48" name="Cloud 47"/>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20003" y="4773063"/>
            <a:ext cx="1295397" cy="954107"/>
            <a:chOff x="7750627" y="1828799"/>
            <a:chExt cx="1208315" cy="977732"/>
          </a:xfrm>
        </p:grpSpPr>
        <p:sp>
          <p:nvSpPr>
            <p:cNvPr id="43" name="TextBox 42"/>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24</a:t>
              </a:r>
            </a:p>
            <a:p>
              <a:endParaRPr lang="en-US" sz="400" dirty="0">
                <a:solidFill>
                  <a:schemeClr val="bg1"/>
                </a:solidFill>
                <a:latin typeface="Calibri" panose="020F0502020204030204" pitchFamily="34" charset="0"/>
              </a:endParaRPr>
            </a:p>
          </p:txBody>
        </p:sp>
        <p:sp>
          <p:nvSpPr>
            <p:cNvPr id="44" name="Cloud 43"/>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8828314" y="2067580"/>
            <a:ext cx="404278" cy="523220"/>
          </a:xfrm>
          <a:prstGeom prst="rect">
            <a:avLst/>
          </a:prstGeom>
          <a:noFill/>
        </p:spPr>
        <p:txBody>
          <a:bodyPr wrap="none" rtlCol="0">
            <a:spAutoFit/>
          </a:bodyPr>
          <a:lstStyle/>
          <a:p>
            <a:r>
              <a:rPr lang="en-US" sz="2800" b="1" dirty="0">
                <a:solidFill>
                  <a:srgbClr val="FF0000"/>
                </a:solidFill>
                <a:latin typeface="Comic Sans MS" panose="030F0702030302020204" pitchFamily="66" charset="0"/>
              </a:rPr>
              <a:t>7</a:t>
            </a:r>
          </a:p>
        </p:txBody>
      </p:sp>
      <p:grpSp>
        <p:nvGrpSpPr>
          <p:cNvPr id="41" name="Group 40"/>
          <p:cNvGrpSpPr/>
          <p:nvPr/>
        </p:nvGrpSpPr>
        <p:grpSpPr>
          <a:xfrm>
            <a:off x="7620003" y="2950696"/>
            <a:ext cx="1295397" cy="913656"/>
            <a:chOff x="7750627" y="1857619"/>
            <a:chExt cx="1208315" cy="917745"/>
          </a:xfrm>
        </p:grpSpPr>
        <p:sp>
          <p:nvSpPr>
            <p:cNvPr id="45" name="TextBox 44"/>
            <p:cNvSpPr txBox="1"/>
            <p:nvPr/>
          </p:nvSpPr>
          <p:spPr>
            <a:xfrm>
              <a:off x="7750627" y="1857619"/>
              <a:ext cx="1208315" cy="917745"/>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10</a:t>
              </a:r>
            </a:p>
          </p:txBody>
        </p:sp>
        <p:sp>
          <p:nvSpPr>
            <p:cNvPr id="46" name="Cloud 4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8001000" y="6172200"/>
            <a:ext cx="762000" cy="365125"/>
          </a:xfrm>
        </p:spPr>
        <p:txBody>
          <a:bodyPr/>
          <a:lstStyle/>
          <a:p>
            <a:fld id="{9A7ECC3E-4170-412F-8B33-8063B7BB8A4D}" type="slidenum">
              <a:rPr lang="en-US" b="1" smtClean="0">
                <a:solidFill>
                  <a:schemeClr val="bg1"/>
                </a:solidFill>
              </a:rPr>
              <a:pPr/>
              <a:t>38</a:t>
            </a:fld>
            <a:endParaRPr lang="en-US" b="1" dirty="0">
              <a:solidFill>
                <a:schemeClr val="bg1"/>
              </a:solidFill>
            </a:endParaRPr>
          </a:p>
        </p:txBody>
      </p:sp>
    </p:spTree>
    <p:extLst>
      <p:ext uri="{BB962C8B-B14F-4D97-AF65-F5344CB8AC3E}">
        <p14:creationId xmlns:p14="http://schemas.microsoft.com/office/powerpoint/2010/main" val="15979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1000" fill="hold"/>
                                        <p:tgtEl>
                                          <p:spTgt spid="4099"/>
                                        </p:tgtEl>
                                        <p:attrNameLst>
                                          <p:attrName>ppt_w</p:attrName>
                                        </p:attrNameLst>
                                      </p:cBhvr>
                                      <p:tavLst>
                                        <p:tav tm="0">
                                          <p:val>
                                            <p:fltVal val="0"/>
                                          </p:val>
                                        </p:tav>
                                        <p:tav tm="100000">
                                          <p:val>
                                            <p:strVal val="#ppt_w"/>
                                          </p:val>
                                        </p:tav>
                                      </p:tavLst>
                                    </p:anim>
                                    <p:anim calcmode="lin" valueType="num">
                                      <p:cBhvr>
                                        <p:cTn id="14" dur="1000" fill="hold"/>
                                        <p:tgtEl>
                                          <p:spTgt spid="4099"/>
                                        </p:tgtEl>
                                        <p:attrNameLst>
                                          <p:attrName>ppt_h</p:attrName>
                                        </p:attrNameLst>
                                      </p:cBhvr>
                                      <p:tavLst>
                                        <p:tav tm="0">
                                          <p:val>
                                            <p:fltVal val="0"/>
                                          </p:val>
                                        </p:tav>
                                        <p:tav tm="100000">
                                          <p:val>
                                            <p:strVal val="#ppt_h"/>
                                          </p:val>
                                        </p:tav>
                                      </p:tavLst>
                                    </p:anim>
                                    <p:anim calcmode="lin" valueType="num">
                                      <p:cBhvr>
                                        <p:cTn id="15" dur="1000" fill="hold"/>
                                        <p:tgtEl>
                                          <p:spTgt spid="4099"/>
                                        </p:tgtEl>
                                        <p:attrNameLst>
                                          <p:attrName>style.rotation</p:attrName>
                                        </p:attrNameLst>
                                      </p:cBhvr>
                                      <p:tavLst>
                                        <p:tav tm="0">
                                          <p:val>
                                            <p:fltVal val="90"/>
                                          </p:val>
                                        </p:tav>
                                        <p:tav tm="100000">
                                          <p:val>
                                            <p:fltVal val="0"/>
                                          </p:val>
                                        </p:tav>
                                      </p:tavLst>
                                    </p:anim>
                                    <p:animEffect transition="in" filter="fade">
                                      <p:cBhvr>
                                        <p:cTn id="16" dur="1000"/>
                                        <p:tgtEl>
                                          <p:spTgt spid="4099"/>
                                        </p:tgtEl>
                                      </p:cBhvr>
                                    </p:animEffect>
                                  </p:childTnLst>
                                </p:cTn>
                              </p:par>
                            </p:childTnLst>
                          </p:cTn>
                        </p:par>
                        <p:par>
                          <p:cTn id="17" fill="hold">
                            <p:stCondLst>
                              <p:cond delay="2000"/>
                            </p:stCondLst>
                            <p:childTnLst>
                              <p:par>
                                <p:cTn id="18" presetID="2" presetClass="entr" presetSubtype="4" fill="hold" grpId="0" nodeType="afterEffect">
                                  <p:stCondLst>
                                    <p:cond delay="5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2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3750"/>
                            </p:stCondLst>
                            <p:childTnLst>
                              <p:par>
                                <p:cTn id="29" presetID="53" presetClass="entr" presetSubtype="16" fill="hold" nodeType="afterEffect">
                                  <p:stCondLst>
                                    <p:cond delay="25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4500"/>
                            </p:stCondLst>
                            <p:childTnLst>
                              <p:par>
                                <p:cTn id="35" presetID="53" presetClass="entr" presetSubtype="16" fill="hold" nodeType="afterEffect">
                                  <p:stCondLst>
                                    <p:cond delay="25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 calcmode="lin" valueType="num">
                                      <p:cBhvr>
                                        <p:cTn id="44" dur="1000" fill="hold"/>
                                        <p:tgtEl>
                                          <p:spTgt spid="4100"/>
                                        </p:tgtEl>
                                        <p:attrNameLst>
                                          <p:attrName>ppt_w</p:attrName>
                                        </p:attrNameLst>
                                      </p:cBhvr>
                                      <p:tavLst>
                                        <p:tav tm="0">
                                          <p:val>
                                            <p:fltVal val="0"/>
                                          </p:val>
                                        </p:tav>
                                        <p:tav tm="100000">
                                          <p:val>
                                            <p:strVal val="#ppt_w"/>
                                          </p:val>
                                        </p:tav>
                                      </p:tavLst>
                                    </p:anim>
                                    <p:anim calcmode="lin" valueType="num">
                                      <p:cBhvr>
                                        <p:cTn id="45" dur="1000" fill="hold"/>
                                        <p:tgtEl>
                                          <p:spTgt spid="4100"/>
                                        </p:tgtEl>
                                        <p:attrNameLst>
                                          <p:attrName>ppt_h</p:attrName>
                                        </p:attrNameLst>
                                      </p:cBhvr>
                                      <p:tavLst>
                                        <p:tav tm="0">
                                          <p:val>
                                            <p:fltVal val="0"/>
                                          </p:val>
                                        </p:tav>
                                        <p:tav tm="100000">
                                          <p:val>
                                            <p:strVal val="#ppt_h"/>
                                          </p:val>
                                        </p:tav>
                                      </p:tavLst>
                                    </p:anim>
                                    <p:anim calcmode="lin" valueType="num">
                                      <p:cBhvr>
                                        <p:cTn id="46" dur="1000" fill="hold"/>
                                        <p:tgtEl>
                                          <p:spTgt spid="4100"/>
                                        </p:tgtEl>
                                        <p:attrNameLst>
                                          <p:attrName>style.rotation</p:attrName>
                                        </p:attrNameLst>
                                      </p:cBhvr>
                                      <p:tavLst>
                                        <p:tav tm="0">
                                          <p:val>
                                            <p:fltVal val="90"/>
                                          </p:val>
                                        </p:tav>
                                        <p:tav tm="100000">
                                          <p:val>
                                            <p:fltVal val="0"/>
                                          </p:val>
                                        </p:tav>
                                      </p:tavLst>
                                    </p:anim>
                                    <p:animEffect transition="in" filter="fade">
                                      <p:cBhvr>
                                        <p:cTn id="47" dur="1000"/>
                                        <p:tgtEl>
                                          <p:spTgt spid="4100"/>
                                        </p:tgtEl>
                                      </p:cBhvr>
                                    </p:animEffect>
                                  </p:childTnLst>
                                </p:cTn>
                              </p:par>
                            </p:childTnLst>
                          </p:cTn>
                        </p:par>
                        <p:par>
                          <p:cTn id="48" fill="hold">
                            <p:stCondLst>
                              <p:cond delay="1000"/>
                            </p:stCondLst>
                            <p:childTnLst>
                              <p:par>
                                <p:cTn id="49" presetID="53" presetClass="entr" presetSubtype="16" fill="hold" grpId="0" nodeType="after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p:stCondLst>
                              <p:cond delay="2000"/>
                            </p:stCondLst>
                            <p:childTnLst>
                              <p:par>
                                <p:cTn id="55" presetID="8" presetClass="emph" presetSubtype="0" fill="hold" grpId="1" nodeType="afterEffect">
                                  <p:stCondLst>
                                    <p:cond delay="0"/>
                                  </p:stCondLst>
                                  <p:childTnLst>
                                    <p:animRot by="21600000">
                                      <p:cBhvr>
                                        <p:cTn id="56"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172200"/>
          </a:xfrm>
          <a:solidFill>
            <a:schemeClr val="accent2">
              <a:lumMod val="20000"/>
              <a:lumOff val="80000"/>
            </a:schemeClr>
          </a:solidFill>
          <a:ln w="38100">
            <a:solidFill>
              <a:srgbClr val="FF3399"/>
            </a:solidFill>
          </a:ln>
          <a:scene3d>
            <a:camera prst="orthographicFront"/>
            <a:lightRig rig="threePt" dir="t"/>
          </a:scene3d>
          <a:sp3d>
            <a:bevelT w="114300" prst="artDeco"/>
          </a:sp3d>
        </p:spPr>
        <p:txBody>
          <a:bodyPr lIns="182880" tIns="91440" anchor="t">
            <a:normAutofit/>
          </a:bodyPr>
          <a:lstStyle/>
          <a:p>
            <a:pPr algn="l">
              <a:lnSpc>
                <a:spcPct val="90000"/>
              </a:lnSpc>
              <a:spcBef>
                <a:spcPts val="0"/>
              </a:spcBef>
              <a:spcAft>
                <a:spcPts val="1800"/>
              </a:spcAft>
            </a:pPr>
            <a:r>
              <a:rPr lang="en-US" b="1" u="sng" dirty="0">
                <a:solidFill>
                  <a:srgbClr val="FF0000"/>
                </a:solidFill>
                <a:effectLst/>
                <a:latin typeface="Calibri" panose="020F0502020204030204" pitchFamily="34" charset="0"/>
              </a:rPr>
              <a:t>Note</a:t>
            </a:r>
            <a:r>
              <a:rPr lang="en-US" b="1" dirty="0">
                <a:solidFill>
                  <a:srgbClr val="FF0000"/>
                </a:solidFill>
                <a:effectLst/>
                <a:latin typeface="Calibri" panose="020F0502020204030204" pitchFamily="34" charset="0"/>
              </a:rPr>
              <a:t>:</a:t>
            </a:r>
            <a:r>
              <a:rPr lang="en-US" dirty="0">
                <a:solidFill>
                  <a:schemeClr val="bg1"/>
                </a:solidFill>
                <a:latin typeface="Calibri" panose="020F0502020204030204" pitchFamily="34" charset="0"/>
              </a:rPr>
              <a:t>  </a:t>
            </a:r>
            <a:r>
              <a:rPr lang="en-US" b="1" dirty="0">
                <a:solidFill>
                  <a:srgbClr val="009900"/>
                </a:solidFill>
                <a:latin typeface="Calibri" panose="020F0502020204030204" pitchFamily="34" charset="0"/>
              </a:rPr>
              <a:t>Wave-Sheaf </a:t>
            </a:r>
            <a:r>
              <a:rPr lang="en-US" dirty="0">
                <a:solidFill>
                  <a:schemeClr val="bg1"/>
                </a:solidFill>
                <a:latin typeface="Calibri" panose="020F0502020204030204" pitchFamily="34" charset="0"/>
              </a:rPr>
              <a:t>ALWAYS falls on the first cycle of the week –  after the first </a:t>
            </a:r>
            <a:r>
              <a:rPr lang="en-US" b="1" dirty="0">
                <a:solidFill>
                  <a:srgbClr val="0070C0"/>
                </a:solidFill>
                <a:latin typeface="Calibri" panose="020F0502020204030204" pitchFamily="34" charset="0"/>
              </a:rPr>
              <a:t>7</a:t>
            </a:r>
            <a:r>
              <a:rPr lang="en-US" b="1" baseline="30000" dirty="0">
                <a:solidFill>
                  <a:srgbClr val="0070C0"/>
                </a:solidFill>
                <a:latin typeface="Calibri" panose="020F0502020204030204" pitchFamily="34" charset="0"/>
              </a:rPr>
              <a:t>th</a:t>
            </a:r>
            <a:r>
              <a:rPr lang="en-US" b="1" dirty="0">
                <a:solidFill>
                  <a:srgbClr val="0070C0"/>
                </a:solidFill>
                <a:latin typeface="Calibri" panose="020F0502020204030204" pitchFamily="34" charset="0"/>
              </a:rPr>
              <a:t> day Sabbath</a:t>
            </a:r>
            <a:r>
              <a:rPr lang="en-US" dirty="0">
                <a:solidFill>
                  <a:srgbClr val="0070C0"/>
                </a:solidFill>
                <a:latin typeface="Calibri" panose="020F0502020204030204" pitchFamily="34" charset="0"/>
              </a:rPr>
              <a:t> </a:t>
            </a:r>
            <a:r>
              <a:rPr lang="en-US" dirty="0">
                <a:solidFill>
                  <a:schemeClr val="bg1"/>
                </a:solidFill>
                <a:latin typeface="Calibri" panose="020F0502020204030204" pitchFamily="34" charset="0"/>
              </a:rPr>
              <a:t>that comes within the 8 cycles of the required days for eating </a:t>
            </a:r>
            <a:r>
              <a:rPr lang="en-US" b="1" dirty="0">
                <a:solidFill>
                  <a:srgbClr val="C00000"/>
                </a:solidFill>
                <a:latin typeface="Calibri" panose="020F0502020204030204" pitchFamily="34" charset="0"/>
              </a:rPr>
              <a:t>Unleavened Bread. </a:t>
            </a:r>
          </a:p>
          <a:p>
            <a:pPr algn="l">
              <a:lnSpc>
                <a:spcPct val="90000"/>
              </a:lnSpc>
              <a:spcBef>
                <a:spcPts val="0"/>
              </a:spcBef>
              <a:spcAft>
                <a:spcPts val="1800"/>
              </a:spcAft>
            </a:pPr>
            <a:r>
              <a:rPr lang="en-US" b="1" dirty="0">
                <a:solidFill>
                  <a:srgbClr val="C00000"/>
                </a:solidFill>
                <a:effectLst/>
                <a:latin typeface="Calibri" panose="020F0502020204030204" pitchFamily="34" charset="0"/>
              </a:rPr>
              <a:t>Unleavened Bread </a:t>
            </a:r>
            <a:r>
              <a:rPr lang="en-US" dirty="0">
                <a:solidFill>
                  <a:schemeClr val="bg1"/>
                </a:solidFill>
                <a:effectLst/>
                <a:latin typeface="Calibri" panose="020F0502020204030204" pitchFamily="34" charset="0"/>
              </a:rPr>
              <a:t>is to be eaten on the </a:t>
            </a:r>
            <a:r>
              <a:rPr lang="en-US" b="1" dirty="0">
                <a:solidFill>
                  <a:srgbClr val="006600"/>
                </a:solidFill>
                <a:effectLst/>
                <a:latin typeface="Calibri" panose="020F0502020204030204" pitchFamily="34" charset="0"/>
              </a:rPr>
              <a:t>Passover</a:t>
            </a:r>
            <a:r>
              <a:rPr lang="en-US" dirty="0">
                <a:solidFill>
                  <a:srgbClr val="006600"/>
                </a:solidFill>
                <a:effectLst/>
                <a:latin typeface="Calibri" panose="020F0502020204030204" pitchFamily="34" charset="0"/>
              </a:rPr>
              <a:t> </a:t>
            </a:r>
            <a:r>
              <a:rPr lang="en-US" dirty="0">
                <a:solidFill>
                  <a:schemeClr val="bg1"/>
                </a:solidFill>
                <a:effectLst/>
                <a:latin typeface="Calibri" panose="020F0502020204030204" pitchFamily="34" charset="0"/>
              </a:rPr>
              <a:t>Feast (Abib 14 evening/night) and on the following 7 cycles of the </a:t>
            </a:r>
            <a:r>
              <a:rPr lang="en-US" b="1" dirty="0">
                <a:solidFill>
                  <a:srgbClr val="C00000"/>
                </a:solidFill>
                <a:effectLst/>
                <a:latin typeface="Calibri" panose="020F0502020204030204" pitchFamily="34" charset="0"/>
              </a:rPr>
              <a:t>Unleavened Bread </a:t>
            </a:r>
            <a:r>
              <a:rPr lang="en-US" dirty="0">
                <a:solidFill>
                  <a:schemeClr val="bg1"/>
                </a:solidFill>
                <a:effectLst/>
                <a:latin typeface="Calibri" panose="020F0502020204030204" pitchFamily="34" charset="0"/>
              </a:rPr>
              <a:t>celebration.</a:t>
            </a:r>
          </a:p>
          <a:p>
            <a:pPr algn="l">
              <a:lnSpc>
                <a:spcPct val="90000"/>
              </a:lnSpc>
              <a:spcBef>
                <a:spcPts val="0"/>
              </a:spcBef>
              <a:spcAft>
                <a:spcPts val="1800"/>
              </a:spcAft>
            </a:pPr>
            <a:r>
              <a:rPr lang="en-US" b="1" dirty="0">
                <a:solidFill>
                  <a:srgbClr val="C00000"/>
                </a:solidFill>
                <a:latin typeface="Calibri" panose="020F0502020204030204" pitchFamily="34" charset="0"/>
              </a:rPr>
              <a:t>Shavuot [Pentecost]</a:t>
            </a:r>
            <a:r>
              <a:rPr lang="en-US" dirty="0">
                <a:solidFill>
                  <a:srgbClr val="C00000"/>
                </a:solidFill>
                <a:latin typeface="Calibri" panose="020F0502020204030204" pitchFamily="34" charset="0"/>
              </a:rPr>
              <a:t> </a:t>
            </a:r>
            <a:r>
              <a:rPr lang="en-US" b="1" dirty="0">
                <a:solidFill>
                  <a:srgbClr val="009900"/>
                </a:solidFill>
                <a:latin typeface="Calibri" panose="020F0502020204030204" pitchFamily="34" charset="0"/>
              </a:rPr>
              <a:t>ALWAYS</a:t>
            </a:r>
            <a:r>
              <a:rPr lang="en-US"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falls </a:t>
            </a:r>
            <a:r>
              <a:rPr lang="en-US" b="1" u="sng" dirty="0">
                <a:solidFill>
                  <a:srgbClr val="FF0000"/>
                </a:solidFill>
                <a:effectLst>
                  <a:outerShdw blurRad="38100" dist="38100" dir="2700000" algn="tl">
                    <a:srgbClr val="000000">
                      <a:alpha val="43137"/>
                    </a:srgbClr>
                  </a:outerShdw>
                </a:effectLst>
                <a:latin typeface="Calibri" panose="020F0502020204030204" pitchFamily="34" charset="0"/>
              </a:rPr>
              <a:t>after</a:t>
            </a:r>
            <a:r>
              <a:rPr lang="en-US"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b="1" dirty="0">
                <a:solidFill>
                  <a:srgbClr val="0070C0"/>
                </a:solidFill>
                <a:latin typeface="Calibri" panose="020F0502020204030204" pitchFamily="34" charset="0"/>
              </a:rPr>
              <a:t>7 completed Sabbaths </a:t>
            </a:r>
            <a:r>
              <a:rPr lang="en-US" dirty="0">
                <a:solidFill>
                  <a:schemeClr val="bg1"/>
                </a:solidFill>
                <a:latin typeface="Calibri" panose="020F0502020204030204" pitchFamily="34" charset="0"/>
              </a:rPr>
              <a:t>have been fulfilled, following the </a:t>
            </a:r>
            <a:r>
              <a:rPr lang="en-US" b="1" dirty="0">
                <a:solidFill>
                  <a:srgbClr val="006600"/>
                </a:solidFill>
                <a:latin typeface="Calibri" panose="020F0502020204030204" pitchFamily="34" charset="0"/>
              </a:rPr>
              <a:t>Wave Sheaf </a:t>
            </a:r>
            <a:r>
              <a:rPr lang="en-US" dirty="0">
                <a:solidFill>
                  <a:schemeClr val="bg1"/>
                </a:solidFill>
                <a:latin typeface="Calibri" panose="020F0502020204030204" pitchFamily="34" charset="0"/>
              </a:rPr>
              <a:t>celebration — and </a:t>
            </a:r>
            <a:r>
              <a:rPr lang="en-US" b="1" u="sng" dirty="0">
                <a:solidFill>
                  <a:srgbClr val="FF0000"/>
                </a:solidFill>
                <a:effectLst>
                  <a:outerShdw blurRad="38100" dist="38100" dir="2700000" algn="tl">
                    <a:srgbClr val="000000">
                      <a:alpha val="43137"/>
                    </a:srgbClr>
                  </a:outerShdw>
                </a:effectLst>
                <a:latin typeface="Calibri" panose="020F0502020204030204" pitchFamily="34" charset="0"/>
              </a:rPr>
              <a:t>on</a:t>
            </a:r>
            <a:r>
              <a:rPr lang="en-US"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dirty="0">
                <a:solidFill>
                  <a:schemeClr val="bg1"/>
                </a:solidFill>
                <a:latin typeface="Calibri" panose="020F0502020204030204" pitchFamily="34" charset="0"/>
              </a:rPr>
              <a:t>the </a:t>
            </a:r>
            <a:r>
              <a:rPr lang="en-US" b="1" dirty="0">
                <a:solidFill>
                  <a:srgbClr val="CC00CC"/>
                </a:solidFill>
                <a:effectLst>
                  <a:outerShdw blurRad="38100" dist="38100" dir="2700000" algn="tl">
                    <a:srgbClr val="000000">
                      <a:alpha val="43137"/>
                    </a:srgbClr>
                  </a:outerShdw>
                </a:effectLst>
                <a:latin typeface="Calibri" panose="020F0502020204030204" pitchFamily="34" charset="0"/>
              </a:rPr>
              <a:t>50</a:t>
            </a:r>
            <a:r>
              <a:rPr lang="en-US" b="1" baseline="30000" dirty="0">
                <a:solidFill>
                  <a:srgbClr val="CC00CC"/>
                </a:solidFill>
                <a:effectLst>
                  <a:outerShdw blurRad="38100" dist="38100" dir="2700000" algn="tl">
                    <a:srgbClr val="000000">
                      <a:alpha val="43137"/>
                    </a:srgbClr>
                  </a:outerShdw>
                </a:effectLst>
                <a:latin typeface="Calibri" panose="020F0502020204030204" pitchFamily="34" charset="0"/>
              </a:rPr>
              <a:t>th</a:t>
            </a:r>
            <a:r>
              <a:rPr lang="en-US" dirty="0">
                <a:solidFill>
                  <a:srgbClr val="CC00CC"/>
                </a:solidFill>
                <a:effectLst>
                  <a:outerShdw blurRad="38100" dist="38100" dir="2700000" algn="tl">
                    <a:srgbClr val="000000">
                      <a:alpha val="43137"/>
                    </a:srgbClr>
                  </a:outerShdw>
                </a:effectLst>
                <a:latin typeface="Calibri" panose="020F0502020204030204" pitchFamily="34" charset="0"/>
              </a:rPr>
              <a:t> </a:t>
            </a:r>
            <a:r>
              <a:rPr lang="en-US" dirty="0">
                <a:solidFill>
                  <a:schemeClr val="bg1"/>
                </a:solidFill>
                <a:latin typeface="Calibri" panose="020F0502020204030204" pitchFamily="34" charset="0"/>
              </a:rPr>
              <a:t>cycle count.</a:t>
            </a:r>
            <a:endParaRPr lang="en-US" dirty="0">
              <a:solidFill>
                <a:schemeClr val="bg1"/>
              </a:solidFill>
              <a:effectLst/>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4648200"/>
            <a:ext cx="2571750" cy="1714500"/>
          </a:xfrm>
          <a:prstGeom prst="ellipse">
            <a:avLst/>
          </a:prstGeom>
          <a:ln w="57150">
            <a:solidFill>
              <a:srgbClr val="CC66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5" name="Picture 4" descr="Wheat, Grain, Crops, Bread, Harves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33450" y="4800600"/>
            <a:ext cx="2571750" cy="1600200"/>
          </a:xfrm>
          <a:prstGeom prst="ellipse">
            <a:avLst/>
          </a:prstGeom>
          <a:ln w="57150" cap="rnd">
            <a:solidFill>
              <a:srgbClr val="CB966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a:xfrm>
            <a:off x="8305800" y="6416675"/>
            <a:ext cx="762000" cy="365125"/>
          </a:xfrm>
        </p:spPr>
        <p:txBody>
          <a:bodyPr/>
          <a:lstStyle/>
          <a:p>
            <a:fld id="{9A7ECC3E-4170-412F-8B33-8063B7BB8A4D}" type="slidenum">
              <a:rPr lang="en-US" b="1" smtClean="0"/>
              <a:t>39</a:t>
            </a:fld>
            <a:endParaRPr lang="en-US" b="1" dirty="0"/>
          </a:p>
        </p:txBody>
      </p:sp>
    </p:spTree>
    <p:extLst>
      <p:ext uri="{BB962C8B-B14F-4D97-AF65-F5344CB8AC3E}">
        <p14:creationId xmlns:p14="http://schemas.microsoft.com/office/powerpoint/2010/main" val="15852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par>
                          <p:cTn id="34" fill="hold">
                            <p:stCondLst>
                              <p:cond delay="2500"/>
                            </p:stCondLst>
                            <p:childTnLst>
                              <p:par>
                                <p:cTn id="35" presetID="26"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80">
                                          <p:stCondLst>
                                            <p:cond delay="0"/>
                                          </p:stCondLst>
                                        </p:cTn>
                                        <p:tgtEl>
                                          <p:spTgt spid="1026"/>
                                        </p:tgtEl>
                                      </p:cBhvr>
                                    </p:animEffect>
                                    <p:anim calcmode="lin" valueType="num">
                                      <p:cBhvr>
                                        <p:cTn id="3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3" dur="26">
                                          <p:stCondLst>
                                            <p:cond delay="650"/>
                                          </p:stCondLst>
                                        </p:cTn>
                                        <p:tgtEl>
                                          <p:spTgt spid="1026"/>
                                        </p:tgtEl>
                                      </p:cBhvr>
                                      <p:to x="100000" y="60000"/>
                                    </p:animScale>
                                    <p:animScale>
                                      <p:cBhvr>
                                        <p:cTn id="44" dur="166" decel="50000">
                                          <p:stCondLst>
                                            <p:cond delay="676"/>
                                          </p:stCondLst>
                                        </p:cTn>
                                        <p:tgtEl>
                                          <p:spTgt spid="1026"/>
                                        </p:tgtEl>
                                      </p:cBhvr>
                                      <p:to x="100000" y="100000"/>
                                    </p:animScale>
                                    <p:animScale>
                                      <p:cBhvr>
                                        <p:cTn id="45" dur="26">
                                          <p:stCondLst>
                                            <p:cond delay="1312"/>
                                          </p:stCondLst>
                                        </p:cTn>
                                        <p:tgtEl>
                                          <p:spTgt spid="1026"/>
                                        </p:tgtEl>
                                      </p:cBhvr>
                                      <p:to x="100000" y="80000"/>
                                    </p:animScale>
                                    <p:animScale>
                                      <p:cBhvr>
                                        <p:cTn id="46" dur="166" decel="50000">
                                          <p:stCondLst>
                                            <p:cond delay="1338"/>
                                          </p:stCondLst>
                                        </p:cTn>
                                        <p:tgtEl>
                                          <p:spTgt spid="1026"/>
                                        </p:tgtEl>
                                      </p:cBhvr>
                                      <p:to x="100000" y="100000"/>
                                    </p:animScale>
                                    <p:animScale>
                                      <p:cBhvr>
                                        <p:cTn id="47" dur="26">
                                          <p:stCondLst>
                                            <p:cond delay="1642"/>
                                          </p:stCondLst>
                                        </p:cTn>
                                        <p:tgtEl>
                                          <p:spTgt spid="1026"/>
                                        </p:tgtEl>
                                      </p:cBhvr>
                                      <p:to x="100000" y="90000"/>
                                    </p:animScale>
                                    <p:animScale>
                                      <p:cBhvr>
                                        <p:cTn id="48" dur="166" decel="50000">
                                          <p:stCondLst>
                                            <p:cond delay="1668"/>
                                          </p:stCondLst>
                                        </p:cTn>
                                        <p:tgtEl>
                                          <p:spTgt spid="1026"/>
                                        </p:tgtEl>
                                      </p:cBhvr>
                                      <p:to x="100000" y="100000"/>
                                    </p:animScale>
                                    <p:animScale>
                                      <p:cBhvr>
                                        <p:cTn id="49" dur="26">
                                          <p:stCondLst>
                                            <p:cond delay="1808"/>
                                          </p:stCondLst>
                                        </p:cTn>
                                        <p:tgtEl>
                                          <p:spTgt spid="1026"/>
                                        </p:tgtEl>
                                      </p:cBhvr>
                                      <p:to x="100000" y="95000"/>
                                    </p:animScale>
                                    <p:animScale>
                                      <p:cBhvr>
                                        <p:cTn id="5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447800" y="76200"/>
            <a:ext cx="6705600" cy="1981200"/>
            <a:chOff x="1669228" y="152400"/>
            <a:chExt cx="6172200" cy="1905000"/>
          </a:xfrm>
        </p:grpSpPr>
        <p:sp>
          <p:nvSpPr>
            <p:cNvPr id="5" name="Oval Callout 4"/>
            <p:cNvSpPr/>
            <p:nvPr/>
          </p:nvSpPr>
          <p:spPr>
            <a:xfrm flipH="1">
              <a:off x="1676400" y="152400"/>
              <a:ext cx="6019800" cy="1905000"/>
            </a:xfrm>
            <a:prstGeom prst="wedgeEllipseCallout">
              <a:avLst>
                <a:gd name="adj1" fmla="val -15573"/>
                <a:gd name="adj2" fmla="val 72422"/>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69228" y="599182"/>
              <a:ext cx="6172200" cy="103578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a:ln>
                    <a:solidFill>
                      <a:srgbClr val="C00000"/>
                    </a:solidFill>
                  </a:ln>
                  <a:solidFill>
                    <a:srgbClr val="FFC000"/>
                  </a:solidFill>
                  <a:latin typeface="Comic Sans MS" panose="030F0702030302020204" pitchFamily="66" charset="0"/>
                </a:rPr>
                <a:t>“Set them apart in </a:t>
              </a:r>
              <a:r>
                <a:rPr lang="en-US" sz="3200" dirty="0">
                  <a:ln>
                    <a:solidFill>
                      <a:srgbClr val="0000CC"/>
                    </a:solidFill>
                  </a:ln>
                  <a:solidFill>
                    <a:srgbClr val="99CCFF"/>
                  </a:solidFill>
                  <a:latin typeface="Comic Sans MS" panose="030F0702030302020204" pitchFamily="66" charset="0"/>
                </a:rPr>
                <a:t>Your </a:t>
              </a:r>
              <a:r>
                <a:rPr lang="en-US" sz="3200" dirty="0">
                  <a:ln>
                    <a:solidFill>
                      <a:srgbClr val="339933"/>
                    </a:solidFill>
                  </a:ln>
                  <a:solidFill>
                    <a:schemeClr val="accent3">
                      <a:lumMod val="20000"/>
                      <a:lumOff val="80000"/>
                    </a:schemeClr>
                  </a:solidFill>
                  <a:latin typeface="Comic Sans MS" panose="030F0702030302020204" pitchFamily="66" charset="0"/>
                </a:rPr>
                <a:t>truth –</a:t>
              </a:r>
              <a:r>
                <a:rPr lang="en-US" sz="3200" dirty="0">
                  <a:ln>
                    <a:solidFill>
                      <a:srgbClr val="0000CC"/>
                    </a:solidFill>
                  </a:ln>
                  <a:solidFill>
                    <a:srgbClr val="99CCFF"/>
                  </a:solidFill>
                  <a:latin typeface="Comic Sans MS" panose="030F0702030302020204" pitchFamily="66" charset="0"/>
                </a:rPr>
                <a:t>Your Word </a:t>
              </a:r>
              <a:r>
                <a:rPr lang="en-US" sz="3200" dirty="0">
                  <a:ln>
                    <a:solidFill>
                      <a:srgbClr val="C00000"/>
                    </a:solidFill>
                  </a:ln>
                  <a:solidFill>
                    <a:srgbClr val="FFC000"/>
                  </a:solidFill>
                  <a:latin typeface="Comic Sans MS" panose="030F0702030302020204" pitchFamily="66" charset="0"/>
                </a:rPr>
                <a:t>is </a:t>
              </a:r>
              <a:r>
                <a:rPr lang="en-US" sz="3200" dirty="0">
                  <a:ln>
                    <a:solidFill>
                      <a:srgbClr val="339933"/>
                    </a:solidFill>
                  </a:ln>
                  <a:solidFill>
                    <a:schemeClr val="accent3">
                      <a:lumMod val="20000"/>
                      <a:lumOff val="80000"/>
                    </a:schemeClr>
                  </a:solidFill>
                  <a:latin typeface="Comic Sans MS" panose="030F0702030302020204" pitchFamily="66" charset="0"/>
                </a:rPr>
                <a:t>truth.” </a:t>
              </a:r>
              <a:r>
                <a:rPr lang="en-US" sz="2400" dirty="0">
                  <a:ln>
                    <a:solidFill>
                      <a:srgbClr val="FF3399"/>
                    </a:solidFill>
                  </a:ln>
                  <a:solidFill>
                    <a:srgbClr val="FFCCFF"/>
                  </a:solidFill>
                  <a:latin typeface="Comic Sans MS" panose="030F0702030302020204" pitchFamily="66" charset="0"/>
                </a:rPr>
                <a:t>John 17:17</a:t>
              </a:r>
            </a:p>
          </p:txBody>
        </p:sp>
      </p:grpSp>
      <p:sp>
        <p:nvSpPr>
          <p:cNvPr id="2" name="Slide Number Placeholder 1"/>
          <p:cNvSpPr>
            <a:spLocks noGrp="1"/>
          </p:cNvSpPr>
          <p:nvPr>
            <p:ph type="sldNum" sz="quarter" idx="12"/>
          </p:nvPr>
        </p:nvSpPr>
        <p:spPr>
          <a:xfrm>
            <a:off x="8153400" y="6172200"/>
            <a:ext cx="762000" cy="365125"/>
          </a:xfrm>
        </p:spPr>
        <p:txBody>
          <a:bodyPr/>
          <a:lstStyle/>
          <a:p>
            <a:fld id="{9A7ECC3E-4170-412F-8B33-8063B7BB8A4D}" type="slidenum">
              <a:rPr lang="en-US" b="1" smtClean="0"/>
              <a:t>4</a:t>
            </a:fld>
            <a:endParaRPr lang="en-US" b="1" dirty="0"/>
          </a:p>
        </p:txBody>
      </p:sp>
    </p:spTree>
    <p:extLst>
      <p:ext uri="{BB962C8B-B14F-4D97-AF65-F5344CB8AC3E}">
        <p14:creationId xmlns:p14="http://schemas.microsoft.com/office/powerpoint/2010/main" val="41199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400800"/>
          </a:xfrm>
          <a:solidFill>
            <a:schemeClr val="accent2">
              <a:lumMod val="20000"/>
              <a:lumOff val="80000"/>
            </a:schemeClr>
          </a:solidFill>
          <a:ln w="38100">
            <a:solidFill>
              <a:srgbClr val="FF3399"/>
            </a:solidFill>
          </a:ln>
          <a:scene3d>
            <a:camera prst="orthographicFront"/>
            <a:lightRig rig="threePt" dir="t"/>
          </a:scene3d>
          <a:sp3d>
            <a:bevelT w="114300" prst="artDeco"/>
          </a:sp3d>
        </p:spPr>
        <p:txBody>
          <a:bodyPr lIns="182880" tIns="91440" anchor="t">
            <a:normAutofit/>
          </a:bodyPr>
          <a:lstStyle/>
          <a:p>
            <a:pPr algn="l">
              <a:lnSpc>
                <a:spcPct val="90000"/>
              </a:lnSpc>
              <a:spcBef>
                <a:spcPts val="0"/>
              </a:spcBef>
              <a:spcAft>
                <a:spcPts val="1800"/>
              </a:spcAft>
            </a:pPr>
            <a:r>
              <a:rPr lang="en-US" dirty="0">
                <a:solidFill>
                  <a:schemeClr val="bg1"/>
                </a:solidFill>
                <a:effectLst/>
                <a:latin typeface="Comic Sans MS" panose="030F0702030302020204" pitchFamily="66" charset="0"/>
              </a:rPr>
              <a:t>We have now finished looking at </a:t>
            </a:r>
            <a:r>
              <a:rPr lang="en-US" b="1" dirty="0">
                <a:solidFill>
                  <a:srgbClr val="0000CC"/>
                </a:solidFill>
                <a:effectLst/>
                <a:latin typeface="Comic Sans MS" panose="030F0702030302020204" pitchFamily="66" charset="0"/>
              </a:rPr>
              <a:t>Yahuah’s</a:t>
            </a:r>
            <a:r>
              <a:rPr lang="en-US" dirty="0">
                <a:solidFill>
                  <a:srgbClr val="0000CC"/>
                </a:solidFill>
                <a:effectLst/>
                <a:latin typeface="Comic Sans MS" panose="030F0702030302020204" pitchFamily="66" charset="0"/>
              </a:rPr>
              <a:t> </a:t>
            </a:r>
            <a:r>
              <a:rPr lang="en-US" b="1" dirty="0">
                <a:solidFill>
                  <a:srgbClr val="FF3399"/>
                </a:solidFill>
                <a:latin typeface="Comic Sans MS" panose="030F0702030302020204" pitchFamily="66" charset="0"/>
              </a:rPr>
              <a:t>appointed times </a:t>
            </a:r>
            <a:r>
              <a:rPr lang="en-US" dirty="0">
                <a:solidFill>
                  <a:schemeClr val="bg1"/>
                </a:solidFill>
                <a:effectLst/>
                <a:latin typeface="Comic Sans MS" panose="030F0702030302020204" pitchFamily="66" charset="0"/>
              </a:rPr>
              <a:t>that fall in the Spring time — which included:</a:t>
            </a:r>
          </a:p>
          <a:p>
            <a:pPr marL="457200" indent="-457200" algn="l">
              <a:lnSpc>
                <a:spcPct val="90000"/>
              </a:lnSpc>
              <a:spcBef>
                <a:spcPts val="0"/>
              </a:spcBef>
              <a:spcAft>
                <a:spcPts val="1200"/>
              </a:spcAft>
              <a:buClr>
                <a:srgbClr val="CC00CC"/>
              </a:buClr>
              <a:buSzPct val="75000"/>
              <a:buFont typeface="Wingdings" panose="05000000000000000000" pitchFamily="2" charset="2"/>
              <a:buChar char="v"/>
            </a:pPr>
            <a:r>
              <a:rPr lang="en-US" dirty="0">
                <a:solidFill>
                  <a:schemeClr val="bg1"/>
                </a:solidFill>
                <a:effectLst/>
                <a:latin typeface="Comic Sans MS" panose="030F0702030302020204" pitchFamily="66" charset="0"/>
              </a:rPr>
              <a:t>The </a:t>
            </a:r>
            <a:r>
              <a:rPr lang="en-US" b="1" dirty="0">
                <a:solidFill>
                  <a:srgbClr val="0070C0"/>
                </a:solidFill>
                <a:effectLst/>
                <a:latin typeface="Comic Sans MS" panose="030F0702030302020204" pitchFamily="66" charset="0"/>
              </a:rPr>
              <a:t>Seventh Day Sabbath </a:t>
            </a:r>
            <a:r>
              <a:rPr lang="en-US" dirty="0">
                <a:solidFill>
                  <a:schemeClr val="bg1"/>
                </a:solidFill>
                <a:effectLst/>
                <a:latin typeface="Comic Sans MS" panose="030F0702030302020204" pitchFamily="66" charset="0"/>
              </a:rPr>
              <a:t>— a weekly event,</a:t>
            </a:r>
          </a:p>
          <a:p>
            <a:pPr marL="457200" indent="-457200" algn="l">
              <a:lnSpc>
                <a:spcPct val="90000"/>
              </a:lnSpc>
              <a:spcBef>
                <a:spcPts val="0"/>
              </a:spcBef>
              <a:spcAft>
                <a:spcPts val="1200"/>
              </a:spcAft>
              <a:buClr>
                <a:srgbClr val="CC00CC"/>
              </a:buClr>
              <a:buSzPct val="75000"/>
              <a:buFont typeface="Wingdings" panose="05000000000000000000" pitchFamily="2" charset="2"/>
              <a:buChar char="v"/>
            </a:pPr>
            <a:r>
              <a:rPr lang="en-US" b="1" dirty="0">
                <a:solidFill>
                  <a:srgbClr val="009900"/>
                </a:solidFill>
                <a:effectLst/>
                <a:latin typeface="Comic Sans MS" panose="030F0702030302020204" pitchFamily="66" charset="0"/>
              </a:rPr>
              <a:t>Passover</a:t>
            </a:r>
            <a:r>
              <a:rPr lang="en-US" dirty="0">
                <a:solidFill>
                  <a:schemeClr val="bg1"/>
                </a:solidFill>
                <a:effectLst/>
                <a:latin typeface="Comic Sans MS" panose="030F0702030302020204" pitchFamily="66" charset="0"/>
              </a:rPr>
              <a:t> — not an annual Sabbath,</a:t>
            </a:r>
          </a:p>
          <a:p>
            <a:pPr marL="457200" indent="-457200" algn="l">
              <a:lnSpc>
                <a:spcPct val="90000"/>
              </a:lnSpc>
              <a:spcBef>
                <a:spcPts val="0"/>
              </a:spcBef>
              <a:spcAft>
                <a:spcPts val="1200"/>
              </a:spcAft>
              <a:buClr>
                <a:srgbClr val="CC00CC"/>
              </a:buClr>
              <a:buSzPct val="75000"/>
              <a:buFont typeface="Wingdings" panose="05000000000000000000" pitchFamily="2" charset="2"/>
              <a:buChar char="v"/>
            </a:pPr>
            <a:r>
              <a:rPr lang="en-US" b="1" dirty="0">
                <a:solidFill>
                  <a:srgbClr val="009900"/>
                </a:solidFill>
                <a:effectLst/>
                <a:latin typeface="Comic Sans MS" panose="030F0702030302020204" pitchFamily="66" charset="0"/>
              </a:rPr>
              <a:t>Unleavened Bread </a:t>
            </a:r>
            <a:r>
              <a:rPr lang="en-US" dirty="0">
                <a:solidFill>
                  <a:schemeClr val="bg1"/>
                </a:solidFill>
                <a:effectLst/>
                <a:latin typeface="Comic Sans MS" panose="030F0702030302020204" pitchFamily="66" charset="0"/>
              </a:rPr>
              <a:t>— with its </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rPr>
              <a:t>2 </a:t>
            </a:r>
            <a:r>
              <a:rPr lang="en-US" dirty="0">
                <a:solidFill>
                  <a:schemeClr val="bg1"/>
                </a:solidFill>
                <a:latin typeface="Comic Sans MS" panose="030F0702030302020204" pitchFamily="66" charset="0"/>
              </a:rPr>
              <a:t>annual</a:t>
            </a:r>
            <a:r>
              <a:rPr lang="en-US" b="1" dirty="0">
                <a:solidFill>
                  <a:srgbClr val="FF0000"/>
                </a:solidFill>
                <a:effectLst/>
                <a:latin typeface="Comic Sans MS" panose="030F0702030302020204" pitchFamily="66" charset="0"/>
              </a:rPr>
              <a:t> </a:t>
            </a:r>
            <a:r>
              <a:rPr lang="en-US" b="1" dirty="0">
                <a:solidFill>
                  <a:srgbClr val="0070C0"/>
                </a:solidFill>
                <a:effectLst/>
                <a:latin typeface="Comic Sans MS" panose="030F0702030302020204" pitchFamily="66" charset="0"/>
              </a:rPr>
              <a:t>Sabbaths </a:t>
            </a:r>
            <a:r>
              <a:rPr lang="en-US" dirty="0">
                <a:solidFill>
                  <a:schemeClr val="bg1"/>
                </a:solidFill>
                <a:effectLst/>
                <a:latin typeface="Comic Sans MS" panose="030F0702030302020204" pitchFamily="66" charset="0"/>
              </a:rPr>
              <a:t>— the 1</a:t>
            </a:r>
            <a:r>
              <a:rPr lang="en-US" baseline="30000" dirty="0">
                <a:solidFill>
                  <a:schemeClr val="bg1"/>
                </a:solidFill>
                <a:effectLst/>
                <a:latin typeface="Comic Sans MS" panose="030F0702030302020204" pitchFamily="66" charset="0"/>
              </a:rPr>
              <a:t>st</a:t>
            </a:r>
            <a:r>
              <a:rPr lang="en-US" dirty="0">
                <a:solidFill>
                  <a:schemeClr val="bg1"/>
                </a:solidFill>
                <a:effectLst/>
                <a:latin typeface="Comic Sans MS" panose="030F0702030302020204" pitchFamily="66" charset="0"/>
              </a:rPr>
              <a:t> and last cycle of UB,</a:t>
            </a:r>
          </a:p>
          <a:p>
            <a:pPr marL="457200" indent="-457200" algn="l">
              <a:lnSpc>
                <a:spcPct val="90000"/>
              </a:lnSpc>
              <a:spcBef>
                <a:spcPts val="0"/>
              </a:spcBef>
              <a:spcAft>
                <a:spcPts val="1200"/>
              </a:spcAft>
              <a:buClr>
                <a:srgbClr val="CC00CC"/>
              </a:buClr>
              <a:buSzPct val="75000"/>
              <a:buFont typeface="Wingdings" panose="05000000000000000000" pitchFamily="2" charset="2"/>
              <a:buChar char="v"/>
            </a:pPr>
            <a:r>
              <a:rPr lang="en-US" b="1" dirty="0">
                <a:solidFill>
                  <a:srgbClr val="009900"/>
                </a:solidFill>
                <a:effectLst/>
                <a:latin typeface="Comic Sans MS" panose="030F0702030302020204" pitchFamily="66" charset="0"/>
              </a:rPr>
              <a:t>Wave-Sheaf </a:t>
            </a:r>
            <a:r>
              <a:rPr lang="en-US" dirty="0">
                <a:solidFill>
                  <a:schemeClr val="bg1"/>
                </a:solidFill>
                <a:effectLst/>
                <a:latin typeface="Comic Sans MS" panose="030F0702030302020204" pitchFamily="66" charset="0"/>
              </a:rPr>
              <a:t>— not an annual Sabbath but it falls the 1</a:t>
            </a:r>
            <a:r>
              <a:rPr lang="en-US" baseline="30000" dirty="0">
                <a:solidFill>
                  <a:schemeClr val="bg1"/>
                </a:solidFill>
                <a:effectLst/>
                <a:latin typeface="Comic Sans MS" panose="030F0702030302020204" pitchFamily="66" charset="0"/>
              </a:rPr>
              <a:t>st</a:t>
            </a:r>
            <a:r>
              <a:rPr lang="en-US" dirty="0">
                <a:solidFill>
                  <a:schemeClr val="bg1"/>
                </a:solidFill>
                <a:effectLst/>
                <a:latin typeface="Comic Sans MS" panose="030F0702030302020204" pitchFamily="66" charset="0"/>
              </a:rPr>
              <a:t> day after the </a:t>
            </a:r>
            <a:r>
              <a:rPr lang="en-US" b="1" dirty="0">
                <a:solidFill>
                  <a:srgbClr val="0070C0"/>
                </a:solidFill>
                <a:effectLst/>
                <a:latin typeface="Comic Sans MS" panose="030F0702030302020204" pitchFamily="66" charset="0"/>
              </a:rPr>
              <a:t>7</a:t>
            </a:r>
            <a:r>
              <a:rPr lang="en-US" b="1" baseline="30000" dirty="0">
                <a:solidFill>
                  <a:srgbClr val="0070C0"/>
                </a:solidFill>
                <a:effectLst/>
                <a:latin typeface="Comic Sans MS" panose="030F0702030302020204" pitchFamily="66" charset="0"/>
              </a:rPr>
              <a:t>th</a:t>
            </a:r>
            <a:r>
              <a:rPr lang="en-US" b="1" dirty="0">
                <a:solidFill>
                  <a:srgbClr val="0070C0"/>
                </a:solidFill>
                <a:effectLst/>
                <a:latin typeface="Comic Sans MS" panose="030F0702030302020204" pitchFamily="66" charset="0"/>
              </a:rPr>
              <a:t> day Sabbath</a:t>
            </a:r>
            <a:r>
              <a:rPr lang="en-US" dirty="0">
                <a:solidFill>
                  <a:srgbClr val="0070C0"/>
                </a:solidFill>
                <a:effectLst/>
                <a:latin typeface="Comic Sans MS" panose="030F0702030302020204" pitchFamily="66" charset="0"/>
              </a:rPr>
              <a:t> </a:t>
            </a:r>
            <a:r>
              <a:rPr lang="en-US" dirty="0">
                <a:solidFill>
                  <a:schemeClr val="bg1"/>
                </a:solidFill>
                <a:effectLst/>
                <a:latin typeface="Comic Sans MS" panose="030F0702030302020204" pitchFamily="66" charset="0"/>
              </a:rPr>
              <a:t>that falls within the 7cycles of Unleavened Bread,</a:t>
            </a:r>
          </a:p>
          <a:p>
            <a:pPr marL="457200" indent="-457200" algn="l">
              <a:lnSpc>
                <a:spcPct val="90000"/>
              </a:lnSpc>
              <a:spcBef>
                <a:spcPts val="0"/>
              </a:spcBef>
              <a:spcAft>
                <a:spcPts val="1200"/>
              </a:spcAft>
              <a:buClr>
                <a:srgbClr val="CC00CC"/>
              </a:buClr>
              <a:buSzPct val="75000"/>
              <a:buFont typeface="Wingdings" panose="05000000000000000000" pitchFamily="2" charset="2"/>
              <a:buChar char="v"/>
            </a:pPr>
            <a:r>
              <a:rPr lang="en-US" b="1" dirty="0">
                <a:solidFill>
                  <a:srgbClr val="009900"/>
                </a:solidFill>
                <a:effectLst/>
                <a:latin typeface="Comic Sans MS" panose="030F0702030302020204" pitchFamily="66" charset="0"/>
              </a:rPr>
              <a:t>Pentecost</a:t>
            </a:r>
            <a:r>
              <a:rPr lang="en-US" dirty="0">
                <a:solidFill>
                  <a:schemeClr val="bg1"/>
                </a:solidFill>
                <a:effectLst/>
                <a:latin typeface="Comic Sans MS" panose="030F0702030302020204" pitchFamily="66" charset="0"/>
              </a:rPr>
              <a:t> — falls on the first cycle of the week, the 50</a:t>
            </a:r>
            <a:r>
              <a:rPr lang="en-US" baseline="30000" dirty="0">
                <a:solidFill>
                  <a:schemeClr val="bg1"/>
                </a:solidFill>
                <a:effectLst/>
                <a:latin typeface="Comic Sans MS" panose="030F0702030302020204" pitchFamily="66" charset="0"/>
              </a:rPr>
              <a:t>th</a:t>
            </a:r>
            <a:r>
              <a:rPr lang="en-US" dirty="0">
                <a:solidFill>
                  <a:schemeClr val="bg1"/>
                </a:solidFill>
                <a:effectLst/>
                <a:latin typeface="Comic Sans MS" panose="030F0702030302020204" pitchFamily="66" charset="0"/>
              </a:rPr>
              <a:t> cycle </a:t>
            </a:r>
            <a:r>
              <a:rPr lang="en-US" b="1" u="sng" dirty="0">
                <a:solidFill>
                  <a:srgbClr val="C00000"/>
                </a:solidFill>
                <a:effectLst/>
                <a:latin typeface="Comic Sans MS" panose="030F0702030302020204" pitchFamily="66" charset="0"/>
              </a:rPr>
              <a:t>AFTER</a:t>
            </a:r>
            <a:r>
              <a:rPr lang="en-US" dirty="0">
                <a:solidFill>
                  <a:srgbClr val="C00000"/>
                </a:solidFill>
                <a:effectLst/>
                <a:latin typeface="Comic Sans MS" panose="030F0702030302020204" pitchFamily="66" charset="0"/>
              </a:rPr>
              <a:t> </a:t>
            </a:r>
            <a:r>
              <a:rPr lang="en-US" b="1" dirty="0">
                <a:solidFill>
                  <a:srgbClr val="009900"/>
                </a:solidFill>
                <a:effectLst/>
                <a:latin typeface="Comic Sans MS" panose="030F0702030302020204" pitchFamily="66" charset="0"/>
              </a:rPr>
              <a:t>Wave-Sheaf</a:t>
            </a:r>
            <a:r>
              <a:rPr lang="en-US" dirty="0">
                <a:solidFill>
                  <a:schemeClr val="bg1"/>
                </a:solidFill>
                <a:effectLst/>
                <a:latin typeface="Comic Sans MS" panose="030F0702030302020204" pitchFamily="66" charset="0"/>
              </a:rPr>
              <a:t> celebration.</a:t>
            </a:r>
          </a:p>
          <a:p>
            <a:pPr algn="l">
              <a:lnSpc>
                <a:spcPct val="90000"/>
              </a:lnSpc>
              <a:spcBef>
                <a:spcPts val="0"/>
              </a:spcBef>
              <a:spcAft>
                <a:spcPts val="1800"/>
              </a:spcAft>
              <a:buClr>
                <a:srgbClr val="CC00CC"/>
              </a:buClr>
              <a:buSzPct val="75000"/>
            </a:pPr>
            <a:r>
              <a:rPr lang="en-US" dirty="0">
                <a:solidFill>
                  <a:schemeClr val="bg1"/>
                </a:solidFill>
                <a:effectLst/>
                <a:latin typeface="Comic Sans MS" panose="030F0702030302020204" pitchFamily="66" charset="0"/>
              </a:rPr>
              <a:t>Let’s move on now to </a:t>
            </a:r>
            <a:r>
              <a:rPr lang="en-US" b="1" dirty="0">
                <a:solidFill>
                  <a:srgbClr val="0000CC"/>
                </a:solidFill>
                <a:effectLst/>
                <a:latin typeface="Comic Sans MS" panose="030F0702030302020204" pitchFamily="66" charset="0"/>
              </a:rPr>
              <a:t>Yahuah’s</a:t>
            </a:r>
            <a:r>
              <a:rPr lang="en-US" dirty="0">
                <a:solidFill>
                  <a:srgbClr val="0000CC"/>
                </a:solidFill>
                <a:effectLst/>
                <a:latin typeface="Comic Sans MS" panose="030F0702030302020204" pitchFamily="66" charset="0"/>
              </a:rPr>
              <a:t> </a:t>
            </a:r>
            <a:r>
              <a:rPr lang="en-US" dirty="0">
                <a:solidFill>
                  <a:schemeClr val="bg1"/>
                </a:solidFill>
                <a:effectLst/>
                <a:latin typeface="Comic Sans MS" panose="030F0702030302020204" pitchFamily="66" charset="0"/>
              </a:rPr>
              <a:t>Fall Feasts….  </a:t>
            </a:r>
          </a:p>
        </p:txBody>
      </p:sp>
      <p:sp>
        <p:nvSpPr>
          <p:cNvPr id="4" name="Slide Number Placeholder 3"/>
          <p:cNvSpPr>
            <a:spLocks noGrp="1"/>
          </p:cNvSpPr>
          <p:nvPr>
            <p:ph type="sldNum" sz="quarter" idx="12"/>
          </p:nvPr>
        </p:nvSpPr>
        <p:spPr>
          <a:xfrm>
            <a:off x="8305800" y="6492875"/>
            <a:ext cx="762000" cy="365125"/>
          </a:xfrm>
        </p:spPr>
        <p:txBody>
          <a:bodyPr/>
          <a:lstStyle/>
          <a:p>
            <a:fld id="{9A7ECC3E-4170-412F-8B33-8063B7BB8A4D}" type="slidenum">
              <a:rPr lang="en-US" b="1" smtClean="0"/>
              <a:t>40</a:t>
            </a:fld>
            <a:endParaRPr lang="en-US" b="1" dirty="0"/>
          </a:p>
        </p:txBody>
      </p:sp>
      <p:sp>
        <p:nvSpPr>
          <p:cNvPr id="2" name="Bent Arrow 1"/>
          <p:cNvSpPr/>
          <p:nvPr/>
        </p:nvSpPr>
        <p:spPr>
          <a:xfrm rot="5400000">
            <a:off x="7909560" y="5623560"/>
            <a:ext cx="533400" cy="1173480"/>
          </a:xfrm>
          <a:prstGeom prst="bentArrow">
            <a:avLst/>
          </a:prstGeom>
          <a:solidFill>
            <a:schemeClr val="tx1">
              <a:lumMod val="85000"/>
            </a:schemeClr>
          </a:solidFill>
          <a:ln w="38100">
            <a:solidFill>
              <a:schemeClr val="tx1">
                <a:lumMod val="50000"/>
              </a:schemeClr>
            </a:solidFill>
          </a:ln>
          <a:effectLst>
            <a:glow rad="101600">
              <a:schemeClr val="accent4">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8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6"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01000" cy="5105400"/>
          </a:xfrm>
          <a:solidFill>
            <a:schemeClr val="accent2">
              <a:lumMod val="20000"/>
              <a:lumOff val="80000"/>
            </a:schemeClr>
          </a:solidFill>
          <a:ln w="38100">
            <a:solidFill>
              <a:srgbClr val="FF3399"/>
            </a:solidFill>
          </a:ln>
          <a:scene3d>
            <a:camera prst="orthographicFront"/>
            <a:lightRig rig="threePt" dir="t"/>
          </a:scene3d>
          <a:sp3d>
            <a:bevelT w="114300" prst="artDeco"/>
          </a:sp3d>
        </p:spPr>
        <p:txBody>
          <a:bodyPr lIns="182880" tIns="91440" anchor="ctr">
            <a:normAutofit/>
          </a:bodyPr>
          <a:lstStyle/>
          <a:p>
            <a:pPr marL="1554480" indent="-1554480" algn="l">
              <a:lnSpc>
                <a:spcPct val="90000"/>
              </a:lnSpc>
              <a:spcBef>
                <a:spcPts val="0"/>
              </a:spcBef>
              <a:spcAft>
                <a:spcPts val="3000"/>
              </a:spcAft>
            </a:pPr>
            <a:r>
              <a:rPr lang="en-US" dirty="0">
                <a:solidFill>
                  <a:schemeClr val="accent2">
                    <a:lumMod val="20000"/>
                    <a:lumOff val="80000"/>
                  </a:schemeClr>
                </a:solidFill>
                <a:latin typeface="Calibri" panose="020F0502020204030204" pitchFamily="34" charset="0"/>
              </a:rPr>
              <a:t>.</a:t>
            </a:r>
          </a:p>
          <a:p>
            <a:pPr marL="1554480" indent="-1554480" algn="l">
              <a:lnSpc>
                <a:spcPct val="90000"/>
              </a:lnSpc>
              <a:spcBef>
                <a:spcPts val="0"/>
              </a:spcBef>
              <a:spcAft>
                <a:spcPts val="1800"/>
              </a:spcAft>
            </a:pPr>
            <a:r>
              <a:rPr lang="en-US" dirty="0">
                <a:solidFill>
                  <a:srgbClr val="FF6600"/>
                </a:solidFill>
                <a:latin typeface="Calibri" panose="020F0502020204030204" pitchFamily="34" charset="0"/>
              </a:rPr>
              <a:t>Lev 23:23</a:t>
            </a:r>
            <a:r>
              <a:rPr lang="en-US" dirty="0">
                <a:solidFill>
                  <a:schemeClr val="bg1"/>
                </a:solidFill>
                <a:latin typeface="Calibri" panose="020F0502020204030204" pitchFamily="34" charset="0"/>
              </a:rPr>
              <a:t>	And </a:t>
            </a:r>
            <a:r>
              <a:rPr lang="he-IL" b="1" dirty="0">
                <a:solidFill>
                  <a:srgbClr val="0000CC"/>
                </a:solidFill>
                <a:latin typeface="Calibri" panose="020F0502020204030204" pitchFamily="34" charset="0"/>
              </a:rPr>
              <a:t>יהוה</a:t>
            </a:r>
            <a:r>
              <a:rPr lang="en-US" dirty="0">
                <a:solidFill>
                  <a:schemeClr val="bg1"/>
                </a:solidFill>
                <a:latin typeface="Calibri" panose="020F0502020204030204" pitchFamily="34" charset="0"/>
              </a:rPr>
              <a:t> spoke to </a:t>
            </a:r>
            <a:r>
              <a:rPr lang="en-US" dirty="0" err="1">
                <a:solidFill>
                  <a:schemeClr val="bg1"/>
                </a:solidFill>
                <a:latin typeface="Calibri" panose="020F0502020204030204" pitchFamily="34" charset="0"/>
              </a:rPr>
              <a:t>Mosheh</a:t>
            </a:r>
            <a:r>
              <a:rPr lang="en-US"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[Moses], </a:t>
            </a:r>
            <a:r>
              <a:rPr lang="en-US" dirty="0">
                <a:solidFill>
                  <a:schemeClr val="bg1"/>
                </a:solidFill>
                <a:latin typeface="Calibri" panose="020F0502020204030204" pitchFamily="34" charset="0"/>
              </a:rPr>
              <a:t>saying, </a:t>
            </a:r>
          </a:p>
          <a:p>
            <a:pPr marL="1554480" indent="-1554480" algn="l">
              <a:lnSpc>
                <a:spcPct val="90000"/>
              </a:lnSpc>
              <a:spcBef>
                <a:spcPts val="0"/>
              </a:spcBef>
              <a:spcAft>
                <a:spcPts val="1800"/>
              </a:spcAft>
            </a:pPr>
            <a:r>
              <a:rPr lang="en-US" dirty="0">
                <a:solidFill>
                  <a:srgbClr val="FF6600"/>
                </a:solidFill>
                <a:latin typeface="Calibri" panose="020F0502020204030204" pitchFamily="34" charset="0"/>
              </a:rPr>
              <a:t>Lev 23:24</a:t>
            </a:r>
            <a:r>
              <a:rPr lang="en-US" dirty="0">
                <a:solidFill>
                  <a:schemeClr val="bg1"/>
                </a:solidFill>
                <a:latin typeface="Calibri" panose="020F0502020204030204" pitchFamily="34" charset="0"/>
              </a:rPr>
              <a:t>	“Speak to the children of </a:t>
            </a:r>
            <a:r>
              <a:rPr lang="en-US" dirty="0" err="1">
                <a:solidFill>
                  <a:schemeClr val="bg1"/>
                </a:solidFill>
                <a:latin typeface="Calibri" panose="020F0502020204030204" pitchFamily="34" charset="0"/>
              </a:rPr>
              <a:t>Yisra’ĕl</a:t>
            </a:r>
            <a:r>
              <a:rPr lang="en-US" dirty="0">
                <a:solidFill>
                  <a:schemeClr val="bg1"/>
                </a:solidFill>
                <a:latin typeface="Calibri" panose="020F0502020204030204" pitchFamily="34" charset="0"/>
              </a:rPr>
              <a:t>, saying, ‘In the </a:t>
            </a:r>
            <a:r>
              <a:rPr lang="en-US" b="1" u="sng" dirty="0">
                <a:solidFill>
                  <a:srgbClr val="FF0066"/>
                </a:solidFill>
                <a:latin typeface="Calibri" panose="020F0502020204030204" pitchFamily="34" charset="0"/>
              </a:rPr>
              <a:t>seventh month, on the</a:t>
            </a:r>
            <a:r>
              <a:rPr lang="en-US" b="1" dirty="0">
                <a:solidFill>
                  <a:srgbClr val="FF0066"/>
                </a:solidFill>
                <a:latin typeface="Calibri" panose="020F0502020204030204" pitchFamily="34" charset="0"/>
              </a:rPr>
              <a:t> </a:t>
            </a:r>
            <a:r>
              <a:rPr lang="en-US" b="1" u="sng" dirty="0">
                <a:solidFill>
                  <a:srgbClr val="009900"/>
                </a:solidFill>
                <a:latin typeface="Calibri" panose="020F0502020204030204" pitchFamily="34" charset="0"/>
              </a:rPr>
              <a:t>first</a:t>
            </a:r>
            <a:r>
              <a:rPr lang="en-US" b="1" dirty="0">
                <a:solidFill>
                  <a:srgbClr val="FF0066"/>
                </a:solidFill>
                <a:latin typeface="Calibri" panose="020F0502020204030204" pitchFamily="34" charset="0"/>
              </a:rPr>
              <a:t> </a:t>
            </a:r>
            <a:r>
              <a:rPr lang="en-US" b="1" u="sng" dirty="0">
                <a:solidFill>
                  <a:srgbClr val="009900"/>
                </a:solidFill>
                <a:latin typeface="Calibri" panose="020F0502020204030204" pitchFamily="34" charset="0"/>
              </a:rPr>
              <a:t>day</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of the month, you have a rest, a remembrance of </a:t>
            </a:r>
            <a:r>
              <a:rPr lang="en-US" b="1" dirty="0">
                <a:solidFill>
                  <a:srgbClr val="0070C0"/>
                </a:solidFill>
                <a:latin typeface="Calibri" panose="020F0502020204030204" pitchFamily="34" charset="0"/>
              </a:rPr>
              <a:t>blowing of </a:t>
            </a:r>
            <a:r>
              <a:rPr lang="en-US" b="1" u="sng" dirty="0">
                <a:solidFill>
                  <a:srgbClr val="0070C0"/>
                </a:solidFill>
                <a:effectLst>
                  <a:glow rad="139700">
                    <a:schemeClr val="accent1">
                      <a:satMod val="175000"/>
                      <a:alpha val="40000"/>
                    </a:schemeClr>
                  </a:glow>
                </a:effectLst>
                <a:latin typeface="Calibri" panose="020F0502020204030204" pitchFamily="34" charset="0"/>
              </a:rPr>
              <a:t>trumpets</a:t>
            </a:r>
            <a:r>
              <a:rPr lang="en-US" b="1" dirty="0">
                <a:solidFill>
                  <a:srgbClr val="0070C0"/>
                </a:solidFill>
                <a:effectLst>
                  <a:glow rad="139700">
                    <a:schemeClr val="accent1">
                      <a:satMod val="175000"/>
                      <a:alpha val="40000"/>
                    </a:schemeClr>
                  </a:glow>
                </a:effectLst>
                <a:latin typeface="Calibri" panose="020F0502020204030204" pitchFamily="34" charset="0"/>
              </a:rPr>
              <a:t>,</a:t>
            </a:r>
            <a:r>
              <a:rPr lang="en-US" dirty="0">
                <a:solidFill>
                  <a:srgbClr val="0070C0"/>
                </a:solidFill>
                <a:effectLst>
                  <a:glow rad="139700">
                    <a:schemeClr val="accent1">
                      <a:satMod val="175000"/>
                      <a:alpha val="40000"/>
                    </a:schemeClr>
                  </a:glow>
                </a:effectLst>
                <a:latin typeface="Calibri" panose="020F0502020204030204" pitchFamily="34" charset="0"/>
              </a:rPr>
              <a:t> </a:t>
            </a:r>
            <a:r>
              <a:rPr lang="en-US" dirty="0">
                <a:solidFill>
                  <a:schemeClr val="bg1"/>
                </a:solidFill>
                <a:latin typeface="Calibri" panose="020F0502020204030204" pitchFamily="34" charset="0"/>
              </a:rPr>
              <a:t>a </a:t>
            </a:r>
            <a:r>
              <a:rPr lang="en-US" b="1" dirty="0">
                <a:solidFill>
                  <a:srgbClr val="9900CC"/>
                </a:solidFill>
                <a:latin typeface="Calibri" panose="020F0502020204030204" pitchFamily="34" charset="0"/>
              </a:rPr>
              <a:t>set-apart gathering. </a:t>
            </a:r>
          </a:p>
          <a:p>
            <a:pPr marL="1554480" indent="-1554480" algn="l">
              <a:lnSpc>
                <a:spcPct val="90000"/>
              </a:lnSpc>
              <a:spcBef>
                <a:spcPts val="0"/>
              </a:spcBef>
              <a:spcAft>
                <a:spcPts val="1800"/>
              </a:spcAft>
            </a:pPr>
            <a:r>
              <a:rPr lang="en-US" dirty="0">
                <a:solidFill>
                  <a:srgbClr val="FF6600"/>
                </a:solidFill>
                <a:latin typeface="Calibri" panose="020F0502020204030204" pitchFamily="34" charset="0"/>
              </a:rPr>
              <a:t>Lev 23:25</a:t>
            </a:r>
            <a:r>
              <a:rPr lang="en-US" dirty="0">
                <a:solidFill>
                  <a:schemeClr val="bg1"/>
                </a:solidFill>
                <a:latin typeface="Calibri" panose="020F0502020204030204" pitchFamily="34" charset="0"/>
              </a:rPr>
              <a:t>	‘You do </a:t>
            </a:r>
            <a:r>
              <a:rPr lang="en-US" b="1" u="sng" dirty="0">
                <a:solidFill>
                  <a:schemeClr val="bg1"/>
                </a:solidFill>
                <a:latin typeface="Calibri" panose="020F0502020204030204" pitchFamily="34" charset="0"/>
              </a:rPr>
              <a:t>no servile work</a:t>
            </a:r>
            <a:r>
              <a:rPr lang="en-US" b="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and you shall bring an offering made by fire to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a:t>
            </a:r>
            <a:r>
              <a:rPr lang="en-US" b="1" u="sng" dirty="0">
                <a:solidFill>
                  <a:srgbClr val="C00000"/>
                </a:solidFill>
                <a:effectLst>
                  <a:glow rad="101600">
                    <a:schemeClr val="accent2">
                      <a:satMod val="175000"/>
                      <a:alpha val="40000"/>
                    </a:schemeClr>
                  </a:glow>
                </a:effectLst>
                <a:latin typeface="Comic Sans MS" panose="030F0702030302020204" pitchFamily="66" charset="0"/>
              </a:rPr>
              <a:t> </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t>41</a:t>
            </a:fld>
            <a:endParaRPr lang="en-US" b="1" dirty="0"/>
          </a:p>
        </p:txBody>
      </p:sp>
      <p:sp>
        <p:nvSpPr>
          <p:cNvPr id="2" name="TextBox 1"/>
          <p:cNvSpPr txBox="1"/>
          <p:nvPr/>
        </p:nvSpPr>
        <p:spPr>
          <a:xfrm>
            <a:off x="1600200" y="1066800"/>
            <a:ext cx="5943600" cy="627864"/>
          </a:xfrm>
          <a:prstGeom prst="rect">
            <a:avLst/>
          </a:prstGeom>
          <a:blipFill>
            <a:blip r:embed="rId2"/>
            <a:tile tx="0" ty="0" sx="100000" sy="100000" flip="none" algn="tl"/>
          </a:blip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91440" bIns="91440" rtlCol="0" anchor="ctr">
            <a:spAutoFit/>
          </a:bodyPr>
          <a:lstStyle/>
          <a:p>
            <a:pPr marL="914400" indent="-914400" algn="ctr">
              <a:lnSpc>
                <a:spcPct val="90000"/>
              </a:lnSpc>
              <a:spcAft>
                <a:spcPts val="3000"/>
              </a:spcAft>
            </a:pPr>
            <a:r>
              <a:rPr lang="en-US" sz="3200" b="1" u="sng" dirty="0">
                <a:solidFill>
                  <a:srgbClr val="C00000"/>
                </a:solidFill>
                <a:effectLst>
                  <a:glow rad="101600">
                    <a:schemeClr val="accent2">
                      <a:satMod val="175000"/>
                      <a:alpha val="40000"/>
                    </a:schemeClr>
                  </a:glow>
                </a:effectLst>
                <a:latin typeface="Comic Sans MS" panose="030F0702030302020204" pitchFamily="66" charset="0"/>
              </a:rPr>
              <a:t>Trumpets — Yom Teruah </a:t>
            </a:r>
          </a:p>
        </p:txBody>
      </p:sp>
    </p:spTree>
    <p:extLst>
      <p:ext uri="{BB962C8B-B14F-4D97-AF65-F5344CB8AC3E}">
        <p14:creationId xmlns:p14="http://schemas.microsoft.com/office/powerpoint/2010/main" val="18280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gtEl>
                                        <p:attrNameLst>
                                          <p:attrName>ppt_x</p:attrName>
                                          <p:attrName>ppt_y</p:attrName>
                                        </p:attrNameLst>
                                      </p:cBhvr>
                                    </p:animMotion>
                                    <p:animRot by="1500000">
                                      <p:cBhvr>
                                        <p:cTn id="24" dur="125" fill="hold">
                                          <p:stCondLst>
                                            <p:cond delay="0"/>
                                          </p:stCondLst>
                                        </p:cTn>
                                        <p:tgtEl>
                                          <p:spTgt spid="2"/>
                                        </p:tgtEl>
                                        <p:attrNameLst>
                                          <p:attrName>r</p:attrName>
                                        </p:attrNameLst>
                                      </p:cBhvr>
                                    </p:animRot>
                                    <p:animRot by="-1500000">
                                      <p:cBhvr>
                                        <p:cTn id="25" dur="125" fill="hold">
                                          <p:stCondLst>
                                            <p:cond delay="125"/>
                                          </p:stCondLst>
                                        </p:cTn>
                                        <p:tgtEl>
                                          <p:spTgt spid="2"/>
                                        </p:tgtEl>
                                        <p:attrNameLst>
                                          <p:attrName>r</p:attrName>
                                        </p:attrNameLst>
                                      </p:cBhvr>
                                    </p:animRot>
                                    <p:animRot by="-1500000">
                                      <p:cBhvr>
                                        <p:cTn id="26" dur="125" fill="hold">
                                          <p:stCondLst>
                                            <p:cond delay="250"/>
                                          </p:stCondLst>
                                        </p:cTn>
                                        <p:tgtEl>
                                          <p:spTgt spid="2"/>
                                        </p:tgtEl>
                                        <p:attrNameLst>
                                          <p:attrName>r</p:attrName>
                                        </p:attrNameLst>
                                      </p:cBhvr>
                                    </p:animRot>
                                    <p:animRot by="1500000">
                                      <p:cBhvr>
                                        <p:cTn id="27" dur="125" fill="hold">
                                          <p:stCondLst>
                                            <p:cond delay="375"/>
                                          </p:stCondLst>
                                        </p:cTn>
                                        <p:tgtEl>
                                          <p:spTgt spid="2"/>
                                        </p:tgtEl>
                                        <p:attrNameLst>
                                          <p:attrName>r</p:attrName>
                                        </p:attrNameLst>
                                      </p:cBhvr>
                                    </p:animRot>
                                  </p:childTnLst>
                                </p:cTn>
                              </p:par>
                            </p:childTnLst>
                          </p:cTn>
                        </p:par>
                        <p:par>
                          <p:cTn id="28" fill="hold">
                            <p:stCondLst>
                              <p:cond delay="3350"/>
                            </p:stCondLst>
                            <p:childTnLst>
                              <p:par>
                                <p:cTn id="29" presetID="22" presetClass="entr" presetSubtype="4"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00"/>
                                        <p:tgtEl>
                                          <p:spTgt spid="3">
                                            <p:txEl>
                                              <p:pRg st="1" end="1"/>
                                            </p:txEl>
                                          </p:spTgt>
                                        </p:tgtEl>
                                      </p:cBhvr>
                                    </p:animEffect>
                                  </p:childTnLst>
                                </p:cTn>
                              </p:par>
                            </p:childTnLst>
                          </p:cTn>
                        </p:par>
                        <p:par>
                          <p:cTn id="32" fill="hold">
                            <p:stCondLst>
                              <p:cond delay="3850"/>
                            </p:stCondLst>
                            <p:childTnLst>
                              <p:par>
                                <p:cTn id="33" presetID="22" presetClass="entr" presetSubtype="4" fill="hold" nodeType="afterEffect">
                                  <p:stCondLst>
                                    <p:cond delay="25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600"/>
            <a:ext cx="8686796" cy="634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p:cNvGrpSpPr/>
          <p:nvPr/>
        </p:nvGrpSpPr>
        <p:grpSpPr>
          <a:xfrm>
            <a:off x="7620002" y="1989720"/>
            <a:ext cx="1295397" cy="969496"/>
            <a:chOff x="7750627" y="1828799"/>
            <a:chExt cx="1208315" cy="993502"/>
          </a:xfrm>
        </p:grpSpPr>
        <p:sp>
          <p:nvSpPr>
            <p:cNvPr id="49" name="TextBox 48"/>
            <p:cNvSpPr txBox="1"/>
            <p:nvPr/>
          </p:nvSpPr>
          <p:spPr>
            <a:xfrm>
              <a:off x="7750627" y="1828799"/>
              <a:ext cx="1208315" cy="99350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a:t>
              </a:r>
            </a:p>
            <a:p>
              <a:endParaRPr lang="en-US" sz="400" dirty="0">
                <a:solidFill>
                  <a:schemeClr val="bg1"/>
                </a:solidFill>
                <a:latin typeface="Calibri" panose="020F0502020204030204" pitchFamily="34" charset="0"/>
              </a:endParaRPr>
            </a:p>
          </p:txBody>
        </p:sp>
        <p:sp>
          <p:nvSpPr>
            <p:cNvPr id="50" name="Cloud 49"/>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20000" y="3774330"/>
            <a:ext cx="1295397" cy="954107"/>
            <a:chOff x="7750627" y="1828799"/>
            <a:chExt cx="1208315" cy="977732"/>
          </a:xfrm>
        </p:grpSpPr>
        <p:sp>
          <p:nvSpPr>
            <p:cNvPr id="47" name="TextBox 46"/>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16</a:t>
              </a:r>
            </a:p>
            <a:p>
              <a:pPr algn="ctr"/>
              <a:endParaRPr lang="en-US" sz="400" b="1" dirty="0">
                <a:solidFill>
                  <a:srgbClr val="0000CC"/>
                </a:solidFill>
                <a:latin typeface="Calibri" panose="020F0502020204030204" pitchFamily="34" charset="0"/>
              </a:endParaRPr>
            </a:p>
          </p:txBody>
        </p:sp>
        <p:sp>
          <p:nvSpPr>
            <p:cNvPr id="48" name="Cloud 47"/>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20001" y="2920773"/>
            <a:ext cx="1295397" cy="892552"/>
            <a:chOff x="7750627" y="1857619"/>
            <a:chExt cx="1208315" cy="917745"/>
          </a:xfrm>
        </p:grpSpPr>
        <p:sp>
          <p:nvSpPr>
            <p:cNvPr id="45" name="TextBox 44"/>
            <p:cNvSpPr txBox="1"/>
            <p:nvPr/>
          </p:nvSpPr>
          <p:spPr>
            <a:xfrm>
              <a:off x="7750627" y="1857619"/>
              <a:ext cx="1208315" cy="917745"/>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9</a:t>
              </a:r>
            </a:p>
          </p:txBody>
        </p:sp>
        <p:sp>
          <p:nvSpPr>
            <p:cNvPr id="46" name="Cloud 4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20003" y="4705385"/>
            <a:ext cx="1295397" cy="954107"/>
            <a:chOff x="7750627" y="1828799"/>
            <a:chExt cx="1208315" cy="1015949"/>
          </a:xfrm>
        </p:grpSpPr>
        <p:sp>
          <p:nvSpPr>
            <p:cNvPr id="43" name="TextBox 42"/>
            <p:cNvSpPr txBox="1"/>
            <p:nvPr/>
          </p:nvSpPr>
          <p:spPr>
            <a:xfrm>
              <a:off x="7750627" y="1828799"/>
              <a:ext cx="1208315" cy="101594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23</a:t>
              </a:r>
            </a:p>
            <a:p>
              <a:endParaRPr lang="en-US" sz="400" dirty="0">
                <a:solidFill>
                  <a:schemeClr val="bg1"/>
                </a:solidFill>
                <a:latin typeface="Calibri" panose="020F0502020204030204" pitchFamily="34" charset="0"/>
              </a:endParaRPr>
            </a:p>
          </p:txBody>
        </p:sp>
        <p:sp>
          <p:nvSpPr>
            <p:cNvPr id="44" name="Cloud 43"/>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20000" y="5623599"/>
            <a:ext cx="1295397" cy="954107"/>
            <a:chOff x="7750627" y="1828799"/>
            <a:chExt cx="1208315" cy="1047419"/>
          </a:xfrm>
        </p:grpSpPr>
        <p:sp>
          <p:nvSpPr>
            <p:cNvPr id="32" name="TextBox 31"/>
            <p:cNvSpPr txBox="1"/>
            <p:nvPr/>
          </p:nvSpPr>
          <p:spPr>
            <a:xfrm>
              <a:off x="7750627" y="1828799"/>
              <a:ext cx="1208315" cy="104741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30</a:t>
              </a:r>
            </a:p>
            <a:p>
              <a:endParaRPr lang="en-US" sz="400" dirty="0">
                <a:solidFill>
                  <a:schemeClr val="bg1"/>
                </a:solidFill>
                <a:latin typeface="Calibri" panose="020F0502020204030204" pitchFamily="34" charset="0"/>
              </a:endParaRPr>
            </a:p>
          </p:txBody>
        </p:sp>
        <p:sp>
          <p:nvSpPr>
            <p:cNvPr id="33" name="Cloud 32"/>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Sun 27"/>
          <p:cNvSpPr/>
          <p:nvPr/>
        </p:nvSpPr>
        <p:spPr>
          <a:xfrm>
            <a:off x="6324600" y="1853469"/>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0" name="Group 4099"/>
          <p:cNvGrpSpPr/>
          <p:nvPr/>
        </p:nvGrpSpPr>
        <p:grpSpPr>
          <a:xfrm>
            <a:off x="6889743" y="228600"/>
            <a:ext cx="2101857" cy="1761120"/>
            <a:chOff x="31743" y="228600"/>
            <a:chExt cx="2101857" cy="1761120"/>
          </a:xfrm>
        </p:grpSpPr>
        <p:cxnSp>
          <p:nvCxnSpPr>
            <p:cNvPr id="30" name="Straight Arrow Connector 29"/>
            <p:cNvCxnSpPr/>
            <p:nvPr/>
          </p:nvCxnSpPr>
          <p:spPr>
            <a:xfrm flipH="1">
              <a:off x="381000" y="1151835"/>
              <a:ext cx="304800" cy="83788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743" y="228600"/>
              <a:ext cx="2101857" cy="1015663"/>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Trumpets</a:t>
              </a:r>
            </a:p>
            <a:p>
              <a:pPr algn="ctr"/>
              <a:r>
                <a:rPr lang="en-US" sz="2000" b="1" dirty="0">
                  <a:solidFill>
                    <a:srgbClr val="CC00CC"/>
                  </a:solidFill>
                </a:rPr>
                <a:t>Yom Teruah</a:t>
              </a:r>
            </a:p>
            <a:p>
              <a:pPr algn="ctr"/>
              <a:r>
                <a:rPr lang="en-US" sz="2000" b="1" dirty="0">
                  <a:solidFill>
                    <a:srgbClr val="CC00CC"/>
                  </a:solidFill>
                </a:rPr>
                <a:t>Annual Sabbath</a:t>
              </a:r>
            </a:p>
          </p:txBody>
        </p:sp>
      </p:grpSp>
      <p:sp>
        <p:nvSpPr>
          <p:cNvPr id="2" name="Slide Number Placeholder 1"/>
          <p:cNvSpPr>
            <a:spLocks noGrp="1"/>
          </p:cNvSpPr>
          <p:nvPr>
            <p:ph type="sldNum" sz="quarter" idx="12"/>
          </p:nvPr>
        </p:nvSpPr>
        <p:spPr>
          <a:xfrm>
            <a:off x="8305800" y="6492875"/>
            <a:ext cx="762000" cy="365125"/>
          </a:xfrm>
        </p:spPr>
        <p:txBody>
          <a:bodyPr/>
          <a:lstStyle/>
          <a:p>
            <a:fld id="{9A7ECC3E-4170-412F-8B33-8063B7BB8A4D}" type="slidenum">
              <a:rPr lang="en-US" b="1" smtClean="0">
                <a:solidFill>
                  <a:schemeClr val="bg1"/>
                </a:solidFill>
              </a:rPr>
              <a:pPr/>
              <a:t>42</a:t>
            </a:fld>
            <a:endParaRPr lang="en-US" b="1" dirty="0">
              <a:solidFill>
                <a:schemeClr val="bg1"/>
              </a:solidFill>
            </a:endParaRPr>
          </a:p>
        </p:txBody>
      </p:sp>
    </p:spTree>
    <p:extLst>
      <p:ext uri="{BB962C8B-B14F-4D97-AF65-F5344CB8AC3E}">
        <p14:creationId xmlns:p14="http://schemas.microsoft.com/office/powerpoint/2010/main" val="42544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100"/>
                                        </p:tgtEl>
                                        <p:attrNameLst>
                                          <p:attrName>style.visibility</p:attrName>
                                        </p:attrNameLst>
                                      </p:cBhvr>
                                      <p:to>
                                        <p:strVal val="visible"/>
                                      </p:to>
                                    </p:set>
                                    <p:anim calcmode="lin" valueType="num">
                                      <p:cBhvr>
                                        <p:cTn id="38" dur="1000" fill="hold"/>
                                        <p:tgtEl>
                                          <p:spTgt spid="4100"/>
                                        </p:tgtEl>
                                        <p:attrNameLst>
                                          <p:attrName>ppt_w</p:attrName>
                                        </p:attrNameLst>
                                      </p:cBhvr>
                                      <p:tavLst>
                                        <p:tav tm="0">
                                          <p:val>
                                            <p:fltVal val="0"/>
                                          </p:val>
                                        </p:tav>
                                        <p:tav tm="100000">
                                          <p:val>
                                            <p:strVal val="#ppt_w"/>
                                          </p:val>
                                        </p:tav>
                                      </p:tavLst>
                                    </p:anim>
                                    <p:anim calcmode="lin" valueType="num">
                                      <p:cBhvr>
                                        <p:cTn id="39" dur="1000" fill="hold"/>
                                        <p:tgtEl>
                                          <p:spTgt spid="4100"/>
                                        </p:tgtEl>
                                        <p:attrNameLst>
                                          <p:attrName>ppt_h</p:attrName>
                                        </p:attrNameLst>
                                      </p:cBhvr>
                                      <p:tavLst>
                                        <p:tav tm="0">
                                          <p:val>
                                            <p:fltVal val="0"/>
                                          </p:val>
                                        </p:tav>
                                        <p:tav tm="100000">
                                          <p:val>
                                            <p:strVal val="#ppt_h"/>
                                          </p:val>
                                        </p:tav>
                                      </p:tavLst>
                                    </p:anim>
                                    <p:anim calcmode="lin" valueType="num">
                                      <p:cBhvr>
                                        <p:cTn id="40" dur="1000" fill="hold"/>
                                        <p:tgtEl>
                                          <p:spTgt spid="4100"/>
                                        </p:tgtEl>
                                        <p:attrNameLst>
                                          <p:attrName>style.rotation</p:attrName>
                                        </p:attrNameLst>
                                      </p:cBhvr>
                                      <p:tavLst>
                                        <p:tav tm="0">
                                          <p:val>
                                            <p:fltVal val="90"/>
                                          </p:val>
                                        </p:tav>
                                        <p:tav tm="100000">
                                          <p:val>
                                            <p:fltVal val="0"/>
                                          </p:val>
                                        </p:tav>
                                      </p:tavLst>
                                    </p:anim>
                                    <p:animEffect transition="in" filter="fade">
                                      <p:cBhvr>
                                        <p:cTn id="41" dur="1000"/>
                                        <p:tgtEl>
                                          <p:spTgt spid="4100"/>
                                        </p:tgtEl>
                                      </p:cBhvr>
                                    </p:animEffect>
                                  </p:childTnLst>
                                </p:cTn>
                              </p:par>
                            </p:childTnLst>
                          </p:cTn>
                        </p:par>
                        <p:par>
                          <p:cTn id="42" fill="hold">
                            <p:stCondLst>
                              <p:cond delay="1000"/>
                            </p:stCondLst>
                            <p:childTnLst>
                              <p:par>
                                <p:cTn id="43" presetID="53" presetClass="entr" presetSubtype="16" fill="hold" grpId="0" nodeType="afterEffect">
                                  <p:stCondLst>
                                    <p:cond delay="25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1750"/>
                            </p:stCondLst>
                            <p:childTnLst>
                              <p:par>
                                <p:cTn id="49" presetID="35" presetClass="emph" presetSubtype="0" repeatCount="3000" fill="hold" grpId="1" nodeType="afterEffect">
                                  <p:stCondLst>
                                    <p:cond delay="0"/>
                                  </p:stCondLst>
                                  <p:childTnLst>
                                    <p:anim calcmode="discrete" valueType="str">
                                      <p:cBhvr>
                                        <p:cTn id="50"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534400" cy="6248400"/>
          </a:xfrm>
          <a:solidFill>
            <a:schemeClr val="tx2">
              <a:lumMod val="90000"/>
            </a:schemeClr>
          </a:solidFill>
          <a:ln w="57150">
            <a:solidFill>
              <a:srgbClr val="006600"/>
            </a:solidFill>
          </a:ln>
          <a:scene3d>
            <a:camera prst="orthographicFront"/>
            <a:lightRig rig="threePt" dir="t"/>
          </a:scene3d>
          <a:sp3d>
            <a:bevelT w="114300" prst="artDeco"/>
          </a:sp3d>
        </p:spPr>
        <p:txBody>
          <a:bodyPr lIns="182880" tIns="91440" anchor="t">
            <a:normAutofit/>
          </a:bodyPr>
          <a:lstStyle/>
          <a:p>
            <a:pPr marL="914400" indent="-914400" algn="l">
              <a:spcBef>
                <a:spcPts val="0"/>
              </a:spcBef>
              <a:spcAft>
                <a:spcPts val="4200"/>
              </a:spcAft>
            </a:pPr>
            <a:r>
              <a:rPr lang="en-US" dirty="0">
                <a:solidFill>
                  <a:schemeClr val="tx2">
                    <a:lumMod val="90000"/>
                  </a:schemeClr>
                </a:solidFill>
                <a:latin typeface="Calibri" panose="020F0502020204030204" pitchFamily="34" charset="0"/>
              </a:rPr>
              <a:t>.</a:t>
            </a:r>
          </a:p>
          <a:p>
            <a:pPr marL="914400" indent="-914400" algn="l">
              <a:spcBef>
                <a:spcPts val="0"/>
              </a:spcBef>
              <a:spcAft>
                <a:spcPts val="1200"/>
              </a:spcAft>
            </a:pPr>
            <a:r>
              <a:rPr lang="en-US" dirty="0">
                <a:solidFill>
                  <a:srgbClr val="FF6600"/>
                </a:solidFill>
                <a:latin typeface="Calibri" panose="020F0502020204030204" pitchFamily="34" charset="0"/>
              </a:rPr>
              <a:t>Lev 23:26  </a:t>
            </a:r>
            <a:r>
              <a:rPr lang="en-US" dirty="0">
                <a:solidFill>
                  <a:schemeClr val="bg1"/>
                </a:solidFill>
                <a:latin typeface="Calibri" panose="020F0502020204030204" pitchFamily="34" charset="0"/>
              </a:rPr>
              <a:t>And </a:t>
            </a:r>
            <a:r>
              <a:rPr lang="he-IL" b="1" dirty="0">
                <a:solidFill>
                  <a:srgbClr val="0000CC"/>
                </a:solidFill>
                <a:latin typeface="Calibri" panose="020F0502020204030204" pitchFamily="34" charset="0"/>
              </a:rPr>
              <a:t>יהוה</a:t>
            </a:r>
            <a:r>
              <a:rPr lang="en-US" dirty="0">
                <a:solidFill>
                  <a:schemeClr val="bg1"/>
                </a:solidFill>
                <a:latin typeface="Calibri" panose="020F0502020204030204" pitchFamily="34" charset="0"/>
              </a:rPr>
              <a:t> spoke to </a:t>
            </a:r>
            <a:r>
              <a:rPr lang="en-US" dirty="0" err="1">
                <a:solidFill>
                  <a:schemeClr val="bg1"/>
                </a:solidFill>
                <a:latin typeface="Calibri" panose="020F0502020204030204" pitchFamily="34" charset="0"/>
              </a:rPr>
              <a:t>Mosheh</a:t>
            </a:r>
            <a:r>
              <a:rPr lang="en-US" dirty="0">
                <a:solidFill>
                  <a:schemeClr val="bg1"/>
                </a:solidFill>
                <a:latin typeface="Calibri" panose="020F0502020204030204" pitchFamily="34" charset="0"/>
              </a:rPr>
              <a:t> [Moses], saying,</a:t>
            </a:r>
          </a:p>
          <a:p>
            <a:pPr marL="914400" indent="-914400" algn="l">
              <a:spcBef>
                <a:spcPts val="0"/>
              </a:spcBef>
              <a:spcAft>
                <a:spcPts val="1200"/>
              </a:spcAft>
            </a:pPr>
            <a:r>
              <a:rPr lang="en-US" dirty="0">
                <a:solidFill>
                  <a:srgbClr val="FF6600"/>
                </a:solidFill>
                <a:latin typeface="Calibri" panose="020F0502020204030204" pitchFamily="34" charset="0"/>
              </a:rPr>
              <a:t>Lev 23:27  </a:t>
            </a:r>
            <a:r>
              <a:rPr lang="en-US" dirty="0">
                <a:solidFill>
                  <a:schemeClr val="bg1"/>
                </a:solidFill>
                <a:latin typeface="Calibri" panose="020F0502020204030204" pitchFamily="34" charset="0"/>
              </a:rPr>
              <a:t>“On the </a:t>
            </a:r>
            <a:r>
              <a:rPr lang="en-US" b="1" u="sng" dirty="0">
                <a:solidFill>
                  <a:srgbClr val="009900"/>
                </a:solidFill>
                <a:latin typeface="Calibri" panose="020F0502020204030204" pitchFamily="34" charset="0"/>
              </a:rPr>
              <a:t>tenth day</a:t>
            </a:r>
            <a:r>
              <a:rPr lang="en-US" b="1" dirty="0">
                <a:solidFill>
                  <a:srgbClr val="009900"/>
                </a:solidFill>
                <a:latin typeface="Calibri" panose="020F0502020204030204" pitchFamily="34" charset="0"/>
              </a:rPr>
              <a:t> </a:t>
            </a:r>
            <a:r>
              <a:rPr lang="en-US" b="1" u="sng" dirty="0">
                <a:solidFill>
                  <a:srgbClr val="FF3399"/>
                </a:solidFill>
                <a:latin typeface="Calibri" panose="020F0502020204030204" pitchFamily="34" charset="0"/>
              </a:rPr>
              <a:t>of this seventh month</a:t>
            </a:r>
            <a:r>
              <a:rPr lang="en-US" b="1"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is the </a:t>
            </a:r>
            <a:r>
              <a:rPr lang="en-US" b="1" u="sng" dirty="0">
                <a:solidFill>
                  <a:srgbClr val="0000CC"/>
                </a:solidFill>
                <a:effectLst>
                  <a:glow rad="139700">
                    <a:schemeClr val="accent1">
                      <a:satMod val="175000"/>
                      <a:alpha val="40000"/>
                    </a:schemeClr>
                  </a:glow>
                </a:effectLst>
                <a:latin typeface="Calibri" panose="020F0502020204030204" pitchFamily="34" charset="0"/>
              </a:rPr>
              <a:t>Day of Atonement</a:t>
            </a:r>
            <a:r>
              <a:rPr lang="en-US" b="1" dirty="0">
                <a:solidFill>
                  <a:srgbClr val="0000CC"/>
                </a:solidFill>
                <a:latin typeface="Calibri" panose="020F0502020204030204" pitchFamily="34" charset="0"/>
              </a:rPr>
              <a:t>.</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It shall be a </a:t>
            </a:r>
            <a:r>
              <a:rPr lang="en-US" b="1" dirty="0">
                <a:solidFill>
                  <a:srgbClr val="9900CC"/>
                </a:solidFill>
                <a:latin typeface="Calibri" panose="020F0502020204030204" pitchFamily="34" charset="0"/>
              </a:rPr>
              <a:t>set-apart gathering</a:t>
            </a:r>
            <a:r>
              <a:rPr lang="en-US" dirty="0">
                <a:solidFill>
                  <a:srgbClr val="9900CC"/>
                </a:solidFill>
                <a:latin typeface="Calibri" panose="020F0502020204030204" pitchFamily="34" charset="0"/>
              </a:rPr>
              <a:t> </a:t>
            </a:r>
            <a:r>
              <a:rPr lang="en-US" dirty="0">
                <a:solidFill>
                  <a:schemeClr val="bg1"/>
                </a:solidFill>
                <a:latin typeface="Calibri" panose="020F0502020204030204" pitchFamily="34" charset="0"/>
              </a:rPr>
              <a:t>for you. And you shall </a:t>
            </a:r>
            <a:r>
              <a:rPr lang="en-US" b="1" dirty="0">
                <a:solidFill>
                  <a:srgbClr val="FF0066"/>
                </a:solidFill>
                <a:latin typeface="Calibri" panose="020F0502020204030204" pitchFamily="34" charset="0"/>
              </a:rPr>
              <a:t>afflict your beings,</a:t>
            </a:r>
            <a:r>
              <a:rPr lang="en-US" dirty="0">
                <a:solidFill>
                  <a:schemeClr val="bg1"/>
                </a:solidFill>
                <a:latin typeface="Calibri" panose="020F0502020204030204" pitchFamily="34" charset="0"/>
              </a:rPr>
              <a:t>     and shall bring an offering made by fire to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 </a:t>
            </a:r>
          </a:p>
          <a:p>
            <a:pPr marL="914400" indent="-914400" algn="l">
              <a:spcBef>
                <a:spcPts val="0"/>
              </a:spcBef>
              <a:spcAft>
                <a:spcPts val="1200"/>
              </a:spcAft>
            </a:pPr>
            <a:r>
              <a:rPr lang="en-US" dirty="0">
                <a:solidFill>
                  <a:srgbClr val="FF6600"/>
                </a:solidFill>
                <a:latin typeface="Calibri" panose="020F0502020204030204" pitchFamily="34" charset="0"/>
              </a:rPr>
              <a:t>Lev 23:28  </a:t>
            </a:r>
            <a:r>
              <a:rPr lang="en-US" dirty="0">
                <a:solidFill>
                  <a:schemeClr val="bg1"/>
                </a:solidFill>
                <a:latin typeface="Calibri" panose="020F0502020204030204" pitchFamily="34" charset="0"/>
              </a:rPr>
              <a:t>“And     you </a:t>
            </a:r>
            <a:r>
              <a:rPr lang="en-US" b="1" u="sng" dirty="0">
                <a:solidFill>
                  <a:schemeClr val="bg1"/>
                </a:solidFill>
                <a:latin typeface="Calibri" panose="020F0502020204030204" pitchFamily="34" charset="0"/>
              </a:rPr>
              <a:t>do no work </a:t>
            </a:r>
            <a:r>
              <a:rPr lang="en-US" dirty="0">
                <a:solidFill>
                  <a:schemeClr val="bg1"/>
                </a:solidFill>
                <a:latin typeface="Calibri" panose="020F0502020204030204" pitchFamily="34" charset="0"/>
              </a:rPr>
              <a:t>on that same day, for it is the </a:t>
            </a:r>
            <a:r>
              <a:rPr lang="en-US" b="1" dirty="0">
                <a:solidFill>
                  <a:srgbClr val="0000CC"/>
                </a:solidFill>
                <a:effectLst>
                  <a:glow rad="139700">
                    <a:schemeClr val="accent1">
                      <a:satMod val="175000"/>
                      <a:alpha val="40000"/>
                    </a:schemeClr>
                  </a:glow>
                </a:effectLst>
                <a:latin typeface="Calibri" panose="020F0502020204030204" pitchFamily="34" charset="0"/>
              </a:rPr>
              <a:t>Day of Atonement</a:t>
            </a:r>
            <a:r>
              <a:rPr lang="en-US" b="1" dirty="0">
                <a:solidFill>
                  <a:srgbClr val="0070C0"/>
                </a:solidFill>
                <a:latin typeface="Calibri" panose="020F0502020204030204" pitchFamily="34" charset="0"/>
              </a:rPr>
              <a:t>, </a:t>
            </a:r>
            <a:r>
              <a:rPr lang="en-US" dirty="0">
                <a:solidFill>
                  <a:schemeClr val="bg1"/>
                </a:solidFill>
                <a:latin typeface="Calibri" panose="020F0502020204030204" pitchFamily="34" charset="0"/>
              </a:rPr>
              <a:t>to make atonement for you before </a:t>
            </a:r>
            <a:r>
              <a:rPr lang="he-IL" b="1" dirty="0">
                <a:solidFill>
                  <a:srgbClr val="0000CC"/>
                </a:solidFill>
                <a:latin typeface="Calibri" panose="020F0502020204030204" pitchFamily="34" charset="0"/>
              </a:rPr>
              <a:t>יהוה</a:t>
            </a:r>
            <a:r>
              <a:rPr lang="en-US" dirty="0">
                <a:solidFill>
                  <a:schemeClr val="bg1"/>
                </a:solidFill>
                <a:latin typeface="Calibri" panose="020F0502020204030204" pitchFamily="34" charset="0"/>
              </a:rPr>
              <a:t> your </a:t>
            </a:r>
            <a:r>
              <a:rPr lang="en-US" b="1" dirty="0">
                <a:solidFill>
                  <a:srgbClr val="0000CC"/>
                </a:solidFill>
                <a:latin typeface="Calibri" panose="020F0502020204030204" pitchFamily="34" charset="0"/>
              </a:rPr>
              <a:t>Elohim. </a:t>
            </a:r>
          </a:p>
          <a:p>
            <a:pPr marL="914400" indent="-914400" algn="l">
              <a:spcBef>
                <a:spcPts val="0"/>
              </a:spcBef>
              <a:spcAft>
                <a:spcPts val="1200"/>
              </a:spcAft>
            </a:pPr>
            <a:r>
              <a:rPr lang="en-US" dirty="0">
                <a:solidFill>
                  <a:srgbClr val="FF6600"/>
                </a:solidFill>
                <a:latin typeface="Calibri" panose="020F0502020204030204" pitchFamily="34" charset="0"/>
              </a:rPr>
              <a:t>Lev 23:29  </a:t>
            </a:r>
            <a:r>
              <a:rPr lang="en-US" dirty="0">
                <a:solidFill>
                  <a:schemeClr val="bg1"/>
                </a:solidFill>
                <a:latin typeface="Calibri" panose="020F0502020204030204" pitchFamily="34" charset="0"/>
              </a:rPr>
              <a:t>“For any being who is not afflicted on that same day, he shall be </a:t>
            </a:r>
            <a:r>
              <a:rPr lang="en-US" b="1" dirty="0">
                <a:solidFill>
                  <a:srgbClr val="FF3399"/>
                </a:solidFill>
                <a:latin typeface="Calibri" panose="020F0502020204030204" pitchFamily="34" charset="0"/>
              </a:rPr>
              <a:t>cut off from his people. </a:t>
            </a:r>
          </a:p>
        </p:txBody>
      </p:sp>
      <p:sp>
        <p:nvSpPr>
          <p:cNvPr id="4" name="Slide Number Placeholder 3"/>
          <p:cNvSpPr>
            <a:spLocks noGrp="1"/>
          </p:cNvSpPr>
          <p:nvPr>
            <p:ph type="sldNum" sz="quarter" idx="12"/>
          </p:nvPr>
        </p:nvSpPr>
        <p:spPr>
          <a:xfrm>
            <a:off x="8305800" y="6416675"/>
            <a:ext cx="762000" cy="365125"/>
          </a:xfrm>
        </p:spPr>
        <p:txBody>
          <a:bodyPr/>
          <a:lstStyle/>
          <a:p>
            <a:fld id="{9A7ECC3E-4170-412F-8B33-8063B7BB8A4D}" type="slidenum">
              <a:rPr lang="en-US" b="1" smtClean="0"/>
              <a:t>43</a:t>
            </a:fld>
            <a:endParaRPr lang="en-US" b="1" dirty="0"/>
          </a:p>
        </p:txBody>
      </p:sp>
      <p:cxnSp>
        <p:nvCxnSpPr>
          <p:cNvPr id="5" name="Straight Arrow Connector 4"/>
          <p:cNvCxnSpPr/>
          <p:nvPr/>
        </p:nvCxnSpPr>
        <p:spPr>
          <a:xfrm>
            <a:off x="2590800" y="3124200"/>
            <a:ext cx="381000" cy="1524000"/>
          </a:xfrm>
          <a:prstGeom prst="straightConnector1">
            <a:avLst/>
          </a:prstGeom>
          <a:ln w="57150">
            <a:solidFill>
              <a:srgbClr val="9900CC"/>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43000" y="438482"/>
            <a:ext cx="6858000" cy="677108"/>
          </a:xfrm>
          <a:prstGeom prst="rect">
            <a:avLst/>
          </a:prstGeom>
          <a:blipFill>
            <a:blip r:embed="rId2"/>
            <a:tile tx="0" ty="0" sx="100000" sy="100000" flip="none" algn="tl"/>
          </a:blip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91440" bIns="91440" rtlCol="0">
            <a:spAutoFit/>
          </a:bodyPr>
          <a:lstStyle/>
          <a:p>
            <a:pPr marL="914400" indent="-914400" algn="ctr">
              <a:spcAft>
                <a:spcPts val="3000"/>
              </a:spcAft>
            </a:pPr>
            <a:r>
              <a:rPr lang="en-US" sz="3200" b="1" u="sng" dirty="0">
                <a:solidFill>
                  <a:srgbClr val="C00000"/>
                </a:solidFill>
                <a:effectLst>
                  <a:glow rad="101600">
                    <a:schemeClr val="accent2">
                      <a:satMod val="175000"/>
                      <a:alpha val="40000"/>
                    </a:schemeClr>
                  </a:glow>
                </a:effectLst>
                <a:latin typeface="Comic Sans MS" panose="030F0702030302020204" pitchFamily="66" charset="0"/>
              </a:rPr>
              <a:t>Day of Atonement — Yom Kippur</a:t>
            </a:r>
            <a:r>
              <a:rPr lang="en-US" sz="3200"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28964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gtEl>
                                        <p:attrNameLst>
                                          <p:attrName>ppt_x</p:attrName>
                                          <p:attrName>ppt_y</p:attrName>
                                        </p:attrNameLst>
                                      </p:cBhvr>
                                    </p:animMotion>
                                    <p:animRot by="1500000">
                                      <p:cBhvr>
                                        <p:cTn id="24" dur="125" fill="hold">
                                          <p:stCondLst>
                                            <p:cond delay="0"/>
                                          </p:stCondLst>
                                        </p:cTn>
                                        <p:tgtEl>
                                          <p:spTgt spid="2"/>
                                        </p:tgtEl>
                                        <p:attrNameLst>
                                          <p:attrName>r</p:attrName>
                                        </p:attrNameLst>
                                      </p:cBhvr>
                                    </p:animRot>
                                    <p:animRot by="-1500000">
                                      <p:cBhvr>
                                        <p:cTn id="25" dur="125" fill="hold">
                                          <p:stCondLst>
                                            <p:cond delay="125"/>
                                          </p:stCondLst>
                                        </p:cTn>
                                        <p:tgtEl>
                                          <p:spTgt spid="2"/>
                                        </p:tgtEl>
                                        <p:attrNameLst>
                                          <p:attrName>r</p:attrName>
                                        </p:attrNameLst>
                                      </p:cBhvr>
                                    </p:animRot>
                                    <p:animRot by="-1500000">
                                      <p:cBhvr>
                                        <p:cTn id="26" dur="125" fill="hold">
                                          <p:stCondLst>
                                            <p:cond delay="250"/>
                                          </p:stCondLst>
                                        </p:cTn>
                                        <p:tgtEl>
                                          <p:spTgt spid="2"/>
                                        </p:tgtEl>
                                        <p:attrNameLst>
                                          <p:attrName>r</p:attrName>
                                        </p:attrNameLst>
                                      </p:cBhvr>
                                    </p:animRot>
                                    <p:animRot by="1500000">
                                      <p:cBhvr>
                                        <p:cTn id="27" dur="125" fill="hold">
                                          <p:stCondLst>
                                            <p:cond delay="375"/>
                                          </p:stCondLst>
                                        </p:cTn>
                                        <p:tgtEl>
                                          <p:spTgt spid="2"/>
                                        </p:tgtEl>
                                        <p:attrNameLst>
                                          <p:attrName>r</p:attrName>
                                        </p:attrNameLst>
                                      </p:cBhvr>
                                    </p:animRot>
                                  </p:childTnLst>
                                </p:cTn>
                              </p:par>
                            </p:childTnLst>
                          </p:cTn>
                        </p:par>
                        <p:par>
                          <p:cTn id="28" fill="hold">
                            <p:stCondLst>
                              <p:cond delay="3650"/>
                            </p:stCondLst>
                            <p:childTnLst>
                              <p:par>
                                <p:cTn id="29" presetID="42" presetClass="entr" presetSubtype="0"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4650"/>
                            </p:stCondLst>
                            <p:childTnLst>
                              <p:par>
                                <p:cTn id="35" presetID="42" presetClass="entr" presetSubtype="0"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5"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anim calcmode="lin" valueType="num">
                                      <p:cBhvr>
                                        <p:cTn id="51" dur="2000" fill="hold"/>
                                        <p:tgtEl>
                                          <p:spTgt spid="5"/>
                                        </p:tgtEl>
                                        <p:attrNameLst>
                                          <p:attrName>ppt_w</p:attrName>
                                        </p:attrNameLst>
                                      </p:cBhvr>
                                      <p:tavLst>
                                        <p:tav tm="0" fmla="#ppt_w*sin(2.5*pi*$)">
                                          <p:val>
                                            <p:fltVal val="0"/>
                                          </p:val>
                                        </p:tav>
                                        <p:tav tm="100000">
                                          <p:val>
                                            <p:fltVal val="1"/>
                                          </p:val>
                                        </p:tav>
                                      </p:tavLst>
                                    </p:anim>
                                    <p:anim calcmode="lin" valueType="num">
                                      <p:cBhvr>
                                        <p:cTn id="5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0"/>
                                        <p:tgtEl>
                                          <p:spTgt spid="3">
                                            <p:txEl>
                                              <p:pRg st="4" end="4"/>
                                            </p:txEl>
                                          </p:spTgt>
                                        </p:tgtEl>
                                      </p:cBhvr>
                                    </p:animEffect>
                                    <p:anim calcmode="lin" valueType="num">
                                      <p:cBhvr>
                                        <p:cTn id="5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534400" cy="6172200"/>
          </a:xfrm>
          <a:solidFill>
            <a:schemeClr val="tx2">
              <a:lumMod val="90000"/>
            </a:schemeClr>
          </a:solidFill>
          <a:ln w="57150">
            <a:solidFill>
              <a:srgbClr val="006600"/>
            </a:solidFill>
          </a:ln>
          <a:scene3d>
            <a:camera prst="orthographicFront"/>
            <a:lightRig rig="threePt" dir="t"/>
          </a:scene3d>
          <a:sp3d>
            <a:bevelT w="114300" prst="artDeco"/>
          </a:sp3d>
        </p:spPr>
        <p:txBody>
          <a:bodyPr lIns="182880" tIns="91440" anchor="ctr">
            <a:normAutofit/>
          </a:bodyPr>
          <a:lstStyle/>
          <a:p>
            <a:pPr marL="914400" indent="-914400" algn="l">
              <a:spcBef>
                <a:spcPts val="0"/>
              </a:spcBef>
              <a:spcAft>
                <a:spcPts val="4200"/>
              </a:spcAft>
            </a:pPr>
            <a:r>
              <a:rPr lang="en-US" dirty="0">
                <a:solidFill>
                  <a:srgbClr val="FF6600"/>
                </a:solidFill>
                <a:latin typeface="Calibri" panose="020F0502020204030204" pitchFamily="34" charset="0"/>
              </a:rPr>
              <a:t>Lev 23:30  </a:t>
            </a:r>
            <a:r>
              <a:rPr lang="en-US" b="1" dirty="0">
                <a:solidFill>
                  <a:srgbClr val="008000"/>
                </a:solidFill>
                <a:latin typeface="Calibri" panose="020F0502020204030204" pitchFamily="34" charset="0"/>
              </a:rPr>
              <a:t>“And any being who does any work on that same day, that being I shall destroy from the midst of his people.</a:t>
            </a:r>
          </a:p>
          <a:p>
            <a:pPr marL="914400" indent="-914400" algn="l">
              <a:spcBef>
                <a:spcPts val="0"/>
              </a:spcBef>
              <a:spcAft>
                <a:spcPts val="1800"/>
              </a:spcAft>
            </a:pPr>
            <a:r>
              <a:rPr lang="en-US" dirty="0">
                <a:solidFill>
                  <a:srgbClr val="FF6600"/>
                </a:solidFill>
                <a:latin typeface="Calibri" panose="020F0502020204030204" pitchFamily="34" charset="0"/>
              </a:rPr>
              <a:t>Lev 23:31  </a:t>
            </a:r>
            <a:r>
              <a:rPr lang="en-US" dirty="0">
                <a:solidFill>
                  <a:schemeClr val="bg1"/>
                </a:solidFill>
                <a:latin typeface="Calibri" panose="020F0502020204030204" pitchFamily="34" charset="0"/>
              </a:rPr>
              <a:t>“You </a:t>
            </a:r>
            <a:r>
              <a:rPr lang="en-US" b="1" u="sng" dirty="0">
                <a:solidFill>
                  <a:schemeClr val="bg1"/>
                </a:solidFill>
                <a:latin typeface="Calibri" panose="020F0502020204030204" pitchFamily="34" charset="0"/>
              </a:rPr>
              <a:t>do no work</a:t>
            </a:r>
            <a:r>
              <a:rPr lang="en-US" b="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 </a:t>
            </a:r>
            <a:r>
              <a:rPr lang="en-US" b="1" u="sng" dirty="0">
                <a:solidFill>
                  <a:srgbClr val="C00000"/>
                </a:solidFill>
                <a:effectLst>
                  <a:reflection blurRad="6350" stA="60000" endA="900" endPos="58000" dir="5400000" sy="-100000" algn="bl" rotWithShape="0"/>
                </a:effectLst>
                <a:latin typeface="Calibri" panose="020F0502020204030204" pitchFamily="34" charset="0"/>
              </a:rPr>
              <a:t>a law forever</a:t>
            </a:r>
            <a:r>
              <a:rPr lang="en-US" b="1" dirty="0">
                <a:solidFill>
                  <a:srgbClr val="C00000"/>
                </a:solidFill>
                <a:effectLst>
                  <a:reflection blurRad="6350" stA="60000" endA="900" endPos="58000" dir="5400000" sy="-100000" algn="bl" rotWithShape="0"/>
                </a:effectLst>
                <a:latin typeface="Calibri" panose="020F0502020204030204" pitchFamily="34" charset="0"/>
              </a:rPr>
              <a:t> </a:t>
            </a:r>
            <a:r>
              <a:rPr lang="en-US" b="1" u="sng" dirty="0">
                <a:solidFill>
                  <a:srgbClr val="996633"/>
                </a:solidFill>
                <a:latin typeface="Calibri" panose="020F0502020204030204" pitchFamily="34" charset="0"/>
              </a:rPr>
              <a:t>throughout your generations in</a:t>
            </a:r>
            <a:r>
              <a:rPr lang="en-US" b="1" dirty="0">
                <a:solidFill>
                  <a:srgbClr val="996633"/>
                </a:solidFill>
                <a:latin typeface="Calibri" panose="020F0502020204030204" pitchFamily="34" charset="0"/>
              </a:rPr>
              <a:t> </a:t>
            </a:r>
            <a:r>
              <a:rPr lang="en-US" dirty="0">
                <a:solidFill>
                  <a:schemeClr val="bg1"/>
                </a:solidFill>
                <a:latin typeface="Calibri" panose="020F0502020204030204" pitchFamily="34" charset="0"/>
              </a:rPr>
              <a:t>all your dwellings. </a:t>
            </a:r>
          </a:p>
          <a:p>
            <a:pPr marL="914400" indent="-914400" algn="l">
              <a:spcBef>
                <a:spcPts val="0"/>
              </a:spcBef>
              <a:spcAft>
                <a:spcPts val="1800"/>
              </a:spcAft>
            </a:pPr>
            <a:r>
              <a:rPr lang="en-US" dirty="0">
                <a:solidFill>
                  <a:srgbClr val="FF6600"/>
                </a:solidFill>
                <a:latin typeface="Calibri" panose="020F0502020204030204" pitchFamily="34" charset="0"/>
              </a:rPr>
              <a:t>Lev 23:32  </a:t>
            </a:r>
            <a:r>
              <a:rPr lang="en-US" dirty="0">
                <a:solidFill>
                  <a:schemeClr val="bg1"/>
                </a:solidFill>
                <a:latin typeface="Calibri" panose="020F0502020204030204" pitchFamily="34" charset="0"/>
              </a:rPr>
              <a:t>‘It is a </a:t>
            </a:r>
            <a:r>
              <a:rPr lang="en-US" b="1" dirty="0">
                <a:solidFill>
                  <a:srgbClr val="0070C0"/>
                </a:solidFill>
                <a:effectLst>
                  <a:glow rad="139700">
                    <a:schemeClr val="accent1">
                      <a:satMod val="175000"/>
                      <a:alpha val="40000"/>
                    </a:schemeClr>
                  </a:glow>
                </a:effectLst>
                <a:latin typeface="Calibri" panose="020F0502020204030204" pitchFamily="34" charset="0"/>
              </a:rPr>
              <a:t>Sabbath </a:t>
            </a:r>
            <a:r>
              <a:rPr lang="en-US" b="1" dirty="0">
                <a:solidFill>
                  <a:srgbClr val="FF0066"/>
                </a:solidFill>
                <a:latin typeface="Calibri" panose="020F0502020204030204" pitchFamily="34" charset="0"/>
              </a:rPr>
              <a:t>of rest to you, </a:t>
            </a:r>
            <a:r>
              <a:rPr lang="en-US" dirty="0">
                <a:solidFill>
                  <a:schemeClr val="bg1"/>
                </a:solidFill>
                <a:latin typeface="Calibri" panose="020F0502020204030204" pitchFamily="34" charset="0"/>
              </a:rPr>
              <a:t>and you shall afflict your beings. On the ninth day of the month at evening, from </a:t>
            </a:r>
            <a:r>
              <a:rPr lang="en-US" b="1" dirty="0">
                <a:solidFill>
                  <a:srgbClr val="FF33CC"/>
                </a:solidFill>
                <a:latin typeface="Calibri" panose="020F0502020204030204" pitchFamily="34" charset="0"/>
              </a:rPr>
              <a:t>evening to evening, </a:t>
            </a:r>
            <a:r>
              <a:rPr lang="en-US" dirty="0">
                <a:solidFill>
                  <a:schemeClr val="bg1"/>
                </a:solidFill>
                <a:latin typeface="Calibri" panose="020F0502020204030204" pitchFamily="34" charset="0"/>
              </a:rPr>
              <a:t>you observe your </a:t>
            </a:r>
            <a:r>
              <a:rPr lang="en-US" b="1" dirty="0">
                <a:solidFill>
                  <a:srgbClr val="0070C0"/>
                </a:solidFill>
                <a:effectLst>
                  <a:glow rad="139700">
                    <a:schemeClr val="accent1">
                      <a:satMod val="175000"/>
                      <a:alpha val="40000"/>
                    </a:schemeClr>
                  </a:glow>
                </a:effectLst>
                <a:latin typeface="Calibri" panose="020F0502020204030204" pitchFamily="34" charset="0"/>
              </a:rPr>
              <a:t>Sabbath.” </a:t>
            </a:r>
          </a:p>
          <a:p>
            <a:pPr algn="l">
              <a:spcBef>
                <a:spcPts val="0"/>
              </a:spcBef>
              <a:spcAft>
                <a:spcPts val="1800"/>
              </a:spcAft>
            </a:pPr>
            <a:r>
              <a:rPr lang="en-US" dirty="0">
                <a:solidFill>
                  <a:schemeClr val="bg1"/>
                </a:solidFill>
                <a:latin typeface="Calibri" panose="020F0502020204030204" pitchFamily="34" charset="0"/>
              </a:rPr>
              <a:t>For more information about </a:t>
            </a:r>
            <a:r>
              <a:rPr lang="en-US" b="1" dirty="0">
                <a:solidFill>
                  <a:srgbClr val="FF33CC"/>
                </a:solidFill>
                <a:latin typeface="Calibri" panose="020F0502020204030204" pitchFamily="34" charset="0"/>
              </a:rPr>
              <a:t>“evening to evening” </a:t>
            </a:r>
            <a:r>
              <a:rPr lang="en-US" dirty="0">
                <a:solidFill>
                  <a:schemeClr val="bg1"/>
                </a:solidFill>
                <a:latin typeface="Calibri" panose="020F0502020204030204" pitchFamily="34" charset="0"/>
              </a:rPr>
              <a:t>ask for the </a:t>
            </a:r>
            <a:r>
              <a:rPr lang="en-US" b="1" i="1" dirty="0">
                <a:solidFill>
                  <a:srgbClr val="0000CC"/>
                </a:solidFill>
                <a:latin typeface="Calibri" panose="020F0502020204030204" pitchFamily="34" charset="0"/>
              </a:rPr>
              <a:t>“Atonement” </a:t>
            </a:r>
            <a:r>
              <a:rPr lang="en-US" dirty="0">
                <a:solidFill>
                  <a:schemeClr val="bg1"/>
                </a:solidFill>
                <a:latin typeface="Calibri" panose="020F0502020204030204" pitchFamily="34" charset="0"/>
              </a:rPr>
              <a:t>PowerPoint study.</a:t>
            </a:r>
            <a:r>
              <a:rPr lang="en-US" b="1" dirty="0">
                <a:solidFill>
                  <a:srgbClr val="0000CC"/>
                </a:solidFill>
                <a:effectLst>
                  <a:glow rad="139700">
                    <a:schemeClr val="accent1">
                      <a:satMod val="175000"/>
                      <a:alpha val="40000"/>
                    </a:schemeClr>
                  </a:glow>
                </a:effectLst>
                <a:latin typeface="Calibri" panose="020F0502020204030204" pitchFamily="34" charset="0"/>
              </a:rPr>
              <a:t> </a:t>
            </a:r>
          </a:p>
        </p:txBody>
      </p:sp>
      <p:sp>
        <p:nvSpPr>
          <p:cNvPr id="4" name="Slide Number Placeholder 3"/>
          <p:cNvSpPr>
            <a:spLocks noGrp="1"/>
          </p:cNvSpPr>
          <p:nvPr>
            <p:ph type="sldNum" sz="quarter" idx="12"/>
          </p:nvPr>
        </p:nvSpPr>
        <p:spPr>
          <a:xfrm>
            <a:off x="8305800" y="6416675"/>
            <a:ext cx="762000" cy="365125"/>
          </a:xfrm>
        </p:spPr>
        <p:txBody>
          <a:bodyPr/>
          <a:lstStyle/>
          <a:p>
            <a:fld id="{9A7ECC3E-4170-412F-8B33-8063B7BB8A4D}" type="slidenum">
              <a:rPr lang="en-US" b="1" smtClean="0"/>
              <a:t>44</a:t>
            </a:fld>
            <a:endParaRPr lang="en-US" b="1" dirty="0"/>
          </a:p>
        </p:txBody>
      </p:sp>
      <p:sp>
        <p:nvSpPr>
          <p:cNvPr id="5" name="Lightning Bolt 4"/>
          <p:cNvSpPr/>
          <p:nvPr/>
        </p:nvSpPr>
        <p:spPr>
          <a:xfrm rot="6089561">
            <a:off x="6496842" y="1560092"/>
            <a:ext cx="1097447" cy="949242"/>
          </a:xfrm>
          <a:prstGeom prst="lightningBolt">
            <a:avLst/>
          </a:prstGeom>
          <a:solidFill>
            <a:srgbClr val="FFFF00"/>
          </a:solidFill>
          <a:ln w="57150">
            <a:solidFill>
              <a:srgbClr val="C00000"/>
            </a:solid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800600" y="4800600"/>
            <a:ext cx="381000" cy="762000"/>
          </a:xfrm>
          <a:prstGeom prst="straightConnector1">
            <a:avLst/>
          </a:prstGeom>
          <a:ln w="76200">
            <a:solidFill>
              <a:srgbClr val="FF33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9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par>
                          <p:cTn id="28" fill="hold">
                            <p:stCondLst>
                              <p:cond delay="2000"/>
                            </p:stCondLst>
                            <p:childTnLst>
                              <p:par>
                                <p:cTn id="29" presetID="35" presetClass="emph" presetSubtype="0" repeatCount="3000" fill="hold" grpId="1" nodeType="afterEffect">
                                  <p:stCondLst>
                                    <p:cond delay="0"/>
                                  </p:stCondLst>
                                  <p:childTnLst>
                                    <p:anim calcmode="discrete" valueType="str">
                                      <p:cBhvr>
                                        <p:cTn id="3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par>
                          <p:cTn id="41" fill="hold">
                            <p:stCondLst>
                              <p:cond delay="500"/>
                            </p:stCondLst>
                            <p:childTnLst>
                              <p:par>
                                <p:cTn id="42" presetID="35"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anim calcmode="lin" valueType="num">
                                      <p:cBhvr>
                                        <p:cTn id="45" dur="2000" fill="hold"/>
                                        <p:tgtEl>
                                          <p:spTgt spid="6"/>
                                        </p:tgtEl>
                                        <p:attrNameLst>
                                          <p:attrName>style.rotation</p:attrName>
                                        </p:attrNameLst>
                                      </p:cBhvr>
                                      <p:tavLst>
                                        <p:tav tm="0">
                                          <p:val>
                                            <p:fltVal val="720"/>
                                          </p:val>
                                        </p:tav>
                                        <p:tav tm="100000">
                                          <p:val>
                                            <p:fltVal val="0"/>
                                          </p:val>
                                        </p:tav>
                                      </p:tavLst>
                                    </p:anim>
                                    <p:anim calcmode="lin" valueType="num">
                                      <p:cBhvr>
                                        <p:cTn id="46" dur="2000" fill="hold"/>
                                        <p:tgtEl>
                                          <p:spTgt spid="6"/>
                                        </p:tgtEl>
                                        <p:attrNameLst>
                                          <p:attrName>ppt_h</p:attrName>
                                        </p:attrNameLst>
                                      </p:cBhvr>
                                      <p:tavLst>
                                        <p:tav tm="0">
                                          <p:val>
                                            <p:fltVal val="0"/>
                                          </p:val>
                                        </p:tav>
                                        <p:tav tm="100000">
                                          <p:val>
                                            <p:strVal val="#ppt_h"/>
                                          </p:val>
                                        </p:tav>
                                      </p:tavLst>
                                    </p:anim>
                                    <p:anim calcmode="lin" valueType="num">
                                      <p:cBhvr>
                                        <p:cTn id="47" dur="2000" fill="hold"/>
                                        <p:tgtEl>
                                          <p:spTgt spid="6"/>
                                        </p:tgtEl>
                                        <p:attrNameLst>
                                          <p:attrName>ppt_w</p:attrName>
                                        </p:attrNameLst>
                                      </p:cBhvr>
                                      <p:tavLst>
                                        <p:tav tm="0">
                                          <p:val>
                                            <p:fltVal val="0"/>
                                          </p:val>
                                        </p:tav>
                                        <p:tav tm="100000">
                                          <p:val>
                                            <p:strVal val="#ppt_w"/>
                                          </p:val>
                                        </p:tav>
                                      </p:tavLst>
                                    </p:anim>
                                  </p:childTnLst>
                                </p:cTn>
                              </p:par>
                            </p:childTnLst>
                          </p:cTn>
                        </p:par>
                        <p:par>
                          <p:cTn id="48" fill="hold">
                            <p:stCondLst>
                              <p:cond delay="2500"/>
                            </p:stCondLst>
                            <p:childTnLst>
                              <p:par>
                                <p:cTn id="49" presetID="35" presetClass="emph" presetSubtype="0" repeatCount="3000" fill="hold" nodeType="afterEffect">
                                  <p:stCondLst>
                                    <p:cond delay="0"/>
                                  </p:stCondLst>
                                  <p:childTnLst>
                                    <p:anim calcmode="discrete" valueType="str">
                                      <p:cBhvr>
                                        <p:cTn id="50"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9460"/>
            <a:ext cx="8682037"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305800" y="6492875"/>
            <a:ext cx="762000" cy="365125"/>
          </a:xfrm>
        </p:spPr>
        <p:txBody>
          <a:bodyPr/>
          <a:lstStyle/>
          <a:p>
            <a:fld id="{9A7ECC3E-4170-412F-8B33-8063B7BB8A4D}" type="slidenum">
              <a:rPr lang="en-US" b="1" smtClean="0">
                <a:solidFill>
                  <a:schemeClr val="bg1"/>
                </a:solidFill>
              </a:rPr>
              <a:pPr/>
              <a:t>45</a:t>
            </a:fld>
            <a:endParaRPr lang="en-US" b="1" dirty="0">
              <a:solidFill>
                <a:schemeClr val="bg1"/>
              </a:solidFill>
            </a:endParaRPr>
          </a:p>
        </p:txBody>
      </p:sp>
      <p:grpSp>
        <p:nvGrpSpPr>
          <p:cNvPr id="39" name="Group 38"/>
          <p:cNvGrpSpPr/>
          <p:nvPr/>
        </p:nvGrpSpPr>
        <p:grpSpPr>
          <a:xfrm>
            <a:off x="7620002" y="1989720"/>
            <a:ext cx="1295397" cy="969496"/>
            <a:chOff x="7750627" y="1828799"/>
            <a:chExt cx="1208315" cy="993502"/>
          </a:xfrm>
        </p:grpSpPr>
        <p:sp>
          <p:nvSpPr>
            <p:cNvPr id="49" name="TextBox 48"/>
            <p:cNvSpPr txBox="1"/>
            <p:nvPr/>
          </p:nvSpPr>
          <p:spPr>
            <a:xfrm>
              <a:off x="7750627" y="1828799"/>
              <a:ext cx="1208315" cy="99350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a:t>
              </a:r>
            </a:p>
            <a:p>
              <a:endParaRPr lang="en-US" sz="400" dirty="0">
                <a:solidFill>
                  <a:schemeClr val="bg1"/>
                </a:solidFill>
                <a:latin typeface="Calibri" panose="020F0502020204030204" pitchFamily="34" charset="0"/>
              </a:endParaRPr>
            </a:p>
          </p:txBody>
        </p:sp>
        <p:sp>
          <p:nvSpPr>
            <p:cNvPr id="50" name="Cloud 49"/>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20000" y="3774330"/>
            <a:ext cx="1295397" cy="954107"/>
            <a:chOff x="7750627" y="1828799"/>
            <a:chExt cx="1208315" cy="977732"/>
          </a:xfrm>
        </p:grpSpPr>
        <p:sp>
          <p:nvSpPr>
            <p:cNvPr id="47" name="TextBox 46"/>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16</a:t>
              </a:r>
            </a:p>
            <a:p>
              <a:pPr algn="ctr"/>
              <a:endParaRPr lang="en-US" sz="400" b="1" dirty="0">
                <a:solidFill>
                  <a:srgbClr val="0000CC"/>
                </a:solidFill>
                <a:latin typeface="Calibri" panose="020F0502020204030204" pitchFamily="34" charset="0"/>
              </a:endParaRPr>
            </a:p>
          </p:txBody>
        </p:sp>
        <p:sp>
          <p:nvSpPr>
            <p:cNvPr id="48" name="Cloud 47"/>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20001" y="2920773"/>
            <a:ext cx="1295397" cy="892552"/>
            <a:chOff x="7750627" y="1857619"/>
            <a:chExt cx="1208315" cy="917745"/>
          </a:xfrm>
        </p:grpSpPr>
        <p:sp>
          <p:nvSpPr>
            <p:cNvPr id="45" name="TextBox 44"/>
            <p:cNvSpPr txBox="1"/>
            <p:nvPr/>
          </p:nvSpPr>
          <p:spPr>
            <a:xfrm>
              <a:off x="7750627" y="1857619"/>
              <a:ext cx="1208315" cy="917745"/>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9</a:t>
              </a:r>
            </a:p>
          </p:txBody>
        </p:sp>
        <p:sp>
          <p:nvSpPr>
            <p:cNvPr id="46" name="Cloud 4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20003" y="4724400"/>
            <a:ext cx="1295397" cy="954107"/>
            <a:chOff x="7750627" y="1828799"/>
            <a:chExt cx="1208315" cy="1015949"/>
          </a:xfrm>
        </p:grpSpPr>
        <p:sp>
          <p:nvSpPr>
            <p:cNvPr id="43" name="TextBox 42"/>
            <p:cNvSpPr txBox="1"/>
            <p:nvPr/>
          </p:nvSpPr>
          <p:spPr>
            <a:xfrm>
              <a:off x="7750627" y="1828799"/>
              <a:ext cx="1208315" cy="101594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23</a:t>
              </a:r>
            </a:p>
            <a:p>
              <a:endParaRPr lang="en-US" sz="400" dirty="0">
                <a:solidFill>
                  <a:schemeClr val="bg1"/>
                </a:solidFill>
                <a:latin typeface="Calibri" panose="020F0502020204030204" pitchFamily="34" charset="0"/>
              </a:endParaRPr>
            </a:p>
          </p:txBody>
        </p:sp>
        <p:sp>
          <p:nvSpPr>
            <p:cNvPr id="44" name="Cloud 43"/>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20000" y="5638800"/>
            <a:ext cx="1295397" cy="954107"/>
            <a:chOff x="7750627" y="1828799"/>
            <a:chExt cx="1208315" cy="1047419"/>
          </a:xfrm>
        </p:grpSpPr>
        <p:sp>
          <p:nvSpPr>
            <p:cNvPr id="32" name="TextBox 31"/>
            <p:cNvSpPr txBox="1"/>
            <p:nvPr/>
          </p:nvSpPr>
          <p:spPr>
            <a:xfrm>
              <a:off x="7750627" y="1828799"/>
              <a:ext cx="1208315" cy="104741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30</a:t>
              </a:r>
            </a:p>
            <a:p>
              <a:endParaRPr lang="en-US" sz="400" dirty="0">
                <a:solidFill>
                  <a:schemeClr val="bg1"/>
                </a:solidFill>
                <a:latin typeface="Calibri" panose="020F0502020204030204" pitchFamily="34" charset="0"/>
              </a:endParaRPr>
            </a:p>
          </p:txBody>
        </p:sp>
        <p:sp>
          <p:nvSpPr>
            <p:cNvPr id="33" name="Cloud 32"/>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Sun 27"/>
          <p:cNvSpPr/>
          <p:nvPr/>
        </p:nvSpPr>
        <p:spPr>
          <a:xfrm>
            <a:off x="6324600" y="1853469"/>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7239000" y="1151835"/>
            <a:ext cx="304800" cy="83788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84143" y="239460"/>
            <a:ext cx="2101857" cy="3534870"/>
            <a:chOff x="-187112" y="239460"/>
            <a:chExt cx="2101857" cy="3534870"/>
          </a:xfrm>
        </p:grpSpPr>
        <p:cxnSp>
          <p:nvCxnSpPr>
            <p:cNvPr id="26" name="Straight Arrow Connector 25"/>
            <p:cNvCxnSpPr/>
            <p:nvPr/>
          </p:nvCxnSpPr>
          <p:spPr>
            <a:xfrm>
              <a:off x="164865" y="1151835"/>
              <a:ext cx="0" cy="262249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7112" y="239460"/>
              <a:ext cx="2101857" cy="1015663"/>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Day of</a:t>
              </a:r>
            </a:p>
            <a:p>
              <a:pPr algn="ctr"/>
              <a:r>
                <a:rPr lang="en-US" sz="2000" b="1" dirty="0">
                  <a:solidFill>
                    <a:srgbClr val="CC00CC"/>
                  </a:solidFill>
                </a:rPr>
                <a:t>Atonement </a:t>
              </a:r>
              <a:br>
                <a:rPr lang="en-US" sz="2000" b="1" dirty="0">
                  <a:solidFill>
                    <a:srgbClr val="CC00CC"/>
                  </a:solidFill>
                </a:rPr>
              </a:br>
              <a:r>
                <a:rPr lang="en-US" sz="2000" b="1" dirty="0">
                  <a:solidFill>
                    <a:srgbClr val="CC00CC"/>
                  </a:solidFill>
                </a:rPr>
                <a:t>Annual Sabbath</a:t>
              </a:r>
            </a:p>
          </p:txBody>
        </p:sp>
      </p:grpSp>
      <p:sp>
        <p:nvSpPr>
          <p:cNvPr id="31" name="Sun 30"/>
          <p:cNvSpPr/>
          <p:nvPr/>
        </p:nvSpPr>
        <p:spPr>
          <a:xfrm>
            <a:off x="152400" y="3711003"/>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898935" y="228600"/>
            <a:ext cx="2092665" cy="1015663"/>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square" rtlCol="0">
            <a:spAutoFit/>
          </a:bodyPr>
          <a:lstStyle/>
          <a:p>
            <a:pPr algn="ctr"/>
            <a:r>
              <a:rPr lang="en-US" sz="2000" b="1" dirty="0">
                <a:solidFill>
                  <a:srgbClr val="CC00CC"/>
                </a:solidFill>
              </a:rPr>
              <a:t>Trumpets</a:t>
            </a:r>
          </a:p>
          <a:p>
            <a:pPr algn="ctr"/>
            <a:r>
              <a:rPr lang="en-US" sz="2000" b="1" dirty="0">
                <a:solidFill>
                  <a:srgbClr val="CC00CC"/>
                </a:solidFill>
              </a:rPr>
              <a:t>Yom Teruah</a:t>
            </a:r>
          </a:p>
          <a:p>
            <a:pPr algn="ctr"/>
            <a:r>
              <a:rPr lang="en-US" sz="2000" b="1" dirty="0">
                <a:solidFill>
                  <a:srgbClr val="CC00CC"/>
                </a:solidFill>
              </a:rPr>
              <a:t>Annual Sabbath</a:t>
            </a:r>
          </a:p>
        </p:txBody>
      </p:sp>
    </p:spTree>
    <p:extLst>
      <p:ext uri="{BB962C8B-B14F-4D97-AF65-F5344CB8AC3E}">
        <p14:creationId xmlns:p14="http://schemas.microsoft.com/office/powerpoint/2010/main" val="302807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par>
                          <p:cTn id="11" fill="hold">
                            <p:stCondLst>
                              <p:cond delay="1000"/>
                            </p:stCondLst>
                            <p:childTnLst>
                              <p:par>
                                <p:cTn id="12" presetID="31" presetClass="entr" presetSubtype="0" fill="hold" grpId="0" nodeType="afterEffect">
                                  <p:stCondLst>
                                    <p:cond delay="25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fltVal val="0"/>
                                          </p:val>
                                        </p:tav>
                                        <p:tav tm="100000">
                                          <p:val>
                                            <p:strVal val="#ppt_w"/>
                                          </p:val>
                                        </p:tav>
                                      </p:tavLst>
                                    </p:anim>
                                    <p:anim calcmode="lin" valueType="num">
                                      <p:cBhvr>
                                        <p:cTn id="15" dur="1000" fill="hold"/>
                                        <p:tgtEl>
                                          <p:spTgt spid="31"/>
                                        </p:tgtEl>
                                        <p:attrNameLst>
                                          <p:attrName>ppt_h</p:attrName>
                                        </p:attrNameLst>
                                      </p:cBhvr>
                                      <p:tavLst>
                                        <p:tav tm="0">
                                          <p:val>
                                            <p:fltVal val="0"/>
                                          </p:val>
                                        </p:tav>
                                        <p:tav tm="100000">
                                          <p:val>
                                            <p:strVal val="#ppt_h"/>
                                          </p:val>
                                        </p:tav>
                                      </p:tavLst>
                                    </p:anim>
                                    <p:anim calcmode="lin" valueType="num">
                                      <p:cBhvr>
                                        <p:cTn id="16" dur="1000" fill="hold"/>
                                        <p:tgtEl>
                                          <p:spTgt spid="31"/>
                                        </p:tgtEl>
                                        <p:attrNameLst>
                                          <p:attrName>style.rotation</p:attrName>
                                        </p:attrNameLst>
                                      </p:cBhvr>
                                      <p:tavLst>
                                        <p:tav tm="0">
                                          <p:val>
                                            <p:fltVal val="90"/>
                                          </p:val>
                                        </p:tav>
                                        <p:tav tm="100000">
                                          <p:val>
                                            <p:fltVal val="0"/>
                                          </p:val>
                                        </p:tav>
                                      </p:tavLst>
                                    </p:anim>
                                    <p:animEffect transition="in" filter="fade">
                                      <p:cBhvr>
                                        <p:cTn id="17" dur="1000"/>
                                        <p:tgtEl>
                                          <p:spTgt spid="31"/>
                                        </p:tgtEl>
                                      </p:cBhvr>
                                    </p:animEffect>
                                  </p:childTnLst>
                                </p:cTn>
                              </p:par>
                            </p:childTnLst>
                          </p:cTn>
                        </p:par>
                        <p:par>
                          <p:cTn id="18" fill="hold">
                            <p:stCondLst>
                              <p:cond delay="2250"/>
                            </p:stCondLst>
                            <p:childTnLst>
                              <p:par>
                                <p:cTn id="19" presetID="35" presetClass="emph" presetSubtype="0" repeatCount="3000" fill="hold" grpId="1" nodeType="afterEffect">
                                  <p:stCondLst>
                                    <p:cond delay="0"/>
                                  </p:stCondLst>
                                  <p:childTnLst>
                                    <p:anim calcmode="discrete" valueType="str">
                                      <p:cBhvr>
                                        <p:cTn id="20"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10600" cy="6324600"/>
          </a:xfrm>
          <a:solidFill>
            <a:schemeClr val="accent6">
              <a:lumMod val="20000"/>
              <a:lumOff val="80000"/>
            </a:schemeClr>
          </a:solidFill>
          <a:ln w="38100">
            <a:solidFill>
              <a:srgbClr val="FF6600"/>
            </a:solidFill>
          </a:ln>
          <a:scene3d>
            <a:camera prst="orthographicFront"/>
            <a:lightRig rig="threePt" dir="t"/>
          </a:scene3d>
          <a:sp3d>
            <a:bevelT w="114300" prst="artDeco"/>
          </a:sp3d>
        </p:spPr>
        <p:txBody>
          <a:bodyPr lIns="182880" tIns="91440" anchor="t">
            <a:normAutofit/>
          </a:bodyPr>
          <a:lstStyle/>
          <a:p>
            <a:pPr marL="914400" indent="-914400" algn="l">
              <a:spcBef>
                <a:spcPts val="0"/>
              </a:spcBef>
              <a:spcAft>
                <a:spcPts val="3600"/>
              </a:spcAft>
            </a:pPr>
            <a:r>
              <a:rPr lang="en-US" dirty="0">
                <a:solidFill>
                  <a:schemeClr val="accent6">
                    <a:lumMod val="20000"/>
                    <a:lumOff val="80000"/>
                  </a:schemeClr>
                </a:solidFill>
                <a:latin typeface="Calibri" panose="020F0502020204030204" pitchFamily="34" charset="0"/>
              </a:rPr>
              <a:t>.</a:t>
            </a:r>
          </a:p>
          <a:p>
            <a:pPr marL="914400" indent="-914400" algn="l">
              <a:spcBef>
                <a:spcPts val="0"/>
              </a:spcBef>
              <a:spcAft>
                <a:spcPts val="1200"/>
              </a:spcAft>
            </a:pPr>
            <a:r>
              <a:rPr lang="en-US" dirty="0">
                <a:solidFill>
                  <a:srgbClr val="FF6600"/>
                </a:solidFill>
                <a:latin typeface="Calibri" panose="020F0502020204030204" pitchFamily="34" charset="0"/>
              </a:rPr>
              <a:t>Lev 23:33  </a:t>
            </a:r>
            <a:r>
              <a:rPr lang="en-US" dirty="0">
                <a:solidFill>
                  <a:schemeClr val="bg1"/>
                </a:solidFill>
                <a:latin typeface="Calibri" panose="020F0502020204030204" pitchFamily="34" charset="0"/>
              </a:rPr>
              <a:t>And </a:t>
            </a:r>
            <a:r>
              <a:rPr lang="he-IL" b="1" dirty="0">
                <a:solidFill>
                  <a:srgbClr val="0000CC"/>
                </a:solidFill>
                <a:latin typeface="Calibri" panose="020F0502020204030204" pitchFamily="34" charset="0"/>
              </a:rPr>
              <a:t>יהוה</a:t>
            </a:r>
            <a:r>
              <a:rPr lang="en-US" dirty="0">
                <a:solidFill>
                  <a:schemeClr val="bg1"/>
                </a:solidFill>
                <a:latin typeface="Calibri" panose="020F0502020204030204" pitchFamily="34" charset="0"/>
              </a:rPr>
              <a:t> spoke to </a:t>
            </a:r>
            <a:r>
              <a:rPr lang="en-US" dirty="0" err="1">
                <a:solidFill>
                  <a:schemeClr val="bg1"/>
                </a:solidFill>
                <a:latin typeface="Calibri" panose="020F0502020204030204" pitchFamily="34" charset="0"/>
              </a:rPr>
              <a:t>Mosheh</a:t>
            </a:r>
            <a:r>
              <a:rPr lang="en-US"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[Moses], </a:t>
            </a:r>
            <a:r>
              <a:rPr lang="en-US" dirty="0">
                <a:solidFill>
                  <a:schemeClr val="bg1"/>
                </a:solidFill>
                <a:latin typeface="Calibri" panose="020F0502020204030204" pitchFamily="34" charset="0"/>
              </a:rPr>
              <a:t>saying,</a:t>
            </a:r>
          </a:p>
          <a:p>
            <a:pPr marL="914400" indent="-914400" algn="l">
              <a:spcBef>
                <a:spcPts val="0"/>
              </a:spcBef>
              <a:spcAft>
                <a:spcPts val="1200"/>
              </a:spcAft>
            </a:pPr>
            <a:r>
              <a:rPr lang="en-US" dirty="0">
                <a:solidFill>
                  <a:srgbClr val="FF6600"/>
                </a:solidFill>
                <a:latin typeface="Calibri" panose="020F0502020204030204" pitchFamily="34" charset="0"/>
              </a:rPr>
              <a:t>Lev 23:34  </a:t>
            </a:r>
            <a:r>
              <a:rPr lang="en-US" dirty="0">
                <a:solidFill>
                  <a:schemeClr val="bg1"/>
                </a:solidFill>
                <a:latin typeface="Calibri" panose="020F0502020204030204" pitchFamily="34" charset="0"/>
              </a:rPr>
              <a:t>“Speak to the children of </a:t>
            </a:r>
            <a:r>
              <a:rPr lang="en-US" dirty="0" err="1">
                <a:solidFill>
                  <a:schemeClr val="bg1"/>
                </a:solidFill>
                <a:latin typeface="Calibri" panose="020F0502020204030204" pitchFamily="34" charset="0"/>
              </a:rPr>
              <a:t>Yisra’ĕl</a:t>
            </a:r>
            <a:r>
              <a:rPr lang="en-US" dirty="0">
                <a:solidFill>
                  <a:schemeClr val="bg1"/>
                </a:solidFill>
                <a:latin typeface="Calibri" panose="020F0502020204030204" pitchFamily="34" charset="0"/>
              </a:rPr>
              <a:t>, saying, ‘On the </a:t>
            </a:r>
            <a:r>
              <a:rPr lang="en-US" b="1" u="sng" dirty="0">
                <a:solidFill>
                  <a:srgbClr val="009900"/>
                </a:solidFill>
                <a:latin typeface="Calibri" panose="020F0502020204030204" pitchFamily="34" charset="0"/>
              </a:rPr>
              <a:t>fifteenth day</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of this </a:t>
            </a:r>
            <a:r>
              <a:rPr lang="en-US" b="1" u="sng" dirty="0">
                <a:solidFill>
                  <a:srgbClr val="FF3399"/>
                </a:solidFill>
                <a:latin typeface="Calibri" panose="020F0502020204030204" pitchFamily="34" charset="0"/>
              </a:rPr>
              <a:t>seventh month</a:t>
            </a:r>
            <a:r>
              <a:rPr lang="en-US" b="1"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is the </a:t>
            </a:r>
            <a:r>
              <a:rPr lang="en-US" b="1" dirty="0">
                <a:solidFill>
                  <a:srgbClr val="0000CC"/>
                </a:solidFill>
                <a:effectLst>
                  <a:glow rad="139700">
                    <a:schemeClr val="accent1">
                      <a:satMod val="175000"/>
                      <a:alpha val="40000"/>
                    </a:schemeClr>
                  </a:glow>
                </a:effectLst>
                <a:latin typeface="Calibri" panose="020F0502020204030204" pitchFamily="34" charset="0"/>
              </a:rPr>
              <a:t>Festival of Booths </a:t>
            </a:r>
            <a:r>
              <a:rPr lang="en-US" dirty="0">
                <a:solidFill>
                  <a:schemeClr val="bg1"/>
                </a:solidFill>
                <a:latin typeface="Calibri" panose="020F0502020204030204" pitchFamily="34" charset="0"/>
              </a:rPr>
              <a:t>for seven days </a:t>
            </a:r>
            <a:r>
              <a:rPr lang="en-US" u="sng" dirty="0">
                <a:solidFill>
                  <a:schemeClr val="bg1"/>
                </a:solidFill>
                <a:effectLst>
                  <a:glow rad="139700">
                    <a:schemeClr val="accent1">
                      <a:satMod val="175000"/>
                      <a:alpha val="40000"/>
                    </a:schemeClr>
                  </a:glow>
                </a:effectLst>
                <a:latin typeface="Calibri" panose="020F0502020204030204" pitchFamily="34" charset="0"/>
              </a:rPr>
              <a:t>to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b="1" dirty="0">
                <a:solidFill>
                  <a:srgbClr val="0000CC"/>
                </a:solidFill>
                <a:effectLst>
                  <a:glow rad="139700">
                    <a:schemeClr val="accent1">
                      <a:satMod val="175000"/>
                      <a:alpha val="40000"/>
                    </a:schemeClr>
                  </a:glow>
                </a:effectLst>
                <a:latin typeface="Calibri" panose="020F0502020204030204" pitchFamily="34" charset="0"/>
              </a:rPr>
              <a:t>.</a:t>
            </a:r>
            <a:r>
              <a:rPr lang="en-US" u="sng" dirty="0">
                <a:solidFill>
                  <a:schemeClr val="bg1"/>
                </a:solidFill>
                <a:effectLst>
                  <a:glow rad="139700">
                    <a:schemeClr val="accent1">
                      <a:satMod val="175000"/>
                      <a:alpha val="40000"/>
                    </a:schemeClr>
                  </a:glow>
                </a:effectLst>
                <a:latin typeface="Calibri" panose="020F0502020204030204" pitchFamily="34" charset="0"/>
              </a:rPr>
              <a:t> </a:t>
            </a:r>
          </a:p>
          <a:p>
            <a:pPr marL="914400" indent="-914400" algn="l">
              <a:spcBef>
                <a:spcPts val="0"/>
              </a:spcBef>
              <a:spcAft>
                <a:spcPts val="1200"/>
              </a:spcAft>
            </a:pPr>
            <a:r>
              <a:rPr lang="en-US" dirty="0">
                <a:solidFill>
                  <a:srgbClr val="FF6600"/>
                </a:solidFill>
                <a:latin typeface="Calibri" panose="020F0502020204030204" pitchFamily="34" charset="0"/>
              </a:rPr>
              <a:t>Lev 23:35  </a:t>
            </a:r>
            <a:r>
              <a:rPr lang="en-US" dirty="0">
                <a:solidFill>
                  <a:schemeClr val="bg1"/>
                </a:solidFill>
                <a:latin typeface="Calibri" panose="020F0502020204030204" pitchFamily="34" charset="0"/>
              </a:rPr>
              <a:t>‘On the </a:t>
            </a:r>
            <a:r>
              <a:rPr lang="en-US" b="1" dirty="0">
                <a:solidFill>
                  <a:srgbClr val="009900"/>
                </a:solidFill>
                <a:latin typeface="Calibri" panose="020F0502020204030204" pitchFamily="34" charset="0"/>
              </a:rPr>
              <a:t>first day </a:t>
            </a:r>
            <a:r>
              <a:rPr lang="en-US" dirty="0">
                <a:solidFill>
                  <a:schemeClr val="bg1"/>
                </a:solidFill>
                <a:latin typeface="Calibri" panose="020F0502020204030204" pitchFamily="34" charset="0"/>
              </a:rPr>
              <a:t>is a </a:t>
            </a:r>
            <a:r>
              <a:rPr lang="en-US" b="1" dirty="0">
                <a:solidFill>
                  <a:srgbClr val="9900CC"/>
                </a:solidFill>
                <a:latin typeface="Calibri" panose="020F0502020204030204" pitchFamily="34" charset="0"/>
              </a:rPr>
              <a:t>set-apart gathering, </a:t>
            </a:r>
            <a:r>
              <a:rPr lang="en-US" dirty="0">
                <a:solidFill>
                  <a:schemeClr val="bg1"/>
                </a:solidFill>
                <a:latin typeface="Calibri" panose="020F0502020204030204" pitchFamily="34" charset="0"/>
              </a:rPr>
              <a:t>you do </a:t>
            </a:r>
            <a:r>
              <a:rPr lang="en-US" b="1" u="sng" dirty="0">
                <a:solidFill>
                  <a:schemeClr val="bg1"/>
                </a:solidFill>
                <a:latin typeface="Calibri" panose="020F0502020204030204" pitchFamily="34" charset="0"/>
              </a:rPr>
              <a:t>no servile work</a:t>
            </a:r>
            <a:r>
              <a:rPr lang="en-US" b="1" dirty="0">
                <a:solidFill>
                  <a:schemeClr val="bg1"/>
                </a:solidFill>
                <a:latin typeface="Calibri" panose="020F0502020204030204" pitchFamily="34" charset="0"/>
              </a:rPr>
              <a:t>. </a:t>
            </a:r>
          </a:p>
          <a:p>
            <a:pPr marL="914400" indent="-914400" algn="l">
              <a:spcBef>
                <a:spcPts val="0"/>
              </a:spcBef>
              <a:spcAft>
                <a:spcPts val="1200"/>
              </a:spcAft>
            </a:pPr>
            <a:r>
              <a:rPr lang="en-US" dirty="0">
                <a:solidFill>
                  <a:srgbClr val="FF6600"/>
                </a:solidFill>
                <a:latin typeface="Calibri" panose="020F0502020204030204" pitchFamily="34" charset="0"/>
              </a:rPr>
              <a:t>Lev 23:36  </a:t>
            </a:r>
            <a:r>
              <a:rPr lang="en-US" dirty="0">
                <a:solidFill>
                  <a:schemeClr val="bg1"/>
                </a:solidFill>
                <a:latin typeface="Calibri" panose="020F0502020204030204" pitchFamily="34" charset="0"/>
              </a:rPr>
              <a:t>‘For seven days you bring an offering made by fire to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a:t>
            </a:r>
            <a:r>
              <a:rPr lang="en-US" dirty="0">
                <a:solidFill>
                  <a:schemeClr val="bg1"/>
                </a:solidFill>
                <a:latin typeface="Calibri" panose="020F0502020204030204" pitchFamily="34" charset="0"/>
              </a:rPr>
              <a:t> On the </a:t>
            </a:r>
            <a:r>
              <a:rPr lang="en-US" b="1" dirty="0">
                <a:solidFill>
                  <a:srgbClr val="009900"/>
                </a:solidFill>
                <a:latin typeface="Calibri" panose="020F0502020204030204" pitchFamily="34" charset="0"/>
              </a:rPr>
              <a:t>eighth day </a:t>
            </a:r>
            <a:r>
              <a:rPr lang="en-US" dirty="0">
                <a:solidFill>
                  <a:schemeClr val="bg1"/>
                </a:solidFill>
                <a:latin typeface="Calibri" panose="020F0502020204030204" pitchFamily="34" charset="0"/>
              </a:rPr>
              <a:t>there shall be a </a:t>
            </a:r>
            <a:r>
              <a:rPr lang="en-US" b="1" dirty="0">
                <a:solidFill>
                  <a:srgbClr val="9900CC"/>
                </a:solidFill>
                <a:latin typeface="Calibri" panose="020F0502020204030204" pitchFamily="34" charset="0"/>
              </a:rPr>
              <a:t>set-apart gathering</a:t>
            </a:r>
            <a:r>
              <a:rPr lang="en-US" dirty="0">
                <a:solidFill>
                  <a:schemeClr val="bg1"/>
                </a:solidFill>
                <a:latin typeface="Calibri" panose="020F0502020204030204" pitchFamily="34" charset="0"/>
              </a:rPr>
              <a:t> for you, and you shall bring an offering made by fire to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a:t>
            </a:r>
            <a:r>
              <a:rPr lang="en-US" dirty="0">
                <a:solidFill>
                  <a:schemeClr val="bg1"/>
                </a:solidFill>
                <a:latin typeface="Calibri" panose="020F0502020204030204" pitchFamily="34" charset="0"/>
              </a:rPr>
              <a:t> It is a closing festival, you do </a:t>
            </a:r>
            <a:r>
              <a:rPr lang="en-US" b="1" u="sng" dirty="0">
                <a:solidFill>
                  <a:schemeClr val="bg1"/>
                </a:solidFill>
                <a:latin typeface="Calibri" panose="020F0502020204030204" pitchFamily="34" charset="0"/>
              </a:rPr>
              <a:t>no servile work</a:t>
            </a:r>
            <a:r>
              <a:rPr lang="en-US" b="1" dirty="0">
                <a:solidFill>
                  <a:schemeClr val="bg1"/>
                </a:solidFill>
                <a:latin typeface="Calibri" panose="020F0502020204030204" pitchFamily="34" charset="0"/>
              </a:rPr>
              <a:t>.</a:t>
            </a:r>
          </a:p>
        </p:txBody>
      </p:sp>
      <p:sp>
        <p:nvSpPr>
          <p:cNvPr id="4" name="Slide Number Placeholder 3"/>
          <p:cNvSpPr>
            <a:spLocks noGrp="1"/>
          </p:cNvSpPr>
          <p:nvPr>
            <p:ph type="sldNum" sz="quarter" idx="12"/>
          </p:nvPr>
        </p:nvSpPr>
        <p:spPr>
          <a:xfrm>
            <a:off x="8305800" y="6400800"/>
            <a:ext cx="762000" cy="365125"/>
          </a:xfrm>
        </p:spPr>
        <p:txBody>
          <a:bodyPr/>
          <a:lstStyle/>
          <a:p>
            <a:fld id="{9A7ECC3E-4170-412F-8B33-8063B7BB8A4D}" type="slidenum">
              <a:rPr lang="en-US" b="1" smtClean="0"/>
              <a:t>46</a:t>
            </a:fld>
            <a:endParaRPr lang="en-US" b="1" dirty="0"/>
          </a:p>
        </p:txBody>
      </p:sp>
      <p:sp>
        <p:nvSpPr>
          <p:cNvPr id="6" name="TextBox 5"/>
          <p:cNvSpPr txBox="1"/>
          <p:nvPr/>
        </p:nvSpPr>
        <p:spPr>
          <a:xfrm>
            <a:off x="1371600" y="389692"/>
            <a:ext cx="6629400" cy="677108"/>
          </a:xfrm>
          <a:prstGeom prst="rect">
            <a:avLst/>
          </a:prstGeom>
          <a:blipFill>
            <a:blip r:embed="rId2"/>
            <a:tile tx="0" ty="0" sx="100000" sy="100000" flip="none" algn="tl"/>
          </a:blip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91440" bIns="91440" rtlCol="0">
            <a:spAutoFit/>
          </a:bodyPr>
          <a:lstStyle/>
          <a:p>
            <a:pPr marL="914400" indent="-914400" algn="ctr">
              <a:spcAft>
                <a:spcPts val="3000"/>
              </a:spcAft>
            </a:pPr>
            <a:r>
              <a:rPr lang="en-US" sz="3200" b="1" u="sng" dirty="0">
                <a:solidFill>
                  <a:srgbClr val="C00000"/>
                </a:solidFill>
                <a:effectLst>
                  <a:glow rad="101600">
                    <a:schemeClr val="accent2">
                      <a:satMod val="175000"/>
                      <a:alpha val="40000"/>
                    </a:schemeClr>
                  </a:glow>
                </a:effectLst>
                <a:latin typeface="Comic Sans MS" panose="030F0702030302020204" pitchFamily="66" charset="0"/>
              </a:rPr>
              <a:t>Feast of Tabernacles — Sukkot</a:t>
            </a:r>
            <a:r>
              <a:rPr lang="en-US" sz="3200" dirty="0">
                <a:solidFill>
                  <a:schemeClr val="bg1"/>
                </a:solidFill>
              </a:rPr>
              <a:t> </a:t>
            </a:r>
            <a:endParaRPr lang="en-US" sz="3200" b="1" u="sng" dirty="0">
              <a:solidFill>
                <a:srgbClr val="C00000"/>
              </a:solidFill>
              <a:effectLst>
                <a:glow rad="101600">
                  <a:schemeClr val="accent2">
                    <a:satMod val="175000"/>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13675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6"/>
                                        </p:tgtEl>
                                        <p:attrNameLst>
                                          <p:attrName>ppt_x</p:attrName>
                                          <p:attrName>ppt_y</p:attrName>
                                        </p:attrNameLst>
                                      </p:cBhvr>
                                    </p:animMotion>
                                    <p:animRot by="1500000">
                                      <p:cBhvr>
                                        <p:cTn id="24" dur="125" fill="hold">
                                          <p:stCondLst>
                                            <p:cond delay="0"/>
                                          </p:stCondLst>
                                        </p:cTn>
                                        <p:tgtEl>
                                          <p:spTgt spid="6"/>
                                        </p:tgtEl>
                                        <p:attrNameLst>
                                          <p:attrName>r</p:attrName>
                                        </p:attrNameLst>
                                      </p:cBhvr>
                                    </p:animRot>
                                    <p:animRot by="-1500000">
                                      <p:cBhvr>
                                        <p:cTn id="25" dur="125" fill="hold">
                                          <p:stCondLst>
                                            <p:cond delay="125"/>
                                          </p:stCondLst>
                                        </p:cTn>
                                        <p:tgtEl>
                                          <p:spTgt spid="6"/>
                                        </p:tgtEl>
                                        <p:attrNameLst>
                                          <p:attrName>r</p:attrName>
                                        </p:attrNameLst>
                                      </p:cBhvr>
                                    </p:animRot>
                                    <p:animRot by="-1500000">
                                      <p:cBhvr>
                                        <p:cTn id="26" dur="125" fill="hold">
                                          <p:stCondLst>
                                            <p:cond delay="250"/>
                                          </p:stCondLst>
                                        </p:cTn>
                                        <p:tgtEl>
                                          <p:spTgt spid="6"/>
                                        </p:tgtEl>
                                        <p:attrNameLst>
                                          <p:attrName>r</p:attrName>
                                        </p:attrNameLst>
                                      </p:cBhvr>
                                    </p:animRot>
                                    <p:animRot by="1500000">
                                      <p:cBhvr>
                                        <p:cTn id="27" dur="125" fill="hold">
                                          <p:stCondLst>
                                            <p:cond delay="375"/>
                                          </p:stCondLst>
                                        </p:cTn>
                                        <p:tgtEl>
                                          <p:spTgt spid="6"/>
                                        </p:tgtEl>
                                        <p:attrNameLst>
                                          <p:attrName>r</p:attrName>
                                        </p:attrNameLst>
                                      </p:cBhvr>
                                    </p:animRot>
                                  </p:childTnLst>
                                </p:cTn>
                              </p:par>
                            </p:childTnLst>
                          </p:cTn>
                        </p:par>
                        <p:par>
                          <p:cTn id="28" fill="hold">
                            <p:stCondLst>
                              <p:cond delay="3700"/>
                            </p:stCondLst>
                            <p:childTnLst>
                              <p:par>
                                <p:cTn id="29" presetID="22" presetClass="entr" presetSubtype="4"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00"/>
                                        <p:tgtEl>
                                          <p:spTgt spid="3">
                                            <p:txEl>
                                              <p:pRg st="1" end="1"/>
                                            </p:txEl>
                                          </p:spTgt>
                                        </p:tgtEl>
                                      </p:cBhvr>
                                    </p:animEffect>
                                  </p:childTnLst>
                                </p:cTn>
                              </p:par>
                            </p:childTnLst>
                          </p:cTn>
                        </p:par>
                        <p:par>
                          <p:cTn id="32" fill="hold">
                            <p:stCondLst>
                              <p:cond delay="4200"/>
                            </p:stCondLst>
                            <p:childTnLst>
                              <p:par>
                                <p:cTn id="33" presetID="22" presetClass="entr" presetSubtype="4"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534400" cy="6248400"/>
          </a:xfrm>
          <a:solidFill>
            <a:schemeClr val="accent5">
              <a:lumMod val="20000"/>
              <a:lumOff val="80000"/>
            </a:schemeClr>
          </a:solidFill>
          <a:ln w="38100">
            <a:solidFill>
              <a:srgbClr val="006600"/>
            </a:solidFill>
          </a:ln>
          <a:scene3d>
            <a:camera prst="orthographicFront"/>
            <a:lightRig rig="threePt" dir="t"/>
          </a:scene3d>
          <a:sp3d>
            <a:bevelT w="114300" prst="artDeco"/>
          </a:sp3d>
        </p:spPr>
        <p:txBody>
          <a:bodyPr lIns="182880" tIns="91440" anchor="ctr">
            <a:normAutofit fontScale="92500" lnSpcReduction="20000"/>
          </a:bodyPr>
          <a:lstStyle/>
          <a:p>
            <a:pPr marL="914400" indent="-914400" algn="l">
              <a:spcBef>
                <a:spcPts val="0"/>
              </a:spcBef>
              <a:spcAft>
                <a:spcPts val="1200"/>
              </a:spcAft>
            </a:pPr>
            <a:r>
              <a:rPr lang="en-US" dirty="0">
                <a:solidFill>
                  <a:srgbClr val="FF6600"/>
                </a:solidFill>
                <a:latin typeface="Calibri" panose="020F0502020204030204" pitchFamily="34" charset="0"/>
              </a:rPr>
              <a:t>Lev 23:37  </a:t>
            </a:r>
            <a:r>
              <a:rPr lang="en-US" b="1" dirty="0">
                <a:solidFill>
                  <a:srgbClr val="FF3399"/>
                </a:solidFill>
                <a:latin typeface="Calibri" panose="020F0502020204030204" pitchFamily="34" charset="0"/>
              </a:rPr>
              <a:t>‘</a:t>
            </a:r>
            <a:r>
              <a:rPr lang="en-US" b="1" u="sng" dirty="0">
                <a:solidFill>
                  <a:srgbClr val="FF3399"/>
                </a:solidFill>
                <a:latin typeface="Calibri" panose="020F0502020204030204" pitchFamily="34" charset="0"/>
              </a:rPr>
              <a:t>These are the appointed times</a:t>
            </a:r>
            <a:r>
              <a:rPr lang="en-US" b="1" dirty="0">
                <a:solidFill>
                  <a:srgbClr val="FF3399"/>
                </a:solidFill>
                <a:latin typeface="Calibri" panose="020F0502020204030204" pitchFamily="34" charset="0"/>
              </a:rPr>
              <a:t> </a:t>
            </a:r>
            <a:r>
              <a:rPr lang="en-US" u="sng" dirty="0">
                <a:solidFill>
                  <a:schemeClr val="bg1"/>
                </a:solidFill>
                <a:effectLst>
                  <a:glow rad="139700">
                    <a:schemeClr val="accent1">
                      <a:satMod val="175000"/>
                      <a:alpha val="40000"/>
                    </a:schemeClr>
                  </a:glow>
                </a:effectLst>
                <a:latin typeface="Calibri" panose="020F0502020204030204" pitchFamily="34" charset="0"/>
              </a:rPr>
              <a:t>of</a:t>
            </a:r>
            <a:r>
              <a:rPr lang="en-US" b="1" u="sng" dirty="0">
                <a:solidFill>
                  <a:srgbClr val="9900CC"/>
                </a:solidFill>
                <a:effectLst>
                  <a:glow rad="139700">
                    <a:schemeClr val="accent1">
                      <a:satMod val="175000"/>
                      <a:alpha val="40000"/>
                    </a:schemeClr>
                  </a:glow>
                </a:effectLst>
                <a:latin typeface="Calibri" panose="020F0502020204030204" pitchFamily="34" charset="0"/>
              </a:rPr>
              <a:t>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dirty="0">
                <a:solidFill>
                  <a:schemeClr val="bg1"/>
                </a:solidFill>
                <a:latin typeface="Calibri" panose="020F0502020204030204" pitchFamily="34" charset="0"/>
              </a:rPr>
              <a:t> which you proclaim as </a:t>
            </a:r>
            <a:r>
              <a:rPr lang="en-US" b="1" u="sng" dirty="0">
                <a:solidFill>
                  <a:srgbClr val="9900CC"/>
                </a:solidFill>
                <a:latin typeface="Calibri" panose="020F0502020204030204" pitchFamily="34" charset="0"/>
              </a:rPr>
              <a:t>set-apart gatherings</a:t>
            </a:r>
            <a:r>
              <a:rPr lang="en-US" b="1" dirty="0">
                <a:solidFill>
                  <a:srgbClr val="9900CC"/>
                </a:solidFill>
                <a:latin typeface="Calibri" panose="020F0502020204030204" pitchFamily="34" charset="0"/>
              </a:rPr>
              <a:t>, </a:t>
            </a:r>
            <a:r>
              <a:rPr lang="en-US" dirty="0">
                <a:solidFill>
                  <a:schemeClr val="bg1"/>
                </a:solidFill>
                <a:latin typeface="Calibri" panose="020F0502020204030204" pitchFamily="34" charset="0"/>
              </a:rPr>
              <a:t>to bring an offering made by fire to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a:t>
            </a:r>
            <a:r>
              <a:rPr lang="en-US" dirty="0">
                <a:solidFill>
                  <a:schemeClr val="bg1"/>
                </a:solidFill>
                <a:latin typeface="Calibri" panose="020F0502020204030204" pitchFamily="34" charset="0"/>
              </a:rPr>
              <a:t> a burnt offering and a grain offering, a slaughtering and drink offerings, as commanded for every day – </a:t>
            </a:r>
          </a:p>
          <a:p>
            <a:pPr marL="914400" indent="-914400" algn="l">
              <a:spcBef>
                <a:spcPts val="0"/>
              </a:spcBef>
              <a:spcAft>
                <a:spcPts val="1200"/>
              </a:spcAft>
            </a:pPr>
            <a:r>
              <a:rPr lang="en-US" dirty="0">
                <a:solidFill>
                  <a:srgbClr val="FF6600"/>
                </a:solidFill>
                <a:latin typeface="Calibri" panose="020F0502020204030204" pitchFamily="34" charset="0"/>
              </a:rPr>
              <a:t>Lev 23:38  </a:t>
            </a:r>
            <a:r>
              <a:rPr lang="en-US" dirty="0">
                <a:solidFill>
                  <a:schemeClr val="bg1"/>
                </a:solidFill>
                <a:latin typeface="Calibri" panose="020F0502020204030204" pitchFamily="34" charset="0"/>
              </a:rPr>
              <a:t>besides the </a:t>
            </a:r>
            <a:r>
              <a:rPr lang="en-US" b="1" dirty="0">
                <a:solidFill>
                  <a:srgbClr val="0000CC"/>
                </a:solidFill>
                <a:effectLst>
                  <a:glow rad="139700">
                    <a:schemeClr val="accent1">
                      <a:satMod val="175000"/>
                      <a:alpha val="40000"/>
                    </a:schemeClr>
                  </a:glow>
                </a:effectLst>
                <a:latin typeface="Calibri" panose="020F0502020204030204" pitchFamily="34" charset="0"/>
              </a:rPr>
              <a:t>Sabbath</a:t>
            </a:r>
            <a:r>
              <a:rPr lang="en-US" b="1" dirty="0">
                <a:solidFill>
                  <a:srgbClr val="FF3399"/>
                </a:solidFill>
                <a:effectLst>
                  <a:glow rad="139700">
                    <a:schemeClr val="accent1">
                      <a:satMod val="175000"/>
                      <a:alpha val="40000"/>
                    </a:schemeClr>
                  </a:glow>
                </a:effectLst>
                <a:latin typeface="Calibri" panose="020F0502020204030204" pitchFamily="34" charset="0"/>
              </a:rPr>
              <a:t>(</a:t>
            </a:r>
            <a:r>
              <a:rPr lang="en-US" b="1" dirty="0">
                <a:solidFill>
                  <a:srgbClr val="0000CC"/>
                </a:solidFill>
                <a:effectLst>
                  <a:glow rad="139700">
                    <a:schemeClr val="accent1">
                      <a:satMod val="175000"/>
                      <a:alpha val="40000"/>
                    </a:schemeClr>
                  </a:glow>
                </a:effectLst>
                <a:latin typeface="Calibri" panose="020F0502020204030204" pitchFamily="34" charset="0"/>
              </a:rPr>
              <a:t>s</a:t>
            </a:r>
            <a:r>
              <a:rPr lang="en-US" b="1" dirty="0">
                <a:solidFill>
                  <a:srgbClr val="FF3399"/>
                </a:solidFill>
                <a:effectLst>
                  <a:glow rad="139700">
                    <a:schemeClr val="accent1">
                      <a:satMod val="175000"/>
                      <a:alpha val="40000"/>
                    </a:schemeClr>
                  </a:glow>
                </a:effectLst>
                <a:latin typeface="Calibri" panose="020F0502020204030204" pitchFamily="34" charset="0"/>
              </a:rPr>
              <a:t>)</a:t>
            </a:r>
            <a:r>
              <a:rPr lang="en-US" dirty="0">
                <a:solidFill>
                  <a:srgbClr val="0000CC"/>
                </a:solidFill>
                <a:effectLst>
                  <a:glow rad="139700">
                    <a:schemeClr val="accent1">
                      <a:satMod val="175000"/>
                      <a:alpha val="40000"/>
                    </a:schemeClr>
                  </a:glow>
                </a:effectLst>
                <a:latin typeface="Calibri" panose="020F0502020204030204" pitchFamily="34" charset="0"/>
              </a:rPr>
              <a:t> </a:t>
            </a:r>
            <a:r>
              <a:rPr lang="en-US" u="sng" dirty="0">
                <a:solidFill>
                  <a:schemeClr val="bg1"/>
                </a:solidFill>
                <a:effectLst>
                  <a:glow rad="139700">
                    <a:schemeClr val="accent1">
                      <a:satMod val="175000"/>
                      <a:alpha val="40000"/>
                    </a:schemeClr>
                  </a:glow>
                </a:effectLst>
                <a:latin typeface="Calibri" panose="020F0502020204030204" pitchFamily="34" charset="0"/>
              </a:rPr>
              <a:t>of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b="1" dirty="0">
                <a:solidFill>
                  <a:srgbClr val="0000CC"/>
                </a:solidFill>
                <a:effectLst>
                  <a:glow rad="139700">
                    <a:schemeClr val="accent1">
                      <a:satMod val="175000"/>
                      <a:alpha val="40000"/>
                    </a:schemeClr>
                  </a:glow>
                </a:effectLst>
                <a:latin typeface="Calibri" panose="020F0502020204030204" pitchFamily="34" charset="0"/>
              </a:rPr>
              <a:t>,</a:t>
            </a:r>
            <a:r>
              <a:rPr lang="en-US" b="1"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and besides your gifts, and besides all your vows, and besides all your voluntary offerings which you give to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a:t>
            </a:r>
            <a:r>
              <a:rPr lang="en-US" dirty="0">
                <a:solidFill>
                  <a:schemeClr val="bg1"/>
                </a:solidFill>
                <a:latin typeface="Calibri" panose="020F0502020204030204" pitchFamily="34" charset="0"/>
              </a:rPr>
              <a:t> </a:t>
            </a:r>
          </a:p>
          <a:p>
            <a:pPr marL="914400" indent="-914400" algn="l">
              <a:spcBef>
                <a:spcPts val="0"/>
              </a:spcBef>
              <a:spcAft>
                <a:spcPts val="1200"/>
              </a:spcAft>
            </a:pPr>
            <a:r>
              <a:rPr lang="en-US" dirty="0">
                <a:solidFill>
                  <a:srgbClr val="FF6600"/>
                </a:solidFill>
                <a:latin typeface="Calibri" panose="020F0502020204030204" pitchFamily="34" charset="0"/>
              </a:rPr>
              <a:t>Lev 23:39  </a:t>
            </a:r>
            <a:r>
              <a:rPr lang="en-US" dirty="0">
                <a:solidFill>
                  <a:schemeClr val="bg1"/>
                </a:solidFill>
                <a:latin typeface="Calibri" panose="020F0502020204030204" pitchFamily="34" charset="0"/>
              </a:rPr>
              <a:t>‘On the </a:t>
            </a:r>
            <a:r>
              <a:rPr lang="en-US" b="1" dirty="0">
                <a:solidFill>
                  <a:srgbClr val="009900"/>
                </a:solidFill>
                <a:latin typeface="Calibri" panose="020F0502020204030204" pitchFamily="34" charset="0"/>
              </a:rPr>
              <a:t>fifteenth day</a:t>
            </a:r>
            <a:r>
              <a:rPr lang="en-US" dirty="0">
                <a:solidFill>
                  <a:schemeClr val="bg1"/>
                </a:solidFill>
                <a:latin typeface="Calibri" panose="020F0502020204030204" pitchFamily="34" charset="0"/>
              </a:rPr>
              <a:t> of the </a:t>
            </a:r>
            <a:r>
              <a:rPr lang="en-US" b="1" dirty="0">
                <a:solidFill>
                  <a:srgbClr val="FF3399"/>
                </a:solidFill>
                <a:latin typeface="Calibri" panose="020F0502020204030204" pitchFamily="34" charset="0"/>
              </a:rPr>
              <a:t>seventh month, </a:t>
            </a:r>
            <a:r>
              <a:rPr lang="en-US" dirty="0">
                <a:solidFill>
                  <a:schemeClr val="bg1"/>
                </a:solidFill>
                <a:latin typeface="Calibri" panose="020F0502020204030204" pitchFamily="34" charset="0"/>
              </a:rPr>
              <a:t>when you gather in the fruit of the land, observe the festival </a:t>
            </a:r>
            <a:r>
              <a:rPr lang="en-US" u="sng" dirty="0">
                <a:solidFill>
                  <a:schemeClr val="bg1"/>
                </a:solidFill>
                <a:effectLst>
                  <a:glow rad="139700">
                    <a:schemeClr val="accent1">
                      <a:satMod val="175000"/>
                      <a:alpha val="40000"/>
                    </a:schemeClr>
                  </a:glow>
                </a:effectLst>
                <a:latin typeface="Calibri" panose="020F0502020204030204" pitchFamily="34" charset="0"/>
              </a:rPr>
              <a:t>of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dirty="0">
                <a:solidFill>
                  <a:schemeClr val="bg1"/>
                </a:solidFill>
                <a:latin typeface="Calibri" panose="020F0502020204030204" pitchFamily="34" charset="0"/>
              </a:rPr>
              <a:t> for seven days. On the </a:t>
            </a:r>
            <a:r>
              <a:rPr lang="en-US" b="1" dirty="0">
                <a:solidFill>
                  <a:srgbClr val="009900"/>
                </a:solidFill>
                <a:latin typeface="Calibri" panose="020F0502020204030204" pitchFamily="34" charset="0"/>
              </a:rPr>
              <a:t>first day </a:t>
            </a:r>
            <a:r>
              <a:rPr lang="en-US" dirty="0">
                <a:solidFill>
                  <a:schemeClr val="bg1"/>
                </a:solidFill>
                <a:latin typeface="Calibri" panose="020F0502020204030204" pitchFamily="34" charset="0"/>
              </a:rPr>
              <a:t>is </a:t>
            </a:r>
            <a:r>
              <a:rPr lang="en-US" b="1" dirty="0">
                <a:solidFill>
                  <a:schemeClr val="bg1"/>
                </a:solidFill>
                <a:latin typeface="Calibri" panose="020F0502020204030204" pitchFamily="34" charset="0"/>
              </a:rPr>
              <a:t>a rest, </a:t>
            </a:r>
            <a:r>
              <a:rPr lang="en-US" dirty="0">
                <a:solidFill>
                  <a:schemeClr val="bg1"/>
                </a:solidFill>
                <a:latin typeface="Calibri" panose="020F0502020204030204" pitchFamily="34" charset="0"/>
              </a:rPr>
              <a:t>and on the </a:t>
            </a:r>
            <a:r>
              <a:rPr lang="en-US" b="1" dirty="0">
                <a:solidFill>
                  <a:srgbClr val="009900"/>
                </a:solidFill>
                <a:latin typeface="Calibri" panose="020F0502020204030204" pitchFamily="34" charset="0"/>
              </a:rPr>
              <a:t>eighth day </a:t>
            </a:r>
            <a:r>
              <a:rPr lang="en-US" b="1" dirty="0">
                <a:solidFill>
                  <a:schemeClr val="bg1"/>
                </a:solidFill>
                <a:latin typeface="Calibri" panose="020F0502020204030204" pitchFamily="34" charset="0"/>
              </a:rPr>
              <a:t>a rest. </a:t>
            </a:r>
          </a:p>
          <a:p>
            <a:pPr marL="914400" indent="-914400" algn="l">
              <a:spcBef>
                <a:spcPts val="0"/>
              </a:spcBef>
              <a:spcAft>
                <a:spcPts val="1200"/>
              </a:spcAft>
            </a:pPr>
            <a:r>
              <a:rPr lang="en-US" dirty="0">
                <a:solidFill>
                  <a:srgbClr val="FF6600"/>
                </a:solidFill>
                <a:latin typeface="Calibri" panose="020F0502020204030204" pitchFamily="34" charset="0"/>
              </a:rPr>
              <a:t>Lev 23:40  </a:t>
            </a:r>
            <a:r>
              <a:rPr lang="en-US" dirty="0">
                <a:solidFill>
                  <a:schemeClr val="bg1"/>
                </a:solidFill>
                <a:latin typeface="Calibri" panose="020F0502020204030204" pitchFamily="34" charset="0"/>
              </a:rPr>
              <a:t>‘And you shall take for yourselves on the first day the fruit of good trees, branches of palm trees, twigs of leafy trees, and willows of the stream, and shall rejoice before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your </a:t>
            </a:r>
            <a:r>
              <a:rPr lang="en-US" b="1" dirty="0">
                <a:solidFill>
                  <a:srgbClr val="0000CC"/>
                </a:solidFill>
                <a:latin typeface="Calibri" panose="020F0502020204030204" pitchFamily="34" charset="0"/>
              </a:rPr>
              <a:t>Elohim</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for seven days.</a:t>
            </a:r>
          </a:p>
        </p:txBody>
      </p:sp>
      <p:sp>
        <p:nvSpPr>
          <p:cNvPr id="4" name="Slide Number Placeholder 3"/>
          <p:cNvSpPr>
            <a:spLocks noGrp="1"/>
          </p:cNvSpPr>
          <p:nvPr>
            <p:ph type="sldNum" sz="quarter" idx="12"/>
          </p:nvPr>
        </p:nvSpPr>
        <p:spPr>
          <a:xfrm>
            <a:off x="8305800" y="6400800"/>
            <a:ext cx="762000" cy="365125"/>
          </a:xfrm>
        </p:spPr>
        <p:txBody>
          <a:bodyPr/>
          <a:lstStyle/>
          <a:p>
            <a:fld id="{9A7ECC3E-4170-412F-8B33-8063B7BB8A4D}" type="slidenum">
              <a:rPr lang="en-US" b="1" smtClean="0"/>
              <a:t>47</a:t>
            </a:fld>
            <a:endParaRPr lang="en-US" b="1" dirty="0"/>
          </a:p>
        </p:txBody>
      </p:sp>
      <p:cxnSp>
        <p:nvCxnSpPr>
          <p:cNvPr id="5" name="Straight Arrow Connector 4"/>
          <p:cNvCxnSpPr/>
          <p:nvPr/>
        </p:nvCxnSpPr>
        <p:spPr>
          <a:xfrm flipH="1">
            <a:off x="5029200" y="1981200"/>
            <a:ext cx="609600" cy="457200"/>
          </a:xfrm>
          <a:prstGeom prst="straightConnector1">
            <a:avLst/>
          </a:prstGeom>
          <a:ln w="76200">
            <a:solidFill>
              <a:srgbClr val="FF3399"/>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8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85800"/>
            <a:ext cx="8610600" cy="5486400"/>
          </a:xfrm>
          <a:solidFill>
            <a:schemeClr val="accent3">
              <a:lumMod val="20000"/>
              <a:lumOff val="80000"/>
            </a:schemeClr>
          </a:solidFill>
          <a:ln w="38100">
            <a:solidFill>
              <a:srgbClr val="00FF00"/>
            </a:solidFill>
          </a:ln>
          <a:scene3d>
            <a:camera prst="orthographicFront"/>
            <a:lightRig rig="threePt" dir="t"/>
          </a:scene3d>
          <a:sp3d>
            <a:bevelT w="114300" prst="artDeco"/>
          </a:sp3d>
        </p:spPr>
        <p:txBody>
          <a:bodyPr lIns="182880" tIns="91440" anchor="ctr"/>
          <a:lstStyle/>
          <a:p>
            <a:pPr marL="914400" indent="-914400" algn="l">
              <a:lnSpc>
                <a:spcPct val="90000"/>
              </a:lnSpc>
              <a:spcBef>
                <a:spcPts val="0"/>
              </a:spcBef>
              <a:spcAft>
                <a:spcPts val="1200"/>
              </a:spcAft>
            </a:pPr>
            <a:r>
              <a:rPr lang="en-US" dirty="0">
                <a:solidFill>
                  <a:srgbClr val="FF6600"/>
                </a:solidFill>
                <a:latin typeface="Calibri" panose="020F0502020204030204" pitchFamily="34" charset="0"/>
              </a:rPr>
              <a:t>Lev 23:41  </a:t>
            </a:r>
            <a:r>
              <a:rPr lang="en-US" dirty="0">
                <a:solidFill>
                  <a:schemeClr val="bg1"/>
                </a:solidFill>
                <a:latin typeface="Calibri" panose="020F0502020204030204" pitchFamily="34" charset="0"/>
              </a:rPr>
              <a:t>‘And you shall observe it as a festival </a:t>
            </a:r>
            <a:r>
              <a:rPr lang="en-US" u="sng" dirty="0">
                <a:solidFill>
                  <a:schemeClr val="bg1"/>
                </a:solidFill>
                <a:effectLst>
                  <a:glow rad="139700">
                    <a:schemeClr val="accent1">
                      <a:satMod val="175000"/>
                      <a:alpha val="40000"/>
                    </a:schemeClr>
                  </a:glow>
                </a:effectLst>
                <a:latin typeface="Calibri" panose="020F0502020204030204" pitchFamily="34" charset="0"/>
              </a:rPr>
              <a:t>to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dirty="0">
                <a:solidFill>
                  <a:schemeClr val="bg1"/>
                </a:solidFill>
                <a:latin typeface="Calibri" panose="020F0502020204030204" pitchFamily="34" charset="0"/>
              </a:rPr>
              <a:t> for seven days in the year – </a:t>
            </a:r>
            <a:r>
              <a:rPr lang="en-US" b="1" u="sng" dirty="0">
                <a:solidFill>
                  <a:srgbClr val="C00000"/>
                </a:solidFill>
                <a:effectLst>
                  <a:reflection blurRad="6350" stA="60000" endA="900" endPos="58000" dir="5400000" sy="-100000" algn="bl" rotWithShape="0"/>
                </a:effectLst>
                <a:latin typeface="Calibri" panose="020F0502020204030204" pitchFamily="34" charset="0"/>
              </a:rPr>
              <a:t>a law forever</a:t>
            </a:r>
            <a:r>
              <a:rPr lang="en-US" b="1" dirty="0">
                <a:solidFill>
                  <a:srgbClr val="C00000"/>
                </a:solidFill>
                <a:effectLst>
                  <a:reflection blurRad="6350" stA="60000" endA="900" endPos="58000" dir="5400000" sy="-100000" algn="bl" rotWithShape="0"/>
                </a:effectLst>
                <a:latin typeface="Calibri" panose="020F0502020204030204" pitchFamily="34" charset="0"/>
              </a:rPr>
              <a:t> </a:t>
            </a:r>
            <a:r>
              <a:rPr lang="en-US" b="1" dirty="0">
                <a:solidFill>
                  <a:srgbClr val="008000"/>
                </a:solidFill>
                <a:latin typeface="Calibri" panose="020F0502020204030204" pitchFamily="34" charset="0"/>
              </a:rPr>
              <a:t>in your generations. </a:t>
            </a:r>
            <a:r>
              <a:rPr lang="en-US" dirty="0">
                <a:solidFill>
                  <a:schemeClr val="bg1"/>
                </a:solidFill>
                <a:latin typeface="Calibri" panose="020F0502020204030204" pitchFamily="34" charset="0"/>
              </a:rPr>
              <a:t>Observe it in the seventh month. </a:t>
            </a:r>
          </a:p>
          <a:p>
            <a:pPr marL="914400" indent="-914400" algn="l">
              <a:lnSpc>
                <a:spcPct val="90000"/>
              </a:lnSpc>
              <a:spcBef>
                <a:spcPts val="0"/>
              </a:spcBef>
              <a:spcAft>
                <a:spcPts val="1200"/>
              </a:spcAft>
            </a:pPr>
            <a:r>
              <a:rPr lang="en-US" dirty="0">
                <a:solidFill>
                  <a:srgbClr val="FF6600"/>
                </a:solidFill>
                <a:latin typeface="Calibri" panose="020F0502020204030204" pitchFamily="34" charset="0"/>
              </a:rPr>
              <a:t>Lev 23:42  </a:t>
            </a:r>
            <a:r>
              <a:rPr lang="en-US" dirty="0">
                <a:solidFill>
                  <a:schemeClr val="bg1"/>
                </a:solidFill>
                <a:latin typeface="Calibri" panose="020F0502020204030204" pitchFamily="34" charset="0"/>
              </a:rPr>
              <a:t>‘Dwell in booths for seven days; all who are native </a:t>
            </a:r>
            <a:r>
              <a:rPr lang="en-US" dirty="0" err="1">
                <a:solidFill>
                  <a:schemeClr val="bg1"/>
                </a:solidFill>
                <a:latin typeface="Calibri" panose="020F0502020204030204" pitchFamily="34" charset="0"/>
              </a:rPr>
              <a:t>Yisra’ĕlites</a:t>
            </a:r>
            <a:r>
              <a:rPr lang="en-US" dirty="0">
                <a:solidFill>
                  <a:schemeClr val="bg1"/>
                </a:solidFill>
                <a:latin typeface="Calibri" panose="020F0502020204030204" pitchFamily="34" charset="0"/>
              </a:rPr>
              <a:t> dwell in booths, </a:t>
            </a:r>
          </a:p>
          <a:p>
            <a:pPr marL="914400" indent="-914400" algn="l">
              <a:lnSpc>
                <a:spcPct val="90000"/>
              </a:lnSpc>
              <a:spcBef>
                <a:spcPts val="0"/>
              </a:spcBef>
              <a:spcAft>
                <a:spcPts val="1200"/>
              </a:spcAft>
            </a:pPr>
            <a:r>
              <a:rPr lang="en-US" dirty="0">
                <a:solidFill>
                  <a:srgbClr val="FF6600"/>
                </a:solidFill>
                <a:latin typeface="Calibri" panose="020F0502020204030204" pitchFamily="34" charset="0"/>
              </a:rPr>
              <a:t>Lev 23:43  </a:t>
            </a:r>
            <a:r>
              <a:rPr lang="en-US" dirty="0">
                <a:solidFill>
                  <a:schemeClr val="bg1"/>
                </a:solidFill>
                <a:latin typeface="Calibri" panose="020F0502020204030204" pitchFamily="34" charset="0"/>
              </a:rPr>
              <a:t>so that your generations know that I made the children of </a:t>
            </a:r>
            <a:r>
              <a:rPr lang="en-US" dirty="0" err="1">
                <a:solidFill>
                  <a:schemeClr val="bg1"/>
                </a:solidFill>
                <a:latin typeface="Calibri" panose="020F0502020204030204" pitchFamily="34" charset="0"/>
              </a:rPr>
              <a:t>Yisra’ĕl</a:t>
            </a:r>
            <a:r>
              <a:rPr lang="en-US" dirty="0">
                <a:solidFill>
                  <a:schemeClr val="bg1"/>
                </a:solidFill>
                <a:latin typeface="Calibri" panose="020F0502020204030204" pitchFamily="34" charset="0"/>
              </a:rPr>
              <a:t> dwell in booths when I brought them out of the land of </a:t>
            </a:r>
            <a:r>
              <a:rPr lang="en-US" dirty="0" err="1">
                <a:solidFill>
                  <a:schemeClr val="bg1"/>
                </a:solidFill>
                <a:latin typeface="Calibri" panose="020F0502020204030204" pitchFamily="34" charset="0"/>
              </a:rPr>
              <a:t>Mitsrayim</a:t>
            </a:r>
            <a:r>
              <a:rPr lang="en-US" dirty="0">
                <a:solidFill>
                  <a:schemeClr val="bg1"/>
                </a:solidFill>
                <a:latin typeface="Calibri" panose="020F0502020204030204" pitchFamily="34" charset="0"/>
              </a:rPr>
              <a:t>. I am </a:t>
            </a:r>
            <a:r>
              <a:rPr lang="he-IL" b="1" dirty="0">
                <a:solidFill>
                  <a:srgbClr val="0000CC"/>
                </a:solidFill>
                <a:latin typeface="Calibri" panose="020F0502020204030204" pitchFamily="34" charset="0"/>
              </a:rPr>
              <a:t>יהוה</a:t>
            </a:r>
            <a:r>
              <a:rPr lang="en-US" dirty="0">
                <a:solidFill>
                  <a:schemeClr val="bg1"/>
                </a:solidFill>
                <a:latin typeface="Calibri" panose="020F0502020204030204" pitchFamily="34" charset="0"/>
              </a:rPr>
              <a:t> your </a:t>
            </a:r>
            <a:r>
              <a:rPr lang="en-US" b="1" dirty="0">
                <a:solidFill>
                  <a:srgbClr val="0000CC"/>
                </a:solidFill>
                <a:latin typeface="Calibri" panose="020F0502020204030204" pitchFamily="34" charset="0"/>
              </a:rPr>
              <a:t>Elohim.’ ” </a:t>
            </a:r>
          </a:p>
          <a:p>
            <a:pPr marL="914400" indent="-914400" algn="l">
              <a:lnSpc>
                <a:spcPct val="90000"/>
              </a:lnSpc>
              <a:spcBef>
                <a:spcPts val="0"/>
              </a:spcBef>
              <a:spcAft>
                <a:spcPts val="1200"/>
              </a:spcAft>
            </a:pPr>
            <a:r>
              <a:rPr lang="en-US" dirty="0">
                <a:solidFill>
                  <a:srgbClr val="FF6600"/>
                </a:solidFill>
                <a:latin typeface="Calibri" panose="020F0502020204030204" pitchFamily="34" charset="0"/>
              </a:rPr>
              <a:t>Lev 23:44  </a:t>
            </a:r>
            <a:r>
              <a:rPr lang="en-US" b="1" dirty="0">
                <a:solidFill>
                  <a:schemeClr val="bg1"/>
                </a:solidFill>
                <a:latin typeface="Calibri" panose="020F0502020204030204" pitchFamily="34" charset="0"/>
              </a:rPr>
              <a:t>Thus did </a:t>
            </a:r>
            <a:r>
              <a:rPr lang="en-US" b="1" dirty="0" err="1">
                <a:solidFill>
                  <a:schemeClr val="bg1"/>
                </a:solidFill>
                <a:latin typeface="Calibri" panose="020F0502020204030204" pitchFamily="34" charset="0"/>
              </a:rPr>
              <a:t>Mosheh</a:t>
            </a:r>
            <a:r>
              <a:rPr lang="en-US" b="1" dirty="0">
                <a:solidFill>
                  <a:schemeClr val="bg1"/>
                </a:solidFill>
                <a:latin typeface="Calibri" panose="020F0502020204030204" pitchFamily="34" charset="0"/>
              </a:rPr>
              <a:t> speak of the </a:t>
            </a:r>
            <a:r>
              <a:rPr lang="en-US" b="1" dirty="0">
                <a:solidFill>
                  <a:srgbClr val="FF3399"/>
                </a:solidFill>
                <a:latin typeface="Calibri" panose="020F0502020204030204" pitchFamily="34" charset="0"/>
              </a:rPr>
              <a:t>appointed times </a:t>
            </a:r>
            <a:r>
              <a:rPr lang="en-US" b="1" u="sng" dirty="0">
                <a:solidFill>
                  <a:srgbClr val="FF3399"/>
                </a:solidFill>
                <a:effectLst>
                  <a:glow rad="139700">
                    <a:schemeClr val="accent1">
                      <a:satMod val="175000"/>
                      <a:alpha val="40000"/>
                    </a:schemeClr>
                  </a:glow>
                </a:effectLst>
                <a:latin typeface="Calibri" panose="020F0502020204030204" pitchFamily="34" charset="0"/>
              </a:rPr>
              <a:t>of</a:t>
            </a:r>
            <a:r>
              <a:rPr lang="en-US" b="1" dirty="0">
                <a:solidFill>
                  <a:srgbClr val="FF3399"/>
                </a:solidFill>
                <a:effectLst>
                  <a:glow rad="139700">
                    <a:schemeClr val="accent1">
                      <a:satMod val="175000"/>
                      <a:alpha val="40000"/>
                    </a:schemeClr>
                  </a:glow>
                </a:effectLst>
                <a:latin typeface="Calibri" panose="020F0502020204030204" pitchFamily="34" charset="0"/>
              </a:rPr>
              <a:t> </a:t>
            </a:r>
            <a:r>
              <a:rPr lang="he-IL" b="1" u="sng" dirty="0">
                <a:solidFill>
                  <a:srgbClr val="0000CC"/>
                </a:solidFill>
                <a:effectLst>
                  <a:glow rad="139700">
                    <a:schemeClr val="accent1">
                      <a:satMod val="175000"/>
                      <a:alpha val="40000"/>
                    </a:schemeClr>
                  </a:glow>
                </a:effectLst>
                <a:latin typeface="Calibri" panose="020F0502020204030204" pitchFamily="34" charset="0"/>
              </a:rPr>
              <a:t>יהוה</a:t>
            </a:r>
            <a:r>
              <a:rPr lang="en-US" b="1" dirty="0">
                <a:solidFill>
                  <a:schemeClr val="bg1"/>
                </a:solidFill>
                <a:latin typeface="Calibri" panose="020F0502020204030204" pitchFamily="34" charset="0"/>
              </a:rPr>
              <a:t> to the children of </a:t>
            </a:r>
            <a:r>
              <a:rPr lang="en-US" b="1" dirty="0" err="1">
                <a:solidFill>
                  <a:schemeClr val="bg1"/>
                </a:solidFill>
                <a:latin typeface="Calibri" panose="020F0502020204030204" pitchFamily="34" charset="0"/>
              </a:rPr>
              <a:t>Yisra’ĕl</a:t>
            </a:r>
            <a:r>
              <a:rPr lang="en-US" b="1" dirty="0">
                <a:solidFill>
                  <a:schemeClr val="bg1"/>
                </a:solidFill>
                <a:latin typeface="Calibri" panose="020F0502020204030204" pitchFamily="34" charset="0"/>
              </a:rPr>
              <a:t>.</a:t>
            </a:r>
          </a:p>
        </p:txBody>
      </p:sp>
      <p:sp>
        <p:nvSpPr>
          <p:cNvPr id="4" name="Slide Number Placeholder 3"/>
          <p:cNvSpPr>
            <a:spLocks noGrp="1"/>
          </p:cNvSpPr>
          <p:nvPr>
            <p:ph type="sldNum" sz="quarter" idx="12"/>
          </p:nvPr>
        </p:nvSpPr>
        <p:spPr>
          <a:xfrm>
            <a:off x="8229600" y="6324600"/>
            <a:ext cx="762000" cy="365125"/>
          </a:xfrm>
        </p:spPr>
        <p:txBody>
          <a:bodyPr/>
          <a:lstStyle/>
          <a:p>
            <a:fld id="{9A7ECC3E-4170-412F-8B33-8063B7BB8A4D}" type="slidenum">
              <a:rPr lang="en-US" b="1" smtClean="0"/>
              <a:t>48</a:t>
            </a:fld>
            <a:endParaRPr lang="en-US" b="1" dirty="0"/>
          </a:p>
        </p:txBody>
      </p:sp>
      <p:sp>
        <p:nvSpPr>
          <p:cNvPr id="5" name="Lightning Bolt 4"/>
          <p:cNvSpPr/>
          <p:nvPr/>
        </p:nvSpPr>
        <p:spPr>
          <a:xfrm rot="9164741">
            <a:off x="7892764" y="1666064"/>
            <a:ext cx="734068" cy="772651"/>
          </a:xfrm>
          <a:prstGeom prst="lightningBolt">
            <a:avLst/>
          </a:prstGeom>
          <a:solidFill>
            <a:srgbClr val="FFFF00"/>
          </a:solidFill>
          <a:ln w="57150">
            <a:solidFill>
              <a:srgbClr val="C00000"/>
            </a:solidFill>
          </a:ln>
          <a:effectLst>
            <a:glow rad="1397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9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5" presetClass="emph" presetSubtype="0" repeatCount="3000" fill="hold" grpId="1" nodeType="afterEffect">
                                  <p:stCondLst>
                                    <p:cond delay="0"/>
                                  </p:stCondLst>
                                  <p:childTnLst>
                                    <p:anim calcmode="discrete" valueType="str">
                                      <p:cBhvr>
                                        <p:cTn id="23"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tx1">
              <a:lumMod val="85000"/>
            </a:schemeClr>
          </a:solidFill>
        </p:spPr>
        <p:txBody>
          <a:bodyPr wrap="square" rtlCol="0">
            <a:spAutoFit/>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5588"/>
            <a:ext cx="8607425" cy="632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p:cNvGrpSpPr/>
          <p:nvPr/>
        </p:nvGrpSpPr>
        <p:grpSpPr>
          <a:xfrm>
            <a:off x="7620002" y="1989720"/>
            <a:ext cx="1295397" cy="969496"/>
            <a:chOff x="7750627" y="1828799"/>
            <a:chExt cx="1208315" cy="993502"/>
          </a:xfrm>
        </p:grpSpPr>
        <p:sp>
          <p:nvSpPr>
            <p:cNvPr id="49" name="TextBox 48"/>
            <p:cNvSpPr txBox="1"/>
            <p:nvPr/>
          </p:nvSpPr>
          <p:spPr>
            <a:xfrm>
              <a:off x="7750627" y="1828799"/>
              <a:ext cx="1208315" cy="99350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5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a:t>
              </a:r>
            </a:p>
            <a:p>
              <a:endParaRPr lang="en-US" sz="400" dirty="0">
                <a:solidFill>
                  <a:schemeClr val="bg1"/>
                </a:solidFill>
                <a:latin typeface="Calibri" panose="020F0502020204030204" pitchFamily="34" charset="0"/>
              </a:endParaRPr>
            </a:p>
          </p:txBody>
        </p:sp>
        <p:sp>
          <p:nvSpPr>
            <p:cNvPr id="50" name="Cloud 49"/>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620000" y="3774330"/>
            <a:ext cx="1295397" cy="954107"/>
            <a:chOff x="7750627" y="1828799"/>
            <a:chExt cx="1208315" cy="977732"/>
          </a:xfrm>
        </p:grpSpPr>
        <p:sp>
          <p:nvSpPr>
            <p:cNvPr id="47" name="TextBox 46"/>
            <p:cNvSpPr txBox="1"/>
            <p:nvPr/>
          </p:nvSpPr>
          <p:spPr>
            <a:xfrm>
              <a:off x="7750627" y="1828799"/>
              <a:ext cx="1208315" cy="977732"/>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16</a:t>
              </a:r>
            </a:p>
            <a:p>
              <a:pPr algn="ctr"/>
              <a:endParaRPr lang="en-US" sz="400" b="1" dirty="0">
                <a:solidFill>
                  <a:srgbClr val="0000CC"/>
                </a:solidFill>
                <a:latin typeface="Calibri" panose="020F0502020204030204" pitchFamily="34" charset="0"/>
              </a:endParaRPr>
            </a:p>
          </p:txBody>
        </p:sp>
        <p:sp>
          <p:nvSpPr>
            <p:cNvPr id="48" name="Cloud 47"/>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20001" y="2920773"/>
            <a:ext cx="1295397" cy="892552"/>
            <a:chOff x="7750627" y="1857619"/>
            <a:chExt cx="1208315" cy="917745"/>
          </a:xfrm>
        </p:grpSpPr>
        <p:sp>
          <p:nvSpPr>
            <p:cNvPr id="45" name="TextBox 44"/>
            <p:cNvSpPr txBox="1"/>
            <p:nvPr/>
          </p:nvSpPr>
          <p:spPr>
            <a:xfrm>
              <a:off x="7750627" y="1857619"/>
              <a:ext cx="1208315" cy="917745"/>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9</a:t>
              </a:r>
            </a:p>
          </p:txBody>
        </p:sp>
        <p:sp>
          <p:nvSpPr>
            <p:cNvPr id="46" name="Cloud 45"/>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20003" y="4705385"/>
            <a:ext cx="1295397" cy="954107"/>
            <a:chOff x="7750627" y="1828799"/>
            <a:chExt cx="1208315" cy="1015949"/>
          </a:xfrm>
        </p:grpSpPr>
        <p:sp>
          <p:nvSpPr>
            <p:cNvPr id="43" name="TextBox 42"/>
            <p:cNvSpPr txBox="1"/>
            <p:nvPr/>
          </p:nvSpPr>
          <p:spPr>
            <a:xfrm>
              <a:off x="7750627" y="1828799"/>
              <a:ext cx="1208315" cy="101594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23</a:t>
              </a:r>
            </a:p>
            <a:p>
              <a:endParaRPr lang="en-US" sz="400" dirty="0">
                <a:solidFill>
                  <a:schemeClr val="bg1"/>
                </a:solidFill>
                <a:latin typeface="Calibri" panose="020F0502020204030204" pitchFamily="34" charset="0"/>
              </a:endParaRPr>
            </a:p>
          </p:txBody>
        </p:sp>
        <p:sp>
          <p:nvSpPr>
            <p:cNvPr id="44" name="Cloud 43"/>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20000" y="5623599"/>
            <a:ext cx="1295397" cy="954107"/>
            <a:chOff x="7750627" y="1828799"/>
            <a:chExt cx="1208315" cy="1047419"/>
          </a:xfrm>
        </p:grpSpPr>
        <p:sp>
          <p:nvSpPr>
            <p:cNvPr id="32" name="TextBox 31"/>
            <p:cNvSpPr txBox="1"/>
            <p:nvPr/>
          </p:nvSpPr>
          <p:spPr>
            <a:xfrm>
              <a:off x="7750627" y="1828799"/>
              <a:ext cx="1208315" cy="1047419"/>
            </a:xfrm>
            <a:prstGeom prst="rect">
              <a:avLst/>
            </a:prstGeom>
            <a:solidFill>
              <a:schemeClr val="bg2">
                <a:lumMod val="20000"/>
                <a:lumOff val="80000"/>
              </a:schemeClr>
            </a:solidFill>
            <a:ln w="19050">
              <a:solidFill>
                <a:schemeClr val="bg1"/>
              </a:solidFill>
            </a:ln>
          </p:spPr>
          <p:txBody>
            <a:bodyPr wrap="square" rtlCol="0">
              <a:spAutoFit/>
            </a:bodyPr>
            <a:lstStyle/>
            <a:p>
              <a:endParaRPr lang="en-US" sz="400" dirty="0">
                <a:solidFill>
                  <a:schemeClr val="bg1"/>
                </a:solidFill>
                <a:latin typeface="Calibri" panose="020F0502020204030204" pitchFamily="34" charset="0"/>
              </a:endParaRPr>
            </a:p>
            <a:p>
              <a:pPr algn="ctr"/>
              <a:r>
                <a:rPr lang="en-US" sz="4800" b="1" dirty="0">
                  <a:solidFill>
                    <a:srgbClr val="0000CC"/>
                  </a:solidFill>
                  <a:latin typeface="Calibri" panose="020F0502020204030204" pitchFamily="34" charset="0"/>
                </a:rPr>
                <a:t>30</a:t>
              </a:r>
            </a:p>
            <a:p>
              <a:endParaRPr lang="en-US" sz="400" dirty="0">
                <a:solidFill>
                  <a:schemeClr val="bg1"/>
                </a:solidFill>
                <a:latin typeface="Calibri" panose="020F0502020204030204" pitchFamily="34" charset="0"/>
              </a:endParaRPr>
            </a:p>
          </p:txBody>
        </p:sp>
        <p:sp>
          <p:nvSpPr>
            <p:cNvPr id="33" name="Cloud 32"/>
            <p:cNvSpPr/>
            <p:nvPr/>
          </p:nvSpPr>
          <p:spPr>
            <a:xfrm>
              <a:off x="7908470" y="1905000"/>
              <a:ext cx="914400" cy="787608"/>
            </a:xfrm>
            <a:prstGeom prst="cloud">
              <a:avLst/>
            </a:prstGeom>
            <a:noFill/>
            <a:ln w="38100">
              <a:solidFill>
                <a:srgbClr val="0000CC"/>
              </a:solidFill>
            </a:ln>
            <a:effectLst>
              <a:glow rad="1397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Sun 27"/>
          <p:cNvSpPr/>
          <p:nvPr/>
        </p:nvSpPr>
        <p:spPr>
          <a:xfrm>
            <a:off x="6324600" y="1905000"/>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7239000" y="1151835"/>
            <a:ext cx="304800" cy="91224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1" name="Sun 30"/>
          <p:cNvSpPr/>
          <p:nvPr/>
        </p:nvSpPr>
        <p:spPr>
          <a:xfrm>
            <a:off x="228600" y="3707874"/>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39" y="3886200"/>
            <a:ext cx="8448061" cy="1688418"/>
            <a:chOff x="391139" y="3886200"/>
            <a:chExt cx="8448061" cy="1688418"/>
          </a:xfrm>
        </p:grpSpPr>
        <p:sp>
          <p:nvSpPr>
            <p:cNvPr id="38" name="Rounded Rectangle 37"/>
            <p:cNvSpPr/>
            <p:nvPr/>
          </p:nvSpPr>
          <p:spPr>
            <a:xfrm>
              <a:off x="6556820" y="3886200"/>
              <a:ext cx="2282380" cy="774018"/>
            </a:xfrm>
            <a:prstGeom prst="roundRect">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91139" y="4800600"/>
              <a:ext cx="7152661" cy="774018"/>
            </a:xfrm>
            <a:prstGeom prst="roundRect">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flipH="1">
            <a:off x="2895600" y="2671465"/>
            <a:ext cx="322270" cy="2105483"/>
          </a:xfrm>
          <a:prstGeom prst="straightConnector1">
            <a:avLst/>
          </a:prstGeom>
          <a:ln w="7620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572000" y="2103314"/>
            <a:ext cx="3182931" cy="2861862"/>
            <a:chOff x="4572000" y="2103314"/>
            <a:chExt cx="3182931" cy="2861862"/>
          </a:xfrm>
        </p:grpSpPr>
        <p:cxnSp>
          <p:nvCxnSpPr>
            <p:cNvPr id="51" name="Straight Arrow Connector 50"/>
            <p:cNvCxnSpPr/>
            <p:nvPr/>
          </p:nvCxnSpPr>
          <p:spPr>
            <a:xfrm>
              <a:off x="5946320" y="2811200"/>
              <a:ext cx="759280" cy="100212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4" name="Sun 33"/>
            <p:cNvSpPr/>
            <p:nvPr/>
          </p:nvSpPr>
          <p:spPr>
            <a:xfrm>
              <a:off x="6383331" y="3723179"/>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572000" y="2103314"/>
              <a:ext cx="1595309" cy="707886"/>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1</a:t>
              </a:r>
              <a:r>
                <a:rPr lang="en-US" sz="2000" b="1" baseline="30000" dirty="0">
                  <a:solidFill>
                    <a:srgbClr val="CC00CC"/>
                  </a:solidFill>
                </a:rPr>
                <a:t>st</a:t>
              </a:r>
              <a:r>
                <a:rPr lang="en-US" sz="2000" b="1" dirty="0">
                  <a:solidFill>
                    <a:srgbClr val="CC00CC"/>
                  </a:solidFill>
                </a:rPr>
                <a:t> Sabbath</a:t>
              </a:r>
            </a:p>
            <a:p>
              <a:pPr algn="ctr"/>
              <a:r>
                <a:rPr lang="en-US" sz="2000" b="1" dirty="0">
                  <a:solidFill>
                    <a:srgbClr val="CC00CC"/>
                  </a:solidFill>
                </a:rPr>
                <a:t>Tabernacles</a:t>
              </a:r>
            </a:p>
          </p:txBody>
        </p:sp>
      </p:grpSp>
      <p:cxnSp>
        <p:nvCxnSpPr>
          <p:cNvPr id="55" name="Straight Arrow Connector 54"/>
          <p:cNvCxnSpPr/>
          <p:nvPr/>
        </p:nvCxnSpPr>
        <p:spPr>
          <a:xfrm>
            <a:off x="4191000" y="2671465"/>
            <a:ext cx="2296139" cy="1443335"/>
          </a:xfrm>
          <a:prstGeom prst="straightConnector1">
            <a:avLst/>
          </a:prstGeom>
          <a:ln w="7620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219200" y="2095020"/>
            <a:ext cx="6535731" cy="3764244"/>
            <a:chOff x="1219200" y="2095020"/>
            <a:chExt cx="6535731" cy="3764244"/>
          </a:xfrm>
        </p:grpSpPr>
        <p:sp>
          <p:nvSpPr>
            <p:cNvPr id="35" name="Sun 34"/>
            <p:cNvSpPr/>
            <p:nvPr/>
          </p:nvSpPr>
          <p:spPr>
            <a:xfrm>
              <a:off x="6383331" y="4617267"/>
              <a:ext cx="1371600" cy="1241997"/>
            </a:xfrm>
            <a:prstGeom prst="sun">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2895600" y="2802906"/>
              <a:ext cx="3487731" cy="2226294"/>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19200" y="2095020"/>
              <a:ext cx="1702710" cy="707886"/>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none" rtlCol="0">
              <a:spAutoFit/>
            </a:bodyPr>
            <a:lstStyle/>
            <a:p>
              <a:pPr algn="ctr"/>
              <a:r>
                <a:rPr lang="en-US" sz="2000" b="1" dirty="0">
                  <a:solidFill>
                    <a:srgbClr val="CC00CC"/>
                  </a:solidFill>
                </a:rPr>
                <a:t>Last Sabbath</a:t>
              </a:r>
            </a:p>
            <a:p>
              <a:pPr algn="ctr"/>
              <a:r>
                <a:rPr lang="en-US" sz="2000" b="1" dirty="0">
                  <a:solidFill>
                    <a:srgbClr val="CC00CC"/>
                  </a:solidFill>
                </a:rPr>
                <a:t>Tabernacles</a:t>
              </a:r>
            </a:p>
          </p:txBody>
        </p:sp>
      </p:grpSp>
      <p:cxnSp>
        <p:nvCxnSpPr>
          <p:cNvPr id="26" name="Straight Arrow Connector 25"/>
          <p:cNvCxnSpPr/>
          <p:nvPr/>
        </p:nvCxnSpPr>
        <p:spPr>
          <a:xfrm>
            <a:off x="533400" y="1143000"/>
            <a:ext cx="0" cy="2670325"/>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124200" y="2209800"/>
            <a:ext cx="1219200" cy="461665"/>
          </a:xfrm>
          <a:prstGeom prst="rect">
            <a:avLst/>
          </a:prstGeom>
          <a:solidFill>
            <a:schemeClr val="accent3">
              <a:lumMod val="20000"/>
              <a:lumOff val="80000"/>
            </a:schemeClr>
          </a:solidFill>
          <a:ln w="38100">
            <a:solidFill>
              <a:srgbClr val="009900"/>
            </a:solidFill>
          </a:ln>
          <a:scene3d>
            <a:camera prst="orthographicFront"/>
            <a:lightRig rig="threePt" dir="t"/>
          </a:scene3d>
          <a:sp3d>
            <a:bevelT w="114300" prst="artDeco"/>
          </a:sp3d>
        </p:spPr>
        <p:txBody>
          <a:bodyPr wrap="square" rtlCol="0">
            <a:spAutoFit/>
          </a:bodyPr>
          <a:lstStyle/>
          <a:p>
            <a:pPr algn="ctr"/>
            <a:r>
              <a:rPr lang="en-US" sz="2400" b="1" dirty="0">
                <a:solidFill>
                  <a:srgbClr val="009900"/>
                </a:solidFill>
              </a:rPr>
              <a:t>Sukkot</a:t>
            </a:r>
          </a:p>
        </p:txBody>
      </p:sp>
      <p:sp>
        <p:nvSpPr>
          <p:cNvPr id="2" name="Slide Number Placeholder 1"/>
          <p:cNvSpPr>
            <a:spLocks noGrp="1"/>
          </p:cNvSpPr>
          <p:nvPr>
            <p:ph type="sldNum" sz="quarter" idx="12"/>
          </p:nvPr>
        </p:nvSpPr>
        <p:spPr>
          <a:xfrm>
            <a:off x="8305800" y="6492875"/>
            <a:ext cx="762000" cy="365125"/>
          </a:xfrm>
        </p:spPr>
        <p:txBody>
          <a:bodyPr/>
          <a:lstStyle/>
          <a:p>
            <a:fld id="{9A7ECC3E-4170-412F-8B33-8063B7BB8A4D}" type="slidenum">
              <a:rPr lang="en-US" b="1" smtClean="0">
                <a:solidFill>
                  <a:schemeClr val="bg1"/>
                </a:solidFill>
              </a:rPr>
              <a:pPr/>
              <a:t>49</a:t>
            </a:fld>
            <a:endParaRPr lang="en-US" b="1" dirty="0">
              <a:solidFill>
                <a:schemeClr val="bg1"/>
              </a:solidFill>
            </a:endParaRPr>
          </a:p>
        </p:txBody>
      </p:sp>
      <p:sp>
        <p:nvSpPr>
          <p:cNvPr id="56" name="TextBox 55"/>
          <p:cNvSpPr txBox="1"/>
          <p:nvPr/>
        </p:nvSpPr>
        <p:spPr>
          <a:xfrm>
            <a:off x="184143" y="239460"/>
            <a:ext cx="2101857" cy="1015663"/>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square" rtlCol="0">
            <a:spAutoFit/>
          </a:bodyPr>
          <a:lstStyle/>
          <a:p>
            <a:pPr algn="ctr"/>
            <a:r>
              <a:rPr lang="en-US" sz="2000" b="1" dirty="0">
                <a:solidFill>
                  <a:srgbClr val="CC00CC"/>
                </a:solidFill>
              </a:rPr>
              <a:t>Day of</a:t>
            </a:r>
          </a:p>
          <a:p>
            <a:pPr algn="ctr"/>
            <a:r>
              <a:rPr lang="en-US" sz="2000" b="1" dirty="0">
                <a:solidFill>
                  <a:srgbClr val="CC00CC"/>
                </a:solidFill>
              </a:rPr>
              <a:t>Atonement </a:t>
            </a:r>
            <a:br>
              <a:rPr lang="en-US" sz="2000" b="1" dirty="0">
                <a:solidFill>
                  <a:srgbClr val="CC00CC"/>
                </a:solidFill>
              </a:rPr>
            </a:br>
            <a:r>
              <a:rPr lang="en-US" sz="2000" b="1" dirty="0">
                <a:solidFill>
                  <a:srgbClr val="CC00CC"/>
                </a:solidFill>
              </a:rPr>
              <a:t>Annual Sabbath</a:t>
            </a:r>
          </a:p>
        </p:txBody>
      </p:sp>
      <p:sp>
        <p:nvSpPr>
          <p:cNvPr id="57" name="TextBox 56"/>
          <p:cNvSpPr txBox="1"/>
          <p:nvPr/>
        </p:nvSpPr>
        <p:spPr>
          <a:xfrm>
            <a:off x="6858000" y="228600"/>
            <a:ext cx="2133600" cy="1015663"/>
          </a:xfrm>
          <a:prstGeom prst="rect">
            <a:avLst/>
          </a:prstGeom>
          <a:solidFill>
            <a:srgbClr val="E0C1FF"/>
          </a:solidFill>
          <a:ln w="38100">
            <a:solidFill>
              <a:srgbClr val="CC00CC"/>
            </a:solidFill>
          </a:ln>
          <a:scene3d>
            <a:camera prst="orthographicFront"/>
            <a:lightRig rig="threePt" dir="t"/>
          </a:scene3d>
          <a:sp3d>
            <a:bevelT w="114300" prst="artDeco"/>
          </a:sp3d>
        </p:spPr>
        <p:txBody>
          <a:bodyPr wrap="square" rtlCol="0">
            <a:spAutoFit/>
          </a:bodyPr>
          <a:lstStyle/>
          <a:p>
            <a:pPr algn="ctr"/>
            <a:r>
              <a:rPr lang="en-US" sz="2000" b="1" dirty="0">
                <a:solidFill>
                  <a:srgbClr val="CC00CC"/>
                </a:solidFill>
              </a:rPr>
              <a:t>Trumpets</a:t>
            </a:r>
          </a:p>
          <a:p>
            <a:pPr algn="ctr"/>
            <a:r>
              <a:rPr lang="en-US" sz="2000" b="1" dirty="0">
                <a:solidFill>
                  <a:srgbClr val="CC00CC"/>
                </a:solidFill>
              </a:rPr>
              <a:t>Yom Teruah</a:t>
            </a:r>
          </a:p>
          <a:p>
            <a:pPr algn="ctr"/>
            <a:r>
              <a:rPr lang="en-US" sz="2000" b="1" dirty="0">
                <a:solidFill>
                  <a:srgbClr val="CC00CC"/>
                </a:solidFill>
              </a:rPr>
              <a:t>Annual Sabbath</a:t>
            </a:r>
          </a:p>
        </p:txBody>
      </p:sp>
    </p:spTree>
    <p:extLst>
      <p:ext uri="{BB962C8B-B14F-4D97-AF65-F5344CB8AC3E}">
        <p14:creationId xmlns:p14="http://schemas.microsoft.com/office/powerpoint/2010/main" val="16862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80">
                                          <p:stCondLst>
                                            <p:cond delay="0"/>
                                          </p:stCondLst>
                                        </p:cTn>
                                        <p:tgtEl>
                                          <p:spTgt spid="53"/>
                                        </p:tgtEl>
                                      </p:cBhvr>
                                    </p:animEffect>
                                    <p:anim calcmode="lin" valueType="num">
                                      <p:cBhvr>
                                        <p:cTn id="14"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9" dur="26">
                                          <p:stCondLst>
                                            <p:cond delay="650"/>
                                          </p:stCondLst>
                                        </p:cTn>
                                        <p:tgtEl>
                                          <p:spTgt spid="53"/>
                                        </p:tgtEl>
                                      </p:cBhvr>
                                      <p:to x="100000" y="60000"/>
                                    </p:animScale>
                                    <p:animScale>
                                      <p:cBhvr>
                                        <p:cTn id="20" dur="166" decel="50000">
                                          <p:stCondLst>
                                            <p:cond delay="676"/>
                                          </p:stCondLst>
                                        </p:cTn>
                                        <p:tgtEl>
                                          <p:spTgt spid="53"/>
                                        </p:tgtEl>
                                      </p:cBhvr>
                                      <p:to x="100000" y="100000"/>
                                    </p:animScale>
                                    <p:animScale>
                                      <p:cBhvr>
                                        <p:cTn id="21" dur="26">
                                          <p:stCondLst>
                                            <p:cond delay="1312"/>
                                          </p:stCondLst>
                                        </p:cTn>
                                        <p:tgtEl>
                                          <p:spTgt spid="53"/>
                                        </p:tgtEl>
                                      </p:cBhvr>
                                      <p:to x="100000" y="80000"/>
                                    </p:animScale>
                                    <p:animScale>
                                      <p:cBhvr>
                                        <p:cTn id="22" dur="166" decel="50000">
                                          <p:stCondLst>
                                            <p:cond delay="1338"/>
                                          </p:stCondLst>
                                        </p:cTn>
                                        <p:tgtEl>
                                          <p:spTgt spid="53"/>
                                        </p:tgtEl>
                                      </p:cBhvr>
                                      <p:to x="100000" y="100000"/>
                                    </p:animScale>
                                    <p:animScale>
                                      <p:cBhvr>
                                        <p:cTn id="23" dur="26">
                                          <p:stCondLst>
                                            <p:cond delay="1642"/>
                                          </p:stCondLst>
                                        </p:cTn>
                                        <p:tgtEl>
                                          <p:spTgt spid="53"/>
                                        </p:tgtEl>
                                      </p:cBhvr>
                                      <p:to x="100000" y="90000"/>
                                    </p:animScale>
                                    <p:animScale>
                                      <p:cBhvr>
                                        <p:cTn id="24" dur="166" decel="50000">
                                          <p:stCondLst>
                                            <p:cond delay="1668"/>
                                          </p:stCondLst>
                                        </p:cTn>
                                        <p:tgtEl>
                                          <p:spTgt spid="53"/>
                                        </p:tgtEl>
                                      </p:cBhvr>
                                      <p:to x="100000" y="100000"/>
                                    </p:animScale>
                                    <p:animScale>
                                      <p:cBhvr>
                                        <p:cTn id="25" dur="26">
                                          <p:stCondLst>
                                            <p:cond delay="1808"/>
                                          </p:stCondLst>
                                        </p:cTn>
                                        <p:tgtEl>
                                          <p:spTgt spid="53"/>
                                        </p:tgtEl>
                                      </p:cBhvr>
                                      <p:to x="100000" y="95000"/>
                                    </p:animScale>
                                    <p:animScale>
                                      <p:cBhvr>
                                        <p:cTn id="26" dur="166" decel="50000">
                                          <p:stCondLst>
                                            <p:cond delay="1834"/>
                                          </p:stCondLst>
                                        </p:cTn>
                                        <p:tgtEl>
                                          <p:spTgt spid="53"/>
                                        </p:tgtEl>
                                      </p:cBhvr>
                                      <p:to x="100000" y="100000"/>
                                    </p:animScale>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1000" fill="hold"/>
                                        <p:tgtEl>
                                          <p:spTgt spid="55"/>
                                        </p:tgtEl>
                                        <p:attrNameLst>
                                          <p:attrName>ppt_w</p:attrName>
                                        </p:attrNameLst>
                                      </p:cBhvr>
                                      <p:tavLst>
                                        <p:tav tm="0">
                                          <p:val>
                                            <p:fltVal val="0"/>
                                          </p:val>
                                        </p:tav>
                                        <p:tav tm="100000">
                                          <p:val>
                                            <p:strVal val="#ppt_w"/>
                                          </p:val>
                                        </p:tav>
                                      </p:tavLst>
                                    </p:anim>
                                    <p:anim calcmode="lin" valueType="num">
                                      <p:cBhvr>
                                        <p:cTn id="31" dur="1000" fill="hold"/>
                                        <p:tgtEl>
                                          <p:spTgt spid="55"/>
                                        </p:tgtEl>
                                        <p:attrNameLst>
                                          <p:attrName>ppt_h</p:attrName>
                                        </p:attrNameLst>
                                      </p:cBhvr>
                                      <p:tavLst>
                                        <p:tav tm="0">
                                          <p:val>
                                            <p:fltVal val="0"/>
                                          </p:val>
                                        </p:tav>
                                        <p:tav tm="100000">
                                          <p:val>
                                            <p:strVal val="#ppt_h"/>
                                          </p:val>
                                        </p:tav>
                                      </p:tavLst>
                                    </p:anim>
                                    <p:anim calcmode="lin" valueType="num">
                                      <p:cBhvr>
                                        <p:cTn id="32" dur="1000" fill="hold"/>
                                        <p:tgtEl>
                                          <p:spTgt spid="55"/>
                                        </p:tgtEl>
                                        <p:attrNameLst>
                                          <p:attrName>style.rotation</p:attrName>
                                        </p:attrNameLst>
                                      </p:cBhvr>
                                      <p:tavLst>
                                        <p:tav tm="0">
                                          <p:val>
                                            <p:fltVal val="90"/>
                                          </p:val>
                                        </p:tav>
                                        <p:tav tm="100000">
                                          <p:val>
                                            <p:fltVal val="0"/>
                                          </p:val>
                                        </p:tav>
                                      </p:tavLst>
                                    </p:anim>
                                    <p:animEffect transition="in" filter="fade">
                                      <p:cBhvr>
                                        <p:cTn id="33" dur="1000"/>
                                        <p:tgtEl>
                                          <p:spTgt spid="55"/>
                                        </p:tgtEl>
                                      </p:cBhvr>
                                    </p:animEffect>
                                  </p:childTnLst>
                                </p:cTn>
                              </p:par>
                            </p:childTnLst>
                          </p:cTn>
                        </p:par>
                        <p:par>
                          <p:cTn id="34" fill="hold">
                            <p:stCondLst>
                              <p:cond delay="350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edge">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455591" y="152400"/>
            <a:ext cx="6540029" cy="1752600"/>
            <a:chOff x="1676399" y="225670"/>
            <a:chExt cx="6019800" cy="1685192"/>
          </a:xfrm>
        </p:grpSpPr>
        <p:sp>
          <p:nvSpPr>
            <p:cNvPr id="5" name="Oval Callout 4"/>
            <p:cNvSpPr/>
            <p:nvPr/>
          </p:nvSpPr>
          <p:spPr>
            <a:xfrm flipH="1">
              <a:off x="1676399" y="225670"/>
              <a:ext cx="6019800" cy="1685192"/>
            </a:xfrm>
            <a:prstGeom prst="wedgeEllipseCallout">
              <a:avLst>
                <a:gd name="adj1" fmla="val 23376"/>
                <a:gd name="adj2" fmla="val 66283"/>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19922" y="599182"/>
              <a:ext cx="5330536" cy="103578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a:ln>
                    <a:solidFill>
                      <a:srgbClr val="C00000"/>
                    </a:solidFill>
                  </a:ln>
                  <a:solidFill>
                    <a:srgbClr val="FFC000"/>
                  </a:solidFill>
                  <a:latin typeface="Comic Sans MS" panose="030F0702030302020204" pitchFamily="66" charset="0"/>
                </a:rPr>
                <a:t>Yes! go and study </a:t>
              </a:r>
              <a:r>
                <a:rPr lang="en-US" sz="3200" dirty="0">
                  <a:ln>
                    <a:solidFill>
                      <a:srgbClr val="0000CC"/>
                    </a:solidFill>
                  </a:ln>
                  <a:solidFill>
                    <a:srgbClr val="99CCFF"/>
                  </a:solidFill>
                  <a:latin typeface="Comic Sans MS" panose="030F0702030302020204" pitchFamily="66" charset="0"/>
                </a:rPr>
                <a:t>“</a:t>
              </a:r>
              <a:r>
                <a:rPr lang="en-US" sz="3200" u="sng" dirty="0">
                  <a:ln>
                    <a:solidFill>
                      <a:srgbClr val="0000CC"/>
                    </a:solidFill>
                  </a:ln>
                  <a:solidFill>
                    <a:srgbClr val="99CCFF"/>
                  </a:solidFill>
                  <a:latin typeface="Comic Sans MS" panose="030F0702030302020204" pitchFamily="66" charset="0"/>
                </a:rPr>
                <a:t>My Word</a:t>
              </a:r>
              <a:r>
                <a:rPr lang="en-US" sz="3200" dirty="0">
                  <a:ln>
                    <a:solidFill>
                      <a:srgbClr val="0000CC"/>
                    </a:solidFill>
                  </a:ln>
                  <a:solidFill>
                    <a:srgbClr val="99CCFF"/>
                  </a:solidFill>
                  <a:latin typeface="Comic Sans MS" panose="030F0702030302020204" pitchFamily="66" charset="0"/>
                </a:rPr>
                <a:t>”</a:t>
              </a:r>
              <a:r>
                <a:rPr lang="en-US" sz="3200" u="sng" dirty="0">
                  <a:ln>
                    <a:solidFill>
                      <a:srgbClr val="C00000"/>
                    </a:solidFill>
                  </a:ln>
                  <a:solidFill>
                    <a:srgbClr val="9933FF"/>
                  </a:solidFill>
                  <a:latin typeface="Comic Sans MS" panose="030F0702030302020204" pitchFamily="66" charset="0"/>
                </a:rPr>
                <a:t>      </a:t>
              </a:r>
              <a:r>
                <a:rPr lang="en-US" sz="3200" dirty="0">
                  <a:ln>
                    <a:solidFill>
                      <a:srgbClr val="C00000"/>
                    </a:solidFill>
                  </a:ln>
                  <a:solidFill>
                    <a:srgbClr val="FFC000"/>
                  </a:solidFill>
                  <a:latin typeface="Comic Sans MS" panose="030F0702030302020204" pitchFamily="66" charset="0"/>
                </a:rPr>
                <a:t>for </a:t>
              </a:r>
              <a:r>
                <a:rPr lang="en-US" sz="3200" u="sng" dirty="0">
                  <a:ln>
                    <a:solidFill>
                      <a:srgbClr val="006600"/>
                    </a:solidFill>
                  </a:ln>
                  <a:solidFill>
                    <a:srgbClr val="00B050"/>
                  </a:solidFill>
                  <a:latin typeface="Comic Sans MS" panose="030F0702030302020204" pitchFamily="66" charset="0"/>
                </a:rPr>
                <a:t>your answers</a:t>
              </a:r>
              <a:r>
                <a:rPr lang="en-US" sz="3200" dirty="0">
                  <a:ln>
                    <a:solidFill>
                      <a:srgbClr val="C00000"/>
                    </a:solidFill>
                  </a:ln>
                  <a:solidFill>
                    <a:srgbClr val="FFC000"/>
                  </a:solidFill>
                  <a:latin typeface="Comic Sans MS" panose="030F0702030302020204" pitchFamily="66" charset="0"/>
                </a:rPr>
                <a:t>!</a:t>
              </a:r>
              <a:endParaRPr lang="en-US" sz="2400" dirty="0">
                <a:ln>
                  <a:solidFill>
                    <a:srgbClr val="C00000"/>
                  </a:solidFill>
                </a:ln>
                <a:solidFill>
                  <a:srgbClr val="FFC000"/>
                </a:solidFill>
                <a:latin typeface="Comic Sans MS" panose="030F0702030302020204" pitchFamily="66" charset="0"/>
              </a:endParaRPr>
            </a:p>
          </p:txBody>
        </p:sp>
      </p:grpSp>
      <p:sp>
        <p:nvSpPr>
          <p:cNvPr id="2" name="Slide Number Placeholder 1"/>
          <p:cNvSpPr>
            <a:spLocks noGrp="1"/>
          </p:cNvSpPr>
          <p:nvPr>
            <p:ph type="sldNum" sz="quarter" idx="12"/>
          </p:nvPr>
        </p:nvSpPr>
        <p:spPr>
          <a:xfrm>
            <a:off x="8153400" y="6172200"/>
            <a:ext cx="762000" cy="365125"/>
          </a:xfrm>
        </p:spPr>
        <p:txBody>
          <a:bodyPr/>
          <a:lstStyle/>
          <a:p>
            <a:fld id="{9A7ECC3E-4170-412F-8B33-8063B7BB8A4D}" type="slidenum">
              <a:rPr lang="en-US" b="1" smtClean="0"/>
              <a:t>5</a:t>
            </a:fld>
            <a:endParaRPr lang="en-US" b="1" dirty="0"/>
          </a:p>
        </p:txBody>
      </p:sp>
    </p:spTree>
    <p:extLst>
      <p:ext uri="{BB962C8B-B14F-4D97-AF65-F5344CB8AC3E}">
        <p14:creationId xmlns:p14="http://schemas.microsoft.com/office/powerpoint/2010/main" val="39653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66FF99"/>
          </a:solidFill>
          <a:ln w="57150">
            <a:solidFill>
              <a:srgbClr val="00B050"/>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t>.</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50</a:t>
            </a:fld>
            <a:endParaRPr lang="en-US" b="1" dirty="0">
              <a:solidFill>
                <a:schemeClr val="bg1"/>
              </a:solidFill>
            </a:endParaRPr>
          </a:p>
        </p:txBody>
      </p:sp>
      <p:sp>
        <p:nvSpPr>
          <p:cNvPr id="5" name="Folded Corner 4"/>
          <p:cNvSpPr/>
          <p:nvPr/>
        </p:nvSpPr>
        <p:spPr>
          <a:xfrm>
            <a:off x="838200" y="457200"/>
            <a:ext cx="7391400" cy="5943600"/>
          </a:xfrm>
          <a:prstGeom prst="foldedCorner">
            <a:avLst/>
          </a:prstGeom>
          <a:solidFill>
            <a:srgbClr val="FFCCFF"/>
          </a:solidFill>
          <a:ln w="57150">
            <a:solidFill>
              <a:srgbClr val="FF3399"/>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6800" y="685800"/>
            <a:ext cx="6781800" cy="5410200"/>
          </a:xfrm>
          <a:noFill/>
        </p:spPr>
        <p:txBody>
          <a:bodyPr lIns="182880" tIns="91440">
            <a:noAutofit/>
            <a:scene3d>
              <a:camera prst="orthographicFront"/>
              <a:lightRig rig="threePt" dir="t"/>
            </a:scene3d>
            <a:sp3d extrusionH="57150">
              <a:bevelT w="57150" h="38100" prst="artDeco"/>
            </a:sp3d>
          </a:bodyPr>
          <a:lstStyle/>
          <a:p>
            <a:pPr>
              <a:lnSpc>
                <a:spcPct val="90000"/>
              </a:lnSpc>
              <a:spcBef>
                <a:spcPts val="0"/>
              </a:spcBef>
              <a:spcAft>
                <a:spcPts val="1200"/>
              </a:spcAft>
            </a:pPr>
            <a:r>
              <a:rPr lang="en-US" sz="5400" b="1" dirty="0">
                <a:solidFill>
                  <a:srgbClr val="FF3399"/>
                </a:solidFill>
                <a:latin typeface="Comic Sans MS" panose="030F0702030302020204" pitchFamily="66" charset="0"/>
              </a:rPr>
              <a:t>Let’s do a quick overview of Leviticus chapter 23 before moving on — and see how many things we can remember.</a:t>
            </a:r>
          </a:p>
        </p:txBody>
      </p:sp>
    </p:spTree>
    <p:extLst>
      <p:ext uri="{BB962C8B-B14F-4D97-AF65-F5344CB8AC3E}">
        <p14:creationId xmlns:p14="http://schemas.microsoft.com/office/powerpoint/2010/main" val="2663801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0"/>
            <a:ext cx="4267200" cy="990600"/>
          </a:xfrm>
          <a:solidFill>
            <a:schemeClr val="accent6">
              <a:lumMod val="75000"/>
            </a:schemeClr>
          </a:solidFill>
          <a:ln w="38100">
            <a:solidFill>
              <a:schemeClr val="tx1"/>
            </a:solidFill>
          </a:ln>
          <a:scene3d>
            <a:camera prst="orthographicFront"/>
            <a:lightRig rig="soft" dir="t">
              <a:rot lat="0" lon="0" rev="17220000"/>
            </a:lightRig>
          </a:scene3d>
          <a:sp3d>
            <a:bevelT w="139700" h="139700" prst="divot"/>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dirty="0">
                <a:solidFill>
                  <a:schemeClr val="accent6">
                    <a:lumMod val="20000"/>
                    <a:lumOff val="80000"/>
                  </a:schemeClr>
                </a:solidFill>
              </a:rPr>
              <a:t>Questions</a:t>
            </a:r>
          </a:p>
        </p:txBody>
      </p:sp>
      <p:sp>
        <p:nvSpPr>
          <p:cNvPr id="3" name="Subtitle 2"/>
          <p:cNvSpPr>
            <a:spLocks noGrp="1"/>
          </p:cNvSpPr>
          <p:nvPr>
            <p:ph type="subTitle" idx="1"/>
          </p:nvPr>
        </p:nvSpPr>
        <p:spPr>
          <a:xfrm>
            <a:off x="457200" y="1905000"/>
            <a:ext cx="8153400" cy="4419600"/>
          </a:xfrm>
          <a:solidFill>
            <a:schemeClr val="accent6">
              <a:lumMod val="20000"/>
              <a:lumOff val="80000"/>
            </a:schemeClr>
          </a:solidFill>
          <a:ln w="38100">
            <a:solidFill>
              <a:schemeClr val="accent6">
                <a:lumMod val="75000"/>
              </a:schemeClr>
            </a:solidFill>
          </a:ln>
          <a:scene3d>
            <a:camera prst="orthographicFront"/>
            <a:lightRig rig="threePt" dir="t"/>
          </a:scene3d>
          <a:sp3d>
            <a:bevelT w="114300" prst="artDeco"/>
          </a:sp3d>
        </p:spPr>
        <p:txBody>
          <a:bodyPr lIns="182880" tIns="182880">
            <a:normAutofit/>
          </a:bodyPr>
          <a:lstStyle/>
          <a:p>
            <a:pPr marL="457200" indent="-457200" algn="l">
              <a:spcBef>
                <a:spcPts val="0"/>
              </a:spcBef>
              <a:spcAft>
                <a:spcPts val="1200"/>
              </a:spcAft>
              <a:buClr>
                <a:srgbClr val="FF0000"/>
              </a:buClr>
              <a:buSzPct val="75000"/>
              <a:buFont typeface="Comic Sans MS" panose="030F0702030302020204" pitchFamily="66" charset="0"/>
              <a:buChar char="Q"/>
            </a:pPr>
            <a:r>
              <a:rPr lang="en-US" dirty="0">
                <a:solidFill>
                  <a:schemeClr val="bg1"/>
                </a:solidFill>
              </a:rPr>
              <a:t>According to Scripture, is the </a:t>
            </a:r>
            <a:r>
              <a:rPr lang="en-US" b="1" dirty="0">
                <a:solidFill>
                  <a:srgbClr val="0000CC"/>
                </a:solidFill>
              </a:rPr>
              <a:t>Seventh-day Sabbath </a:t>
            </a:r>
            <a:r>
              <a:rPr lang="en-US" dirty="0">
                <a:solidFill>
                  <a:schemeClr val="bg1"/>
                </a:solidFill>
              </a:rPr>
              <a:t>a </a:t>
            </a:r>
            <a:r>
              <a:rPr lang="en-US" b="1" dirty="0">
                <a:solidFill>
                  <a:srgbClr val="FF3399"/>
                </a:solidFill>
              </a:rPr>
              <a:t>“set apart gathering” </a:t>
            </a:r>
            <a:r>
              <a:rPr lang="en-US" dirty="0">
                <a:solidFill>
                  <a:schemeClr val="bg1"/>
                </a:solidFill>
              </a:rPr>
              <a:t>or </a:t>
            </a:r>
            <a:r>
              <a:rPr lang="en-US" b="1" dirty="0">
                <a:solidFill>
                  <a:srgbClr val="C00000"/>
                </a:solidFill>
              </a:rPr>
              <a:t>Feast day?</a:t>
            </a:r>
          </a:p>
          <a:p>
            <a:pPr marL="457200" indent="-457200" algn="l">
              <a:spcBef>
                <a:spcPts val="0"/>
              </a:spcBef>
              <a:spcAft>
                <a:spcPts val="1200"/>
              </a:spcAft>
              <a:buClr>
                <a:srgbClr val="0000CC"/>
              </a:buClr>
              <a:buSzPct val="75000"/>
              <a:buFont typeface="Comic Sans MS" panose="030F0702030302020204" pitchFamily="66" charset="0"/>
              <a:buChar char="A"/>
            </a:pPr>
            <a:r>
              <a:rPr lang="en-US" b="1" dirty="0">
                <a:solidFill>
                  <a:srgbClr val="FF0066"/>
                </a:solidFill>
              </a:rPr>
              <a:t>Yes, it is both!</a:t>
            </a:r>
          </a:p>
          <a:p>
            <a:pPr marL="457200" indent="-457200" algn="l">
              <a:spcBef>
                <a:spcPts val="0"/>
              </a:spcBef>
              <a:spcAft>
                <a:spcPts val="1200"/>
              </a:spcAft>
              <a:buClr>
                <a:srgbClr val="FF0000"/>
              </a:buClr>
              <a:buSzPct val="75000"/>
              <a:buFont typeface="Comic Sans MS" panose="030F0702030302020204" pitchFamily="66" charset="0"/>
              <a:buChar char="Q"/>
            </a:pPr>
            <a:r>
              <a:rPr lang="en-US" dirty="0">
                <a:solidFill>
                  <a:schemeClr val="bg1"/>
                </a:solidFill>
              </a:rPr>
              <a:t>There were several </a:t>
            </a:r>
            <a:r>
              <a:rPr lang="en-US" b="1" dirty="0">
                <a:solidFill>
                  <a:schemeClr val="accent6">
                    <a:lumMod val="75000"/>
                  </a:schemeClr>
                </a:solidFill>
              </a:rPr>
              <a:t>“Feasts” </a:t>
            </a:r>
            <a:r>
              <a:rPr lang="en-US" dirty="0">
                <a:solidFill>
                  <a:schemeClr val="bg1"/>
                </a:solidFill>
              </a:rPr>
              <a:t>spoken of in Leviticus 23.  Do you remember how many?</a:t>
            </a:r>
          </a:p>
          <a:p>
            <a:pPr marL="457200" indent="-457200" algn="l">
              <a:spcBef>
                <a:spcPts val="0"/>
              </a:spcBef>
              <a:spcAft>
                <a:spcPts val="3000"/>
              </a:spcAft>
              <a:buClr>
                <a:srgbClr val="0000CC"/>
              </a:buClr>
              <a:buSzPct val="75000"/>
              <a:buFont typeface="Comic Sans MS" panose="030F0702030302020204" pitchFamily="66" charset="0"/>
              <a:buChar char="A"/>
            </a:pPr>
            <a:r>
              <a:rPr lang="en-US" b="1" dirty="0">
                <a:solidFill>
                  <a:srgbClr val="FF0066"/>
                </a:solidFill>
              </a:rPr>
              <a:t>Ten – </a:t>
            </a:r>
            <a:r>
              <a:rPr lang="en-US" dirty="0">
                <a:solidFill>
                  <a:schemeClr val="bg1"/>
                </a:solidFill>
              </a:rPr>
              <a:t>How many do you recall?</a:t>
            </a:r>
          </a:p>
          <a:p>
            <a:pPr>
              <a:spcBef>
                <a:spcPts val="0"/>
              </a:spcBef>
              <a:spcAft>
                <a:spcPts val="1200"/>
              </a:spcAft>
              <a:buClr>
                <a:srgbClr val="0000CC"/>
              </a:buClr>
              <a:buSzPct val="75000"/>
            </a:pPr>
            <a:r>
              <a:rPr lang="en-US" b="1" dirty="0">
                <a:solidFill>
                  <a:schemeClr val="accent2">
                    <a:lumMod val="75000"/>
                  </a:schemeClr>
                </a:solidFill>
              </a:rPr>
              <a:t>Let’s quickly review them.</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t>51</a:t>
            </a:fld>
            <a:endParaRPr lang="en-US" b="1" dirty="0"/>
          </a:p>
        </p:txBody>
      </p:sp>
    </p:spTree>
    <p:extLst>
      <p:ext uri="{BB962C8B-B14F-4D97-AF65-F5344CB8AC3E}">
        <p14:creationId xmlns:p14="http://schemas.microsoft.com/office/powerpoint/2010/main" val="334687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858000"/>
          </a:xfrm>
          <a:prstGeom prst="rect">
            <a:avLst/>
          </a:prstGeom>
          <a:solidFill>
            <a:schemeClr val="accent2">
              <a:lumMod val="40000"/>
              <a:lumOff val="60000"/>
            </a:schemeClr>
          </a:solidFill>
        </p:spPr>
        <p:txBody>
          <a:bodyPr wrap="square" rtlCol="0">
            <a:spAutoFit/>
          </a:bodyPr>
          <a:lstStyle/>
          <a:p>
            <a:endParaRPr lang="en-US" dirty="0"/>
          </a:p>
        </p:txBody>
      </p:sp>
      <p:sp>
        <p:nvSpPr>
          <p:cNvPr id="2" name="Title 1"/>
          <p:cNvSpPr>
            <a:spLocks noGrp="1"/>
          </p:cNvSpPr>
          <p:nvPr>
            <p:ph type="ctrTitle"/>
          </p:nvPr>
        </p:nvSpPr>
        <p:spPr>
          <a:xfrm>
            <a:off x="609600" y="228600"/>
            <a:ext cx="7848600" cy="990600"/>
          </a:xfrm>
          <a:solidFill>
            <a:schemeClr val="accent2">
              <a:lumMod val="50000"/>
            </a:schemeClr>
          </a:solidFill>
          <a:ln w="38100">
            <a:solidFill>
              <a:schemeClr val="tx1"/>
            </a:solidFill>
          </a:ln>
          <a:scene3d>
            <a:camera prst="orthographicFront"/>
            <a:lightRig rig="soft" dir="t">
              <a:rot lat="0" lon="0" rev="17220000"/>
            </a:lightRig>
          </a:scene3d>
          <a:sp3d>
            <a:bevelT w="139700" h="139700" prst="divot"/>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dirty="0">
                <a:solidFill>
                  <a:schemeClr val="accent6">
                    <a:lumMod val="20000"/>
                    <a:lumOff val="80000"/>
                  </a:schemeClr>
                </a:solidFill>
              </a:rPr>
              <a:t>Feasts and Sabbaths</a:t>
            </a:r>
          </a:p>
        </p:txBody>
      </p:sp>
      <p:sp>
        <p:nvSpPr>
          <p:cNvPr id="3" name="Subtitle 2"/>
          <p:cNvSpPr>
            <a:spLocks noGrp="1"/>
          </p:cNvSpPr>
          <p:nvPr>
            <p:ph type="subTitle" idx="1"/>
          </p:nvPr>
        </p:nvSpPr>
        <p:spPr>
          <a:xfrm>
            <a:off x="152400" y="1600200"/>
            <a:ext cx="8839200" cy="4953000"/>
          </a:xfrm>
          <a:solidFill>
            <a:schemeClr val="accent6">
              <a:lumMod val="20000"/>
              <a:lumOff val="80000"/>
            </a:schemeClr>
          </a:solidFill>
          <a:ln w="38100">
            <a:solidFill>
              <a:schemeClr val="accent6">
                <a:lumMod val="75000"/>
              </a:schemeClr>
            </a:solidFill>
          </a:ln>
          <a:scene3d>
            <a:camera prst="orthographicFront"/>
            <a:lightRig rig="threePt" dir="t"/>
          </a:scene3d>
          <a:sp3d>
            <a:bevelT w="114300" prst="artDeco"/>
          </a:sp3d>
        </p:spPr>
        <p:txBody>
          <a:bodyPr lIns="182880" tIns="91440" anchor="ctr">
            <a:normAutofit fontScale="92500" lnSpcReduction="10000"/>
          </a:bodyPr>
          <a:lstStyle/>
          <a:p>
            <a:pPr algn="l">
              <a:spcBef>
                <a:spcPts val="0"/>
              </a:spcBef>
              <a:spcAft>
                <a:spcPts val="1200"/>
              </a:spcAft>
              <a:buClr>
                <a:srgbClr val="FF0000"/>
              </a:buClr>
              <a:buSzPct val="75000"/>
            </a:pPr>
            <a:r>
              <a:rPr lang="en-US" sz="3000" b="1" dirty="0">
                <a:solidFill>
                  <a:srgbClr val="0000CC"/>
                </a:solidFill>
                <a:effectLst>
                  <a:glow rad="139700">
                    <a:schemeClr val="accent1">
                      <a:satMod val="175000"/>
                      <a:alpha val="40000"/>
                    </a:schemeClr>
                  </a:glow>
                </a:effectLst>
              </a:rPr>
              <a:t>7</a:t>
            </a:r>
            <a:r>
              <a:rPr lang="en-US" sz="3000" b="1" baseline="30000" dirty="0">
                <a:solidFill>
                  <a:srgbClr val="0000CC"/>
                </a:solidFill>
                <a:effectLst>
                  <a:glow rad="139700">
                    <a:schemeClr val="accent1">
                      <a:satMod val="175000"/>
                      <a:alpha val="40000"/>
                    </a:schemeClr>
                  </a:glow>
                </a:effectLst>
              </a:rPr>
              <a:t>th</a:t>
            </a:r>
            <a:r>
              <a:rPr lang="en-US" sz="3000" b="1" dirty="0">
                <a:solidFill>
                  <a:srgbClr val="0000CC"/>
                </a:solidFill>
                <a:effectLst>
                  <a:glow rad="139700">
                    <a:schemeClr val="accent1">
                      <a:satMod val="175000"/>
                      <a:alpha val="40000"/>
                    </a:schemeClr>
                  </a:glow>
                </a:effectLst>
              </a:rPr>
              <a:t> Day Sabbath </a:t>
            </a:r>
            <a:r>
              <a:rPr lang="en-US" sz="3000" dirty="0">
                <a:solidFill>
                  <a:schemeClr val="bg1"/>
                </a:solidFill>
              </a:rPr>
              <a:t>— </a:t>
            </a:r>
            <a:r>
              <a:rPr lang="en-US" sz="3000" b="1" dirty="0">
                <a:solidFill>
                  <a:srgbClr val="009900"/>
                </a:solidFill>
              </a:rPr>
              <a:t>Shabbath</a:t>
            </a:r>
            <a:r>
              <a:rPr lang="en-US" sz="3000" dirty="0">
                <a:solidFill>
                  <a:srgbClr val="009900"/>
                </a:solidFill>
              </a:rPr>
              <a:t> </a:t>
            </a:r>
            <a:r>
              <a:rPr lang="en-US" sz="3000" dirty="0">
                <a:solidFill>
                  <a:schemeClr val="bg1"/>
                </a:solidFill>
              </a:rPr>
              <a:t>— Weekly Event</a:t>
            </a:r>
          </a:p>
          <a:p>
            <a:pPr algn="l">
              <a:spcBef>
                <a:spcPts val="0"/>
              </a:spcBef>
              <a:spcAft>
                <a:spcPts val="1200"/>
              </a:spcAft>
              <a:buClr>
                <a:srgbClr val="FF0000"/>
              </a:buClr>
              <a:buSzPct val="75000"/>
            </a:pPr>
            <a:r>
              <a:rPr lang="en-US" sz="3000" b="1" dirty="0">
                <a:solidFill>
                  <a:srgbClr val="A50021"/>
                </a:solidFill>
                <a:effectLst>
                  <a:glow rad="139700">
                    <a:schemeClr val="accent2">
                      <a:satMod val="175000"/>
                      <a:alpha val="40000"/>
                    </a:schemeClr>
                  </a:glow>
                </a:effectLst>
              </a:rPr>
              <a:t>Passover</a:t>
            </a:r>
            <a:r>
              <a:rPr lang="en-US" sz="3000" dirty="0">
                <a:solidFill>
                  <a:srgbClr val="A50021"/>
                </a:solidFill>
                <a:effectLst>
                  <a:glow rad="139700">
                    <a:schemeClr val="accent2">
                      <a:satMod val="175000"/>
                      <a:alpha val="40000"/>
                    </a:schemeClr>
                  </a:glow>
                </a:effectLst>
              </a:rPr>
              <a:t> </a:t>
            </a:r>
            <a:r>
              <a:rPr lang="en-US" sz="3000" dirty="0">
                <a:solidFill>
                  <a:schemeClr val="bg1"/>
                </a:solidFill>
              </a:rPr>
              <a:t>— </a:t>
            </a:r>
            <a:r>
              <a:rPr lang="en-US" sz="3000" b="1" dirty="0">
                <a:solidFill>
                  <a:srgbClr val="009900"/>
                </a:solidFill>
              </a:rPr>
              <a:t>Pesach</a:t>
            </a:r>
            <a:r>
              <a:rPr lang="en-US" sz="3000" dirty="0">
                <a:solidFill>
                  <a:srgbClr val="009900"/>
                </a:solidFill>
              </a:rPr>
              <a:t> </a:t>
            </a:r>
            <a:r>
              <a:rPr lang="en-US" sz="3000" dirty="0">
                <a:solidFill>
                  <a:schemeClr val="bg1"/>
                </a:solidFill>
              </a:rPr>
              <a:t>— Not a yearly Sabbath</a:t>
            </a:r>
            <a:r>
              <a:rPr lang="en-US" sz="3000" baseline="30000" dirty="0">
                <a:solidFill>
                  <a:schemeClr val="bg1"/>
                </a:solidFill>
              </a:rPr>
              <a:t>  </a:t>
            </a:r>
            <a:r>
              <a:rPr lang="en-US" sz="3000" dirty="0">
                <a:solidFill>
                  <a:schemeClr val="bg1"/>
                </a:solidFill>
              </a:rPr>
              <a:t>  </a:t>
            </a:r>
          </a:p>
          <a:p>
            <a:pPr algn="l">
              <a:spcBef>
                <a:spcPts val="0"/>
              </a:spcBef>
              <a:spcAft>
                <a:spcPts val="1200"/>
              </a:spcAft>
              <a:buClr>
                <a:srgbClr val="FF0000"/>
              </a:buClr>
              <a:buSzPct val="75000"/>
            </a:pPr>
            <a:r>
              <a:rPr lang="en-US" b="1" dirty="0">
                <a:solidFill>
                  <a:srgbClr val="0000CC"/>
                </a:solidFill>
                <a:effectLst>
                  <a:glow rad="139700">
                    <a:schemeClr val="accent1">
                      <a:satMod val="175000"/>
                      <a:alpha val="40000"/>
                    </a:schemeClr>
                  </a:glow>
                </a:effectLst>
              </a:rPr>
              <a:t>Unleavened Bread </a:t>
            </a:r>
            <a:r>
              <a:rPr lang="en-US" dirty="0">
                <a:solidFill>
                  <a:schemeClr val="bg1"/>
                </a:solidFill>
              </a:rPr>
              <a:t>— </a:t>
            </a:r>
            <a:r>
              <a:rPr lang="en-US" b="1" dirty="0" err="1">
                <a:solidFill>
                  <a:srgbClr val="009900"/>
                </a:solidFill>
              </a:rPr>
              <a:t>Matstsoth</a:t>
            </a:r>
            <a:r>
              <a:rPr lang="en-US" dirty="0">
                <a:solidFill>
                  <a:srgbClr val="009900"/>
                </a:solidFill>
              </a:rPr>
              <a:t> </a:t>
            </a:r>
            <a:r>
              <a:rPr lang="en-US" dirty="0">
                <a:solidFill>
                  <a:schemeClr val="bg1"/>
                </a:solidFill>
              </a:rPr>
              <a:t>— </a:t>
            </a:r>
            <a:r>
              <a:rPr lang="en-US" b="1" dirty="0">
                <a:solidFill>
                  <a:srgbClr val="FF0066"/>
                </a:solidFill>
              </a:rPr>
              <a:t>1</a:t>
            </a:r>
            <a:r>
              <a:rPr lang="en-US" b="1" baseline="30000" dirty="0">
                <a:solidFill>
                  <a:srgbClr val="FF0066"/>
                </a:solidFill>
              </a:rPr>
              <a:t>st</a:t>
            </a:r>
            <a:r>
              <a:rPr lang="en-US" b="1" dirty="0">
                <a:solidFill>
                  <a:srgbClr val="FF0066"/>
                </a:solidFill>
              </a:rPr>
              <a:t> &amp; 7</a:t>
            </a:r>
            <a:r>
              <a:rPr lang="en-US" b="1" baseline="30000" dirty="0">
                <a:solidFill>
                  <a:srgbClr val="FF0066"/>
                </a:solidFill>
              </a:rPr>
              <a:t>th</a:t>
            </a:r>
            <a:r>
              <a:rPr lang="en-US" dirty="0">
                <a:solidFill>
                  <a:schemeClr val="bg1"/>
                </a:solidFill>
              </a:rPr>
              <a:t> Y- Sabbaths</a:t>
            </a:r>
          </a:p>
          <a:p>
            <a:pPr algn="l">
              <a:spcBef>
                <a:spcPts val="0"/>
              </a:spcBef>
              <a:spcAft>
                <a:spcPts val="1200"/>
              </a:spcAft>
            </a:pPr>
            <a:r>
              <a:rPr lang="en-US" sz="3000" b="1" dirty="0">
                <a:solidFill>
                  <a:srgbClr val="A50021"/>
                </a:solidFill>
                <a:effectLst>
                  <a:glow rad="139700">
                    <a:schemeClr val="accent2">
                      <a:satMod val="175000"/>
                      <a:alpha val="40000"/>
                    </a:schemeClr>
                  </a:glow>
                </a:effectLst>
              </a:rPr>
              <a:t>First-Fruits</a:t>
            </a:r>
            <a:r>
              <a:rPr lang="en-US" sz="3000" dirty="0">
                <a:solidFill>
                  <a:schemeClr val="bg1"/>
                </a:solidFill>
                <a:effectLst>
                  <a:glow rad="139700">
                    <a:schemeClr val="accent2">
                      <a:satMod val="175000"/>
                      <a:alpha val="40000"/>
                    </a:schemeClr>
                  </a:glow>
                </a:effectLst>
              </a:rPr>
              <a:t> </a:t>
            </a:r>
            <a:r>
              <a:rPr lang="en-US" sz="3000" dirty="0">
                <a:solidFill>
                  <a:schemeClr val="bg1"/>
                </a:solidFill>
              </a:rPr>
              <a:t>— </a:t>
            </a:r>
            <a:r>
              <a:rPr lang="en-US" sz="3000" b="1" dirty="0">
                <a:solidFill>
                  <a:srgbClr val="009900"/>
                </a:solidFill>
              </a:rPr>
              <a:t>Wave-Sheaf</a:t>
            </a:r>
            <a:r>
              <a:rPr lang="en-US" sz="3000" dirty="0">
                <a:solidFill>
                  <a:srgbClr val="009900"/>
                </a:solidFill>
              </a:rPr>
              <a:t> </a:t>
            </a:r>
            <a:r>
              <a:rPr lang="en-US" sz="3000" dirty="0">
                <a:solidFill>
                  <a:schemeClr val="bg1"/>
                </a:solidFill>
              </a:rPr>
              <a:t>— Not a yearly Sabbath  </a:t>
            </a:r>
          </a:p>
          <a:p>
            <a:pPr algn="l">
              <a:spcBef>
                <a:spcPts val="0"/>
              </a:spcBef>
              <a:spcAft>
                <a:spcPts val="1200"/>
              </a:spcAft>
              <a:buClr>
                <a:srgbClr val="FF0000"/>
              </a:buClr>
              <a:buSzPct val="75000"/>
            </a:pPr>
            <a:r>
              <a:rPr lang="en-US" sz="3000" b="1" dirty="0">
                <a:solidFill>
                  <a:srgbClr val="0000CC"/>
                </a:solidFill>
                <a:effectLst>
                  <a:glow rad="139700">
                    <a:schemeClr val="accent1">
                      <a:satMod val="175000"/>
                      <a:alpha val="40000"/>
                    </a:schemeClr>
                  </a:glow>
                </a:effectLst>
              </a:rPr>
              <a:t>Pentecost</a:t>
            </a:r>
            <a:r>
              <a:rPr lang="en-US" sz="3000" dirty="0">
                <a:solidFill>
                  <a:schemeClr val="bg1"/>
                </a:solidFill>
                <a:effectLst>
                  <a:glow rad="139700">
                    <a:schemeClr val="accent1">
                      <a:satMod val="175000"/>
                      <a:alpha val="40000"/>
                    </a:schemeClr>
                  </a:glow>
                </a:effectLst>
              </a:rPr>
              <a:t> </a:t>
            </a:r>
            <a:r>
              <a:rPr lang="en-US" sz="3000" dirty="0">
                <a:solidFill>
                  <a:schemeClr val="bg1"/>
                </a:solidFill>
              </a:rPr>
              <a:t>— </a:t>
            </a:r>
            <a:r>
              <a:rPr lang="en-US" sz="3000" b="1" dirty="0">
                <a:solidFill>
                  <a:srgbClr val="009900"/>
                </a:solidFill>
              </a:rPr>
              <a:t>Shavuot</a:t>
            </a:r>
            <a:r>
              <a:rPr lang="en-US" sz="3000" dirty="0">
                <a:solidFill>
                  <a:srgbClr val="009900"/>
                </a:solidFill>
              </a:rPr>
              <a:t> </a:t>
            </a:r>
            <a:r>
              <a:rPr lang="en-US" sz="3000" dirty="0">
                <a:solidFill>
                  <a:schemeClr val="bg1"/>
                </a:solidFill>
              </a:rPr>
              <a:t>[Weeks] — Yearly Sabbath</a:t>
            </a:r>
          </a:p>
          <a:p>
            <a:pPr algn="l">
              <a:spcBef>
                <a:spcPts val="0"/>
              </a:spcBef>
              <a:spcAft>
                <a:spcPts val="1200"/>
              </a:spcAft>
              <a:buClr>
                <a:srgbClr val="FF0000"/>
              </a:buClr>
              <a:buSzPct val="75000"/>
            </a:pPr>
            <a:r>
              <a:rPr lang="en-US" sz="3000" b="1" dirty="0">
                <a:solidFill>
                  <a:srgbClr val="0000CC"/>
                </a:solidFill>
                <a:effectLst>
                  <a:glow rad="139700">
                    <a:schemeClr val="accent1">
                      <a:satMod val="175000"/>
                      <a:alpha val="40000"/>
                    </a:schemeClr>
                  </a:glow>
                </a:effectLst>
              </a:rPr>
              <a:t>Trumpets</a:t>
            </a:r>
            <a:r>
              <a:rPr lang="en-US" sz="3000" dirty="0">
                <a:solidFill>
                  <a:schemeClr val="bg1"/>
                </a:solidFill>
                <a:effectLst>
                  <a:glow rad="139700">
                    <a:schemeClr val="accent1">
                      <a:satMod val="175000"/>
                      <a:alpha val="40000"/>
                    </a:schemeClr>
                  </a:glow>
                </a:effectLst>
              </a:rPr>
              <a:t> </a:t>
            </a:r>
            <a:r>
              <a:rPr lang="en-US" sz="3000" dirty="0">
                <a:solidFill>
                  <a:schemeClr val="bg1"/>
                </a:solidFill>
              </a:rPr>
              <a:t>— </a:t>
            </a:r>
            <a:r>
              <a:rPr lang="en-US" sz="3000" b="1" dirty="0">
                <a:solidFill>
                  <a:srgbClr val="009900"/>
                </a:solidFill>
              </a:rPr>
              <a:t>Yom Teruah </a:t>
            </a:r>
            <a:r>
              <a:rPr lang="en-US" sz="3000" dirty="0">
                <a:solidFill>
                  <a:schemeClr val="bg1"/>
                </a:solidFill>
              </a:rPr>
              <a:t>— Yearly Sabbath </a:t>
            </a:r>
          </a:p>
          <a:p>
            <a:pPr algn="l">
              <a:spcBef>
                <a:spcPts val="0"/>
              </a:spcBef>
              <a:spcAft>
                <a:spcPts val="1200"/>
              </a:spcAft>
              <a:buClr>
                <a:srgbClr val="FF0000"/>
              </a:buClr>
              <a:buSzPct val="75000"/>
            </a:pPr>
            <a:r>
              <a:rPr lang="en-US" sz="3000" b="1" dirty="0">
                <a:solidFill>
                  <a:srgbClr val="0000CC"/>
                </a:solidFill>
                <a:effectLst>
                  <a:glow rad="139700">
                    <a:schemeClr val="accent1">
                      <a:satMod val="175000"/>
                      <a:alpha val="40000"/>
                    </a:schemeClr>
                  </a:glow>
                </a:effectLst>
              </a:rPr>
              <a:t>Day of Atonement </a:t>
            </a:r>
            <a:r>
              <a:rPr lang="en-US" sz="3000" dirty="0">
                <a:solidFill>
                  <a:schemeClr val="bg1"/>
                </a:solidFill>
              </a:rPr>
              <a:t>— </a:t>
            </a:r>
            <a:r>
              <a:rPr lang="en-US" sz="3000" b="1" dirty="0">
                <a:solidFill>
                  <a:srgbClr val="009900"/>
                </a:solidFill>
              </a:rPr>
              <a:t>Yom Kippur </a:t>
            </a:r>
            <a:r>
              <a:rPr lang="en-US" sz="3000" dirty="0">
                <a:solidFill>
                  <a:schemeClr val="bg1"/>
                </a:solidFill>
              </a:rPr>
              <a:t>— Y- Sabbath </a:t>
            </a:r>
          </a:p>
          <a:p>
            <a:pPr algn="l">
              <a:spcBef>
                <a:spcPts val="0"/>
              </a:spcBef>
              <a:spcAft>
                <a:spcPts val="1200"/>
              </a:spcAft>
              <a:buClr>
                <a:srgbClr val="FF0000"/>
              </a:buClr>
              <a:buSzPct val="75000"/>
            </a:pPr>
            <a:r>
              <a:rPr lang="en-US" sz="3000" b="1" dirty="0">
                <a:solidFill>
                  <a:srgbClr val="0000CC"/>
                </a:solidFill>
                <a:effectLst>
                  <a:glow rad="139700">
                    <a:schemeClr val="accent1">
                      <a:satMod val="175000"/>
                      <a:alpha val="40000"/>
                    </a:schemeClr>
                  </a:glow>
                </a:effectLst>
              </a:rPr>
              <a:t>Tabernacles</a:t>
            </a:r>
            <a:r>
              <a:rPr lang="en-US" sz="3000" dirty="0">
                <a:solidFill>
                  <a:schemeClr val="bg1"/>
                </a:solidFill>
              </a:rPr>
              <a:t>— </a:t>
            </a:r>
            <a:r>
              <a:rPr lang="en-US" sz="3000" b="1" dirty="0">
                <a:solidFill>
                  <a:srgbClr val="009900"/>
                </a:solidFill>
              </a:rPr>
              <a:t>Sukkot</a:t>
            </a:r>
            <a:r>
              <a:rPr lang="en-US" sz="3000" dirty="0">
                <a:solidFill>
                  <a:srgbClr val="009900"/>
                </a:solidFill>
              </a:rPr>
              <a:t> </a:t>
            </a:r>
            <a:r>
              <a:rPr lang="en-US" sz="3000" dirty="0">
                <a:solidFill>
                  <a:schemeClr val="bg1"/>
                </a:solidFill>
              </a:rPr>
              <a:t>—</a:t>
            </a:r>
            <a:r>
              <a:rPr lang="en-US" sz="3000" b="1" dirty="0">
                <a:solidFill>
                  <a:srgbClr val="FF0066"/>
                </a:solidFill>
              </a:rPr>
              <a:t>1</a:t>
            </a:r>
            <a:r>
              <a:rPr lang="en-US" sz="3000" b="1" baseline="30000" dirty="0">
                <a:solidFill>
                  <a:srgbClr val="FF0066"/>
                </a:solidFill>
              </a:rPr>
              <a:t>st</a:t>
            </a:r>
            <a:r>
              <a:rPr lang="en-US" sz="3000" b="1" dirty="0">
                <a:solidFill>
                  <a:srgbClr val="FF0066"/>
                </a:solidFill>
              </a:rPr>
              <a:t> &amp; 8</a:t>
            </a:r>
            <a:r>
              <a:rPr lang="en-US" sz="3000" b="1" baseline="30000" dirty="0">
                <a:solidFill>
                  <a:srgbClr val="FF0066"/>
                </a:solidFill>
              </a:rPr>
              <a:t>th</a:t>
            </a:r>
            <a:r>
              <a:rPr lang="en-US" sz="3000" b="1" dirty="0">
                <a:solidFill>
                  <a:srgbClr val="FF0066"/>
                </a:solidFill>
              </a:rPr>
              <a:t> </a:t>
            </a:r>
            <a:r>
              <a:rPr lang="en-US" sz="3000" dirty="0">
                <a:solidFill>
                  <a:schemeClr val="bg1"/>
                </a:solidFill>
              </a:rPr>
              <a:t>Yearly Sabbaths</a:t>
            </a:r>
          </a:p>
          <a:p>
            <a:pPr algn="l">
              <a:spcBef>
                <a:spcPts val="0"/>
              </a:spcBef>
              <a:spcAft>
                <a:spcPts val="1200"/>
              </a:spcAft>
              <a:buClr>
                <a:srgbClr val="FF0000"/>
              </a:buClr>
              <a:buSzPct val="75000"/>
            </a:pPr>
            <a:r>
              <a:rPr lang="en-US" sz="3000" dirty="0">
                <a:solidFill>
                  <a:schemeClr val="bg1"/>
                </a:solidFill>
              </a:rPr>
              <a:t>How many </a:t>
            </a:r>
            <a:r>
              <a:rPr lang="en-US" sz="3000" b="1" dirty="0">
                <a:solidFill>
                  <a:srgbClr val="FF0066"/>
                </a:solidFill>
              </a:rPr>
              <a:t>Yearly</a:t>
            </a:r>
            <a:r>
              <a:rPr lang="en-US" sz="3000" dirty="0">
                <a:solidFill>
                  <a:srgbClr val="FF0066"/>
                </a:solidFill>
              </a:rPr>
              <a:t> </a:t>
            </a:r>
            <a:r>
              <a:rPr lang="en-US" sz="3000" b="1" dirty="0">
                <a:solidFill>
                  <a:srgbClr val="0000CC"/>
                </a:solidFill>
                <a:effectLst>
                  <a:glow rad="139700">
                    <a:schemeClr val="accent1">
                      <a:satMod val="175000"/>
                      <a:alpha val="40000"/>
                    </a:schemeClr>
                  </a:glow>
                </a:effectLst>
              </a:rPr>
              <a:t>Sabbaths</a:t>
            </a:r>
            <a:r>
              <a:rPr lang="en-US" sz="3000" dirty="0">
                <a:solidFill>
                  <a:schemeClr val="bg1"/>
                </a:solidFill>
                <a:effectLst>
                  <a:glow rad="139700">
                    <a:schemeClr val="accent1">
                      <a:satMod val="175000"/>
                      <a:alpha val="40000"/>
                    </a:schemeClr>
                  </a:glow>
                </a:effectLst>
              </a:rPr>
              <a:t> </a:t>
            </a:r>
            <a:r>
              <a:rPr lang="en-US" sz="3000" dirty="0">
                <a:solidFill>
                  <a:schemeClr val="bg1"/>
                </a:solidFill>
              </a:rPr>
              <a:t>are there?</a:t>
            </a:r>
            <a:r>
              <a:rPr lang="en-US" dirty="0">
                <a:solidFill>
                  <a:schemeClr val="bg1"/>
                </a:solidFill>
              </a:rPr>
              <a:t>	</a:t>
            </a:r>
            <a:endParaRPr lang="en-US" b="1" dirty="0">
              <a:solidFill>
                <a:srgbClr val="FF0066"/>
              </a:solidFill>
            </a:endParaRPr>
          </a:p>
        </p:txBody>
      </p:sp>
      <p:sp>
        <p:nvSpPr>
          <p:cNvPr id="5" name="TextBox 4"/>
          <p:cNvSpPr txBox="1"/>
          <p:nvPr/>
        </p:nvSpPr>
        <p:spPr>
          <a:xfrm>
            <a:off x="7104530" y="5953780"/>
            <a:ext cx="1183337" cy="523220"/>
          </a:xfrm>
          <a:prstGeom prst="rect">
            <a:avLst/>
          </a:prstGeom>
          <a:noFill/>
        </p:spPr>
        <p:txBody>
          <a:bodyPr wrap="none" rtlCol="0">
            <a:spAutoFit/>
          </a:bodyPr>
          <a:lstStyle/>
          <a:p>
            <a:r>
              <a:rPr lang="en-US" sz="2800" b="1" dirty="0">
                <a:solidFill>
                  <a:srgbClr val="CC00CC"/>
                </a:solidFill>
                <a:effectLst>
                  <a:glow rad="228600">
                    <a:schemeClr val="accent4">
                      <a:satMod val="175000"/>
                      <a:alpha val="40000"/>
                    </a:schemeClr>
                  </a:glow>
                </a:effectLst>
              </a:rPr>
              <a:t>Seven</a:t>
            </a:r>
          </a:p>
        </p:txBody>
      </p:sp>
      <p:sp>
        <p:nvSpPr>
          <p:cNvPr id="4" name="Slide Number Placeholder 3"/>
          <p:cNvSpPr>
            <a:spLocks noGrp="1"/>
          </p:cNvSpPr>
          <p:nvPr>
            <p:ph type="sldNum" sz="quarter" idx="12"/>
          </p:nvPr>
        </p:nvSpPr>
        <p:spPr>
          <a:xfrm>
            <a:off x="8077200" y="6096000"/>
            <a:ext cx="762000" cy="365125"/>
          </a:xfrm>
        </p:spPr>
        <p:txBody>
          <a:bodyPr/>
          <a:lstStyle/>
          <a:p>
            <a:fld id="{9A7ECC3E-4170-412F-8B33-8063B7BB8A4D}" type="slidenum">
              <a:rPr lang="en-US" b="1" smtClean="0">
                <a:solidFill>
                  <a:schemeClr val="bg1"/>
                </a:solidFill>
              </a:rPr>
              <a:t>52</a:t>
            </a:fld>
            <a:endParaRPr lang="en-US" b="1" dirty="0">
              <a:solidFill>
                <a:schemeClr val="bg1"/>
              </a:solidFill>
            </a:endParaRPr>
          </a:p>
        </p:txBody>
      </p:sp>
    </p:spTree>
    <p:extLst>
      <p:ext uri="{BB962C8B-B14F-4D97-AF65-F5344CB8AC3E}">
        <p14:creationId xmlns:p14="http://schemas.microsoft.com/office/powerpoint/2010/main" val="34505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6248400" cy="990600"/>
          </a:xfrm>
          <a:solidFill>
            <a:schemeClr val="accent6">
              <a:lumMod val="75000"/>
            </a:schemeClr>
          </a:solidFill>
          <a:ln w="38100">
            <a:solidFill>
              <a:schemeClr val="accent3">
                <a:lumMod val="20000"/>
                <a:lumOff val="80000"/>
              </a:schemeClr>
            </a:solidFill>
          </a:ln>
          <a:scene3d>
            <a:camera prst="orthographicFront"/>
            <a:lightRig rig="soft" dir="t">
              <a:rot lat="0" lon="0" rev="17220000"/>
            </a:lightRig>
          </a:scene3d>
          <a:sp3d>
            <a:bevelT w="114300" prst="artDeco"/>
          </a:sp3d>
        </p:spPr>
        <p:txBody>
          <a:bodyPr anchor="ctr">
            <a:normAutofit/>
            <a:scene3d>
              <a:camera prst="orthographicFront"/>
              <a:lightRig rig="soft" dir="t">
                <a:rot lat="0" lon="0" rev="17220000"/>
              </a:lightRig>
            </a:scene3d>
            <a:sp3d extrusionH="57150" prstMaterial="softEdge">
              <a:bevelT w="57150" h="38100" prst="artDeco"/>
            </a:sp3d>
          </a:bodyPr>
          <a:lstStyle/>
          <a:p>
            <a:r>
              <a:rPr lang="en-US" dirty="0">
                <a:solidFill>
                  <a:schemeClr val="accent3">
                    <a:lumMod val="20000"/>
                    <a:lumOff val="80000"/>
                  </a:schemeClr>
                </a:solidFill>
              </a:rPr>
              <a:t>more Questions</a:t>
            </a:r>
          </a:p>
        </p:txBody>
      </p:sp>
      <p:sp>
        <p:nvSpPr>
          <p:cNvPr id="3" name="Subtitle 2"/>
          <p:cNvSpPr>
            <a:spLocks noGrp="1"/>
          </p:cNvSpPr>
          <p:nvPr>
            <p:ph type="subTitle" idx="1"/>
          </p:nvPr>
        </p:nvSpPr>
        <p:spPr>
          <a:xfrm>
            <a:off x="381000" y="1219200"/>
            <a:ext cx="8382000" cy="5334000"/>
          </a:xfrm>
          <a:solidFill>
            <a:schemeClr val="accent3">
              <a:lumMod val="20000"/>
              <a:lumOff val="80000"/>
            </a:schemeClr>
          </a:solidFill>
          <a:ln w="38100">
            <a:solidFill>
              <a:schemeClr val="accent3">
                <a:lumMod val="50000"/>
              </a:schemeClr>
            </a:solidFill>
          </a:ln>
          <a:scene3d>
            <a:camera prst="orthographicFront"/>
            <a:lightRig rig="threePt" dir="t"/>
          </a:scene3d>
          <a:sp3d>
            <a:bevelT w="114300" prst="artDeco"/>
          </a:sp3d>
        </p:spPr>
        <p:txBody>
          <a:bodyPr lIns="182880" tIns="91440">
            <a:normAutofit lnSpcReduction="10000"/>
          </a:bodyPr>
          <a:lstStyle/>
          <a:p>
            <a:pPr marL="457200" indent="-457200" algn="l">
              <a:spcBef>
                <a:spcPts val="0"/>
              </a:spcBef>
              <a:spcAft>
                <a:spcPts val="1200"/>
              </a:spcAft>
              <a:buClr>
                <a:srgbClr val="FF0000"/>
              </a:buClr>
              <a:buSzPct val="75000"/>
              <a:buFont typeface="Comic Sans MS" panose="030F0702030302020204" pitchFamily="66" charset="0"/>
              <a:buChar char="Q"/>
            </a:pPr>
            <a:r>
              <a:rPr lang="en-US" dirty="0">
                <a:solidFill>
                  <a:schemeClr val="bg1"/>
                </a:solidFill>
              </a:rPr>
              <a:t>Were the Feasts, of Leviticus 23, to be considered as </a:t>
            </a:r>
            <a:r>
              <a:rPr lang="en-US" b="1" dirty="0">
                <a:solidFill>
                  <a:srgbClr val="009900"/>
                </a:solidFill>
              </a:rPr>
              <a:t>“Feasts of the Jews” </a:t>
            </a:r>
            <a:r>
              <a:rPr lang="en-US" b="1" dirty="0">
                <a:solidFill>
                  <a:srgbClr val="FF0066"/>
                </a:solidFill>
              </a:rPr>
              <a:t>?</a:t>
            </a:r>
          </a:p>
          <a:p>
            <a:pPr marL="457200" indent="-457200" algn="l">
              <a:spcBef>
                <a:spcPts val="0"/>
              </a:spcBef>
              <a:spcAft>
                <a:spcPts val="1200"/>
              </a:spcAft>
              <a:buClr>
                <a:srgbClr val="0000CC"/>
              </a:buClr>
              <a:buSzPct val="75000"/>
              <a:buFont typeface="Comic Sans MS" panose="030F0702030302020204" pitchFamily="66" charset="0"/>
              <a:buChar char="A"/>
            </a:pPr>
            <a:r>
              <a:rPr lang="en-US" b="1" dirty="0">
                <a:solidFill>
                  <a:srgbClr val="FF0066"/>
                </a:solidFill>
              </a:rPr>
              <a:t>No</a:t>
            </a:r>
            <a:r>
              <a:rPr lang="en-US" dirty="0">
                <a:solidFill>
                  <a:srgbClr val="FF0066"/>
                </a:solidFill>
              </a:rPr>
              <a:t> </a:t>
            </a:r>
            <a:r>
              <a:rPr lang="en-US" dirty="0">
                <a:solidFill>
                  <a:schemeClr val="bg1"/>
                </a:solidFill>
              </a:rPr>
              <a:t>– they were referred to as </a:t>
            </a:r>
            <a:r>
              <a:rPr lang="en-US" b="1" u="sng" dirty="0">
                <a:solidFill>
                  <a:srgbClr val="FF3399"/>
                </a:solidFill>
              </a:rPr>
              <a:t>appointed times</a:t>
            </a:r>
            <a:r>
              <a:rPr lang="en-US" dirty="0">
                <a:solidFill>
                  <a:schemeClr val="bg1"/>
                </a:solidFill>
              </a:rPr>
              <a:t> </a:t>
            </a:r>
            <a:r>
              <a:rPr lang="en-US" b="1" dirty="0">
                <a:solidFill>
                  <a:schemeClr val="bg1"/>
                </a:solidFill>
              </a:rPr>
              <a:t>of</a:t>
            </a:r>
            <a:r>
              <a:rPr lang="en-US" dirty="0">
                <a:solidFill>
                  <a:schemeClr val="bg1"/>
                </a:solidFill>
              </a:rPr>
              <a:t> </a:t>
            </a:r>
            <a:r>
              <a:rPr lang="en-US" b="1" u="sng" dirty="0">
                <a:solidFill>
                  <a:srgbClr val="0000CC"/>
                </a:solidFill>
              </a:rPr>
              <a:t>Yahuah</a:t>
            </a:r>
            <a:r>
              <a:rPr lang="en-US" b="1" dirty="0">
                <a:solidFill>
                  <a:srgbClr val="0000CC"/>
                </a:solidFill>
              </a:rPr>
              <a:t>,</a:t>
            </a:r>
            <a:r>
              <a:rPr lang="en-US" dirty="0">
                <a:solidFill>
                  <a:srgbClr val="0000CC"/>
                </a:solidFill>
              </a:rPr>
              <a:t> </a:t>
            </a:r>
            <a:r>
              <a:rPr lang="en-US" dirty="0">
                <a:solidFill>
                  <a:schemeClr val="bg1"/>
                </a:solidFill>
              </a:rPr>
              <a:t>or </a:t>
            </a:r>
            <a:r>
              <a:rPr lang="en-US" b="1" u="sng" dirty="0">
                <a:solidFill>
                  <a:srgbClr val="0000CC"/>
                </a:solidFill>
              </a:rPr>
              <a:t>My</a:t>
            </a:r>
            <a:r>
              <a:rPr lang="en-US" dirty="0">
                <a:solidFill>
                  <a:srgbClr val="0000CC"/>
                </a:solidFill>
              </a:rPr>
              <a:t> </a:t>
            </a:r>
            <a:r>
              <a:rPr lang="en-US" b="1" u="sng" dirty="0">
                <a:solidFill>
                  <a:srgbClr val="FF3399"/>
                </a:solidFill>
              </a:rPr>
              <a:t>appointed times</a:t>
            </a:r>
            <a:r>
              <a:rPr lang="en-US" b="1" dirty="0">
                <a:solidFill>
                  <a:srgbClr val="FF3399"/>
                </a:solidFill>
              </a:rPr>
              <a:t>, </a:t>
            </a:r>
            <a:r>
              <a:rPr lang="en-US" dirty="0">
                <a:solidFill>
                  <a:schemeClr val="bg1"/>
                </a:solidFill>
              </a:rPr>
              <a:t>12 times (in verses: 2</a:t>
            </a:r>
            <a:r>
              <a:rPr lang="en-US" baseline="30000" dirty="0">
                <a:solidFill>
                  <a:schemeClr val="bg1"/>
                </a:solidFill>
              </a:rPr>
              <a:t>(X2)</a:t>
            </a:r>
            <a:r>
              <a:rPr lang="en-US" dirty="0">
                <a:solidFill>
                  <a:schemeClr val="bg1"/>
                </a:solidFill>
              </a:rPr>
              <a:t>, 3,</a:t>
            </a:r>
            <a:r>
              <a:rPr lang="en-US" b="1" dirty="0">
                <a:solidFill>
                  <a:schemeClr val="bg1"/>
                </a:solidFill>
              </a:rPr>
              <a:t> </a:t>
            </a:r>
            <a:r>
              <a:rPr lang="en-US" dirty="0">
                <a:solidFill>
                  <a:schemeClr val="bg1"/>
                </a:solidFill>
              </a:rPr>
              <a:t>4, 5, 6, 34, 37, 38, 39, 41, 44) </a:t>
            </a:r>
          </a:p>
          <a:p>
            <a:pPr marL="457200" indent="-457200" algn="l">
              <a:spcBef>
                <a:spcPts val="0"/>
              </a:spcBef>
              <a:spcAft>
                <a:spcPts val="1200"/>
              </a:spcAft>
              <a:buClr>
                <a:srgbClr val="FF0000"/>
              </a:buClr>
              <a:buSzPct val="75000"/>
              <a:buFont typeface="Comic Sans MS" panose="030F0702030302020204" pitchFamily="66" charset="0"/>
              <a:buChar char="Q"/>
            </a:pPr>
            <a:r>
              <a:rPr lang="en-US" dirty="0">
                <a:solidFill>
                  <a:schemeClr val="bg1"/>
                </a:solidFill>
              </a:rPr>
              <a:t>How many times, in Leviticus 23, did </a:t>
            </a:r>
            <a:r>
              <a:rPr lang="en-US" b="1" dirty="0">
                <a:solidFill>
                  <a:srgbClr val="0000CC"/>
                </a:solidFill>
              </a:rPr>
              <a:t>Yahuah</a:t>
            </a:r>
            <a:r>
              <a:rPr lang="en-US" dirty="0">
                <a:solidFill>
                  <a:srgbClr val="0000CC"/>
                </a:solidFill>
              </a:rPr>
              <a:t> </a:t>
            </a:r>
            <a:r>
              <a:rPr lang="en-US" dirty="0">
                <a:solidFill>
                  <a:schemeClr val="bg1"/>
                </a:solidFill>
              </a:rPr>
              <a:t>say </a:t>
            </a:r>
            <a:r>
              <a:rPr lang="en-US" b="1" dirty="0">
                <a:solidFill>
                  <a:srgbClr val="A50021"/>
                </a:solidFill>
              </a:rPr>
              <a:t>His Feasts were to be </a:t>
            </a:r>
            <a:r>
              <a:rPr lang="en-US" b="1" u="sng" dirty="0">
                <a:solidFill>
                  <a:srgbClr val="A50021"/>
                </a:solidFill>
                <a:effectLst>
                  <a:reflection blurRad="6350" stA="60000" endA="900" endPos="58000" dir="5400000" sy="-100000" algn="bl" rotWithShape="0"/>
                </a:effectLst>
              </a:rPr>
              <a:t>kept forever</a:t>
            </a:r>
            <a:r>
              <a:rPr lang="en-US" b="1" dirty="0">
                <a:solidFill>
                  <a:srgbClr val="A50021"/>
                </a:solidFill>
                <a:effectLst>
                  <a:reflection blurRad="6350" stA="60000" endA="900" endPos="58000" dir="5400000" sy="-100000" algn="bl" rotWithShape="0"/>
                </a:effectLst>
              </a:rPr>
              <a:t>?</a:t>
            </a:r>
          </a:p>
          <a:p>
            <a:pPr marL="457200" indent="-457200" algn="l">
              <a:spcBef>
                <a:spcPts val="0"/>
              </a:spcBef>
              <a:spcAft>
                <a:spcPts val="1200"/>
              </a:spcAft>
              <a:buClr>
                <a:srgbClr val="0000CC"/>
              </a:buClr>
              <a:buSzPct val="75000"/>
              <a:buFont typeface="Comic Sans MS" panose="030F0702030302020204" pitchFamily="66" charset="0"/>
              <a:buChar char="A"/>
            </a:pPr>
            <a:r>
              <a:rPr lang="en-US" b="1" dirty="0">
                <a:solidFill>
                  <a:srgbClr val="FF0066"/>
                </a:solidFill>
              </a:rPr>
              <a:t>Four times </a:t>
            </a:r>
            <a:r>
              <a:rPr lang="en-US" dirty="0">
                <a:solidFill>
                  <a:schemeClr val="bg1"/>
                </a:solidFill>
              </a:rPr>
              <a:t>– (in verses: 14, 21, 31, 41)</a:t>
            </a:r>
          </a:p>
          <a:p>
            <a:pPr marL="457200" indent="-457200" algn="l">
              <a:spcBef>
                <a:spcPts val="0"/>
              </a:spcBef>
              <a:spcAft>
                <a:spcPts val="1200"/>
              </a:spcAft>
              <a:buClr>
                <a:srgbClr val="FF0000"/>
              </a:buClr>
              <a:buSzPct val="75000"/>
              <a:buFont typeface="Comic Sans MS" panose="030F0702030302020204" pitchFamily="66" charset="0"/>
              <a:buChar char="Q"/>
            </a:pPr>
            <a:r>
              <a:rPr lang="en-US" dirty="0">
                <a:solidFill>
                  <a:schemeClr val="bg1"/>
                </a:solidFill>
              </a:rPr>
              <a:t>If </a:t>
            </a:r>
            <a:r>
              <a:rPr lang="en-US" b="1" dirty="0">
                <a:solidFill>
                  <a:srgbClr val="0000CC"/>
                </a:solidFill>
              </a:rPr>
              <a:t>Yahuah</a:t>
            </a:r>
            <a:r>
              <a:rPr lang="en-US" dirty="0">
                <a:solidFill>
                  <a:srgbClr val="0000CC"/>
                </a:solidFill>
              </a:rPr>
              <a:t> </a:t>
            </a:r>
            <a:r>
              <a:rPr lang="en-US" dirty="0">
                <a:solidFill>
                  <a:schemeClr val="bg1"/>
                </a:solidFill>
              </a:rPr>
              <a:t>tells us something 12 times (or even 4 times) does He consider it to be important?</a:t>
            </a:r>
          </a:p>
          <a:p>
            <a:pPr marL="457200" indent="-457200" algn="l">
              <a:spcBef>
                <a:spcPts val="0"/>
              </a:spcBef>
              <a:spcAft>
                <a:spcPts val="1200"/>
              </a:spcAft>
              <a:buClr>
                <a:srgbClr val="0000CC"/>
              </a:buClr>
              <a:buSzPct val="75000"/>
              <a:buFont typeface="Comic Sans MS" panose="030F0702030302020204" pitchFamily="66" charset="0"/>
              <a:buChar char="A"/>
            </a:pPr>
            <a:r>
              <a:rPr lang="en-US" sz="3600" b="1" dirty="0">
                <a:ln>
                  <a:solidFill>
                    <a:srgbClr val="9900CC"/>
                  </a:solidFill>
                </a:ln>
                <a:solidFill>
                  <a:srgbClr val="FF66CC"/>
                </a:solidFill>
                <a:effectLst>
                  <a:glow rad="101600">
                    <a:schemeClr val="accent4">
                      <a:satMod val="175000"/>
                      <a:alpha val="40000"/>
                    </a:schemeClr>
                  </a:glow>
                </a:effectLst>
              </a:rPr>
              <a:t>Absolutely! </a:t>
            </a:r>
          </a:p>
        </p:txBody>
      </p:sp>
      <p:sp>
        <p:nvSpPr>
          <p:cNvPr id="4" name="Slide Number Placeholder 3"/>
          <p:cNvSpPr>
            <a:spLocks noGrp="1"/>
          </p:cNvSpPr>
          <p:nvPr>
            <p:ph type="sldNum" sz="quarter" idx="12"/>
          </p:nvPr>
        </p:nvSpPr>
        <p:spPr>
          <a:xfrm>
            <a:off x="7848600" y="6096000"/>
            <a:ext cx="762000" cy="365125"/>
          </a:xfrm>
        </p:spPr>
        <p:txBody>
          <a:bodyPr/>
          <a:lstStyle/>
          <a:p>
            <a:fld id="{9A7ECC3E-4170-412F-8B33-8063B7BB8A4D}" type="slidenum">
              <a:rPr lang="en-US" b="1" smtClean="0">
                <a:solidFill>
                  <a:schemeClr val="bg1"/>
                </a:solidFill>
              </a:rPr>
              <a:t>53</a:t>
            </a:fld>
            <a:endParaRPr lang="en-US" b="1" dirty="0">
              <a:solidFill>
                <a:schemeClr val="bg1"/>
              </a:solidFill>
            </a:endParaRPr>
          </a:p>
        </p:txBody>
      </p:sp>
      <p:cxnSp>
        <p:nvCxnSpPr>
          <p:cNvPr id="9" name="Straight Arrow Connector 8"/>
          <p:cNvCxnSpPr/>
          <p:nvPr/>
        </p:nvCxnSpPr>
        <p:spPr>
          <a:xfrm flipH="1">
            <a:off x="3505200" y="6096000"/>
            <a:ext cx="1676400" cy="0"/>
          </a:xfrm>
          <a:prstGeom prst="straightConnector1">
            <a:avLst/>
          </a:prstGeom>
          <a:ln w="76200">
            <a:solidFill>
              <a:srgbClr val="9900CC"/>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Explosion 1 6"/>
          <p:cNvSpPr/>
          <p:nvPr/>
        </p:nvSpPr>
        <p:spPr>
          <a:xfrm>
            <a:off x="5029200" y="5791200"/>
            <a:ext cx="762000" cy="609600"/>
          </a:xfrm>
          <a:prstGeom prst="irregularSeal1">
            <a:avLst/>
          </a:prstGeom>
          <a:solidFill>
            <a:srgbClr val="FFB9C6"/>
          </a:solidFill>
          <a:ln w="57150">
            <a:solidFill>
              <a:srgbClr val="9900CC"/>
            </a:solidFill>
          </a:ln>
          <a:effectLst>
            <a:glow rad="228600">
              <a:schemeClr val="accent6">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7696200" y="4049486"/>
            <a:ext cx="914400" cy="914400"/>
          </a:xfrm>
          <a:prstGeom prst="irregularSeal1">
            <a:avLst/>
          </a:prstGeom>
          <a:solidFill>
            <a:srgbClr val="92D050"/>
          </a:solidFill>
          <a:ln w="57150">
            <a:solidFill>
              <a:srgbClr val="00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7315200" y="4191000"/>
            <a:ext cx="533400" cy="152400"/>
          </a:xfrm>
          <a:prstGeom prst="straightConnector1">
            <a:avLst/>
          </a:prstGeom>
          <a:ln w="57150">
            <a:solidFill>
              <a:srgbClr val="0066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1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6"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1000"/>
                                        <p:tgtEl>
                                          <p:spTgt spid="3">
                                            <p:txEl>
                                              <p:pRg st="5" end="5"/>
                                            </p:txEl>
                                          </p:spTgt>
                                        </p:tgtEl>
                                      </p:cBhvr>
                                    </p:animEffect>
                                    <p:anim calcmode="lin" valueType="num">
                                      <p:cBhvr>
                                        <p:cTn id="5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6"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par>
                          <p:cTn id="77" fill="hold">
                            <p:stCondLst>
                              <p:cond delay="3000"/>
                            </p:stCondLst>
                            <p:childTnLst>
                              <p:par>
                                <p:cTn id="78" presetID="45" presetClass="entr" presetSubtype="0"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2000"/>
                                        <p:tgtEl>
                                          <p:spTgt spid="9"/>
                                        </p:tgtEl>
                                      </p:cBhvr>
                                    </p:animEffect>
                                    <p:anim calcmode="lin" valueType="num">
                                      <p:cBhvr>
                                        <p:cTn id="81" dur="2000" fill="hold"/>
                                        <p:tgtEl>
                                          <p:spTgt spid="9"/>
                                        </p:tgtEl>
                                        <p:attrNameLst>
                                          <p:attrName>ppt_w</p:attrName>
                                        </p:attrNameLst>
                                      </p:cBhvr>
                                      <p:tavLst>
                                        <p:tav tm="0" fmla="#ppt_w*sin(2.5*pi*$)">
                                          <p:val>
                                            <p:fltVal val="0"/>
                                          </p:val>
                                        </p:tav>
                                        <p:tav tm="100000">
                                          <p:val>
                                            <p:fltVal val="1"/>
                                          </p:val>
                                        </p:tav>
                                      </p:tavLst>
                                    </p:anim>
                                    <p:anim calcmode="lin" valueType="num">
                                      <p:cBhvr>
                                        <p:cTn id="8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3">
              <a:lumMod val="20000"/>
              <a:lumOff val="80000"/>
            </a:schemeClr>
          </a:solidFill>
          <a:ln w="57150">
            <a:solidFill>
              <a:schemeClr val="accent3">
                <a:lumMod val="75000"/>
              </a:schemeClr>
            </a:solidFill>
          </a:ln>
          <a:scene3d>
            <a:camera prst="orthographicFront"/>
            <a:lightRig rig="threePt" dir="t"/>
          </a:scene3d>
          <a:sp3d>
            <a:bevelT prst="angle"/>
          </a:sp3d>
        </p:spPr>
        <p:txBody>
          <a:bodyPr wrap="square" rtlCol="0">
            <a:spAutoFit/>
          </a:bodyPr>
          <a:lstStyle/>
          <a:p>
            <a:endParaRPr lang="en-US" dirty="0"/>
          </a:p>
        </p:txBody>
      </p:sp>
      <p:sp>
        <p:nvSpPr>
          <p:cNvPr id="2" name="Title 1"/>
          <p:cNvSpPr>
            <a:spLocks noGrp="1"/>
          </p:cNvSpPr>
          <p:nvPr>
            <p:ph type="ctrTitle"/>
          </p:nvPr>
        </p:nvSpPr>
        <p:spPr>
          <a:xfrm>
            <a:off x="838200" y="76200"/>
            <a:ext cx="7239000" cy="838200"/>
          </a:xfrm>
          <a:solidFill>
            <a:schemeClr val="accent3">
              <a:lumMod val="20000"/>
              <a:lumOff val="80000"/>
            </a:schemeClr>
          </a:solidFill>
          <a:ln w="38100">
            <a:solidFill>
              <a:schemeClr val="accent3">
                <a:lumMod val="75000"/>
              </a:schemeClr>
            </a:solidFill>
          </a:ln>
          <a:scene3d>
            <a:camera prst="orthographicFront"/>
            <a:lightRig rig="soft" dir="t">
              <a:rot lat="0" lon="0" rev="17220000"/>
            </a:lightRig>
          </a:scene3d>
          <a:sp3d>
            <a:bevelT w="152400" h="50800" prst="softRound"/>
          </a:sp3d>
        </p:spPr>
        <p:txBody>
          <a:bodyPr anchor="ctr">
            <a:scene3d>
              <a:camera prst="orthographicFront"/>
              <a:lightRig rig="soft" dir="t">
                <a:rot lat="0" lon="0" rev="17220000"/>
              </a:lightRig>
            </a:scene3d>
            <a:sp3d prstMaterial="softEdge">
              <a:bevelT w="38100" h="38100"/>
            </a:sp3d>
          </a:bodyPr>
          <a:lstStyle/>
          <a:p>
            <a:r>
              <a:rPr lang="en-US" dirty="0">
                <a:solidFill>
                  <a:schemeClr val="accent3">
                    <a:lumMod val="75000"/>
                  </a:schemeClr>
                </a:solidFill>
              </a:rPr>
              <a:t>Creation Calendar</a:t>
            </a:r>
          </a:p>
        </p:txBody>
      </p:sp>
      <p:sp>
        <p:nvSpPr>
          <p:cNvPr id="4" name="Subtitle 3"/>
          <p:cNvSpPr>
            <a:spLocks noGrp="1"/>
          </p:cNvSpPr>
          <p:nvPr>
            <p:ph type="subTitle" idx="1"/>
          </p:nvPr>
        </p:nvSpPr>
        <p:spPr>
          <a:xfrm>
            <a:off x="304800" y="1066800"/>
            <a:ext cx="8534400" cy="5486400"/>
          </a:xfrm>
          <a:solidFill>
            <a:schemeClr val="accent3">
              <a:lumMod val="20000"/>
              <a:lumOff val="80000"/>
            </a:schemeClr>
          </a:solidFill>
          <a:ln w="57150">
            <a:solidFill>
              <a:schemeClr val="accent3">
                <a:lumMod val="75000"/>
              </a:schemeClr>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Before we move on, as you saw on the last calendar slide, the Seventh Month is a very busy “Feast” month.  It contains all of </a:t>
            </a:r>
            <a:r>
              <a:rPr lang="en-US" b="1" dirty="0">
                <a:solidFill>
                  <a:srgbClr val="0000CC"/>
                </a:solidFill>
              </a:rPr>
              <a:t>Yahuah’s</a:t>
            </a:r>
            <a:r>
              <a:rPr lang="en-US" dirty="0">
                <a:solidFill>
                  <a:srgbClr val="0000CC"/>
                </a:solidFill>
              </a:rPr>
              <a:t> </a:t>
            </a:r>
            <a:r>
              <a:rPr lang="en-US" dirty="0">
                <a:solidFill>
                  <a:schemeClr val="bg1"/>
                </a:solidFill>
              </a:rPr>
              <a:t>Fall </a:t>
            </a:r>
            <a:r>
              <a:rPr lang="en-US" b="1" dirty="0">
                <a:solidFill>
                  <a:srgbClr val="FF3399"/>
                </a:solidFill>
              </a:rPr>
              <a:t>“appointed times.”  </a:t>
            </a:r>
            <a:r>
              <a:rPr lang="en-US" dirty="0">
                <a:solidFill>
                  <a:schemeClr val="bg1"/>
                </a:solidFill>
              </a:rPr>
              <a:t>On the next slide there will be a “Creation Calendar” showing the Biblical Year, as seen very clearly in the Genesis 7 and 8 flood story.</a:t>
            </a:r>
          </a:p>
          <a:p>
            <a:pPr algn="l"/>
            <a:r>
              <a:rPr lang="en-US" dirty="0">
                <a:solidFill>
                  <a:schemeClr val="bg1"/>
                </a:solidFill>
              </a:rPr>
              <a:t>We will not look deeply into the Calendar aspect in this study; however, there is an excellent study available called </a:t>
            </a:r>
            <a:r>
              <a:rPr lang="en-US" sz="2400" dirty="0">
                <a:solidFill>
                  <a:srgbClr val="9900FF"/>
                </a:solidFill>
                <a:latin typeface="Kristen ITC"/>
                <a:ea typeface="Calibri"/>
                <a:cs typeface="Times New Roman"/>
              </a:rPr>
              <a:t>Noah, Yahuah’s Chosen Captain</a:t>
            </a:r>
            <a:r>
              <a:rPr lang="en-US" sz="2400" dirty="0">
                <a:solidFill>
                  <a:schemeClr val="bg1"/>
                </a:solidFill>
              </a:rPr>
              <a:t> </a:t>
            </a:r>
            <a:r>
              <a:rPr lang="en-US" dirty="0">
                <a:solidFill>
                  <a:schemeClr val="bg1"/>
                </a:solidFill>
              </a:rPr>
              <a:t>that details the flood events, according to </a:t>
            </a:r>
            <a:r>
              <a:rPr lang="en-US" b="1" dirty="0">
                <a:solidFill>
                  <a:srgbClr val="0000CC"/>
                </a:solidFill>
              </a:rPr>
              <a:t>Yahuah’s</a:t>
            </a:r>
            <a:r>
              <a:rPr lang="en-US" dirty="0">
                <a:solidFill>
                  <a:srgbClr val="0000CC"/>
                </a:solidFill>
              </a:rPr>
              <a:t> </a:t>
            </a:r>
            <a:r>
              <a:rPr lang="en-US" dirty="0">
                <a:solidFill>
                  <a:schemeClr val="bg1"/>
                </a:solidFill>
              </a:rPr>
              <a:t>yearly cycles, that is yours for the asking.</a:t>
            </a:r>
            <a:r>
              <a:rPr lang="en-US" sz="2400" dirty="0">
                <a:solidFill>
                  <a:schemeClr val="bg1"/>
                </a:solidFill>
              </a:rPr>
              <a:t> </a:t>
            </a:r>
          </a:p>
        </p:txBody>
      </p:sp>
      <p:sp>
        <p:nvSpPr>
          <p:cNvPr id="3" name="Slide Number Placeholder 2"/>
          <p:cNvSpPr>
            <a:spLocks noGrp="1"/>
          </p:cNvSpPr>
          <p:nvPr>
            <p:ph type="sldNum" sz="quarter" idx="12"/>
          </p:nvPr>
        </p:nvSpPr>
        <p:spPr>
          <a:xfrm>
            <a:off x="8305800" y="6416675"/>
            <a:ext cx="762000" cy="365125"/>
          </a:xfrm>
        </p:spPr>
        <p:txBody>
          <a:bodyPr/>
          <a:lstStyle/>
          <a:p>
            <a:fld id="{9A7ECC3E-4170-412F-8B33-8063B7BB8A4D}" type="slidenum">
              <a:rPr lang="en-US" b="1" smtClean="0">
                <a:solidFill>
                  <a:schemeClr val="bg1"/>
                </a:solidFill>
              </a:rPr>
              <a:t>54</a:t>
            </a:fld>
            <a:endParaRPr lang="en-US" b="1" dirty="0">
              <a:solidFill>
                <a:schemeClr val="bg1"/>
              </a:solidFill>
            </a:endParaRPr>
          </a:p>
        </p:txBody>
      </p:sp>
    </p:spTree>
    <p:extLst>
      <p:ext uri="{BB962C8B-B14F-4D97-AF65-F5344CB8AC3E}">
        <p14:creationId xmlns:p14="http://schemas.microsoft.com/office/powerpoint/2010/main" val="30621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tx1">
              <a:lumMod val="95000"/>
            </a:schemeClr>
          </a:solidFill>
          <a:ln>
            <a:solidFill>
              <a:srgbClr val="996600"/>
            </a:solidFill>
          </a:ln>
        </p:spPr>
        <p:txBody>
          <a:bodyPr lIns="182880" tIns="91440">
            <a:noAutofit/>
            <a:scene3d>
              <a:camera prst="orthographicFront"/>
              <a:lightRig rig="threePt" dir="t"/>
            </a:scene3d>
            <a:sp3d extrusionH="57150">
              <a:bevelT w="57150" h="38100" prst="artDeco"/>
            </a:sp3d>
          </a:bodyPr>
          <a:lstStyle/>
          <a:p>
            <a:pPr>
              <a:lnSpc>
                <a:spcPct val="90000"/>
              </a:lnSpc>
              <a:spcBef>
                <a:spcPts val="0"/>
              </a:spcBef>
              <a:spcAft>
                <a:spcPts val="1200"/>
              </a:spcAft>
            </a:pPr>
            <a:r>
              <a:rPr lang="en-US" sz="5400" b="1" dirty="0">
                <a:solidFill>
                  <a:schemeClr val="tx1">
                    <a:lumMod val="75000"/>
                  </a:schemeClr>
                </a:solidFill>
                <a:latin typeface="Comic Sans MS" panose="030F0702030302020204" pitchFamily="66" charset="0"/>
              </a:rPr>
              <a:t>.</a:t>
            </a:r>
          </a:p>
        </p:txBody>
      </p:sp>
      <p:sp>
        <p:nvSpPr>
          <p:cNvPr id="7" name="TextBox 6"/>
          <p:cNvSpPr txBox="1"/>
          <p:nvPr/>
        </p:nvSpPr>
        <p:spPr>
          <a:xfrm>
            <a:off x="76200" y="76200"/>
            <a:ext cx="2057400" cy="4893647"/>
          </a:xfrm>
          <a:prstGeom prst="rect">
            <a:avLst/>
          </a:prstGeom>
          <a:solidFill>
            <a:schemeClr val="tx1">
              <a:lumMod val="85000"/>
            </a:schemeClr>
          </a:solidFill>
          <a:ln w="57150">
            <a:solidFill>
              <a:schemeClr val="accent2">
                <a:lumMod val="75000"/>
              </a:schemeClr>
            </a:solidFill>
          </a:ln>
          <a:scene3d>
            <a:camera prst="orthographicFront"/>
            <a:lightRig rig="threePt" dir="t"/>
          </a:scene3d>
          <a:sp3d>
            <a:bevelT prst="angle"/>
          </a:sp3d>
        </p:spPr>
        <p:txBody>
          <a:bodyPr wrap="square" rtlCol="0">
            <a:spAutoFit/>
          </a:bodyPr>
          <a:lstStyle/>
          <a:p>
            <a:pPr algn="ctr"/>
            <a:r>
              <a:rPr lang="en-US" sz="2600" b="1" dirty="0">
                <a:solidFill>
                  <a:srgbClr val="996600"/>
                </a:solidFill>
                <a:effectLst>
                  <a:glow rad="63500">
                    <a:schemeClr val="accent3">
                      <a:satMod val="175000"/>
                      <a:alpha val="40000"/>
                    </a:schemeClr>
                  </a:glow>
                </a:effectLst>
              </a:rPr>
              <a:t>According to History and the Scriptures, our first calendar had a seven day weekly cycle, a 30 cycle month and a 360 cycle year.</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47625"/>
            <a:ext cx="6838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6200" y="5105400"/>
            <a:ext cx="2590800" cy="1690688"/>
            <a:chOff x="0" y="5105400"/>
            <a:chExt cx="2590800" cy="1690688"/>
          </a:xfrm>
        </p:grpSpPr>
        <p:sp>
          <p:nvSpPr>
            <p:cNvPr id="8" name="Cloud 7"/>
            <p:cNvSpPr/>
            <p:nvPr/>
          </p:nvSpPr>
          <p:spPr>
            <a:xfrm>
              <a:off x="0" y="5105400"/>
              <a:ext cx="2209800" cy="1690688"/>
            </a:xfrm>
            <a:prstGeom prst="cloud">
              <a:avLst/>
            </a:prstGeom>
            <a:solidFill>
              <a:schemeClr val="tx1">
                <a:lumMod val="95000"/>
              </a:schemeClr>
            </a:solidFill>
            <a:ln w="57150">
              <a:solidFill>
                <a:srgbClr val="CC00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00CC"/>
                  </a:solidFill>
                </a:rPr>
                <a:t>Ask for more information if desired.</a:t>
              </a:r>
            </a:p>
          </p:txBody>
        </p:sp>
        <p:cxnSp>
          <p:nvCxnSpPr>
            <p:cNvPr id="10" name="Straight Arrow Connector 9"/>
            <p:cNvCxnSpPr/>
            <p:nvPr/>
          </p:nvCxnSpPr>
          <p:spPr>
            <a:xfrm flipV="1">
              <a:off x="1371600" y="5334000"/>
              <a:ext cx="1219200" cy="533400"/>
            </a:xfrm>
            <a:prstGeom prst="straightConnector1">
              <a:avLst/>
            </a:prstGeom>
            <a:ln w="76200">
              <a:solidFill>
                <a:srgbClr val="CC00CC"/>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55</a:t>
            </a:fld>
            <a:endParaRPr lang="en-US" b="1" dirty="0">
              <a:solidFill>
                <a:schemeClr val="bg1"/>
              </a:solidFill>
            </a:endParaRPr>
          </a:p>
        </p:txBody>
      </p:sp>
    </p:spTree>
    <p:extLst>
      <p:ext uri="{BB962C8B-B14F-4D97-AF65-F5344CB8AC3E}">
        <p14:creationId xmlns:p14="http://schemas.microsoft.com/office/powerpoint/2010/main" val="26385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3">
              <a:lumMod val="20000"/>
              <a:lumOff val="80000"/>
            </a:schemeClr>
          </a:solidFill>
          <a:ln w="57150">
            <a:solidFill>
              <a:schemeClr val="accent3">
                <a:lumMod val="75000"/>
              </a:schemeClr>
            </a:solidFill>
          </a:ln>
          <a:scene3d>
            <a:camera prst="orthographicFront"/>
            <a:lightRig rig="threePt" dir="t"/>
          </a:scene3d>
          <a:sp3d>
            <a:bevelT prst="angle"/>
          </a:sp3d>
        </p:spPr>
        <p:txBody>
          <a:bodyPr wrap="square" rtlCol="0">
            <a:spAutoFit/>
          </a:bodyPr>
          <a:lstStyle/>
          <a:p>
            <a:endParaRPr lang="en-US" dirty="0"/>
          </a:p>
        </p:txBody>
      </p:sp>
      <p:sp>
        <p:nvSpPr>
          <p:cNvPr id="2" name="Title 1"/>
          <p:cNvSpPr>
            <a:spLocks noGrp="1"/>
          </p:cNvSpPr>
          <p:nvPr>
            <p:ph type="ctrTitle"/>
          </p:nvPr>
        </p:nvSpPr>
        <p:spPr>
          <a:xfrm>
            <a:off x="762000" y="76200"/>
            <a:ext cx="7696200" cy="838200"/>
          </a:xfrm>
          <a:solidFill>
            <a:schemeClr val="accent3">
              <a:lumMod val="20000"/>
              <a:lumOff val="80000"/>
            </a:schemeClr>
          </a:solidFill>
          <a:ln w="38100">
            <a:solidFill>
              <a:schemeClr val="accent3">
                <a:lumMod val="75000"/>
              </a:schemeClr>
            </a:solidFill>
          </a:ln>
          <a:scene3d>
            <a:camera prst="orthographicFront"/>
            <a:lightRig rig="soft" dir="t">
              <a:rot lat="0" lon="0" rev="17220000"/>
            </a:lightRig>
          </a:scene3d>
          <a:sp3d>
            <a:bevelT w="152400" h="50800" prst="softRound"/>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75000"/>
                  </a:schemeClr>
                </a:solidFill>
              </a:rPr>
              <a:t>Covenant Calendar</a:t>
            </a:r>
          </a:p>
        </p:txBody>
      </p:sp>
      <p:sp>
        <p:nvSpPr>
          <p:cNvPr id="4" name="Subtitle 3"/>
          <p:cNvSpPr>
            <a:spLocks noGrp="1"/>
          </p:cNvSpPr>
          <p:nvPr>
            <p:ph type="subTitle" idx="1"/>
          </p:nvPr>
        </p:nvSpPr>
        <p:spPr>
          <a:xfrm>
            <a:off x="304800" y="1066800"/>
            <a:ext cx="8534400" cy="5486400"/>
          </a:xfrm>
          <a:solidFill>
            <a:schemeClr val="accent3">
              <a:lumMod val="20000"/>
              <a:lumOff val="80000"/>
            </a:schemeClr>
          </a:solidFill>
          <a:ln w="57150">
            <a:solidFill>
              <a:schemeClr val="accent3">
                <a:lumMod val="75000"/>
              </a:schemeClr>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The next slide will show the “Covenant Calendar.” Since most of the world functions on the Gregorian Calendar we have to consider it in the equation for calculating when </a:t>
            </a:r>
            <a:r>
              <a:rPr lang="en-US" b="1" dirty="0">
                <a:solidFill>
                  <a:srgbClr val="0000CC"/>
                </a:solidFill>
              </a:rPr>
              <a:t>Yahuah’s</a:t>
            </a:r>
            <a:r>
              <a:rPr lang="en-US" dirty="0">
                <a:solidFill>
                  <a:srgbClr val="0000CC"/>
                </a:solidFill>
              </a:rPr>
              <a:t> </a:t>
            </a:r>
            <a:r>
              <a:rPr lang="en-US" dirty="0">
                <a:solidFill>
                  <a:schemeClr val="bg1"/>
                </a:solidFill>
              </a:rPr>
              <a:t>Feast days are to occur.</a:t>
            </a:r>
          </a:p>
          <a:p>
            <a:pPr algn="l">
              <a:spcBef>
                <a:spcPts val="0"/>
              </a:spcBef>
              <a:spcAft>
                <a:spcPts val="1800"/>
              </a:spcAft>
            </a:pPr>
            <a:r>
              <a:rPr lang="en-US" dirty="0">
                <a:solidFill>
                  <a:schemeClr val="bg1"/>
                </a:solidFill>
              </a:rPr>
              <a:t>For the year 2017,  </a:t>
            </a:r>
            <a:r>
              <a:rPr lang="en-US" b="1" dirty="0">
                <a:solidFill>
                  <a:srgbClr val="0000CC"/>
                </a:solidFill>
              </a:rPr>
              <a:t>Yahuah’s</a:t>
            </a:r>
            <a:r>
              <a:rPr lang="en-US" dirty="0">
                <a:solidFill>
                  <a:srgbClr val="0000CC"/>
                </a:solidFill>
              </a:rPr>
              <a:t> </a:t>
            </a:r>
            <a:r>
              <a:rPr lang="en-US" dirty="0">
                <a:solidFill>
                  <a:schemeClr val="bg1"/>
                </a:solidFill>
              </a:rPr>
              <a:t>Calendar year begins on the 2</a:t>
            </a:r>
            <a:r>
              <a:rPr lang="en-US" baseline="30000" dirty="0">
                <a:solidFill>
                  <a:schemeClr val="bg1"/>
                </a:solidFill>
              </a:rPr>
              <a:t>nd</a:t>
            </a:r>
            <a:r>
              <a:rPr lang="en-US" dirty="0">
                <a:solidFill>
                  <a:schemeClr val="bg1"/>
                </a:solidFill>
              </a:rPr>
              <a:t> cycle of the week – on March 20</a:t>
            </a:r>
            <a:r>
              <a:rPr lang="en-US" baseline="30000" dirty="0">
                <a:solidFill>
                  <a:schemeClr val="bg1"/>
                </a:solidFill>
              </a:rPr>
              <a:t>th</a:t>
            </a:r>
            <a:r>
              <a:rPr lang="en-US" dirty="0">
                <a:solidFill>
                  <a:schemeClr val="bg1"/>
                </a:solidFill>
              </a:rPr>
              <a:t>.  According to the Scriptures </a:t>
            </a:r>
            <a:r>
              <a:rPr lang="en-US" sz="2400" i="1" dirty="0">
                <a:solidFill>
                  <a:schemeClr val="bg1"/>
                </a:solidFill>
              </a:rPr>
              <a:t>(Ex 34:22, 1 Sam 1:20,            2 </a:t>
            </a:r>
            <a:r>
              <a:rPr lang="en-US" sz="2400" i="1" dirty="0" err="1">
                <a:solidFill>
                  <a:schemeClr val="bg1"/>
                </a:solidFill>
              </a:rPr>
              <a:t>Chron</a:t>
            </a:r>
            <a:r>
              <a:rPr lang="en-US" sz="2400" i="1" dirty="0">
                <a:solidFill>
                  <a:schemeClr val="bg1"/>
                </a:solidFill>
              </a:rPr>
              <a:t> 24:23, Ps 19:6)</a:t>
            </a:r>
            <a:r>
              <a:rPr lang="en-US" dirty="0">
                <a:solidFill>
                  <a:schemeClr val="bg1"/>
                </a:solidFill>
              </a:rPr>
              <a:t>, the last cycle of </a:t>
            </a:r>
            <a:r>
              <a:rPr lang="en-US" b="1" dirty="0">
                <a:solidFill>
                  <a:srgbClr val="0000CC"/>
                </a:solidFill>
              </a:rPr>
              <a:t>Yahuah’s</a:t>
            </a:r>
            <a:r>
              <a:rPr lang="en-US" dirty="0">
                <a:solidFill>
                  <a:srgbClr val="0000CC"/>
                </a:solidFill>
              </a:rPr>
              <a:t> </a:t>
            </a:r>
            <a:r>
              <a:rPr lang="en-US" dirty="0">
                <a:solidFill>
                  <a:schemeClr val="bg1"/>
                </a:solidFill>
              </a:rPr>
              <a:t>year </a:t>
            </a:r>
            <a:r>
              <a:rPr lang="en-US" b="1" dirty="0">
                <a:solidFill>
                  <a:schemeClr val="bg1"/>
                </a:solidFill>
              </a:rPr>
              <a:t>comes</a:t>
            </a:r>
            <a:r>
              <a:rPr lang="en-US" dirty="0">
                <a:solidFill>
                  <a:schemeClr val="bg1"/>
                </a:solidFill>
              </a:rPr>
              <a:t> on the </a:t>
            </a:r>
            <a:r>
              <a:rPr lang="en-US" b="1" dirty="0">
                <a:solidFill>
                  <a:srgbClr val="FF3399"/>
                </a:solidFill>
                <a:effectLst>
                  <a:outerShdw blurRad="38100" dist="38100" dir="2700000" algn="tl">
                    <a:srgbClr val="000000">
                      <a:alpha val="43137"/>
                    </a:srgbClr>
                  </a:outerShdw>
                </a:effectLst>
              </a:rPr>
              <a:t>Tequfah</a:t>
            </a:r>
            <a:r>
              <a:rPr lang="en-US" dirty="0">
                <a:solidFill>
                  <a:srgbClr val="FF3399"/>
                </a:solidFill>
                <a:effectLst>
                  <a:outerShdw blurRad="38100" dist="38100" dir="2700000" algn="tl">
                    <a:srgbClr val="000000">
                      <a:alpha val="43137"/>
                    </a:srgbClr>
                  </a:outerShdw>
                </a:effectLst>
              </a:rPr>
              <a:t> </a:t>
            </a:r>
            <a:r>
              <a:rPr lang="en-US" dirty="0">
                <a:solidFill>
                  <a:schemeClr val="bg1"/>
                </a:solidFill>
              </a:rPr>
              <a:t>– which is also known as the </a:t>
            </a:r>
            <a:r>
              <a:rPr lang="en-US" b="1" dirty="0">
                <a:solidFill>
                  <a:srgbClr val="FF3399"/>
                </a:solidFill>
                <a:effectLst>
                  <a:outerShdw blurRad="38100" dist="38100" dir="2700000" algn="tl">
                    <a:srgbClr val="000000">
                      <a:alpha val="43137"/>
                    </a:srgbClr>
                  </a:outerShdw>
                </a:effectLst>
              </a:rPr>
              <a:t>Vernal Equinox.  </a:t>
            </a:r>
            <a:r>
              <a:rPr lang="en-US" dirty="0">
                <a:solidFill>
                  <a:schemeClr val="bg1"/>
                </a:solidFill>
              </a:rPr>
              <a:t>In 2017, the vernal equinox falls on March 19</a:t>
            </a:r>
            <a:r>
              <a:rPr lang="en-US" baseline="30000" dirty="0">
                <a:solidFill>
                  <a:schemeClr val="bg1"/>
                </a:solidFill>
              </a:rPr>
              <a:t>th</a:t>
            </a:r>
            <a:r>
              <a:rPr lang="en-US" dirty="0">
                <a:solidFill>
                  <a:schemeClr val="bg1"/>
                </a:solidFill>
              </a:rPr>
              <a:t>, in north America, so that makes March 20 the first cycle on </a:t>
            </a:r>
            <a:r>
              <a:rPr lang="en-US" b="1" dirty="0">
                <a:solidFill>
                  <a:srgbClr val="0000CC"/>
                </a:solidFill>
              </a:rPr>
              <a:t>Yahuah’s</a:t>
            </a:r>
            <a:r>
              <a:rPr lang="en-US" dirty="0">
                <a:solidFill>
                  <a:srgbClr val="0000CC"/>
                </a:solidFill>
              </a:rPr>
              <a:t> </a:t>
            </a:r>
            <a:r>
              <a:rPr lang="en-US" dirty="0">
                <a:solidFill>
                  <a:schemeClr val="bg1"/>
                </a:solidFill>
              </a:rPr>
              <a:t>Calendar year.</a:t>
            </a:r>
            <a:r>
              <a:rPr lang="en-US" dirty="0"/>
              <a:t> </a:t>
            </a:r>
          </a:p>
        </p:txBody>
      </p:sp>
      <p:sp>
        <p:nvSpPr>
          <p:cNvPr id="3" name="Slide Number Placeholder 2"/>
          <p:cNvSpPr>
            <a:spLocks noGrp="1"/>
          </p:cNvSpPr>
          <p:nvPr>
            <p:ph type="sldNum" sz="quarter" idx="12"/>
          </p:nvPr>
        </p:nvSpPr>
        <p:spPr>
          <a:xfrm>
            <a:off x="8305800" y="6416675"/>
            <a:ext cx="762000" cy="365125"/>
          </a:xfrm>
        </p:spPr>
        <p:txBody>
          <a:bodyPr/>
          <a:lstStyle/>
          <a:p>
            <a:fld id="{9A7ECC3E-4170-412F-8B33-8063B7BB8A4D}" type="slidenum">
              <a:rPr lang="en-US" b="1" smtClean="0">
                <a:solidFill>
                  <a:schemeClr val="bg1"/>
                </a:solidFill>
              </a:rPr>
              <a:t>56</a:t>
            </a:fld>
            <a:endParaRPr lang="en-US" b="1" dirty="0">
              <a:solidFill>
                <a:schemeClr val="bg1"/>
              </a:solidFill>
            </a:endParaRPr>
          </a:p>
        </p:txBody>
      </p:sp>
    </p:spTree>
    <p:extLst>
      <p:ext uri="{BB962C8B-B14F-4D97-AF65-F5344CB8AC3E}">
        <p14:creationId xmlns:p14="http://schemas.microsoft.com/office/powerpoint/2010/main" val="231790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tx1"/>
          </a:solidFill>
          <a:ln>
            <a:solidFill>
              <a:srgbClr val="996600"/>
            </a:solidFill>
          </a:ln>
        </p:spPr>
        <p:txBody>
          <a:bodyPr lIns="182880" tIns="91440">
            <a:noAutofit/>
            <a:scene3d>
              <a:camera prst="orthographicFront"/>
              <a:lightRig rig="threePt" dir="t"/>
            </a:scene3d>
            <a:sp3d extrusionH="57150">
              <a:bevelT w="57150" h="38100" prst="artDeco"/>
            </a:sp3d>
          </a:bodyPr>
          <a:lstStyle/>
          <a:p>
            <a:pPr>
              <a:lnSpc>
                <a:spcPct val="90000"/>
              </a:lnSpc>
              <a:spcBef>
                <a:spcPts val="0"/>
              </a:spcBef>
              <a:spcAft>
                <a:spcPts val="1200"/>
              </a:spcAft>
            </a:pPr>
            <a:r>
              <a:rPr lang="en-US" sz="5400" b="1" dirty="0">
                <a:solidFill>
                  <a:schemeClr val="tx1">
                    <a:lumMod val="75000"/>
                  </a:schemeClr>
                </a:solidFill>
                <a:latin typeface="Comic Sans MS" panose="030F0702030302020204" pitchFamily="66" charset="0"/>
              </a:rPr>
              <a:t>.</a:t>
            </a:r>
          </a:p>
        </p:txBody>
      </p:sp>
      <p:sp>
        <p:nvSpPr>
          <p:cNvPr id="2" name="TextBox 1"/>
          <p:cNvSpPr txBox="1"/>
          <p:nvPr/>
        </p:nvSpPr>
        <p:spPr>
          <a:xfrm>
            <a:off x="5334000" y="1797308"/>
            <a:ext cx="3733800" cy="4832092"/>
          </a:xfrm>
          <a:prstGeom prst="rect">
            <a:avLst/>
          </a:prstGeom>
          <a:solidFill>
            <a:srgbClr val="F3EBF9"/>
          </a:solidFill>
          <a:ln w="38100">
            <a:solidFill>
              <a:schemeClr val="accent6">
                <a:lumMod val="75000"/>
              </a:schemeClr>
            </a:solidFill>
          </a:ln>
          <a:scene3d>
            <a:camera prst="orthographicFront"/>
            <a:lightRig rig="threePt" dir="t"/>
          </a:scene3d>
          <a:sp3d>
            <a:bevelT w="114300" prst="artDeco"/>
          </a:sp3d>
        </p:spPr>
        <p:txBody>
          <a:bodyPr wrap="square" rtlCol="0">
            <a:spAutoFit/>
          </a:bodyPr>
          <a:lstStyle/>
          <a:p>
            <a:pPr algn="ctr"/>
            <a:r>
              <a:rPr lang="en-US" sz="2800" dirty="0">
                <a:ln>
                  <a:solidFill>
                    <a:schemeClr val="accent6">
                      <a:lumMod val="75000"/>
                    </a:schemeClr>
                  </a:solidFill>
                </a:ln>
                <a:solidFill>
                  <a:schemeClr val="bg1"/>
                </a:solidFill>
              </a:rPr>
              <a:t>This Covenant Calendar shows the Feasts dates for 2017. They are superimposed over the Gregorian Calendar.  You can see which dates (on the Gregorian Calendar) </a:t>
            </a:r>
            <a:r>
              <a:rPr lang="en-US" sz="2800" b="1" dirty="0">
                <a:ln>
                  <a:solidFill>
                    <a:schemeClr val="accent6">
                      <a:lumMod val="75000"/>
                    </a:schemeClr>
                  </a:solidFill>
                </a:ln>
                <a:solidFill>
                  <a:srgbClr val="0000CC"/>
                </a:solidFill>
              </a:rPr>
              <a:t>Yahuah’s</a:t>
            </a:r>
            <a:r>
              <a:rPr lang="en-US" sz="2800" dirty="0">
                <a:ln>
                  <a:solidFill>
                    <a:schemeClr val="accent6">
                      <a:lumMod val="75000"/>
                    </a:schemeClr>
                  </a:solidFill>
                </a:ln>
                <a:solidFill>
                  <a:srgbClr val="0000CC"/>
                </a:solidFill>
              </a:rPr>
              <a:t> </a:t>
            </a:r>
            <a:r>
              <a:rPr lang="en-US" sz="2800" dirty="0">
                <a:ln>
                  <a:solidFill>
                    <a:schemeClr val="accent6">
                      <a:lumMod val="75000"/>
                    </a:schemeClr>
                  </a:solidFill>
                </a:ln>
                <a:solidFill>
                  <a:schemeClr val="bg1"/>
                </a:solidFill>
              </a:rPr>
              <a:t>Feasts fall upon.</a:t>
            </a:r>
          </a:p>
        </p:txBody>
      </p:sp>
      <p:pic>
        <p:nvPicPr>
          <p:cNvPr id="16" name="Pictur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0"/>
            <a:ext cx="1590675" cy="1590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7" y="76200"/>
            <a:ext cx="511649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153400" y="6188075"/>
            <a:ext cx="762000" cy="365125"/>
          </a:xfrm>
        </p:spPr>
        <p:txBody>
          <a:bodyPr/>
          <a:lstStyle/>
          <a:p>
            <a:fld id="{9A7ECC3E-4170-412F-8B33-8063B7BB8A4D}" type="slidenum">
              <a:rPr lang="en-US" b="1" smtClean="0">
                <a:solidFill>
                  <a:schemeClr val="bg1"/>
                </a:solidFill>
              </a:rPr>
              <a:t>57</a:t>
            </a:fld>
            <a:endParaRPr lang="en-US" b="1" dirty="0">
              <a:solidFill>
                <a:schemeClr val="bg1"/>
              </a:solidFill>
            </a:endParaRPr>
          </a:p>
        </p:txBody>
      </p:sp>
    </p:spTree>
    <p:extLst>
      <p:ext uri="{BB962C8B-B14F-4D97-AF65-F5344CB8AC3E}">
        <p14:creationId xmlns:p14="http://schemas.microsoft.com/office/powerpoint/2010/main" val="383554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3">
              <a:lumMod val="20000"/>
              <a:lumOff val="80000"/>
            </a:schemeClr>
          </a:solidFill>
          <a:ln w="57150">
            <a:solidFill>
              <a:schemeClr val="accent3">
                <a:lumMod val="75000"/>
              </a:schemeClr>
            </a:solidFill>
          </a:ln>
          <a:scene3d>
            <a:camera prst="orthographicFront"/>
            <a:lightRig rig="threePt" dir="t"/>
          </a:scene3d>
          <a:sp3d>
            <a:bevelT prst="angle"/>
          </a:sp3d>
        </p:spPr>
        <p:txBody>
          <a:bodyPr wrap="square" rtlCol="0">
            <a:spAutoFit/>
          </a:bodyPr>
          <a:lstStyle/>
          <a:p>
            <a:endParaRPr lang="en-US" dirty="0"/>
          </a:p>
        </p:txBody>
      </p:sp>
      <p:sp>
        <p:nvSpPr>
          <p:cNvPr id="2" name="Title 1"/>
          <p:cNvSpPr>
            <a:spLocks noGrp="1"/>
          </p:cNvSpPr>
          <p:nvPr>
            <p:ph type="ctrTitle"/>
          </p:nvPr>
        </p:nvSpPr>
        <p:spPr>
          <a:xfrm>
            <a:off x="685800" y="76200"/>
            <a:ext cx="7696200" cy="838200"/>
          </a:xfrm>
          <a:solidFill>
            <a:schemeClr val="accent3">
              <a:lumMod val="20000"/>
              <a:lumOff val="80000"/>
            </a:schemeClr>
          </a:solidFill>
          <a:ln w="38100">
            <a:solidFill>
              <a:schemeClr val="accent3">
                <a:lumMod val="75000"/>
              </a:schemeClr>
            </a:solidFill>
          </a:ln>
          <a:scene3d>
            <a:camera prst="orthographicFront"/>
            <a:lightRig rig="soft" dir="t">
              <a:rot lat="0" lon="0" rev="17220000"/>
            </a:lightRig>
          </a:scene3d>
          <a:sp3d>
            <a:bevelT w="152400" h="50800" prst="softRound"/>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75000"/>
                  </a:schemeClr>
                </a:solidFill>
              </a:rPr>
              <a:t>Covenant Calendar</a:t>
            </a:r>
          </a:p>
        </p:txBody>
      </p:sp>
      <p:sp>
        <p:nvSpPr>
          <p:cNvPr id="3" name="Slide Number Placeholder 2"/>
          <p:cNvSpPr>
            <a:spLocks noGrp="1"/>
          </p:cNvSpPr>
          <p:nvPr>
            <p:ph type="sldNum" sz="quarter" idx="12"/>
          </p:nvPr>
        </p:nvSpPr>
        <p:spPr>
          <a:xfrm>
            <a:off x="8305800" y="6400800"/>
            <a:ext cx="762000" cy="365125"/>
          </a:xfrm>
        </p:spPr>
        <p:txBody>
          <a:bodyPr/>
          <a:lstStyle/>
          <a:p>
            <a:fld id="{9A7ECC3E-4170-412F-8B33-8063B7BB8A4D}" type="slidenum">
              <a:rPr lang="en-US" b="1" smtClean="0">
                <a:solidFill>
                  <a:schemeClr val="bg1"/>
                </a:solidFill>
              </a:rPr>
              <a:t>58</a:t>
            </a:fld>
            <a:endParaRPr lang="en-US" b="1" dirty="0">
              <a:solidFill>
                <a:schemeClr val="bg1"/>
              </a:solidFill>
            </a:endParaRPr>
          </a:p>
        </p:txBody>
      </p:sp>
      <p:sp>
        <p:nvSpPr>
          <p:cNvPr id="4" name="Subtitle 3"/>
          <p:cNvSpPr>
            <a:spLocks noGrp="1"/>
          </p:cNvSpPr>
          <p:nvPr>
            <p:ph type="subTitle" idx="1"/>
          </p:nvPr>
        </p:nvSpPr>
        <p:spPr>
          <a:xfrm>
            <a:off x="304800" y="1066800"/>
            <a:ext cx="8534400" cy="5486400"/>
          </a:xfrm>
          <a:solidFill>
            <a:schemeClr val="accent3">
              <a:lumMod val="20000"/>
              <a:lumOff val="80000"/>
            </a:schemeClr>
          </a:solidFill>
          <a:ln w="57150">
            <a:solidFill>
              <a:schemeClr val="accent3">
                <a:lumMod val="75000"/>
              </a:schemeClr>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Many years after creation an incident occurred that caused an interference to take place within the 360 day yearly cycle; however, we do not have time, in this study, to address the subject.  </a:t>
            </a:r>
          </a:p>
          <a:p>
            <a:pPr algn="l">
              <a:spcBef>
                <a:spcPts val="0"/>
              </a:spcBef>
              <a:spcAft>
                <a:spcPts val="1800"/>
              </a:spcAft>
            </a:pPr>
            <a:r>
              <a:rPr lang="en-US" dirty="0">
                <a:solidFill>
                  <a:schemeClr val="bg1"/>
                </a:solidFill>
              </a:rPr>
              <a:t>For more info about when and what incident occurred that caused an interference to take place in Yahuah’s 360 cycle yearly pattern, please request the study entitled: </a:t>
            </a:r>
            <a:r>
              <a:rPr lang="en-US" b="1" i="1" dirty="0">
                <a:solidFill>
                  <a:srgbClr val="C00000"/>
                </a:solidFill>
              </a:rPr>
              <a:t>“Yahuah’s Elegant Calendar.”</a:t>
            </a:r>
            <a:r>
              <a:rPr lang="en-US" dirty="0">
                <a:solidFill>
                  <a:schemeClr val="bg1"/>
                </a:solidFill>
              </a:rPr>
              <a:t> </a:t>
            </a:r>
          </a:p>
          <a:p>
            <a:pPr algn="l">
              <a:spcBef>
                <a:spcPts val="0"/>
              </a:spcBef>
              <a:spcAft>
                <a:spcPts val="1800"/>
              </a:spcAft>
            </a:pPr>
            <a:r>
              <a:rPr lang="en-US" dirty="0">
                <a:solidFill>
                  <a:schemeClr val="bg1"/>
                </a:solidFill>
              </a:rPr>
              <a:t>For more info on the </a:t>
            </a:r>
            <a:r>
              <a:rPr lang="en-US" dirty="0">
                <a:solidFill>
                  <a:srgbClr val="FF0066"/>
                </a:solidFill>
                <a:effectLst>
                  <a:outerShdw blurRad="38100" dist="38100" dir="2700000" algn="tl">
                    <a:srgbClr val="000000">
                      <a:alpha val="43137"/>
                    </a:srgbClr>
                  </a:outerShdw>
                </a:effectLst>
              </a:rPr>
              <a:t>Tequfah</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please request the power-point study entitled:   </a:t>
            </a:r>
            <a:r>
              <a:rPr lang="en-US" b="1" i="1" dirty="0">
                <a:solidFill>
                  <a:srgbClr val="C00000"/>
                </a:solidFill>
              </a:rPr>
              <a:t>“The Tequfah Unveiled.”</a:t>
            </a:r>
            <a:r>
              <a:rPr lang="en-US" dirty="0">
                <a:solidFill>
                  <a:schemeClr val="bg1"/>
                </a:solidFill>
              </a:rPr>
              <a:t> </a:t>
            </a:r>
          </a:p>
        </p:txBody>
      </p:sp>
    </p:spTree>
    <p:extLst>
      <p:ext uri="{BB962C8B-B14F-4D97-AF65-F5344CB8AC3E}">
        <p14:creationId xmlns:p14="http://schemas.microsoft.com/office/powerpoint/2010/main" val="27435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971" y="511629"/>
            <a:ext cx="8088086" cy="5965371"/>
          </a:xfrm>
          <a:solidFill>
            <a:schemeClr val="accent6">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91440">
            <a:normAutofit/>
          </a:bodyPr>
          <a:lstStyle/>
          <a:p>
            <a:pPr algn="l">
              <a:lnSpc>
                <a:spcPct val="115000"/>
              </a:lnSpc>
              <a:spcBef>
                <a:spcPts val="0"/>
              </a:spcBef>
              <a:spcAft>
                <a:spcPts val="1200"/>
              </a:spcAft>
            </a:pPr>
            <a:endPar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4200"/>
              </a:spcAft>
            </a:pP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Extensive research on the Hebrew word – </a:t>
            </a:r>
            <a:b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Chodesh</a:t>
            </a:r>
            <a:r>
              <a:rPr lang="en-US"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CC3300"/>
                </a:solidFill>
                <a:latin typeface="Calibri" panose="020F0502020204030204" pitchFamily="34" charset="0"/>
                <a:ea typeface="Calibri" panose="020F0502020204030204" pitchFamily="34" charset="0"/>
                <a:cs typeface="Times New Roman" panose="02020603050405020304" pitchFamily="18" charset="0"/>
              </a:rPr>
              <a:t>has been done.  </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This word has been translated by the scribes as – </a:t>
            </a:r>
            <a:r>
              <a:rPr lang="en-US"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“new moon.”  </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There is</a:t>
            </a:r>
          </a:p>
          <a:p>
            <a:pPr algn="l">
              <a:lnSpc>
                <a:spcPct val="115000"/>
              </a:lnSpc>
              <a:spcBef>
                <a:spcPts val="0"/>
              </a:spcBef>
              <a:spcAft>
                <a:spcPts val="2400"/>
              </a:spcAft>
            </a:pP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 in the Hebrew language, that can link the word – </a:t>
            </a:r>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Chodesh</a:t>
            </a:r>
            <a:r>
              <a:rPr lang="en-US" dirty="0">
                <a:solidFill>
                  <a:srgbClr val="0D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 with the moon, in any of its many phases.  </a:t>
            </a:r>
          </a:p>
          <a:p>
            <a:pPr algn="l">
              <a:spcBef>
                <a:spcPts val="0"/>
              </a:spcBef>
              <a:spcAft>
                <a:spcPts val="1800"/>
              </a:spcAft>
            </a:pP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Yes </a:t>
            </a:r>
            <a:r>
              <a:rPr lang="en-US"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Chodesh</a:t>
            </a:r>
            <a:r>
              <a:rPr lang="en-US" dirty="0">
                <a:solidFill>
                  <a:srgbClr val="0D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very definitely means – </a:t>
            </a:r>
            <a:r>
              <a:rPr lang="en-US"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the renewing</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 and/or </a:t>
            </a:r>
            <a:r>
              <a:rPr lang="en-US"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the rebuilding</a:t>
            </a:r>
            <a:r>
              <a:rPr 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is correctly</a:t>
            </a:r>
            <a:r>
              <a:rPr 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applied to the first cycle of the month</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but</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 it simply has </a:t>
            </a:r>
            <a:r>
              <a:rPr lang="en-US" u="heavy" dirty="0">
                <a:solidFill>
                  <a:srgbClr val="0D0D0D"/>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zero connection to the moon</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592285" y="174171"/>
            <a:ext cx="1567543" cy="830997"/>
          </a:xfrm>
          <a:prstGeom prst="rect">
            <a:avLst/>
          </a:prstGeom>
          <a:gradFill flip="none" rotWithShape="1">
            <a:gsLst>
              <a:gs pos="0">
                <a:srgbClr val="A603AB">
                  <a:lumMod val="78000"/>
                  <a:lumOff val="22000"/>
                  <a:alpha val="97000"/>
                </a:srgbClr>
              </a:gs>
              <a:gs pos="21001">
                <a:srgbClr val="0819FB"/>
              </a:gs>
              <a:gs pos="35001">
                <a:srgbClr val="1A8D48"/>
              </a:gs>
              <a:gs pos="52000">
                <a:srgbClr val="FFFF00"/>
              </a:gs>
              <a:gs pos="73000">
                <a:srgbClr val="EE3F17"/>
              </a:gs>
              <a:gs pos="88000">
                <a:srgbClr val="E81766"/>
              </a:gs>
              <a:gs pos="100000">
                <a:srgbClr val="A603AB"/>
              </a:gs>
            </a:gsLst>
            <a:lin ang="2700000" scaled="1"/>
            <a:tileRect/>
          </a:gra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nchor="ctr">
            <a:spAutoFit/>
          </a:bodyPr>
          <a:lstStyle/>
          <a:p>
            <a:pPr algn="ctr"/>
            <a:r>
              <a:rPr lang="en-US" sz="4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Hint</a:t>
            </a:r>
            <a:endParaRPr lang="en-US" sz="4800" dirty="0">
              <a:solidFill>
                <a:srgbClr val="C00000"/>
              </a:solidFill>
            </a:endParaRPr>
          </a:p>
        </p:txBody>
      </p:sp>
      <p:sp>
        <p:nvSpPr>
          <p:cNvPr id="5" name="TextBox 4"/>
          <p:cNvSpPr txBox="1"/>
          <p:nvPr/>
        </p:nvSpPr>
        <p:spPr>
          <a:xfrm>
            <a:off x="566056" y="2668839"/>
            <a:ext cx="7935686" cy="584775"/>
          </a:xfrm>
          <a:prstGeom prst="rect">
            <a:avLst/>
          </a:prstGeom>
          <a:blipFill>
            <a:blip r:embed="rId2"/>
            <a:tile tx="0" ty="0" sx="100000" sy="100000" flip="none" algn="tl"/>
          </a:blipFill>
          <a:ln w="28575">
            <a:solidFill>
              <a:srgbClr val="F0D1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3200" dirty="0">
                <a:solidFill>
                  <a:schemeClr val="tx2">
                    <a:lumMod val="90000"/>
                  </a:schemeClr>
                </a:solidFill>
                <a:latin typeface="Cooper Black" panose="0208090404030B020404" pitchFamily="18" charset="0"/>
                <a:ea typeface="Calibri" panose="020F0502020204030204" pitchFamily="34" charset="0"/>
                <a:cs typeface="Times New Roman" panose="02020603050405020304" pitchFamily="18" charset="0"/>
              </a:rPr>
              <a:t>Nothing — in any way, shape or form,</a:t>
            </a:r>
            <a:r>
              <a:rPr lang="en-US" sz="3200" dirty="0">
                <a:solidFill>
                  <a:schemeClr val="tx2">
                    <a:lumMod val="9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a:solidFill>
                <a:schemeClr val="tx2">
                  <a:lumMod val="90000"/>
                </a:schemeClr>
              </a:solidFill>
            </a:endParaRPr>
          </a:p>
        </p:txBody>
      </p:sp>
      <p:sp>
        <p:nvSpPr>
          <p:cNvPr id="2" name="Slide Number Placeholder 1"/>
          <p:cNvSpPr>
            <a:spLocks noGrp="1"/>
          </p:cNvSpPr>
          <p:nvPr>
            <p:ph type="sldNum" sz="quarter" idx="12"/>
          </p:nvPr>
        </p:nvSpPr>
        <p:spPr>
          <a:xfrm>
            <a:off x="8153400" y="6324600"/>
            <a:ext cx="762000" cy="365125"/>
          </a:xfrm>
        </p:spPr>
        <p:txBody>
          <a:bodyPr/>
          <a:lstStyle/>
          <a:p>
            <a:br>
              <a:rPr lang="en-US" b="1" dirty="0">
                <a:solidFill>
                  <a:schemeClr val="bg1"/>
                </a:solidFill>
              </a:rPr>
            </a:br>
            <a:r>
              <a:rPr lang="en-US" b="1" dirty="0">
                <a:solidFill>
                  <a:schemeClr val="bg1"/>
                </a:solidFill>
              </a:rPr>
              <a:t>59</a:t>
            </a:r>
          </a:p>
        </p:txBody>
      </p:sp>
    </p:spTree>
    <p:extLst>
      <p:ext uri="{BB962C8B-B14F-4D97-AF65-F5344CB8AC3E}">
        <p14:creationId xmlns:p14="http://schemas.microsoft.com/office/powerpoint/2010/main" val="1806541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25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550"/>
                            </p:stCondLst>
                            <p:childTnLst>
                              <p:par>
                                <p:cTn id="12" presetID="34" presetClass="emph" presetSubtype="0" fill="hold" grpId="1" nodeType="afterEffect">
                                  <p:stCondLst>
                                    <p:cond delay="25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par>
                          <p:cTn id="18" fill="hold">
                            <p:stCondLst>
                              <p:cond delay="2450"/>
                            </p:stCondLst>
                            <p:childTnLst>
                              <p:par>
                                <p:cTn id="19" presetID="53" presetClass="entr" presetSubtype="16"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par>
                          <p:cTn id="33" fill="hold">
                            <p:stCondLst>
                              <p:cond delay="1900"/>
                            </p:stCondLst>
                            <p:childTnLst>
                              <p:par>
                                <p:cTn id="34" presetID="34" presetClass="emph" presetSubtype="0" fill="hold" grpId="1" nodeType="afterEffect">
                                  <p:stCondLst>
                                    <p:cond delay="250"/>
                                  </p:stCondLst>
                                  <p:iterate type="lt">
                                    <p:tmPct val="10000"/>
                                  </p:iterate>
                                  <p:childTnLst>
                                    <p:animMotion origin="layout" path="M 0.0 0.0 L 0.0 -0.07213" pathEditMode="relative" ptsTypes="">
                                      <p:cBhvr>
                                        <p:cTn id="35" dur="250" accel="50000" decel="50000" autoRev="1" fill="hold">
                                          <p:stCondLst>
                                            <p:cond delay="0"/>
                                          </p:stCondLst>
                                        </p:cTn>
                                        <p:tgtEl>
                                          <p:spTgt spid="5"/>
                                        </p:tgtEl>
                                        <p:attrNameLst>
                                          <p:attrName>ppt_x</p:attrName>
                                          <p:attrName>ppt_y</p:attrName>
                                        </p:attrNameLst>
                                      </p:cBhvr>
                                    </p:animMotion>
                                    <p:animRot by="1500000">
                                      <p:cBhvr>
                                        <p:cTn id="36" dur="125" fill="hold">
                                          <p:stCondLst>
                                            <p:cond delay="0"/>
                                          </p:stCondLst>
                                        </p:cTn>
                                        <p:tgtEl>
                                          <p:spTgt spid="5"/>
                                        </p:tgtEl>
                                        <p:attrNameLst>
                                          <p:attrName>r</p:attrName>
                                        </p:attrNameLst>
                                      </p:cBhvr>
                                    </p:animRot>
                                    <p:animRot by="-1500000">
                                      <p:cBhvr>
                                        <p:cTn id="37" dur="125" fill="hold">
                                          <p:stCondLst>
                                            <p:cond delay="125"/>
                                          </p:stCondLst>
                                        </p:cTn>
                                        <p:tgtEl>
                                          <p:spTgt spid="5"/>
                                        </p:tgtEl>
                                        <p:attrNameLst>
                                          <p:attrName>r</p:attrName>
                                        </p:attrNameLst>
                                      </p:cBhvr>
                                    </p:animRot>
                                    <p:animRot by="-1500000">
                                      <p:cBhvr>
                                        <p:cTn id="38" dur="125" fill="hold">
                                          <p:stCondLst>
                                            <p:cond delay="250"/>
                                          </p:stCondLst>
                                        </p:cTn>
                                        <p:tgtEl>
                                          <p:spTgt spid="5"/>
                                        </p:tgtEl>
                                        <p:attrNameLst>
                                          <p:attrName>r</p:attrName>
                                        </p:attrNameLst>
                                      </p:cBhvr>
                                    </p:animRot>
                                    <p:animRot by="1500000">
                                      <p:cBhvr>
                                        <p:cTn id="39" dur="125" fill="hold">
                                          <p:stCondLst>
                                            <p:cond delay="375"/>
                                          </p:stCondLst>
                                        </p:cTn>
                                        <p:tgtEl>
                                          <p:spTgt spid="5"/>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additive="base">
                                        <p:cTn id="5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3">
              <a:lumMod val="60000"/>
              <a:lumOff val="40000"/>
            </a:schemeClr>
          </a:solidFill>
        </p:spPr>
        <p:txBody>
          <a:bodyPr wrap="square" rtlCol="0">
            <a:spAutoFit/>
          </a:bodyPr>
          <a:lstStyle/>
          <a:p>
            <a:endParaRPr lang="en-US" dirty="0"/>
          </a:p>
        </p:txBody>
      </p:sp>
      <p:sp>
        <p:nvSpPr>
          <p:cNvPr id="6" name="TextBox 5"/>
          <p:cNvSpPr txBox="1"/>
          <p:nvPr/>
        </p:nvSpPr>
        <p:spPr>
          <a:xfrm>
            <a:off x="228600" y="228600"/>
            <a:ext cx="8686800" cy="6400800"/>
          </a:xfrm>
          <a:prstGeom prst="rect">
            <a:avLst/>
          </a:prstGeom>
          <a:solidFill>
            <a:srgbClr val="CC00CC"/>
          </a:solidFill>
        </p:spPr>
        <p:txBody>
          <a:bodyPr wrap="square" rtlCol="0">
            <a:spAutoFit/>
          </a:bodyPr>
          <a:lstStyle/>
          <a:p>
            <a:endParaRPr lang="en-US" dirty="0"/>
          </a:p>
        </p:txBody>
      </p:sp>
      <p:sp>
        <p:nvSpPr>
          <p:cNvPr id="3" name="Subtitle 2"/>
          <p:cNvSpPr>
            <a:spLocks noGrp="1"/>
          </p:cNvSpPr>
          <p:nvPr>
            <p:ph type="subTitle" idx="1"/>
          </p:nvPr>
        </p:nvSpPr>
        <p:spPr>
          <a:xfrm>
            <a:off x="533400" y="609600"/>
            <a:ext cx="8077200" cy="5715000"/>
          </a:xfrm>
          <a:blipFill>
            <a:blip r:embed="rId3"/>
            <a:tile tx="0" ty="0" sx="100000" sy="100000" flip="none" algn="tl"/>
          </a:blipFill>
          <a:ln w="76200">
            <a:solidFill>
              <a:srgbClr val="FFFF00"/>
            </a:solidFill>
          </a:ln>
        </p:spPr>
        <p:txBody>
          <a:bodyPr lIns="274320" tIns="91440" rIns="274320" numCol="1" spcCol="0" anchor="ctr">
            <a:normAutofit lnSpcReduction="10000"/>
          </a:bodyPr>
          <a:lstStyle/>
          <a:p>
            <a:r>
              <a:rPr lang="en-US" sz="4800" dirty="0">
                <a:solidFill>
                  <a:schemeClr val="accent1">
                    <a:lumMod val="20000"/>
                    <a:lumOff val="80000"/>
                  </a:schemeClr>
                </a:solidFill>
                <a:latin typeface="Algerian" panose="04020705040A02060702" pitchFamily="82" charset="0"/>
              </a:rPr>
              <a:t>If any of you </a:t>
            </a:r>
            <a:r>
              <a:rPr lang="en-US" sz="4800" dirty="0">
                <a:solidFill>
                  <a:srgbClr val="FFFF00"/>
                </a:solidFill>
                <a:latin typeface="Algerian" panose="04020705040A02060702" pitchFamily="82" charset="0"/>
              </a:rPr>
              <a:t>lacks wisdom,</a:t>
            </a:r>
            <a:r>
              <a:rPr lang="en-US" sz="4800" dirty="0">
                <a:solidFill>
                  <a:schemeClr val="accent1">
                    <a:lumMod val="20000"/>
                    <a:lumOff val="80000"/>
                  </a:schemeClr>
                </a:solidFill>
                <a:latin typeface="Algerian" panose="04020705040A02060702" pitchFamily="82" charset="0"/>
              </a:rPr>
              <a:t> let him </a:t>
            </a:r>
            <a:r>
              <a:rPr lang="en-US" sz="4800" dirty="0">
                <a:solidFill>
                  <a:srgbClr val="00B050"/>
                </a:solidFill>
                <a:latin typeface="Algerian" panose="04020705040A02060702" pitchFamily="82" charset="0"/>
              </a:rPr>
              <a:t>ask</a:t>
            </a:r>
            <a:r>
              <a:rPr lang="en-US" sz="4800" dirty="0">
                <a:solidFill>
                  <a:schemeClr val="accent1">
                    <a:lumMod val="20000"/>
                    <a:lumOff val="80000"/>
                  </a:schemeClr>
                </a:solidFill>
                <a:latin typeface="Algerian" panose="04020705040A02060702" pitchFamily="82" charset="0"/>
              </a:rPr>
              <a:t> of </a:t>
            </a:r>
            <a:r>
              <a:rPr lang="en-US" sz="4800" b="1" dirty="0">
                <a:solidFill>
                  <a:srgbClr val="7171FF"/>
                </a:solidFill>
                <a:latin typeface="Algerian" panose="04020705040A02060702" pitchFamily="82" charset="0"/>
              </a:rPr>
              <a:t>Elohim, </a:t>
            </a:r>
            <a:r>
              <a:rPr lang="en-US" sz="4800" dirty="0">
                <a:solidFill>
                  <a:schemeClr val="accent1">
                    <a:lumMod val="20000"/>
                    <a:lumOff val="80000"/>
                  </a:schemeClr>
                </a:solidFill>
                <a:latin typeface="Algerian" panose="04020705040A02060702" pitchFamily="82" charset="0"/>
              </a:rPr>
              <a:t>who </a:t>
            </a:r>
            <a:r>
              <a:rPr lang="en-US" sz="4800" dirty="0">
                <a:solidFill>
                  <a:schemeClr val="accent6">
                    <a:lumMod val="60000"/>
                    <a:lumOff val="40000"/>
                  </a:schemeClr>
                </a:solidFill>
                <a:latin typeface="Algerian" panose="04020705040A02060702" pitchFamily="82" charset="0"/>
              </a:rPr>
              <a:t>gives to all generously</a:t>
            </a:r>
            <a:r>
              <a:rPr lang="en-US" sz="4800" dirty="0">
                <a:solidFill>
                  <a:schemeClr val="accent1">
                    <a:lumMod val="20000"/>
                    <a:lumOff val="80000"/>
                  </a:schemeClr>
                </a:solidFill>
                <a:latin typeface="Algerian" panose="04020705040A02060702" pitchFamily="82" charset="0"/>
              </a:rPr>
              <a:t> and without reproach, and </a:t>
            </a:r>
            <a:r>
              <a:rPr lang="en-US" sz="4800" u="sng" dirty="0">
                <a:solidFill>
                  <a:srgbClr val="FF66FF"/>
                </a:solidFill>
                <a:latin typeface="Algerian" panose="04020705040A02060702" pitchFamily="82" charset="0"/>
              </a:rPr>
              <a:t>it shall be given to him</a:t>
            </a:r>
            <a:r>
              <a:rPr lang="en-US" sz="4800" dirty="0">
                <a:solidFill>
                  <a:srgbClr val="FF66FF"/>
                </a:solidFill>
                <a:latin typeface="Algerian" panose="04020705040A02060702" pitchFamily="82" charset="0"/>
              </a:rPr>
              <a:t>.</a:t>
            </a:r>
          </a:p>
          <a:p>
            <a:r>
              <a:rPr lang="en-US" sz="4000" dirty="0">
                <a:solidFill>
                  <a:srgbClr val="00FF00"/>
                </a:solidFill>
                <a:latin typeface="Algerian" panose="04020705040A02060702" pitchFamily="82" charset="0"/>
              </a:rPr>
              <a:t>James 1:5</a:t>
            </a:r>
          </a:p>
        </p:txBody>
      </p:sp>
      <p:sp>
        <p:nvSpPr>
          <p:cNvPr id="4" name="Slide Number Placeholder 3"/>
          <p:cNvSpPr>
            <a:spLocks noGrp="1"/>
          </p:cNvSpPr>
          <p:nvPr>
            <p:ph type="sldNum" sz="quarter" idx="12"/>
          </p:nvPr>
        </p:nvSpPr>
        <p:spPr>
          <a:xfrm>
            <a:off x="8001000" y="6172200"/>
            <a:ext cx="762000" cy="365125"/>
          </a:xfrm>
        </p:spPr>
        <p:txBody>
          <a:bodyPr/>
          <a:lstStyle/>
          <a:p>
            <a:fld id="{9A7ECC3E-4170-412F-8B33-8063B7BB8A4D}" type="slidenum">
              <a:rPr lang="en-US" b="1" smtClean="0"/>
              <a:t>6</a:t>
            </a:fld>
            <a:endParaRPr lang="en-US" b="1" dirty="0"/>
          </a:p>
        </p:txBody>
      </p:sp>
    </p:spTree>
    <p:extLst>
      <p:ext uri="{BB962C8B-B14F-4D97-AF65-F5344CB8AC3E}">
        <p14:creationId xmlns:p14="http://schemas.microsoft.com/office/powerpoint/2010/main" val="41273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80">
                                          <p:stCondLst>
                                            <p:cond delay="0"/>
                                          </p:stCondLst>
                                        </p:cTn>
                                        <p:tgtEl>
                                          <p:spTgt spid="3">
                                            <p:txEl>
                                              <p:pRg st="1" end="1"/>
                                            </p:txEl>
                                          </p:spTgt>
                                        </p:tgtEl>
                                      </p:cBhvr>
                                    </p:animEffect>
                                    <p:anim calcmode="lin" valueType="num">
                                      <p:cBhvr>
                                        <p:cTn id="2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1" end="1"/>
                                            </p:txEl>
                                          </p:spTgt>
                                        </p:tgtEl>
                                      </p:cBhvr>
                                      <p:to x="100000" y="60000"/>
                                    </p:animScale>
                                    <p:animScale>
                                      <p:cBhvr>
                                        <p:cTn id="27" dur="166" decel="50000">
                                          <p:stCondLst>
                                            <p:cond delay="676"/>
                                          </p:stCondLst>
                                        </p:cTn>
                                        <p:tgtEl>
                                          <p:spTgt spid="3">
                                            <p:txEl>
                                              <p:pRg st="1" end="1"/>
                                            </p:txEl>
                                          </p:spTgt>
                                        </p:tgtEl>
                                      </p:cBhvr>
                                      <p:to x="100000" y="100000"/>
                                    </p:animScale>
                                    <p:animScale>
                                      <p:cBhvr>
                                        <p:cTn id="28" dur="26">
                                          <p:stCondLst>
                                            <p:cond delay="1312"/>
                                          </p:stCondLst>
                                        </p:cTn>
                                        <p:tgtEl>
                                          <p:spTgt spid="3">
                                            <p:txEl>
                                              <p:pRg st="1" end="1"/>
                                            </p:txEl>
                                          </p:spTgt>
                                        </p:tgtEl>
                                      </p:cBhvr>
                                      <p:to x="100000" y="80000"/>
                                    </p:animScale>
                                    <p:animScale>
                                      <p:cBhvr>
                                        <p:cTn id="29" dur="166" decel="50000">
                                          <p:stCondLst>
                                            <p:cond delay="1338"/>
                                          </p:stCondLst>
                                        </p:cTn>
                                        <p:tgtEl>
                                          <p:spTgt spid="3">
                                            <p:txEl>
                                              <p:pRg st="1" end="1"/>
                                            </p:txEl>
                                          </p:spTgt>
                                        </p:tgtEl>
                                      </p:cBhvr>
                                      <p:to x="100000" y="100000"/>
                                    </p:animScale>
                                    <p:animScale>
                                      <p:cBhvr>
                                        <p:cTn id="30" dur="26">
                                          <p:stCondLst>
                                            <p:cond delay="1642"/>
                                          </p:stCondLst>
                                        </p:cTn>
                                        <p:tgtEl>
                                          <p:spTgt spid="3">
                                            <p:txEl>
                                              <p:pRg st="1" end="1"/>
                                            </p:txEl>
                                          </p:spTgt>
                                        </p:tgtEl>
                                      </p:cBhvr>
                                      <p:to x="100000" y="90000"/>
                                    </p:animScale>
                                    <p:animScale>
                                      <p:cBhvr>
                                        <p:cTn id="31" dur="166" decel="50000">
                                          <p:stCondLst>
                                            <p:cond delay="1668"/>
                                          </p:stCondLst>
                                        </p:cTn>
                                        <p:tgtEl>
                                          <p:spTgt spid="3">
                                            <p:txEl>
                                              <p:pRg st="1" end="1"/>
                                            </p:txEl>
                                          </p:spTgt>
                                        </p:tgtEl>
                                      </p:cBhvr>
                                      <p:to x="100000" y="100000"/>
                                    </p:animScale>
                                    <p:animScale>
                                      <p:cBhvr>
                                        <p:cTn id="32" dur="26">
                                          <p:stCondLst>
                                            <p:cond delay="1808"/>
                                          </p:stCondLst>
                                        </p:cTn>
                                        <p:tgtEl>
                                          <p:spTgt spid="3">
                                            <p:txEl>
                                              <p:pRg st="1" end="1"/>
                                            </p:txEl>
                                          </p:spTgt>
                                        </p:tgtEl>
                                      </p:cBhvr>
                                      <p:to x="100000" y="95000"/>
                                    </p:animScale>
                                    <p:animScale>
                                      <p:cBhvr>
                                        <p:cTn id="3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61722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274320" anchor="t">
            <a:normAutofit/>
            <a:sp3d/>
          </a:bodyPr>
          <a:lstStyle/>
          <a:p>
            <a:pPr algn="l">
              <a:spcBef>
                <a:spcPts val="0"/>
              </a:spcBef>
              <a:spcAft>
                <a:spcPts val="3600"/>
              </a:spcAft>
            </a:pPr>
            <a:r>
              <a:rPr lang="en-US" dirty="0">
                <a:solidFill>
                  <a:schemeClr val="bg1"/>
                </a:solidFill>
                <a:latin typeface="Calibri" panose="020F0502020204030204" pitchFamily="34" charset="0"/>
              </a:rPr>
              <a:t>	  </a:t>
            </a:r>
            <a:r>
              <a:rPr lang="en-US" b="1" dirty="0">
                <a:solidFill>
                  <a:srgbClr val="0000CC"/>
                </a:solidFill>
                <a:latin typeface="Calibri" panose="020F0502020204030204" pitchFamily="34" charset="0"/>
              </a:rPr>
              <a:t>Yahuah’s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(the physical time of the year) is a separate identity from the </a:t>
            </a:r>
            <a:r>
              <a:rPr lang="en-US" b="1" dirty="0">
                <a:solidFill>
                  <a:srgbClr val="0070C0"/>
                </a:solidFill>
                <a:latin typeface="Calibri" panose="020F0502020204030204" pitchFamily="34" charset="0"/>
              </a:rPr>
              <a:t>observation themes </a:t>
            </a:r>
            <a:r>
              <a:rPr lang="en-US" dirty="0">
                <a:solidFill>
                  <a:schemeClr val="bg1"/>
                </a:solidFill>
                <a:latin typeface="Calibri" panose="020F0502020204030204" pitchFamily="34" charset="0"/>
              </a:rPr>
              <a:t>that rules how one is to observe an </a:t>
            </a:r>
            <a:r>
              <a:rPr lang="en-US" b="1" dirty="0">
                <a:solidFill>
                  <a:srgbClr val="FF3399"/>
                </a:solidFill>
                <a:latin typeface="Calibri" panose="020F0502020204030204" pitchFamily="34" charset="0"/>
              </a:rPr>
              <a:t>appointed time.  </a:t>
            </a:r>
            <a:r>
              <a:rPr lang="en-US" dirty="0">
                <a:solidFill>
                  <a:schemeClr val="bg1"/>
                </a:solidFill>
                <a:latin typeface="Calibri" panose="020F0502020204030204" pitchFamily="34" charset="0"/>
              </a:rPr>
              <a:t>They are </a:t>
            </a:r>
            <a:r>
              <a:rPr lang="en-US" b="1" dirty="0">
                <a:solidFill>
                  <a:srgbClr val="0070C0"/>
                </a:solidFill>
                <a:latin typeface="Calibri" panose="020F0502020204030204" pitchFamily="34" charset="0"/>
              </a:rPr>
              <a:t>separate identities, </a:t>
            </a:r>
            <a:r>
              <a:rPr lang="en-US" dirty="0">
                <a:solidFill>
                  <a:schemeClr val="bg1"/>
                </a:solidFill>
                <a:latin typeface="Calibri" panose="020F0502020204030204" pitchFamily="34" charset="0"/>
              </a:rPr>
              <a:t>yet they go hand in hand.</a:t>
            </a:r>
          </a:p>
          <a:p>
            <a:pPr algn="l">
              <a:spcBef>
                <a:spcPts val="0"/>
              </a:spcBef>
              <a:spcAft>
                <a:spcPts val="3600"/>
              </a:spcAft>
            </a:pPr>
            <a:r>
              <a:rPr lang="en-US" dirty="0">
                <a:solidFill>
                  <a:schemeClr val="bg1"/>
                </a:solidFill>
                <a:latin typeface="Calibri" panose="020F0502020204030204" pitchFamily="34" charset="0"/>
              </a:rPr>
              <a:t>	          </a:t>
            </a:r>
            <a:r>
              <a:rPr lang="en-US" b="1" dirty="0">
                <a:solidFill>
                  <a:srgbClr val="FF3399"/>
                </a:solidFill>
                <a:latin typeface="Calibri" panose="020F0502020204030204" pitchFamily="34" charset="0"/>
              </a:rPr>
              <a:t>Abib 14</a:t>
            </a:r>
            <a:r>
              <a:rPr lang="en-US"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is an </a:t>
            </a:r>
            <a:r>
              <a:rPr lang="en-US" b="1" u="sng" dirty="0">
                <a:solidFill>
                  <a:srgbClr val="FF3399"/>
                </a:solidFill>
                <a:latin typeface="Calibri" panose="020F0502020204030204" pitchFamily="34" charset="0"/>
              </a:rPr>
              <a:t>appointed time</a:t>
            </a:r>
            <a:r>
              <a:rPr lang="en-US" b="1" dirty="0">
                <a:solidFill>
                  <a:srgbClr val="FF3399"/>
                </a:solidFill>
                <a:latin typeface="Calibri" panose="020F0502020204030204" pitchFamily="34" charset="0"/>
              </a:rPr>
              <a:t>,  </a:t>
            </a:r>
            <a:r>
              <a:rPr lang="en-US" b="1" dirty="0">
                <a:solidFill>
                  <a:schemeClr val="accent2">
                    <a:lumMod val="75000"/>
                  </a:schemeClr>
                </a:solidFill>
                <a:latin typeface="Calibri" panose="020F0502020204030204" pitchFamily="34" charset="0"/>
              </a:rPr>
              <a:t>And…</a:t>
            </a:r>
          </a:p>
          <a:p>
            <a:pPr algn="l">
              <a:spcBef>
                <a:spcPts val="0"/>
              </a:spcBef>
              <a:spcAft>
                <a:spcPts val="1800"/>
              </a:spcAft>
            </a:pPr>
            <a:r>
              <a:rPr lang="en-US" dirty="0">
                <a:solidFill>
                  <a:schemeClr val="bg1"/>
                </a:solidFill>
                <a:latin typeface="Calibri" panose="020F0502020204030204" pitchFamily="34" charset="0"/>
              </a:rPr>
              <a:t>the </a:t>
            </a:r>
            <a:r>
              <a:rPr lang="en-US" b="1" u="sng" dirty="0">
                <a:solidFill>
                  <a:srgbClr val="009900"/>
                </a:solidFill>
                <a:latin typeface="Calibri" panose="020F0502020204030204" pitchFamily="34" charset="0"/>
              </a:rPr>
              <a:t>theme application</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for </a:t>
            </a:r>
            <a:r>
              <a:rPr lang="en-US" b="1" dirty="0">
                <a:solidFill>
                  <a:srgbClr val="FF3399"/>
                </a:solidFill>
                <a:latin typeface="Calibri" panose="020F0502020204030204" pitchFamily="34" charset="0"/>
              </a:rPr>
              <a:t>Abib 14 </a:t>
            </a:r>
            <a:r>
              <a:rPr lang="en-US" dirty="0">
                <a:solidFill>
                  <a:schemeClr val="bg1"/>
                </a:solidFill>
                <a:latin typeface="Calibri" panose="020F0502020204030204" pitchFamily="34" charset="0"/>
              </a:rPr>
              <a:t>is </a:t>
            </a:r>
            <a:r>
              <a:rPr lang="en-US" b="1" u="sng" dirty="0">
                <a:solidFill>
                  <a:srgbClr val="009900"/>
                </a:solidFill>
                <a:latin typeface="Calibri" panose="020F0502020204030204" pitchFamily="34" charset="0"/>
              </a:rPr>
              <a:t>Pesach</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(Passover).  </a:t>
            </a:r>
          </a:p>
          <a:p>
            <a:pPr algn="l">
              <a:spcBef>
                <a:spcPts val="0"/>
              </a:spcBef>
              <a:spcAft>
                <a:spcPts val="1800"/>
              </a:spcAft>
            </a:pPr>
            <a:r>
              <a:rPr lang="en-US" dirty="0">
                <a:solidFill>
                  <a:schemeClr val="bg1"/>
                </a:solidFill>
                <a:latin typeface="Calibri" panose="020F0502020204030204" pitchFamily="34" charset="0"/>
              </a:rPr>
              <a:t>Long before the </a:t>
            </a:r>
            <a:r>
              <a:rPr lang="en-US" b="1" dirty="0">
                <a:solidFill>
                  <a:srgbClr val="009900"/>
                </a:solidFill>
                <a:latin typeface="Calibri" panose="020F0502020204030204" pitchFamily="34" charset="0"/>
              </a:rPr>
              <a:t>Pesach </a:t>
            </a:r>
            <a:r>
              <a:rPr lang="en-US" b="1" dirty="0">
                <a:solidFill>
                  <a:srgbClr val="996633"/>
                </a:solidFill>
                <a:latin typeface="Calibri" panose="020F0502020204030204" pitchFamily="34" charset="0"/>
              </a:rPr>
              <a:t>“Feast”</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began in </a:t>
            </a:r>
            <a:r>
              <a:rPr lang="en-US" dirty="0" err="1">
                <a:solidFill>
                  <a:schemeClr val="bg1"/>
                </a:solidFill>
                <a:latin typeface="Calibri" panose="020F0502020204030204" pitchFamily="34" charset="0"/>
              </a:rPr>
              <a:t>Mitsrayim</a:t>
            </a:r>
            <a:r>
              <a:rPr lang="en-US" dirty="0">
                <a:solidFill>
                  <a:schemeClr val="bg1"/>
                </a:solidFill>
                <a:latin typeface="Calibri" panose="020F0502020204030204" pitchFamily="34" charset="0"/>
              </a:rPr>
              <a:t> (Egypt), the </a:t>
            </a:r>
            <a:r>
              <a:rPr lang="en-US" b="1" dirty="0">
                <a:solidFill>
                  <a:srgbClr val="FF3399"/>
                </a:solidFill>
                <a:latin typeface="Calibri" panose="020F0502020204030204" pitchFamily="34" charset="0"/>
              </a:rPr>
              <a:t>appointed time</a:t>
            </a:r>
            <a:r>
              <a:rPr lang="en-US" dirty="0">
                <a:solidFill>
                  <a:srgbClr val="FF3399"/>
                </a:solidFill>
                <a:latin typeface="Calibri" panose="020F0502020204030204" pitchFamily="34" charset="0"/>
              </a:rPr>
              <a:t> (</a:t>
            </a:r>
            <a:r>
              <a:rPr lang="en-US" b="1" dirty="0">
                <a:solidFill>
                  <a:srgbClr val="FF3399"/>
                </a:solidFill>
                <a:latin typeface="Calibri" panose="020F0502020204030204" pitchFamily="34" charset="0"/>
              </a:rPr>
              <a:t>Abib 14</a:t>
            </a:r>
            <a:r>
              <a:rPr lang="en-US"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was in effect. </a:t>
            </a:r>
          </a:p>
          <a:p>
            <a:pPr algn="l">
              <a:spcBef>
                <a:spcPts val="0"/>
              </a:spcBef>
              <a:spcAft>
                <a:spcPts val="1800"/>
              </a:spcAft>
            </a:pPr>
            <a:r>
              <a:rPr lang="en-US" dirty="0">
                <a:solidFill>
                  <a:schemeClr val="bg1"/>
                </a:solidFill>
                <a:latin typeface="Calibri" panose="020F0502020204030204" pitchFamily="34" charset="0"/>
              </a:rPr>
              <a:t>Let’s look a little deeper into this concept.  Does it really matter whose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we choose to keep?? </a:t>
            </a:r>
          </a:p>
        </p:txBody>
      </p:sp>
      <p:sp>
        <p:nvSpPr>
          <p:cNvPr id="6" name="Curved Down Arrow 5"/>
          <p:cNvSpPr/>
          <p:nvPr/>
        </p:nvSpPr>
        <p:spPr>
          <a:xfrm>
            <a:off x="2971800" y="2362200"/>
            <a:ext cx="2286000" cy="457200"/>
          </a:xfrm>
          <a:prstGeom prst="curvedDownArrow">
            <a:avLst/>
          </a:prstGeom>
          <a:solidFill>
            <a:srgbClr val="FFE1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2514600" y="3200400"/>
            <a:ext cx="3581400" cy="457200"/>
          </a:xfrm>
          <a:prstGeom prst="curvedDownArrow">
            <a:avLst/>
          </a:prstGeom>
          <a:solidFill>
            <a:schemeClr val="accent3">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39486" y="381000"/>
            <a:ext cx="990600" cy="553998"/>
          </a:xfrm>
          <a:prstGeom prst="rect">
            <a:avLst/>
          </a:prstGeom>
          <a:blipFill>
            <a:blip r:embed="rId3"/>
            <a:tile tx="0" ty="0" sx="100000" sy="100000" flip="none" algn="tl"/>
          </a:blipFill>
          <a:ln w="57150">
            <a:solidFill>
              <a:srgbClr val="FFE8A7"/>
            </a:solidFill>
          </a:ln>
          <a:effectLst>
            <a:outerShdw blurRad="107950" dist="12700" dir="5400000" algn="ctr">
              <a:srgbClr val="000000"/>
            </a:outerShdw>
          </a:effectLst>
          <a:scene3d>
            <a:camera prst="orthographicFront"/>
            <a:lightRig rig="threePt" dir="t"/>
          </a:scene3d>
          <a:sp3d>
            <a:bevelT w="114300" prst="artDeco"/>
          </a:sp3d>
        </p:spPr>
        <p:txBody>
          <a:bodyPr wrap="square" rtlCol="0">
            <a:spAutoFit/>
          </a:bodyPr>
          <a:lstStyle/>
          <a:p>
            <a:pPr algn="ctr"/>
            <a:r>
              <a:rPr lang="en-US" sz="3000" b="1" u="sng" dirty="0">
                <a:solidFill>
                  <a:srgbClr val="FFE8A7"/>
                </a:solidFill>
                <a:latin typeface="Calibri" panose="020F0502020204030204" pitchFamily="34" charset="0"/>
              </a:rPr>
              <a:t>Note</a:t>
            </a:r>
            <a:endParaRPr lang="en-US" sz="3000" dirty="0">
              <a:solidFill>
                <a:srgbClr val="FFE8A7"/>
              </a:solidFill>
            </a:endParaRPr>
          </a:p>
        </p:txBody>
      </p:sp>
      <p:sp>
        <p:nvSpPr>
          <p:cNvPr id="10" name="TextBox 9"/>
          <p:cNvSpPr txBox="1"/>
          <p:nvPr/>
        </p:nvSpPr>
        <p:spPr>
          <a:xfrm>
            <a:off x="228600" y="2514600"/>
            <a:ext cx="1600200" cy="553998"/>
          </a:xfrm>
          <a:prstGeom prst="rect">
            <a:avLst/>
          </a:prstGeom>
          <a:blipFill>
            <a:blip r:embed="rId3"/>
            <a:tile tx="0" ty="0" sx="100000" sy="100000" flip="none" algn="tl"/>
          </a:blipFill>
          <a:ln w="38100">
            <a:solidFill>
              <a:srgbClr val="FFE8A7"/>
            </a:solidFill>
          </a:ln>
          <a:scene3d>
            <a:camera prst="orthographicFront"/>
            <a:lightRig rig="threePt" dir="t"/>
          </a:scene3d>
          <a:sp3d>
            <a:bevelT w="114300" prst="artDeco"/>
          </a:sp3d>
        </p:spPr>
        <p:txBody>
          <a:bodyPr wrap="square" rtlCol="0" anchor="ctr">
            <a:spAutoFit/>
          </a:bodyPr>
          <a:lstStyle/>
          <a:p>
            <a:pPr algn="ctr"/>
            <a:r>
              <a:rPr lang="en-US" sz="3000" b="1" u="sng" dirty="0">
                <a:solidFill>
                  <a:srgbClr val="FFE8A7"/>
                </a:solidFill>
                <a:latin typeface="Calibri" panose="020F0502020204030204" pitchFamily="34" charset="0"/>
              </a:rPr>
              <a:t>Example</a:t>
            </a:r>
            <a:endParaRPr lang="en-US" sz="3000" dirty="0">
              <a:solidFill>
                <a:srgbClr val="FFE8A7"/>
              </a:solidFill>
            </a:endParaRP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60</a:t>
            </a:fld>
            <a:endParaRPr lang="en-US" b="1" dirty="0">
              <a:solidFill>
                <a:schemeClr val="bg1"/>
              </a:solidFill>
            </a:endParaRPr>
          </a:p>
        </p:txBody>
      </p:sp>
      <p:sp>
        <p:nvSpPr>
          <p:cNvPr id="2" name="Down Arrow 1"/>
          <p:cNvSpPr/>
          <p:nvPr/>
        </p:nvSpPr>
        <p:spPr>
          <a:xfrm>
            <a:off x="7924800" y="5867400"/>
            <a:ext cx="762000" cy="838200"/>
          </a:xfrm>
          <a:prstGeom prst="downArrow">
            <a:avLst/>
          </a:prstGeom>
          <a:solidFill>
            <a:srgbClr val="FFE5FF"/>
          </a:solidFill>
          <a:ln w="7620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0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9"/>
                                        </p:tgtEl>
                                        <p:attrNameLst>
                                          <p:attrName>ppt_x</p:attrName>
                                          <p:attrName>ppt_y</p:attrName>
                                        </p:attrNameLst>
                                      </p:cBhvr>
                                    </p:animMotion>
                                    <p:animRot by="1500000">
                                      <p:cBhvr>
                                        <p:cTn id="24" dur="125" fill="hold">
                                          <p:stCondLst>
                                            <p:cond delay="0"/>
                                          </p:stCondLst>
                                        </p:cTn>
                                        <p:tgtEl>
                                          <p:spTgt spid="9"/>
                                        </p:tgtEl>
                                        <p:attrNameLst>
                                          <p:attrName>r</p:attrName>
                                        </p:attrNameLst>
                                      </p:cBhvr>
                                    </p:animRot>
                                    <p:animRot by="-1500000">
                                      <p:cBhvr>
                                        <p:cTn id="25" dur="125" fill="hold">
                                          <p:stCondLst>
                                            <p:cond delay="125"/>
                                          </p:stCondLst>
                                        </p:cTn>
                                        <p:tgtEl>
                                          <p:spTgt spid="9"/>
                                        </p:tgtEl>
                                        <p:attrNameLst>
                                          <p:attrName>r</p:attrName>
                                        </p:attrNameLst>
                                      </p:cBhvr>
                                    </p:animRot>
                                    <p:animRot by="-1500000">
                                      <p:cBhvr>
                                        <p:cTn id="26" dur="125" fill="hold">
                                          <p:stCondLst>
                                            <p:cond delay="250"/>
                                          </p:stCondLst>
                                        </p:cTn>
                                        <p:tgtEl>
                                          <p:spTgt spid="9"/>
                                        </p:tgtEl>
                                        <p:attrNameLst>
                                          <p:attrName>r</p:attrName>
                                        </p:attrNameLst>
                                      </p:cBhvr>
                                    </p:animRot>
                                    <p:animRot by="1500000">
                                      <p:cBhvr>
                                        <p:cTn id="27" dur="125" fill="hold">
                                          <p:stCondLst>
                                            <p:cond delay="375"/>
                                          </p:stCondLst>
                                        </p:cTn>
                                        <p:tgtEl>
                                          <p:spTgt spid="9"/>
                                        </p:tgtEl>
                                        <p:attrNameLst>
                                          <p:attrName>r</p:attrName>
                                        </p:attrNameLst>
                                      </p:cBhvr>
                                    </p:animRot>
                                  </p:childTnLst>
                                </p:cTn>
                              </p:par>
                            </p:childTnLst>
                          </p:cTn>
                        </p:par>
                        <p:par>
                          <p:cTn id="28" fill="hold">
                            <p:stCondLst>
                              <p:cond delay="2650"/>
                            </p:stCondLst>
                            <p:childTnLst>
                              <p:par>
                                <p:cTn id="29" presetID="16" presetClass="entr" presetSubtype="21"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iterate type="lt">
                                    <p:tmPct val="0"/>
                                  </p:iterate>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par>
                          <p:cTn id="50" fill="hold">
                            <p:stCondLst>
                              <p:cond delay="2000"/>
                            </p:stCondLst>
                            <p:childTnLst>
                              <p:par>
                                <p:cTn id="51" presetID="34" presetClass="emph" presetSubtype="0" fill="hold" grpId="1" nodeType="after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10"/>
                                        </p:tgtEl>
                                        <p:attrNameLst>
                                          <p:attrName>ppt_x</p:attrName>
                                          <p:attrName>ppt_y</p:attrName>
                                        </p:attrNameLst>
                                      </p:cBhvr>
                                    </p:animMotion>
                                    <p:animRot by="1500000">
                                      <p:cBhvr>
                                        <p:cTn id="53" dur="125" fill="hold">
                                          <p:stCondLst>
                                            <p:cond delay="0"/>
                                          </p:stCondLst>
                                        </p:cTn>
                                        <p:tgtEl>
                                          <p:spTgt spid="10"/>
                                        </p:tgtEl>
                                        <p:attrNameLst>
                                          <p:attrName>r</p:attrName>
                                        </p:attrNameLst>
                                      </p:cBhvr>
                                    </p:animRot>
                                    <p:animRot by="-1500000">
                                      <p:cBhvr>
                                        <p:cTn id="54" dur="125" fill="hold">
                                          <p:stCondLst>
                                            <p:cond delay="125"/>
                                          </p:stCondLst>
                                        </p:cTn>
                                        <p:tgtEl>
                                          <p:spTgt spid="10"/>
                                        </p:tgtEl>
                                        <p:attrNameLst>
                                          <p:attrName>r</p:attrName>
                                        </p:attrNameLst>
                                      </p:cBhvr>
                                    </p:animRot>
                                    <p:animRot by="-1500000">
                                      <p:cBhvr>
                                        <p:cTn id="55" dur="125" fill="hold">
                                          <p:stCondLst>
                                            <p:cond delay="250"/>
                                          </p:stCondLst>
                                        </p:cTn>
                                        <p:tgtEl>
                                          <p:spTgt spid="10"/>
                                        </p:tgtEl>
                                        <p:attrNameLst>
                                          <p:attrName>r</p:attrName>
                                        </p:attrNameLst>
                                      </p:cBhvr>
                                    </p:animRot>
                                    <p:animRot by="1500000">
                                      <p:cBhvr>
                                        <p:cTn id="56" dur="125" fill="hold">
                                          <p:stCondLst>
                                            <p:cond delay="375"/>
                                          </p:stCondLst>
                                        </p:cTn>
                                        <p:tgtEl>
                                          <p:spTgt spid="10"/>
                                        </p:tgtEl>
                                        <p:attrNameLst>
                                          <p:attrName>r</p:attrName>
                                        </p:attrNameLst>
                                      </p:cBhvr>
                                    </p:animRot>
                                  </p:childTnLst>
                                </p:cTn>
                              </p:par>
                            </p:childTnLst>
                          </p:cTn>
                        </p:par>
                        <p:par>
                          <p:cTn id="57" fill="hold">
                            <p:stCondLst>
                              <p:cond delay="2800"/>
                            </p:stCondLst>
                            <p:childTnLst>
                              <p:par>
                                <p:cTn id="58" presetID="16" presetClass="entr" presetSubtype="21" fill="hold" nodeType="after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barn(inVertical)">
                                      <p:cBhvr>
                                        <p:cTn id="60" dur="500"/>
                                        <p:tgtEl>
                                          <p:spTgt spid="3">
                                            <p:txEl>
                                              <p:pRg st="1" end="1"/>
                                            </p:txEl>
                                          </p:spTgt>
                                        </p:tgtEl>
                                      </p:cBhvr>
                                    </p:animEffect>
                                  </p:childTnLst>
                                </p:cTn>
                              </p:par>
                            </p:childTnLst>
                          </p:cTn>
                        </p:par>
                        <p:par>
                          <p:cTn id="61" fill="hold">
                            <p:stCondLst>
                              <p:cond delay="3300"/>
                            </p:stCondLst>
                            <p:childTnLst>
                              <p:par>
                                <p:cTn id="62" presetID="20"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edge">
                                      <p:cBhvr>
                                        <p:cTn id="64" dur="2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barn(inVertical)">
                                      <p:cBhvr>
                                        <p:cTn id="69" dur="500"/>
                                        <p:tgtEl>
                                          <p:spTgt spid="3">
                                            <p:txEl>
                                              <p:pRg st="2" end="2"/>
                                            </p:txEl>
                                          </p:spTgt>
                                        </p:tgtEl>
                                      </p:cBhvr>
                                    </p:animEffect>
                                  </p:childTnLst>
                                </p:cTn>
                              </p:par>
                            </p:childTnLst>
                          </p:cTn>
                        </p:par>
                        <p:par>
                          <p:cTn id="70" fill="hold">
                            <p:stCondLst>
                              <p:cond delay="500"/>
                            </p:stCondLst>
                            <p:childTnLst>
                              <p:par>
                                <p:cTn id="71" presetID="2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edge">
                                      <p:cBhvr>
                                        <p:cTn id="73" dur="20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 calcmode="lin" valueType="num">
                                      <p:cBhvr additive="base">
                                        <p:cTn id="7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 calcmode="lin" valueType="num">
                                      <p:cBhvr additive="base">
                                        <p:cTn id="8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86" fill="hold">
                            <p:stCondLst>
                              <p:cond delay="500"/>
                            </p:stCondLst>
                            <p:childTnLst>
                              <p:par>
                                <p:cTn id="87" presetID="26" presetClass="entr" presetSubtype="0" fill="hold" grpId="0"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down)">
                                      <p:cBhvr>
                                        <p:cTn id="89" dur="580">
                                          <p:stCondLst>
                                            <p:cond delay="0"/>
                                          </p:stCondLst>
                                        </p:cTn>
                                        <p:tgtEl>
                                          <p:spTgt spid="2"/>
                                        </p:tgtEl>
                                      </p:cBhvr>
                                    </p:animEffect>
                                    <p:anim calcmode="lin" valueType="num">
                                      <p:cBhvr>
                                        <p:cTn id="9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gtEl>
                                      </p:cBhvr>
                                      <p:to x="100000" y="60000"/>
                                    </p:animScale>
                                    <p:animScale>
                                      <p:cBhvr>
                                        <p:cTn id="96" dur="166" decel="50000">
                                          <p:stCondLst>
                                            <p:cond delay="676"/>
                                          </p:stCondLst>
                                        </p:cTn>
                                        <p:tgtEl>
                                          <p:spTgt spid="2"/>
                                        </p:tgtEl>
                                      </p:cBhvr>
                                      <p:to x="100000" y="100000"/>
                                    </p:animScale>
                                    <p:animScale>
                                      <p:cBhvr>
                                        <p:cTn id="97" dur="26">
                                          <p:stCondLst>
                                            <p:cond delay="1312"/>
                                          </p:stCondLst>
                                        </p:cTn>
                                        <p:tgtEl>
                                          <p:spTgt spid="2"/>
                                        </p:tgtEl>
                                      </p:cBhvr>
                                      <p:to x="100000" y="80000"/>
                                    </p:animScale>
                                    <p:animScale>
                                      <p:cBhvr>
                                        <p:cTn id="98" dur="166" decel="50000">
                                          <p:stCondLst>
                                            <p:cond delay="1338"/>
                                          </p:stCondLst>
                                        </p:cTn>
                                        <p:tgtEl>
                                          <p:spTgt spid="2"/>
                                        </p:tgtEl>
                                      </p:cBhvr>
                                      <p:to x="100000" y="100000"/>
                                    </p:animScale>
                                    <p:animScale>
                                      <p:cBhvr>
                                        <p:cTn id="99" dur="26">
                                          <p:stCondLst>
                                            <p:cond delay="1642"/>
                                          </p:stCondLst>
                                        </p:cTn>
                                        <p:tgtEl>
                                          <p:spTgt spid="2"/>
                                        </p:tgtEl>
                                      </p:cBhvr>
                                      <p:to x="100000" y="90000"/>
                                    </p:animScale>
                                    <p:animScale>
                                      <p:cBhvr>
                                        <p:cTn id="100" dur="166" decel="50000">
                                          <p:stCondLst>
                                            <p:cond delay="1668"/>
                                          </p:stCondLst>
                                        </p:cTn>
                                        <p:tgtEl>
                                          <p:spTgt spid="2"/>
                                        </p:tgtEl>
                                      </p:cBhvr>
                                      <p:to x="100000" y="100000"/>
                                    </p:animScale>
                                    <p:animScale>
                                      <p:cBhvr>
                                        <p:cTn id="101" dur="26">
                                          <p:stCondLst>
                                            <p:cond delay="1808"/>
                                          </p:stCondLst>
                                        </p:cTn>
                                        <p:tgtEl>
                                          <p:spTgt spid="2"/>
                                        </p:tgtEl>
                                      </p:cBhvr>
                                      <p:to x="100000" y="95000"/>
                                    </p:animScale>
                                    <p:animScale>
                                      <p:cBhvr>
                                        <p:cTn id="10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9" grpId="1" animBg="1"/>
      <p:bldP spid="10" grpId="0" animBg="1"/>
      <p:bldP spid="10" grpId="1" animBg="1"/>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63246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182880" anchor="t">
            <a:normAutofit lnSpcReduction="10000"/>
            <a:sp3d/>
          </a:bodyPr>
          <a:lstStyle/>
          <a:p>
            <a:pPr algn="l">
              <a:spcBef>
                <a:spcPts val="0"/>
              </a:spcBef>
              <a:spcAft>
                <a:spcPts val="1200"/>
              </a:spcAft>
            </a:pPr>
            <a:r>
              <a:rPr lang="en-US" dirty="0">
                <a:solidFill>
                  <a:schemeClr val="bg1"/>
                </a:solidFill>
                <a:latin typeface="Calibri" panose="020F0502020204030204" pitchFamily="34" charset="0"/>
              </a:rPr>
              <a:t>	  </a:t>
            </a:r>
          </a:p>
          <a:p>
            <a:pPr algn="l">
              <a:spcBef>
                <a:spcPts val="0"/>
              </a:spcBef>
              <a:spcAft>
                <a:spcPts val="1800"/>
              </a:spcAft>
            </a:pP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has made it very clear  – </a:t>
            </a:r>
            <a:r>
              <a:rPr lang="en-US" b="1" u="sng" dirty="0">
                <a:solidFill>
                  <a:srgbClr val="0000CC"/>
                </a:solidFill>
                <a:latin typeface="Calibri" panose="020F0502020204030204" pitchFamily="34" charset="0"/>
              </a:rPr>
              <a:t>His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are 		       They must be </a:t>
            </a:r>
            <a:r>
              <a:rPr lang="en-US" b="1" u="sng" dirty="0">
                <a:solidFill>
                  <a:srgbClr val="009900"/>
                </a:solidFill>
                <a:effectLst>
                  <a:outerShdw blurRad="38100" dist="38100" dir="2700000" algn="tl">
                    <a:srgbClr val="000000">
                      <a:alpha val="43137"/>
                    </a:srgbClr>
                  </a:outerShdw>
                </a:effectLst>
                <a:latin typeface="Calibri" panose="020F0502020204030204" pitchFamily="34" charset="0"/>
              </a:rPr>
              <a:t>proclaimed</a:t>
            </a:r>
            <a:r>
              <a:rPr lang="en-US" b="1" dirty="0">
                <a:solidFill>
                  <a:srgbClr val="009900"/>
                </a:solidFill>
                <a:effectLst>
                  <a:outerShdw blurRad="38100" dist="38100" dir="2700000" algn="tl">
                    <a:srgbClr val="000000">
                      <a:alpha val="43137"/>
                    </a:srgbClr>
                  </a:outerShdw>
                </a:effectLst>
                <a:latin typeface="Calibri" panose="020F0502020204030204" pitchFamily="34" charset="0"/>
              </a:rPr>
              <a:t>,</a:t>
            </a:r>
            <a:r>
              <a:rPr lang="en-US" b="1" dirty="0">
                <a:solidFill>
                  <a:srgbClr val="009900"/>
                </a:solidFill>
                <a:latin typeface="Calibri" panose="020F0502020204030204" pitchFamily="34" charset="0"/>
              </a:rPr>
              <a:t> </a:t>
            </a:r>
            <a:r>
              <a:rPr lang="en-US" b="1" u="sng" dirty="0">
                <a:solidFill>
                  <a:srgbClr val="CC9900"/>
                </a:solidFill>
                <a:effectLst>
                  <a:outerShdw blurRad="38100" dist="38100" dir="2700000" algn="tl">
                    <a:srgbClr val="000000">
                      <a:alpha val="43137"/>
                    </a:srgbClr>
                  </a:outerShdw>
                </a:effectLst>
                <a:latin typeface="Calibri" panose="020F0502020204030204" pitchFamily="34" charset="0"/>
              </a:rPr>
              <a:t>performed</a:t>
            </a:r>
            <a:r>
              <a:rPr lang="en-US" dirty="0">
                <a:solidFill>
                  <a:srgbClr val="CC9900"/>
                </a:solidFill>
                <a:effectLst>
                  <a:outerShdw blurRad="38100" dist="38100" dir="2700000" algn="tl">
                    <a:srgbClr val="000000">
                      <a:alpha val="43137"/>
                    </a:srgbClr>
                  </a:outerShdw>
                </a:effectLst>
                <a:latin typeface="Calibri" panose="020F0502020204030204" pitchFamily="34" charset="0"/>
              </a:rPr>
              <a:t> </a:t>
            </a:r>
            <a:r>
              <a:rPr lang="en-US" dirty="0">
                <a:solidFill>
                  <a:schemeClr val="bg1"/>
                </a:solidFill>
                <a:latin typeface="Calibri" panose="020F0502020204030204" pitchFamily="34" charset="0"/>
              </a:rPr>
              <a:t>and </a:t>
            </a:r>
            <a:r>
              <a:rPr lang="en-US" b="1" u="sng" dirty="0">
                <a:solidFill>
                  <a:srgbClr val="0070C0"/>
                </a:solidFill>
                <a:effectLst>
                  <a:outerShdw blurRad="38100" dist="38100" dir="2700000" algn="tl">
                    <a:srgbClr val="000000">
                      <a:alpha val="43137"/>
                    </a:srgbClr>
                  </a:outerShdw>
                </a:effectLst>
                <a:latin typeface="Calibri" panose="020F0502020204030204" pitchFamily="34" charset="0"/>
              </a:rPr>
              <a:t>guarded</a:t>
            </a:r>
            <a:r>
              <a:rPr lang="en-US" dirty="0">
                <a:solidFill>
                  <a:srgbClr val="0070C0"/>
                </a:solidFill>
                <a:effectLst>
                  <a:outerShdw blurRad="38100" dist="38100" dir="2700000" algn="tl">
                    <a:srgbClr val="000000">
                      <a:alpha val="43137"/>
                    </a:srgbClr>
                  </a:outerShdw>
                </a:effectLst>
                <a:latin typeface="Calibri" panose="020F0502020204030204" pitchFamily="34" charset="0"/>
              </a:rPr>
              <a:t> </a:t>
            </a:r>
            <a:r>
              <a:rPr lang="en-US" dirty="0">
                <a:solidFill>
                  <a:schemeClr val="bg1"/>
                </a:solidFill>
                <a:latin typeface="Calibri" panose="020F0502020204030204" pitchFamily="34" charset="0"/>
              </a:rPr>
              <a:t>according to </a:t>
            </a:r>
            <a:r>
              <a:rPr lang="en-US" b="1" u="sng" dirty="0">
                <a:solidFill>
                  <a:srgbClr val="0000CC"/>
                </a:solidFill>
                <a:latin typeface="Calibri" panose="020F0502020204030204" pitchFamily="34" charset="0"/>
              </a:rPr>
              <a:t>His</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timing and calendar. </a:t>
            </a:r>
          </a:p>
          <a:p>
            <a:pPr marL="1371600" indent="-1371600" algn="l">
              <a:spcBef>
                <a:spcPts val="0"/>
              </a:spcBef>
              <a:spcAft>
                <a:spcPts val="1800"/>
              </a:spcAft>
            </a:pPr>
            <a:r>
              <a:rPr lang="en-US" dirty="0">
                <a:solidFill>
                  <a:schemeClr val="bg1"/>
                </a:solidFill>
                <a:latin typeface="Calibri" panose="020F0502020204030204" pitchFamily="34" charset="0"/>
              </a:rPr>
              <a:t>Lev 23:4	These are the </a:t>
            </a:r>
            <a:r>
              <a:rPr lang="en-US" b="1" u="sng" dirty="0">
                <a:solidFill>
                  <a:srgbClr val="FF3399"/>
                </a:solidFill>
                <a:latin typeface="Calibri" panose="020F0502020204030204" pitchFamily="34" charset="0"/>
              </a:rPr>
              <a:t>appointed times</a:t>
            </a:r>
            <a:r>
              <a:rPr lang="en-US" b="1"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of </a:t>
            </a:r>
            <a:r>
              <a:rPr lang="he-IL" b="1" dirty="0">
                <a:solidFill>
                  <a:srgbClr val="0000CC"/>
                </a:solidFill>
                <a:latin typeface="Calibri" panose="020F0502020204030204" pitchFamily="34" charset="0"/>
              </a:rPr>
              <a:t>יהוה</a:t>
            </a:r>
            <a:r>
              <a:rPr lang="en-US" b="1" dirty="0">
                <a:solidFill>
                  <a:srgbClr val="0000CC"/>
                </a:solidFill>
                <a:latin typeface="Calibri" panose="020F0502020204030204" pitchFamily="34" charset="0"/>
              </a:rPr>
              <a:t>,</a:t>
            </a:r>
            <a:r>
              <a:rPr lang="en-US" dirty="0">
                <a:solidFill>
                  <a:schemeClr val="bg1"/>
                </a:solidFill>
                <a:latin typeface="Calibri" panose="020F0502020204030204" pitchFamily="34" charset="0"/>
              </a:rPr>
              <a:t> set-apart gatherings which </a:t>
            </a:r>
            <a:r>
              <a:rPr lang="en-US" b="1" dirty="0">
                <a:solidFill>
                  <a:srgbClr val="0070C0"/>
                </a:solidFill>
                <a:latin typeface="Calibri" panose="020F0502020204030204" pitchFamily="34" charset="0"/>
              </a:rPr>
              <a:t>you are to </a:t>
            </a:r>
            <a:r>
              <a:rPr lang="en-US" b="1" u="sng" dirty="0">
                <a:solidFill>
                  <a:srgbClr val="009900"/>
                </a:solidFill>
                <a:effectLst>
                  <a:outerShdw blurRad="38100" dist="38100" dir="2700000" algn="tl">
                    <a:srgbClr val="000000">
                      <a:alpha val="43137"/>
                    </a:srgbClr>
                  </a:outerShdw>
                </a:effectLst>
                <a:latin typeface="Calibri" panose="020F0502020204030204" pitchFamily="34" charset="0"/>
              </a:rPr>
              <a:t>proclaim</a:t>
            </a:r>
            <a:r>
              <a:rPr lang="en-US" b="1" dirty="0">
                <a:solidFill>
                  <a:srgbClr val="009900"/>
                </a:solidFill>
                <a:effectLst>
                  <a:outerShdw blurRad="38100" dist="38100" dir="2700000" algn="tl">
                    <a:srgbClr val="000000">
                      <a:alpha val="43137"/>
                    </a:srgbClr>
                  </a:outerShdw>
                </a:effectLst>
                <a:latin typeface="Calibri" panose="020F0502020204030204" pitchFamily="34" charset="0"/>
              </a:rPr>
              <a:t> </a:t>
            </a:r>
            <a:r>
              <a:rPr lang="en-US" b="1" u="sng" dirty="0">
                <a:solidFill>
                  <a:srgbClr val="CC00CC"/>
                </a:solidFill>
                <a:latin typeface="Calibri" panose="020F0502020204030204" pitchFamily="34" charset="0"/>
              </a:rPr>
              <a:t>at</a:t>
            </a:r>
            <a:r>
              <a:rPr lang="en-US" b="1" dirty="0">
                <a:solidFill>
                  <a:srgbClr val="008000"/>
                </a:solidFill>
                <a:latin typeface="Calibri" panose="020F0502020204030204" pitchFamily="34" charset="0"/>
              </a:rPr>
              <a:t> </a:t>
            </a:r>
            <a:r>
              <a:rPr lang="en-US" b="1" dirty="0">
                <a:solidFill>
                  <a:srgbClr val="0070C0"/>
                </a:solidFill>
                <a:latin typeface="Calibri" panose="020F0502020204030204" pitchFamily="34" charset="0"/>
              </a:rPr>
              <a:t>their</a:t>
            </a:r>
            <a:r>
              <a:rPr lang="en-US" b="1" dirty="0">
                <a:solidFill>
                  <a:srgbClr val="008000"/>
                </a:solidFill>
                <a:latin typeface="Calibri" panose="020F0502020204030204" pitchFamily="34" charset="0"/>
              </a:rPr>
              <a:t> </a:t>
            </a:r>
            <a:r>
              <a:rPr lang="en-US" b="1" u="sng" dirty="0">
                <a:solidFill>
                  <a:srgbClr val="FF3399"/>
                </a:solidFill>
                <a:latin typeface="Calibri" panose="020F0502020204030204" pitchFamily="34" charset="0"/>
              </a:rPr>
              <a:t>appointed times</a:t>
            </a:r>
            <a:r>
              <a:rPr lang="en-US" b="1" dirty="0">
                <a:solidFill>
                  <a:srgbClr val="FF3399"/>
                </a:solidFill>
                <a:latin typeface="Calibri" panose="020F0502020204030204" pitchFamily="34" charset="0"/>
              </a:rPr>
              <a:t>.</a:t>
            </a:r>
            <a:r>
              <a:rPr lang="en-US" dirty="0">
                <a:solidFill>
                  <a:srgbClr val="FF3399"/>
                </a:solidFill>
                <a:latin typeface="Calibri" panose="020F0502020204030204" pitchFamily="34" charset="0"/>
              </a:rPr>
              <a:t> </a:t>
            </a:r>
          </a:p>
          <a:p>
            <a:pPr marL="1371600" indent="-1371600" algn="l">
              <a:spcBef>
                <a:spcPts val="0"/>
              </a:spcBef>
              <a:spcAft>
                <a:spcPts val="1800"/>
              </a:spcAft>
            </a:pPr>
            <a:r>
              <a:rPr lang="en-US" dirty="0" err="1">
                <a:solidFill>
                  <a:schemeClr val="bg1">
                    <a:lumMod val="95000"/>
                    <a:lumOff val="5000"/>
                  </a:schemeClr>
                </a:solidFill>
                <a:latin typeface="Calibri" panose="020F0502020204030204" pitchFamily="34" charset="0"/>
              </a:rPr>
              <a:t>Num</a:t>
            </a:r>
            <a:r>
              <a:rPr lang="en-US" dirty="0">
                <a:solidFill>
                  <a:schemeClr val="bg1">
                    <a:lumMod val="95000"/>
                    <a:lumOff val="5000"/>
                  </a:schemeClr>
                </a:solidFill>
                <a:latin typeface="Calibri" panose="020F0502020204030204" pitchFamily="34" charset="0"/>
              </a:rPr>
              <a:t> 9:2	“Now, let the children of </a:t>
            </a:r>
            <a:r>
              <a:rPr lang="en-US" dirty="0" err="1">
                <a:solidFill>
                  <a:schemeClr val="bg1">
                    <a:lumMod val="95000"/>
                    <a:lumOff val="5000"/>
                  </a:schemeClr>
                </a:solidFill>
                <a:latin typeface="Calibri" panose="020F0502020204030204" pitchFamily="34" charset="0"/>
              </a:rPr>
              <a:t>Yisra’ĕl</a:t>
            </a:r>
            <a:r>
              <a:rPr lang="en-US" dirty="0">
                <a:solidFill>
                  <a:schemeClr val="bg1">
                    <a:lumMod val="95000"/>
                    <a:lumOff val="5000"/>
                  </a:schemeClr>
                </a:solidFill>
                <a:latin typeface="Calibri" panose="020F0502020204030204" pitchFamily="34" charset="0"/>
              </a:rPr>
              <a:t> </a:t>
            </a:r>
            <a:r>
              <a:rPr lang="en-US" b="1" u="sng" dirty="0">
                <a:solidFill>
                  <a:srgbClr val="CC9900"/>
                </a:solidFill>
                <a:effectLst>
                  <a:outerShdw blurRad="38100" dist="38100" dir="2700000" algn="tl">
                    <a:srgbClr val="000000">
                      <a:alpha val="43137"/>
                    </a:srgbClr>
                  </a:outerShdw>
                </a:effectLst>
                <a:latin typeface="Calibri" panose="020F0502020204030204" pitchFamily="34" charset="0"/>
              </a:rPr>
              <a:t>perform</a:t>
            </a:r>
            <a:r>
              <a:rPr lang="en-US" dirty="0">
                <a:solidFill>
                  <a:srgbClr val="CC9900"/>
                </a:solidFill>
                <a:effectLst>
                  <a:outerShdw blurRad="38100" dist="38100" dir="2700000" algn="tl">
                    <a:srgbClr val="000000">
                      <a:alpha val="43137"/>
                    </a:srgbClr>
                  </a:outerShdw>
                </a:effectLst>
                <a:latin typeface="Calibri" panose="020F0502020204030204" pitchFamily="34" charset="0"/>
              </a:rPr>
              <a:t> </a:t>
            </a:r>
            <a:r>
              <a:rPr lang="en-US" dirty="0">
                <a:solidFill>
                  <a:schemeClr val="bg1">
                    <a:lumMod val="95000"/>
                    <a:lumOff val="5000"/>
                  </a:schemeClr>
                </a:solidFill>
                <a:latin typeface="Calibri" panose="020F0502020204030204" pitchFamily="34" charset="0"/>
              </a:rPr>
              <a:t>the Passover </a:t>
            </a:r>
            <a:r>
              <a:rPr lang="en-US" b="1" dirty="0">
                <a:solidFill>
                  <a:srgbClr val="CC00CC"/>
                </a:solidFill>
                <a:latin typeface="Calibri" panose="020F0502020204030204" pitchFamily="34" charset="0"/>
              </a:rPr>
              <a:t>at </a:t>
            </a:r>
            <a:r>
              <a:rPr lang="en-US" b="1" dirty="0">
                <a:solidFill>
                  <a:srgbClr val="0070C0"/>
                </a:solidFill>
                <a:latin typeface="Calibri" panose="020F0502020204030204" pitchFamily="34" charset="0"/>
              </a:rPr>
              <a:t>its </a:t>
            </a:r>
            <a:r>
              <a:rPr lang="en-US" b="1" u="sng" dirty="0">
                <a:solidFill>
                  <a:srgbClr val="FF3399"/>
                </a:solidFill>
                <a:latin typeface="Calibri" panose="020F0502020204030204" pitchFamily="34" charset="0"/>
              </a:rPr>
              <a:t>appointed time</a:t>
            </a:r>
            <a:r>
              <a:rPr lang="en-US" b="1" dirty="0">
                <a:solidFill>
                  <a:srgbClr val="FF3399"/>
                </a:solidFill>
                <a:latin typeface="Calibri" panose="020F0502020204030204" pitchFamily="34" charset="0"/>
              </a:rPr>
              <a:t>. </a:t>
            </a:r>
          </a:p>
          <a:p>
            <a:pPr marL="1371600" indent="-1371600" algn="l">
              <a:spcBef>
                <a:spcPts val="0"/>
              </a:spcBef>
              <a:spcAft>
                <a:spcPts val="1800"/>
              </a:spcAft>
            </a:pPr>
            <a:r>
              <a:rPr lang="en-US" dirty="0">
                <a:solidFill>
                  <a:schemeClr val="bg1">
                    <a:lumMod val="95000"/>
                    <a:lumOff val="5000"/>
                  </a:schemeClr>
                </a:solidFill>
                <a:latin typeface="Calibri" panose="020F0502020204030204" pitchFamily="34" charset="0"/>
              </a:rPr>
              <a:t>Ex 23:15	</a:t>
            </a:r>
            <a:r>
              <a:rPr lang="en-US" b="1" dirty="0">
                <a:solidFill>
                  <a:srgbClr val="0070C0"/>
                </a:solidFill>
                <a:effectLst>
                  <a:outerShdw blurRad="38100" dist="38100" dir="2700000" algn="tl">
                    <a:srgbClr val="000000">
                      <a:alpha val="43137"/>
                    </a:srgbClr>
                  </a:outerShdw>
                </a:effectLst>
                <a:latin typeface="Calibri" panose="020F0502020204030204" pitchFamily="34" charset="0"/>
              </a:rPr>
              <a:t>“</a:t>
            </a:r>
            <a:r>
              <a:rPr lang="en-US" b="1" u="sng" dirty="0">
                <a:solidFill>
                  <a:srgbClr val="0070C0"/>
                </a:solidFill>
                <a:effectLst>
                  <a:outerShdw blurRad="38100" dist="38100" dir="2700000" algn="tl">
                    <a:srgbClr val="000000">
                      <a:alpha val="43137"/>
                    </a:srgbClr>
                  </a:outerShdw>
                </a:effectLst>
                <a:latin typeface="Calibri" panose="020F0502020204030204" pitchFamily="34" charset="0"/>
              </a:rPr>
              <a:t>Guard</a:t>
            </a:r>
            <a:r>
              <a:rPr lang="en-US" b="1" dirty="0">
                <a:solidFill>
                  <a:srgbClr val="0070C0"/>
                </a:solidFill>
                <a:effectLst>
                  <a:outerShdw blurRad="38100" dist="38100" dir="2700000" algn="tl">
                    <a:srgbClr val="000000">
                      <a:alpha val="43137"/>
                    </a:srgbClr>
                  </a:outerShdw>
                </a:effectLst>
                <a:latin typeface="Calibri" panose="020F0502020204030204" pitchFamily="34" charset="0"/>
              </a:rPr>
              <a:t> </a:t>
            </a:r>
            <a:r>
              <a:rPr lang="en-US" dirty="0">
                <a:solidFill>
                  <a:schemeClr val="bg1">
                    <a:lumMod val="95000"/>
                    <a:lumOff val="5000"/>
                  </a:schemeClr>
                </a:solidFill>
                <a:latin typeface="Calibri" panose="020F0502020204030204" pitchFamily="34" charset="0"/>
              </a:rPr>
              <a:t>the Festival of </a:t>
            </a:r>
            <a:r>
              <a:rPr lang="en-US" b="1" dirty="0">
                <a:solidFill>
                  <a:srgbClr val="008000"/>
                </a:solidFill>
                <a:latin typeface="Calibri" panose="020F0502020204030204" pitchFamily="34" charset="0"/>
              </a:rPr>
              <a:t>Unleavened Bread. </a:t>
            </a:r>
            <a:r>
              <a:rPr lang="en-US" dirty="0">
                <a:solidFill>
                  <a:schemeClr val="bg1">
                    <a:lumMod val="95000"/>
                    <a:lumOff val="5000"/>
                  </a:schemeClr>
                </a:solidFill>
                <a:latin typeface="Calibri" panose="020F0502020204030204" pitchFamily="34" charset="0"/>
              </a:rPr>
              <a:t>Seven days you eat unleavened bread, as I commanded you, </a:t>
            </a:r>
            <a:r>
              <a:rPr lang="en-US" b="1" u="sng" dirty="0">
                <a:solidFill>
                  <a:srgbClr val="CC00CC"/>
                </a:solidFill>
                <a:latin typeface="Calibri" panose="020F0502020204030204" pitchFamily="34" charset="0"/>
              </a:rPr>
              <a:t>at</a:t>
            </a:r>
            <a:r>
              <a:rPr lang="en-US" b="1" dirty="0">
                <a:solidFill>
                  <a:srgbClr val="CC00CC"/>
                </a:solidFill>
                <a:latin typeface="Calibri" panose="020F0502020204030204" pitchFamily="34" charset="0"/>
              </a:rPr>
              <a:t> </a:t>
            </a:r>
            <a:r>
              <a:rPr lang="en-US" b="1" dirty="0">
                <a:solidFill>
                  <a:srgbClr val="0070C0"/>
                </a:solidFill>
                <a:latin typeface="Calibri" panose="020F0502020204030204" pitchFamily="34" charset="0"/>
              </a:rPr>
              <a:t>the</a:t>
            </a:r>
            <a:r>
              <a:rPr lang="en-US" b="1" dirty="0">
                <a:solidFill>
                  <a:schemeClr val="bg1"/>
                </a:solidFill>
                <a:latin typeface="Calibri" panose="020F0502020204030204" pitchFamily="34" charset="0"/>
              </a:rPr>
              <a:t> </a:t>
            </a:r>
            <a:r>
              <a:rPr lang="en-US" b="1" u="sng" dirty="0">
                <a:solidFill>
                  <a:srgbClr val="FF3399"/>
                </a:solidFill>
                <a:latin typeface="Calibri" panose="020F0502020204030204" pitchFamily="34" charset="0"/>
              </a:rPr>
              <a:t>time appointed</a:t>
            </a:r>
            <a:r>
              <a:rPr lang="en-US" b="1" dirty="0">
                <a:solidFill>
                  <a:srgbClr val="FF3399"/>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in the month of </a:t>
            </a:r>
            <a:r>
              <a:rPr lang="en-US" dirty="0" err="1">
                <a:solidFill>
                  <a:schemeClr val="bg1">
                    <a:lumMod val="95000"/>
                    <a:lumOff val="5000"/>
                  </a:schemeClr>
                </a:solidFill>
                <a:latin typeface="Calibri" panose="020F0502020204030204" pitchFamily="34" charset="0"/>
              </a:rPr>
              <a:t>Aḇib</a:t>
            </a:r>
            <a:r>
              <a:rPr lang="en-US" dirty="0">
                <a:solidFill>
                  <a:schemeClr val="bg1">
                    <a:lumMod val="95000"/>
                    <a:lumOff val="5000"/>
                  </a:schemeClr>
                </a:solidFill>
                <a:latin typeface="Calibri" panose="020F0502020204030204" pitchFamily="34" charset="0"/>
              </a:rPr>
              <a:t>….”</a:t>
            </a:r>
          </a:p>
        </p:txBody>
      </p:sp>
      <p:sp>
        <p:nvSpPr>
          <p:cNvPr id="9" name="TextBox 8"/>
          <p:cNvSpPr txBox="1"/>
          <p:nvPr/>
        </p:nvSpPr>
        <p:spPr>
          <a:xfrm>
            <a:off x="2743200" y="152400"/>
            <a:ext cx="3657600" cy="738664"/>
          </a:xfrm>
          <a:prstGeom prst="rect">
            <a:avLst/>
          </a:prstGeom>
          <a:blipFill>
            <a:blip r:embed="rId3"/>
            <a:tile tx="0" ty="0" sx="100000" sy="100000" flip="none" algn="tl"/>
          </a:blipFill>
          <a:ln w="57150">
            <a:solidFill>
              <a:srgbClr val="FFE8A7"/>
            </a:solidFill>
          </a:ln>
          <a:scene3d>
            <a:camera prst="orthographicFront"/>
            <a:lightRig rig="threePt" dir="t"/>
          </a:scene3d>
          <a:sp3d>
            <a:bevelT w="114300" prst="artDeco"/>
          </a:sp3d>
        </p:spPr>
        <p:txBody>
          <a:bodyPr wrap="square" tIns="91440" bIns="182880" rtlCol="0">
            <a:spAutoFit/>
          </a:bodyPr>
          <a:lstStyle/>
          <a:p>
            <a:pPr algn="ctr"/>
            <a:r>
              <a:rPr lang="en-US" sz="3000" b="1" u="sng" dirty="0">
                <a:solidFill>
                  <a:srgbClr val="FFE8A7"/>
                </a:solidFill>
                <a:latin typeface="Calibri" panose="020F0502020204030204" pitchFamily="34" charset="0"/>
              </a:rPr>
              <a:t>His Appointed Times</a:t>
            </a:r>
            <a:endParaRPr lang="en-US" sz="3000" dirty="0">
              <a:solidFill>
                <a:srgbClr val="FFE8A7"/>
              </a:solidFill>
            </a:endParaRPr>
          </a:p>
        </p:txBody>
      </p:sp>
      <p:sp>
        <p:nvSpPr>
          <p:cNvPr id="4" name="Slide Number Placeholder 3"/>
          <p:cNvSpPr>
            <a:spLocks noGrp="1"/>
          </p:cNvSpPr>
          <p:nvPr>
            <p:ph type="sldNum" sz="quarter" idx="12"/>
          </p:nvPr>
        </p:nvSpPr>
        <p:spPr>
          <a:xfrm>
            <a:off x="8077200" y="6019800"/>
            <a:ext cx="762000" cy="365125"/>
          </a:xfrm>
        </p:spPr>
        <p:txBody>
          <a:bodyPr/>
          <a:lstStyle/>
          <a:p>
            <a:fld id="{9A7ECC3E-4170-412F-8B33-8063B7BB8A4D}" type="slidenum">
              <a:rPr lang="en-US" b="1" smtClean="0">
                <a:solidFill>
                  <a:schemeClr val="bg1"/>
                </a:solidFill>
              </a:rPr>
              <a:t>61</a:t>
            </a:fld>
            <a:endParaRPr lang="en-US" b="1" dirty="0">
              <a:solidFill>
                <a:schemeClr val="bg1"/>
              </a:solidFill>
            </a:endParaRPr>
          </a:p>
        </p:txBody>
      </p:sp>
      <p:sp>
        <p:nvSpPr>
          <p:cNvPr id="2" name="TextBox 1"/>
          <p:cNvSpPr txBox="1"/>
          <p:nvPr/>
        </p:nvSpPr>
        <p:spPr>
          <a:xfrm>
            <a:off x="228600" y="1295400"/>
            <a:ext cx="2438400" cy="553998"/>
          </a:xfrm>
          <a:prstGeom prst="rect">
            <a:avLst/>
          </a:prstGeom>
          <a:noFill/>
        </p:spPr>
        <p:txBody>
          <a:bodyPr wrap="square" rtlCol="0">
            <a:spAutoFit/>
          </a:bodyPr>
          <a:lstStyle/>
          <a:p>
            <a:pPr algn="ctr"/>
            <a:r>
              <a:rPr lang="en-US" sz="3000" b="1" dirty="0">
                <a:solidFill>
                  <a:srgbClr val="CC00CC"/>
                </a:solidFill>
                <a:effectLst>
                  <a:outerShdw blurRad="38100" dist="38100" dir="2700000" algn="tl">
                    <a:srgbClr val="000000">
                      <a:alpha val="43137"/>
                    </a:srgbClr>
                  </a:outerShdw>
                </a:effectLst>
                <a:latin typeface="Calibri" panose="020F0502020204030204" pitchFamily="34" charset="0"/>
              </a:rPr>
              <a:t>un-moveable.</a:t>
            </a:r>
            <a:r>
              <a:rPr lang="en-US" sz="3000" b="1" dirty="0">
                <a:solidFill>
                  <a:schemeClr val="bg1"/>
                </a:solidFill>
                <a:effectLst>
                  <a:outerShdw blurRad="38100" dist="38100" dir="2700000" algn="tl">
                    <a:srgbClr val="000000">
                      <a:alpha val="43137"/>
                    </a:srgbClr>
                  </a:outerShdw>
                </a:effectLst>
                <a:latin typeface="Calibri" panose="020F0502020204030204" pitchFamily="34" charset="0"/>
              </a:rPr>
              <a:t> </a:t>
            </a:r>
            <a:endParaRPr lang="en-US" sz="3000" b="1" dirty="0">
              <a:effectLst>
                <a:outerShdw blurRad="38100" dist="38100" dir="2700000" algn="tl">
                  <a:srgbClr val="000000">
                    <a:alpha val="43137"/>
                  </a:srgbClr>
                </a:outerShdw>
              </a:effectLst>
            </a:endParaRPr>
          </a:p>
        </p:txBody>
      </p:sp>
      <p:cxnSp>
        <p:nvCxnSpPr>
          <p:cNvPr id="7" name="Straight Arrow Connector 6"/>
          <p:cNvCxnSpPr/>
          <p:nvPr/>
        </p:nvCxnSpPr>
        <p:spPr>
          <a:xfrm>
            <a:off x="5638800" y="1828800"/>
            <a:ext cx="381000" cy="990600"/>
          </a:xfrm>
          <a:prstGeom prst="straightConnector1">
            <a:avLst/>
          </a:prstGeom>
          <a:ln w="76200">
            <a:solidFill>
              <a:srgbClr val="00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086600" y="1828800"/>
            <a:ext cx="304800" cy="1981200"/>
          </a:xfrm>
          <a:prstGeom prst="straightConnector1">
            <a:avLst/>
          </a:prstGeom>
          <a:ln w="76200">
            <a:solidFill>
              <a:srgbClr val="CC99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43000" y="2209800"/>
            <a:ext cx="1143000" cy="2590800"/>
          </a:xfrm>
          <a:prstGeom prst="straightConnector1">
            <a:avLst/>
          </a:prstGeom>
          <a:ln w="76200">
            <a:solidFill>
              <a:srgbClr val="0070C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18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36" presetClass="emph" presetSubtype="0" fill="hold" grpId="1" nodeType="afterEffect">
                                  <p:stCondLst>
                                    <p:cond delay="0"/>
                                  </p:stCondLst>
                                  <p:iterate type="lt">
                                    <p:tmPct val="10000"/>
                                  </p:iterate>
                                  <p:childTnLst>
                                    <p:animScale>
                                      <p:cBhvr>
                                        <p:cTn id="10" dur="250" autoRev="1" fill="hold">
                                          <p:stCondLst>
                                            <p:cond delay="0"/>
                                          </p:stCondLst>
                                        </p:cTn>
                                        <p:tgtEl>
                                          <p:spTgt spid="9"/>
                                        </p:tgtEl>
                                      </p:cBhvr>
                                      <p:to x="80000" y="100000"/>
                                    </p:animScale>
                                    <p:anim by="(#ppt_w*0.10)" calcmode="lin" valueType="num">
                                      <p:cBhvr>
                                        <p:cTn id="11" dur="250" autoRev="1" fill="hold">
                                          <p:stCondLst>
                                            <p:cond delay="0"/>
                                          </p:stCondLst>
                                        </p:cTn>
                                        <p:tgtEl>
                                          <p:spTgt spid="9"/>
                                        </p:tgtEl>
                                        <p:attrNameLst>
                                          <p:attrName>ppt_x</p:attrName>
                                        </p:attrNameLst>
                                      </p:cBhvr>
                                    </p:anim>
                                    <p:anim by="(-#ppt_w*0.10)" calcmode="lin" valueType="num">
                                      <p:cBhvr>
                                        <p:cTn id="12" dur="250" autoRev="1" fill="hold">
                                          <p:stCondLst>
                                            <p:cond delay="0"/>
                                          </p:stCondLst>
                                        </p:cTn>
                                        <p:tgtEl>
                                          <p:spTgt spid="9"/>
                                        </p:tgtEl>
                                        <p:attrNameLst>
                                          <p:attrName>ppt_y</p:attrName>
                                        </p:attrNameLst>
                                      </p:cBhvr>
                                    </p:anim>
                                    <p:animRot by="-480000">
                                      <p:cBhvr>
                                        <p:cTn id="13" dur="250" autoRev="1" fill="hold">
                                          <p:stCondLst>
                                            <p:cond delay="0"/>
                                          </p:stCondLst>
                                        </p:cTn>
                                        <p:tgtEl>
                                          <p:spTgt spid="9"/>
                                        </p:tgtEl>
                                        <p:attrNameLst>
                                          <p:attrName>r</p:attrName>
                                        </p:attrNameLst>
                                      </p:cBhvr>
                                    </p:animRot>
                                  </p:childTnLst>
                                </p:cTn>
                              </p:par>
                            </p:childTnLst>
                          </p:cTn>
                        </p:par>
                        <p:par>
                          <p:cTn id="14" fill="hold">
                            <p:stCondLst>
                              <p:cond delay="18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500"/>
                            </p:stCondLst>
                            <p:childTnLst>
                              <p:par>
                                <p:cTn id="25" presetID="35" presetClass="emph" presetSubtype="0" repeatCount="3000" fill="hold" grpId="1" nodeType="afterEffect">
                                  <p:stCondLst>
                                    <p:cond delay="0"/>
                                  </p:stCondLst>
                                  <p:childTnLst>
                                    <p:anim calcmode="discrete" valueType="str">
                                      <p:cBhvr>
                                        <p:cTn id="26"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4000" fill="hold" nodeType="clickEffect">
                                  <p:stCondLst>
                                    <p:cond delay="0"/>
                                  </p:stCondLst>
                                  <p:childTnLst>
                                    <p:anim calcmode="discrete" valueType="str">
                                      <p:cBhvr>
                                        <p:cTn id="43"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xit" presetSubtype="0" fill="hold" nodeType="clickEffect">
                                  <p:stCondLst>
                                    <p:cond delay="0"/>
                                  </p:stCondLst>
                                  <p:childTnLst>
                                    <p:animEffect transition="out" filter="fade">
                                      <p:cBhvr>
                                        <p:cTn id="47" dur="2000"/>
                                        <p:tgtEl>
                                          <p:spTgt spid="7"/>
                                        </p:tgtEl>
                                      </p:cBhvr>
                                    </p:animEffect>
                                    <p:anim calcmode="lin" valueType="num">
                                      <p:cBhvr>
                                        <p:cTn id="48" dur="2000"/>
                                        <p:tgtEl>
                                          <p:spTgt spid="7"/>
                                        </p:tgtEl>
                                        <p:attrNameLst>
                                          <p:attrName>style.rotation</p:attrName>
                                        </p:attrNameLst>
                                      </p:cBhvr>
                                      <p:tavLst>
                                        <p:tav tm="0">
                                          <p:val>
                                            <p:fltVal val="0"/>
                                          </p:val>
                                        </p:tav>
                                        <p:tav tm="100000">
                                          <p:val>
                                            <p:fltVal val="720"/>
                                          </p:val>
                                        </p:tav>
                                      </p:tavLst>
                                    </p:anim>
                                    <p:anim calcmode="lin" valueType="num">
                                      <p:cBhvr>
                                        <p:cTn id="49" dur="2000"/>
                                        <p:tgtEl>
                                          <p:spTgt spid="7"/>
                                        </p:tgtEl>
                                        <p:attrNameLst>
                                          <p:attrName>ppt_h</p:attrName>
                                        </p:attrNameLst>
                                      </p:cBhvr>
                                      <p:tavLst>
                                        <p:tav tm="0">
                                          <p:val>
                                            <p:strVal val="ppt_h"/>
                                          </p:val>
                                        </p:tav>
                                        <p:tav tm="100000">
                                          <p:val>
                                            <p:fltVal val="0"/>
                                          </p:val>
                                        </p:tav>
                                      </p:tavLst>
                                    </p:anim>
                                    <p:anim calcmode="lin" valueType="num">
                                      <p:cBhvr>
                                        <p:cTn id="50" dur="2000"/>
                                        <p:tgtEl>
                                          <p:spTgt spid="7"/>
                                        </p:tgtEl>
                                        <p:attrNameLst>
                                          <p:attrName>ppt_w</p:attrName>
                                        </p:attrNameLst>
                                      </p:cBhvr>
                                      <p:tavLst>
                                        <p:tav tm="0">
                                          <p:val>
                                            <p:strVal val="ppt_w"/>
                                          </p:val>
                                        </p:tav>
                                        <p:tav tm="100000">
                                          <p:val>
                                            <p:fltVal val="0"/>
                                          </p:val>
                                        </p:tav>
                                      </p:tavLst>
                                    </p:anim>
                                    <p:set>
                                      <p:cBhvr>
                                        <p:cTn id="51" dur="1" fill="hold">
                                          <p:stCondLst>
                                            <p:cond delay="19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barn(inVertical)">
                                      <p:cBhvr>
                                        <p:cTn id="56" dur="500"/>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anim calcmode="lin" valueType="num">
                                      <p:cBhvr>
                                        <p:cTn id="62" dur="2000" fill="hold"/>
                                        <p:tgtEl>
                                          <p:spTgt spid="12"/>
                                        </p:tgtEl>
                                        <p:attrNameLst>
                                          <p:attrName>style.rotation</p:attrName>
                                        </p:attrNameLst>
                                      </p:cBhvr>
                                      <p:tavLst>
                                        <p:tav tm="0">
                                          <p:val>
                                            <p:fltVal val="720"/>
                                          </p:val>
                                        </p:tav>
                                        <p:tav tm="100000">
                                          <p:val>
                                            <p:fltVal val="0"/>
                                          </p:val>
                                        </p:tav>
                                      </p:tavLst>
                                    </p:anim>
                                    <p:anim calcmode="lin" valueType="num">
                                      <p:cBhvr>
                                        <p:cTn id="63" dur="2000" fill="hold"/>
                                        <p:tgtEl>
                                          <p:spTgt spid="12"/>
                                        </p:tgtEl>
                                        <p:attrNameLst>
                                          <p:attrName>ppt_h</p:attrName>
                                        </p:attrNameLst>
                                      </p:cBhvr>
                                      <p:tavLst>
                                        <p:tav tm="0">
                                          <p:val>
                                            <p:fltVal val="0"/>
                                          </p:val>
                                        </p:tav>
                                        <p:tav tm="100000">
                                          <p:val>
                                            <p:strVal val="#ppt_h"/>
                                          </p:val>
                                        </p:tav>
                                      </p:tavLst>
                                    </p:anim>
                                    <p:anim calcmode="lin" valueType="num">
                                      <p:cBhvr>
                                        <p:cTn id="6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mph" presetSubtype="0" repeatCount="4000" fill="hold" nodeType="clickEffect">
                                  <p:stCondLst>
                                    <p:cond delay="0"/>
                                  </p:stCondLst>
                                  <p:childTnLst>
                                    <p:anim calcmode="discrete" valueType="str">
                                      <p:cBhvr>
                                        <p:cTn id="68"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xit" presetSubtype="0" fill="hold" nodeType="clickEffect">
                                  <p:stCondLst>
                                    <p:cond delay="0"/>
                                  </p:stCondLst>
                                  <p:childTnLst>
                                    <p:animEffect transition="out" filter="wipe(down)">
                                      <p:cBhvr>
                                        <p:cTn id="72" dur="180" accel="50000">
                                          <p:stCondLst>
                                            <p:cond delay="1820"/>
                                          </p:stCondLst>
                                        </p:cTn>
                                        <p:tgtEl>
                                          <p:spTgt spid="12"/>
                                        </p:tgtEl>
                                      </p:cBhvr>
                                    </p:animEffect>
                                    <p:anim calcmode="lin" valueType="num">
                                      <p:cBhvr>
                                        <p:cTn id="73"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74"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75"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9"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80" dur="26">
                                          <p:stCondLst>
                                            <p:cond delay="620"/>
                                          </p:stCondLst>
                                        </p:cTn>
                                        <p:tgtEl>
                                          <p:spTgt spid="12"/>
                                        </p:tgtEl>
                                      </p:cBhvr>
                                      <p:to x="100000" y="60000"/>
                                    </p:animScale>
                                    <p:animScale>
                                      <p:cBhvr>
                                        <p:cTn id="81" dur="166" decel="50000">
                                          <p:stCondLst>
                                            <p:cond delay="64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set>
                                      <p:cBhvr>
                                        <p:cTn id="88" dur="1" fill="hold">
                                          <p:stCondLst>
                                            <p:cond delay="19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
                                            <p:txEl>
                                              <p:pRg st="4" end="4"/>
                                            </p:txEl>
                                          </p:spTgt>
                                        </p:tgtEl>
                                        <p:attrNameLst>
                                          <p:attrName>style.visibility</p:attrName>
                                        </p:attrNameLst>
                                      </p:cBhvr>
                                      <p:to>
                                        <p:strVal val="visible"/>
                                      </p:to>
                                    </p:set>
                                    <p:animEffect transition="in" filter="barn(inVertical)">
                                      <p:cBhvr>
                                        <p:cTn id="93" dur="500"/>
                                        <p:tgtEl>
                                          <p:spTgt spid="3">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2000"/>
                                        <p:tgtEl>
                                          <p:spTgt spid="14"/>
                                        </p:tgtEl>
                                      </p:cBhvr>
                                    </p:animEffect>
                                    <p:anim calcmode="lin" valueType="num">
                                      <p:cBhvr>
                                        <p:cTn id="99" dur="2000" fill="hold"/>
                                        <p:tgtEl>
                                          <p:spTgt spid="14"/>
                                        </p:tgtEl>
                                        <p:attrNameLst>
                                          <p:attrName>ppt_w</p:attrName>
                                        </p:attrNameLst>
                                      </p:cBhvr>
                                      <p:tavLst>
                                        <p:tav tm="0" fmla="#ppt_w*sin(2.5*pi*$)">
                                          <p:val>
                                            <p:fltVal val="0"/>
                                          </p:val>
                                        </p:tav>
                                        <p:tav tm="100000">
                                          <p:val>
                                            <p:fltVal val="1"/>
                                          </p:val>
                                        </p:tav>
                                      </p:tavLst>
                                    </p:anim>
                                    <p:anim calcmode="lin" valueType="num">
                                      <p:cBhvr>
                                        <p:cTn id="10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5" presetClass="emph" presetSubtype="0" repeatCount="4000" fill="hold" nodeType="clickEffect">
                                  <p:stCondLst>
                                    <p:cond delay="0"/>
                                  </p:stCondLst>
                                  <p:childTnLst>
                                    <p:anim calcmode="discrete" valueType="str">
                                      <p:cBhvr>
                                        <p:cTn id="104" dur="5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xit" presetSubtype="0" fill="hold" nodeType="clickEffect">
                                  <p:stCondLst>
                                    <p:cond delay="0"/>
                                  </p:stCondLst>
                                  <p:childTnLst>
                                    <p:animEffect transition="out" filter="wipe(down)">
                                      <p:cBhvr>
                                        <p:cTn id="108" dur="180" accel="50000">
                                          <p:stCondLst>
                                            <p:cond delay="1820"/>
                                          </p:stCondLst>
                                        </p:cTn>
                                        <p:tgtEl>
                                          <p:spTgt spid="14"/>
                                        </p:tgtEl>
                                      </p:cBhvr>
                                    </p:animEffect>
                                    <p:anim calcmode="lin" valueType="num">
                                      <p:cBhvr>
                                        <p:cTn id="109"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10"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11"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5"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16" dur="26">
                                          <p:stCondLst>
                                            <p:cond delay="620"/>
                                          </p:stCondLst>
                                        </p:cTn>
                                        <p:tgtEl>
                                          <p:spTgt spid="14"/>
                                        </p:tgtEl>
                                      </p:cBhvr>
                                      <p:to x="100000" y="60000"/>
                                    </p:animScale>
                                    <p:animScale>
                                      <p:cBhvr>
                                        <p:cTn id="117" dur="166" decel="50000">
                                          <p:stCondLst>
                                            <p:cond delay="646"/>
                                          </p:stCondLst>
                                        </p:cTn>
                                        <p:tgtEl>
                                          <p:spTgt spid="14"/>
                                        </p:tgtEl>
                                      </p:cBhvr>
                                      <p:to x="100000" y="100000"/>
                                    </p:animScale>
                                    <p:animScale>
                                      <p:cBhvr>
                                        <p:cTn id="118" dur="26">
                                          <p:stCondLst>
                                            <p:cond delay="1312"/>
                                          </p:stCondLst>
                                        </p:cTn>
                                        <p:tgtEl>
                                          <p:spTgt spid="14"/>
                                        </p:tgtEl>
                                      </p:cBhvr>
                                      <p:to x="100000" y="80000"/>
                                    </p:animScale>
                                    <p:animScale>
                                      <p:cBhvr>
                                        <p:cTn id="119" dur="166" decel="50000">
                                          <p:stCondLst>
                                            <p:cond delay="1338"/>
                                          </p:stCondLst>
                                        </p:cTn>
                                        <p:tgtEl>
                                          <p:spTgt spid="14"/>
                                        </p:tgtEl>
                                      </p:cBhvr>
                                      <p:to x="100000" y="100000"/>
                                    </p:animScale>
                                    <p:animScale>
                                      <p:cBhvr>
                                        <p:cTn id="120" dur="26">
                                          <p:stCondLst>
                                            <p:cond delay="1642"/>
                                          </p:stCondLst>
                                        </p:cTn>
                                        <p:tgtEl>
                                          <p:spTgt spid="14"/>
                                        </p:tgtEl>
                                      </p:cBhvr>
                                      <p:to x="100000" y="90000"/>
                                    </p:animScale>
                                    <p:animScale>
                                      <p:cBhvr>
                                        <p:cTn id="121" dur="166" decel="50000">
                                          <p:stCondLst>
                                            <p:cond delay="1668"/>
                                          </p:stCondLst>
                                        </p:cTn>
                                        <p:tgtEl>
                                          <p:spTgt spid="14"/>
                                        </p:tgtEl>
                                      </p:cBhvr>
                                      <p:to x="100000" y="100000"/>
                                    </p:animScale>
                                    <p:animScale>
                                      <p:cBhvr>
                                        <p:cTn id="122" dur="26">
                                          <p:stCondLst>
                                            <p:cond delay="1808"/>
                                          </p:stCondLst>
                                        </p:cTn>
                                        <p:tgtEl>
                                          <p:spTgt spid="14"/>
                                        </p:tgtEl>
                                      </p:cBhvr>
                                      <p:to x="100000" y="95000"/>
                                    </p:animScale>
                                    <p:animScale>
                                      <p:cBhvr>
                                        <p:cTn id="123" dur="166" decel="50000">
                                          <p:stCondLst>
                                            <p:cond delay="1834"/>
                                          </p:stCondLst>
                                        </p:cTn>
                                        <p:tgtEl>
                                          <p:spTgt spid="14"/>
                                        </p:tgtEl>
                                      </p:cBhvr>
                                      <p:to x="100000" y="100000"/>
                                    </p:animScale>
                                    <p:set>
                                      <p:cBhvr>
                                        <p:cTn id="12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p:bldP spid="2" grpId="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61722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182880" anchor="t">
            <a:normAutofit/>
            <a:sp3d/>
          </a:bodyPr>
          <a:lstStyle/>
          <a:p>
            <a:pPr algn="l">
              <a:spcBef>
                <a:spcPts val="0"/>
              </a:spcBef>
            </a:pPr>
            <a:r>
              <a:rPr lang="en-US" dirty="0">
                <a:solidFill>
                  <a:schemeClr val="bg1"/>
                </a:solidFill>
                <a:latin typeface="Calibri" panose="020F0502020204030204" pitchFamily="34" charset="0"/>
              </a:rPr>
              <a:t>	  </a:t>
            </a:r>
          </a:p>
          <a:p>
            <a:pPr algn="l">
              <a:spcBef>
                <a:spcPts val="0"/>
              </a:spcBef>
              <a:spcAft>
                <a:spcPts val="1800"/>
              </a:spcAft>
            </a:pPr>
            <a:r>
              <a:rPr lang="en-US" dirty="0">
                <a:solidFill>
                  <a:schemeClr val="bg1"/>
                </a:solidFill>
                <a:latin typeface="Calibri" panose="020F0502020204030204" pitchFamily="34" charset="0"/>
              </a:rPr>
              <a:t>What are </a:t>
            </a:r>
            <a:r>
              <a:rPr lang="en-US" b="1" dirty="0">
                <a:solidFill>
                  <a:srgbClr val="0000CC"/>
                </a:solidFill>
                <a:latin typeface="Calibri" panose="020F0502020204030204" pitchFamily="34" charset="0"/>
              </a:rPr>
              <a:t>Yahuah’s</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thoughts about us making changes to </a:t>
            </a:r>
            <a:r>
              <a:rPr lang="en-US" b="1" dirty="0">
                <a:solidFill>
                  <a:srgbClr val="0000CC"/>
                </a:solidFill>
                <a:latin typeface="Calibri" panose="020F0502020204030204" pitchFamily="34" charset="0"/>
              </a:rPr>
              <a:t>His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a:t>
            </a:r>
            <a:endParaRPr lang="en-US" dirty="0">
              <a:solidFill>
                <a:schemeClr val="bg1"/>
              </a:solidFill>
              <a:latin typeface="Calibri" panose="020F0502020204030204" pitchFamily="34" charset="0"/>
            </a:endParaRPr>
          </a:p>
          <a:p>
            <a:pPr marL="1463040" indent="-1463040" algn="l">
              <a:spcBef>
                <a:spcPts val="0"/>
              </a:spcBef>
              <a:spcAft>
                <a:spcPts val="1800"/>
              </a:spcAft>
            </a:pPr>
            <a:r>
              <a:rPr lang="en-US" dirty="0">
                <a:solidFill>
                  <a:schemeClr val="bg1"/>
                </a:solidFill>
                <a:latin typeface="Calibri" panose="020F0502020204030204" pitchFamily="34" charset="0"/>
              </a:rPr>
              <a:t>Hos 2:11	And I shall cause all </a:t>
            </a:r>
            <a:r>
              <a:rPr lang="en-US" b="1" u="sng" dirty="0">
                <a:solidFill>
                  <a:srgbClr val="FF0000"/>
                </a:solidFill>
                <a:latin typeface="Calibri" panose="020F0502020204030204" pitchFamily="34" charset="0"/>
              </a:rPr>
              <a:t>her</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rejoicing, </a:t>
            </a:r>
            <a:r>
              <a:rPr lang="en-US" b="1" u="sng" dirty="0">
                <a:solidFill>
                  <a:srgbClr val="FF0000"/>
                </a:solidFill>
                <a:latin typeface="Calibri" panose="020F0502020204030204" pitchFamily="34" charset="0"/>
              </a:rPr>
              <a:t>her</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festivals, </a:t>
            </a:r>
            <a:r>
              <a:rPr lang="en-US" b="1" u="sng" dirty="0">
                <a:solidFill>
                  <a:srgbClr val="FF0000"/>
                </a:solidFill>
                <a:latin typeface="Calibri" panose="020F0502020204030204" pitchFamily="34" charset="0"/>
              </a:rPr>
              <a:t>her</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New [Months] </a:t>
            </a:r>
            <a:r>
              <a:rPr lang="en-US" sz="1400" strike="sngStrike" dirty="0">
                <a:solidFill>
                  <a:schemeClr val="bg1"/>
                </a:solidFill>
                <a:latin typeface="Calibri" panose="020F0502020204030204" pitchFamily="34" charset="0"/>
              </a:rPr>
              <a:t>Moons</a:t>
            </a:r>
            <a:r>
              <a:rPr lang="en-US" dirty="0">
                <a:solidFill>
                  <a:schemeClr val="bg1"/>
                </a:solidFill>
                <a:latin typeface="Calibri" panose="020F0502020204030204" pitchFamily="34" charset="0"/>
              </a:rPr>
              <a:t>, and </a:t>
            </a:r>
            <a:r>
              <a:rPr lang="en-US" b="1" u="sng" dirty="0">
                <a:solidFill>
                  <a:srgbClr val="FF0000"/>
                </a:solidFill>
                <a:latin typeface="Calibri" panose="020F0502020204030204" pitchFamily="34" charset="0"/>
              </a:rPr>
              <a:t>her</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Sabbaths, even all </a:t>
            </a:r>
            <a:r>
              <a:rPr lang="en-US" b="1" u="sng" dirty="0">
                <a:solidFill>
                  <a:srgbClr val="FF0000"/>
                </a:solidFill>
                <a:latin typeface="Calibri" panose="020F0502020204030204" pitchFamily="34" charset="0"/>
              </a:rPr>
              <a:t>her</a:t>
            </a:r>
            <a:r>
              <a:rPr lang="en-US" dirty="0">
                <a:solidFill>
                  <a:srgbClr val="FF0000"/>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b="1" dirty="0">
                <a:solidFill>
                  <a:srgbClr val="33CC33"/>
                </a:solidFill>
                <a:latin typeface="Calibri" panose="020F0502020204030204" pitchFamily="34" charset="0"/>
              </a:rPr>
              <a:t>to cease,…</a:t>
            </a:r>
          </a:p>
          <a:p>
            <a:pPr marL="1463040" indent="-1463040" algn="l">
              <a:spcBef>
                <a:spcPts val="0"/>
              </a:spcBef>
              <a:spcAft>
                <a:spcPts val="4800"/>
              </a:spcAft>
            </a:pPr>
            <a:r>
              <a:rPr lang="en-US" dirty="0">
                <a:solidFill>
                  <a:schemeClr val="bg1"/>
                </a:solidFill>
                <a:latin typeface="Calibri" panose="020F0502020204030204" pitchFamily="34" charset="0"/>
              </a:rPr>
              <a:t>Isa 1:14	My being </a:t>
            </a:r>
            <a:r>
              <a:rPr lang="en-US" b="1" dirty="0">
                <a:solidFill>
                  <a:srgbClr val="33CC33"/>
                </a:solidFill>
                <a:latin typeface="Calibri" panose="020F0502020204030204" pitchFamily="34" charset="0"/>
              </a:rPr>
              <a:t>hates</a:t>
            </a:r>
            <a:r>
              <a:rPr lang="en-US" dirty="0">
                <a:solidFill>
                  <a:srgbClr val="33CC33"/>
                </a:solidFill>
                <a:latin typeface="Calibri" panose="020F0502020204030204" pitchFamily="34" charset="0"/>
              </a:rPr>
              <a:t> </a:t>
            </a:r>
            <a:r>
              <a:rPr lang="en-US" b="1" u="sng" dirty="0">
                <a:solidFill>
                  <a:srgbClr val="FF0000"/>
                </a:solidFill>
                <a:latin typeface="Calibri" panose="020F0502020204030204" pitchFamily="34" charset="0"/>
              </a:rPr>
              <a:t>your</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New [Months] </a:t>
            </a:r>
            <a:r>
              <a:rPr lang="en-US" sz="1400" strike="sngStrike" dirty="0">
                <a:solidFill>
                  <a:schemeClr val="bg1"/>
                </a:solidFill>
                <a:latin typeface="Calibri" panose="020F0502020204030204" pitchFamily="34" charset="0"/>
              </a:rPr>
              <a:t>Moons</a:t>
            </a:r>
            <a:r>
              <a:rPr lang="en-US" dirty="0">
                <a:solidFill>
                  <a:schemeClr val="bg1"/>
                </a:solidFill>
                <a:latin typeface="Calibri" panose="020F0502020204030204" pitchFamily="34" charset="0"/>
              </a:rPr>
              <a:t> and </a:t>
            </a:r>
            <a:r>
              <a:rPr lang="en-US" b="1" u="sng" dirty="0">
                <a:solidFill>
                  <a:srgbClr val="FF0000"/>
                </a:solidFill>
                <a:latin typeface="Calibri" panose="020F0502020204030204" pitchFamily="34" charset="0"/>
              </a:rPr>
              <a:t>your</a:t>
            </a:r>
            <a:r>
              <a:rPr lang="en-US" dirty="0">
                <a:solidFill>
                  <a:srgbClr val="FF0000"/>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they are a trouble to Me, I am </a:t>
            </a:r>
            <a:r>
              <a:rPr lang="en-US" b="1" dirty="0">
                <a:solidFill>
                  <a:srgbClr val="CC9900"/>
                </a:solidFill>
                <a:latin typeface="Calibri" panose="020F0502020204030204" pitchFamily="34" charset="0"/>
              </a:rPr>
              <a:t>weary</a:t>
            </a:r>
            <a:r>
              <a:rPr lang="en-US" dirty="0">
                <a:solidFill>
                  <a:srgbClr val="CC9900"/>
                </a:solidFill>
                <a:latin typeface="Calibri" panose="020F0502020204030204" pitchFamily="34" charset="0"/>
              </a:rPr>
              <a:t> </a:t>
            </a:r>
            <a:r>
              <a:rPr lang="en-US" dirty="0">
                <a:solidFill>
                  <a:schemeClr val="bg1"/>
                </a:solidFill>
                <a:latin typeface="Calibri" panose="020F0502020204030204" pitchFamily="34" charset="0"/>
              </a:rPr>
              <a:t>of bearing them. </a:t>
            </a:r>
          </a:p>
          <a:p>
            <a:pPr algn="l">
              <a:spcBef>
                <a:spcPts val="0"/>
              </a:spcBef>
              <a:spcAft>
                <a:spcPts val="1800"/>
              </a:spcAft>
            </a:pP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is </a:t>
            </a:r>
            <a:r>
              <a:rPr lang="en-US" b="1" dirty="0">
                <a:solidFill>
                  <a:srgbClr val="CC9900"/>
                </a:solidFill>
                <a:latin typeface="Calibri" panose="020F0502020204030204" pitchFamily="34" charset="0"/>
              </a:rPr>
              <a:t>weary</a:t>
            </a:r>
            <a:r>
              <a:rPr lang="en-US" dirty="0">
                <a:solidFill>
                  <a:srgbClr val="CC9900"/>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because man has attempted to change </a:t>
            </a:r>
            <a:r>
              <a:rPr lang="en-US" b="1" dirty="0">
                <a:solidFill>
                  <a:srgbClr val="0000CC"/>
                </a:solidFill>
                <a:latin typeface="Calibri" panose="020F0502020204030204" pitchFamily="34" charset="0"/>
              </a:rPr>
              <a:t>His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and </a:t>
            </a:r>
            <a:r>
              <a:rPr lang="en-US" b="1" dirty="0">
                <a:solidFill>
                  <a:srgbClr val="0000CC"/>
                </a:solidFill>
                <a:latin typeface="Calibri" panose="020F0502020204030204" pitchFamily="34" charset="0"/>
              </a:rPr>
              <a:t>He</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will cause them to</a:t>
            </a:r>
            <a:endParaRPr lang="en-US" b="1" dirty="0">
              <a:solidFill>
                <a:srgbClr val="FF3399"/>
              </a:solidFill>
              <a:latin typeface="Calibri" panose="020F0502020204030204" pitchFamily="34" charset="0"/>
            </a:endParaRPr>
          </a:p>
        </p:txBody>
      </p:sp>
      <p:sp>
        <p:nvSpPr>
          <p:cNvPr id="9" name="TextBox 8"/>
          <p:cNvSpPr txBox="1"/>
          <p:nvPr/>
        </p:nvSpPr>
        <p:spPr>
          <a:xfrm>
            <a:off x="2677886" y="99536"/>
            <a:ext cx="3799114" cy="738664"/>
          </a:xfrm>
          <a:prstGeom prst="rect">
            <a:avLst/>
          </a:prstGeom>
          <a:blipFill>
            <a:blip r:embed="rId3"/>
            <a:tile tx="0" ty="0" sx="100000" sy="100000" flip="none" algn="tl"/>
          </a:blipFill>
          <a:ln w="57150">
            <a:solidFill>
              <a:srgbClr val="FFE8A7"/>
            </a:solidFill>
          </a:ln>
          <a:scene3d>
            <a:camera prst="orthographicFront"/>
            <a:lightRig rig="threePt" dir="t"/>
          </a:scene3d>
          <a:sp3d>
            <a:bevelT w="114300" prst="artDeco"/>
          </a:sp3d>
        </p:spPr>
        <p:txBody>
          <a:bodyPr wrap="square" tIns="91440" bIns="182880" rtlCol="0">
            <a:spAutoFit/>
          </a:bodyPr>
          <a:lstStyle/>
          <a:p>
            <a:pPr algn="ctr"/>
            <a:r>
              <a:rPr lang="en-US" sz="3000" b="1" u="sng" dirty="0">
                <a:solidFill>
                  <a:srgbClr val="FFE8A7"/>
                </a:solidFill>
                <a:latin typeface="Calibri" panose="020F0502020204030204" pitchFamily="34" charset="0"/>
              </a:rPr>
              <a:t>Our Appointed Times</a:t>
            </a:r>
            <a:endParaRPr lang="en-US" sz="3000" dirty="0">
              <a:solidFill>
                <a:srgbClr val="FFE8A7"/>
              </a:solidFill>
            </a:endParaRPr>
          </a:p>
        </p:txBody>
      </p:sp>
      <p:sp>
        <p:nvSpPr>
          <p:cNvPr id="4" name="Slide Number Placeholder 3"/>
          <p:cNvSpPr>
            <a:spLocks noGrp="1"/>
          </p:cNvSpPr>
          <p:nvPr>
            <p:ph type="sldNum" sz="quarter" idx="12"/>
          </p:nvPr>
        </p:nvSpPr>
        <p:spPr>
          <a:xfrm>
            <a:off x="8153400" y="6416675"/>
            <a:ext cx="762000" cy="365125"/>
          </a:xfrm>
        </p:spPr>
        <p:txBody>
          <a:bodyPr/>
          <a:lstStyle/>
          <a:p>
            <a:fld id="{9A7ECC3E-4170-412F-8B33-8063B7BB8A4D}" type="slidenum">
              <a:rPr lang="en-US" b="1" smtClean="0">
                <a:solidFill>
                  <a:schemeClr val="bg1"/>
                </a:solidFill>
              </a:rPr>
              <a:t>62</a:t>
            </a:fld>
            <a:endParaRPr lang="en-US" b="1" dirty="0">
              <a:solidFill>
                <a:schemeClr val="bg1"/>
              </a:solidFill>
            </a:endParaRPr>
          </a:p>
        </p:txBody>
      </p:sp>
      <p:cxnSp>
        <p:nvCxnSpPr>
          <p:cNvPr id="5" name="Elbow Connector 4"/>
          <p:cNvCxnSpPr/>
          <p:nvPr/>
        </p:nvCxnSpPr>
        <p:spPr>
          <a:xfrm rot="5400000" flipH="1" flipV="1">
            <a:off x="2247900" y="4762500"/>
            <a:ext cx="762000" cy="685800"/>
          </a:xfrm>
          <a:prstGeom prst="bentConnector3">
            <a:avLst>
              <a:gd name="adj1" fmla="val 50000"/>
            </a:avLst>
          </a:prstGeom>
          <a:ln w="57150">
            <a:solidFill>
              <a:srgbClr val="CC9900"/>
            </a:solidFill>
            <a:headEnd type="arrow"/>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553200" y="3276600"/>
            <a:ext cx="1066800" cy="2362200"/>
          </a:xfrm>
          <a:prstGeom prst="straightConnector1">
            <a:avLst/>
          </a:prstGeom>
          <a:ln w="57150">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800" y="5791200"/>
            <a:ext cx="1219200" cy="553998"/>
          </a:xfrm>
          <a:prstGeom prst="rect">
            <a:avLst/>
          </a:prstGeom>
          <a:solidFill>
            <a:schemeClr val="accent3">
              <a:lumMod val="40000"/>
              <a:lumOff val="60000"/>
            </a:schemeClr>
          </a:solidFill>
          <a:ln w="38100">
            <a:solidFill>
              <a:srgbClr val="33CC33"/>
            </a:solidFill>
          </a:ln>
          <a:scene3d>
            <a:camera prst="orthographicFront"/>
            <a:lightRig rig="threePt" dir="t"/>
          </a:scene3d>
          <a:sp3d>
            <a:bevelT w="114300" prst="artDeco"/>
          </a:sp3d>
        </p:spPr>
        <p:txBody>
          <a:bodyPr wrap="square" rtlCol="0">
            <a:spAutoFit/>
          </a:bodyPr>
          <a:lstStyle/>
          <a:p>
            <a:pPr algn="ctr">
              <a:spcAft>
                <a:spcPts val="1800"/>
              </a:spcAft>
            </a:pPr>
            <a:r>
              <a:rPr lang="en-US" sz="3000" b="1" dirty="0">
                <a:solidFill>
                  <a:srgbClr val="33CC33"/>
                </a:solidFill>
                <a:latin typeface="Calibri" panose="020F0502020204030204" pitchFamily="34" charset="0"/>
              </a:rPr>
              <a:t>cease.</a:t>
            </a:r>
          </a:p>
        </p:txBody>
      </p:sp>
    </p:spTree>
    <p:extLst>
      <p:ext uri="{BB962C8B-B14F-4D97-AF65-F5344CB8AC3E}">
        <p14:creationId xmlns:p14="http://schemas.microsoft.com/office/powerpoint/2010/main" val="33558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9"/>
                                        </p:tgtEl>
                                        <p:attrNameLst>
                                          <p:attrName>ppt_x</p:attrName>
                                          <p:attrName>ppt_y</p:attrName>
                                        </p:attrNameLst>
                                      </p:cBhvr>
                                    </p:animMotion>
                                    <p:animRot by="1500000">
                                      <p:cBhvr>
                                        <p:cTn id="24" dur="125" fill="hold">
                                          <p:stCondLst>
                                            <p:cond delay="0"/>
                                          </p:stCondLst>
                                        </p:cTn>
                                        <p:tgtEl>
                                          <p:spTgt spid="9"/>
                                        </p:tgtEl>
                                        <p:attrNameLst>
                                          <p:attrName>r</p:attrName>
                                        </p:attrNameLst>
                                      </p:cBhvr>
                                    </p:animRot>
                                    <p:animRot by="-1500000">
                                      <p:cBhvr>
                                        <p:cTn id="25" dur="125" fill="hold">
                                          <p:stCondLst>
                                            <p:cond delay="125"/>
                                          </p:stCondLst>
                                        </p:cTn>
                                        <p:tgtEl>
                                          <p:spTgt spid="9"/>
                                        </p:tgtEl>
                                        <p:attrNameLst>
                                          <p:attrName>r</p:attrName>
                                        </p:attrNameLst>
                                      </p:cBhvr>
                                    </p:animRot>
                                    <p:animRot by="-1500000">
                                      <p:cBhvr>
                                        <p:cTn id="26" dur="125" fill="hold">
                                          <p:stCondLst>
                                            <p:cond delay="250"/>
                                          </p:stCondLst>
                                        </p:cTn>
                                        <p:tgtEl>
                                          <p:spTgt spid="9"/>
                                        </p:tgtEl>
                                        <p:attrNameLst>
                                          <p:attrName>r</p:attrName>
                                        </p:attrNameLst>
                                      </p:cBhvr>
                                    </p:animRot>
                                    <p:animRot by="1500000">
                                      <p:cBhvr>
                                        <p:cTn id="27" dur="125" fill="hold">
                                          <p:stCondLst>
                                            <p:cond delay="375"/>
                                          </p:stCondLst>
                                        </p:cTn>
                                        <p:tgtEl>
                                          <p:spTgt spid="9"/>
                                        </p:tgtEl>
                                        <p:attrNameLst>
                                          <p:attrName>r</p:attrName>
                                        </p:attrNameLst>
                                      </p:cBhvr>
                                    </p:animRot>
                                  </p:childTnLst>
                                </p:cTn>
                              </p:par>
                            </p:childTnLst>
                          </p:cTn>
                        </p:par>
                        <p:par>
                          <p:cTn id="28" fill="hold">
                            <p:stCondLst>
                              <p:cond delay="3300"/>
                            </p:stCondLst>
                            <p:childTnLst>
                              <p:par>
                                <p:cTn id="29" presetID="42" presetClass="entr" presetSubtype="0"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35"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000"/>
                                        <p:tgtEl>
                                          <p:spTgt spid="5"/>
                                        </p:tgtEl>
                                      </p:cBhvr>
                                    </p:animEffect>
                                    <p:anim calcmode="lin" valueType="num">
                                      <p:cBhvr>
                                        <p:cTn id="59" dur="2000" fill="hold"/>
                                        <p:tgtEl>
                                          <p:spTgt spid="5"/>
                                        </p:tgtEl>
                                        <p:attrNameLst>
                                          <p:attrName>style.rotation</p:attrName>
                                        </p:attrNameLst>
                                      </p:cBhvr>
                                      <p:tavLst>
                                        <p:tav tm="0">
                                          <p:val>
                                            <p:fltVal val="720"/>
                                          </p:val>
                                        </p:tav>
                                        <p:tav tm="100000">
                                          <p:val>
                                            <p:fltVal val="0"/>
                                          </p:val>
                                        </p:tav>
                                      </p:tavLst>
                                    </p:anim>
                                    <p:anim calcmode="lin" valueType="num">
                                      <p:cBhvr>
                                        <p:cTn id="60" dur="2000" fill="hold"/>
                                        <p:tgtEl>
                                          <p:spTgt spid="5"/>
                                        </p:tgtEl>
                                        <p:attrNameLst>
                                          <p:attrName>ppt_h</p:attrName>
                                        </p:attrNameLst>
                                      </p:cBhvr>
                                      <p:tavLst>
                                        <p:tav tm="0">
                                          <p:val>
                                            <p:fltVal val="0"/>
                                          </p:val>
                                        </p:tav>
                                        <p:tav tm="100000">
                                          <p:val>
                                            <p:strVal val="#ppt_h"/>
                                          </p:val>
                                        </p:tav>
                                      </p:tavLst>
                                    </p:anim>
                                    <p:anim calcmode="lin" valueType="num">
                                      <p:cBhvr>
                                        <p:cTn id="61"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62" fill="hold">
                      <p:stCondLst>
                        <p:cond delay="indefinite"/>
                      </p:stCondLst>
                      <p:childTnLst>
                        <p:par>
                          <p:cTn id="63" fill="hold">
                            <p:stCondLst>
                              <p:cond delay="0"/>
                            </p:stCondLst>
                            <p:childTnLst>
                              <p:par>
                                <p:cTn id="64" presetID="56" presetClass="entr" presetSubtype="0" fill="hold" grpId="0" nodeType="clickEffect">
                                  <p:stCondLst>
                                    <p:cond delay="0"/>
                                  </p:stCondLst>
                                  <p:iterate type="lt">
                                    <p:tmPct val="10000"/>
                                  </p:iterate>
                                  <p:childTnLst>
                                    <p:set>
                                      <p:cBhvr>
                                        <p:cTn id="65" dur="1" fill="hold">
                                          <p:stCondLst>
                                            <p:cond delay="0"/>
                                          </p:stCondLst>
                                        </p:cTn>
                                        <p:tgtEl>
                                          <p:spTgt spid="12"/>
                                        </p:tgtEl>
                                        <p:attrNameLst>
                                          <p:attrName>style.visibility</p:attrName>
                                        </p:attrNameLst>
                                      </p:cBhvr>
                                      <p:to>
                                        <p:strVal val="visible"/>
                                      </p:to>
                                    </p:set>
                                    <p:anim by="(-#ppt_w*2)" calcmode="lin" valueType="num">
                                      <p:cBhvr rctx="PPT">
                                        <p:cTn id="66" dur="500" autoRev="1" fill="hold">
                                          <p:stCondLst>
                                            <p:cond delay="0"/>
                                          </p:stCondLst>
                                        </p:cTn>
                                        <p:tgtEl>
                                          <p:spTgt spid="12"/>
                                        </p:tgtEl>
                                        <p:attrNameLst>
                                          <p:attrName>ppt_w</p:attrName>
                                        </p:attrNameLst>
                                      </p:cBhvr>
                                    </p:anim>
                                    <p:anim by="(#ppt_w*0.50)" calcmode="lin" valueType="num">
                                      <p:cBhvr>
                                        <p:cTn id="67" dur="500" decel="50000" autoRev="1" fill="hold">
                                          <p:stCondLst>
                                            <p:cond delay="0"/>
                                          </p:stCondLst>
                                        </p:cTn>
                                        <p:tgtEl>
                                          <p:spTgt spid="12"/>
                                        </p:tgtEl>
                                        <p:attrNameLst>
                                          <p:attrName>ppt_x</p:attrName>
                                        </p:attrNameLst>
                                      </p:cBhvr>
                                    </p:anim>
                                    <p:anim from="(-#ppt_h/2)" to="(#ppt_y)" calcmode="lin" valueType="num">
                                      <p:cBhvr>
                                        <p:cTn id="68" dur="1000" fill="hold">
                                          <p:stCondLst>
                                            <p:cond delay="0"/>
                                          </p:stCondLst>
                                        </p:cTn>
                                        <p:tgtEl>
                                          <p:spTgt spid="12"/>
                                        </p:tgtEl>
                                        <p:attrNameLst>
                                          <p:attrName>ppt_y</p:attrName>
                                        </p:attrNameLst>
                                      </p:cBhvr>
                                    </p:anim>
                                    <p:animRot by="21600000">
                                      <p:cBhvr>
                                        <p:cTn id="69" dur="1000" fill="hold">
                                          <p:stCondLst>
                                            <p:cond delay="0"/>
                                          </p:stCondLst>
                                        </p:cTn>
                                        <p:tgtEl>
                                          <p:spTgt spid="12"/>
                                        </p:tgtEl>
                                        <p:attrNameLst>
                                          <p:attrName>r</p:attrName>
                                        </p:attrNameLst>
                                      </p:cBhvr>
                                    </p:animRot>
                                  </p:childTnLst>
                                </p:cTn>
                              </p:par>
                            </p:childTnLst>
                          </p:cTn>
                        </p:par>
                        <p:par>
                          <p:cTn id="70" fill="hold">
                            <p:stCondLst>
                              <p:cond delay="1500"/>
                            </p:stCondLst>
                            <p:childTnLst>
                              <p:par>
                                <p:cTn id="71" presetID="35"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000"/>
                                        <p:tgtEl>
                                          <p:spTgt spid="6"/>
                                        </p:tgtEl>
                                      </p:cBhvr>
                                    </p:animEffect>
                                    <p:anim calcmode="lin" valueType="num">
                                      <p:cBhvr>
                                        <p:cTn id="74" dur="2000" fill="hold"/>
                                        <p:tgtEl>
                                          <p:spTgt spid="6"/>
                                        </p:tgtEl>
                                        <p:attrNameLst>
                                          <p:attrName>style.rotation</p:attrName>
                                        </p:attrNameLst>
                                      </p:cBhvr>
                                      <p:tavLst>
                                        <p:tav tm="0">
                                          <p:val>
                                            <p:fltVal val="720"/>
                                          </p:val>
                                        </p:tav>
                                        <p:tav tm="100000">
                                          <p:val>
                                            <p:fltVal val="0"/>
                                          </p:val>
                                        </p:tav>
                                      </p:tavLst>
                                    </p:anim>
                                    <p:anim calcmode="lin" valueType="num">
                                      <p:cBhvr>
                                        <p:cTn id="75" dur="2000" fill="hold"/>
                                        <p:tgtEl>
                                          <p:spTgt spid="6"/>
                                        </p:tgtEl>
                                        <p:attrNameLst>
                                          <p:attrName>ppt_h</p:attrName>
                                        </p:attrNameLst>
                                      </p:cBhvr>
                                      <p:tavLst>
                                        <p:tav tm="0">
                                          <p:val>
                                            <p:fltVal val="0"/>
                                          </p:val>
                                        </p:tav>
                                        <p:tav tm="100000">
                                          <p:val>
                                            <p:strVal val="#ppt_h"/>
                                          </p:val>
                                        </p:tav>
                                      </p:tavLst>
                                    </p:anim>
                                    <p:anim calcmode="lin" valueType="num">
                                      <p:cBhvr>
                                        <p:cTn id="76" dur="2000" fill="hold"/>
                                        <p:tgtEl>
                                          <p:spTgt spid="6"/>
                                        </p:tgtEl>
                                        <p:attrNameLst>
                                          <p:attrName>ppt_w</p:attrName>
                                        </p:attrNameLst>
                                      </p:cBhvr>
                                      <p:tavLst>
                                        <p:tav tm="0">
                                          <p:val>
                                            <p:fltVal val="0"/>
                                          </p:val>
                                        </p:tav>
                                        <p:tav tm="100000">
                                          <p:val>
                                            <p:strVal val="#ppt_w"/>
                                          </p:val>
                                        </p:tav>
                                      </p:tavLst>
                                    </p:anim>
                                  </p:childTnLst>
                                </p:cTn>
                              </p:par>
                            </p:childTnLst>
                          </p:cTn>
                        </p:par>
                        <p:par>
                          <p:cTn id="77" fill="hold">
                            <p:stCondLst>
                              <p:cond delay="3500"/>
                            </p:stCondLst>
                            <p:childTnLst>
                              <p:par>
                                <p:cTn id="78" presetID="35" presetClass="emph" presetSubtype="0" repeatCount="3000" fill="hold" nodeType="afterEffect">
                                  <p:stCondLst>
                                    <p:cond delay="0"/>
                                  </p:stCondLst>
                                  <p:childTnLst>
                                    <p:anim calcmode="discrete" valueType="str">
                                      <p:cBhvr>
                                        <p:cTn id="79" dur="500" fill="hold"/>
                                        <p:tgtEl>
                                          <p:spTgt spid="6"/>
                                        </p:tgtEl>
                                        <p:attrNameLst>
                                          <p:attrName>style.visibility</p:attrName>
                                        </p:attrNameLst>
                                      </p:cBhvr>
                                      <p:tavLst>
                                        <p:tav tm="0">
                                          <p:val>
                                            <p:strVal val="hidden"/>
                                          </p:val>
                                        </p:tav>
                                        <p:tav tm="50000">
                                          <p:val>
                                            <p:strVal val="visible"/>
                                          </p:val>
                                        </p:tav>
                                      </p:tavLst>
                                    </p:anim>
                                  </p:childTnLst>
                                </p:cTn>
                              </p:par>
                            </p:childTnLst>
                          </p:cTn>
                        </p:par>
                        <p:par>
                          <p:cTn id="80" fill="hold">
                            <p:stCondLst>
                              <p:cond delay="5000"/>
                            </p:stCondLst>
                            <p:childTnLst>
                              <p:par>
                                <p:cTn id="81" presetID="35" presetClass="exit" presetSubtype="0" fill="hold" nodeType="afterEffect">
                                  <p:stCondLst>
                                    <p:cond delay="1000"/>
                                  </p:stCondLst>
                                  <p:childTnLst>
                                    <p:animEffect transition="out" filter="fade">
                                      <p:cBhvr>
                                        <p:cTn id="82" dur="2000"/>
                                        <p:tgtEl>
                                          <p:spTgt spid="6"/>
                                        </p:tgtEl>
                                      </p:cBhvr>
                                    </p:animEffect>
                                    <p:anim calcmode="lin" valueType="num">
                                      <p:cBhvr>
                                        <p:cTn id="83" dur="2000"/>
                                        <p:tgtEl>
                                          <p:spTgt spid="6"/>
                                        </p:tgtEl>
                                        <p:attrNameLst>
                                          <p:attrName>style.rotation</p:attrName>
                                        </p:attrNameLst>
                                      </p:cBhvr>
                                      <p:tavLst>
                                        <p:tav tm="0">
                                          <p:val>
                                            <p:fltVal val="0"/>
                                          </p:val>
                                        </p:tav>
                                        <p:tav tm="100000">
                                          <p:val>
                                            <p:fltVal val="720"/>
                                          </p:val>
                                        </p:tav>
                                      </p:tavLst>
                                    </p:anim>
                                    <p:anim calcmode="lin" valueType="num">
                                      <p:cBhvr>
                                        <p:cTn id="84" dur="2000"/>
                                        <p:tgtEl>
                                          <p:spTgt spid="6"/>
                                        </p:tgtEl>
                                        <p:attrNameLst>
                                          <p:attrName>ppt_h</p:attrName>
                                        </p:attrNameLst>
                                      </p:cBhvr>
                                      <p:tavLst>
                                        <p:tav tm="0">
                                          <p:val>
                                            <p:strVal val="ppt_h"/>
                                          </p:val>
                                        </p:tav>
                                        <p:tav tm="100000">
                                          <p:val>
                                            <p:fltVal val="0"/>
                                          </p:val>
                                        </p:tav>
                                      </p:tavLst>
                                    </p:anim>
                                    <p:anim calcmode="lin" valueType="num">
                                      <p:cBhvr>
                                        <p:cTn id="85" dur="2000"/>
                                        <p:tgtEl>
                                          <p:spTgt spid="6"/>
                                        </p:tgtEl>
                                        <p:attrNameLst>
                                          <p:attrName>ppt_w</p:attrName>
                                        </p:attrNameLst>
                                      </p:cBhvr>
                                      <p:tavLst>
                                        <p:tav tm="0">
                                          <p:val>
                                            <p:strVal val="ppt_w"/>
                                          </p:val>
                                        </p:tav>
                                        <p:tav tm="100000">
                                          <p:val>
                                            <p:fltVal val="0"/>
                                          </p:val>
                                        </p:tav>
                                      </p:tavLst>
                                    </p:anim>
                                    <p:set>
                                      <p:cBhvr>
                                        <p:cTn id="8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839200" cy="54864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182880" anchor="t">
            <a:normAutofit/>
            <a:sp3d/>
          </a:bodyPr>
          <a:lstStyle/>
          <a:p>
            <a:pPr algn="l">
              <a:spcBef>
                <a:spcPts val="0"/>
              </a:spcBef>
              <a:spcAft>
                <a:spcPts val="1200"/>
              </a:spcAft>
            </a:pPr>
            <a:r>
              <a:rPr lang="en-US" dirty="0">
                <a:solidFill>
                  <a:schemeClr val="bg1">
                    <a:lumMod val="95000"/>
                    <a:lumOff val="5000"/>
                  </a:schemeClr>
                </a:solidFill>
                <a:latin typeface="Calibri" panose="020F0502020204030204" pitchFamily="34" charset="0"/>
              </a:rPr>
              <a:t>We are not authorized to make any changes to </a:t>
            </a:r>
            <a:r>
              <a:rPr lang="en-US" b="1" dirty="0">
                <a:solidFill>
                  <a:srgbClr val="0000CC"/>
                </a:solidFill>
                <a:latin typeface="Calibri" panose="020F0502020204030204" pitchFamily="34" charset="0"/>
              </a:rPr>
              <a:t>Yahuah’s</a:t>
            </a:r>
            <a:r>
              <a:rPr lang="en-US" dirty="0">
                <a:solidFill>
                  <a:srgbClr val="0000CC"/>
                </a:solidFill>
                <a:latin typeface="Calibri" panose="020F0502020204030204" pitchFamily="34" charset="0"/>
              </a:rPr>
              <a:t> </a:t>
            </a:r>
            <a:r>
              <a:rPr lang="en-US" b="1" dirty="0">
                <a:solidFill>
                  <a:srgbClr val="0070C0"/>
                </a:solidFill>
                <a:latin typeface="Calibri" panose="020F0502020204030204" pitchFamily="34" charset="0"/>
              </a:rPr>
              <a:t>observation theme </a:t>
            </a:r>
            <a:r>
              <a:rPr lang="en-US" dirty="0">
                <a:solidFill>
                  <a:schemeClr val="bg1"/>
                </a:solidFill>
                <a:latin typeface="Calibri" panose="020F0502020204030204" pitchFamily="34" charset="0"/>
              </a:rPr>
              <a:t>or</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lumMod val="95000"/>
                    <a:lumOff val="5000"/>
                  </a:schemeClr>
                </a:solidFill>
                <a:latin typeface="Calibri" panose="020F0502020204030204" pitchFamily="34" charset="0"/>
              </a:rPr>
              <a:t>however,  by His death </a:t>
            </a:r>
            <a:r>
              <a:rPr lang="en-US" b="1" dirty="0">
                <a:solidFill>
                  <a:srgbClr val="0000CC"/>
                </a:solidFill>
                <a:latin typeface="Calibri" panose="020F0502020204030204" pitchFamily="34" charset="0"/>
              </a:rPr>
              <a:t>Yahusha</a:t>
            </a:r>
            <a:r>
              <a:rPr lang="en-US" dirty="0">
                <a:solidFill>
                  <a:srgbClr val="0000CC"/>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abolished the </a:t>
            </a:r>
            <a:r>
              <a:rPr lang="en-US" b="1" dirty="0">
                <a:solidFill>
                  <a:schemeClr val="accent2">
                    <a:lumMod val="75000"/>
                  </a:schemeClr>
                </a:solidFill>
              </a:rPr>
              <a:t>thematic rituals</a:t>
            </a:r>
            <a:r>
              <a:rPr lang="en-US" dirty="0">
                <a:solidFill>
                  <a:schemeClr val="bg1">
                    <a:lumMod val="95000"/>
                    <a:lumOff val="5000"/>
                  </a:schemeClr>
                </a:solidFill>
                <a:latin typeface="Calibri" panose="020F0502020204030204" pitchFamily="34" charset="0"/>
              </a:rPr>
              <a:t> relating to the Sacrificial service that pointed forward to Calvary.</a:t>
            </a:r>
          </a:p>
          <a:p>
            <a:pPr algn="l">
              <a:spcBef>
                <a:spcPts val="0"/>
              </a:spcBef>
              <a:spcAft>
                <a:spcPts val="1200"/>
              </a:spcAft>
            </a:pPr>
            <a:r>
              <a:rPr lang="en-US" b="1" dirty="0">
                <a:solidFill>
                  <a:srgbClr val="0000CC"/>
                </a:solidFill>
                <a:latin typeface="Calibri" panose="020F0502020204030204" pitchFamily="34" charset="0"/>
              </a:rPr>
              <a:t>Yahusha</a:t>
            </a:r>
            <a:r>
              <a:rPr lang="en-US" dirty="0">
                <a:solidFill>
                  <a:srgbClr val="0000CC"/>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also taught His followers how they were to celebrate the Passover after His death. </a:t>
            </a:r>
          </a:p>
          <a:p>
            <a:pPr marL="457200" indent="-457200" algn="l">
              <a:spcBef>
                <a:spcPts val="0"/>
              </a:spcBef>
              <a:spcAft>
                <a:spcPts val="1200"/>
              </a:spcAft>
            </a:pPr>
            <a:r>
              <a:rPr lang="en-US" dirty="0">
                <a:solidFill>
                  <a:schemeClr val="accent5">
                    <a:lumMod val="50000"/>
                  </a:schemeClr>
                </a:solidFill>
                <a:latin typeface="Calibri" panose="020F0502020204030204" pitchFamily="34" charset="0"/>
              </a:rPr>
              <a:t>John 13:14  </a:t>
            </a:r>
            <a:r>
              <a:rPr lang="en-US" dirty="0">
                <a:solidFill>
                  <a:schemeClr val="bg1">
                    <a:lumMod val="95000"/>
                    <a:lumOff val="5000"/>
                  </a:schemeClr>
                </a:solidFill>
                <a:latin typeface="Calibri" panose="020F0502020204030204" pitchFamily="34" charset="0"/>
              </a:rPr>
              <a:t>Then if I, Master and Teacher, have washed your feet, you also ought to wash one another’s feet. </a:t>
            </a:r>
          </a:p>
          <a:p>
            <a:pPr marL="457200" indent="-457200" algn="l">
              <a:spcBef>
                <a:spcPts val="0"/>
              </a:spcBef>
              <a:spcAft>
                <a:spcPts val="1200"/>
              </a:spcAft>
            </a:pPr>
            <a:r>
              <a:rPr lang="en-US" dirty="0">
                <a:solidFill>
                  <a:schemeClr val="accent5">
                    <a:lumMod val="50000"/>
                  </a:schemeClr>
                </a:solidFill>
                <a:latin typeface="Calibri" panose="020F0502020204030204" pitchFamily="34" charset="0"/>
              </a:rPr>
              <a:t>1 </a:t>
            </a:r>
            <a:r>
              <a:rPr lang="en-US" dirty="0" err="1">
                <a:solidFill>
                  <a:schemeClr val="accent5">
                    <a:lumMod val="50000"/>
                  </a:schemeClr>
                </a:solidFill>
                <a:latin typeface="Calibri" panose="020F0502020204030204" pitchFamily="34" charset="0"/>
              </a:rPr>
              <a:t>Cor</a:t>
            </a:r>
            <a:r>
              <a:rPr lang="en-US" dirty="0">
                <a:solidFill>
                  <a:schemeClr val="accent5">
                    <a:lumMod val="50000"/>
                  </a:schemeClr>
                </a:solidFill>
                <a:latin typeface="Calibri" panose="020F0502020204030204" pitchFamily="34" charset="0"/>
              </a:rPr>
              <a:t> 11:26  </a:t>
            </a:r>
            <a:r>
              <a:rPr lang="en-US" dirty="0">
                <a:solidFill>
                  <a:schemeClr val="bg1">
                    <a:lumMod val="95000"/>
                    <a:lumOff val="5000"/>
                  </a:schemeClr>
                </a:solidFill>
                <a:latin typeface="Calibri" panose="020F0502020204030204" pitchFamily="34" charset="0"/>
              </a:rPr>
              <a:t>For as often as you eat this bread and drink this cup, </a:t>
            </a:r>
            <a:r>
              <a:rPr lang="en-US" b="1" dirty="0">
                <a:solidFill>
                  <a:srgbClr val="CC9900"/>
                </a:solidFill>
                <a:latin typeface="Calibri" panose="020F0502020204030204" pitchFamily="34" charset="0"/>
              </a:rPr>
              <a:t>you proclaim the death of the Master until He comes.</a:t>
            </a:r>
          </a:p>
        </p:txBody>
      </p:sp>
      <p:sp>
        <p:nvSpPr>
          <p:cNvPr id="4" name="Slide Number Placeholder 3"/>
          <p:cNvSpPr>
            <a:spLocks noGrp="1"/>
          </p:cNvSpPr>
          <p:nvPr>
            <p:ph type="sldNum" sz="quarter" idx="12"/>
          </p:nvPr>
        </p:nvSpPr>
        <p:spPr>
          <a:xfrm>
            <a:off x="8077200" y="6264275"/>
            <a:ext cx="762000" cy="365125"/>
          </a:xfrm>
        </p:spPr>
        <p:txBody>
          <a:bodyPr/>
          <a:lstStyle/>
          <a:p>
            <a:fld id="{9A7ECC3E-4170-412F-8B33-8063B7BB8A4D}" type="slidenum">
              <a:rPr lang="en-US" b="1" smtClean="0">
                <a:solidFill>
                  <a:schemeClr val="bg1"/>
                </a:solidFill>
              </a:rPr>
              <a:t>63</a:t>
            </a:fld>
            <a:endParaRPr lang="en-US" b="1" dirty="0">
              <a:solidFill>
                <a:schemeClr val="bg1"/>
              </a:solidFill>
            </a:endParaRPr>
          </a:p>
        </p:txBody>
      </p:sp>
      <p:sp>
        <p:nvSpPr>
          <p:cNvPr id="7" name="TextBox 6"/>
          <p:cNvSpPr txBox="1"/>
          <p:nvPr/>
        </p:nvSpPr>
        <p:spPr>
          <a:xfrm>
            <a:off x="2743200" y="175736"/>
            <a:ext cx="3570514" cy="738664"/>
          </a:xfrm>
          <a:prstGeom prst="rect">
            <a:avLst/>
          </a:prstGeom>
          <a:blipFill>
            <a:blip r:embed="rId3"/>
            <a:tile tx="0" ty="0" sx="100000" sy="100000" flip="none" algn="tl"/>
          </a:blipFill>
          <a:ln w="57150">
            <a:solidFill>
              <a:srgbClr val="FFE8A7"/>
            </a:solidFill>
          </a:ln>
          <a:scene3d>
            <a:camera prst="orthographicFront"/>
            <a:lightRig rig="threePt" dir="t"/>
          </a:scene3d>
          <a:sp3d>
            <a:bevelT w="114300" prst="artDeco"/>
          </a:sp3d>
        </p:spPr>
        <p:txBody>
          <a:bodyPr wrap="square" tIns="91440" bIns="182880" rtlCol="0">
            <a:spAutoFit/>
          </a:bodyPr>
          <a:lstStyle/>
          <a:p>
            <a:pPr algn="ctr"/>
            <a:r>
              <a:rPr lang="en-US" sz="3000" b="1" u="sng" dirty="0">
                <a:solidFill>
                  <a:srgbClr val="FFE8A7"/>
                </a:solidFill>
                <a:latin typeface="Calibri" panose="020F0502020204030204" pitchFamily="34" charset="0"/>
              </a:rPr>
              <a:t>Observation Theme</a:t>
            </a:r>
            <a:endParaRPr lang="en-US" sz="3000" dirty="0">
              <a:solidFill>
                <a:srgbClr val="FFE8A7"/>
              </a:solidFill>
            </a:endParaRPr>
          </a:p>
        </p:txBody>
      </p:sp>
    </p:spTree>
    <p:extLst>
      <p:ext uri="{BB962C8B-B14F-4D97-AF65-F5344CB8AC3E}">
        <p14:creationId xmlns:p14="http://schemas.microsoft.com/office/powerpoint/2010/main" val="42748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7"/>
                                        </p:tgtEl>
                                        <p:attrNameLst>
                                          <p:attrName>ppt_x</p:attrName>
                                          <p:attrName>ppt_y</p:attrName>
                                        </p:attrNameLst>
                                      </p:cBhvr>
                                    </p:animMotion>
                                    <p:animRot by="1500000">
                                      <p:cBhvr>
                                        <p:cTn id="24" dur="125" fill="hold">
                                          <p:stCondLst>
                                            <p:cond delay="0"/>
                                          </p:stCondLst>
                                        </p:cTn>
                                        <p:tgtEl>
                                          <p:spTgt spid="7"/>
                                        </p:tgtEl>
                                        <p:attrNameLst>
                                          <p:attrName>r</p:attrName>
                                        </p:attrNameLst>
                                      </p:cBhvr>
                                    </p:animRot>
                                    <p:animRot by="-1500000">
                                      <p:cBhvr>
                                        <p:cTn id="25" dur="125" fill="hold">
                                          <p:stCondLst>
                                            <p:cond delay="125"/>
                                          </p:stCondLst>
                                        </p:cTn>
                                        <p:tgtEl>
                                          <p:spTgt spid="7"/>
                                        </p:tgtEl>
                                        <p:attrNameLst>
                                          <p:attrName>r</p:attrName>
                                        </p:attrNameLst>
                                      </p:cBhvr>
                                    </p:animRot>
                                    <p:animRot by="-1500000">
                                      <p:cBhvr>
                                        <p:cTn id="26" dur="125" fill="hold">
                                          <p:stCondLst>
                                            <p:cond delay="250"/>
                                          </p:stCondLst>
                                        </p:cTn>
                                        <p:tgtEl>
                                          <p:spTgt spid="7"/>
                                        </p:tgtEl>
                                        <p:attrNameLst>
                                          <p:attrName>r</p:attrName>
                                        </p:attrNameLst>
                                      </p:cBhvr>
                                    </p:animRot>
                                    <p:animRot by="1500000">
                                      <p:cBhvr>
                                        <p:cTn id="27" dur="125" fill="hold">
                                          <p:stCondLst>
                                            <p:cond delay="375"/>
                                          </p:stCondLst>
                                        </p:cTn>
                                        <p:tgtEl>
                                          <p:spTgt spid="7"/>
                                        </p:tgtEl>
                                        <p:attrNameLst>
                                          <p:attrName>r</p:attrName>
                                        </p:attrNameLst>
                                      </p:cBhvr>
                                    </p:animRot>
                                  </p:childTnLst>
                                </p:cTn>
                              </p:par>
                            </p:childTnLst>
                          </p:cTn>
                        </p:par>
                        <p:par>
                          <p:cTn id="28" fill="hold">
                            <p:stCondLst>
                              <p:cond delay="3250"/>
                            </p:stCondLst>
                            <p:childTnLst>
                              <p:par>
                                <p:cTn id="29" presetID="31" presetClass="entr" presetSubtype="0"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
                                            <p:txEl>
                                              <p:pRg st="1" end="1"/>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839200" cy="64008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182880" anchor="t">
            <a:normAutofit/>
            <a:sp3d/>
          </a:bodyPr>
          <a:lstStyle/>
          <a:p>
            <a:pPr algn="l">
              <a:spcBef>
                <a:spcPts val="0"/>
              </a:spcBef>
            </a:pPr>
            <a:endParaRPr lang="en-US" b="1" dirty="0">
              <a:solidFill>
                <a:srgbClr val="FF3399"/>
              </a:solidFill>
              <a:effectLst>
                <a:outerShdw blurRad="38100" dist="38100" dir="2700000" algn="tl">
                  <a:srgbClr val="000000">
                    <a:alpha val="43137"/>
                  </a:srgbClr>
                </a:outerShdw>
              </a:effectLst>
              <a:latin typeface="Calibri" panose="020F0502020204030204" pitchFamily="34" charset="0"/>
            </a:endParaRPr>
          </a:p>
          <a:p>
            <a:pPr algn="l">
              <a:spcBef>
                <a:spcPts val="0"/>
              </a:spcBef>
            </a:pPr>
            <a:r>
              <a:rPr lang="en-US" dirty="0">
                <a:solidFill>
                  <a:schemeClr val="bg1">
                    <a:lumMod val="95000"/>
                    <a:lumOff val="5000"/>
                  </a:schemeClr>
                </a:solidFill>
                <a:latin typeface="Calibri" panose="020F0502020204030204" pitchFamily="34" charset="0"/>
              </a:rPr>
              <a:t>Interesting fact – the </a:t>
            </a:r>
            <a:r>
              <a:rPr lang="en-US" b="1" dirty="0">
                <a:solidFill>
                  <a:srgbClr val="0070C0"/>
                </a:solidFill>
                <a:latin typeface="Calibri" panose="020F0502020204030204" pitchFamily="34" charset="0"/>
              </a:rPr>
              <a:t>observation themes </a:t>
            </a:r>
            <a:r>
              <a:rPr lang="en-US" dirty="0">
                <a:solidFill>
                  <a:schemeClr val="bg1">
                    <a:lumMod val="95000"/>
                    <a:lumOff val="5000"/>
                  </a:schemeClr>
                </a:solidFill>
                <a:latin typeface="Calibri" panose="020F0502020204030204" pitchFamily="34" charset="0"/>
              </a:rPr>
              <a:t>will also change after </a:t>
            </a:r>
            <a:r>
              <a:rPr lang="en-US" b="1" dirty="0">
                <a:solidFill>
                  <a:srgbClr val="0000CC"/>
                </a:solidFill>
                <a:latin typeface="Calibri" panose="020F0502020204030204" pitchFamily="34" charset="0"/>
              </a:rPr>
              <a:t>Yahusha’s</a:t>
            </a:r>
            <a:r>
              <a:rPr lang="en-US" dirty="0">
                <a:solidFill>
                  <a:srgbClr val="0000CC"/>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2</a:t>
            </a:r>
            <a:r>
              <a:rPr lang="en-US" baseline="30000" dirty="0">
                <a:solidFill>
                  <a:schemeClr val="bg1">
                    <a:lumMod val="95000"/>
                    <a:lumOff val="5000"/>
                  </a:schemeClr>
                </a:solidFill>
                <a:latin typeface="Calibri" panose="020F0502020204030204" pitchFamily="34" charset="0"/>
              </a:rPr>
              <a:t>nd</a:t>
            </a:r>
            <a:r>
              <a:rPr lang="en-US" dirty="0">
                <a:solidFill>
                  <a:schemeClr val="bg1">
                    <a:lumMod val="95000"/>
                    <a:lumOff val="5000"/>
                  </a:schemeClr>
                </a:solidFill>
                <a:latin typeface="Calibri" panose="020F0502020204030204" pitchFamily="34" charset="0"/>
              </a:rPr>
              <a:t> advent.  There will no longer be the need for us to use the </a:t>
            </a:r>
            <a:r>
              <a:rPr lang="en-US" b="1" dirty="0">
                <a:solidFill>
                  <a:srgbClr val="FF3399"/>
                </a:solidFill>
                <a:latin typeface="Calibri" panose="020F0502020204030204" pitchFamily="34" charset="0"/>
              </a:rPr>
              <a:t>appointed times </a:t>
            </a:r>
            <a:r>
              <a:rPr lang="en-US" dirty="0">
                <a:solidFill>
                  <a:schemeClr val="bg1">
                    <a:lumMod val="95000"/>
                    <a:lumOff val="5000"/>
                  </a:schemeClr>
                </a:solidFill>
                <a:latin typeface="Calibri" panose="020F0502020204030204" pitchFamily="34" charset="0"/>
              </a:rPr>
              <a:t>to rehearse future events (as we know them to be). </a:t>
            </a:r>
          </a:p>
          <a:p>
            <a:pPr>
              <a:spcBef>
                <a:spcPts val="0"/>
              </a:spcBef>
              <a:spcAft>
                <a:spcPts val="600"/>
              </a:spcAft>
            </a:pPr>
            <a:r>
              <a:rPr lang="en-US" dirty="0">
                <a:solidFill>
                  <a:schemeClr val="bg1">
                    <a:lumMod val="95000"/>
                    <a:lumOff val="5000"/>
                  </a:schemeClr>
                </a:solidFill>
                <a:latin typeface="Calibri" panose="020F0502020204030204" pitchFamily="34" charset="0"/>
              </a:rPr>
              <a:t>~*~  ~*~  ~*~</a:t>
            </a:r>
          </a:p>
          <a:p>
            <a:pPr algn="l">
              <a:spcBef>
                <a:spcPts val="0"/>
              </a:spcBef>
              <a:spcAft>
                <a:spcPts val="600"/>
              </a:spcAft>
            </a:pPr>
            <a:r>
              <a:rPr lang="en-US" dirty="0">
                <a:solidFill>
                  <a:schemeClr val="bg1">
                    <a:lumMod val="95000"/>
                    <a:lumOff val="5000"/>
                  </a:schemeClr>
                </a:solidFill>
                <a:latin typeface="Calibri" panose="020F0502020204030204" pitchFamily="34" charset="0"/>
              </a:rPr>
              <a:t>Men may attempt to change, or abolish,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and/or</a:t>
            </a:r>
            <a:r>
              <a:rPr lang="en-US" b="1" dirty="0">
                <a:solidFill>
                  <a:schemeClr val="bg1"/>
                </a:solidFill>
                <a:latin typeface="Calibri" panose="020F0502020204030204" pitchFamily="34" charset="0"/>
              </a:rPr>
              <a:t> </a:t>
            </a:r>
            <a:r>
              <a:rPr lang="en-US" b="1" dirty="0">
                <a:solidFill>
                  <a:srgbClr val="0070C0"/>
                </a:solidFill>
                <a:latin typeface="Calibri" panose="020F0502020204030204" pitchFamily="34" charset="0"/>
              </a:rPr>
              <a:t>observation themes;</a:t>
            </a:r>
            <a:r>
              <a:rPr lang="en-US" b="1" dirty="0">
                <a:solidFill>
                  <a:srgbClr val="FF3399"/>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however, </a:t>
            </a: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lumMod val="95000"/>
                    <a:lumOff val="5000"/>
                  </a:schemeClr>
                </a:solidFill>
                <a:latin typeface="Calibri" panose="020F0502020204030204" pitchFamily="34" charset="0"/>
              </a:rPr>
              <a:t>has set </a:t>
            </a:r>
            <a:r>
              <a:rPr lang="en-US" b="1" dirty="0">
                <a:solidFill>
                  <a:srgbClr val="0000CC"/>
                </a:solidFill>
                <a:latin typeface="Calibri" panose="020F0502020204030204" pitchFamily="34" charset="0"/>
              </a:rPr>
              <a:t>His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lumMod val="95000"/>
                    <a:lumOff val="5000"/>
                  </a:schemeClr>
                </a:solidFill>
                <a:latin typeface="Calibri" panose="020F0502020204030204" pitchFamily="34" charset="0"/>
              </a:rPr>
              <a:t>“in stone” and they are still in place, </a:t>
            </a:r>
            <a:r>
              <a:rPr lang="en-US" dirty="0">
                <a:solidFill>
                  <a:schemeClr val="bg1"/>
                </a:solidFill>
                <a:latin typeface="Calibri" panose="020F0502020204030204" pitchFamily="34" charset="0"/>
              </a:rPr>
              <a:t>no matter what – because 					   Also,</a:t>
            </a:r>
          </a:p>
          <a:p>
            <a:pPr algn="l">
              <a:spcBef>
                <a:spcPts val="0"/>
              </a:spcBef>
              <a:spcAft>
                <a:spcPts val="1200"/>
              </a:spcAft>
            </a:pPr>
            <a:r>
              <a:rPr lang="en-US" b="1" dirty="0">
                <a:solidFill>
                  <a:srgbClr val="0000CC"/>
                </a:solidFill>
                <a:latin typeface="Calibri" panose="020F0502020204030204" pitchFamily="34" charset="0"/>
              </a:rPr>
              <a:t>Elohim</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is the only one with the authority to make changes within His </a:t>
            </a:r>
            <a:r>
              <a:rPr lang="en-US" b="1" dirty="0">
                <a:solidFill>
                  <a:srgbClr val="0070C0"/>
                </a:solidFill>
                <a:latin typeface="Calibri" panose="020F0502020204030204" pitchFamily="34" charset="0"/>
              </a:rPr>
              <a:t>observation themes.  </a:t>
            </a:r>
            <a:r>
              <a:rPr lang="en-US" dirty="0">
                <a:solidFill>
                  <a:schemeClr val="bg1"/>
                </a:solidFill>
                <a:latin typeface="Calibri" panose="020F0502020204030204" pitchFamily="34" charset="0"/>
              </a:rPr>
              <a:t>Are we willing to accept Man’s changes in </a:t>
            </a:r>
            <a:r>
              <a:rPr lang="en-US" b="1" dirty="0">
                <a:solidFill>
                  <a:srgbClr val="0000CC"/>
                </a:solidFill>
                <a:latin typeface="Calibri" panose="020F0502020204030204" pitchFamily="34" charset="0"/>
              </a:rPr>
              <a:t>Yahuah’s</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plain commands regarding </a:t>
            </a:r>
            <a:r>
              <a:rPr lang="en-US" b="1" dirty="0">
                <a:solidFill>
                  <a:srgbClr val="0000CC"/>
                </a:solidFill>
                <a:latin typeface="Calibri" panose="020F0502020204030204" pitchFamily="34" charset="0"/>
              </a:rPr>
              <a:t>His</a:t>
            </a:r>
            <a:r>
              <a:rPr lang="en-US" dirty="0">
                <a:solidFill>
                  <a:srgbClr val="0000CC"/>
                </a:solidFill>
                <a:latin typeface="Calibri" panose="020F0502020204030204" pitchFamily="34" charset="0"/>
              </a:rPr>
              <a:t> </a:t>
            </a:r>
            <a:r>
              <a:rPr lang="en-US" b="1" dirty="0">
                <a:solidFill>
                  <a:srgbClr val="33CC33"/>
                </a:solidFill>
                <a:latin typeface="Calibri" panose="020F0502020204030204" pitchFamily="34" charset="0"/>
              </a:rPr>
              <a:t>set-apart</a:t>
            </a:r>
            <a:r>
              <a:rPr lang="en-US" dirty="0">
                <a:solidFill>
                  <a:srgbClr val="33CC33"/>
                </a:solidFill>
                <a:latin typeface="Calibri" panose="020F0502020204030204" pitchFamily="34" charset="0"/>
              </a:rPr>
              <a:t> </a:t>
            </a:r>
            <a:r>
              <a:rPr lang="en-US" b="1" dirty="0">
                <a:solidFill>
                  <a:srgbClr val="996633"/>
                </a:solidFill>
                <a:latin typeface="Calibri" panose="020F0502020204030204" pitchFamily="34" charset="0"/>
              </a:rPr>
              <a:t>feasts? </a:t>
            </a:r>
            <a:endParaRPr lang="en-US" b="1" dirty="0">
              <a:solidFill>
                <a:srgbClr val="FF3399"/>
              </a:solidFill>
              <a:latin typeface="Calibri" panose="020F0502020204030204" pitchFamily="34" charset="0"/>
            </a:endParaRPr>
          </a:p>
        </p:txBody>
      </p:sp>
      <p:sp>
        <p:nvSpPr>
          <p:cNvPr id="4" name="Slide Number Placeholder 3"/>
          <p:cNvSpPr>
            <a:spLocks noGrp="1"/>
          </p:cNvSpPr>
          <p:nvPr>
            <p:ph type="sldNum" sz="quarter" idx="12"/>
          </p:nvPr>
        </p:nvSpPr>
        <p:spPr>
          <a:xfrm>
            <a:off x="8077200" y="6264275"/>
            <a:ext cx="762000" cy="365125"/>
          </a:xfrm>
        </p:spPr>
        <p:txBody>
          <a:bodyPr/>
          <a:lstStyle/>
          <a:p>
            <a:fld id="{9A7ECC3E-4170-412F-8B33-8063B7BB8A4D}" type="slidenum">
              <a:rPr lang="en-US" b="1" smtClean="0">
                <a:solidFill>
                  <a:schemeClr val="bg1"/>
                </a:solidFill>
              </a:rPr>
              <a:t>64</a:t>
            </a:fld>
            <a:endParaRPr lang="en-US" b="1" dirty="0">
              <a:solidFill>
                <a:schemeClr val="bg1"/>
              </a:solidFill>
            </a:endParaRPr>
          </a:p>
        </p:txBody>
      </p:sp>
      <p:sp>
        <p:nvSpPr>
          <p:cNvPr id="7" name="TextBox 6"/>
          <p:cNvSpPr txBox="1"/>
          <p:nvPr/>
        </p:nvSpPr>
        <p:spPr>
          <a:xfrm>
            <a:off x="2743200" y="99536"/>
            <a:ext cx="3570514" cy="738664"/>
          </a:xfrm>
          <a:prstGeom prst="rect">
            <a:avLst/>
          </a:prstGeom>
          <a:blipFill>
            <a:blip r:embed="rId3"/>
            <a:tile tx="0" ty="0" sx="100000" sy="100000" flip="none" algn="tl"/>
          </a:blipFill>
          <a:ln w="57150">
            <a:solidFill>
              <a:srgbClr val="FFE8A7"/>
            </a:solidFill>
          </a:ln>
          <a:scene3d>
            <a:camera prst="orthographicFront"/>
            <a:lightRig rig="threePt" dir="t"/>
          </a:scene3d>
          <a:sp3d>
            <a:bevelT w="114300" prst="artDeco"/>
          </a:sp3d>
        </p:spPr>
        <p:txBody>
          <a:bodyPr wrap="square" tIns="91440" bIns="182880" rtlCol="0">
            <a:spAutoFit/>
          </a:bodyPr>
          <a:lstStyle/>
          <a:p>
            <a:pPr algn="ctr"/>
            <a:r>
              <a:rPr lang="en-US" sz="3000" b="1" u="sng" dirty="0">
                <a:solidFill>
                  <a:srgbClr val="FFE8A7"/>
                </a:solidFill>
                <a:latin typeface="Calibri" panose="020F0502020204030204" pitchFamily="34" charset="0"/>
              </a:rPr>
              <a:t>Observation Theme</a:t>
            </a:r>
            <a:endParaRPr lang="en-US" sz="3000" dirty="0">
              <a:solidFill>
                <a:srgbClr val="FFE8A7"/>
              </a:solidFill>
            </a:endParaRPr>
          </a:p>
        </p:txBody>
      </p:sp>
      <p:sp>
        <p:nvSpPr>
          <p:cNvPr id="2" name="TextBox 1"/>
          <p:cNvSpPr txBox="1"/>
          <p:nvPr/>
        </p:nvSpPr>
        <p:spPr>
          <a:xfrm>
            <a:off x="3733800" y="4307413"/>
            <a:ext cx="4038600" cy="569387"/>
          </a:xfrm>
          <a:prstGeom prst="rect">
            <a:avLst/>
          </a:prstGeom>
          <a:solidFill>
            <a:schemeClr val="accent6">
              <a:lumMod val="20000"/>
              <a:lumOff val="80000"/>
            </a:schemeClr>
          </a:solidFill>
          <a:ln w="38100">
            <a:solidFill>
              <a:srgbClr val="9900CC"/>
            </a:solidFill>
          </a:ln>
          <a:scene3d>
            <a:camera prst="orthographicFront"/>
            <a:lightRig rig="threePt" dir="t"/>
          </a:scene3d>
          <a:sp3d>
            <a:bevelT w="114300" prst="artDeco"/>
          </a:sp3d>
        </p:spPr>
        <p:txBody>
          <a:bodyPr wrap="square" bIns="91440" rtlCol="0">
            <a:spAutoFit/>
          </a:bodyPr>
          <a:lstStyle/>
          <a:p>
            <a:pPr algn="ctr"/>
            <a:r>
              <a:rPr lang="en-US" sz="2800" b="1" dirty="0">
                <a:solidFill>
                  <a:srgbClr val="9900CC"/>
                </a:solidFill>
                <a:latin typeface="Calibri" panose="020F0502020204030204" pitchFamily="34" charset="0"/>
              </a:rPr>
              <a:t>they originated in Tzyon. </a:t>
            </a:r>
            <a:endParaRPr lang="en-US" sz="2800" b="1" dirty="0">
              <a:solidFill>
                <a:srgbClr val="9900CC"/>
              </a:solidFill>
            </a:endParaRPr>
          </a:p>
        </p:txBody>
      </p:sp>
    </p:spTree>
    <p:extLst>
      <p:ext uri="{BB962C8B-B14F-4D97-AF65-F5344CB8AC3E}">
        <p14:creationId xmlns:p14="http://schemas.microsoft.com/office/powerpoint/2010/main" val="38237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7"/>
                                        </p:tgtEl>
                                        <p:attrNameLst>
                                          <p:attrName>ppt_x</p:attrName>
                                          <p:attrName>ppt_y</p:attrName>
                                        </p:attrNameLst>
                                      </p:cBhvr>
                                    </p:animMotion>
                                    <p:animRot by="1500000">
                                      <p:cBhvr>
                                        <p:cTn id="24" dur="125" fill="hold">
                                          <p:stCondLst>
                                            <p:cond delay="0"/>
                                          </p:stCondLst>
                                        </p:cTn>
                                        <p:tgtEl>
                                          <p:spTgt spid="7"/>
                                        </p:tgtEl>
                                        <p:attrNameLst>
                                          <p:attrName>r</p:attrName>
                                        </p:attrNameLst>
                                      </p:cBhvr>
                                    </p:animRot>
                                    <p:animRot by="-1500000">
                                      <p:cBhvr>
                                        <p:cTn id="25" dur="125" fill="hold">
                                          <p:stCondLst>
                                            <p:cond delay="125"/>
                                          </p:stCondLst>
                                        </p:cTn>
                                        <p:tgtEl>
                                          <p:spTgt spid="7"/>
                                        </p:tgtEl>
                                        <p:attrNameLst>
                                          <p:attrName>r</p:attrName>
                                        </p:attrNameLst>
                                      </p:cBhvr>
                                    </p:animRot>
                                    <p:animRot by="-1500000">
                                      <p:cBhvr>
                                        <p:cTn id="26" dur="125" fill="hold">
                                          <p:stCondLst>
                                            <p:cond delay="250"/>
                                          </p:stCondLst>
                                        </p:cTn>
                                        <p:tgtEl>
                                          <p:spTgt spid="7"/>
                                        </p:tgtEl>
                                        <p:attrNameLst>
                                          <p:attrName>r</p:attrName>
                                        </p:attrNameLst>
                                      </p:cBhvr>
                                    </p:animRot>
                                    <p:animRot by="1500000">
                                      <p:cBhvr>
                                        <p:cTn id="27" dur="125" fill="hold">
                                          <p:stCondLst>
                                            <p:cond delay="375"/>
                                          </p:stCondLst>
                                        </p:cTn>
                                        <p:tgtEl>
                                          <p:spTgt spid="7"/>
                                        </p:tgtEl>
                                        <p:attrNameLst>
                                          <p:attrName>r</p:attrName>
                                        </p:attrNameLst>
                                      </p:cBhvr>
                                    </p:animRot>
                                  </p:childTnLst>
                                </p:cTn>
                              </p:par>
                            </p:childTnLst>
                          </p:cTn>
                        </p:par>
                        <p:par>
                          <p:cTn id="28" fill="hold">
                            <p:stCondLst>
                              <p:cond delay="3250"/>
                            </p:stCondLst>
                            <p:childTnLst>
                              <p:par>
                                <p:cTn id="29" presetID="16" presetClass="entr" presetSubtype="21"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par>
                          <p:cTn id="32" fill="hold">
                            <p:stCondLst>
                              <p:cond delay="3750"/>
                            </p:stCondLst>
                            <p:childTnLst>
                              <p:par>
                                <p:cTn id="33" presetID="16" presetClass="entr" presetSubtype="21"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
                                        </p:tgtEl>
                                        <p:attrNameLst>
                                          <p:attrName>ppt_y</p:attrName>
                                        </p:attrNameLst>
                                      </p:cBhvr>
                                      <p:tavLst>
                                        <p:tav tm="0">
                                          <p:val>
                                            <p:strVal val="#ppt_y"/>
                                          </p:val>
                                        </p:tav>
                                        <p:tav tm="100000">
                                          <p:val>
                                            <p:strVal val="#ppt_y"/>
                                          </p:val>
                                        </p:tav>
                                      </p:tavLst>
                                    </p:anim>
                                    <p:anim calcmode="lin" valueType="num">
                                      <p:cBhvr>
                                        <p:cTn id="5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477000"/>
          </a:xfrm>
          <a:solidFill>
            <a:schemeClr val="accent3">
              <a:lumMod val="20000"/>
              <a:lumOff val="80000"/>
            </a:schemeClr>
          </a:solidFill>
          <a:ln w="57150">
            <a:solidFill>
              <a:schemeClr val="accent2">
                <a:lumMod val="75000"/>
              </a:schemeClr>
            </a:solidFill>
          </a:ln>
          <a:scene3d>
            <a:camera prst="orthographicFront"/>
            <a:lightRig rig="threePt" dir="t"/>
          </a:scene3d>
          <a:sp3d>
            <a:bevelT w="101600" prst="riblet"/>
          </a:sp3d>
        </p:spPr>
        <p:txBody>
          <a:bodyPr lIns="182880" tIns="91440" anchor="t">
            <a:normAutofit lnSpcReduction="10000"/>
            <a:sp3d/>
          </a:bodyPr>
          <a:lstStyle/>
          <a:p>
            <a:pPr algn="l">
              <a:spcBef>
                <a:spcPts val="0"/>
              </a:spcBef>
              <a:spcAft>
                <a:spcPts val="3000"/>
              </a:spcAft>
            </a:pPr>
            <a:endParaRPr lang="en-US" dirty="0">
              <a:solidFill>
                <a:schemeClr val="bg1"/>
              </a:solidFill>
              <a:latin typeface="Calibri" panose="020F0502020204030204" pitchFamily="34" charset="0"/>
            </a:endParaRPr>
          </a:p>
          <a:p>
            <a:pPr algn="l">
              <a:spcBef>
                <a:spcPts val="0"/>
              </a:spcBef>
              <a:spcAft>
                <a:spcPts val="1800"/>
              </a:spcAft>
            </a:pPr>
            <a:r>
              <a:rPr lang="en-US" dirty="0">
                <a:solidFill>
                  <a:schemeClr val="bg1"/>
                </a:solidFill>
                <a:latin typeface="Calibri" panose="020F0502020204030204" pitchFamily="34" charset="0"/>
              </a:rPr>
              <a:t>The </a:t>
            </a:r>
            <a:r>
              <a:rPr lang="en-US" b="1" dirty="0">
                <a:solidFill>
                  <a:srgbClr val="FF0066"/>
                </a:solidFill>
                <a:latin typeface="Calibri" panose="020F0502020204030204" pitchFamily="34" charset="0"/>
              </a:rPr>
              <a:t>“</a:t>
            </a:r>
            <a:r>
              <a:rPr lang="en-US" b="1" u="sng" dirty="0">
                <a:solidFill>
                  <a:srgbClr val="FF3399"/>
                </a:solidFill>
                <a:latin typeface="Calibri" panose="020F0502020204030204" pitchFamily="34" charset="0"/>
              </a:rPr>
              <a:t>appointed times</a:t>
            </a:r>
            <a:r>
              <a:rPr lang="en-US" b="1"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are the </a:t>
            </a:r>
            <a:r>
              <a:rPr lang="en-US" b="1" u="sng" dirty="0">
                <a:solidFill>
                  <a:srgbClr val="FF0000"/>
                </a:solidFill>
                <a:latin typeface="Calibri" panose="020F0502020204030204" pitchFamily="34" charset="0"/>
              </a:rPr>
              <a:t>dates</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upon which </a:t>
            </a: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gave us to have a </a:t>
            </a:r>
            <a:r>
              <a:rPr lang="en-US" b="1" dirty="0">
                <a:solidFill>
                  <a:srgbClr val="9900CC"/>
                </a:solidFill>
                <a:latin typeface="Calibri" panose="020F0502020204030204" pitchFamily="34" charset="0"/>
              </a:rPr>
              <a:t>“set-apart gathering.”</a:t>
            </a:r>
            <a:r>
              <a:rPr lang="en-US" dirty="0">
                <a:solidFill>
                  <a:schemeClr val="bg1"/>
                </a:solidFill>
                <a:latin typeface="Calibri" panose="020F0502020204030204" pitchFamily="34" charset="0"/>
              </a:rPr>
              <a:t> </a:t>
            </a:r>
          </a:p>
          <a:p>
            <a:pPr algn="l">
              <a:spcBef>
                <a:spcPts val="0"/>
              </a:spcBef>
              <a:spcAft>
                <a:spcPts val="1800"/>
              </a:spcAft>
            </a:pPr>
            <a:r>
              <a:rPr lang="en-US" dirty="0">
                <a:solidFill>
                  <a:schemeClr val="bg1"/>
                </a:solidFill>
                <a:latin typeface="Calibri" panose="020F0502020204030204" pitchFamily="34" charset="0"/>
              </a:rPr>
              <a:t>The </a:t>
            </a:r>
            <a:r>
              <a:rPr lang="en-US" b="1" dirty="0">
                <a:solidFill>
                  <a:srgbClr val="0070C0"/>
                </a:solidFill>
                <a:latin typeface="Calibri" panose="020F0502020204030204" pitchFamily="34" charset="0"/>
              </a:rPr>
              <a:t>“</a:t>
            </a:r>
            <a:r>
              <a:rPr lang="en-US" b="1" u="sng" dirty="0">
                <a:solidFill>
                  <a:srgbClr val="0070C0"/>
                </a:solidFill>
                <a:latin typeface="Calibri" panose="020F0502020204030204" pitchFamily="34" charset="0"/>
              </a:rPr>
              <a:t>observation theme</a:t>
            </a:r>
            <a:r>
              <a:rPr lang="en-US" b="1" dirty="0">
                <a:solidFill>
                  <a:srgbClr val="0070C0"/>
                </a:solidFill>
                <a:latin typeface="Calibri" panose="020F0502020204030204" pitchFamily="34" charset="0"/>
              </a:rPr>
              <a:t>” </a:t>
            </a:r>
            <a:r>
              <a:rPr lang="en-US" dirty="0">
                <a:solidFill>
                  <a:schemeClr val="bg1"/>
                </a:solidFill>
                <a:latin typeface="Calibri" panose="020F0502020204030204" pitchFamily="34" charset="0"/>
              </a:rPr>
              <a:t>is how we go about celebrating the </a:t>
            </a:r>
            <a:r>
              <a:rPr lang="en-US" b="1" dirty="0">
                <a:solidFill>
                  <a:srgbClr val="009900"/>
                </a:solidFill>
                <a:latin typeface="Calibri" panose="020F0502020204030204" pitchFamily="34" charset="0"/>
              </a:rPr>
              <a:t>“ceremonies,”</a:t>
            </a:r>
            <a:r>
              <a:rPr lang="en-US"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or </a:t>
            </a:r>
            <a:r>
              <a:rPr lang="en-US" b="1" dirty="0">
                <a:solidFill>
                  <a:srgbClr val="996633"/>
                </a:solidFill>
                <a:effectLst>
                  <a:outerShdw blurRad="38100" dist="38100" dir="2700000" algn="tl">
                    <a:srgbClr val="000000">
                      <a:alpha val="43137"/>
                    </a:srgbClr>
                  </a:outerShdw>
                </a:effectLst>
                <a:latin typeface="Calibri" panose="020F0502020204030204" pitchFamily="34" charset="0"/>
              </a:rPr>
              <a:t>“thematic rituals,” </a:t>
            </a:r>
            <a:r>
              <a:rPr lang="en-US" dirty="0">
                <a:solidFill>
                  <a:schemeClr val="bg1"/>
                </a:solidFill>
                <a:latin typeface="Calibri" panose="020F0502020204030204" pitchFamily="34" charset="0"/>
              </a:rPr>
              <a:t>that </a:t>
            </a: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has commanded us to observe during His </a:t>
            </a:r>
            <a:r>
              <a:rPr lang="en-US" b="1" dirty="0">
                <a:solidFill>
                  <a:srgbClr val="FF3399"/>
                </a:solidFill>
                <a:latin typeface="Calibri" panose="020F0502020204030204" pitchFamily="34" charset="0"/>
              </a:rPr>
              <a:t>“appointed times.”</a:t>
            </a:r>
          </a:p>
          <a:p>
            <a:pPr algn="l">
              <a:spcBef>
                <a:spcPts val="0"/>
              </a:spcBef>
              <a:spcAft>
                <a:spcPts val="1800"/>
              </a:spcAft>
            </a:pPr>
            <a:r>
              <a:rPr lang="en-US" dirty="0">
                <a:solidFill>
                  <a:schemeClr val="bg1"/>
                </a:solidFill>
                <a:latin typeface="Calibri" panose="020F0502020204030204" pitchFamily="34" charset="0"/>
              </a:rPr>
              <a:t>A </a:t>
            </a:r>
            <a:r>
              <a:rPr lang="en-US" b="1" dirty="0">
                <a:solidFill>
                  <a:srgbClr val="9900CC"/>
                </a:solidFill>
                <a:latin typeface="Calibri" panose="020F0502020204030204" pitchFamily="34" charset="0"/>
              </a:rPr>
              <a:t>“</a:t>
            </a:r>
            <a:r>
              <a:rPr lang="en-US" b="1" u="sng" dirty="0">
                <a:solidFill>
                  <a:srgbClr val="9900CC"/>
                </a:solidFill>
                <a:latin typeface="Calibri" panose="020F0502020204030204" pitchFamily="34" charset="0"/>
              </a:rPr>
              <a:t>set-apart gathering</a:t>
            </a:r>
            <a:r>
              <a:rPr lang="en-US" b="1" dirty="0">
                <a:solidFill>
                  <a:srgbClr val="9900CC"/>
                </a:solidFill>
                <a:latin typeface="Calibri" panose="020F0502020204030204" pitchFamily="34" charset="0"/>
              </a:rPr>
              <a:t>” </a:t>
            </a:r>
            <a:r>
              <a:rPr lang="en-US" dirty="0">
                <a:solidFill>
                  <a:schemeClr val="bg1"/>
                </a:solidFill>
                <a:latin typeface="Calibri" panose="020F0502020204030204" pitchFamily="34" charset="0"/>
              </a:rPr>
              <a:t>is a </a:t>
            </a:r>
            <a:r>
              <a:rPr lang="en-US" b="1" dirty="0">
                <a:solidFill>
                  <a:schemeClr val="accent3">
                    <a:lumMod val="50000"/>
                  </a:schemeClr>
                </a:solidFill>
                <a:latin typeface="Calibri" panose="020F0502020204030204" pitchFamily="34" charset="0"/>
              </a:rPr>
              <a:t>Qodesh</a:t>
            </a:r>
            <a:r>
              <a:rPr lang="en-US"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a:t>
            </a:r>
            <a:r>
              <a:rPr lang="en-US" sz="2400" strike="sngStrike" dirty="0">
                <a:solidFill>
                  <a:schemeClr val="bg1"/>
                </a:solidFill>
                <a:latin typeface="Calibri" panose="020F0502020204030204" pitchFamily="34" charset="0"/>
              </a:rPr>
              <a:t>Holy</a:t>
            </a:r>
            <a:r>
              <a:rPr lang="en-US" sz="2400" dirty="0">
                <a:solidFill>
                  <a:schemeClr val="bg1"/>
                </a:solidFill>
                <a:latin typeface="Calibri" panose="020F0502020204030204" pitchFamily="34" charset="0"/>
              </a:rPr>
              <a:t>) </a:t>
            </a:r>
            <a:r>
              <a:rPr lang="en-US" b="1" dirty="0">
                <a:solidFill>
                  <a:schemeClr val="accent3">
                    <a:lumMod val="50000"/>
                  </a:schemeClr>
                </a:solidFill>
                <a:latin typeface="Calibri" panose="020F0502020204030204" pitchFamily="34" charset="0"/>
              </a:rPr>
              <a:t>Convocation.</a:t>
            </a:r>
          </a:p>
          <a:p>
            <a:pPr marL="457200" indent="-457200" algn="l">
              <a:spcBef>
                <a:spcPts val="0"/>
              </a:spcBef>
              <a:spcAft>
                <a:spcPts val="1800"/>
              </a:spcAft>
              <a:buClr>
                <a:srgbClr val="9900CC"/>
              </a:buClr>
              <a:buSzPct val="80000"/>
              <a:buFont typeface="Wingdings" panose="05000000000000000000" pitchFamily="2" charset="2"/>
              <a:buChar char="Ø"/>
            </a:pPr>
            <a:r>
              <a:rPr lang="en-US" dirty="0">
                <a:solidFill>
                  <a:schemeClr val="bg1"/>
                </a:solidFill>
                <a:latin typeface="Calibri" panose="020F0502020204030204" pitchFamily="34" charset="0"/>
              </a:rPr>
              <a:t>Some of the </a:t>
            </a:r>
            <a:r>
              <a:rPr lang="en-US" b="1" dirty="0">
                <a:solidFill>
                  <a:srgbClr val="9900CC"/>
                </a:solidFill>
                <a:latin typeface="Calibri" panose="020F0502020204030204" pitchFamily="34" charset="0"/>
              </a:rPr>
              <a:t>“set-apart gatherings” </a:t>
            </a:r>
            <a:r>
              <a:rPr lang="en-US" dirty="0">
                <a:solidFill>
                  <a:schemeClr val="bg1"/>
                </a:solidFill>
                <a:latin typeface="Calibri" panose="020F0502020204030204" pitchFamily="34" charset="0"/>
              </a:rPr>
              <a:t>are </a:t>
            </a:r>
            <a:r>
              <a:rPr lang="en-US" b="1" dirty="0">
                <a:solidFill>
                  <a:srgbClr val="0070C0"/>
                </a:solidFill>
                <a:latin typeface="Calibri" panose="020F0502020204030204" pitchFamily="34" charset="0"/>
              </a:rPr>
              <a:t>Sabbaths</a:t>
            </a:r>
          </a:p>
          <a:p>
            <a:pPr marL="457200" indent="-457200" algn="l">
              <a:spcBef>
                <a:spcPts val="0"/>
              </a:spcBef>
              <a:spcAft>
                <a:spcPts val="1800"/>
              </a:spcAft>
              <a:buClr>
                <a:srgbClr val="9900CC"/>
              </a:buClr>
              <a:buSzPct val="80000"/>
              <a:buFont typeface="Wingdings" panose="05000000000000000000" pitchFamily="2" charset="2"/>
              <a:buChar char="Ø"/>
            </a:pPr>
            <a:r>
              <a:rPr lang="en-US" dirty="0">
                <a:solidFill>
                  <a:schemeClr val="bg1"/>
                </a:solidFill>
                <a:latin typeface="Calibri" panose="020F0502020204030204" pitchFamily="34" charset="0"/>
              </a:rPr>
              <a:t>Some of the </a:t>
            </a:r>
            <a:r>
              <a:rPr lang="en-US" b="1" dirty="0">
                <a:solidFill>
                  <a:srgbClr val="9900CC"/>
                </a:solidFill>
                <a:latin typeface="Calibri" panose="020F0502020204030204" pitchFamily="34" charset="0"/>
              </a:rPr>
              <a:t>“set-apart gatherings” </a:t>
            </a:r>
            <a:r>
              <a:rPr lang="en-US" dirty="0">
                <a:solidFill>
                  <a:schemeClr val="bg1"/>
                </a:solidFill>
                <a:latin typeface="Calibri" panose="020F0502020204030204" pitchFamily="34" charset="0"/>
              </a:rPr>
              <a:t>are </a:t>
            </a:r>
            <a:r>
              <a:rPr lang="en-US" b="1" dirty="0">
                <a:solidFill>
                  <a:srgbClr val="FF0000"/>
                </a:solidFill>
                <a:latin typeface="Calibri" panose="020F0502020204030204" pitchFamily="34" charset="0"/>
              </a:rPr>
              <a:t>NOT</a:t>
            </a:r>
            <a:r>
              <a:rPr lang="en-US" dirty="0">
                <a:solidFill>
                  <a:srgbClr val="FF0000"/>
                </a:solidFill>
                <a:latin typeface="Calibri" panose="020F0502020204030204" pitchFamily="34" charset="0"/>
              </a:rPr>
              <a:t> </a:t>
            </a:r>
            <a:r>
              <a:rPr lang="en-US" b="1" dirty="0">
                <a:solidFill>
                  <a:srgbClr val="0070C0"/>
                </a:solidFill>
                <a:latin typeface="Calibri" panose="020F0502020204030204" pitchFamily="34" charset="0"/>
              </a:rPr>
              <a:t>Sabbaths</a:t>
            </a:r>
          </a:p>
          <a:p>
            <a:pPr algn="l">
              <a:spcBef>
                <a:spcPts val="0"/>
              </a:spcBef>
              <a:spcAft>
                <a:spcPts val="3600"/>
              </a:spcAft>
            </a:pPr>
            <a:r>
              <a:rPr lang="en-US" dirty="0">
                <a:solidFill>
                  <a:schemeClr val="bg1"/>
                </a:solidFill>
                <a:latin typeface="Calibri" panose="020F0502020204030204" pitchFamily="34" charset="0"/>
              </a:rPr>
              <a:t>Even if man attempts to “change,” or “abolish,” </a:t>
            </a:r>
            <a:r>
              <a:rPr lang="en-US" b="1" dirty="0">
                <a:solidFill>
                  <a:srgbClr val="0000CC"/>
                </a:solidFill>
                <a:latin typeface="Calibri" panose="020F0502020204030204" pitchFamily="34" charset="0"/>
              </a:rPr>
              <a:t>Yahuah’s</a:t>
            </a:r>
            <a:r>
              <a:rPr lang="en-US" b="1" dirty="0">
                <a:solidFill>
                  <a:srgbClr val="996633"/>
                </a:solidFill>
                <a:latin typeface="Calibri" panose="020F0502020204030204" pitchFamily="34" charset="0"/>
              </a:rPr>
              <a:t> </a:t>
            </a:r>
            <a:r>
              <a:rPr lang="en-US" b="1" dirty="0">
                <a:solidFill>
                  <a:srgbClr val="0070C0"/>
                </a:solidFill>
                <a:latin typeface="Calibri" panose="020F0502020204030204" pitchFamily="34" charset="0"/>
              </a:rPr>
              <a:t>observation themes </a:t>
            </a:r>
            <a:r>
              <a:rPr lang="en-US" dirty="0">
                <a:solidFill>
                  <a:schemeClr val="bg1"/>
                </a:solidFill>
                <a:latin typeface="Calibri" panose="020F0502020204030204" pitchFamily="34" charset="0"/>
              </a:rPr>
              <a:t>and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they still exist – no matter what – because</a:t>
            </a:r>
          </a:p>
        </p:txBody>
      </p:sp>
      <p:sp>
        <p:nvSpPr>
          <p:cNvPr id="12" name="TextBox 11"/>
          <p:cNvSpPr txBox="1"/>
          <p:nvPr/>
        </p:nvSpPr>
        <p:spPr>
          <a:xfrm>
            <a:off x="3886200" y="228600"/>
            <a:ext cx="1447800" cy="646331"/>
          </a:xfrm>
          <a:prstGeom prst="rect">
            <a:avLst/>
          </a:prstGeom>
          <a:blipFill>
            <a:blip r:embed="rId3"/>
            <a:tile tx="0" ty="0" sx="100000" sy="100000" flip="none" algn="tl"/>
          </a:blipFill>
          <a:ln w="57150">
            <a:solidFill>
              <a:srgbClr val="FFE8A7"/>
            </a:solidFill>
          </a:ln>
          <a:scene3d>
            <a:camera prst="orthographicFront"/>
            <a:lightRig rig="threePt" dir="t"/>
          </a:scene3d>
          <a:sp3d>
            <a:bevelT w="114300" prst="artDeco"/>
          </a:sp3d>
        </p:spPr>
        <p:txBody>
          <a:bodyPr wrap="square" tIns="91440" bIns="91440" rtlCol="0">
            <a:spAutoFit/>
          </a:bodyPr>
          <a:lstStyle/>
          <a:p>
            <a:pPr algn="ctr"/>
            <a:r>
              <a:rPr lang="en-US" sz="3000" b="1" u="sng" dirty="0">
                <a:solidFill>
                  <a:srgbClr val="FFE8A7"/>
                </a:solidFill>
                <a:latin typeface="Calibri" panose="020F0502020204030204" pitchFamily="34" charset="0"/>
              </a:rPr>
              <a:t>Recap</a:t>
            </a:r>
            <a:endParaRPr lang="en-US" sz="3000" dirty="0">
              <a:solidFill>
                <a:srgbClr val="FFE8A7"/>
              </a:solidFill>
            </a:endParaRPr>
          </a:p>
        </p:txBody>
      </p:sp>
      <p:sp>
        <p:nvSpPr>
          <p:cNvPr id="4" name="Slide Number Placeholder 3"/>
          <p:cNvSpPr>
            <a:spLocks noGrp="1"/>
          </p:cNvSpPr>
          <p:nvPr>
            <p:ph type="sldNum" sz="quarter" idx="12"/>
          </p:nvPr>
        </p:nvSpPr>
        <p:spPr>
          <a:xfrm>
            <a:off x="8077200" y="6188075"/>
            <a:ext cx="762000" cy="365125"/>
          </a:xfrm>
        </p:spPr>
        <p:txBody>
          <a:bodyPr/>
          <a:lstStyle/>
          <a:p>
            <a:fld id="{9A7ECC3E-4170-412F-8B33-8063B7BB8A4D}" type="slidenum">
              <a:rPr lang="en-US" b="1" smtClean="0">
                <a:solidFill>
                  <a:schemeClr val="bg1"/>
                </a:solidFill>
              </a:rPr>
              <a:t>65</a:t>
            </a:fld>
            <a:endParaRPr lang="en-US" b="1" dirty="0">
              <a:solidFill>
                <a:schemeClr val="bg1"/>
              </a:solidFill>
            </a:endParaRPr>
          </a:p>
        </p:txBody>
      </p:sp>
      <p:sp>
        <p:nvSpPr>
          <p:cNvPr id="5" name="TextBox 4"/>
          <p:cNvSpPr txBox="1"/>
          <p:nvPr/>
        </p:nvSpPr>
        <p:spPr>
          <a:xfrm>
            <a:off x="4267200" y="5983813"/>
            <a:ext cx="4038600" cy="569387"/>
          </a:xfrm>
          <a:prstGeom prst="rect">
            <a:avLst/>
          </a:prstGeom>
          <a:solidFill>
            <a:schemeClr val="accent6">
              <a:lumMod val="20000"/>
              <a:lumOff val="80000"/>
            </a:schemeClr>
          </a:solidFill>
          <a:ln w="38100">
            <a:solidFill>
              <a:srgbClr val="9900CC"/>
            </a:solidFill>
          </a:ln>
          <a:scene3d>
            <a:camera prst="orthographicFront"/>
            <a:lightRig rig="threePt" dir="t"/>
          </a:scene3d>
          <a:sp3d>
            <a:bevelT w="114300" prst="artDeco"/>
          </a:sp3d>
        </p:spPr>
        <p:txBody>
          <a:bodyPr wrap="square" bIns="91440" rtlCol="0">
            <a:spAutoFit/>
          </a:bodyPr>
          <a:lstStyle/>
          <a:p>
            <a:pPr algn="ctr"/>
            <a:r>
              <a:rPr lang="en-US" sz="2800" b="1" dirty="0">
                <a:solidFill>
                  <a:srgbClr val="9900CC"/>
                </a:solidFill>
                <a:effectLst>
                  <a:outerShdw blurRad="38100" dist="38100" dir="2700000" algn="tl">
                    <a:srgbClr val="000000">
                      <a:alpha val="43137"/>
                    </a:srgbClr>
                  </a:outerShdw>
                </a:effectLst>
                <a:latin typeface="Calibri" panose="020F0502020204030204" pitchFamily="34" charset="0"/>
              </a:rPr>
              <a:t>they originated in Tzyon. </a:t>
            </a:r>
            <a:endParaRPr lang="en-US" sz="2800" b="1" dirty="0">
              <a:solidFill>
                <a:srgbClr val="99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14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12"/>
                                        </p:tgtEl>
                                        <p:attrNameLst>
                                          <p:attrName>ppt_x</p:attrName>
                                          <p:attrName>ppt_y</p:attrName>
                                        </p:attrNameLst>
                                      </p:cBhvr>
                                    </p:animMotion>
                                    <p:animRot by="1500000">
                                      <p:cBhvr>
                                        <p:cTn id="24" dur="125" fill="hold">
                                          <p:stCondLst>
                                            <p:cond delay="0"/>
                                          </p:stCondLst>
                                        </p:cTn>
                                        <p:tgtEl>
                                          <p:spTgt spid="12"/>
                                        </p:tgtEl>
                                        <p:attrNameLst>
                                          <p:attrName>r</p:attrName>
                                        </p:attrNameLst>
                                      </p:cBhvr>
                                    </p:animRot>
                                    <p:animRot by="-1500000">
                                      <p:cBhvr>
                                        <p:cTn id="25" dur="125" fill="hold">
                                          <p:stCondLst>
                                            <p:cond delay="125"/>
                                          </p:stCondLst>
                                        </p:cTn>
                                        <p:tgtEl>
                                          <p:spTgt spid="12"/>
                                        </p:tgtEl>
                                        <p:attrNameLst>
                                          <p:attrName>r</p:attrName>
                                        </p:attrNameLst>
                                      </p:cBhvr>
                                    </p:animRot>
                                    <p:animRot by="-1500000">
                                      <p:cBhvr>
                                        <p:cTn id="26" dur="125" fill="hold">
                                          <p:stCondLst>
                                            <p:cond delay="250"/>
                                          </p:stCondLst>
                                        </p:cTn>
                                        <p:tgtEl>
                                          <p:spTgt spid="12"/>
                                        </p:tgtEl>
                                        <p:attrNameLst>
                                          <p:attrName>r</p:attrName>
                                        </p:attrNameLst>
                                      </p:cBhvr>
                                    </p:animRot>
                                    <p:animRot by="1500000">
                                      <p:cBhvr>
                                        <p:cTn id="27" dur="125" fill="hold">
                                          <p:stCondLst>
                                            <p:cond delay="375"/>
                                          </p:stCondLst>
                                        </p:cTn>
                                        <p:tgtEl>
                                          <p:spTgt spid="12"/>
                                        </p:tgtEl>
                                        <p:attrNameLst>
                                          <p:attrName>r</p:attrName>
                                        </p:attrNameLst>
                                      </p:cBhvr>
                                    </p:animRot>
                                  </p:childTnLst>
                                </p:cTn>
                              </p:par>
                            </p:childTnLst>
                          </p:cTn>
                        </p:par>
                        <p:par>
                          <p:cTn id="28" fill="hold">
                            <p:stCondLst>
                              <p:cond delay="2700"/>
                            </p:stCondLst>
                            <p:childTnLst>
                              <p:par>
                                <p:cTn id="29" presetID="16" presetClass="entr" presetSubtype="21"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arn(inVertical)">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barn(inVertical)">
                                      <p:cBhvr>
                                        <p:cTn id="41" dur="500"/>
                                        <p:tgtEl>
                                          <p:spTgt spid="3">
                                            <p:txEl>
                                              <p:pRg st="3" end="3"/>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Vertic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5"/>
                                        </p:tgtEl>
                                        <p:attrNameLst>
                                          <p:attrName>ppt_y</p:attrName>
                                        </p:attrNameLst>
                                      </p:cBhvr>
                                      <p:tavLst>
                                        <p:tav tm="0">
                                          <p:val>
                                            <p:strVal val="#ppt_y"/>
                                          </p:val>
                                        </p:tav>
                                        <p:tav tm="100000">
                                          <p:val>
                                            <p:strVal val="#ppt_y"/>
                                          </p:val>
                                        </p:tav>
                                      </p:tavLst>
                                    </p:anim>
                                    <p:anim calcmode="lin" valueType="num">
                                      <p:cBhvr>
                                        <p:cTn id="5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5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305800" cy="53340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Let’s do a General Review of our study thus far.</a:t>
            </a:r>
          </a:p>
          <a:p>
            <a:pPr algn="l">
              <a:spcBef>
                <a:spcPts val="0"/>
              </a:spcBef>
              <a:spcAft>
                <a:spcPts val="1800"/>
              </a:spcAft>
            </a:pPr>
            <a:r>
              <a:rPr lang="en-US" dirty="0">
                <a:solidFill>
                  <a:schemeClr val="bg1"/>
                </a:solidFill>
              </a:rPr>
              <a:t>We looked at all </a:t>
            </a:r>
            <a:r>
              <a:rPr lang="en-US" b="1" dirty="0">
                <a:solidFill>
                  <a:srgbClr val="C00000"/>
                </a:solidFill>
              </a:rPr>
              <a:t>Ten</a:t>
            </a:r>
            <a:r>
              <a:rPr lang="en-US" dirty="0">
                <a:solidFill>
                  <a:srgbClr val="C00000"/>
                </a:solidFill>
              </a:rPr>
              <a:t> </a:t>
            </a:r>
            <a:r>
              <a:rPr lang="en-US" dirty="0">
                <a:solidFill>
                  <a:schemeClr val="bg1"/>
                </a:solidFill>
              </a:rPr>
              <a:t>of </a:t>
            </a:r>
            <a:r>
              <a:rPr lang="en-US" b="1" dirty="0">
                <a:solidFill>
                  <a:srgbClr val="0000CC"/>
                </a:solidFill>
              </a:rPr>
              <a:t>Yahuah’s</a:t>
            </a:r>
            <a:r>
              <a:rPr lang="en-US" dirty="0">
                <a:solidFill>
                  <a:srgbClr val="0000CC"/>
                </a:solidFill>
              </a:rPr>
              <a:t> </a:t>
            </a:r>
            <a:r>
              <a:rPr lang="en-US" b="1" dirty="0">
                <a:solidFill>
                  <a:srgbClr val="9900CC"/>
                </a:solidFill>
              </a:rPr>
              <a:t>“set apart gatherings” </a:t>
            </a:r>
            <a:r>
              <a:rPr lang="en-US" b="1" dirty="0">
                <a:solidFill>
                  <a:srgbClr val="996633"/>
                </a:solidFill>
              </a:rPr>
              <a:t>— in Leviticus 23 — </a:t>
            </a:r>
            <a:r>
              <a:rPr lang="en-US" dirty="0">
                <a:solidFill>
                  <a:schemeClr val="bg1"/>
                </a:solidFill>
              </a:rPr>
              <a:t>which are:</a:t>
            </a:r>
          </a:p>
        </p:txBody>
      </p:sp>
      <p:sp>
        <p:nvSpPr>
          <p:cNvPr id="4" name="Slide Number Placeholder 3"/>
          <p:cNvSpPr>
            <a:spLocks noGrp="1"/>
          </p:cNvSpPr>
          <p:nvPr>
            <p:ph type="sldNum" sz="quarter" idx="12"/>
          </p:nvPr>
        </p:nvSpPr>
        <p:spPr>
          <a:xfrm>
            <a:off x="8229600" y="6324600"/>
            <a:ext cx="762000" cy="365125"/>
          </a:xfrm>
        </p:spPr>
        <p:txBody>
          <a:bodyPr/>
          <a:lstStyle/>
          <a:p>
            <a:fld id="{9A7ECC3E-4170-412F-8B33-8063B7BB8A4D}" type="slidenum">
              <a:rPr lang="en-US" b="1" smtClean="0">
                <a:solidFill>
                  <a:schemeClr val="bg1"/>
                </a:solidFill>
              </a:rPr>
              <a:t>66</a:t>
            </a:fld>
            <a:endParaRPr lang="en-US" b="1" dirty="0">
              <a:solidFill>
                <a:schemeClr val="bg1"/>
              </a:solidFill>
            </a:endParaRPr>
          </a:p>
        </p:txBody>
      </p:sp>
      <p:sp>
        <p:nvSpPr>
          <p:cNvPr id="5" name="Title 1"/>
          <p:cNvSpPr>
            <a:spLocks noGrp="1"/>
          </p:cNvSpPr>
          <p:nvPr>
            <p:ph type="ctrTitle"/>
          </p:nvPr>
        </p:nvSpPr>
        <p:spPr>
          <a:xfrm>
            <a:off x="2895600" y="228600"/>
            <a:ext cx="32004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Review</a:t>
            </a:r>
          </a:p>
        </p:txBody>
      </p:sp>
      <p:sp>
        <p:nvSpPr>
          <p:cNvPr id="2" name="TextBox 1"/>
          <p:cNvSpPr txBox="1"/>
          <p:nvPr/>
        </p:nvSpPr>
        <p:spPr>
          <a:xfrm>
            <a:off x="457200" y="3306901"/>
            <a:ext cx="3886200" cy="3170099"/>
          </a:xfrm>
          <a:prstGeom prst="rect">
            <a:avLst/>
          </a:prstGeom>
          <a:solidFill>
            <a:schemeClr val="tx2">
              <a:lumMod val="90000"/>
            </a:schemeClr>
          </a:solidFill>
          <a:ln w="57150">
            <a:solidFill>
              <a:schemeClr val="tx2">
                <a:lumMod val="25000"/>
              </a:schemeClr>
            </a:solidFill>
          </a:ln>
          <a:scene3d>
            <a:camera prst="orthographicFront"/>
            <a:lightRig rig="threePt" dir="t"/>
          </a:scene3d>
          <a:sp3d>
            <a:bevelT w="114300" prst="artDeco"/>
          </a:sp3d>
        </p:spPr>
        <p:txBody>
          <a:bodyPr wrap="square" lIns="182880" rtlCol="0">
            <a:spAutoFit/>
          </a:bodyPr>
          <a:lstStyle/>
          <a:p>
            <a:pPr marL="457200" indent="-457200">
              <a:spcAft>
                <a:spcPts val="1800"/>
              </a:spcAft>
              <a:buFont typeface="Wingdings" panose="05000000000000000000" pitchFamily="2" charset="2"/>
              <a:buChar char="ü"/>
            </a:pPr>
            <a:r>
              <a:rPr lang="en-US" sz="2800" b="1" dirty="0">
                <a:solidFill>
                  <a:srgbClr val="0000CC"/>
                </a:solidFill>
              </a:rPr>
              <a:t>7</a:t>
            </a:r>
            <a:r>
              <a:rPr lang="en-US" sz="2800" b="1" baseline="30000" dirty="0">
                <a:solidFill>
                  <a:srgbClr val="0000CC"/>
                </a:solidFill>
              </a:rPr>
              <a:t>th</a:t>
            </a:r>
            <a:r>
              <a:rPr lang="en-US" sz="2800" b="1" dirty="0">
                <a:solidFill>
                  <a:srgbClr val="0000CC"/>
                </a:solidFill>
              </a:rPr>
              <a:t> day Sabbath</a:t>
            </a:r>
          </a:p>
          <a:p>
            <a:pPr marL="457200" indent="-457200">
              <a:spcAft>
                <a:spcPts val="1800"/>
              </a:spcAft>
              <a:buFont typeface="Wingdings" panose="05000000000000000000" pitchFamily="2" charset="2"/>
              <a:buChar char="ü"/>
            </a:pPr>
            <a:r>
              <a:rPr lang="en-US" sz="2800" b="1" dirty="0">
                <a:solidFill>
                  <a:srgbClr val="FF0000"/>
                </a:solidFill>
              </a:rPr>
              <a:t>Passover</a:t>
            </a:r>
          </a:p>
          <a:p>
            <a:pPr marL="457200" indent="-457200">
              <a:spcAft>
                <a:spcPts val="1800"/>
              </a:spcAft>
              <a:buFont typeface="Wingdings" panose="05000000000000000000" pitchFamily="2" charset="2"/>
              <a:buChar char="ü"/>
            </a:pPr>
            <a:r>
              <a:rPr lang="en-US" sz="2800" b="1" dirty="0">
                <a:solidFill>
                  <a:srgbClr val="009900"/>
                </a:solidFill>
              </a:rPr>
              <a:t>1</a:t>
            </a:r>
            <a:r>
              <a:rPr lang="en-US" sz="2800" b="1" baseline="30000" dirty="0">
                <a:solidFill>
                  <a:srgbClr val="009900"/>
                </a:solidFill>
              </a:rPr>
              <a:t>st</a:t>
            </a:r>
            <a:r>
              <a:rPr lang="en-US" sz="2800" b="1" dirty="0">
                <a:solidFill>
                  <a:srgbClr val="009900"/>
                </a:solidFill>
              </a:rPr>
              <a:t> Sabbath of UB </a:t>
            </a:r>
          </a:p>
          <a:p>
            <a:pPr marL="457200" indent="-457200">
              <a:spcAft>
                <a:spcPts val="1800"/>
              </a:spcAft>
              <a:buFont typeface="Wingdings" panose="05000000000000000000" pitchFamily="2" charset="2"/>
              <a:buChar char="ü"/>
            </a:pPr>
            <a:r>
              <a:rPr lang="en-US" sz="2800" b="1" dirty="0">
                <a:solidFill>
                  <a:schemeClr val="accent6">
                    <a:lumMod val="75000"/>
                  </a:schemeClr>
                </a:solidFill>
              </a:rPr>
              <a:t>First-fruits</a:t>
            </a:r>
          </a:p>
          <a:p>
            <a:pPr marL="457200" indent="-457200">
              <a:spcAft>
                <a:spcPts val="1800"/>
              </a:spcAft>
              <a:buFont typeface="Wingdings" panose="05000000000000000000" pitchFamily="2" charset="2"/>
              <a:buChar char="ü"/>
            </a:pPr>
            <a:r>
              <a:rPr lang="en-US" sz="2800" b="1" dirty="0">
                <a:solidFill>
                  <a:srgbClr val="C00000"/>
                </a:solidFill>
              </a:rPr>
              <a:t>Last Sabbath of UB</a:t>
            </a:r>
          </a:p>
        </p:txBody>
      </p:sp>
      <p:sp>
        <p:nvSpPr>
          <p:cNvPr id="6" name="TextBox 5"/>
          <p:cNvSpPr txBox="1"/>
          <p:nvPr/>
        </p:nvSpPr>
        <p:spPr>
          <a:xfrm>
            <a:off x="4495800" y="3306901"/>
            <a:ext cx="4114800" cy="3170099"/>
          </a:xfrm>
          <a:prstGeom prst="rect">
            <a:avLst/>
          </a:prstGeom>
          <a:solidFill>
            <a:schemeClr val="tx2">
              <a:lumMod val="90000"/>
            </a:schemeClr>
          </a:solidFill>
          <a:ln w="57150">
            <a:solidFill>
              <a:schemeClr val="tx2">
                <a:lumMod val="25000"/>
              </a:schemeClr>
            </a:solidFill>
          </a:ln>
          <a:scene3d>
            <a:camera prst="orthographicFront"/>
            <a:lightRig rig="threePt" dir="t"/>
          </a:scene3d>
          <a:sp3d>
            <a:bevelT w="114300" prst="artDeco"/>
          </a:sp3d>
        </p:spPr>
        <p:txBody>
          <a:bodyPr wrap="square" rtlCol="0">
            <a:spAutoFit/>
          </a:bodyPr>
          <a:lstStyle/>
          <a:p>
            <a:pPr marL="457200" indent="-457200">
              <a:spcAft>
                <a:spcPts val="1800"/>
              </a:spcAft>
              <a:buFont typeface="Wingdings" panose="05000000000000000000" pitchFamily="2" charset="2"/>
              <a:buChar char="ü"/>
            </a:pPr>
            <a:r>
              <a:rPr lang="en-US" sz="2800" b="1" dirty="0">
                <a:solidFill>
                  <a:srgbClr val="0000CC"/>
                </a:solidFill>
              </a:rPr>
              <a:t>Pentecost - Sabbath</a:t>
            </a:r>
          </a:p>
          <a:p>
            <a:pPr marL="457200" indent="-457200">
              <a:spcAft>
                <a:spcPts val="1800"/>
              </a:spcAft>
              <a:buFont typeface="Wingdings" panose="05000000000000000000" pitchFamily="2" charset="2"/>
              <a:buChar char="ü"/>
            </a:pPr>
            <a:r>
              <a:rPr lang="en-US" sz="2800" b="1" dirty="0">
                <a:solidFill>
                  <a:srgbClr val="FF0000"/>
                </a:solidFill>
              </a:rPr>
              <a:t>Trumpet - Sabbath</a:t>
            </a:r>
          </a:p>
          <a:p>
            <a:pPr marL="457200" indent="-457200">
              <a:spcAft>
                <a:spcPts val="1800"/>
              </a:spcAft>
              <a:buFont typeface="Wingdings" panose="05000000000000000000" pitchFamily="2" charset="2"/>
              <a:buChar char="ü"/>
            </a:pPr>
            <a:r>
              <a:rPr lang="en-US" sz="2800" b="1" dirty="0">
                <a:solidFill>
                  <a:srgbClr val="009900"/>
                </a:solidFill>
              </a:rPr>
              <a:t>Atonement - Sabbath</a:t>
            </a:r>
          </a:p>
          <a:p>
            <a:pPr marL="457200" indent="-457200">
              <a:spcAft>
                <a:spcPts val="1800"/>
              </a:spcAft>
              <a:buFont typeface="Wingdings" panose="05000000000000000000" pitchFamily="2" charset="2"/>
              <a:buChar char="ü"/>
            </a:pPr>
            <a:r>
              <a:rPr lang="en-US" sz="2800" b="1" dirty="0">
                <a:solidFill>
                  <a:schemeClr val="accent6">
                    <a:lumMod val="75000"/>
                  </a:schemeClr>
                </a:solidFill>
              </a:rPr>
              <a:t>First Sabbath of FOT</a:t>
            </a:r>
          </a:p>
          <a:p>
            <a:pPr marL="457200" indent="-457200">
              <a:spcAft>
                <a:spcPts val="1800"/>
              </a:spcAft>
              <a:buFont typeface="Wingdings" panose="05000000000000000000" pitchFamily="2" charset="2"/>
              <a:buChar char="ü"/>
            </a:pPr>
            <a:r>
              <a:rPr lang="en-US" sz="2800" b="1" dirty="0">
                <a:solidFill>
                  <a:srgbClr val="C00000"/>
                </a:solidFill>
              </a:rPr>
              <a:t>Last Sabbath of FOT</a:t>
            </a:r>
          </a:p>
        </p:txBody>
      </p:sp>
    </p:spTree>
    <p:extLst>
      <p:ext uri="{BB962C8B-B14F-4D97-AF65-F5344CB8AC3E}">
        <p14:creationId xmlns:p14="http://schemas.microsoft.com/office/powerpoint/2010/main" val="34936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5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447800"/>
            <a:ext cx="8077200" cy="4724400"/>
          </a:xfrm>
          <a:solidFill>
            <a:schemeClr val="tx1">
              <a:lumMod val="85000"/>
            </a:schemeClr>
          </a:solidFill>
          <a:ln w="57150">
            <a:solidFill>
              <a:srgbClr val="0000CC"/>
            </a:solidFill>
          </a:ln>
        </p:spPr>
        <p:txBody>
          <a:bodyPr lIns="182880" tIns="91440">
            <a:normAutofit/>
          </a:bodyPr>
          <a:lstStyle/>
          <a:p>
            <a:pPr marL="457200" indent="-457200" algn="l">
              <a:spcBef>
                <a:spcPts val="0"/>
              </a:spcBef>
              <a:spcAft>
                <a:spcPts val="1800"/>
              </a:spcAft>
              <a:buClr>
                <a:srgbClr val="FF3399"/>
              </a:buClr>
              <a:buSzPct val="100000"/>
              <a:buFont typeface="Wingdings" panose="05000000000000000000" pitchFamily="2" charset="2"/>
              <a:buChar char="§"/>
            </a:pPr>
            <a:r>
              <a:rPr lang="en-US" b="1" dirty="0">
                <a:solidFill>
                  <a:srgbClr val="0000CC"/>
                </a:solidFill>
              </a:rPr>
              <a:t>Yahuah</a:t>
            </a:r>
            <a:r>
              <a:rPr lang="en-US" dirty="0">
                <a:solidFill>
                  <a:schemeClr val="bg1"/>
                </a:solidFill>
              </a:rPr>
              <a:t> claimed the Feasts days as being </a:t>
            </a:r>
            <a:r>
              <a:rPr lang="en-US" sz="3200" b="1" u="sng" dirty="0">
                <a:solidFill>
                  <a:srgbClr val="0000CC"/>
                </a:solidFill>
                <a:effectLst>
                  <a:outerShdw blurRad="38100" dist="38100" dir="2700000" algn="tl">
                    <a:srgbClr val="000000">
                      <a:alpha val="43137"/>
                    </a:srgbClr>
                  </a:outerShdw>
                </a:effectLst>
              </a:rPr>
              <a:t>His</a:t>
            </a:r>
            <a:r>
              <a:rPr lang="en-US" b="1" dirty="0">
                <a:solidFill>
                  <a:srgbClr val="FF3399"/>
                </a:solidFill>
              </a:rPr>
              <a:t> “appointed times,” </a:t>
            </a:r>
            <a:r>
              <a:rPr lang="en-US" dirty="0">
                <a:solidFill>
                  <a:schemeClr val="bg1"/>
                </a:solidFill>
              </a:rPr>
              <a:t>or</a:t>
            </a:r>
            <a:r>
              <a:rPr lang="en-US" b="1" dirty="0">
                <a:solidFill>
                  <a:srgbClr val="FF3399"/>
                </a:solidFill>
              </a:rPr>
              <a:t> </a:t>
            </a:r>
            <a:r>
              <a:rPr lang="en-US" b="1" dirty="0">
                <a:solidFill>
                  <a:srgbClr val="9900CC"/>
                </a:solidFill>
              </a:rPr>
              <a:t>“set apart gatherings,”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Feast days were not given for the Jews only — they were given to </a:t>
            </a:r>
            <a:r>
              <a:rPr lang="en-US" b="1" u="sng" dirty="0">
                <a:solidFill>
                  <a:srgbClr val="C00000"/>
                </a:solidFill>
                <a:effectLst>
                  <a:outerShdw blurRad="38100" dist="38100" dir="2700000" algn="tl">
                    <a:srgbClr val="000000">
                      <a:alpha val="43137"/>
                    </a:srgbClr>
                  </a:outerShdw>
                </a:effectLst>
              </a:rPr>
              <a:t>last forever</a:t>
            </a:r>
            <a:r>
              <a:rPr lang="en-US" b="1" dirty="0">
                <a:solidFill>
                  <a:srgbClr val="C00000"/>
                </a:solidFill>
                <a:effectLst>
                  <a:outerShdw blurRad="38100" dist="38100" dir="2700000" algn="tl">
                    <a:srgbClr val="000000">
                      <a:alpha val="43137"/>
                    </a:srgbClr>
                  </a:outerShdw>
                </a:effectLst>
              </a:rPr>
              <a:t> </a:t>
            </a:r>
            <a:r>
              <a:rPr lang="en-US" dirty="0">
                <a:solidFill>
                  <a:schemeClr val="bg1"/>
                </a:solidFill>
              </a:rPr>
              <a:t>and were given to </a:t>
            </a:r>
            <a:r>
              <a:rPr lang="en-US" b="1" dirty="0">
                <a:solidFill>
                  <a:srgbClr val="FF0000"/>
                </a:solidFill>
              </a:rPr>
              <a:t>ALL</a:t>
            </a:r>
            <a:r>
              <a:rPr lang="en-US" dirty="0">
                <a:solidFill>
                  <a:srgbClr val="FF0000"/>
                </a:solidFill>
              </a:rPr>
              <a:t> </a:t>
            </a:r>
            <a:r>
              <a:rPr lang="en-US" dirty="0">
                <a:solidFill>
                  <a:schemeClr val="bg1"/>
                </a:solidFill>
              </a:rPr>
              <a:t>of </a:t>
            </a:r>
            <a:r>
              <a:rPr lang="en-US" b="1" dirty="0">
                <a:solidFill>
                  <a:srgbClr val="0000CC"/>
                </a:solidFill>
              </a:rPr>
              <a:t>Yahuah’s</a:t>
            </a:r>
            <a:r>
              <a:rPr lang="en-US" dirty="0">
                <a:solidFill>
                  <a:srgbClr val="0000CC"/>
                </a:solidFill>
              </a:rPr>
              <a:t> </a:t>
            </a:r>
            <a:br>
              <a:rPr lang="en-US" dirty="0">
                <a:solidFill>
                  <a:srgbClr val="0000CC"/>
                </a:solidFill>
              </a:rPr>
            </a:br>
            <a:r>
              <a:rPr lang="en-US" dirty="0">
                <a:solidFill>
                  <a:schemeClr val="bg1"/>
                </a:solidFill>
              </a:rPr>
              <a:t>followers,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009900"/>
                </a:solidFill>
              </a:rPr>
              <a:t>Feast days </a:t>
            </a:r>
            <a:r>
              <a:rPr lang="en-US" dirty="0">
                <a:solidFill>
                  <a:schemeClr val="bg1"/>
                </a:solidFill>
              </a:rPr>
              <a:t>were, and still are, a part of the </a:t>
            </a:r>
            <a:r>
              <a:rPr lang="en-US" b="1" dirty="0">
                <a:solidFill>
                  <a:srgbClr val="CC00FF"/>
                </a:solidFill>
                <a:effectLst>
                  <a:outerShdw blurRad="38100" dist="38100" dir="2700000" algn="tl">
                    <a:srgbClr val="000000">
                      <a:alpha val="43137"/>
                    </a:srgbClr>
                  </a:outerShdw>
                </a:effectLst>
              </a:rPr>
              <a:t>Everlasting Covenant </a:t>
            </a:r>
            <a:r>
              <a:rPr lang="en-US" dirty="0">
                <a:solidFill>
                  <a:schemeClr val="bg1"/>
                </a:solidFill>
              </a:rPr>
              <a:t>ratified by </a:t>
            </a:r>
            <a:r>
              <a:rPr lang="en-US" dirty="0" err="1">
                <a:solidFill>
                  <a:schemeClr val="bg1"/>
                </a:solidFill>
              </a:rPr>
              <a:t>Mosheh</a:t>
            </a:r>
            <a:r>
              <a:rPr lang="en-US" dirty="0">
                <a:solidFill>
                  <a:schemeClr val="bg1"/>
                </a:solidFill>
              </a:rPr>
              <a:t> at Sinai,</a:t>
            </a:r>
            <a:endParaRPr lang="en-US" b="1" dirty="0">
              <a:solidFill>
                <a:srgbClr val="0070C0"/>
              </a:solidFill>
            </a:endParaRP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67</a:t>
            </a:fld>
            <a:endParaRPr lang="en-US" b="1" dirty="0">
              <a:solidFill>
                <a:schemeClr val="bg1"/>
              </a:solidFill>
            </a:endParaRPr>
          </a:p>
        </p:txBody>
      </p:sp>
      <p:sp>
        <p:nvSpPr>
          <p:cNvPr id="5" name="Title 1"/>
          <p:cNvSpPr>
            <a:spLocks noGrp="1"/>
          </p:cNvSpPr>
          <p:nvPr>
            <p:ph type="ctrTitle"/>
          </p:nvPr>
        </p:nvSpPr>
        <p:spPr>
          <a:xfrm>
            <a:off x="3048000" y="228600"/>
            <a:ext cx="29718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Review</a:t>
            </a:r>
          </a:p>
        </p:txBody>
      </p:sp>
      <p:sp>
        <p:nvSpPr>
          <p:cNvPr id="2" name="Lightning Bolt 1"/>
          <p:cNvSpPr/>
          <p:nvPr/>
        </p:nvSpPr>
        <p:spPr>
          <a:xfrm rot="10433748">
            <a:off x="7138702" y="3534823"/>
            <a:ext cx="1281065" cy="1048236"/>
          </a:xfrm>
          <a:prstGeom prst="lightningBolt">
            <a:avLst/>
          </a:prstGeom>
          <a:solidFill>
            <a:srgbClr val="00B0F0"/>
          </a:solidFill>
          <a:ln w="38100">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8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mph" presetSubtype="0" fill="hold" grpId="1" nodeType="afterEffect">
                                  <p:stCondLst>
                                    <p:cond delay="0"/>
                                  </p:stCondLst>
                                  <p:childTnLst>
                                    <p:anim calcmode="discrete" valueType="str">
                                      <p:cBhvr override="childStyle">
                                        <p:cTn id="12"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3" fill="hold">
                            <p:stCondLst>
                              <p:cond delay="2500"/>
                            </p:stCondLst>
                            <p:childTnLst>
                              <p:par>
                                <p:cTn id="14" presetID="22" presetClass="entr" presetSubtype="4"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par>
                          <p:cTn id="22" fill="hold">
                            <p:stCondLst>
                              <p:cond delay="500"/>
                            </p:stCondLst>
                            <p:childTnLst>
                              <p:par>
                                <p:cTn id="23" presetID="45" presetClass="entr" presetSubtype="0" fill="hold" grpId="0" nodeType="after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pct5">
          <a:fgClr>
            <a:schemeClr val="accent3">
              <a:lumMod val="5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763000" cy="54102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lnSpcReduction="10000"/>
          </a:bodyPr>
          <a:lstStyle/>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We briefly looked at </a:t>
            </a:r>
            <a:r>
              <a:rPr lang="en-US" b="1" dirty="0">
                <a:solidFill>
                  <a:srgbClr val="0000CC"/>
                </a:solidFill>
              </a:rPr>
              <a:t>Yahuah’s</a:t>
            </a:r>
            <a:r>
              <a:rPr lang="en-US" dirty="0">
                <a:solidFill>
                  <a:srgbClr val="0000CC"/>
                </a:solidFill>
              </a:rPr>
              <a:t> </a:t>
            </a:r>
            <a:r>
              <a:rPr lang="en-US" dirty="0">
                <a:solidFill>
                  <a:schemeClr val="bg1"/>
                </a:solidFill>
              </a:rPr>
              <a:t>method for calculating when His new year begins,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We briefly looked at the Scriptural method for calculating how to determine when the Feast days are to occur, </a:t>
            </a:r>
          </a:p>
          <a:p>
            <a:pPr marL="457200" indent="-457200" algn="l">
              <a:spcBef>
                <a:spcPts val="0"/>
              </a:spcBef>
              <a:spcAft>
                <a:spcPts val="1800"/>
              </a:spcAft>
              <a:buClr>
                <a:srgbClr val="FF3399"/>
              </a:buClr>
              <a:buSzPct val="100000"/>
              <a:buFont typeface="Wingdings" panose="05000000000000000000" pitchFamily="2" charset="2"/>
              <a:buChar char="§"/>
            </a:pPr>
            <a:r>
              <a:rPr lang="en-US" b="1" dirty="0">
                <a:solidFill>
                  <a:srgbClr val="0000CC"/>
                </a:solidFill>
              </a:rPr>
              <a:t>Yahuah’s</a:t>
            </a:r>
            <a:r>
              <a:rPr lang="en-US" dirty="0">
                <a:solidFill>
                  <a:srgbClr val="0000CC"/>
                </a:solidFill>
              </a:rPr>
              <a:t> </a:t>
            </a:r>
            <a:r>
              <a:rPr lang="en-US" b="1" dirty="0">
                <a:solidFill>
                  <a:srgbClr val="FF3399"/>
                </a:solidFill>
              </a:rPr>
              <a:t>appointed times </a:t>
            </a:r>
            <a:r>
              <a:rPr lang="en-US" dirty="0">
                <a:solidFill>
                  <a:schemeClr val="bg1"/>
                </a:solidFill>
              </a:rPr>
              <a:t>and the </a:t>
            </a:r>
            <a:r>
              <a:rPr lang="en-US" b="1" dirty="0">
                <a:solidFill>
                  <a:srgbClr val="009900"/>
                </a:solidFill>
              </a:rPr>
              <a:t>observation themes </a:t>
            </a:r>
            <a:r>
              <a:rPr lang="en-US" dirty="0">
                <a:solidFill>
                  <a:schemeClr val="bg1"/>
                </a:solidFill>
              </a:rPr>
              <a:t>are directly related, but separate identities, </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FF3399"/>
                </a:solidFill>
              </a:rPr>
              <a:t>“appointed time” </a:t>
            </a:r>
            <a:r>
              <a:rPr lang="en-US" dirty="0">
                <a:solidFill>
                  <a:schemeClr val="bg1"/>
                </a:solidFill>
              </a:rPr>
              <a:t>is the </a:t>
            </a:r>
            <a:r>
              <a:rPr lang="en-US" b="1" dirty="0">
                <a:solidFill>
                  <a:srgbClr val="CC00FF"/>
                </a:solidFill>
              </a:rPr>
              <a:t>day</a:t>
            </a:r>
            <a:r>
              <a:rPr lang="en-US" dirty="0">
                <a:solidFill>
                  <a:srgbClr val="CC00FF"/>
                </a:solidFill>
              </a:rPr>
              <a:t> </a:t>
            </a:r>
            <a:r>
              <a:rPr lang="en-US" dirty="0">
                <a:solidFill>
                  <a:schemeClr val="bg1"/>
                </a:solidFill>
              </a:rPr>
              <a:t>– or </a:t>
            </a:r>
            <a:r>
              <a:rPr lang="en-US" b="1" dirty="0">
                <a:solidFill>
                  <a:srgbClr val="CC00FF"/>
                </a:solidFill>
              </a:rPr>
              <a:t>date</a:t>
            </a:r>
            <a:r>
              <a:rPr lang="en-US" dirty="0">
                <a:solidFill>
                  <a:srgbClr val="CC00FF"/>
                </a:solidFill>
              </a:rPr>
              <a:t> </a:t>
            </a:r>
            <a:r>
              <a:rPr lang="en-US" dirty="0">
                <a:solidFill>
                  <a:schemeClr val="bg1"/>
                </a:solidFill>
              </a:rPr>
              <a:t>— the </a:t>
            </a:r>
            <a:r>
              <a:rPr lang="en-US" b="1" dirty="0">
                <a:solidFill>
                  <a:srgbClr val="009900"/>
                </a:solidFill>
              </a:rPr>
              <a:t>“observation theme” </a:t>
            </a:r>
            <a:r>
              <a:rPr lang="en-US" dirty="0">
                <a:solidFill>
                  <a:schemeClr val="bg1"/>
                </a:solidFill>
              </a:rPr>
              <a:t>is the</a:t>
            </a:r>
            <a:r>
              <a:rPr lang="en-US" dirty="0">
                <a:solidFill>
                  <a:schemeClr val="accent2">
                    <a:lumMod val="75000"/>
                  </a:schemeClr>
                </a:solidFill>
              </a:rPr>
              <a:t> </a:t>
            </a:r>
            <a:r>
              <a:rPr lang="en-US" b="1" dirty="0">
                <a:solidFill>
                  <a:schemeClr val="accent2">
                    <a:lumMod val="75000"/>
                  </a:schemeClr>
                </a:solidFill>
              </a:rPr>
              <a:t>“thematic Ritual”</a:t>
            </a:r>
            <a:r>
              <a:rPr lang="en-US" b="1" dirty="0">
                <a:solidFill>
                  <a:schemeClr val="bg1"/>
                </a:solidFill>
              </a:rPr>
              <a:t> </a:t>
            </a:r>
            <a:r>
              <a:rPr lang="en-US" dirty="0">
                <a:solidFill>
                  <a:schemeClr val="bg1"/>
                </a:solidFill>
              </a:rPr>
              <a:t>that is to take place on the appointed date - </a:t>
            </a:r>
            <a:r>
              <a:rPr lang="en-US" sz="2400" dirty="0">
                <a:solidFill>
                  <a:schemeClr val="bg1"/>
                </a:solidFill>
              </a:rPr>
              <a:t>Examples seen in Ex 13:10, </a:t>
            </a:r>
            <a:r>
              <a:rPr lang="en-US" sz="2400" dirty="0" err="1">
                <a:solidFill>
                  <a:schemeClr val="bg1"/>
                </a:solidFill>
              </a:rPr>
              <a:t>Num</a:t>
            </a:r>
            <a:r>
              <a:rPr lang="en-US" sz="2400" dirty="0">
                <a:solidFill>
                  <a:schemeClr val="bg1"/>
                </a:solidFill>
              </a:rPr>
              <a:t> 9:2,3</a:t>
            </a:r>
            <a:r>
              <a:rPr lang="en-US" dirty="0">
                <a:solidFill>
                  <a:schemeClr val="bg1"/>
                </a:solidFill>
              </a:rPr>
              <a:t>.</a:t>
            </a:r>
          </a:p>
        </p:txBody>
      </p:sp>
      <p:sp>
        <p:nvSpPr>
          <p:cNvPr id="4" name="Slide Number Placeholder 3"/>
          <p:cNvSpPr>
            <a:spLocks noGrp="1"/>
          </p:cNvSpPr>
          <p:nvPr>
            <p:ph type="sldNum" sz="quarter" idx="12"/>
          </p:nvPr>
        </p:nvSpPr>
        <p:spPr>
          <a:xfrm>
            <a:off x="8305800" y="6492875"/>
            <a:ext cx="762000" cy="365125"/>
          </a:xfrm>
        </p:spPr>
        <p:txBody>
          <a:bodyPr/>
          <a:lstStyle/>
          <a:p>
            <a:fld id="{9A7ECC3E-4170-412F-8B33-8063B7BB8A4D}" type="slidenum">
              <a:rPr lang="en-US" b="1" smtClean="0">
                <a:solidFill>
                  <a:schemeClr val="bg1"/>
                </a:solidFill>
              </a:rPr>
              <a:t>68</a:t>
            </a:fld>
            <a:endParaRPr lang="en-US" b="1" dirty="0">
              <a:solidFill>
                <a:schemeClr val="bg1"/>
              </a:solidFill>
            </a:endParaRPr>
          </a:p>
        </p:txBody>
      </p:sp>
      <p:sp>
        <p:nvSpPr>
          <p:cNvPr id="5" name="Title 1"/>
          <p:cNvSpPr>
            <a:spLocks noGrp="1"/>
          </p:cNvSpPr>
          <p:nvPr>
            <p:ph type="ctrTitle"/>
          </p:nvPr>
        </p:nvSpPr>
        <p:spPr>
          <a:xfrm>
            <a:off x="3124200" y="152400"/>
            <a:ext cx="2895600"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Review</a:t>
            </a:r>
          </a:p>
        </p:txBody>
      </p:sp>
    </p:spTree>
    <p:extLst>
      <p:ext uri="{BB962C8B-B14F-4D97-AF65-F5344CB8AC3E}">
        <p14:creationId xmlns:p14="http://schemas.microsoft.com/office/powerpoint/2010/main" val="32846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382000" cy="6248400"/>
          </a:xfrm>
          <a:solidFill>
            <a:schemeClr val="accent3">
              <a:lumMod val="20000"/>
              <a:lumOff val="80000"/>
            </a:schemeClr>
          </a:solidFill>
          <a:ln w="38100">
            <a:solidFill>
              <a:schemeClr val="accent3">
                <a:lumMod val="50000"/>
              </a:schemeClr>
            </a:solidFill>
          </a:ln>
          <a:scene3d>
            <a:camera prst="orthographicFront"/>
            <a:lightRig rig="threePt" dir="t"/>
          </a:scene3d>
          <a:sp3d>
            <a:bevelT w="114300" prst="artDeco"/>
          </a:sp3d>
        </p:spPr>
        <p:txBody>
          <a:bodyPr lIns="182880" tIns="91440">
            <a:normAutofit/>
          </a:bodyPr>
          <a:lstStyle/>
          <a:p>
            <a:pPr algn="l">
              <a:spcBef>
                <a:spcPts val="0"/>
              </a:spcBef>
              <a:spcAft>
                <a:spcPts val="1800"/>
              </a:spcAft>
              <a:buClr>
                <a:srgbClr val="FF0000"/>
              </a:buClr>
              <a:buSzPct val="75000"/>
            </a:pPr>
            <a:r>
              <a:rPr lang="en-US" sz="3200" b="1" dirty="0">
                <a:solidFill>
                  <a:srgbClr val="9900CC"/>
                </a:solidFill>
                <a:effectLst/>
                <a:latin typeface="Comic Sans MS" panose="030F0702030302020204" pitchFamily="66" charset="0"/>
              </a:rPr>
              <a:t>We often </a:t>
            </a:r>
            <a:r>
              <a:rPr lang="en-US" sz="3200" b="1" u="sng" dirty="0">
                <a:solidFill>
                  <a:srgbClr val="9900CC"/>
                </a:solidFill>
                <a:effectLst/>
                <a:latin typeface="Comic Sans MS" panose="030F0702030302020204" pitchFamily="66" charset="0"/>
              </a:rPr>
              <a:t>hear</a:t>
            </a:r>
            <a:r>
              <a:rPr lang="en-US" sz="3200" b="1" dirty="0">
                <a:solidFill>
                  <a:srgbClr val="9900CC"/>
                </a:solidFill>
                <a:effectLst/>
                <a:latin typeface="Comic Sans MS" panose="030F0702030302020204" pitchFamily="66" charset="0"/>
              </a:rPr>
              <a:t> it said:</a:t>
            </a:r>
          </a:p>
          <a:p>
            <a:pPr marL="457200" indent="-457200" algn="l">
              <a:spcBef>
                <a:spcPts val="0"/>
              </a:spcBef>
              <a:spcAft>
                <a:spcPts val="1800"/>
              </a:spcAft>
              <a:buClr>
                <a:srgbClr val="9900CC"/>
              </a:buClr>
              <a:buSzPct val="75000"/>
              <a:buFont typeface="Wingdings" panose="05000000000000000000" pitchFamily="2" charset="2"/>
              <a:buChar char="v"/>
            </a:pPr>
            <a:r>
              <a:rPr lang="en-US" sz="3200" dirty="0">
                <a:solidFill>
                  <a:schemeClr val="bg1"/>
                </a:solidFill>
                <a:effectLst/>
                <a:latin typeface="Comic Sans MS" panose="030F0702030302020204" pitchFamily="66" charset="0"/>
              </a:rPr>
              <a:t>The </a:t>
            </a:r>
            <a:r>
              <a:rPr lang="en-US" sz="3200" b="1" dirty="0">
                <a:solidFill>
                  <a:srgbClr val="009900"/>
                </a:solidFill>
                <a:effectLst/>
                <a:latin typeface="Comic Sans MS" panose="030F0702030302020204" pitchFamily="66" charset="0"/>
              </a:rPr>
              <a:t>feasts</a:t>
            </a:r>
            <a:r>
              <a:rPr lang="en-US" sz="3200" dirty="0">
                <a:solidFill>
                  <a:srgbClr val="009900"/>
                </a:solidFill>
                <a:effectLst/>
                <a:latin typeface="Comic Sans MS" panose="030F0702030302020204" pitchFamily="66" charset="0"/>
              </a:rPr>
              <a:t> </a:t>
            </a:r>
            <a:r>
              <a:rPr lang="en-US" sz="3200" dirty="0">
                <a:solidFill>
                  <a:schemeClr val="bg1"/>
                </a:solidFill>
                <a:effectLst/>
                <a:latin typeface="Comic Sans MS" panose="030F0702030302020204" pitchFamily="66" charset="0"/>
              </a:rPr>
              <a:t>were a part of the </a:t>
            </a:r>
            <a:r>
              <a:rPr lang="en-US" sz="3200" b="1" dirty="0">
                <a:solidFill>
                  <a:srgbClr val="0070C0"/>
                </a:solidFill>
                <a:effectLst/>
                <a:latin typeface="Comic Sans MS" panose="030F0702030302020204" pitchFamily="66" charset="0"/>
              </a:rPr>
              <a:t>Ceremonial Laws </a:t>
            </a:r>
            <a:r>
              <a:rPr lang="en-US" sz="3200" dirty="0">
                <a:solidFill>
                  <a:schemeClr val="bg1"/>
                </a:solidFill>
                <a:effectLst/>
                <a:latin typeface="Comic Sans MS" panose="030F0702030302020204" pitchFamily="66" charset="0"/>
              </a:rPr>
              <a:t>and </a:t>
            </a:r>
            <a:r>
              <a:rPr lang="en-US" sz="3200" b="1" dirty="0">
                <a:solidFill>
                  <a:schemeClr val="tx2">
                    <a:lumMod val="25000"/>
                  </a:schemeClr>
                </a:solidFill>
                <a:effectLst/>
                <a:latin typeface="Comic Sans MS" panose="030F0702030302020204" pitchFamily="66" charset="0"/>
              </a:rPr>
              <a:t>Ordinances</a:t>
            </a:r>
            <a:r>
              <a:rPr lang="en-US" sz="3200" dirty="0">
                <a:solidFill>
                  <a:schemeClr val="bg1"/>
                </a:solidFill>
                <a:effectLst/>
                <a:latin typeface="Comic Sans MS" panose="030F0702030302020204" pitchFamily="66" charset="0"/>
              </a:rPr>
              <a:t>    and they were all </a:t>
            </a:r>
            <a:r>
              <a:rPr lang="en-US" sz="3200" b="1" dirty="0">
                <a:solidFill>
                  <a:srgbClr val="C00000"/>
                </a:solidFill>
                <a:effectLst/>
                <a:latin typeface="Comic Sans MS" panose="030F0702030302020204" pitchFamily="66" charset="0"/>
              </a:rPr>
              <a:t>“nailed to the cross.” </a:t>
            </a:r>
            <a:r>
              <a:rPr lang="en-US" sz="3200" b="1" dirty="0">
                <a:solidFill>
                  <a:srgbClr val="CC00CC"/>
                </a:solidFill>
                <a:effectLst/>
                <a:latin typeface="Comic Sans MS" panose="030F0702030302020204" pitchFamily="66" charset="0"/>
              </a:rPr>
              <a:t>OR</a:t>
            </a:r>
          </a:p>
          <a:p>
            <a:pPr marL="457200" indent="-457200" algn="l">
              <a:spcBef>
                <a:spcPts val="0"/>
              </a:spcBef>
              <a:spcAft>
                <a:spcPts val="1800"/>
              </a:spcAft>
              <a:buClr>
                <a:srgbClr val="9900CC"/>
              </a:buClr>
              <a:buSzPct val="75000"/>
              <a:buFont typeface="Wingdings" panose="05000000000000000000" pitchFamily="2" charset="2"/>
              <a:buChar char="v"/>
            </a:pPr>
            <a:r>
              <a:rPr lang="en-US" sz="3200" dirty="0">
                <a:solidFill>
                  <a:schemeClr val="bg1"/>
                </a:solidFill>
                <a:effectLst/>
                <a:latin typeface="Comic Sans MS" panose="030F0702030302020204" pitchFamily="66" charset="0"/>
              </a:rPr>
              <a:t>If you keep the </a:t>
            </a:r>
            <a:r>
              <a:rPr lang="en-US" sz="3200" b="1" dirty="0">
                <a:solidFill>
                  <a:srgbClr val="009900"/>
                </a:solidFill>
                <a:effectLst/>
                <a:latin typeface="Comic Sans MS" panose="030F0702030302020204" pitchFamily="66" charset="0"/>
              </a:rPr>
              <a:t>feasts</a:t>
            </a:r>
            <a:r>
              <a:rPr lang="en-US" sz="3200" dirty="0">
                <a:solidFill>
                  <a:srgbClr val="009900"/>
                </a:solidFill>
                <a:effectLst/>
                <a:latin typeface="Comic Sans MS" panose="030F0702030302020204" pitchFamily="66" charset="0"/>
              </a:rPr>
              <a:t> </a:t>
            </a:r>
            <a:r>
              <a:rPr lang="en-US" sz="3200" dirty="0">
                <a:solidFill>
                  <a:schemeClr val="bg1"/>
                </a:solidFill>
                <a:effectLst/>
                <a:latin typeface="Comic Sans MS" panose="030F0702030302020204" pitchFamily="66" charset="0"/>
              </a:rPr>
              <a:t>today, you are showing that you have not accepted 		    as your Saviour</a:t>
            </a:r>
            <a:r>
              <a:rPr lang="en-US" sz="3200" dirty="0">
                <a:solidFill>
                  <a:schemeClr val="bg1"/>
                </a:solidFill>
                <a:latin typeface="Comic Sans MS" panose="030F0702030302020204" pitchFamily="66" charset="0"/>
              </a:rPr>
              <a:t>.</a:t>
            </a:r>
            <a:r>
              <a:rPr lang="en-US" sz="3200" dirty="0">
                <a:solidFill>
                  <a:schemeClr val="bg1"/>
                </a:solidFill>
                <a:effectLst/>
                <a:latin typeface="Comic Sans MS" panose="030F0702030302020204" pitchFamily="66" charset="0"/>
              </a:rPr>
              <a:t> The </a:t>
            </a:r>
            <a:r>
              <a:rPr lang="en-US" sz="3200" b="1" dirty="0">
                <a:solidFill>
                  <a:srgbClr val="009900"/>
                </a:solidFill>
                <a:effectLst/>
                <a:latin typeface="Comic Sans MS" panose="030F0702030302020204" pitchFamily="66" charset="0"/>
              </a:rPr>
              <a:t>feasts</a:t>
            </a:r>
            <a:r>
              <a:rPr lang="en-US" sz="3200" dirty="0">
                <a:solidFill>
                  <a:srgbClr val="009900"/>
                </a:solidFill>
                <a:effectLst/>
                <a:latin typeface="Comic Sans MS" panose="030F0702030302020204" pitchFamily="66" charset="0"/>
              </a:rPr>
              <a:t> </a:t>
            </a:r>
            <a:r>
              <a:rPr lang="en-US" sz="3200" dirty="0">
                <a:solidFill>
                  <a:schemeClr val="bg1"/>
                </a:solidFill>
                <a:effectLst/>
                <a:latin typeface="Comic Sans MS" panose="030F0702030302020204" pitchFamily="66" charset="0"/>
              </a:rPr>
              <a:t>were a part of the </a:t>
            </a:r>
            <a:r>
              <a:rPr lang="en-US" sz="3200" dirty="0">
                <a:solidFill>
                  <a:srgbClr val="0070C0"/>
                </a:solidFill>
                <a:effectLst>
                  <a:outerShdw blurRad="38100" dist="38100" dir="2700000" algn="tl">
                    <a:srgbClr val="000000">
                      <a:alpha val="43137"/>
                    </a:srgbClr>
                  </a:outerShdw>
                </a:effectLst>
                <a:latin typeface="Comic Sans MS" panose="030F0702030302020204" pitchFamily="66" charset="0"/>
              </a:rPr>
              <a:t>“Ceremonial System” </a:t>
            </a:r>
            <a:r>
              <a:rPr lang="en-US" sz="3200" dirty="0">
                <a:solidFill>
                  <a:schemeClr val="bg1"/>
                </a:solidFill>
                <a:effectLst/>
                <a:latin typeface="Comic Sans MS" panose="030F0702030302020204" pitchFamily="66" charset="0"/>
              </a:rPr>
              <a:t>that was </a:t>
            </a:r>
            <a:r>
              <a:rPr lang="en-US" sz="3200" b="1" dirty="0">
                <a:solidFill>
                  <a:srgbClr val="C00000"/>
                </a:solidFill>
                <a:effectLst/>
                <a:latin typeface="Comic Sans MS" panose="030F0702030302020204" pitchFamily="66" charset="0"/>
              </a:rPr>
              <a:t>“nailed to the cross.”</a:t>
            </a:r>
          </a:p>
          <a:p>
            <a:pPr algn="l">
              <a:spcBef>
                <a:spcPts val="0"/>
              </a:spcBef>
              <a:spcAft>
                <a:spcPts val="1800"/>
              </a:spcAft>
              <a:buClr>
                <a:srgbClr val="FF0000"/>
              </a:buClr>
              <a:buSzPct val="75000"/>
            </a:pPr>
            <a:r>
              <a:rPr lang="en-US" sz="3200" dirty="0">
                <a:solidFill>
                  <a:schemeClr val="bg1"/>
                </a:solidFill>
                <a:effectLst/>
                <a:latin typeface="Comic Sans MS" panose="030F0702030302020204" pitchFamily="66" charset="0"/>
              </a:rPr>
              <a:t>Are these concepts Scriptural?</a:t>
            </a:r>
            <a:br>
              <a:rPr lang="en-US" sz="3200" dirty="0">
                <a:solidFill>
                  <a:schemeClr val="bg1"/>
                </a:solidFill>
                <a:effectLst/>
                <a:latin typeface="Comic Sans MS" panose="030F0702030302020204" pitchFamily="66" charset="0"/>
              </a:rPr>
            </a:br>
            <a:r>
              <a:rPr lang="en-US" sz="3200" dirty="0">
                <a:solidFill>
                  <a:schemeClr val="bg1"/>
                </a:solidFill>
                <a:effectLst/>
                <a:latin typeface="Comic Sans MS" panose="030F0702030302020204" pitchFamily="66" charset="0"/>
              </a:rPr>
              <a:t>This will be addressed in </a:t>
            </a:r>
            <a:r>
              <a:rPr lang="en-US" sz="3200" b="1" dirty="0">
                <a:solidFill>
                  <a:srgbClr val="CC00CC"/>
                </a:solidFill>
                <a:effectLst/>
                <a:latin typeface="Comic Sans MS" panose="030F0702030302020204" pitchFamily="66" charset="0"/>
              </a:rPr>
              <a:t>Part 2</a:t>
            </a: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t>69</a:t>
            </a:fld>
            <a:endParaRPr lang="en-US" b="1" dirty="0"/>
          </a:p>
        </p:txBody>
      </p:sp>
      <p:grpSp>
        <p:nvGrpSpPr>
          <p:cNvPr id="2" name="Group 1"/>
          <p:cNvGrpSpPr/>
          <p:nvPr/>
        </p:nvGrpSpPr>
        <p:grpSpPr>
          <a:xfrm>
            <a:off x="6553200" y="5257800"/>
            <a:ext cx="1828800" cy="1066800"/>
            <a:chOff x="6553200" y="5410200"/>
            <a:chExt cx="1828800" cy="1066800"/>
          </a:xfrm>
          <a:effectLst>
            <a:glow rad="139700">
              <a:srgbClr val="009900">
                <a:alpha val="40000"/>
              </a:srgbClr>
            </a:glow>
          </a:effectLst>
        </p:grpSpPr>
        <p:cxnSp>
          <p:nvCxnSpPr>
            <p:cNvPr id="14" name="Straight Arrow Connector 13"/>
            <p:cNvCxnSpPr/>
            <p:nvPr/>
          </p:nvCxnSpPr>
          <p:spPr>
            <a:xfrm flipH="1" flipV="1">
              <a:off x="6553200" y="5410200"/>
              <a:ext cx="990600" cy="685800"/>
            </a:xfrm>
            <a:prstGeom prst="straightConnector1">
              <a:avLst/>
            </a:prstGeom>
            <a:ln w="57150">
              <a:solidFill>
                <a:srgbClr val="0066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Explosion 1 11"/>
            <p:cNvSpPr/>
            <p:nvPr/>
          </p:nvSpPr>
          <p:spPr>
            <a:xfrm>
              <a:off x="7467600" y="5562600"/>
              <a:ext cx="914400" cy="914400"/>
            </a:xfrm>
            <a:prstGeom prst="irregularSeal1">
              <a:avLst/>
            </a:prstGeom>
            <a:solidFill>
              <a:srgbClr val="92D050"/>
            </a:solidFill>
            <a:ln w="57150">
              <a:solidFill>
                <a:srgbClr val="0066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467598" y="609600"/>
            <a:ext cx="990602" cy="1585666"/>
            <a:chOff x="7467598" y="685800"/>
            <a:chExt cx="990602" cy="1585666"/>
          </a:xfrm>
          <a:effectLst>
            <a:glow rad="101600">
              <a:schemeClr val="accent6">
                <a:satMod val="175000"/>
                <a:alpha val="40000"/>
              </a:schemeClr>
            </a:glow>
          </a:effectLst>
        </p:grpSpPr>
        <p:cxnSp>
          <p:nvCxnSpPr>
            <p:cNvPr id="9" name="Straight Arrow Connector 8"/>
            <p:cNvCxnSpPr/>
            <p:nvPr/>
          </p:nvCxnSpPr>
          <p:spPr>
            <a:xfrm flipH="1">
              <a:off x="7467598" y="990600"/>
              <a:ext cx="533402" cy="1280866"/>
            </a:xfrm>
            <a:prstGeom prst="straightConnector1">
              <a:avLst/>
            </a:prstGeom>
            <a:ln w="76200">
              <a:solidFill>
                <a:srgbClr val="9900CC"/>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Explosion 1 6"/>
            <p:cNvSpPr/>
            <p:nvPr/>
          </p:nvSpPr>
          <p:spPr>
            <a:xfrm>
              <a:off x="7696200" y="685800"/>
              <a:ext cx="762000" cy="609600"/>
            </a:xfrm>
            <a:prstGeom prst="irregularSeal1">
              <a:avLst/>
            </a:prstGeom>
            <a:solidFill>
              <a:srgbClr val="FFB9C6"/>
            </a:solidFill>
            <a:ln w="57150">
              <a:solidFill>
                <a:srgbClr val="9900CC"/>
              </a:solidFill>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936171" y="3733800"/>
            <a:ext cx="1789272" cy="584775"/>
          </a:xfrm>
          <a:prstGeom prst="rect">
            <a:avLst/>
          </a:prstGeom>
          <a:blipFill>
            <a:blip r:embed="rId2"/>
            <a:tile tx="0" ty="0" sx="100000" sy="100000" flip="none" algn="tl"/>
          </a:blipFill>
          <a:ln w="38100">
            <a:solidFill>
              <a:srgbClr val="FF3399"/>
            </a:solidFill>
          </a:ln>
          <a:scene3d>
            <a:camera prst="orthographicFront"/>
            <a:lightRig rig="threePt" dir="t"/>
          </a:scene3d>
          <a:sp3d>
            <a:bevelT w="114300" prst="artDeco"/>
          </a:sp3d>
        </p:spPr>
        <p:txBody>
          <a:bodyPr wrap="none" rtlCol="0">
            <a:spAutoFit/>
            <a:sp3d extrusionH="57150">
              <a:bevelT w="50800" h="38100" prst="riblet"/>
            </a:sp3d>
          </a:bodyPr>
          <a:lstStyle/>
          <a:p>
            <a:r>
              <a:rPr lang="en-US" sz="3200" b="1" dirty="0">
                <a:ln w="38100">
                  <a:solidFill>
                    <a:srgbClr val="0000CC"/>
                  </a:solidFill>
                </a:ln>
                <a:solidFill>
                  <a:srgbClr val="99CCFF"/>
                </a:solidFill>
                <a:latin typeface="Comic Sans MS" panose="030F0702030302020204" pitchFamily="66" charset="0"/>
              </a:rPr>
              <a:t>Yahusha</a:t>
            </a:r>
          </a:p>
        </p:txBody>
      </p:sp>
    </p:spTree>
    <p:extLst>
      <p:ext uri="{BB962C8B-B14F-4D97-AF65-F5344CB8AC3E}">
        <p14:creationId xmlns:p14="http://schemas.microsoft.com/office/powerpoint/2010/main" val="12479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500"/>
                            </p:stCondLst>
                            <p:childTnLst>
                              <p:par>
                                <p:cTn id="18" presetID="35" presetClass="emph" presetSubtype="0" repeatCount="3000" fill="hold" nodeType="afterEffect">
                                  <p:stCondLst>
                                    <p:cond delay="0"/>
                                  </p:stCondLst>
                                  <p:childTnLst>
                                    <p:anim calcmode="discrete" valueType="str">
                                      <p:cBhvr>
                                        <p:cTn id="1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par>
                          <p:cTn id="41" fill="hold">
                            <p:stCondLst>
                              <p:cond delay="500"/>
                            </p:stCondLst>
                            <p:childTnLst>
                              <p:par>
                                <p:cTn id="42" presetID="35" presetClass="emph" presetSubtype="0" repeatCount="3000" fill="hold" nodeType="afterEffect">
                                  <p:stCondLst>
                                    <p:cond delay="0"/>
                                  </p:stCondLst>
                                  <p:childTnLst>
                                    <p:anim calcmode="discrete" valueType="str">
                                      <p:cBhvr>
                                        <p:cTn id="43"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248400"/>
            <a:ext cx="762000" cy="365125"/>
          </a:xfrm>
        </p:spPr>
        <p:txBody>
          <a:bodyPr/>
          <a:lstStyle/>
          <a:p>
            <a:fld id="{9A7ECC3E-4170-412F-8B33-8063B7BB8A4D}" type="slidenum">
              <a:rPr lang="en-US" b="1" smtClean="0"/>
              <a:t>7</a:t>
            </a:fld>
            <a:endParaRPr lang="en-US" b="1" dirty="0"/>
          </a:p>
        </p:txBody>
      </p:sp>
      <p:pic>
        <p:nvPicPr>
          <p:cNvPr id="7" name="Picture 6" descr="Prayer, Bible, Pray, Hands, Folded">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848600" cy="4495800"/>
          </a:xfrm>
          <a:prstGeom prst="ellipse">
            <a:avLst/>
          </a:prstGeom>
          <a:ln>
            <a:noFill/>
          </a:ln>
          <a:effectLst>
            <a:glow rad="228600">
              <a:schemeClr val="accent6">
                <a:satMod val="175000"/>
                <a:alpha val="40000"/>
              </a:schemeClr>
            </a:glow>
            <a:softEdge rad="112500"/>
          </a:effectLst>
        </p:spPr>
      </p:pic>
      <p:sp>
        <p:nvSpPr>
          <p:cNvPr id="3" name="TextBox 2"/>
          <p:cNvSpPr txBox="1"/>
          <p:nvPr/>
        </p:nvSpPr>
        <p:spPr>
          <a:xfrm>
            <a:off x="685800" y="152400"/>
            <a:ext cx="7620000" cy="1754326"/>
          </a:xfrm>
          <a:prstGeom prst="rect">
            <a:avLst/>
          </a:prstGeom>
          <a:solidFill>
            <a:srgbClr val="6600FF"/>
          </a:solidFill>
          <a:ln w="38100">
            <a:solidFill>
              <a:schemeClr val="tx1"/>
            </a:solidFill>
          </a:ln>
          <a:scene3d>
            <a:camera prst="orthographicFront"/>
            <a:lightRig rig="threePt" dir="t"/>
          </a:scene3d>
          <a:sp3d>
            <a:bevelT w="114300" prst="artDeco"/>
          </a:sp3d>
        </p:spPr>
        <p:txBody>
          <a:bodyPr wrap="square" rtlCol="0">
            <a:spAutoFit/>
          </a:bodyPr>
          <a:lstStyle/>
          <a:p>
            <a:pPr algn="ctr"/>
            <a:r>
              <a:rPr lang="en-US" sz="3600" dirty="0">
                <a:latin typeface="Comic Sans MS" panose="030F0702030302020204" pitchFamily="66" charset="0"/>
              </a:rPr>
              <a:t>Let’s ask </a:t>
            </a:r>
            <a:r>
              <a:rPr lang="en-US" sz="3600" dirty="0">
                <a:solidFill>
                  <a:schemeClr val="bg2">
                    <a:lumMod val="20000"/>
                    <a:lumOff val="80000"/>
                  </a:schemeClr>
                </a:solidFill>
                <a:latin typeface="Comic Sans MS" panose="030F0702030302020204" pitchFamily="66" charset="0"/>
              </a:rPr>
              <a:t>Elohim</a:t>
            </a:r>
            <a:r>
              <a:rPr lang="en-US" sz="3600" dirty="0">
                <a:latin typeface="Comic Sans MS" panose="030F0702030302020204" pitchFamily="66" charset="0"/>
              </a:rPr>
              <a:t> for wisdom and understanding and then go to the Scriptures for answers !</a:t>
            </a:r>
          </a:p>
        </p:txBody>
      </p:sp>
    </p:spTree>
    <p:extLst>
      <p:ext uri="{BB962C8B-B14F-4D97-AF65-F5344CB8AC3E}">
        <p14:creationId xmlns:p14="http://schemas.microsoft.com/office/powerpoint/2010/main" val="27073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86"/>
            <a:ext cx="9144000" cy="6847114"/>
          </a:xfrm>
          <a:prstGeom prst="rect">
            <a:avLst/>
          </a:prstGeom>
          <a:solidFill>
            <a:srgbClr val="FFCCCC"/>
          </a:solidFill>
          <a:ln w="57150">
            <a:solidFill>
              <a:srgbClr val="CC00CC"/>
            </a:solidFill>
          </a:ln>
          <a:scene3d>
            <a:camera prst="orthographicFront"/>
            <a:lightRig rig="threePt" dir="t"/>
          </a:scene3d>
          <a:sp3d>
            <a:bevelT w="114300" prst="artDeco"/>
          </a:sp3d>
        </p:spPr>
        <p:txBody>
          <a:bodyPr wrap="square" rtlCol="0">
            <a:spAutoFit/>
          </a:bodyPr>
          <a:lstStyle/>
          <a:p>
            <a:endParaRPr lang="en-US" dirty="0"/>
          </a:p>
        </p:txBody>
      </p:sp>
      <p:sp>
        <p:nvSpPr>
          <p:cNvPr id="3" name="Subtitle 2"/>
          <p:cNvSpPr>
            <a:spLocks noGrp="1"/>
          </p:cNvSpPr>
          <p:nvPr>
            <p:ph type="subTitle" idx="1"/>
          </p:nvPr>
        </p:nvSpPr>
        <p:spPr>
          <a:xfrm>
            <a:off x="152400" y="1066800"/>
            <a:ext cx="8839200" cy="5638800"/>
          </a:xfrm>
          <a:blipFill>
            <a:blip r:embed="rId2"/>
            <a:tile tx="0" ty="0" sx="100000" sy="100000" flip="none" algn="tl"/>
          </a:blipFill>
          <a:ln w="57150">
            <a:solidFill>
              <a:srgbClr val="CC00CC"/>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dirty="0">
                <a:solidFill>
                  <a:schemeClr val="bg1"/>
                </a:solidFill>
              </a:rPr>
              <a:t>We have come to the end of </a:t>
            </a:r>
            <a:r>
              <a:rPr lang="en-US" b="1" dirty="0">
                <a:solidFill>
                  <a:srgbClr val="CC00FF"/>
                </a:solidFill>
              </a:rPr>
              <a:t>Part 1 </a:t>
            </a:r>
            <a:r>
              <a:rPr lang="en-US" dirty="0">
                <a:solidFill>
                  <a:schemeClr val="bg1"/>
                </a:solidFill>
              </a:rPr>
              <a:t>of our study.  In </a:t>
            </a:r>
            <a:r>
              <a:rPr lang="en-US" b="1" dirty="0">
                <a:solidFill>
                  <a:srgbClr val="CC00FF"/>
                </a:solidFill>
              </a:rPr>
              <a:t>Part 2 </a:t>
            </a:r>
            <a:r>
              <a:rPr lang="en-US" dirty="0">
                <a:solidFill>
                  <a:schemeClr val="bg1"/>
                </a:solidFill>
              </a:rPr>
              <a:t>we will answer the following questions: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What was </a:t>
            </a:r>
            <a:r>
              <a:rPr lang="en-US" sz="2800" b="1" dirty="0">
                <a:solidFill>
                  <a:schemeClr val="accent6">
                    <a:lumMod val="75000"/>
                  </a:schemeClr>
                </a:solidFill>
                <a:effectLst>
                  <a:outerShdw blurRad="38100" dist="38100" dir="2700000" algn="tl">
                    <a:srgbClr val="000000">
                      <a:alpha val="43137"/>
                    </a:srgbClr>
                  </a:outerShdw>
                </a:effectLst>
              </a:rPr>
              <a:t>“nailed to the tree” -</a:t>
            </a:r>
            <a:r>
              <a:rPr lang="en-US" sz="2800" dirty="0">
                <a:solidFill>
                  <a:schemeClr val="bg1"/>
                </a:solidFill>
              </a:rPr>
              <a:t> the </a:t>
            </a:r>
            <a:r>
              <a:rPr lang="en-US" sz="2800" b="1" dirty="0">
                <a:solidFill>
                  <a:srgbClr val="009900"/>
                </a:solidFill>
                <a:effectLst>
                  <a:outerShdw blurRad="38100" dist="38100" dir="2700000" algn="tl">
                    <a:srgbClr val="000000">
                      <a:alpha val="43137"/>
                    </a:srgbClr>
                  </a:outerShdw>
                </a:effectLst>
              </a:rPr>
              <a:t>Ordinances, </a:t>
            </a:r>
            <a:r>
              <a:rPr lang="en-US" sz="2800" b="1" dirty="0">
                <a:solidFill>
                  <a:srgbClr val="C00000"/>
                </a:solidFill>
                <a:effectLst>
                  <a:outerShdw blurRad="38100" dist="38100" dir="2700000" algn="tl">
                    <a:srgbClr val="000000">
                      <a:alpha val="43137"/>
                    </a:srgbClr>
                  </a:outerShdw>
                </a:effectLst>
              </a:rPr>
              <a:t>Oblations, </a:t>
            </a:r>
            <a:r>
              <a:rPr lang="en-US" sz="2800" b="1" dirty="0">
                <a:solidFill>
                  <a:srgbClr val="009900"/>
                </a:solidFill>
                <a:effectLst>
                  <a:outerShdw blurRad="38100" dist="38100" dir="2700000" algn="tl">
                    <a:srgbClr val="000000">
                      <a:alpha val="43137"/>
                    </a:srgbClr>
                  </a:outerShdw>
                </a:effectLst>
              </a:rPr>
              <a:t>Offerings, </a:t>
            </a:r>
            <a:r>
              <a:rPr lang="en-US" sz="2800" b="1" dirty="0">
                <a:solidFill>
                  <a:srgbClr val="C00000"/>
                </a:solidFill>
                <a:effectLst>
                  <a:outerShdw blurRad="38100" dist="38100" dir="2700000" algn="tl">
                    <a:srgbClr val="000000">
                      <a:alpha val="43137"/>
                    </a:srgbClr>
                  </a:outerShdw>
                </a:effectLst>
              </a:rPr>
              <a:t>Sacrifices, </a:t>
            </a:r>
            <a:r>
              <a:rPr lang="en-US" sz="2800" b="1" dirty="0">
                <a:solidFill>
                  <a:srgbClr val="009900"/>
                </a:solidFill>
                <a:effectLst>
                  <a:outerShdw blurRad="38100" dist="38100" dir="2700000" algn="tl">
                    <a:srgbClr val="000000">
                      <a:alpha val="43137"/>
                    </a:srgbClr>
                  </a:outerShdw>
                </a:effectLst>
              </a:rPr>
              <a:t>Ceremonial Law, </a:t>
            </a:r>
            <a:r>
              <a:rPr lang="en-US" sz="2800" b="1" dirty="0">
                <a:solidFill>
                  <a:srgbClr val="0070C0"/>
                </a:solidFill>
                <a:effectLst>
                  <a:outerShdw blurRad="38100" dist="38100" dir="2700000" algn="tl">
                    <a:srgbClr val="000000">
                      <a:alpha val="43137"/>
                    </a:srgbClr>
                  </a:outerShdw>
                </a:effectLst>
              </a:rPr>
              <a:t>Mosaic Law </a:t>
            </a:r>
            <a:r>
              <a:rPr lang="en-US" sz="2800" dirty="0">
                <a:solidFill>
                  <a:schemeClr val="bg1"/>
                </a:solidFill>
              </a:rPr>
              <a:t>or all of the above?</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How many </a:t>
            </a:r>
            <a:r>
              <a:rPr lang="en-US" sz="2800" b="1" dirty="0">
                <a:solidFill>
                  <a:srgbClr val="C00000"/>
                </a:solidFill>
              </a:rPr>
              <a:t>feasts</a:t>
            </a:r>
            <a:r>
              <a:rPr lang="en-US" sz="2800" dirty="0">
                <a:solidFill>
                  <a:srgbClr val="C00000"/>
                </a:solidFill>
              </a:rPr>
              <a:t> </a:t>
            </a:r>
            <a:r>
              <a:rPr lang="en-US" sz="2800" dirty="0">
                <a:solidFill>
                  <a:schemeClr val="bg1"/>
                </a:solidFill>
              </a:rPr>
              <a:t>were </a:t>
            </a:r>
            <a:r>
              <a:rPr lang="en-US" sz="2800" b="1" dirty="0">
                <a:solidFill>
                  <a:srgbClr val="009900"/>
                </a:solidFill>
                <a:effectLst>
                  <a:outerShdw blurRad="38100" dist="38100" dir="2700000" algn="tl">
                    <a:srgbClr val="000000">
                      <a:alpha val="43137"/>
                    </a:srgbClr>
                  </a:outerShdw>
                </a:effectLst>
              </a:rPr>
              <a:t>“fulfilled” </a:t>
            </a:r>
            <a:r>
              <a:rPr lang="en-US" sz="2800" dirty="0">
                <a:solidFill>
                  <a:schemeClr val="bg1"/>
                </a:solidFill>
              </a:rPr>
              <a:t>at the cross?</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Is it safe to use </a:t>
            </a:r>
            <a:r>
              <a:rPr lang="en-US" sz="2800" b="1" dirty="0">
                <a:solidFill>
                  <a:srgbClr val="0000CC"/>
                </a:solidFill>
                <a:effectLst>
                  <a:outerShdw blurRad="38100" dist="38100" dir="2700000" algn="tl">
                    <a:srgbClr val="000000">
                      <a:alpha val="43137"/>
                    </a:srgbClr>
                  </a:outerShdw>
                </a:effectLst>
              </a:rPr>
              <a:t>Yahusha</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as our </a:t>
            </a:r>
            <a:r>
              <a:rPr lang="en-US" sz="2800" b="1" dirty="0">
                <a:solidFill>
                  <a:srgbClr val="FF9900"/>
                </a:solidFill>
                <a:effectLst>
                  <a:outerShdw blurRad="38100" dist="38100" dir="2700000" algn="tl">
                    <a:srgbClr val="000000">
                      <a:alpha val="43137"/>
                    </a:srgbClr>
                  </a:outerShdw>
                </a:effectLst>
              </a:rPr>
              <a:t>example?</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Is </a:t>
            </a:r>
            <a:r>
              <a:rPr lang="en-US" sz="2800" b="1" dirty="0">
                <a:solidFill>
                  <a:srgbClr val="0000CC"/>
                </a:solidFill>
                <a:effectLst>
                  <a:outerShdw blurRad="38100" dist="38100" dir="2700000" algn="tl">
                    <a:srgbClr val="000000">
                      <a:alpha val="43137"/>
                    </a:srgbClr>
                  </a:outerShdw>
                </a:effectLst>
              </a:rPr>
              <a:t>Yahusha’s</a:t>
            </a:r>
            <a:r>
              <a:rPr lang="en-US" sz="2800" dirty="0">
                <a:solidFill>
                  <a:srgbClr val="0000CC"/>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Sign</a:t>
            </a:r>
            <a:r>
              <a:rPr lang="en-US" sz="2800" dirty="0">
                <a:solidFill>
                  <a:srgbClr val="FF0000"/>
                </a:solidFill>
                <a:effectLst>
                  <a:outerShdw blurRad="38100" dist="38100" dir="2700000" algn="tl">
                    <a:srgbClr val="000000">
                      <a:alpha val="43137"/>
                    </a:srgbClr>
                  </a:outerShdw>
                </a:effectLst>
              </a:rPr>
              <a:t> </a:t>
            </a:r>
            <a:r>
              <a:rPr lang="en-US" sz="2800" dirty="0">
                <a:solidFill>
                  <a:schemeClr val="bg1"/>
                </a:solidFill>
              </a:rPr>
              <a:t>and </a:t>
            </a:r>
            <a:r>
              <a:rPr lang="en-US" sz="2800" b="1" dirty="0">
                <a:solidFill>
                  <a:srgbClr val="CC00CC"/>
                </a:solidFill>
                <a:effectLst>
                  <a:outerShdw blurRad="38100" dist="38100" dir="2700000" algn="tl">
                    <a:srgbClr val="000000">
                      <a:alpha val="43137"/>
                    </a:srgbClr>
                  </a:outerShdw>
                </a:effectLst>
              </a:rPr>
              <a:t>Everlasting Covenant</a:t>
            </a:r>
            <a:r>
              <a:rPr lang="en-US" sz="2800" dirty="0">
                <a:solidFill>
                  <a:srgbClr val="CC00CC"/>
                </a:solidFill>
                <a:effectLst>
                  <a:outerShdw blurRad="38100" dist="38100" dir="2700000" algn="tl">
                    <a:srgbClr val="000000">
                      <a:alpha val="43137"/>
                    </a:srgbClr>
                  </a:outerShdw>
                </a:effectLst>
              </a:rPr>
              <a:t> </a:t>
            </a:r>
            <a:r>
              <a:rPr lang="en-US" sz="2800" dirty="0">
                <a:solidFill>
                  <a:schemeClr val="bg1"/>
                </a:solidFill>
              </a:rPr>
              <a:t>only attached to the</a:t>
            </a:r>
            <a:r>
              <a:rPr lang="en-US" sz="2800" b="1" dirty="0">
                <a:solidFill>
                  <a:srgbClr val="0070C0"/>
                </a:solidFill>
                <a:effectLst>
                  <a:outerShdw blurRad="38100" dist="38100" dir="2700000" algn="tl">
                    <a:srgbClr val="000000">
                      <a:alpha val="43137"/>
                    </a:srgbClr>
                  </a:outerShdw>
                </a:effectLst>
              </a:rPr>
              <a:t> 7</a:t>
            </a:r>
            <a:r>
              <a:rPr lang="en-US" sz="2800" b="1" baseline="30000" dirty="0">
                <a:solidFill>
                  <a:srgbClr val="0070C0"/>
                </a:solidFill>
                <a:effectLst>
                  <a:outerShdw blurRad="38100" dist="38100" dir="2700000" algn="tl">
                    <a:srgbClr val="000000">
                      <a:alpha val="43137"/>
                    </a:srgbClr>
                  </a:outerShdw>
                </a:effectLst>
              </a:rPr>
              <a:t>th</a:t>
            </a:r>
            <a:r>
              <a:rPr lang="en-US" sz="2800" b="1" dirty="0">
                <a:solidFill>
                  <a:srgbClr val="0070C0"/>
                </a:solidFill>
                <a:effectLst>
                  <a:outerShdw blurRad="38100" dist="38100" dir="2700000" algn="tl">
                    <a:srgbClr val="000000">
                      <a:alpha val="43137"/>
                    </a:srgbClr>
                  </a:outerShdw>
                </a:effectLst>
              </a:rPr>
              <a:t> Day Sabbath</a:t>
            </a:r>
            <a:r>
              <a:rPr lang="en-US" sz="2800" b="1" dirty="0">
                <a:solidFill>
                  <a:srgbClr val="0000CC"/>
                </a:solidFill>
                <a:effectLst>
                  <a:outerShdw blurRad="38100" dist="38100" dir="2700000" algn="tl">
                    <a:srgbClr val="000000">
                      <a:alpha val="43137"/>
                    </a:srgbClr>
                  </a:outerShdw>
                </a:effectLst>
              </a:rPr>
              <a:t>?</a:t>
            </a:r>
          </a:p>
          <a:p>
            <a:pPr marL="914400" lvl="1" indent="-457200" algn="l">
              <a:spcBef>
                <a:spcPts val="0"/>
              </a:spcBef>
              <a:spcAft>
                <a:spcPts val="1000"/>
              </a:spcAft>
              <a:buClr>
                <a:srgbClr val="9933FF"/>
              </a:buClr>
              <a:buSzPct val="85000"/>
              <a:buFont typeface="Arial Rounded MT Bold" panose="020F0704030504030204" pitchFamily="34" charset="0"/>
              <a:buChar char="?"/>
            </a:pPr>
            <a:r>
              <a:rPr lang="en-US" sz="2800" dirty="0">
                <a:solidFill>
                  <a:schemeClr val="bg1"/>
                </a:solidFill>
              </a:rPr>
              <a:t>For how many </a:t>
            </a:r>
            <a:r>
              <a:rPr lang="en-US" sz="2800" b="1" dirty="0">
                <a:solidFill>
                  <a:srgbClr val="996600"/>
                </a:solidFill>
                <a:effectLst>
                  <a:outerShdw blurRad="38100" dist="38100" dir="2700000" algn="tl">
                    <a:srgbClr val="000000">
                      <a:alpha val="43137"/>
                    </a:srgbClr>
                  </a:outerShdw>
                </a:effectLst>
              </a:rPr>
              <a:t>Generations</a:t>
            </a:r>
            <a:r>
              <a:rPr lang="en-US" sz="2800" b="1" dirty="0">
                <a:solidFill>
                  <a:srgbClr val="996600"/>
                </a:solidFill>
                <a:effectLst>
                  <a:glow rad="63500">
                    <a:schemeClr val="accent2">
                      <a:satMod val="175000"/>
                      <a:alpha val="40000"/>
                    </a:schemeClr>
                  </a:glow>
                </a:effectLst>
              </a:rPr>
              <a:t> </a:t>
            </a:r>
            <a:r>
              <a:rPr lang="en-US" sz="2800" dirty="0">
                <a:solidFill>
                  <a:schemeClr val="bg1"/>
                </a:solidFill>
              </a:rPr>
              <a:t>was </a:t>
            </a:r>
            <a:r>
              <a:rPr lang="en-US" sz="2800" b="1" dirty="0">
                <a:solidFill>
                  <a:srgbClr val="0000CC"/>
                </a:solidFill>
                <a:effectLst>
                  <a:outerShdw blurRad="38100" dist="38100" dir="2700000" algn="tl">
                    <a:srgbClr val="000000">
                      <a:alpha val="43137"/>
                    </a:srgbClr>
                  </a:outerShdw>
                </a:effectLst>
              </a:rPr>
              <a:t>Yahuah’s</a:t>
            </a:r>
            <a:r>
              <a:rPr lang="en-US" sz="2800" dirty="0">
                <a:solidFill>
                  <a:srgbClr val="0000CC"/>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Sign </a:t>
            </a:r>
            <a:r>
              <a:rPr lang="en-US" sz="2800" dirty="0">
                <a:solidFill>
                  <a:schemeClr val="bg1"/>
                </a:solidFill>
              </a:rPr>
              <a:t>and </a:t>
            </a:r>
            <a:r>
              <a:rPr lang="en-US" sz="2800" b="1" dirty="0">
                <a:solidFill>
                  <a:srgbClr val="CC00CC"/>
                </a:solidFill>
                <a:effectLst>
                  <a:outerShdw blurRad="38100" dist="38100" dir="2700000" algn="tl">
                    <a:srgbClr val="000000">
                      <a:alpha val="43137"/>
                    </a:srgbClr>
                  </a:outerShdw>
                </a:effectLst>
              </a:rPr>
              <a:t>Everlasting Covenant</a:t>
            </a:r>
            <a:r>
              <a:rPr lang="en-US" sz="2800" dirty="0">
                <a:solidFill>
                  <a:srgbClr val="CC00CC"/>
                </a:solidFill>
                <a:effectLst>
                  <a:outerShdw blurRad="38100" dist="38100" dir="2700000" algn="tl">
                    <a:srgbClr val="000000">
                      <a:alpha val="43137"/>
                    </a:srgbClr>
                  </a:outerShdw>
                </a:effectLst>
              </a:rPr>
              <a:t> </a:t>
            </a:r>
            <a:r>
              <a:rPr lang="en-US" sz="2800" dirty="0">
                <a:solidFill>
                  <a:schemeClr val="bg1"/>
                </a:solidFill>
              </a:rPr>
              <a:t>to remain valid?</a:t>
            </a:r>
            <a:r>
              <a:rPr lang="en-US" b="1" dirty="0">
                <a:solidFill>
                  <a:srgbClr val="0070C0"/>
                </a:solidFill>
              </a:rPr>
              <a:t>  </a:t>
            </a:r>
            <a:r>
              <a:rPr lang="en-US" sz="3200" b="1" dirty="0">
                <a:solidFill>
                  <a:srgbClr val="009900"/>
                </a:solidFill>
                <a:effectLst>
                  <a:outerShdw blurRad="38100" dist="38100" dir="2700000" algn="tl">
                    <a:srgbClr val="000000">
                      <a:alpha val="43137"/>
                    </a:srgbClr>
                  </a:outerShdw>
                </a:effectLst>
                <a:sym typeface="Wingdings" panose="05000000000000000000" pitchFamily="2" charset="2"/>
              </a:rPr>
              <a:t></a:t>
            </a:r>
            <a:r>
              <a:rPr lang="en-US" dirty="0">
                <a:solidFill>
                  <a:srgbClr val="009900"/>
                </a:solidFill>
                <a:sym typeface="Wingdings" panose="05000000000000000000" pitchFamily="2" charset="2"/>
              </a:rPr>
              <a:t> </a:t>
            </a:r>
            <a:endParaRPr lang="en-US" dirty="0">
              <a:solidFill>
                <a:srgbClr val="009900"/>
              </a:solidFill>
            </a:endParaRPr>
          </a:p>
        </p:txBody>
      </p:sp>
      <p:sp>
        <p:nvSpPr>
          <p:cNvPr id="4" name="Slide Number Placeholder 3"/>
          <p:cNvSpPr>
            <a:spLocks noGrp="1"/>
          </p:cNvSpPr>
          <p:nvPr>
            <p:ph type="sldNum" sz="quarter" idx="12"/>
          </p:nvPr>
        </p:nvSpPr>
        <p:spPr>
          <a:xfrm>
            <a:off x="8077200" y="6172200"/>
            <a:ext cx="762000" cy="365125"/>
          </a:xfrm>
        </p:spPr>
        <p:txBody>
          <a:bodyPr/>
          <a:lstStyle/>
          <a:p>
            <a:fld id="{9A7ECC3E-4170-412F-8B33-8063B7BB8A4D}" type="slidenum">
              <a:rPr lang="en-US" b="1" smtClean="0">
                <a:solidFill>
                  <a:schemeClr val="bg1"/>
                </a:solidFill>
              </a:rPr>
              <a:t>70</a:t>
            </a:fld>
            <a:endParaRPr lang="en-US" b="1" dirty="0">
              <a:solidFill>
                <a:schemeClr val="bg1"/>
              </a:solidFill>
            </a:endParaRPr>
          </a:p>
        </p:txBody>
      </p:sp>
      <p:sp>
        <p:nvSpPr>
          <p:cNvPr id="5" name="Title 1"/>
          <p:cNvSpPr>
            <a:spLocks noGrp="1"/>
          </p:cNvSpPr>
          <p:nvPr>
            <p:ph type="ctrTitle"/>
          </p:nvPr>
        </p:nvSpPr>
        <p:spPr>
          <a:xfrm>
            <a:off x="457200" y="76200"/>
            <a:ext cx="8153400" cy="838200"/>
          </a:xfrm>
          <a:solidFill>
            <a:srgbClr val="CC00CC"/>
          </a:solidFill>
          <a:ln w="57150">
            <a:solidFill>
              <a:srgbClr val="FFCC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CCCC"/>
                </a:solidFill>
              </a:rPr>
              <a:t>Coming up in – Part 2</a:t>
            </a:r>
          </a:p>
        </p:txBody>
      </p:sp>
    </p:spTree>
    <p:extLst>
      <p:ext uri="{BB962C8B-B14F-4D97-AF65-F5344CB8AC3E}">
        <p14:creationId xmlns:p14="http://schemas.microsoft.com/office/powerpoint/2010/main" val="21710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96"/>
            <a:ext cx="9144000" cy="6847114"/>
          </a:xfrm>
          <a:prstGeom prst="rect">
            <a:avLst/>
          </a:prstGeom>
          <a:solidFill>
            <a:srgbClr val="FFCCCC"/>
          </a:solidFill>
          <a:ln w="57150">
            <a:solidFill>
              <a:srgbClr val="CC00CC"/>
            </a:solidFill>
          </a:ln>
          <a:scene3d>
            <a:camera prst="orthographicFront"/>
            <a:lightRig rig="threePt" dir="t"/>
          </a:scene3d>
          <a:sp3d>
            <a:bevelT w="114300" prst="artDeco"/>
          </a:sp3d>
        </p:spPr>
        <p:txBody>
          <a:bodyPr wrap="square" rtlCol="0">
            <a:spAutoFit/>
          </a:bodyPr>
          <a:lstStyle/>
          <a:p>
            <a:endParaRPr lang="en-US" dirty="0"/>
          </a:p>
        </p:txBody>
      </p:sp>
      <p:sp>
        <p:nvSpPr>
          <p:cNvPr id="3" name="Subtitle 2"/>
          <p:cNvSpPr>
            <a:spLocks noGrp="1"/>
          </p:cNvSpPr>
          <p:nvPr>
            <p:ph type="subTitle" idx="1"/>
          </p:nvPr>
        </p:nvSpPr>
        <p:spPr>
          <a:xfrm>
            <a:off x="287936" y="1126893"/>
            <a:ext cx="8568128" cy="5486400"/>
          </a:xfrm>
          <a:blipFill>
            <a:blip r:embed="rId2"/>
            <a:tile tx="0" ty="0" sx="100000" sy="100000" flip="none" algn="tl"/>
          </a:blipFill>
          <a:ln w="57150">
            <a:solidFill>
              <a:srgbClr val="CC00CC"/>
            </a:solidFill>
          </a:ln>
          <a:scene3d>
            <a:camera prst="orthographicFront"/>
            <a:lightRig rig="threePt" dir="t"/>
          </a:scene3d>
          <a:sp3d>
            <a:bevelT w="139700" h="139700" prst="divot"/>
          </a:sp3d>
        </p:spPr>
        <p:txBody>
          <a:bodyPr lIns="182880" tIns="182880">
            <a:normAutofit/>
          </a:bodyPr>
          <a:lstStyle/>
          <a:p>
            <a:pPr lvl="0" algn="l">
              <a:spcBef>
                <a:spcPts val="0"/>
              </a:spcBef>
              <a:buClrTx/>
              <a:buSzTx/>
            </a:pPr>
            <a:r>
              <a:rPr lang="en-CA" sz="2400" dirty="0">
                <a:solidFill>
                  <a:prstClr val="black"/>
                </a:solidFill>
              </a:rPr>
              <a:t>The following studies are available to help clarify some of the points that were briefly addressed in this presentation:</a:t>
            </a:r>
          </a:p>
          <a:p>
            <a:pPr lvl="0" algn="l">
              <a:spcBef>
                <a:spcPts val="0"/>
              </a:spcBef>
              <a:buClrTx/>
              <a:buSzTx/>
            </a:pPr>
            <a:endParaRPr lang="en-CA" sz="2400" dirty="0">
              <a:solidFill>
                <a:prstClr val="black"/>
              </a:solidFill>
            </a:endParaRPr>
          </a:p>
          <a:p>
            <a:pPr lvl="0" algn="l">
              <a:spcBef>
                <a:spcPts val="0"/>
              </a:spcBef>
              <a:buClrTx/>
              <a:buSzTx/>
            </a:pPr>
            <a:r>
              <a:rPr lang="en-CA"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a:t>
            </a:r>
            <a:r>
              <a:rPr lang="en-U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ntro</a:t>
            </a:r>
            <a:r>
              <a:rPr lang="en-U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Exo 12 Passover to Exo 20 Pentecost </a:t>
            </a:r>
            <a:endParaRPr lang="en-CA" sz="1800" b="1" dirty="0">
              <a:solidFill>
                <a:srgbClr val="0000FF"/>
              </a:solidFill>
            </a:endParaRPr>
          </a:p>
          <a:p>
            <a:pPr lvl="0" algn="l">
              <a:spcBef>
                <a:spcPts val="0"/>
              </a:spcBef>
              <a:buClrTx/>
              <a:buSzTx/>
            </a:pPr>
            <a:r>
              <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https://studythecalendar.com/intro-exodus-12-passover-to-exodus-20-pentecost/</a:t>
            </a:r>
            <a:endPar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0" algn="l">
              <a:spcBef>
                <a:spcPts val="0"/>
              </a:spcBef>
              <a:buClrTx/>
              <a:buSzTx/>
            </a:pPr>
            <a:endParaRPr lang="en-US" sz="1800" b="1" u="sng" dirty="0">
              <a:solidFill>
                <a:srgbClr val="0000FF"/>
              </a:solidFill>
              <a:latin typeface="Calibri" panose="020F0502020204030204" pitchFamily="34" charset="0"/>
              <a:cs typeface="Times New Roman" panose="02020603050405020304" pitchFamily="18" charset="0"/>
            </a:endParaRPr>
          </a:p>
          <a:p>
            <a:pPr lvl="0" algn="l">
              <a:spcBef>
                <a:spcPts val="0"/>
              </a:spcBef>
              <a:buClrTx/>
              <a:buSzTx/>
            </a:pPr>
            <a:r>
              <a:rPr lang="en-U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Exo 12 Unleavened Bread Consumption Schedule</a:t>
            </a:r>
          </a:p>
          <a:p>
            <a:pPr lvl="0" algn="l">
              <a:spcBef>
                <a:spcPts val="0"/>
              </a:spcBef>
              <a:buClrTx/>
              <a:buSzTx/>
            </a:pPr>
            <a:r>
              <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https://studythecalendar.com/exodus-12-unleavened</a:t>
            </a:r>
            <a:br>
              <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-bread-consumption-schedule/</a:t>
            </a:r>
            <a:br>
              <a:rPr lang="en-US" sz="1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endParaRPr lang="en-US" sz="18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0" algn="l">
              <a:spcBef>
                <a:spcPts val="0"/>
              </a:spcBef>
              <a:buClrTx/>
              <a:buSzTx/>
            </a:pPr>
            <a:r>
              <a:rPr lang="en-U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Joshua’s Sickle/Wave Sheaf</a:t>
            </a:r>
          </a:p>
          <a:p>
            <a:pPr lvl="0" algn="l">
              <a:spcBef>
                <a:spcPts val="0"/>
              </a:spcBef>
              <a:buClrTx/>
              <a:buSzTx/>
            </a:pP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(which also debunks other 364 day calendars):</a:t>
            </a:r>
          </a:p>
          <a:p>
            <a:pPr lvl="0" algn="l">
              <a:spcBef>
                <a:spcPts val="0"/>
              </a:spcBef>
              <a:buClrTx/>
              <a:buSzTx/>
            </a:pP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Part 1 (2.14), Part 2 (2.15) and Part 3 (2.19)</a:t>
            </a:r>
          </a:p>
          <a:p>
            <a:pPr lvl="0" algn="l">
              <a:spcBef>
                <a:spcPts val="0"/>
              </a:spcBef>
              <a:buClrTx/>
              <a:buSzTx/>
            </a:pPr>
            <a:r>
              <a:rPr lang="en-CA" sz="1800" u="sng" dirty="0">
                <a:solidFill>
                  <a:srgbClr val="741B47"/>
                </a:solidFill>
                <a:latin typeface="Calibri" panose="020F0502020204030204" pitchFamily="34" charset="0"/>
                <a:ea typeface="Calibri" panose="020F0502020204030204" pitchFamily="34" charset="0"/>
                <a:hlinkClick r:id="rId5"/>
              </a:rPr>
              <a:t>https://studythecalendar.com/series-2-stepping-stones/</a:t>
            </a:r>
            <a:r>
              <a:rPr lang="en-CA" sz="2000" dirty="0">
                <a:solidFill>
                  <a:srgbClr val="741B47"/>
                </a:solidFill>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12"/>
          </p:nvPr>
        </p:nvSpPr>
        <p:spPr>
          <a:xfrm>
            <a:off x="8229600" y="6416675"/>
            <a:ext cx="762000" cy="365125"/>
          </a:xfrm>
        </p:spPr>
        <p:txBody>
          <a:bodyPr/>
          <a:lstStyle/>
          <a:p>
            <a:fld id="{9A7ECC3E-4170-412F-8B33-8063B7BB8A4D}" type="slidenum">
              <a:rPr lang="en-US" b="1" smtClean="0">
                <a:solidFill>
                  <a:schemeClr val="bg1"/>
                </a:solidFill>
              </a:rPr>
              <a:t>71</a:t>
            </a:fld>
            <a:endParaRPr lang="en-US" b="1" dirty="0">
              <a:solidFill>
                <a:schemeClr val="bg1"/>
              </a:solidFill>
            </a:endParaRPr>
          </a:p>
        </p:txBody>
      </p:sp>
      <p:sp>
        <p:nvSpPr>
          <p:cNvPr id="5" name="Title 1"/>
          <p:cNvSpPr>
            <a:spLocks noGrp="1"/>
          </p:cNvSpPr>
          <p:nvPr>
            <p:ph type="ctrTitle"/>
          </p:nvPr>
        </p:nvSpPr>
        <p:spPr>
          <a:xfrm>
            <a:off x="2895600" y="152400"/>
            <a:ext cx="3352800" cy="762000"/>
          </a:xfrm>
          <a:solidFill>
            <a:srgbClr val="CC00CC"/>
          </a:solidFill>
          <a:ln w="57150">
            <a:solidFill>
              <a:srgbClr val="FFCCCC"/>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sz="4000" dirty="0">
                <a:solidFill>
                  <a:srgbClr val="FFCCCC"/>
                </a:solidFill>
              </a:rPr>
              <a:t>The End</a:t>
            </a:r>
          </a:p>
        </p:txBody>
      </p:sp>
      <p:pic>
        <p:nvPicPr>
          <p:cNvPr id="1026"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4375" y="3009900"/>
            <a:ext cx="2358625" cy="3406775"/>
          </a:xfrm>
          <a:prstGeom prst="ellipse">
            <a:avLst/>
          </a:prstGeom>
          <a:ln w="57150">
            <a:solidFill>
              <a:srgbClr val="CC00CC"/>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B4F088F2-6F13-4E81-A5C4-395E4F908E3A}"/>
              </a:ext>
            </a:extLst>
          </p:cNvPr>
          <p:cNvSpPr/>
          <p:nvPr/>
        </p:nvSpPr>
        <p:spPr>
          <a:xfrm>
            <a:off x="914400" y="5943600"/>
            <a:ext cx="518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1800"/>
              </a:spcAft>
            </a:pPr>
            <a:r>
              <a:rPr lang="en-US" sz="2000" dirty="0">
                <a:solidFill>
                  <a:schemeClr val="bg1"/>
                </a:solidFill>
              </a:rPr>
              <a:t>Contact:  </a:t>
            </a:r>
            <a:r>
              <a:rPr lang="en-US" sz="2000" b="1" dirty="0">
                <a:solidFill>
                  <a:srgbClr val="7030A0"/>
                </a:solidFill>
              </a:rPr>
              <a:t>questions@studythecalendar.com</a:t>
            </a:r>
          </a:p>
        </p:txBody>
      </p:sp>
    </p:spTree>
    <p:extLst>
      <p:ext uri="{BB962C8B-B14F-4D97-AF65-F5344CB8AC3E}">
        <p14:creationId xmlns:p14="http://schemas.microsoft.com/office/powerpoint/2010/main" val="419773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
            <a:ext cx="4114800" cy="914400"/>
          </a:xfrm>
          <a:solidFill>
            <a:schemeClr val="bg1">
              <a:lumMod val="75000"/>
              <a:lumOff val="25000"/>
            </a:schemeClr>
          </a:solidFill>
          <a:ln w="38100">
            <a:solidFill>
              <a:schemeClr val="bg2">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t>First Task</a:t>
            </a:r>
          </a:p>
        </p:txBody>
      </p:sp>
      <p:sp>
        <p:nvSpPr>
          <p:cNvPr id="3" name="Subtitle 2"/>
          <p:cNvSpPr>
            <a:spLocks noGrp="1"/>
          </p:cNvSpPr>
          <p:nvPr>
            <p:ph type="subTitle" idx="1"/>
          </p:nvPr>
        </p:nvSpPr>
        <p:spPr>
          <a:xfrm>
            <a:off x="0" y="1219201"/>
            <a:ext cx="9144000" cy="5638800"/>
          </a:xfrm>
          <a:blipFill>
            <a:blip r:embed="rId2"/>
            <a:tile tx="0" ty="0" sx="100000" sy="100000" flip="none" algn="tl"/>
          </a:blipFill>
        </p:spPr>
        <p:txBody>
          <a:bodyPr>
            <a:normAutofit/>
          </a:bodyPr>
          <a:lstStyle/>
          <a:p>
            <a:r>
              <a:rPr lang="en-US" dirty="0"/>
              <a:t>.</a:t>
            </a: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8</a:t>
            </a:fld>
            <a:endParaRPr lang="en-US" b="1" dirty="0">
              <a:solidFill>
                <a:schemeClr val="bg1"/>
              </a:solidFill>
            </a:endParaRPr>
          </a:p>
        </p:txBody>
      </p:sp>
      <p:grpSp>
        <p:nvGrpSpPr>
          <p:cNvPr id="12" name="Group 11"/>
          <p:cNvGrpSpPr/>
          <p:nvPr/>
        </p:nvGrpSpPr>
        <p:grpSpPr>
          <a:xfrm>
            <a:off x="1905000" y="2134225"/>
            <a:ext cx="5029200" cy="3733175"/>
            <a:chOff x="457200" y="3886199"/>
            <a:chExt cx="4103914" cy="2794778"/>
          </a:xfrm>
        </p:grpSpPr>
        <p:sp>
          <p:nvSpPr>
            <p:cNvPr id="11" name="Cloud 10"/>
            <p:cNvSpPr/>
            <p:nvPr/>
          </p:nvSpPr>
          <p:spPr>
            <a:xfrm>
              <a:off x="457200" y="3886199"/>
              <a:ext cx="4103914" cy="2794778"/>
            </a:xfrm>
            <a:prstGeom prst="cloud">
              <a:avLst/>
            </a:prstGeom>
            <a:solidFill>
              <a:schemeClr val="accent6">
                <a:lumMod val="75000"/>
              </a:schemeClr>
            </a:solidFill>
            <a:effectLst>
              <a:glow rad="228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64771" y="4608130"/>
              <a:ext cx="2514600"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4400" dirty="0"/>
                <a:t>Review a few Notes</a:t>
              </a:r>
            </a:p>
          </p:txBody>
        </p:sp>
      </p:grpSp>
    </p:spTree>
    <p:extLst>
      <p:ext uri="{BB962C8B-B14F-4D97-AF65-F5344CB8AC3E}">
        <p14:creationId xmlns:p14="http://schemas.microsoft.com/office/powerpoint/2010/main" val="1885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382000" cy="5943600"/>
          </a:xfrm>
          <a:blipFill>
            <a:blip r:embed="rId2"/>
            <a:tile tx="0" ty="0" sx="100000" sy="100000" flip="none" algn="tl"/>
          </a:blipFill>
          <a:ln w="57150">
            <a:solidFill>
              <a:srgbClr val="0000CC"/>
            </a:solidFill>
          </a:ln>
          <a:scene3d>
            <a:camera prst="orthographicFront"/>
            <a:lightRig rig="threePt" dir="t"/>
          </a:scene3d>
          <a:sp3d>
            <a:bevelT prst="angle"/>
          </a:sp3d>
        </p:spPr>
        <p:txBody>
          <a:bodyPr lIns="182880" tIns="91440">
            <a:normAutofit lnSpcReduction="10000"/>
          </a:bodyPr>
          <a:lstStyle/>
          <a:p>
            <a:pPr algn="l">
              <a:spcBef>
                <a:spcPts val="0"/>
              </a:spcBef>
              <a:spcAft>
                <a:spcPts val="3000"/>
              </a:spcAft>
              <a:buClr>
                <a:srgbClr val="0000FF"/>
              </a:buClr>
            </a:pPr>
            <a:r>
              <a:rPr lang="en-US" sz="3200" b="1" u="sng" dirty="0">
                <a:solidFill>
                  <a:srgbClr val="FF0000"/>
                </a:solidFill>
                <a:latin typeface="Comic Sans MS" panose="030F0702030302020204" pitchFamily="66" charset="0"/>
                <a:ea typeface="Calibri" panose="020F0502020204030204" pitchFamily="34" charset="0"/>
                <a:cs typeface="Calibri" panose="020F0502020204030204" pitchFamily="34" charset="0"/>
              </a:rPr>
              <a:t>Note</a:t>
            </a:r>
            <a:r>
              <a:rPr lang="en-US" sz="3200" b="1" dirty="0">
                <a:solidFill>
                  <a:srgbClr val="FF0000"/>
                </a:solidFill>
                <a:latin typeface="Comic Sans MS" panose="030F0702030302020204" pitchFamily="66"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All Scripture will be taken from </a:t>
            </a:r>
            <a:r>
              <a:rPr lang="en-US" sz="3200" b="1" i="1" u="sng" dirty="0">
                <a:solidFill>
                  <a:schemeClr val="accent6">
                    <a:lumMod val="75000"/>
                  </a:schemeClr>
                </a:solidFill>
                <a:latin typeface="Georgia" panose="02040502050405020303" pitchFamily="18" charset="0"/>
                <a:ea typeface="Calibri" panose="020F0502020204030204" pitchFamily="34" charset="0"/>
                <a:cs typeface="Times New Roman" panose="02020603050405020304" pitchFamily="18" charset="0"/>
              </a:rPr>
              <a:t>The Scriptures</a:t>
            </a:r>
            <a:r>
              <a:rPr lang="en-US" sz="32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edition unless otherwise noted. </a:t>
            </a:r>
            <a:endParaRPr lang="en-US" sz="3200" b="1" u="sng" dirty="0">
              <a:solidFill>
                <a:srgbClr val="FF0000"/>
              </a:solidFill>
              <a:latin typeface="Comic Sans MS" panose="030F0702030302020204" pitchFamily="66" charset="0"/>
              <a:ea typeface="Calibri" panose="020F0502020204030204" pitchFamily="34" charset="0"/>
              <a:cs typeface="Calibri" panose="020F0502020204030204" pitchFamily="34" charset="0"/>
            </a:endParaRPr>
          </a:p>
          <a:p>
            <a:pPr algn="l">
              <a:spcBef>
                <a:spcPts val="0"/>
              </a:spcBef>
              <a:spcAft>
                <a:spcPts val="1200"/>
              </a:spcAft>
              <a:buClr>
                <a:srgbClr val="0000FF"/>
              </a:buClr>
            </a:pPr>
            <a:r>
              <a:rPr lang="en-US" sz="3200" b="1" u="sng" dirty="0">
                <a:solidFill>
                  <a:srgbClr val="FF0000"/>
                </a:solidFill>
                <a:latin typeface="Comic Sans MS" panose="030F0702030302020204" pitchFamily="66" charset="0"/>
                <a:ea typeface="Calibri" panose="020F0502020204030204" pitchFamily="34" charset="0"/>
                <a:cs typeface="Calibri" panose="020F0502020204030204" pitchFamily="34" charset="0"/>
              </a:rPr>
              <a:t>Note</a:t>
            </a:r>
            <a:r>
              <a:rPr lang="en-US" sz="3200" b="1" dirty="0">
                <a:solidFill>
                  <a:srgbClr val="FF0000"/>
                </a:solidFill>
                <a:latin typeface="Comic Sans MS" panose="030F0702030302020204" pitchFamily="66" charset="0"/>
                <a:ea typeface="Calibri" panose="020F0502020204030204" pitchFamily="34" charset="0"/>
                <a:cs typeface="Calibri" panose="020F0502020204030204" pitchFamily="34"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This study will use the words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Yahuah,</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Yahusha</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 and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Elohim</a:t>
            </a:r>
            <a:r>
              <a:rPr lang="en-US" sz="3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(instead of the words God, Jesus, Lord, etc.), because of the pagan background associated with the commonly used terms for our Father, Creator and Saviour.  It is my intention to stay as close to the original pronunciation of the names for </a:t>
            </a:r>
            <a:r>
              <a:rPr lang="en-US" sz="32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Elohim</a:t>
            </a:r>
            <a:r>
              <a:rPr lang="en-US" sz="3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as possible.</a:t>
            </a:r>
          </a:p>
          <a:p>
            <a:pPr lvl="1" algn="l">
              <a:lnSpc>
                <a:spcPct val="80000"/>
              </a:lnSpc>
              <a:spcBef>
                <a:spcPts val="0"/>
              </a:spcBef>
              <a:spcAft>
                <a:spcPts val="1200"/>
              </a:spcAft>
              <a:buClr>
                <a:srgbClr val="0000FF"/>
              </a:buClr>
            </a:pPr>
            <a:r>
              <a:rPr lang="en-US" sz="3600" b="1" i="1" dirty="0">
                <a:solidFill>
                  <a:srgbClr val="9900CC"/>
                </a:solidFill>
                <a:latin typeface="Browallia New" panose="020B0604020202020204" pitchFamily="34" charset="-34"/>
                <a:cs typeface="Browallia New" panose="020B0604020202020204" pitchFamily="34" charset="-34"/>
              </a:rPr>
              <a:t>“…What is His Name, And what is His Son’s Name, If you know it?”</a:t>
            </a:r>
            <a:r>
              <a:rPr lang="en-US" sz="3600" dirty="0">
                <a:solidFill>
                  <a:srgbClr val="9900CC"/>
                </a:solidFill>
                <a:latin typeface="Browallia New" panose="020B0604020202020204" pitchFamily="34" charset="-34"/>
                <a:cs typeface="Browallia New" panose="020B0604020202020204" pitchFamily="34" charset="-34"/>
              </a:rPr>
              <a:t>   </a:t>
            </a:r>
            <a:r>
              <a:rPr lang="en-US" sz="3600" i="1" dirty="0">
                <a:solidFill>
                  <a:schemeClr val="bg1"/>
                </a:solidFill>
                <a:latin typeface="Browallia New" panose="020B0604020202020204" pitchFamily="34" charset="-34"/>
                <a:cs typeface="Browallia New" panose="020B0604020202020204" pitchFamily="34" charset="-34"/>
              </a:rPr>
              <a:t>Proverbs 30:4</a:t>
            </a:r>
            <a:r>
              <a:rPr lang="en-US" sz="3600" b="1" i="1" dirty="0">
                <a:solidFill>
                  <a:schemeClr val="bg1"/>
                </a:solidFill>
                <a:latin typeface="Browallia New" panose="020B0604020202020204" pitchFamily="34" charset="-34"/>
                <a:cs typeface="Browallia New" panose="020B0604020202020204" pitchFamily="34" charset="-34"/>
              </a:rPr>
              <a:t>  </a:t>
            </a:r>
          </a:p>
        </p:txBody>
      </p:sp>
      <p:sp>
        <p:nvSpPr>
          <p:cNvPr id="5" name="Slide Number Placeholder 4"/>
          <p:cNvSpPr>
            <a:spLocks noGrp="1"/>
          </p:cNvSpPr>
          <p:nvPr>
            <p:ph type="sldNum" sz="quarter" idx="12"/>
          </p:nvPr>
        </p:nvSpPr>
        <p:spPr>
          <a:xfrm>
            <a:off x="8153400" y="6324600"/>
            <a:ext cx="762000" cy="365125"/>
          </a:xfrm>
        </p:spPr>
        <p:txBody>
          <a:bodyPr/>
          <a:lstStyle/>
          <a:p>
            <a:fld id="{9A7ECC3E-4170-412F-8B33-8063B7BB8A4D}" type="slidenum">
              <a:rPr lang="en-US" b="1" smtClean="0"/>
              <a:t>9</a:t>
            </a:fld>
            <a:endParaRPr lang="en-US" b="1" dirty="0"/>
          </a:p>
        </p:txBody>
      </p:sp>
    </p:spTree>
    <p:extLst>
      <p:ext uri="{BB962C8B-B14F-4D97-AF65-F5344CB8AC3E}">
        <p14:creationId xmlns:p14="http://schemas.microsoft.com/office/powerpoint/2010/main" val="19188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6" presetClass="emph" presetSubtype="0" fill="hold" nodeType="afterEffect">
                                  <p:stCondLst>
                                    <p:cond delay="0"/>
                                  </p:stCondLst>
                                  <p:iterate type="lt">
                                    <p:tmPct val="10000"/>
                                  </p:iterate>
                                  <p:childTnLst>
                                    <p:animScale>
                                      <p:cBhvr>
                                        <p:cTn id="17" dur="250" autoRev="1" fill="hold">
                                          <p:stCondLst>
                                            <p:cond delay="0"/>
                                          </p:stCondLst>
                                        </p:cTn>
                                        <p:tgtEl>
                                          <p:spTgt spid="3">
                                            <p:txEl>
                                              <p:pRg st="2" end="2"/>
                                            </p:txEl>
                                          </p:spTgt>
                                        </p:tgtEl>
                                      </p:cBhvr>
                                      <p:to x="80000" y="100000"/>
                                    </p:animScale>
                                    <p:anim by="(#ppt_w*0.10)" calcmode="lin" valueType="num">
                                      <p:cBhvr>
                                        <p:cTn id="18" dur="250" autoRev="1" fill="hold">
                                          <p:stCondLst>
                                            <p:cond delay="0"/>
                                          </p:stCondLst>
                                        </p:cTn>
                                        <p:tgtEl>
                                          <p:spTgt spid="3">
                                            <p:txEl>
                                              <p:pRg st="2" end="2"/>
                                            </p:txEl>
                                          </p:spTgt>
                                        </p:tgtEl>
                                        <p:attrNameLst>
                                          <p:attrName>ppt_x</p:attrName>
                                        </p:attrNameLst>
                                      </p:cBhvr>
                                    </p:anim>
                                    <p:anim by="(-#ppt_w*0.10)" calcmode="lin" valueType="num">
                                      <p:cBhvr>
                                        <p:cTn id="19" dur="250" autoRev="1" fill="hold">
                                          <p:stCondLst>
                                            <p:cond delay="0"/>
                                          </p:stCondLst>
                                        </p:cTn>
                                        <p:tgtEl>
                                          <p:spTgt spid="3">
                                            <p:txEl>
                                              <p:pRg st="2" end="2"/>
                                            </p:txEl>
                                          </p:spTgt>
                                        </p:tgtEl>
                                        <p:attrNameLst>
                                          <p:attrName>ppt_y</p:attrName>
                                        </p:attrNameLst>
                                      </p:cBhvr>
                                    </p:anim>
                                    <p:animRot by="-480000">
                                      <p:cBhvr>
                                        <p:cTn id="20"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7030A0"/>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17355</TotalTime>
  <Words>5279</Words>
  <Application>Microsoft Office PowerPoint</Application>
  <PresentationFormat>On-screen Show (4:3)</PresentationFormat>
  <Paragraphs>516</Paragraphs>
  <Slides>71</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71</vt:i4>
      </vt:variant>
    </vt:vector>
  </HeadingPairs>
  <TitlesOfParts>
    <vt:vector size="86" baseType="lpstr">
      <vt:lpstr>Algerian</vt:lpstr>
      <vt:lpstr>Arial Rounded MT Bold</vt:lpstr>
      <vt:lpstr>Book Antiqua</vt:lpstr>
      <vt:lpstr>Browallia New</vt:lpstr>
      <vt:lpstr>Calibri</vt:lpstr>
      <vt:lpstr>Comic Sans MS</vt:lpstr>
      <vt:lpstr>Cooper Black</vt:lpstr>
      <vt:lpstr>Georgia</vt:lpstr>
      <vt:lpstr>Kristen ITC</vt:lpstr>
      <vt:lpstr>Lucida Sans</vt:lpstr>
      <vt:lpstr>Times New Roman</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Task</vt:lpstr>
      <vt:lpstr>PowerPoint Presentation</vt:lpstr>
      <vt:lpstr>PowerPoint Presentation</vt:lpstr>
      <vt:lpstr>PowerPoint Presentation</vt:lpstr>
      <vt:lpstr>PowerPoint Presentation</vt:lpstr>
      <vt:lpstr>PowerPoint Presentation</vt:lpstr>
      <vt:lpstr>PowerPoint Presentation</vt:lpstr>
      <vt:lpstr>Purpose of this study</vt:lpstr>
      <vt:lpstr>Next</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Questions</vt:lpstr>
      <vt:lpstr>Feasts and Sabbaths</vt:lpstr>
      <vt:lpstr>more Questions</vt:lpstr>
      <vt:lpstr>Creation Calendar</vt:lpstr>
      <vt:lpstr>PowerPoint Presentation</vt:lpstr>
      <vt:lpstr>Covenant Calendar</vt:lpstr>
      <vt:lpstr>PowerPoint Presentation</vt:lpstr>
      <vt:lpstr>Covenant Calendar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Review</vt:lpstr>
      <vt:lpstr>Review</vt:lpstr>
      <vt:lpstr>PowerPoint Presentation</vt:lpstr>
      <vt:lpstr>Coming up in – Part 2</vt:lpstr>
      <vt:lpstr>The 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feastkeeping applicable for us today?</dc:title>
  <dc:creator>Sue</dc:creator>
  <cp:lastModifiedBy>Neil Pritchard</cp:lastModifiedBy>
  <cp:revision>1236</cp:revision>
  <dcterms:created xsi:type="dcterms:W3CDTF">2016-10-15T21:27:04Z</dcterms:created>
  <dcterms:modified xsi:type="dcterms:W3CDTF">2021-02-15T07:29:39Z</dcterms:modified>
</cp:coreProperties>
</file>