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3"/>
  </p:notesMasterIdLst>
  <p:handoutMasterIdLst>
    <p:handoutMasterId r:id="rId94"/>
  </p:handoutMasterIdLst>
  <p:sldIdLst>
    <p:sldId id="355" r:id="rId2"/>
    <p:sldId id="434" r:id="rId3"/>
    <p:sldId id="270" r:id="rId4"/>
    <p:sldId id="354" r:id="rId5"/>
    <p:sldId id="421" r:id="rId6"/>
    <p:sldId id="271" r:id="rId7"/>
    <p:sldId id="342" r:id="rId8"/>
    <p:sldId id="258" r:id="rId9"/>
    <p:sldId id="260" r:id="rId10"/>
    <p:sldId id="374" r:id="rId11"/>
    <p:sldId id="375" r:id="rId12"/>
    <p:sldId id="416" r:id="rId13"/>
    <p:sldId id="405" r:id="rId14"/>
    <p:sldId id="429" r:id="rId15"/>
    <p:sldId id="407" r:id="rId16"/>
    <p:sldId id="435" r:id="rId17"/>
    <p:sldId id="436" r:id="rId18"/>
    <p:sldId id="369" r:id="rId19"/>
    <p:sldId id="373" r:id="rId20"/>
    <p:sldId id="370" r:id="rId21"/>
    <p:sldId id="371" r:id="rId22"/>
    <p:sldId id="437" r:id="rId23"/>
    <p:sldId id="441" r:id="rId24"/>
    <p:sldId id="442" r:id="rId25"/>
    <p:sldId id="443" r:id="rId26"/>
    <p:sldId id="440" r:id="rId27"/>
    <p:sldId id="444" r:id="rId28"/>
    <p:sldId id="366" r:id="rId29"/>
    <p:sldId id="418" r:id="rId30"/>
    <p:sldId id="433" r:id="rId31"/>
    <p:sldId id="423" r:id="rId32"/>
    <p:sldId id="422" r:id="rId33"/>
    <p:sldId id="445" r:id="rId34"/>
    <p:sldId id="446" r:id="rId35"/>
    <p:sldId id="259" r:id="rId36"/>
    <p:sldId id="356" r:id="rId37"/>
    <p:sldId id="309" r:id="rId38"/>
    <p:sldId id="360" r:id="rId39"/>
    <p:sldId id="361" r:id="rId40"/>
    <p:sldId id="379" r:id="rId41"/>
    <p:sldId id="362" r:id="rId42"/>
    <p:sldId id="363" r:id="rId43"/>
    <p:sldId id="364" r:id="rId44"/>
    <p:sldId id="273" r:id="rId45"/>
    <p:sldId id="365" r:id="rId46"/>
    <p:sldId id="266" r:id="rId47"/>
    <p:sldId id="367" r:id="rId48"/>
    <p:sldId id="382" r:id="rId49"/>
    <p:sldId id="378" r:id="rId50"/>
    <p:sldId id="450" r:id="rId51"/>
    <p:sldId id="368" r:id="rId52"/>
    <p:sldId id="426" r:id="rId53"/>
    <p:sldId id="432" r:id="rId54"/>
    <p:sldId id="431" r:id="rId55"/>
    <p:sldId id="274" r:id="rId56"/>
    <p:sldId id="333" r:id="rId57"/>
    <p:sldId id="383" r:id="rId58"/>
    <p:sldId id="285" r:id="rId59"/>
    <p:sldId id="384" r:id="rId60"/>
    <p:sldId id="281" r:id="rId61"/>
    <p:sldId id="385" r:id="rId62"/>
    <p:sldId id="427" r:id="rId63"/>
    <p:sldId id="428" r:id="rId64"/>
    <p:sldId id="413" r:id="rId65"/>
    <p:sldId id="391" r:id="rId66"/>
    <p:sldId id="284" r:id="rId67"/>
    <p:sldId id="387" r:id="rId68"/>
    <p:sldId id="388" r:id="rId69"/>
    <p:sldId id="390" r:id="rId70"/>
    <p:sldId id="414" r:id="rId71"/>
    <p:sldId id="386" r:id="rId72"/>
    <p:sldId id="288" r:id="rId73"/>
    <p:sldId id="392" r:id="rId74"/>
    <p:sldId id="393" r:id="rId75"/>
    <p:sldId id="394" r:id="rId76"/>
    <p:sldId id="381" r:id="rId77"/>
    <p:sldId id="305" r:id="rId78"/>
    <p:sldId id="451" r:id="rId79"/>
    <p:sldId id="397" r:id="rId80"/>
    <p:sldId id="398" r:id="rId81"/>
    <p:sldId id="399" r:id="rId82"/>
    <p:sldId id="329" r:id="rId83"/>
    <p:sldId id="351" r:id="rId84"/>
    <p:sldId id="408" r:id="rId85"/>
    <p:sldId id="409" r:id="rId86"/>
    <p:sldId id="400" r:id="rId87"/>
    <p:sldId id="389" r:id="rId88"/>
    <p:sldId id="415" r:id="rId89"/>
    <p:sldId id="380" r:id="rId90"/>
    <p:sldId id="452" r:id="rId91"/>
    <p:sldId id="401" r:id="rId9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87" clrIdx="0"/>
  <p:cmAuthor id="1" name="timothy Astleford" initials="tA" lastIdx="64" clrIdx="1">
    <p:extLst>
      <p:ext uri="{19B8F6BF-5375-455C-9EA6-DF929625EA0E}">
        <p15:presenceInfo xmlns="" xmlns:p15="http://schemas.microsoft.com/office/powerpoint/2012/main" userId="6f70958e306951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66FF"/>
    <a:srgbClr val="0000FF"/>
    <a:srgbClr val="00FF99"/>
    <a:srgbClr val="8BF6FB"/>
    <a:srgbClr val="FF00FF"/>
    <a:srgbClr val="FF66CC"/>
    <a:srgbClr val="FFFF00"/>
    <a:srgbClr val="AFDDFF"/>
    <a:srgbClr val="8C4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 autoAdjust="0"/>
    <p:restoredTop sz="89527" autoAdjust="0"/>
  </p:normalViewPr>
  <p:slideViewPr>
    <p:cSldViewPr>
      <p:cViewPr>
        <p:scale>
          <a:sx n="100" d="100"/>
          <a:sy n="100" d="100"/>
        </p:scale>
        <p:origin x="-1224" y="-372"/>
      </p:cViewPr>
      <p:guideLst>
        <p:guide orient="horz" pos="2160"/>
        <p:guide orient="horz" pos="2544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23F5108-63FC-4741-8B66-1424942A58F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522681D-C1DD-4161-B99B-9F00A3EE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701A6A3-8D1F-482D-A3D7-7D343A942EE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B18F6D0-8361-4E8C-A448-AC78C8F6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9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650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600-640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600-640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9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1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P 6  mar 25  132pm started this slide – </a:t>
            </a:r>
            <a:r>
              <a:rPr lang="en-US" dirty="0" err="1" smtClean="0"/>
              <a:t>charlene</a:t>
            </a:r>
            <a:r>
              <a:rPr lang="en-US" dirty="0" smtClean="0"/>
              <a:t> – still to fix this slide 142… mar 28</a:t>
            </a:r>
            <a:r>
              <a:rPr lang="en-US" baseline="30000" dirty="0" smtClean="0"/>
              <a:t>th</a:t>
            </a:r>
            <a:r>
              <a:rPr lang="en-US" dirty="0" smtClean="0"/>
              <a:t> I think it is ok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2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8 … New slide mar 27  743 pm … mar 28 … 1022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1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 mar 28 1025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600-640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7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 mar 28 1025 pm …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4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08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80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27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22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22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62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29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29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29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9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07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79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41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F6D0-8361-4E8C-A448-AC78C8F652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5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215D-C2B8-4B2A-894B-9ED025E9EAF6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72600" y="6172200"/>
            <a:ext cx="2514600" cy="365125"/>
          </a:xfrm>
        </p:spPr>
        <p:txBody>
          <a:bodyPr/>
          <a:lstStyle/>
          <a:p>
            <a:fld id="{F7835422-B24F-4139-9453-4E7D0B4601A0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96400" y="54864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72600" y="6172200"/>
            <a:ext cx="2514600" cy="365125"/>
          </a:xfrm>
        </p:spPr>
        <p:txBody>
          <a:bodyPr/>
          <a:lstStyle/>
          <a:p>
            <a:fld id="{24DE1CEE-DA38-4234-A6C9-5F1658EEB98F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48800" y="55626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828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247F-EE61-41F2-AA0A-3A589C802A99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430F-A2E4-4466-B043-A0752DC8C890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7F22-44B8-4729-A3A3-356CC93C28C2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sz="4400" b="1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495800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SzPct val="11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2AE6-BF83-44A0-B05D-95D0AB39E286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D26C-CE0D-41FB-BD1D-04CDD5E211A5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ctr">
              <a:buFontTx/>
              <a:buNone/>
              <a:defRPr sz="44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6" y="1524000"/>
            <a:ext cx="3883153" cy="426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956304" cy="4191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C0C3-5A8D-48A5-A179-34D1D2BBB023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463D-3309-456A-B32F-94FC7A386945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26EC-CC4C-4DF7-A69B-80871C6E5021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9A7-C515-4F03-88BB-ABB0F155FA71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4343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6096000"/>
            <a:ext cx="2514600" cy="365125"/>
          </a:xfrm>
        </p:spPr>
        <p:txBody>
          <a:bodyPr/>
          <a:lstStyle/>
          <a:p>
            <a:fld id="{39244376-3D6F-4A55-9431-449ABB5C31E2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4381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78122"/>
            <a:ext cx="8305800" cy="44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2C492C-694C-4FF0-B60C-563B5B2B91C3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6382-2566-492A-A2A1-417678E32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41" r:id="rId10"/>
    <p:sldLayoutId id="2147483840" r:id="rId11"/>
    <p:sldLayoutId id="2147483838" r:id="rId12"/>
    <p:sldLayoutId id="214748383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400" b="1" i="0" kern="1200" cap="none" spc="0">
          <a:ln w="11430"/>
          <a:solidFill>
            <a:srgbClr val="00B0F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Rounded MT Bold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1">
            <a:lumMod val="75000"/>
          </a:schemeClr>
        </a:buClr>
        <a:buSzPct val="110000"/>
        <a:buFont typeface="Georgia" pitchFamily="18" charset="0"/>
        <a:buChar char="*"/>
        <a:defRPr sz="2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8.wdp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microsoft.com/office/2007/relationships/hdphoto" Target="../media/hdphoto12.wdp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</a:t>
            </a:fld>
            <a:endParaRPr lang="en-US"/>
          </a:p>
        </p:txBody>
      </p:sp>
      <p:pic>
        <p:nvPicPr>
          <p:cNvPr id="17410" name="Picture 2" descr="C:\Users\Rae\Desktop\lord's sup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7027734" cy="3898740"/>
          </a:xfrm>
          <a:prstGeom prst="rect">
            <a:avLst/>
          </a:prstGeom>
          <a:ln w="7620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034975"/>
            <a:ext cx="1178287" cy="12192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"/>
            <a:ext cx="9104376" cy="1901624"/>
            <a:chOff x="0" y="1"/>
            <a:chExt cx="9104376" cy="190162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219200" y="1066800"/>
              <a:ext cx="7027734" cy="834825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marL="0" indent="0" algn="ct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None/>
                <a:defRPr sz="4400" b="1" i="0" kern="1200" cap="none" spc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in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he Gospel Account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0" y="1"/>
              <a:ext cx="9104376" cy="1371600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marL="0" indent="0" algn="ct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None/>
                <a:defRPr sz="4400" b="1" i="0" kern="1200" cap="none" spc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/>
              <a:r>
                <a:rPr lang="en-US" sz="8000" dirty="0" smtClean="0">
                  <a:ln w="28575">
                    <a:solidFill>
                      <a:srgbClr val="DF9DB3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Matura MT Script Capitals" pitchFamily="66" charset="0"/>
                </a:rPr>
                <a:t>The Last Supper</a:t>
              </a:r>
              <a:endParaRPr lang="en-US" sz="8000" dirty="0">
                <a:ln w="28575">
                  <a:solidFill>
                    <a:srgbClr val="DF9DB3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atura MT Script Capitals" pitchFamily="66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600200" y="1752600"/>
            <a:ext cx="4267200" cy="69185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4000" dirty="0" smtClean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Rockwell" pitchFamily="18" charset="0"/>
              </a:rPr>
              <a:t>Part</a:t>
            </a:r>
            <a:r>
              <a:rPr lang="en-US" sz="4000" dirty="0" smtClean="0">
                <a:ln w="9525">
                  <a:solidFill>
                    <a:schemeClr val="tx1"/>
                  </a:solidFill>
                </a:ln>
                <a:solidFill>
                  <a:srgbClr val="8C4C64"/>
                </a:solidFill>
                <a:latin typeface="Rockwell" pitchFamily="18" charset="0"/>
              </a:rPr>
              <a:t> </a:t>
            </a:r>
            <a:r>
              <a:rPr lang="en-US" sz="4000" dirty="0" smtClean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Rockwell" pitchFamily="18" charset="0"/>
              </a:rPr>
              <a:t>1 of  2</a:t>
            </a:r>
            <a:endParaRPr lang="en-US" sz="4000" dirty="0">
              <a:ln w="9525">
                <a:solidFill>
                  <a:schemeClr val="tx1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7848600" cy="45707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Exo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12:6 </a:t>
            </a:r>
            <a:r>
              <a:rPr lang="en-US" sz="2400" b="1" dirty="0" smtClean="0">
                <a:solidFill>
                  <a:srgbClr val="0070C0"/>
                </a:solidFill>
              </a:rPr>
              <a:t>… </a:t>
            </a:r>
            <a:r>
              <a:rPr lang="en-US" sz="2400" dirty="0" smtClean="0"/>
              <a:t>Passover </a:t>
            </a:r>
            <a:r>
              <a:rPr lang="en-US" sz="2400" dirty="0"/>
              <a:t>lambs were to be killed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</a:t>
            </a:r>
            <a:r>
              <a:rPr lang="en-US" sz="2400" dirty="0" smtClean="0">
                <a:solidFill>
                  <a:srgbClr val="0070C0"/>
                </a:solidFill>
              </a:rPr>
              <a:t>"</a:t>
            </a:r>
            <a:r>
              <a:rPr lang="en-US" sz="2400" dirty="0">
                <a:solidFill>
                  <a:srgbClr val="0070C0"/>
                </a:solidFill>
              </a:rPr>
              <a:t>between the evenings"</a:t>
            </a:r>
            <a:r>
              <a:rPr lang="en-US" sz="2400" dirty="0"/>
              <a:t> on Abib 14.  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The </a:t>
            </a:r>
            <a:r>
              <a:rPr lang="en-US" sz="2400" dirty="0"/>
              <a:t>Jews have </a:t>
            </a:r>
            <a:r>
              <a:rPr lang="en-US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traditionall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2400" dirty="0"/>
              <a:t> interpreted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70C0"/>
                </a:solidFill>
              </a:rPr>
              <a:t>"</a:t>
            </a:r>
            <a:r>
              <a:rPr lang="en-US" sz="2400" dirty="0">
                <a:solidFill>
                  <a:srgbClr val="0070C0"/>
                </a:solidFill>
              </a:rPr>
              <a:t>between the </a:t>
            </a:r>
            <a:r>
              <a:rPr lang="en-US" sz="2400" dirty="0" smtClean="0">
                <a:solidFill>
                  <a:srgbClr val="0070C0"/>
                </a:solidFill>
              </a:rPr>
              <a:t>evenings</a:t>
            </a:r>
            <a:r>
              <a:rPr lang="en-US" sz="2400" dirty="0">
                <a:solidFill>
                  <a:srgbClr val="0070C0"/>
                </a:solidFill>
              </a:rPr>
              <a:t>" </a:t>
            </a:r>
            <a:r>
              <a:rPr lang="en-US" sz="2400" dirty="0"/>
              <a:t>to mean "in the afternoon."  </a:t>
            </a:r>
          </a:p>
          <a:p>
            <a:pPr marL="45720" indent="0">
              <a:buNone/>
            </a:pPr>
            <a:r>
              <a:rPr lang="en-US" sz="2400" dirty="0" smtClean="0"/>
              <a:t>At </a:t>
            </a:r>
            <a:r>
              <a:rPr lang="en-US" sz="2400" dirty="0"/>
              <a:t>the time of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the priests sacrificed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Passover lambs </a:t>
            </a:r>
            <a:r>
              <a:rPr lang="en-US" sz="2400" dirty="0" smtClean="0"/>
              <a:t>in </a:t>
            </a:r>
            <a:r>
              <a:rPr lang="en-US" sz="2400" dirty="0"/>
              <a:t>the afternoon of Abib 14. 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Wars of the Jews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Josephus records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Passover lambs were slaughtered "from the ninth hour till the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eleventh [hour according to the dawn-day]."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/>
              <a:t>(</a:t>
            </a:r>
            <a:r>
              <a:rPr lang="en-US" sz="2400" b="1" u="sng" dirty="0" smtClean="0"/>
              <a:t>Note</a:t>
            </a:r>
            <a:r>
              <a:rPr lang="en-US" sz="2400" dirty="0" smtClean="0"/>
              <a:t>:  On the Roman clock today that would be understood as 3:00-5:00 </a:t>
            </a:r>
            <a:r>
              <a:rPr lang="en-US" dirty="0" smtClean="0"/>
              <a:t>PM.</a:t>
            </a:r>
            <a:r>
              <a:rPr lang="en-US" sz="24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r>
              <a:rPr lang="en-US" sz="3600" dirty="0" smtClean="0"/>
              <a:t>Gospel Writers Would Have Followed Torah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295401"/>
            <a:ext cx="8610600" cy="4724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es-NI" sz="2400" dirty="0" smtClean="0">
                <a:solidFill>
                  <a:schemeClr val="tx1"/>
                </a:solidFill>
              </a:rPr>
              <a:t>"</a:t>
            </a:r>
            <a:r>
              <a:rPr lang="en-CA" sz="2400" dirty="0">
                <a:solidFill>
                  <a:schemeClr val="tx1"/>
                </a:solidFill>
              </a:rPr>
              <a:t>So these high priests, upon the coming of their feast which is called the Passover, when they slay their sacrifices, from the </a:t>
            </a:r>
            <a:r>
              <a:rPr lang="en-CA" sz="2400" b="1" u="sng" dirty="0">
                <a:solidFill>
                  <a:srgbClr val="0070C0"/>
                </a:solidFill>
              </a:rPr>
              <a:t>ninth hour to the </a:t>
            </a:r>
            <a:r>
              <a:rPr lang="en-CA" sz="2400" b="1" u="sng" dirty="0" smtClean="0">
                <a:solidFill>
                  <a:srgbClr val="0070C0"/>
                </a:solidFill>
              </a:rPr>
              <a:t>eleventh</a:t>
            </a:r>
            <a:r>
              <a:rPr lang="en-CA" sz="2400" dirty="0" smtClean="0">
                <a:solidFill>
                  <a:srgbClr val="0070C0"/>
                </a:solidFill>
              </a:rPr>
              <a:t>,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r>
              <a:rPr lang="en-C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[3 </a:t>
            </a:r>
            <a:r>
              <a:rPr lang="en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PM</a:t>
            </a:r>
            <a:r>
              <a:rPr lang="en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</a:t>
            </a:r>
            <a:r>
              <a:rPr lang="en-C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en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PM</a:t>
            </a:r>
            <a:r>
              <a:rPr lang="en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Roman </a:t>
            </a:r>
            <a:r>
              <a:rPr lang="en-C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time] </a:t>
            </a:r>
            <a:r>
              <a:rPr lang="en-CA" sz="2400" dirty="0">
                <a:solidFill>
                  <a:schemeClr val="tx1"/>
                </a:solidFill>
              </a:rPr>
              <a:t>but so that a company not less than ten belong to every sacrifice . . . and many of us are twenty in a company, found this number of sacrifices was </a:t>
            </a:r>
            <a:r>
              <a:rPr lang="en-CA" sz="2400" b="1" dirty="0">
                <a:solidFill>
                  <a:schemeClr val="tx1"/>
                </a:solidFill>
              </a:rPr>
              <a:t>two hundred and fifty six thousand five hundred</a:t>
            </a:r>
            <a:r>
              <a:rPr lang="en-CA" sz="2400" dirty="0">
                <a:solidFill>
                  <a:schemeClr val="tx1"/>
                </a:solidFill>
              </a:rPr>
              <a:t> [256,500] which, upon the allowance of no more than ten that feast together, </a:t>
            </a:r>
            <a:r>
              <a:rPr lang="en-CA" sz="2400" dirty="0" smtClean="0">
                <a:solidFill>
                  <a:schemeClr val="tx1"/>
                </a:solidFill>
              </a:rPr>
              <a:t/>
            </a:r>
            <a:br>
              <a:rPr lang="en-CA" sz="2400" dirty="0" smtClean="0">
                <a:solidFill>
                  <a:schemeClr val="tx1"/>
                </a:solidFill>
              </a:rPr>
            </a:br>
            <a:r>
              <a:rPr lang="en-CA" sz="2400" dirty="0" smtClean="0">
                <a:solidFill>
                  <a:schemeClr val="tx1"/>
                </a:solidFill>
              </a:rPr>
              <a:t>amounts </a:t>
            </a:r>
            <a:r>
              <a:rPr lang="en-CA" sz="2400" dirty="0">
                <a:solidFill>
                  <a:schemeClr val="tx1"/>
                </a:solidFill>
              </a:rPr>
              <a:t>to two million seven hundred thousand and </a:t>
            </a:r>
            <a:r>
              <a:rPr lang="en-CA" sz="2400" dirty="0" smtClean="0">
                <a:solidFill>
                  <a:schemeClr val="tx1"/>
                </a:solidFill>
              </a:rPr>
              <a:t/>
            </a:r>
            <a:br>
              <a:rPr lang="en-CA" sz="2400" dirty="0" smtClean="0">
                <a:solidFill>
                  <a:schemeClr val="tx1"/>
                </a:solidFill>
              </a:rPr>
            </a:br>
            <a:r>
              <a:rPr lang="en-CA" sz="2400" dirty="0" smtClean="0">
                <a:solidFill>
                  <a:schemeClr val="tx1"/>
                </a:solidFill>
              </a:rPr>
              <a:t>two </a:t>
            </a:r>
            <a:r>
              <a:rPr lang="en-CA" sz="2400" dirty="0">
                <a:solidFill>
                  <a:schemeClr val="tx1"/>
                </a:solidFill>
              </a:rPr>
              <a:t>hundred persons that were pure and holy</a:t>
            </a:r>
            <a:r>
              <a:rPr lang="en-CA" sz="2400" i="1" dirty="0">
                <a:solidFill>
                  <a:schemeClr val="tx1"/>
                </a:solidFill>
              </a:rPr>
              <a:t>."  </a:t>
            </a:r>
            <a:endParaRPr lang="en-CA" sz="2400" i="1" dirty="0" smtClean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en-CA" sz="2400" i="1" dirty="0" smtClean="0"/>
              <a:t>  (</a:t>
            </a:r>
            <a:r>
              <a:rPr lang="en-US" sz="2400" i="1" dirty="0" smtClean="0"/>
              <a:t>Josephus, </a:t>
            </a:r>
            <a:r>
              <a:rPr lang="en-CA" sz="2400" i="1" dirty="0" smtClean="0"/>
              <a:t>Wars </a:t>
            </a:r>
            <a:r>
              <a:rPr lang="en-CA" sz="2400" i="1" dirty="0"/>
              <a:t>of the Jews, Book</a:t>
            </a:r>
            <a:r>
              <a:rPr lang="es-NI" sz="2400" i="1" dirty="0"/>
              <a:t> VI, </a:t>
            </a:r>
            <a:r>
              <a:rPr lang="es-NI" sz="2400" i="1" dirty="0" smtClean="0"/>
              <a:t>9:3; 75 AD.)</a:t>
            </a: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Historical Account From Josephus 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5638800"/>
            <a:ext cx="6400800" cy="99059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 Let’s compare this quote to the </a:t>
            </a:r>
            <a:b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prophecy given in Daniel 9:27.</a:t>
            </a:r>
            <a:endParaRPr lang="en-US" sz="2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85800" y="2514600"/>
            <a:ext cx="2514600" cy="584775"/>
          </a:xfrm>
          <a:prstGeom prst="rect">
            <a:avLst/>
          </a:prstGeom>
          <a:solidFill>
            <a:srgbClr val="8BF6FB"/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This chart is according to a </a:t>
            </a:r>
            <a:r>
              <a:rPr lang="en-US" sz="1600" b="1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1600" b="1" dirty="0" smtClean="0">
                <a:solidFill>
                  <a:schemeClr val="accent1"/>
                </a:solidFill>
              </a:rPr>
              <a:t> day-start.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4070" y="4826560"/>
            <a:ext cx="403859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Ereb</a:t>
            </a:r>
            <a:r>
              <a:rPr lang="en-US" sz="2000" b="1" dirty="0" smtClean="0">
                <a:solidFill>
                  <a:srgbClr val="0070C0"/>
                </a:solidFill>
              </a:rPr>
              <a:t> of the 4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</a:rPr>
              <a:t> cycle is the EXACT “midst of the week.”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143000"/>
            <a:ext cx="8610600" cy="1314566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lvl="0" indent="0" algn="ctr">
              <a:buNone/>
            </a:pPr>
            <a:r>
              <a:rPr lang="en-US" sz="3200" b="1" dirty="0">
                <a:solidFill>
                  <a:srgbClr val="0070C0"/>
                </a:solidFill>
              </a:rPr>
              <a:t>Dan 9:27  </a:t>
            </a:r>
            <a:r>
              <a:rPr lang="en-US" sz="2400" dirty="0">
                <a:solidFill>
                  <a:schemeClr val="tx1"/>
                </a:solidFill>
              </a:rPr>
              <a:t>And he shall confirm the covenant with many for one week: and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midst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week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shall 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cause the sacrifice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the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oblation to cease … </a:t>
            </a: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91759"/>
              </p:ext>
            </p:extLst>
          </p:nvPr>
        </p:nvGraphicFramePr>
        <p:xfrm>
          <a:off x="404403" y="3423920"/>
          <a:ext cx="2895601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87108"/>
              </p:ext>
            </p:extLst>
          </p:nvPr>
        </p:nvGraphicFramePr>
        <p:xfrm>
          <a:off x="5945916" y="3429000"/>
          <a:ext cx="2895601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45014"/>
              </p:ext>
            </p:extLst>
          </p:nvPr>
        </p:nvGraphicFramePr>
        <p:xfrm>
          <a:off x="3505200" y="3352800"/>
          <a:ext cx="990600" cy="118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98717"/>
              </p:ext>
            </p:extLst>
          </p:nvPr>
        </p:nvGraphicFramePr>
        <p:xfrm>
          <a:off x="3288031" y="3272155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47284"/>
              </p:ext>
            </p:extLst>
          </p:nvPr>
        </p:nvGraphicFramePr>
        <p:xfrm>
          <a:off x="4736875" y="3352800"/>
          <a:ext cx="990601" cy="118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87795"/>
              </p:ext>
            </p:extLst>
          </p:nvPr>
        </p:nvGraphicFramePr>
        <p:xfrm>
          <a:off x="4523517" y="327279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11706"/>
              </p:ext>
            </p:extLst>
          </p:nvPr>
        </p:nvGraphicFramePr>
        <p:xfrm>
          <a:off x="5735096" y="327406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554071" y="2057400"/>
            <a:ext cx="0" cy="2971800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Accuracy of Daniel 9:27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5715000"/>
            <a:ext cx="82296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Keep this information in mind as we consider the information in the Gospels.  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08433" y="3200400"/>
            <a:ext cx="0" cy="18288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66800" y="2497596"/>
            <a:ext cx="281940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Sacrifices completed by </a:t>
            </a:r>
            <a:b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11</a:t>
            </a:r>
            <a:r>
              <a:rPr lang="en-US" sz="1400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hour [Josephus].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0250" y="5105400"/>
            <a:ext cx="3715996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According to the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day-start at </a:t>
            </a:r>
            <a:r>
              <a:rPr lang="en-US" sz="2400" b="1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…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025537" y="3200400"/>
            <a:ext cx="0" cy="1600200"/>
          </a:xfrm>
          <a:prstGeom prst="line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610600" cy="4724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9:27 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he shall confirm the covenant with many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for  one  </a:t>
            </a:r>
            <a:r>
              <a:rPr lang="en-US" sz="2400" dirty="0">
                <a:solidFill>
                  <a:schemeClr val="tx1"/>
                </a:solidFill>
              </a:rPr>
              <a:t>week: and 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2400" b="1" u="sng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midst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week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he shall cause the sacrifice and the </a:t>
            </a:r>
            <a:r>
              <a:rPr lang="en-US" sz="2400" dirty="0" smtClean="0">
                <a:solidFill>
                  <a:schemeClr val="tx1"/>
                </a:solidFill>
              </a:rPr>
              <a:t>oblation  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cease …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Prophetic Account From Daniel</a:t>
            </a:r>
            <a:endParaRPr lang="en-US" sz="2800" dirty="0">
              <a:solidFill>
                <a:srgbClr val="00999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1073" y="5592325"/>
            <a:ext cx="4358127" cy="1037075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Ereb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(the 12</a:t>
            </a:r>
            <a:r>
              <a:rPr lang="en-US" sz="18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hour from </a:t>
            </a:r>
            <a:r>
              <a:rPr lang="en-US" sz="1600" b="1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) 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- on the 4</a:t>
            </a:r>
            <a:r>
              <a:rPr lang="en-US" sz="20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cycle -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the 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exact “midst of the week.”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  <a:alpha val="95000"/>
                </a:schemeClr>
              </a:solidFill>
              <a:effectLst>
                <a:glow rad="127000">
                  <a:schemeClr val="accent4">
                    <a:lumMod val="20000"/>
                    <a:lumOff val="8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06556"/>
              </p:ext>
            </p:extLst>
          </p:nvPr>
        </p:nvGraphicFramePr>
        <p:xfrm>
          <a:off x="396221" y="3423920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57892"/>
              </p:ext>
            </p:extLst>
          </p:nvPr>
        </p:nvGraphicFramePr>
        <p:xfrm>
          <a:off x="5936951" y="3429000"/>
          <a:ext cx="2895601" cy="914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473"/>
              </p:ext>
            </p:extLst>
          </p:nvPr>
        </p:nvGraphicFramePr>
        <p:xfrm>
          <a:off x="3505200" y="3352800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36703"/>
              </p:ext>
            </p:extLst>
          </p:nvPr>
        </p:nvGraphicFramePr>
        <p:xfrm>
          <a:off x="3288031" y="3272155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95280"/>
              </p:ext>
            </p:extLst>
          </p:nvPr>
        </p:nvGraphicFramePr>
        <p:xfrm>
          <a:off x="4727910" y="3352800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51153"/>
              </p:ext>
            </p:extLst>
          </p:nvPr>
        </p:nvGraphicFramePr>
        <p:xfrm>
          <a:off x="4514552" y="327279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25770"/>
              </p:ext>
            </p:extLst>
          </p:nvPr>
        </p:nvGraphicFramePr>
        <p:xfrm>
          <a:off x="5726131" y="327406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4492906" y="2160495"/>
            <a:ext cx="2894" cy="3581400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800000">
            <a:off x="3693264" y="4777917"/>
            <a:ext cx="8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6th </a:t>
            </a:r>
            <a:r>
              <a:rPr lang="en-US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Hr</a:t>
            </a:r>
            <a:r>
              <a:rPr lang="en-US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19800000">
            <a:off x="3522474" y="2517739"/>
            <a:ext cx="10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11th </a:t>
            </a:r>
            <a:r>
              <a:rPr lang="en-US" dirty="0" err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Hr</a:t>
            </a:r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3352800"/>
            <a:ext cx="0" cy="18288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3400" y="2766060"/>
            <a:ext cx="6336" cy="58674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5945915" y="4648200"/>
            <a:ext cx="2969485" cy="612648"/>
          </a:xfrm>
          <a:prstGeom prst="wedgeRoundRectCallout">
            <a:avLst>
              <a:gd name="adj1" fmla="val -50288"/>
              <a:gd name="adj2" fmla="val -1194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Dawn of U/B</a:t>
            </a:r>
            <a:endParaRPr lang="en-CA" sz="3200" b="1" dirty="0">
              <a:ln>
                <a:solidFill>
                  <a:srgbClr val="FFFF00"/>
                </a:solidFill>
              </a:ln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4020" y="2474260"/>
            <a:ext cx="292698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The 12</a:t>
            </a:r>
            <a:r>
              <a:rPr lang="en-US" sz="1400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hour also fulfills </a:t>
            </a:r>
            <a:b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Dan 9:27 prophecy.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800000">
            <a:off x="4437621" y="2538599"/>
            <a:ext cx="110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12th </a:t>
            </a:r>
            <a:r>
              <a:rPr lang="en-US" dirty="0" err="1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Hr</a:t>
            </a:r>
            <a:endParaRPr lang="en-US" dirty="0">
              <a:solidFill>
                <a:srgbClr val="FFC000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6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6" grpId="0" animBg="1"/>
      <p:bldP spid="22" grpId="0"/>
      <p:bldP spid="25" grpId="0"/>
      <p:bldP spid="3" grpId="0" animBg="1"/>
      <p:bldP spid="28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6175" y="1143000"/>
            <a:ext cx="8610600" cy="162013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9:27 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he shall confirm the covenant with many for one week: 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2400" b="1" u="sng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midst</a:t>
            </a:r>
            <a:r>
              <a:rPr lang="en-US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week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he shall cause </a:t>
            </a:r>
            <a:r>
              <a:rPr lang="en-US" sz="24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 SACRIFICE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      oblation to cease …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5690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Yahusha – A </a:t>
            </a:r>
            <a:r>
              <a:rPr lang="en-US" sz="4000" dirty="0" smtClean="0">
                <a:ln w="11430"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Divine Corpse</a:t>
            </a:r>
            <a:r>
              <a:rPr lang="en-US" sz="4000" dirty="0" smtClean="0">
                <a:solidFill>
                  <a:srgbClr val="009999"/>
                </a:solidFill>
              </a:rPr>
              <a:t>?</a:t>
            </a:r>
            <a:endParaRPr lang="en-US" sz="2800" dirty="0">
              <a:solidFill>
                <a:srgbClr val="00999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06556"/>
              </p:ext>
            </p:extLst>
          </p:nvPr>
        </p:nvGraphicFramePr>
        <p:xfrm>
          <a:off x="396221" y="3423920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71784"/>
              </p:ext>
            </p:extLst>
          </p:nvPr>
        </p:nvGraphicFramePr>
        <p:xfrm>
          <a:off x="5945916" y="3429000"/>
          <a:ext cx="2895601" cy="914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473"/>
              </p:ext>
            </p:extLst>
          </p:nvPr>
        </p:nvGraphicFramePr>
        <p:xfrm>
          <a:off x="3505200" y="3352800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36703"/>
              </p:ext>
            </p:extLst>
          </p:nvPr>
        </p:nvGraphicFramePr>
        <p:xfrm>
          <a:off x="3288031" y="3272155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06098"/>
              </p:ext>
            </p:extLst>
          </p:nvPr>
        </p:nvGraphicFramePr>
        <p:xfrm>
          <a:off x="4736875" y="3352800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52912"/>
              </p:ext>
            </p:extLst>
          </p:nvPr>
        </p:nvGraphicFramePr>
        <p:xfrm>
          <a:off x="4523517" y="327279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06020"/>
              </p:ext>
            </p:extLst>
          </p:nvPr>
        </p:nvGraphicFramePr>
        <p:xfrm>
          <a:off x="5735096" y="3274060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19800000">
            <a:off x="4510926" y="2578469"/>
            <a:ext cx="110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12th </a:t>
            </a:r>
            <a:r>
              <a:rPr lang="en-US" dirty="0" err="1" smtClean="0">
                <a:solidFill>
                  <a:srgbClr val="FFC000"/>
                </a:solidFill>
                <a:effectLst>
                  <a:glow rad="127000">
                    <a:srgbClr val="002060"/>
                  </a:glow>
                </a:effectLst>
              </a:rPr>
              <a:t>Hr</a:t>
            </a:r>
            <a:endParaRPr lang="en-US" dirty="0">
              <a:solidFill>
                <a:srgbClr val="FFC000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96221" y="3200400"/>
            <a:ext cx="4030" cy="14478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6200" y="4871720"/>
            <a:ext cx="8991600" cy="1810167"/>
          </a:xfrm>
          <a:prstGeom prst="wedgeRoundRectCallout">
            <a:avLst>
              <a:gd name="adj1" fmla="val 1485"/>
              <a:gd name="adj2" fmla="val -85397"/>
              <a:gd name="adj3" fmla="val 16667"/>
            </a:avLst>
          </a:prstGeom>
          <a:gradFill flip="none" rotWithShape="1">
            <a:gsLst>
              <a:gs pos="0">
                <a:srgbClr val="009999">
                  <a:tint val="66000"/>
                  <a:satMod val="160000"/>
                  <a:alpha val="83000"/>
                </a:srgbClr>
              </a:gs>
              <a:gs pos="50000">
                <a:srgbClr val="009999">
                  <a:tint val="44500"/>
                  <a:satMod val="160000"/>
                  <a:alpha val="55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At the moment of sunset, 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the 12</a:t>
            </a:r>
            <a:r>
              <a:rPr lang="en-CA" sz="2400" u="sng" baseline="300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th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hour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, 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  <a:latin typeface="Arial Black" panose="020B0A04020102020204" pitchFamily="34" charset="0"/>
              </a:rPr>
              <a:t>THE</a:t>
            </a:r>
            <a:r>
              <a:rPr lang="en-CA" sz="2400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</a:t>
            </a:r>
            <a:r>
              <a:rPr lang="en-CA" sz="2400" b="1" u="sng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  <a:latin typeface="Arial Black" panose="020B0A04020102020204" pitchFamily="34" charset="0"/>
              </a:rPr>
              <a:t>SACRIFICE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of </a:t>
            </a:r>
            <a:r>
              <a:rPr lang="en-CA" sz="24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Yahusha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TERMINATED.  At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Ereb</a:t>
            </a: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,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</a:t>
            </a:r>
            <a:r>
              <a:rPr lang="en-CA" sz="2400" dirty="0" err="1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Yoseph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</a:t>
            </a:r>
            <a:r>
              <a:rPr lang="en-CA" sz="20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[of </a:t>
            </a:r>
            <a:r>
              <a:rPr lang="en-CA" sz="2000" dirty="0" err="1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Arimathea</a:t>
            </a:r>
            <a:r>
              <a:rPr lang="en-CA" sz="20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] 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requested and removed His emaciated Body from the Tree.  At that point, </a:t>
            </a:r>
            <a:r>
              <a:rPr lang="en-CA" sz="2400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Yahusha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was a “Divine Corpse”</a:t>
            </a:r>
            <a:r>
              <a:rPr lang="en-CA" sz="2400" dirty="0" smtClean="0">
                <a:ln w="3175">
                  <a:solidFill>
                    <a:schemeClr val="tx1"/>
                  </a:solidFill>
                </a:ln>
                <a:solidFill>
                  <a:srgbClr val="8C4C64"/>
                </a:solidFill>
              </a:rPr>
              <a:t> – </a:t>
            </a:r>
            <a:r>
              <a:rPr lang="en-CA" sz="2800" b="1" u="sng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3000"/>
                    </a:srgbClr>
                  </a:glow>
                </a:effectLst>
                <a:latin typeface="Comic Sans MS" panose="030F0702030302020204" pitchFamily="66" charset="0"/>
              </a:rPr>
              <a:t>IN WAITING</a:t>
            </a:r>
            <a:r>
              <a:rPr lang="en-CA" sz="2800" b="1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3000"/>
                    </a:srgbClr>
                  </a:glow>
                </a:effectLst>
                <a:latin typeface="Comic Sans MS" panose="030F0702030302020204" pitchFamily="66" charset="0"/>
              </a:rPr>
              <a:t>!</a:t>
            </a:r>
            <a:r>
              <a:rPr lang="en-CA" sz="2800" b="1" u="sng" dirty="0" smtClean="0">
                <a:ln w="31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3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endParaRPr lang="en-CA" sz="2800" b="1" u="sng" dirty="0">
              <a:ln w="3175"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101600">
                  <a:srgbClr val="FF66CC">
                    <a:alpha val="63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-60000" flipH="1">
            <a:off x="4447317" y="2160495"/>
            <a:ext cx="48484" cy="2711225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effectLst>
            <a:glow rad="127000">
              <a:srgbClr val="00FF99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062315"/>
            <a:ext cx="8763000" cy="4724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the day commences at   “sunset”   … </a:t>
            </a:r>
            <a:b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marks the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exact “midst of the week”?</a:t>
            </a:r>
          </a:p>
          <a:p>
            <a:pPr marL="45720" lvl="0" indent="0" algn="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Can this option for the “midst of the week” hour fulfill the Dan 9:27 prophecy and align with the quote from Josephus?  </a:t>
            </a:r>
            <a:endParaRPr lang="en-US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3027599"/>
            <a:ext cx="7577454" cy="509110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Count out 3½ days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again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for this tricky question!</a:t>
            </a:r>
            <a:endParaRPr lang="en-US" sz="24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Charting the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“sunset” </a:t>
            </a:r>
            <a:r>
              <a:rPr lang="en-US" sz="4000" dirty="0" smtClean="0">
                <a:solidFill>
                  <a:srgbClr val="009999"/>
                </a:solidFill>
              </a:rPr>
              <a:t>Day-start</a:t>
            </a:r>
            <a:endParaRPr lang="en-US" sz="4000" dirty="0">
              <a:solidFill>
                <a:srgbClr val="0099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61863"/>
              </p:ext>
            </p:extLst>
          </p:nvPr>
        </p:nvGraphicFramePr>
        <p:xfrm>
          <a:off x="509587" y="3993673"/>
          <a:ext cx="8253413" cy="761999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1179059"/>
                <a:gridCol w="1179059"/>
                <a:gridCol w="1179059"/>
                <a:gridCol w="1179059"/>
                <a:gridCol w="1179059"/>
                <a:gridCol w="1179059"/>
                <a:gridCol w="1179059"/>
              </a:tblGrid>
              <a:tr h="7619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1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st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[Sun]</a:t>
                      </a:r>
                      <a:endParaRPr lang="en-US" sz="6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 flip="none" rotWithShape="1"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2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nd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[Mon]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 flip="none" rotWithShape="1"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3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rd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[Tues]</a:t>
                      </a:r>
                      <a:r>
                        <a:rPr lang="en-US" sz="1600" b="1" kern="1400" dirty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 </a:t>
                      </a:r>
                      <a:endParaRPr lang="en-US" sz="16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 flip="none" rotWithShape="1"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</a:t>
                      </a:r>
                      <a:r>
                        <a:rPr lang="en-US" sz="11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 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4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  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[Wed] 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36576" marR="36576" marT="36576" marB="36576" anchor="ctr">
                    <a:gradFill>
                      <a:gsLst>
                        <a:gs pos="57000">
                          <a:srgbClr val="FFF200"/>
                        </a:gs>
                        <a:gs pos="48000">
                          <a:srgbClr val="00206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[Thurs]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[Fri]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en-US" sz="1600" b="1" kern="1400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Cycle</a:t>
                      </a:r>
                      <a: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en-US" sz="1600" b="1" kern="140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1" kern="1400" dirty="0" smtClean="0">
                          <a:solidFill>
                            <a:srgbClr val="002060"/>
                          </a:solidFill>
                          <a:effectLst/>
                        </a:rPr>
                        <a:t>[Sabbath]</a:t>
                      </a:r>
                      <a:endParaRPr lang="en-US" sz="1400" b="1" kern="14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997586" y="5363211"/>
            <a:ext cx="7613014" cy="8089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DAWN</a:t>
            </a:r>
            <a:r>
              <a:rPr lang="en-US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of the 4</a:t>
            </a:r>
            <a:r>
              <a:rPr lang="en-US" sz="21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cycle as “midst of the week” </a:t>
            </a:r>
            <a:b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</a:t>
            </a:r>
            <a:r>
              <a:rPr lang="en-US" sz="21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NOT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when the s</a:t>
            </a:r>
            <a:r>
              <a:rPr lang="en-US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acrifices </a:t>
            </a:r>
            <a:r>
              <a:rPr lang="en-US" sz="2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&amp; oblations ceased</a:t>
            </a:r>
            <a:r>
              <a:rPr lang="en-US" sz="2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!</a:t>
            </a:r>
            <a:endParaRPr lang="en-US" sz="2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glow rad="127000">
                  <a:schemeClr val="bg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9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200" y="2237802"/>
            <a:ext cx="1483944" cy="16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09587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002060">
                <a:alpha val="9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08287" y="1075760"/>
            <a:ext cx="0" cy="457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002060">
                <a:alpha val="9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9690" y="1071280"/>
            <a:ext cx="0" cy="4572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002060">
                <a:alpha val="9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F:\Art on Desktop - 1\All white man clip art\agree - thunbs up clea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92" y="5181600"/>
            <a:ext cx="793158" cy="861713"/>
          </a:xfrm>
          <a:prstGeom prst="rect">
            <a:avLst/>
          </a:prstGeom>
          <a:noFill/>
          <a:effectLst>
            <a:glow rad="228600">
              <a:schemeClr val="bg1">
                <a:alpha val="6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1" y="4724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24            +24            +24        +12    = 3½ days marks </a:t>
            </a:r>
            <a:r>
              <a:rPr lang="en-US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“DAWN”</a:t>
            </a:r>
            <a:r>
              <a:rPr lang="en-US" dirty="0" smtClean="0"/>
              <a:t> of the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sz="1400" dirty="0" smtClean="0"/>
              <a:t>      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day </a:t>
            </a:r>
            <a:r>
              <a:rPr lang="en-US" dirty="0" smtClean="0"/>
              <a:t>as the </a:t>
            </a:r>
            <a:r>
              <a:rPr lang="en-US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“middle      hour” </a:t>
            </a:r>
            <a:r>
              <a:rPr lang="en-US" dirty="0" smtClean="0"/>
              <a:t>of the week!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530986" y="6225985"/>
            <a:ext cx="6400800" cy="398931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glow rad="127000">
                    <a:schemeClr val="bg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 sunset day-start will not 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glow rad="127000">
                    <a:schemeClr val="bg1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align with Dan 9:27!</a:t>
            </a:r>
            <a:endParaRPr lang="en-US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glow rad="127000">
                  <a:schemeClr val="bg1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9" name="Picture 18" descr="F:\Art on Desktop - 1\All white man clip art\agree - thunbs up clea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228" y="6090338"/>
            <a:ext cx="616902" cy="670223"/>
          </a:xfrm>
          <a:prstGeom prst="rect">
            <a:avLst/>
          </a:prstGeom>
          <a:noFill/>
          <a:effectLst>
            <a:glow rad="228600">
              <a:schemeClr val="bg1">
                <a:alpha val="6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038600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9880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11960" y="3917472"/>
            <a:ext cx="0" cy="91440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765072"/>
            <a:ext cx="0" cy="1416528"/>
          </a:xfrm>
          <a:prstGeom prst="line">
            <a:avLst/>
          </a:prstGeom>
          <a:ln w="76200">
            <a:solidFill>
              <a:srgbClr val="FF66CC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85336" y="6159310"/>
            <a:ext cx="1104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Next:</a:t>
            </a:r>
            <a:endParaRPr lang="en-US" sz="28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0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C:\Users\Rae\Desktop\gospels bkg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48600" cy="5081826"/>
          </a:xfrm>
          <a:prstGeom prst="rect">
            <a:avLst/>
          </a:prstGeom>
          <a:noFill/>
          <a:ln>
            <a:noFill/>
          </a:ln>
          <a:effectLst>
            <a:glow rad="596900">
              <a:srgbClr val="5C2E00">
                <a:alpha val="69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67" y="5276486"/>
            <a:ext cx="906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lumMod val="10000"/>
                      <a:alpha val="97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Surely we should be able to find the “date” for the Last </a:t>
            </a:r>
            <a:r>
              <a:rPr lang="en-U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lumMod val="10000"/>
                      <a:alpha val="97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S</a:t>
            </a: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2">
                      <a:lumMod val="10000"/>
                      <a:alpha val="97000"/>
                    </a:schemeClr>
                  </a:glo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upper!</a:t>
            </a:r>
            <a:endParaRPr lang="en-US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bg2">
                    <a:lumMod val="10000"/>
                    <a:alpha val="97000"/>
                  </a:schemeClr>
                </a:glow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0831285">
            <a:off x="9092" y="944167"/>
            <a:ext cx="3839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43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Out of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</a:rPr>
              <a:t>Is the Last Supper the same as the Passover meal </a:t>
            </a:r>
            <a:r>
              <a:rPr lang="en-US" sz="3600" dirty="0" smtClean="0"/>
              <a:t>and if so ~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</a:rPr>
              <a:t>which statement is true?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295400" y="1938745"/>
            <a:ext cx="7010400" cy="377625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Clr>
                <a:schemeClr val="accent6">
                  <a:lumMod val="20000"/>
                  <a:lumOff val="80000"/>
                </a:schemeClr>
              </a:buClr>
              <a:buFont typeface="Georgia" pitchFamily="18" charset="0"/>
              <a:buAutoNum type="arabicPeriod"/>
            </a:pPr>
            <a:r>
              <a:rPr lang="en-US" sz="2400" b="1" smtClean="0">
                <a:solidFill>
                  <a:schemeClr val="bg1"/>
                </a:solidFill>
              </a:rPr>
              <a:t>The Passover </a:t>
            </a:r>
            <a:r>
              <a:rPr lang="en-US" sz="2400" b="1" smtClean="0">
                <a:solidFill>
                  <a:srgbClr val="00FF99"/>
                </a:solidFill>
                <a:effectLst>
                  <a:glow rad="165100">
                    <a:srgbClr val="FFFF00"/>
                  </a:glow>
                </a:effectLst>
              </a:rPr>
              <a:t>meal</a:t>
            </a:r>
            <a:r>
              <a:rPr lang="en-US" sz="2400" b="1" smtClean="0">
                <a:solidFill>
                  <a:schemeClr val="bg1"/>
                </a:solidFill>
              </a:rPr>
              <a:t> is known as </a:t>
            </a:r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65100">
                    <a:srgbClr val="FFFF00"/>
                  </a:glow>
                </a:effectLst>
              </a:rPr>
              <a:t>the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rgbClr val="00FF99"/>
                </a:solidFill>
                <a:effectLst>
                  <a:glow rad="139700">
                    <a:srgbClr val="FFFF00"/>
                  </a:glow>
                </a:effectLst>
              </a:rPr>
              <a:t>“Feast of Unleavened Bread”</a:t>
            </a:r>
            <a:r>
              <a:rPr lang="en-US" sz="2400" b="1" smtClean="0">
                <a:solidFill>
                  <a:schemeClr val="bg1"/>
                </a:solidFill>
              </a:rPr>
              <a:t> because of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the command to eat unleavened bread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at that evening meal on the </a:t>
            </a:r>
            <a:r>
              <a:rPr lang="en-US" sz="2400" b="1" cap="small" smtClean="0">
                <a:solidFill>
                  <a:schemeClr val="bg1"/>
                </a:solidFill>
              </a:rPr>
              <a:t>14</a:t>
            </a:r>
            <a:r>
              <a:rPr lang="en-US" sz="2400" b="1" cap="small" baseline="30000" smtClean="0">
                <a:solidFill>
                  <a:schemeClr val="bg1"/>
                </a:solidFill>
              </a:rPr>
              <a:t>th</a:t>
            </a:r>
            <a:r>
              <a:rPr lang="en-US" sz="2400" b="1" smtClean="0">
                <a:solidFill>
                  <a:schemeClr val="bg1"/>
                </a:solidFill>
              </a:rPr>
              <a:t>? </a:t>
            </a:r>
          </a:p>
          <a:p>
            <a:pPr marL="502920" indent="-457200">
              <a:buClr>
                <a:schemeClr val="accent6">
                  <a:lumMod val="20000"/>
                  <a:lumOff val="80000"/>
                </a:schemeClr>
              </a:buClr>
              <a:buFont typeface="Georgia" pitchFamily="18" charset="0"/>
              <a:buAutoNum type="arabicPeriod"/>
            </a:pPr>
            <a:r>
              <a:rPr lang="en-US" sz="2400" b="1" smtClean="0">
                <a:solidFill>
                  <a:schemeClr val="bg1"/>
                </a:solidFill>
              </a:rPr>
              <a:t>The Passover </a:t>
            </a:r>
            <a:r>
              <a:rPr lang="en-US" sz="2400" b="1" smtClean="0">
                <a:solidFill>
                  <a:srgbClr val="FF0000"/>
                </a:solidFill>
                <a:effectLst>
                  <a:glow rad="165100">
                    <a:srgbClr val="FFFF00"/>
                  </a:glow>
                </a:effectLst>
              </a:rPr>
              <a:t>meal</a:t>
            </a:r>
            <a:r>
              <a:rPr lang="en-US" sz="2400" b="1" smtClean="0">
                <a:solidFill>
                  <a:schemeClr val="bg1"/>
                </a:solidFill>
              </a:rPr>
              <a:t> is known as </a:t>
            </a:r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65100">
                    <a:srgbClr val="FFFF00"/>
                  </a:glow>
                </a:effectLst>
              </a:rPr>
              <a:t>a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  <a:effectLst>
                  <a:glow rad="139700">
                    <a:srgbClr val="FFFF00"/>
                  </a:glow>
                </a:effectLst>
              </a:rPr>
              <a:t>“feast of unleavened bread”</a:t>
            </a:r>
            <a:r>
              <a:rPr lang="en-US" sz="2400" b="1" smtClean="0">
                <a:solidFill>
                  <a:schemeClr val="bg1"/>
                </a:solidFill>
              </a:rPr>
              <a:t> because of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the command to eat unleavened bread 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at that evening meal on the </a:t>
            </a:r>
            <a:r>
              <a:rPr lang="en-US" sz="2400" b="1" cap="small" smtClean="0">
                <a:solidFill>
                  <a:schemeClr val="bg1"/>
                </a:solidFill>
              </a:rPr>
              <a:t>14</a:t>
            </a:r>
            <a:r>
              <a:rPr lang="en-US" sz="2400" b="1" cap="small" baseline="30000" smtClean="0">
                <a:solidFill>
                  <a:schemeClr val="bg1"/>
                </a:solidFill>
              </a:rPr>
              <a:t>th</a:t>
            </a:r>
            <a:r>
              <a:rPr lang="en-US" sz="2400" b="1" smtClean="0">
                <a:solidFill>
                  <a:schemeClr val="bg1"/>
                </a:solidFill>
              </a:rPr>
              <a:t>?</a:t>
            </a:r>
          </a:p>
          <a:p>
            <a:pPr marL="45720" indent="0">
              <a:buClr>
                <a:schemeClr val="accent6">
                  <a:lumMod val="20000"/>
                  <a:lumOff val="80000"/>
                </a:schemeClr>
              </a:buClr>
              <a:buFont typeface="Georgia" pitchFamily="18" charset="0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5994400"/>
            <a:ext cx="7467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Let’s examine the Synoptic account.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5700" y="2375582"/>
            <a:ext cx="1143000" cy="12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4204383"/>
            <a:ext cx="1143000" cy="12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763295"/>
            <a:ext cx="8305800" cy="54102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17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Now </a:t>
            </a:r>
            <a:r>
              <a:rPr lang="en-US" sz="2400" b="1" dirty="0">
                <a:solidFill>
                  <a:srgbClr val="0070C0"/>
                </a:solidFill>
              </a:rPr>
              <a:t>on the first </a:t>
            </a:r>
            <a:r>
              <a:rPr lang="en-US" sz="1700" i="1" dirty="0"/>
              <a:t>day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of</a:t>
            </a:r>
            <a:r>
              <a:rPr lang="en-US" sz="2400" b="1" dirty="0"/>
              <a:t> </a:t>
            </a:r>
            <a:r>
              <a:rPr lang="en-US" sz="1700" i="1" dirty="0"/>
              <a:t>the</a:t>
            </a:r>
            <a:r>
              <a:rPr lang="en-US" sz="1900" i="1" dirty="0"/>
              <a:t> </a:t>
            </a:r>
            <a:r>
              <a:rPr lang="en-US" sz="1500" i="1" dirty="0"/>
              <a:t>Feast </a:t>
            </a:r>
            <a:r>
              <a:rPr lang="en-US" sz="1500" i="1" dirty="0" smtClean="0"/>
              <a:t>of </a:t>
            </a:r>
            <a:r>
              <a:rPr lang="en-US" sz="1500" b="1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disciples came to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saying to him,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>
                <a:solidFill>
                  <a:srgbClr val="00B050"/>
                </a:solidFill>
              </a:rPr>
              <a:t>Where do </a:t>
            </a:r>
            <a:r>
              <a:rPr lang="en-US" sz="2400" b="1" dirty="0" smtClean="0">
                <a:solidFill>
                  <a:srgbClr val="00B050"/>
                </a:solidFill>
              </a:rPr>
              <a:t>you </a:t>
            </a:r>
            <a:r>
              <a:rPr lang="en-US" sz="2400" b="1" dirty="0">
                <a:solidFill>
                  <a:srgbClr val="00B050"/>
                </a:solidFill>
              </a:rPr>
              <a:t>want us to prepare for you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to </a:t>
            </a:r>
            <a:r>
              <a:rPr lang="en-US" sz="2400" b="1" dirty="0">
                <a:solidFill>
                  <a:srgbClr val="00B050"/>
                </a:solidFill>
              </a:rPr>
              <a:t>eat the Passover?" 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18 </a:t>
            </a:r>
            <a:r>
              <a:rPr lang="en-US" sz="2400" dirty="0" smtClean="0"/>
              <a:t> </a:t>
            </a:r>
            <a:r>
              <a:rPr lang="en-US" sz="2400" dirty="0"/>
              <a:t>And he said, </a:t>
            </a:r>
            <a:r>
              <a:rPr lang="en-US" sz="2400" dirty="0">
                <a:solidFill>
                  <a:srgbClr val="C00000"/>
                </a:solidFill>
              </a:rPr>
              <a:t>"Go into the city to a certain man, and say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>
                <a:solidFill>
                  <a:srgbClr val="C00000"/>
                </a:solidFill>
              </a:rPr>
              <a:t>him, 'The Teacher says, "My time is at hand; I will keep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Passover at your house with my disciples."' 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chemeClr val="tx1"/>
                </a:solidFill>
              </a:rPr>
              <a:t>19</a:t>
            </a:r>
            <a:r>
              <a:rPr lang="en-US" sz="2400" dirty="0"/>
              <a:t> </a:t>
            </a:r>
            <a:r>
              <a:rPr lang="en-US" sz="2400" dirty="0" smtClean="0"/>
              <a:t> So </a:t>
            </a:r>
            <a:r>
              <a:rPr lang="en-US" sz="2400" dirty="0"/>
              <a:t>the disciples did as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/>
              <a:t> </a:t>
            </a:r>
            <a:r>
              <a:rPr lang="en-US" sz="2400" dirty="0"/>
              <a:t>had directed them;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they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prepared the </a:t>
            </a:r>
            <a:r>
              <a:rPr lang="en-US" sz="2400" b="1" dirty="0" smtClean="0">
                <a:solidFill>
                  <a:srgbClr val="00B050"/>
                </a:solidFill>
              </a:rPr>
              <a:t>Passover.</a:t>
            </a:r>
            <a:r>
              <a:rPr lang="en-US" sz="2400" dirty="0"/>
              <a:t>  </a:t>
            </a:r>
            <a:br>
              <a:rPr lang="en-US" sz="2400" dirty="0"/>
            </a:br>
            <a:endParaRPr lang="en-US" sz="1100" dirty="0" smtClean="0"/>
          </a:p>
          <a:p>
            <a:pPr marL="4572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Now:  E</a:t>
            </a:r>
            <a:r>
              <a:rPr lang="en-US" sz="1900" b="1" u="sng" dirty="0" smtClean="0">
                <a:solidFill>
                  <a:srgbClr val="0070C0"/>
                </a:solidFill>
              </a:rPr>
              <a:t>VENTS</a:t>
            </a:r>
            <a:r>
              <a:rPr lang="en-US" sz="2400" b="1" u="sng" dirty="0" smtClean="0">
                <a:solidFill>
                  <a:srgbClr val="0070C0"/>
                </a:solidFill>
              </a:rPr>
              <a:t> F</a:t>
            </a:r>
            <a:r>
              <a:rPr lang="en-US" sz="1900" b="1" u="sng" dirty="0" smtClean="0">
                <a:solidFill>
                  <a:srgbClr val="0070C0"/>
                </a:solidFill>
              </a:rPr>
              <a:t>OR</a:t>
            </a:r>
            <a:r>
              <a:rPr lang="en-US" sz="2400" b="1" u="sng" dirty="0" smtClean="0">
                <a:solidFill>
                  <a:srgbClr val="0070C0"/>
                </a:solidFill>
              </a:rPr>
              <a:t> T</a:t>
            </a:r>
            <a:r>
              <a:rPr lang="en-US" sz="1900" b="1" u="sng" dirty="0" smtClean="0">
                <a:solidFill>
                  <a:srgbClr val="0070C0"/>
                </a:solidFill>
              </a:rPr>
              <a:t>HE</a:t>
            </a:r>
            <a:r>
              <a:rPr lang="en-US" sz="2400" b="1" u="sng" dirty="0" smtClean="0">
                <a:solidFill>
                  <a:srgbClr val="0070C0"/>
                </a:solidFill>
              </a:rPr>
              <a:t> L</a:t>
            </a:r>
            <a:r>
              <a:rPr lang="en-US" sz="1900" b="1" u="sng" dirty="0" smtClean="0">
                <a:solidFill>
                  <a:srgbClr val="0070C0"/>
                </a:solidFill>
              </a:rPr>
              <a:t>AST</a:t>
            </a:r>
            <a:r>
              <a:rPr lang="en-US" sz="2400" b="1" u="sng" dirty="0" smtClean="0">
                <a:solidFill>
                  <a:srgbClr val="0070C0"/>
                </a:solidFill>
              </a:rPr>
              <a:t> S</a:t>
            </a:r>
            <a:r>
              <a:rPr lang="en-US" sz="1900" b="1" u="sng" dirty="0" smtClean="0">
                <a:solidFill>
                  <a:srgbClr val="0070C0"/>
                </a:solidFill>
              </a:rPr>
              <a:t>UPPER</a:t>
            </a:r>
            <a:endParaRPr lang="en-US" sz="19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</a:t>
            </a:r>
            <a:r>
              <a:rPr lang="en-US" sz="2400" dirty="0" smtClean="0"/>
              <a:t>  Now </a:t>
            </a:r>
            <a:r>
              <a:rPr lang="en-US" sz="2400" u="sng" dirty="0"/>
              <a:t>when the even was come</a:t>
            </a:r>
            <a:r>
              <a:rPr lang="en-US" sz="2400" dirty="0"/>
              <a:t>, he </a:t>
            </a:r>
            <a:r>
              <a:rPr lang="en-US" sz="2400" u="sng" dirty="0"/>
              <a:t>sat down </a:t>
            </a:r>
            <a:r>
              <a:rPr lang="en-US" sz="2400" u="sng" dirty="0" smtClean="0"/>
              <a:t>with the </a:t>
            </a:r>
            <a:r>
              <a:rPr lang="en-US" sz="2400" u="sng" dirty="0"/>
              <a:t>twelve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21</a:t>
            </a:r>
            <a:r>
              <a:rPr lang="en-US" sz="2400" dirty="0"/>
              <a:t> </a:t>
            </a:r>
            <a:r>
              <a:rPr lang="en-US" sz="2400" dirty="0" smtClean="0"/>
              <a:t> And </a:t>
            </a:r>
            <a:r>
              <a:rPr lang="en-US" sz="2400" u="sng" dirty="0"/>
              <a:t>as the</a:t>
            </a:r>
            <a:r>
              <a:rPr lang="en-US" sz="2400" dirty="0"/>
              <a:t>y</a:t>
            </a:r>
            <a:r>
              <a:rPr lang="en-US" sz="2400" u="sng" dirty="0"/>
              <a:t> did eat</a:t>
            </a:r>
            <a:r>
              <a:rPr lang="en-US" sz="2400" dirty="0"/>
              <a:t>, he said, </a:t>
            </a:r>
            <a:r>
              <a:rPr lang="en-US" sz="2400" dirty="0">
                <a:solidFill>
                  <a:srgbClr val="C00000"/>
                </a:solidFill>
              </a:rPr>
              <a:t>Verily I say unto you,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that </a:t>
            </a:r>
            <a:r>
              <a:rPr lang="en-US" sz="2400" u="sng" dirty="0">
                <a:solidFill>
                  <a:srgbClr val="C00000"/>
                </a:solidFill>
              </a:rPr>
              <a:t>one of </a:t>
            </a:r>
            <a:r>
              <a:rPr lang="en-US" sz="2400" dirty="0">
                <a:solidFill>
                  <a:srgbClr val="C00000"/>
                </a:solidFill>
              </a:rPr>
              <a:t>y</a:t>
            </a:r>
            <a:r>
              <a:rPr lang="en-US" sz="2400" u="sng" dirty="0">
                <a:solidFill>
                  <a:srgbClr val="C00000"/>
                </a:solidFill>
              </a:rPr>
              <a:t>ou shall betra</a:t>
            </a:r>
            <a:r>
              <a:rPr lang="en-US" sz="2400" dirty="0">
                <a:solidFill>
                  <a:srgbClr val="C00000"/>
                </a:solidFill>
              </a:rPr>
              <a:t>y</a:t>
            </a:r>
            <a:r>
              <a:rPr lang="en-US" sz="2400" u="sng" dirty="0">
                <a:solidFill>
                  <a:srgbClr val="C00000"/>
                </a:solidFill>
              </a:rPr>
              <a:t> me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 </a:t>
            </a:r>
            <a:r>
              <a:rPr lang="en-US" sz="1400" i="1" dirty="0" smtClean="0"/>
              <a:t>(NKJV)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/>
          <a:lstStyle/>
          <a:p>
            <a:r>
              <a:rPr lang="en-US" dirty="0" smtClean="0"/>
              <a:t>Matt 26:17-21</a:t>
            </a:r>
            <a:endParaRPr lang="en-US" sz="3200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838200"/>
            <a:ext cx="1414350" cy="15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295401"/>
            <a:ext cx="8610600" cy="2819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02920" indent="-457200">
              <a:buAutoNum type="arabicPlain" startAt="17"/>
            </a:pPr>
            <a:r>
              <a:rPr lang="en-US" sz="2400" b="1" dirty="0" smtClean="0">
                <a:solidFill>
                  <a:srgbClr val="0070C0"/>
                </a:solidFill>
              </a:rPr>
              <a:t>Now </a:t>
            </a:r>
            <a:r>
              <a:rPr lang="en-US" sz="2400" b="1" dirty="0">
                <a:solidFill>
                  <a:srgbClr val="0070C0"/>
                </a:solidFill>
              </a:rPr>
              <a:t>on the first </a:t>
            </a:r>
            <a:r>
              <a:rPr lang="en-US" i="1" dirty="0"/>
              <a:t>day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of</a:t>
            </a:r>
            <a:r>
              <a:rPr lang="en-US" sz="2400" b="1" dirty="0"/>
              <a:t> </a:t>
            </a:r>
            <a:r>
              <a:rPr lang="en-US" i="1" dirty="0"/>
              <a:t>the Feast of</a:t>
            </a:r>
            <a:r>
              <a:rPr lang="en-US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r>
              <a:rPr lang="en-US" sz="2400" dirty="0"/>
              <a:t>the disciples came to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saying to him,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>
                <a:solidFill>
                  <a:srgbClr val="00B050"/>
                </a:solidFill>
              </a:rPr>
              <a:t>Where do you want us to prepare for you to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eat </a:t>
            </a:r>
            <a:r>
              <a:rPr lang="en-US" sz="2400" b="1" dirty="0">
                <a:solidFill>
                  <a:srgbClr val="00B050"/>
                </a:solidFill>
              </a:rPr>
              <a:t>the Passover?" 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endParaRPr lang="en-US" sz="400" b="1" dirty="0" smtClean="0">
              <a:solidFill>
                <a:srgbClr val="00B050"/>
              </a:solidFill>
            </a:endParaRPr>
          </a:p>
          <a:p>
            <a:pPr marL="45720" indent="0" algn="ctr"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[Passover was indeed the first day unleavened bread was eaten, 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it was NOT the first Feast Day of Unleavened Bread.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dirty="0" smtClean="0"/>
              <a:t>Understanding Matt 26:17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114800"/>
            <a:ext cx="8451439" cy="25146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NKJV:  Matthew says it was “the first of Unleavened Bread.”  Is that really when Yahusha held this Last Supper?  On the surface, this appears to contradict John’s account, which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plainly states the Last Supper occurred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ootlight MT Light" pitchFamily="18" charset="0"/>
              </a:rPr>
              <a:t>BEFORE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the Feast of Passover. 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6106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When the italicized words are removed, the verse reads differently. </a:t>
            </a:r>
            <a:endParaRPr lang="en-US" sz="2000" b="1" dirty="0"/>
          </a:p>
        </p:txBody>
      </p:sp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043029"/>
            <a:ext cx="1414350" cy="15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-381000" y="-457200"/>
            <a:ext cx="1219200" cy="1219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69342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-3044625"/>
            <a:ext cx="7027734" cy="19778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Last Supper 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 Gospel Account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400" y="-1562100"/>
            <a:ext cx="7027736" cy="6477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Part 2 of 2 </a:t>
            </a:r>
            <a:endParaRPr lang="en-US" sz="4000" dirty="0">
              <a:ln w="11430">
                <a:solidFill>
                  <a:srgbClr val="984204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Rae\Documents\A CF Desktop Feb 2021\Daisy CCC website\English SM YCC title slides  4-30-20\YCC sm dark te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1000" y="-1905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e\Documents\A CF Desktop Feb 2021\Daisy CCC website\English SM YCC title slides  4-30-20\YCC-Cover-Slide-BOQ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1000" y="298434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e\Documents\A CF Desktop Feb 2021\Daisy CCC website\English SM YCC title slides  4-30-20\YCC sm dk g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533400"/>
            <a:ext cx="8026400" cy="6019800"/>
          </a:xfrm>
          <a:prstGeom prst="rect">
            <a:avLst/>
          </a:prstGeom>
          <a:noFill/>
          <a:effectLst>
            <a:glow rad="1193800">
              <a:srgbClr val="92D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639671"/>
            <a:ext cx="1524000" cy="1576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47372" y="644576"/>
            <a:ext cx="365760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Approx. Date:  </a:t>
            </a:r>
            <a:b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Abib in Year of </a:t>
            </a:r>
            <a:b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the Crucifixion </a:t>
            </a:r>
            <a:endParaRPr lang="en-US" sz="2400" b="1" cap="none" spc="0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4215" y="6076495"/>
            <a:ext cx="4448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Visit: studythecalendar.com</a:t>
            </a:r>
            <a:endParaRPr lang="en-US" sz="3200" b="1" cap="none" spc="0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970559"/>
            <a:ext cx="8001000" cy="49743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12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Now on the first day of </a:t>
            </a:r>
            <a:r>
              <a:rPr lang="en-US" b="1" dirty="0" smtClean="0">
                <a:solidFill>
                  <a:srgbClr val="0070C0"/>
                </a:solidFill>
              </a:rPr>
              <a:t>unleavened </a:t>
            </a:r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read</a:t>
            </a:r>
            <a:r>
              <a:rPr lang="en-US" b="1" dirty="0">
                <a:solidFill>
                  <a:srgbClr val="0070C0"/>
                </a:solidFill>
              </a:rPr>
              <a:t>, when they killed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Passover </a:t>
            </a:r>
            <a:r>
              <a:rPr lang="en-US" sz="1400" i="1" dirty="0"/>
              <a:t>lamb</a:t>
            </a:r>
            <a:r>
              <a:rPr lang="en-US" dirty="0"/>
              <a:t>, his disciples said to him, </a:t>
            </a:r>
            <a:r>
              <a:rPr lang="en-US" b="1" dirty="0">
                <a:solidFill>
                  <a:srgbClr val="00B050"/>
                </a:solidFill>
              </a:rPr>
              <a:t>"Where do you want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us to go and </a:t>
            </a:r>
            <a:r>
              <a:rPr lang="en-US" b="1" dirty="0">
                <a:solidFill>
                  <a:srgbClr val="00B050"/>
                </a:solidFill>
              </a:rPr>
              <a:t>prepare, that you may eat the Passover?" 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13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And he sent out two of his disciples and said to them, </a:t>
            </a:r>
            <a:r>
              <a:rPr lang="en-US" dirty="0">
                <a:solidFill>
                  <a:srgbClr val="C00000"/>
                </a:solidFill>
              </a:rPr>
              <a:t>"Go into the city, and a man will meet you carrying a pitcher of water; follow him.</a:t>
            </a:r>
            <a:r>
              <a:rPr lang="en-US" dirty="0"/>
              <a:t>  </a:t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14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Wherever he goes in, say to the master of the house,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'The </a:t>
            </a:r>
            <a:r>
              <a:rPr lang="en-US" dirty="0">
                <a:solidFill>
                  <a:srgbClr val="C00000"/>
                </a:solidFill>
              </a:rPr>
              <a:t>Teacher says,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b="1" dirty="0">
                <a:solidFill>
                  <a:srgbClr val="00B050"/>
                </a:solidFill>
              </a:rPr>
              <a:t>Where is the guest room</a:t>
            </a:r>
            <a:r>
              <a:rPr lang="en-US" dirty="0">
                <a:solidFill>
                  <a:srgbClr val="C00000"/>
                </a:solidFill>
              </a:rPr>
              <a:t> in which I may eat the Passover with my disciples?"' 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15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Then he will show you a </a:t>
            </a:r>
            <a:r>
              <a:rPr lang="en-US" b="1" dirty="0">
                <a:solidFill>
                  <a:srgbClr val="00B050"/>
                </a:solidFill>
              </a:rPr>
              <a:t>large upper room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furnished and prepared;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there </a:t>
            </a:r>
            <a:r>
              <a:rPr lang="en-US" b="1" dirty="0">
                <a:solidFill>
                  <a:srgbClr val="00B050"/>
                </a:solidFill>
              </a:rPr>
              <a:t>make ready for us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en-US" dirty="0"/>
              <a:t>"  </a:t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16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So his disciples went out, and came into the city, and found it just as he had said to them; and they </a:t>
            </a:r>
            <a:r>
              <a:rPr lang="en-US" b="1" dirty="0">
                <a:solidFill>
                  <a:srgbClr val="00B050"/>
                </a:solidFill>
              </a:rPr>
              <a:t>prepared the </a:t>
            </a:r>
            <a:r>
              <a:rPr lang="en-US" b="1" dirty="0" smtClean="0">
                <a:solidFill>
                  <a:srgbClr val="00B050"/>
                </a:solidFill>
              </a:rPr>
              <a:t>Passover.</a:t>
            </a:r>
            <a:r>
              <a:rPr lang="en-US" sz="1600" dirty="0"/>
              <a:t> </a:t>
            </a:r>
            <a:r>
              <a:rPr lang="en-US" dirty="0"/>
              <a:t> </a:t>
            </a:r>
          </a:p>
          <a:p>
            <a:pPr marL="45720" indent="0" algn="ctr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Next:  E</a:t>
            </a:r>
            <a:r>
              <a:rPr lang="en-US" sz="1600" b="1" u="sng" dirty="0" smtClean="0">
                <a:solidFill>
                  <a:srgbClr val="0070C0"/>
                </a:solidFill>
              </a:rPr>
              <a:t>VENTS</a:t>
            </a:r>
            <a:r>
              <a:rPr lang="en-US" sz="2000" b="1" u="sng" dirty="0" smtClean="0">
                <a:solidFill>
                  <a:srgbClr val="0070C0"/>
                </a:solidFill>
              </a:rPr>
              <a:t> F</a:t>
            </a:r>
            <a:r>
              <a:rPr lang="en-US" sz="1600" b="1" u="sng" dirty="0" smtClean="0">
                <a:solidFill>
                  <a:srgbClr val="0070C0"/>
                </a:solidFill>
              </a:rPr>
              <a:t>OR </a:t>
            </a:r>
            <a:r>
              <a:rPr lang="en-US" sz="2000" b="1" u="sng" dirty="0" smtClean="0">
                <a:solidFill>
                  <a:srgbClr val="0070C0"/>
                </a:solidFill>
              </a:rPr>
              <a:t>T</a:t>
            </a:r>
            <a:r>
              <a:rPr lang="en-US" sz="1600" b="1" u="sng" dirty="0" smtClean="0">
                <a:solidFill>
                  <a:srgbClr val="0070C0"/>
                </a:solidFill>
              </a:rPr>
              <a:t>HE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>
                <a:solidFill>
                  <a:srgbClr val="0070C0"/>
                </a:solidFill>
              </a:rPr>
              <a:t>L</a:t>
            </a:r>
            <a:r>
              <a:rPr lang="en-US" sz="1600" b="1" u="sng" dirty="0">
                <a:solidFill>
                  <a:srgbClr val="0070C0"/>
                </a:solidFill>
              </a:rPr>
              <a:t>AST</a:t>
            </a:r>
            <a:r>
              <a:rPr lang="en-US" sz="2000" b="1" u="sng" dirty="0">
                <a:solidFill>
                  <a:srgbClr val="0070C0"/>
                </a:solidFill>
              </a:rPr>
              <a:t> S</a:t>
            </a:r>
            <a:r>
              <a:rPr lang="en-US" sz="1600" b="1" u="sng" dirty="0">
                <a:solidFill>
                  <a:srgbClr val="0070C0"/>
                </a:solidFill>
              </a:rPr>
              <a:t>UPPER</a:t>
            </a:r>
            <a:endParaRPr lang="en-US" sz="1600" b="1" u="sng" dirty="0"/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17</a:t>
            </a:r>
            <a:r>
              <a:rPr lang="en-US" dirty="0" smtClean="0"/>
              <a:t>  And </a:t>
            </a:r>
            <a:r>
              <a:rPr lang="en-US" dirty="0"/>
              <a:t>in the evening he </a:t>
            </a:r>
            <a:r>
              <a:rPr lang="en-US" u="sng" dirty="0"/>
              <a:t>cometh with the twelve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18</a:t>
            </a: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/>
              <a:t>as they sat and did eat,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</a:t>
            </a:r>
            <a:r>
              <a:rPr lang="en-US" dirty="0"/>
              <a:t>said, </a:t>
            </a:r>
            <a:r>
              <a:rPr lang="en-US" dirty="0">
                <a:solidFill>
                  <a:srgbClr val="C00000"/>
                </a:solidFill>
              </a:rPr>
              <a:t>Verily I say unto you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One </a:t>
            </a:r>
            <a:r>
              <a:rPr lang="en-US" b="1" u="sng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u="sng" dirty="0">
                <a:solidFill>
                  <a:srgbClr val="FF0000"/>
                </a:solidFill>
              </a:rPr>
              <a:t>ou</a:t>
            </a:r>
            <a:r>
              <a:rPr lang="en-US" b="1" dirty="0">
                <a:solidFill>
                  <a:srgbClr val="FF0000"/>
                </a:solidFill>
              </a:rPr>
              <a:t> which </a:t>
            </a:r>
            <a:r>
              <a:rPr lang="en-US" b="1" dirty="0" err="1">
                <a:solidFill>
                  <a:srgbClr val="FF0000"/>
                </a:solidFill>
              </a:rPr>
              <a:t>eateth</a:t>
            </a:r>
            <a:r>
              <a:rPr lang="en-US" b="1" dirty="0">
                <a:solidFill>
                  <a:srgbClr val="FF0000"/>
                </a:solidFill>
              </a:rPr>
              <a:t> with me </a:t>
            </a:r>
            <a:r>
              <a:rPr lang="en-US" b="1" u="sng" dirty="0">
                <a:solidFill>
                  <a:srgbClr val="FF0000"/>
                </a:solidFill>
              </a:rPr>
              <a:t>shall betra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u="sng" dirty="0">
                <a:solidFill>
                  <a:srgbClr val="FF0000"/>
                </a:solidFill>
              </a:rPr>
              <a:t> me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 </a:t>
            </a:r>
            <a:r>
              <a:rPr lang="en-US" sz="1400" i="1" dirty="0"/>
              <a:t>(NKJV)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/>
          <a:lstStyle/>
          <a:p>
            <a:r>
              <a:rPr lang="en-US" dirty="0" smtClean="0"/>
              <a:t>Mark 14:12-18</a:t>
            </a:r>
            <a:endParaRPr lang="en-US" sz="3200" dirty="0"/>
          </a:p>
        </p:txBody>
      </p:sp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48650" y="471029"/>
            <a:ext cx="1414350" cy="15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41986" y="5875608"/>
            <a:ext cx="7816214" cy="661510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Sounds like the same challenge here!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1"/>
          </a:xfrm>
        </p:spPr>
        <p:txBody>
          <a:bodyPr/>
          <a:lstStyle/>
          <a:p>
            <a:r>
              <a:rPr lang="en-US" dirty="0" smtClean="0"/>
              <a:t>Luke 22:7-16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762001"/>
            <a:ext cx="8305800" cy="5354041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Then </a:t>
            </a:r>
            <a:r>
              <a:rPr lang="en-US" sz="2000" b="1" dirty="0">
                <a:solidFill>
                  <a:srgbClr val="0070C0"/>
                </a:solidFill>
              </a:rPr>
              <a:t>came the </a:t>
            </a:r>
            <a:r>
              <a:rPr lang="en-US" sz="2000" b="1" dirty="0" smtClean="0">
                <a:solidFill>
                  <a:srgbClr val="0070C0"/>
                </a:solidFill>
              </a:rPr>
              <a:t>day </a:t>
            </a:r>
            <a:r>
              <a:rPr lang="en-US" sz="2000" b="1" dirty="0">
                <a:solidFill>
                  <a:srgbClr val="0070C0"/>
                </a:solidFill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unleavened </a:t>
            </a:r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read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when </a:t>
            </a:r>
            <a:r>
              <a:rPr lang="en-US" sz="2000" b="1" dirty="0">
                <a:solidFill>
                  <a:srgbClr val="0070C0"/>
                </a:solidFill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Passover </a:t>
            </a:r>
            <a:r>
              <a:rPr lang="en-US" sz="2000" b="1" dirty="0">
                <a:solidFill>
                  <a:srgbClr val="0070C0"/>
                </a:solidFill>
              </a:rPr>
              <a:t>must be killed</a:t>
            </a:r>
            <a:r>
              <a:rPr lang="en-US" sz="2000" dirty="0">
                <a:solidFill>
                  <a:srgbClr val="0070C0"/>
                </a:solidFill>
              </a:rPr>
              <a:t>. 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dirty="0"/>
              <a:t> </a:t>
            </a:r>
            <a:r>
              <a:rPr lang="en-US" sz="2000" dirty="0" smtClean="0"/>
              <a:t> And </a:t>
            </a:r>
            <a:r>
              <a:rPr lang="en-US" sz="2000" dirty="0"/>
              <a:t>he sent Peter and John, </a:t>
            </a:r>
            <a:r>
              <a:rPr lang="en-US" sz="2000" dirty="0" smtClean="0"/>
              <a:t>saying,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"</a:t>
            </a:r>
            <a:r>
              <a:rPr lang="en-US" sz="2000" dirty="0">
                <a:solidFill>
                  <a:srgbClr val="C00000"/>
                </a:solidFill>
              </a:rPr>
              <a:t>Go and </a:t>
            </a:r>
            <a:r>
              <a:rPr lang="en-US" sz="2000" b="1" dirty="0">
                <a:solidFill>
                  <a:srgbClr val="0070C0"/>
                </a:solidFill>
              </a:rPr>
              <a:t>prepare the Passover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for us, that we may eat." 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9</a:t>
            </a:r>
            <a:r>
              <a:rPr lang="en-US" sz="2000" dirty="0"/>
              <a:t> </a:t>
            </a:r>
            <a:r>
              <a:rPr lang="en-US" sz="2000" dirty="0" smtClean="0"/>
              <a:t> So </a:t>
            </a:r>
            <a:r>
              <a:rPr lang="en-US" sz="2000" dirty="0"/>
              <a:t>they said to him, </a:t>
            </a:r>
            <a:r>
              <a:rPr lang="en-US" sz="2000" b="1" dirty="0">
                <a:solidFill>
                  <a:srgbClr val="00B050"/>
                </a:solidFill>
              </a:rPr>
              <a:t>"Where do you want us to prepare?"  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dirty="0" smtClean="0"/>
              <a:t> </a:t>
            </a:r>
            <a:r>
              <a:rPr lang="en-US" sz="2000" dirty="0"/>
              <a:t>And he said to them, </a:t>
            </a:r>
            <a:r>
              <a:rPr lang="en-US" sz="2000" dirty="0">
                <a:solidFill>
                  <a:srgbClr val="C00000"/>
                </a:solidFill>
              </a:rPr>
              <a:t>"Behold, when you have entered the city, a man will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meet </a:t>
            </a:r>
            <a:r>
              <a:rPr lang="en-US" sz="2000" dirty="0">
                <a:solidFill>
                  <a:srgbClr val="C00000"/>
                </a:solidFill>
              </a:rPr>
              <a:t>you carrying a pitcher of water; follow him into the house which he enters. 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11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Then </a:t>
            </a:r>
            <a:r>
              <a:rPr lang="en-US" sz="2000" dirty="0">
                <a:solidFill>
                  <a:srgbClr val="C00000"/>
                </a:solidFill>
              </a:rPr>
              <a:t>you shall say to the master of the house, 'The Teacher says to you, </a:t>
            </a:r>
            <a:r>
              <a:rPr lang="en-US" sz="2000" dirty="0">
                <a:solidFill>
                  <a:srgbClr val="00B050"/>
                </a:solidFill>
              </a:rPr>
              <a:t>"</a:t>
            </a:r>
            <a:r>
              <a:rPr lang="en-US" sz="2000" b="1" dirty="0">
                <a:solidFill>
                  <a:srgbClr val="00B050"/>
                </a:solidFill>
              </a:rPr>
              <a:t>Where is the guest room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where I may eat the Passover with My disciples?"' 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 smtClean="0">
                <a:solidFill>
                  <a:schemeClr val="tx1"/>
                </a:solidFill>
              </a:rPr>
              <a:t>12 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Then he will show you a large, furnished upper room; </a:t>
            </a:r>
            <a:r>
              <a:rPr lang="en-US" sz="2000" b="1" dirty="0">
                <a:solidFill>
                  <a:srgbClr val="00B050"/>
                </a:solidFill>
              </a:rPr>
              <a:t>there make ready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  <a:r>
              <a:rPr lang="en-US" sz="2000" dirty="0"/>
              <a:t>"  </a:t>
            </a:r>
            <a:br>
              <a:rPr lang="en-US" sz="2000" dirty="0"/>
            </a:br>
            <a:r>
              <a:rPr lang="en-US" sz="2000" b="1" dirty="0">
                <a:solidFill>
                  <a:schemeClr val="tx1"/>
                </a:solidFill>
              </a:rPr>
              <a:t>13</a:t>
            </a:r>
            <a:r>
              <a:rPr lang="en-US" sz="2000" dirty="0"/>
              <a:t> </a:t>
            </a:r>
            <a:r>
              <a:rPr lang="en-US" sz="2000" dirty="0" smtClean="0"/>
              <a:t> So </a:t>
            </a:r>
            <a:r>
              <a:rPr lang="en-US" sz="2000" dirty="0"/>
              <a:t>they went and found it just as he had said to them, and they </a:t>
            </a:r>
            <a:r>
              <a:rPr lang="en-US" sz="2000" b="1" dirty="0">
                <a:solidFill>
                  <a:srgbClr val="0070C0"/>
                </a:solidFill>
              </a:rPr>
              <a:t>prepared the </a:t>
            </a:r>
            <a:r>
              <a:rPr lang="en-US" sz="2000" b="1" dirty="0" smtClean="0">
                <a:solidFill>
                  <a:srgbClr val="0070C0"/>
                </a:solidFill>
              </a:rPr>
              <a:t>Passover.</a:t>
            </a:r>
            <a:r>
              <a:rPr lang="en-US" sz="1900" dirty="0"/>
              <a:t>  </a:t>
            </a:r>
            <a:br>
              <a:rPr lang="en-US" sz="1900" dirty="0"/>
            </a:br>
            <a:endParaRPr lang="en-US" sz="900" dirty="0" smtClean="0"/>
          </a:p>
          <a:p>
            <a:pPr marL="45720" indent="0" algn="ctr">
              <a:buNone/>
            </a:pPr>
            <a:r>
              <a:rPr lang="en-US" sz="2100" b="1" u="sng" dirty="0" smtClean="0">
                <a:solidFill>
                  <a:srgbClr val="0070C0"/>
                </a:solidFill>
              </a:rPr>
              <a:t>Next Luke records the E</a:t>
            </a:r>
            <a:r>
              <a:rPr lang="en-US" sz="1900" b="1" u="sng" dirty="0" smtClean="0">
                <a:solidFill>
                  <a:srgbClr val="0070C0"/>
                </a:solidFill>
              </a:rPr>
              <a:t>VENTS</a:t>
            </a:r>
            <a:r>
              <a:rPr lang="en-US" sz="2100" b="1" u="sng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F</a:t>
            </a:r>
            <a:r>
              <a:rPr lang="en-US" sz="1900" b="1" u="sng" dirty="0" smtClean="0">
                <a:solidFill>
                  <a:srgbClr val="0070C0"/>
                </a:solidFill>
              </a:rPr>
              <a:t>OR </a:t>
            </a:r>
            <a:r>
              <a:rPr lang="en-US" sz="2100" b="1" u="sng" dirty="0" smtClean="0">
                <a:solidFill>
                  <a:srgbClr val="0070C0"/>
                </a:solidFill>
              </a:rPr>
              <a:t>T</a:t>
            </a:r>
            <a:r>
              <a:rPr lang="en-US" sz="1900" b="1" u="sng" dirty="0" smtClean="0">
                <a:solidFill>
                  <a:srgbClr val="0070C0"/>
                </a:solidFill>
              </a:rPr>
              <a:t>HE</a:t>
            </a:r>
            <a:r>
              <a:rPr lang="en-US" sz="2100" b="1" u="sng" dirty="0" smtClean="0">
                <a:solidFill>
                  <a:srgbClr val="0070C0"/>
                </a:solidFill>
              </a:rPr>
              <a:t> L</a:t>
            </a:r>
            <a:r>
              <a:rPr lang="en-US" sz="1900" b="1" u="sng" dirty="0" smtClean="0">
                <a:solidFill>
                  <a:srgbClr val="0070C0"/>
                </a:solidFill>
              </a:rPr>
              <a:t>AST</a:t>
            </a:r>
            <a:r>
              <a:rPr lang="en-US" sz="2100" b="1" u="sng" dirty="0" smtClean="0">
                <a:solidFill>
                  <a:srgbClr val="0070C0"/>
                </a:solidFill>
              </a:rPr>
              <a:t> S</a:t>
            </a:r>
            <a:r>
              <a:rPr lang="en-US" sz="1900" b="1" u="sng" dirty="0" smtClean="0">
                <a:solidFill>
                  <a:srgbClr val="0070C0"/>
                </a:solidFill>
              </a:rPr>
              <a:t>UPPER</a:t>
            </a:r>
            <a:endParaRPr lang="en-US" sz="1600" b="1" u="sng" dirty="0" smtClean="0"/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14 </a:t>
            </a:r>
            <a:r>
              <a:rPr lang="en-US" sz="2000" dirty="0" smtClean="0"/>
              <a:t> And when the hour was come, </a:t>
            </a:r>
            <a:r>
              <a:rPr lang="en-US" sz="2000" u="sng" dirty="0" smtClean="0"/>
              <a:t>he sat down</a:t>
            </a:r>
            <a:r>
              <a:rPr lang="en-US" sz="2000" dirty="0" smtClean="0"/>
              <a:t>, </a:t>
            </a:r>
            <a:r>
              <a:rPr lang="en-US" sz="2000" u="sng" dirty="0" smtClean="0"/>
              <a:t>and the twelve a</a:t>
            </a:r>
            <a:r>
              <a:rPr lang="en-US" sz="2000" dirty="0" smtClean="0"/>
              <a:t>p</a:t>
            </a:r>
            <a:r>
              <a:rPr lang="en-US" sz="2000" u="sng" dirty="0" smtClean="0"/>
              <a:t>ostles with him</a:t>
            </a:r>
            <a:r>
              <a:rPr lang="en-US" sz="2000" dirty="0" smtClean="0"/>
              <a:t>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15</a:t>
            </a:r>
            <a:r>
              <a:rPr lang="en-US" sz="2000" dirty="0" smtClean="0"/>
              <a:t>  And </a:t>
            </a:r>
            <a:r>
              <a:rPr lang="en-US" sz="2000" dirty="0"/>
              <a:t>he said unto them, </a:t>
            </a:r>
            <a:r>
              <a:rPr lang="en-US" sz="2000" b="1" dirty="0">
                <a:solidFill>
                  <a:srgbClr val="FF0000"/>
                </a:solidFill>
              </a:rPr>
              <a:t>With desire I have desired to eat this </a:t>
            </a:r>
            <a:r>
              <a:rPr lang="en-US" sz="2000" b="1" dirty="0" err="1">
                <a:solidFill>
                  <a:srgbClr val="FF0000"/>
                </a:solidFill>
              </a:rPr>
              <a:t>passover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>
                <a:solidFill>
                  <a:srgbClr val="FF0000"/>
                </a:solidFill>
              </a:rPr>
              <a:t>you before I suffer:</a:t>
            </a:r>
          </a:p>
          <a:p>
            <a:pPr marL="4572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16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For </a:t>
            </a:r>
            <a:r>
              <a:rPr lang="en-US" sz="2000" dirty="0">
                <a:solidFill>
                  <a:srgbClr val="C00000"/>
                </a:solidFill>
              </a:rPr>
              <a:t>I say unto you, I will not any more eat thereof, until it be fulfilled in the kingdom of </a:t>
            </a:r>
            <a:r>
              <a:rPr lang="en-US" sz="1800" b="1" dirty="0" smtClean="0">
                <a:solidFill>
                  <a:srgbClr val="0070C0"/>
                </a:solidFill>
              </a:rPr>
              <a:t>Yahuah. </a:t>
            </a:r>
            <a:r>
              <a:rPr lang="en-US" sz="2000" dirty="0" smtClean="0"/>
              <a:t> </a:t>
            </a:r>
            <a:r>
              <a:rPr lang="en-US" sz="1600" i="1" dirty="0"/>
              <a:t>(NKJV</a:t>
            </a:r>
            <a:r>
              <a:rPr lang="en-US" sz="1600" i="1" dirty="0" smtClean="0"/>
              <a:t>)</a:t>
            </a:r>
            <a:endParaRPr lang="en-US" sz="20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2466" y="5815490"/>
            <a:ext cx="7785734" cy="661510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Luke just as challenging as Mark?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107309"/>
            <a:ext cx="1694329" cy="19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8305800" cy="16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Matthew, Mark &amp; Luke</a:t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IN  THE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NKJV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362200"/>
            <a:ext cx="8991600" cy="556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Matt 26:17</a:t>
            </a:r>
            <a:r>
              <a:rPr lang="en-US" sz="2400" smtClean="0">
                <a:solidFill>
                  <a:srgbClr val="FF0000"/>
                </a:solidFill>
              </a:rPr>
              <a:t>  </a:t>
            </a:r>
            <a:r>
              <a:rPr lang="en-US" sz="2400" b="1" smtClean="0">
                <a:solidFill>
                  <a:srgbClr val="0070C0"/>
                </a:solidFill>
              </a:rPr>
              <a:t>Now on the first </a:t>
            </a:r>
            <a:r>
              <a:rPr lang="en-US" sz="2400" i="1" smtClean="0"/>
              <a:t>day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rgbClr val="0070C0"/>
                </a:solidFill>
              </a:rPr>
              <a:t>of</a:t>
            </a:r>
            <a:r>
              <a:rPr lang="en-US" sz="2400" b="1" smtClean="0"/>
              <a:t> </a:t>
            </a:r>
            <a:r>
              <a:rPr lang="en-US" sz="2400" i="1" smtClean="0"/>
              <a:t>the Feast of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rgbClr val="0070C0"/>
                </a:solidFill>
              </a:rPr>
              <a:t>the Unleavened Bread</a:t>
            </a:r>
            <a:r>
              <a:rPr lang="en-US" sz="2400" smtClean="0"/>
              <a:t> </a:t>
            </a:r>
            <a:r>
              <a:rPr lang="en-US" sz="2000" smtClean="0"/>
              <a:t>the disciples came to Jesus </a:t>
            </a:r>
            <a:r>
              <a:rPr lang="en-US" sz="1600" smtClean="0"/>
              <a:t>[</a:t>
            </a:r>
            <a:r>
              <a:rPr lang="en-US" sz="1600" smtClean="0">
                <a:solidFill>
                  <a:srgbClr val="0070C0"/>
                </a:solidFill>
              </a:rPr>
              <a:t>Yahusha</a:t>
            </a:r>
            <a:r>
              <a:rPr lang="en-US" sz="1600" smtClean="0"/>
              <a:t>] </a:t>
            </a:r>
            <a:r>
              <a:rPr lang="en-US" sz="2000" smtClean="0"/>
              <a:t>… </a:t>
            </a:r>
            <a:endParaRPr lang="en-US" sz="2000" b="1" smtClean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2400" b="1" smtClean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Mark 14:12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Now on the first day of Unleavened Bread,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/>
              <a:t>when they killed the Passover </a:t>
            </a:r>
            <a:r>
              <a:rPr lang="en-US" sz="2000" i="1" smtClean="0"/>
              <a:t>lamb</a:t>
            </a:r>
            <a:r>
              <a:rPr lang="en-US" sz="2000" smtClean="0"/>
              <a:t>, His disciples said to Him, ...</a:t>
            </a:r>
            <a:endParaRPr lang="en-US" sz="300" b="1" smtClean="0">
              <a:solidFill>
                <a:schemeClr val="tx1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00B050"/>
                </a:solidFill>
                <a:latin typeface="Comic Sans MS" pitchFamily="66" charset="0"/>
              </a:rPr>
              <a:t>  </a:t>
            </a:r>
            <a:r>
              <a:rPr lang="en-US" sz="2400" smtClean="0">
                <a:latin typeface="Comic Sans MS" pitchFamily="66" charset="0"/>
              </a:rPr>
              <a:t/>
            </a:r>
            <a:br>
              <a:rPr lang="en-US" sz="2400" smtClean="0">
                <a:latin typeface="Comic Sans MS" pitchFamily="66" charset="0"/>
              </a:rPr>
            </a:br>
            <a:endParaRPr lang="en-US" sz="4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Luke 22:7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Then came the day of Unleavened Bread,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/>
              <a:t>when the Passover must be killed. </a:t>
            </a:r>
            <a:endParaRPr lang="en-US" sz="2000" dirty="0" smtClean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2203914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73291" y="3288372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10650" y="48006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419" y="3048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301068" y="760048"/>
            <a:ext cx="1185332" cy="533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8467" y="5943600"/>
            <a:ext cx="91439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there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emphasis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5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3058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[Other Versions]    </a:t>
            </a:r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Matthew 26:17</a:t>
            </a:r>
            <a:br>
              <a:rPr lang="en-US" sz="2800" dirty="0" smtClean="0"/>
            </a:br>
            <a:r>
              <a:rPr lang="en-US" sz="32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676400"/>
            <a:ext cx="8991600" cy="5486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[NKJV]  </a:t>
            </a:r>
            <a:r>
              <a:rPr lang="en-US" sz="2400" b="1" smtClean="0">
                <a:solidFill>
                  <a:srgbClr val="0070C0"/>
                </a:solidFill>
              </a:rPr>
              <a:t>Now on the first </a:t>
            </a:r>
            <a:r>
              <a:rPr lang="en-US" sz="2400" i="1" smtClean="0"/>
              <a:t>da</a:t>
            </a:r>
            <a:r>
              <a:rPr lang="en-US" sz="2400" b="1" i="1" smtClean="0">
                <a:solidFill>
                  <a:srgbClr val="FF0000"/>
                </a:solidFill>
              </a:rPr>
              <a:t>y</a:t>
            </a:r>
            <a:r>
              <a:rPr lang="en-US" sz="2400" b="1" smtClean="0"/>
              <a:t> </a:t>
            </a:r>
            <a:r>
              <a:rPr lang="en-US" sz="2400" i="1" smtClean="0"/>
              <a:t>of</a:t>
            </a:r>
            <a:r>
              <a:rPr lang="en-US" sz="2400" b="1" smtClean="0"/>
              <a:t> </a:t>
            </a:r>
            <a:r>
              <a:rPr lang="en-US" sz="2400" i="1" smtClean="0"/>
              <a:t>the Feast of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rgbClr val="0070C0"/>
                </a:solidFill>
              </a:rPr>
              <a:t>the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</a:t>
            </a:r>
            <a:r>
              <a:rPr lang="en-US" sz="2400" smtClean="0"/>
              <a:t> </a:t>
            </a:r>
            <a:r>
              <a:rPr lang="en-US" sz="2000" smtClean="0"/>
              <a:t>the disciples came to Jesus </a:t>
            </a:r>
            <a:r>
              <a:rPr lang="en-US" sz="1600" smtClean="0"/>
              <a:t>[</a:t>
            </a:r>
            <a:r>
              <a:rPr lang="en-US" sz="1600" smtClean="0">
                <a:solidFill>
                  <a:srgbClr val="0070C0"/>
                </a:solidFill>
              </a:rPr>
              <a:t>Yahusha</a:t>
            </a:r>
            <a:r>
              <a:rPr lang="en-US" sz="1600" smtClean="0"/>
              <a:t>], </a:t>
            </a:r>
            <a:r>
              <a:rPr lang="en-US" sz="2000" smtClean="0"/>
              <a:t>saying to Him</a:t>
            </a:r>
            <a:r>
              <a:rPr lang="en-US" sz="1600" smtClean="0"/>
              <a:t>, … </a:t>
            </a:r>
            <a:endParaRPr lang="en-US" sz="2000" smtClean="0"/>
          </a:p>
          <a:p>
            <a:pPr marL="45720" indent="0">
              <a:buFont typeface="Georgia" pitchFamily="18" charset="0"/>
              <a:buNone/>
            </a:pPr>
            <a:endParaRPr lang="en-US" sz="24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[NIV]  </a:t>
            </a:r>
            <a:r>
              <a:rPr lang="en-US" sz="2400" b="1" smtClean="0">
                <a:solidFill>
                  <a:srgbClr val="0070C0"/>
                </a:solidFill>
              </a:rPr>
              <a:t>On the first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the </a:t>
            </a:r>
            <a:r>
              <a:rPr lang="en-US" sz="2400" b="1" u="sng" smtClean="0">
                <a:solidFill>
                  <a:srgbClr val="0070C0"/>
                </a:solidFill>
              </a:rPr>
              <a:t>F</a:t>
            </a:r>
            <a:r>
              <a:rPr lang="en-US" sz="2400" b="1" smtClean="0">
                <a:solidFill>
                  <a:srgbClr val="0070C0"/>
                </a:solidFill>
              </a:rPr>
              <a:t>east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/>
              <a:t>the disciples came to Jesus </a:t>
            </a:r>
            <a:r>
              <a:rPr lang="en-US" sz="1600" smtClean="0"/>
              <a:t>[</a:t>
            </a:r>
            <a:r>
              <a:rPr lang="en-US" sz="1600" smtClean="0">
                <a:solidFill>
                  <a:srgbClr val="0070C0"/>
                </a:solidFill>
              </a:rPr>
              <a:t>Yahusha</a:t>
            </a:r>
            <a:r>
              <a:rPr lang="en-US" sz="1600" smtClean="0"/>
              <a:t>]</a:t>
            </a:r>
            <a:r>
              <a:rPr lang="en-US" sz="2000" smtClean="0"/>
              <a:t> and asked, … </a:t>
            </a:r>
            <a:endParaRPr lang="en-US" sz="2000" smtClean="0"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[TS 2009]  </a:t>
            </a:r>
            <a:r>
              <a:rPr lang="en-US" sz="2400" b="1" smtClean="0">
                <a:solidFill>
                  <a:srgbClr val="0070C0"/>
                </a:solidFill>
              </a:rPr>
              <a:t>And on the first </a:t>
            </a:r>
            <a:r>
              <a:rPr lang="en-US" sz="2400" i="1" smtClean="0"/>
              <a:t>da</a:t>
            </a:r>
            <a:r>
              <a:rPr lang="en-US" sz="2400" b="1" i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taught ones came to Yahusha, saying to Him, … </a:t>
            </a: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37998" y="16002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59" y="2286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468" y="4876800"/>
            <a:ext cx="91439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these other versions for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Matt 26:17,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emphasis still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743200"/>
            <a:ext cx="872236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381000"/>
            <a:ext cx="22860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3058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[Other Versions]    </a:t>
            </a:r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Mark 14:12</a:t>
            </a:r>
            <a:br>
              <a:rPr lang="en-US" sz="2800" dirty="0" smtClean="0"/>
            </a:br>
            <a:r>
              <a:rPr lang="en-US" sz="3200" dirty="0" smtClean="0"/>
              <a:t>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Abib 13: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893228"/>
            <a:ext cx="8991600" cy="526957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[NKJV]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Now on the first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read, when they killed the Passover </a:t>
            </a:r>
            <a:r>
              <a:rPr lang="en-US" sz="2400" i="1" smtClean="0"/>
              <a:t>lamb</a:t>
            </a:r>
            <a:r>
              <a:rPr lang="en-US" sz="2400" smtClean="0"/>
              <a:t>, </a:t>
            </a:r>
            <a:r>
              <a:rPr lang="en-US" sz="2000" smtClean="0"/>
              <a:t>his disciples said to him,… </a:t>
            </a:r>
          </a:p>
          <a:p>
            <a:pPr marL="45720" indent="0">
              <a:buFont typeface="Georgia" pitchFamily="18" charset="0"/>
              <a:buNone/>
            </a:pPr>
            <a:endParaRPr lang="en-US" sz="24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[NIV]  </a:t>
            </a:r>
            <a:r>
              <a:rPr lang="en-US" sz="2400" b="1" smtClean="0">
                <a:solidFill>
                  <a:srgbClr val="0070C0"/>
                </a:solidFill>
              </a:rPr>
              <a:t>On the first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the </a:t>
            </a:r>
            <a:r>
              <a:rPr lang="en-US" sz="2400" b="1" u="sng" smtClean="0">
                <a:solidFill>
                  <a:srgbClr val="0070C0"/>
                </a:solidFill>
              </a:rPr>
              <a:t>F</a:t>
            </a:r>
            <a:r>
              <a:rPr lang="en-US" sz="2400" b="1" smtClean="0">
                <a:solidFill>
                  <a:srgbClr val="0070C0"/>
                </a:solidFill>
              </a:rPr>
              <a:t>east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400" b="1" smtClean="0">
                <a:solidFill>
                  <a:srgbClr val="0070C0"/>
                </a:solidFill>
              </a:rPr>
              <a:t>when it was customary to sacrifice the Passover lamb, …</a:t>
            </a:r>
            <a:endParaRPr lang="en-US" sz="24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[TS 2009]  </a:t>
            </a:r>
            <a:r>
              <a:rPr lang="en-US" sz="2400" b="1" smtClean="0">
                <a:solidFill>
                  <a:srgbClr val="0070C0"/>
                </a:solidFill>
              </a:rPr>
              <a:t>And on the first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read, when they were slaughtering the Pesah lamb, </a:t>
            </a:r>
            <a:r>
              <a:rPr lang="en-US" sz="2000" smtClean="0"/>
              <a:t>His taught ones said … </a:t>
            </a:r>
            <a:endParaRPr lang="en-US" sz="2000" b="1" smtClean="0"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sz="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06147" y="17526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59" y="2286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468" y="5105400"/>
            <a:ext cx="91439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these other versions for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14:12,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emphasis still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921478"/>
            <a:ext cx="872236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7200" y="381000"/>
            <a:ext cx="22860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8305800" cy="1295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[Other Versions]    </a:t>
            </a:r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Luke 22:7</a:t>
            </a:r>
            <a:br>
              <a:rPr lang="en-US" sz="2800" dirty="0" smtClean="0"/>
            </a:br>
            <a:r>
              <a:rPr lang="en-US" sz="3200" dirty="0" smtClean="0"/>
              <a:t>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991600" cy="3048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[NKJV]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0070C0"/>
                </a:solidFill>
              </a:rPr>
              <a:t>Then came the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000" smtClean="0"/>
              <a:t>when the Passover must be killed. </a:t>
            </a:r>
          </a:p>
          <a:p>
            <a:pPr marL="45720" indent="0">
              <a:buFont typeface="Georgia" pitchFamily="18" charset="0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[NIV]  </a:t>
            </a:r>
            <a:r>
              <a:rPr lang="en-US" sz="2400" b="1" smtClean="0">
                <a:solidFill>
                  <a:srgbClr val="0070C0"/>
                </a:solidFill>
              </a:rPr>
              <a:t>Then came the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read,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400" b="1" smtClean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rPr>
              <a:t>on which the Passover lamb had to be sacrificed. </a:t>
            </a:r>
          </a:p>
          <a:p>
            <a:pPr marL="45720" indent="0">
              <a:buFont typeface="Georgia" pitchFamily="18" charset="0"/>
              <a:buNone/>
            </a:pP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[TS 2009]  </a:t>
            </a:r>
            <a:r>
              <a:rPr lang="en-US" sz="2400" b="1" smtClean="0">
                <a:solidFill>
                  <a:srgbClr val="0070C0"/>
                </a:solidFill>
              </a:rPr>
              <a:t>And the da</a:t>
            </a:r>
            <a:r>
              <a:rPr lang="en-US" sz="2400" b="1" smtClean="0">
                <a:solidFill>
                  <a:srgbClr val="FF0000"/>
                </a:solidFill>
              </a:rPr>
              <a:t>y</a:t>
            </a:r>
            <a:r>
              <a:rPr lang="en-US" sz="2400" b="1" smtClean="0">
                <a:solidFill>
                  <a:srgbClr val="0070C0"/>
                </a:solidFill>
              </a:rPr>
              <a:t> of </a:t>
            </a:r>
            <a:r>
              <a:rPr lang="en-US" sz="2400" b="1" u="sng" smtClean="0">
                <a:solidFill>
                  <a:srgbClr val="0070C0"/>
                </a:solidFill>
              </a:rPr>
              <a:t>U</a:t>
            </a:r>
            <a:r>
              <a:rPr lang="en-US" sz="2400" b="1" smtClean="0">
                <a:solidFill>
                  <a:srgbClr val="0070C0"/>
                </a:solidFill>
              </a:rPr>
              <a:t>nleavened </a:t>
            </a:r>
            <a:r>
              <a:rPr lang="en-US" sz="2400" b="1" u="sng" smtClean="0">
                <a:solidFill>
                  <a:srgbClr val="0070C0"/>
                </a:solidFill>
              </a:rPr>
              <a:t>B</a:t>
            </a:r>
            <a:r>
              <a:rPr lang="en-US" sz="2400" b="1" smtClean="0">
                <a:solidFill>
                  <a:srgbClr val="0070C0"/>
                </a:solidFill>
              </a:rPr>
              <a:t>read came </a:t>
            </a:r>
            <a:br>
              <a:rPr lang="en-US" sz="2400" b="1" smtClean="0">
                <a:solidFill>
                  <a:srgbClr val="0070C0"/>
                </a:solidFill>
              </a:rPr>
            </a:br>
            <a:r>
              <a:rPr lang="en-US" sz="2400" b="1" smtClean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rPr>
              <a:t>when the Pesah had to be slaughtered. </a:t>
            </a:r>
          </a:p>
          <a:p>
            <a:pPr marL="45720" indent="0">
              <a:buFont typeface="Georgia" pitchFamily="18" charset="0"/>
              <a:buNone/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70916" y="152400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959" y="2286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468" y="4913293"/>
            <a:ext cx="91439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these other versions for </a:t>
            </a:r>
            <a:r>
              <a:rPr lang="en-US" sz="2800" b="1" cap="none" spc="0" dirty="0" smtClean="0">
                <a:ln w="1905">
                  <a:solidFill>
                    <a:srgbClr val="FF66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Luke 22:7,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emphasis still on the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Bread?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691444"/>
            <a:ext cx="872236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1500" y="381000"/>
            <a:ext cx="22860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7310989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132" y="2399626"/>
            <a:ext cx="6992744" cy="61027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Something Does Not Make Sense!</a:t>
            </a:r>
            <a:endParaRPr lang="en-US" sz="32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67358" y="2971800"/>
            <a:ext cx="8067041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If</a:t>
            </a:r>
            <a:r>
              <a:rPr lang="en-US" sz="2800" dirty="0" smtClean="0"/>
              <a:t> the disciples were actually planning preparations for Passover with </a:t>
            </a:r>
            <a:r>
              <a:rPr lang="en-US" sz="2800" b="1" dirty="0" smtClean="0">
                <a:solidFill>
                  <a:srgbClr val="0070C0"/>
                </a:solidFill>
              </a:rPr>
              <a:t>Yahusha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on </a:t>
            </a:r>
            <a:r>
              <a:rPr lang="en-US" sz="2800" b="1" u="sng" dirty="0" smtClean="0"/>
              <a:t>the</a:t>
            </a:r>
            <a:r>
              <a:rPr lang="en-US" sz="2800" dirty="0" smtClean="0"/>
              <a:t> first Day of the Unleavened Bread </a:t>
            </a:r>
            <a:r>
              <a:rPr lang="en-US" sz="2800" b="1" u="sng" dirty="0" smtClean="0"/>
              <a:t>Festival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this is definitely </a:t>
            </a:r>
            <a:r>
              <a:rPr lang="en-US" sz="2800" b="1" u="sng" dirty="0" smtClean="0">
                <a:solidFill>
                  <a:srgbClr val="C00000"/>
                </a:solidFill>
              </a:rPr>
              <a:t>not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ali</a:t>
            </a:r>
            <a:r>
              <a:rPr lang="en-US" sz="2800" b="1" dirty="0" smtClean="0">
                <a:solidFill>
                  <a:srgbClr val="C00000"/>
                </a:solidFill>
              </a:rPr>
              <a:t>g</a:t>
            </a:r>
            <a:r>
              <a:rPr lang="en-US" sz="2800" b="1" u="sng" dirty="0" smtClean="0">
                <a:solidFill>
                  <a:srgbClr val="C00000"/>
                </a:solidFill>
              </a:rPr>
              <a:t>nment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with the Passover statute commands</a:t>
            </a:r>
            <a:r>
              <a:rPr lang="en-US" sz="2800" dirty="0" smtClean="0"/>
              <a:t> in Exodus.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2645" y="155419"/>
            <a:ext cx="7630160" cy="213058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Everything </a:t>
            </a:r>
            <a:r>
              <a:rPr lang="en-US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seems to indicate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Passover preparations were taking place on the first Da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of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Festival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of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Unleavened Bread.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Rae\Desktop\do boy gla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648909" cy="18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17315" y="2211329"/>
            <a:ext cx="1612852" cy="1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1132" y="5608877"/>
            <a:ext cx="7933268" cy="58477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Let’s take a closer look at the KJV!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C:\Users\Rae\Desktop\Art to file\Oooh Yellow face clea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729" y="4114800"/>
            <a:ext cx="899319" cy="9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2926"/>
            <a:ext cx="8305800" cy="16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A closer look at:  </a:t>
            </a:r>
            <a:r>
              <a:rPr lang="en-US" sz="2800" dirty="0" smtClean="0"/>
              <a:t>Matthew, Mark &amp; Luke</a:t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IN  THE 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KJV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 Abib 13:  </a:t>
            </a:r>
            <a:r>
              <a:rPr lang="en-US" sz="2400" dirty="0" smtClean="0">
                <a:solidFill>
                  <a:srgbClr val="00B050"/>
                </a:solidFill>
              </a:rPr>
              <a:t>"Where do you want us to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prepare for you to eat the Passover?" </a:t>
            </a:r>
            <a:r>
              <a:rPr lang="en-US" sz="2400" dirty="0" smtClean="0"/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057400"/>
            <a:ext cx="8991600" cy="279136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60000"/>
                    </a:schemeClr>
                  </a:glow>
                </a:effectLst>
                <a:latin typeface="Comic Sans MS" pitchFamily="66" charset="0"/>
              </a:rPr>
              <a:t>Matt 26:17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Now on the first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i="1" dirty="0" smtClean="0">
                <a:latin typeface="Comic Sans MS" pitchFamily="66" charset="0"/>
              </a:rPr>
              <a:t>da</a:t>
            </a:r>
            <a:r>
              <a:rPr lang="en-US" sz="1600" i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of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200" i="1" dirty="0" smtClean="0">
                <a:latin typeface="Comic Sans MS" pitchFamily="66" charset="0"/>
              </a:rPr>
              <a:t>the Feast of</a:t>
            </a: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nleavened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read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the disciples came to Jesus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Yahusha</a:t>
            </a:r>
            <a:r>
              <a:rPr lang="en-US" sz="1600" dirty="0" smtClean="0">
                <a:latin typeface="Comic Sans MS" pitchFamily="66" charset="0"/>
              </a:rPr>
              <a:t>], </a:t>
            </a:r>
            <a:r>
              <a:rPr lang="en-US" sz="2000" dirty="0" smtClean="0">
                <a:latin typeface="Comic Sans MS" pitchFamily="66" charset="0"/>
              </a:rPr>
              <a:t>saying unto Him, … </a:t>
            </a:r>
            <a:endParaRPr lang="en-US" sz="1600" dirty="0" smtClean="0">
              <a:latin typeface="Comic Sans MS" pitchFamily="66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sz="200" b="1" dirty="0" smtClean="0">
              <a:solidFill>
                <a:srgbClr val="FF0000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60000"/>
                    </a:schemeClr>
                  </a:glow>
                </a:effectLst>
                <a:latin typeface="Comic Sans MS" pitchFamily="66" charset="0"/>
              </a:rPr>
              <a:t>Mark 14:12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And the first da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nleavened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when they killed the Passover, </a:t>
            </a:r>
            <a:r>
              <a:rPr lang="en-US" sz="2000" dirty="0" smtClean="0">
                <a:latin typeface="Comic Sans MS" pitchFamily="66" charset="0"/>
              </a:rPr>
              <a:t>his disciples said unto him, … 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1000" b="1" dirty="0" smtClean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en-US" sz="105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60000"/>
                    </a:schemeClr>
                  </a:glow>
                </a:effectLst>
                <a:latin typeface="Comic Sans MS" pitchFamily="66" charset="0"/>
              </a:rPr>
              <a:t>Luke 22:7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Then came the da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nleavened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read, </a:t>
            </a:r>
            <a:b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when the Passover must be killed. </a:t>
            </a:r>
            <a:endParaRPr lang="en-US" sz="20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2236840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73291" y="3017426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10650" y="3842926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419" y="3048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023" y="4700848"/>
            <a:ext cx="88290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is no emphasis on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</a:t>
            </a:r>
            <a:r>
              <a:rPr lang="en-US" sz="24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Unleavened Bread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KJV this time.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 there more to consider? 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Were the disciples preparing for a “</a:t>
            </a:r>
            <a:r>
              <a:rPr lang="en-US" sz="24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east” or “</a:t>
            </a:r>
            <a:r>
              <a:rPr lang="en-US" sz="2400" b="1" u="sng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east</a:t>
            </a:r>
            <a:r>
              <a:rPr lang="en-US" sz="24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400" b="1" dirty="0" err="1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ival</a:t>
            </a:r>
            <a:r>
              <a:rPr lang="en-US" sz="24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”?</a:t>
            </a:r>
            <a:endParaRPr lang="en-US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1369" y="6015215"/>
            <a:ext cx="6963592" cy="70788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Let’s check out a few facts to see if there is </a:t>
            </a:r>
          </a:p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 difference between three very similar terms!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32300" y="721948"/>
            <a:ext cx="914400" cy="533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1"/>
            <a:ext cx="8305800" cy="685801"/>
          </a:xfrm>
        </p:spPr>
        <p:txBody>
          <a:bodyPr/>
          <a:lstStyle/>
          <a:p>
            <a:r>
              <a:rPr lang="en-US" sz="3600" dirty="0" smtClean="0"/>
              <a:t>Matthew, Mark &amp; Luke </a:t>
            </a:r>
            <a:r>
              <a:rPr lang="en-US" sz="3600" dirty="0" smtClean="0">
                <a:solidFill>
                  <a:srgbClr val="C00000"/>
                </a:solidFill>
              </a:rPr>
              <a:t>say this: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7663"/>
            <a:ext cx="8515352" cy="5865137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Matt </a:t>
            </a:r>
            <a:r>
              <a:rPr lang="en-US" sz="2400" b="1" dirty="0" smtClean="0">
                <a:solidFill>
                  <a:schemeClr val="tx1"/>
                </a:solidFill>
              </a:rPr>
              <a:t>26:17, 19</a:t>
            </a:r>
            <a:r>
              <a:rPr lang="en-US" sz="2400" dirty="0" smtClean="0"/>
              <a:t>  </a:t>
            </a:r>
            <a:r>
              <a:rPr lang="en-US" sz="2400" b="1" dirty="0">
                <a:solidFill>
                  <a:srgbClr val="0070C0"/>
                </a:solidFill>
              </a:rPr>
              <a:t>Now on the first </a:t>
            </a:r>
            <a:r>
              <a:rPr lang="en-US" sz="1900" i="1" dirty="0"/>
              <a:t>day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of</a:t>
            </a:r>
            <a:r>
              <a:rPr lang="en-US" sz="2400" b="1" dirty="0"/>
              <a:t> </a:t>
            </a:r>
            <a:r>
              <a:rPr lang="en-US" sz="1900" i="1" dirty="0"/>
              <a:t>the Feast of</a:t>
            </a:r>
            <a:r>
              <a:rPr lang="en-US" sz="19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dirty="0" smtClean="0"/>
              <a:t> </a:t>
            </a:r>
            <a:r>
              <a:rPr lang="en-US" sz="2400" dirty="0"/>
              <a:t>the disciples came to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saying to him,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>
                <a:solidFill>
                  <a:srgbClr val="00B050"/>
                </a:solidFill>
              </a:rPr>
              <a:t>Where do you want us to prepare for you to eat the Passover?" 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19</a:t>
            </a:r>
            <a:r>
              <a:rPr lang="en-US" sz="2400" dirty="0" smtClean="0"/>
              <a:t>  </a:t>
            </a:r>
            <a:r>
              <a:rPr lang="en-US" sz="2400" dirty="0"/>
              <a:t>So the disciples did as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 smtClean="0"/>
              <a:t> </a:t>
            </a:r>
            <a:r>
              <a:rPr lang="en-US" sz="2400" dirty="0"/>
              <a:t>had directed them;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B050"/>
                </a:solidFill>
              </a:rPr>
              <a:t>they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prepared the </a:t>
            </a:r>
            <a:r>
              <a:rPr lang="en-US" sz="2400" b="1" dirty="0" smtClean="0">
                <a:solidFill>
                  <a:srgbClr val="00B050"/>
                </a:solidFill>
              </a:rPr>
              <a:t>Passover.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45720" indent="0">
              <a:buNone/>
            </a:pPr>
            <a:endParaRPr lang="en-US" sz="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Mark 14:12, 16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Now on the first da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0070C0"/>
                </a:solidFill>
              </a:rPr>
              <a:t> of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b="1" dirty="0">
                <a:solidFill>
                  <a:srgbClr val="0070C0"/>
                </a:solidFill>
              </a:rPr>
              <a:t>, when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they </a:t>
            </a:r>
            <a:r>
              <a:rPr lang="en-US" sz="2400" b="1" dirty="0">
                <a:solidFill>
                  <a:srgbClr val="0070C0"/>
                </a:solidFill>
              </a:rPr>
              <a:t>killed the Passover </a:t>
            </a:r>
            <a:r>
              <a:rPr lang="en-US" sz="1900" i="1" dirty="0"/>
              <a:t>lamb</a:t>
            </a:r>
            <a:r>
              <a:rPr lang="en-US" sz="2400" dirty="0"/>
              <a:t>, his disciples said to him, </a:t>
            </a:r>
            <a:r>
              <a:rPr lang="en-US" sz="2400" b="1" dirty="0">
                <a:solidFill>
                  <a:srgbClr val="00B050"/>
                </a:solidFill>
              </a:rPr>
              <a:t>"Where do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you </a:t>
            </a:r>
            <a:r>
              <a:rPr lang="en-US" sz="2400" b="1" dirty="0">
                <a:solidFill>
                  <a:srgbClr val="00B050"/>
                </a:solidFill>
              </a:rPr>
              <a:t>want us to go and prepare, that you may eat the Passover?" 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chemeClr val="tx1"/>
                </a:solidFill>
              </a:rPr>
              <a:t>16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So his disciples went out, and came into the city, and found it just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he had said to them; and they </a:t>
            </a:r>
            <a:r>
              <a:rPr lang="en-US" sz="2400" b="1" dirty="0">
                <a:solidFill>
                  <a:srgbClr val="00B050"/>
                </a:solidFill>
              </a:rPr>
              <a:t>prepared the </a:t>
            </a:r>
            <a:r>
              <a:rPr lang="en-US" sz="2400" b="1" dirty="0" smtClean="0">
                <a:solidFill>
                  <a:srgbClr val="00B050"/>
                </a:solidFill>
              </a:rPr>
              <a:t>Passover.</a:t>
            </a:r>
            <a:r>
              <a:rPr lang="en-US" sz="1400" dirty="0"/>
              <a:t> </a:t>
            </a:r>
            <a:endParaRPr lang="en-US" sz="2000" dirty="0" smtClean="0"/>
          </a:p>
          <a:p>
            <a:pPr marL="45720" indent="0">
              <a:buNone/>
            </a:pPr>
            <a:endParaRPr lang="en-US" sz="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Luke 22:7-9, 13 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Then came the </a:t>
            </a:r>
            <a:r>
              <a:rPr lang="en-US" sz="2400" b="1" dirty="0" smtClean="0">
                <a:solidFill>
                  <a:srgbClr val="0070C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</a:rPr>
              <a:t>unleavened </a:t>
            </a:r>
            <a:r>
              <a:rPr lang="en-US" sz="2400" b="1" dirty="0">
                <a:solidFill>
                  <a:srgbClr val="0070C0"/>
                </a:solidFill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when </a:t>
            </a:r>
            <a:r>
              <a:rPr lang="en-US" sz="2400" b="1" dirty="0">
                <a:solidFill>
                  <a:srgbClr val="0070C0"/>
                </a:solidFill>
              </a:rPr>
              <a:t>the Passover must be killed</a:t>
            </a:r>
            <a:r>
              <a:rPr lang="en-US" sz="2400" dirty="0">
                <a:solidFill>
                  <a:srgbClr val="0070C0"/>
                </a:solidFill>
              </a:rPr>
              <a:t>. 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chemeClr val="tx1"/>
                </a:solidFill>
              </a:rPr>
              <a:t>8</a:t>
            </a:r>
            <a:r>
              <a:rPr lang="en-US" sz="2400" dirty="0"/>
              <a:t>  And he sent Peter and John, saying,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"</a:t>
            </a:r>
            <a:r>
              <a:rPr lang="en-US" sz="2400" dirty="0">
                <a:solidFill>
                  <a:srgbClr val="C00000"/>
                </a:solidFill>
              </a:rPr>
              <a:t>Go and </a:t>
            </a:r>
            <a:r>
              <a:rPr lang="en-US" sz="2400" b="1" dirty="0">
                <a:solidFill>
                  <a:srgbClr val="0070C0"/>
                </a:solidFill>
              </a:rPr>
              <a:t>prepare the Passover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for us, that we may eat." 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9</a:t>
            </a:r>
            <a:r>
              <a:rPr lang="en-US" sz="2400" dirty="0"/>
              <a:t>  So they said to him, </a:t>
            </a:r>
            <a:r>
              <a:rPr lang="en-US" sz="2400" b="1" dirty="0">
                <a:solidFill>
                  <a:srgbClr val="00B050"/>
                </a:solidFill>
              </a:rPr>
              <a:t>"Where do you want us to prepare?"  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13</a:t>
            </a:r>
            <a:r>
              <a:rPr lang="en-US" sz="2400" dirty="0" smtClean="0"/>
              <a:t>  </a:t>
            </a:r>
            <a:r>
              <a:rPr lang="en-US" sz="2400" dirty="0"/>
              <a:t>So they went and found it just as he had said to them,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they </a:t>
            </a:r>
            <a:r>
              <a:rPr lang="en-US" sz="2400" b="1" dirty="0">
                <a:solidFill>
                  <a:srgbClr val="0070C0"/>
                </a:solidFill>
              </a:rPr>
              <a:t>prepared the </a:t>
            </a:r>
            <a:r>
              <a:rPr lang="en-US" sz="2400" b="1" dirty="0" smtClean="0">
                <a:solidFill>
                  <a:srgbClr val="0070C0"/>
                </a:solidFill>
              </a:rPr>
              <a:t>Passover.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650" y="76201"/>
            <a:ext cx="87723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(Watching for a closer examination on just 1 da</a:t>
            </a:r>
            <a:r>
              <a:rPr lang="en-US" sz="2800" dirty="0" smtClean="0">
                <a:solidFill>
                  <a:srgbClr val="00FF99"/>
                </a:solidFill>
              </a:rPr>
              <a:t>y</a:t>
            </a:r>
            <a:r>
              <a:rPr lang="en-US" sz="2800" dirty="0" smtClean="0">
                <a:solidFill>
                  <a:srgbClr val="C00000"/>
                </a:solidFill>
              </a:rPr>
              <a:t>!)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072031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2743201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e\Desktop\Art to file\white man red ques mark cl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4495801"/>
            <a:ext cx="804750" cy="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536" y="5486400"/>
            <a:ext cx="929414" cy="1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14800" y="6227569"/>
            <a:ext cx="42003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Just 1 da</a:t>
            </a:r>
            <a:r>
              <a:rPr lang="en-US" sz="2800" dirty="0" smtClean="0">
                <a:solidFill>
                  <a:srgbClr val="00FF99"/>
                </a:solidFill>
              </a:rPr>
              <a:t>y</a:t>
            </a:r>
            <a:r>
              <a:rPr lang="en-US" sz="2800" dirty="0" smtClean="0">
                <a:solidFill>
                  <a:srgbClr val="C00000"/>
                </a:solidFill>
              </a:rPr>
              <a:t> ~ singular!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876" y="1003198"/>
            <a:ext cx="3048000" cy="304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Something to Think About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" y="1232118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Was that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“da</a:t>
            </a:r>
            <a:r>
              <a:rPr lang="en-US" sz="2800" b="1" dirty="0" smtClean="0">
                <a:solidFill>
                  <a:srgbClr val="00FF99"/>
                </a:solidFill>
                <a:latin typeface="Arial Rounded MT Bold" pitchFamily="34" charset="0"/>
              </a:rPr>
              <a:t>y</a:t>
            </a: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” … when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they killed the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Passover 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776" y="3780718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Also the Da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when unleavened bread was eaten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first time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(</a:t>
            </a:r>
            <a:r>
              <a:rPr lang="en-US" sz="2800" b="1" dirty="0" err="1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eg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:  Passover)?  </a:t>
            </a:r>
            <a:endParaRPr lang="en-US" sz="2800" b="1" dirty="0" smtClean="0">
              <a:ln>
                <a:solidFill>
                  <a:srgbClr val="0000FF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76200">
                  <a:srgbClr val="57B7FF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19800" y="2960437"/>
            <a:ext cx="1880919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</a:rPr>
              <a:t>Or?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Ravie" pitchFamily="82" charset="0"/>
            </a:endParaRPr>
          </a:p>
        </p:txBody>
      </p:sp>
      <p:pic>
        <p:nvPicPr>
          <p:cNvPr id="23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28145" y="4019822"/>
            <a:ext cx="1806390" cy="2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57800" y="4051198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The first Da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y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of the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Unleavened Bread Festival?  </a:t>
            </a:r>
          </a:p>
        </p:txBody>
      </p:sp>
    </p:spTree>
    <p:extLst>
      <p:ext uri="{BB962C8B-B14F-4D97-AF65-F5344CB8AC3E}">
        <p14:creationId xmlns:p14="http://schemas.microsoft.com/office/powerpoint/2010/main" val="36549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2" descr="C:\Users\Rae\Desktop\spring leaves bkgd 5 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" y="4495800"/>
            <a:ext cx="8915086" cy="2365294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09800" y="85555"/>
            <a:ext cx="4800600" cy="1905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“The”</a:t>
            </a:r>
          </a:p>
          <a:p>
            <a:pPr marL="182880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Last  Supper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1801" y="1896067"/>
            <a:ext cx="4254749" cy="4733333"/>
            <a:chOff x="4648200" y="1972267"/>
            <a:chExt cx="4254749" cy="4733333"/>
          </a:xfrm>
        </p:grpSpPr>
        <p:sp>
          <p:nvSpPr>
            <p:cNvPr id="27" name="Rectangle 26"/>
            <p:cNvSpPr/>
            <p:nvPr/>
          </p:nvSpPr>
          <p:spPr>
            <a:xfrm>
              <a:off x="4768540" y="3833904"/>
              <a:ext cx="31758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>
                    <a:solidFill>
                      <a:srgbClr val="006600"/>
                    </a:solidFill>
                  </a:ln>
                  <a:solidFill>
                    <a:srgbClr val="4B9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Abib</a:t>
              </a:r>
              <a:r>
                <a:rPr lang="en-US" sz="54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en-US" sz="5400" b="1" cap="none" spc="0" dirty="0" smtClean="0">
                  <a:ln w="11430">
                    <a:solidFill>
                      <a:srgbClr val="006600"/>
                    </a:solidFill>
                  </a:ln>
                  <a:solidFill>
                    <a:srgbClr val="4B9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13</a:t>
              </a:r>
              <a:r>
                <a:rPr lang="en-US" sz="5400" b="1" cap="none" spc="0" baseline="30000" dirty="0" smtClean="0">
                  <a:ln w="11430">
                    <a:solidFill>
                      <a:srgbClr val="006600"/>
                    </a:solidFill>
                  </a:ln>
                  <a:solidFill>
                    <a:srgbClr val="4B9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th</a:t>
              </a:r>
              <a:endParaRPr lang="en-US" sz="5400" b="1" cap="none" spc="0" dirty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68540" y="4930853"/>
              <a:ext cx="31758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Abib</a:t>
              </a:r>
              <a:r>
                <a:rPr lang="en-US" sz="54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en-US" sz="54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14</a:t>
              </a:r>
              <a:r>
                <a:rPr lang="en-US" sz="5400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th</a:t>
              </a:r>
              <a:endParaRPr lang="en-US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74513" y="1972267"/>
              <a:ext cx="21737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Part 1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4920200" y="2895600"/>
              <a:ext cx="3100144" cy="8893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The Controversy 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over the “date” of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The Last Supper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12349" y="3545063"/>
              <a:ext cx="990600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3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en-US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4648200" y="5816283"/>
              <a:ext cx="3403464" cy="8893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rgbClr val="92D050">
                        <a:alpha val="66000"/>
                      </a:srgbClr>
                    </a:glow>
                  </a:effectLst>
                  <a:latin typeface="Comic Sans MS" pitchFamily="66" charset="0"/>
                </a:rPr>
                <a:t>Was “The Last Supper” the Passover Meal?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3000" y="1897870"/>
            <a:ext cx="3582590" cy="4731530"/>
            <a:chOff x="378620" y="1972267"/>
            <a:chExt cx="3582590" cy="4731530"/>
          </a:xfrm>
        </p:grpSpPr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78620" y="2904153"/>
              <a:ext cx="3355180" cy="8875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 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Both types of bread were at 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The Last Supper Table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33350" y="1972267"/>
              <a:ext cx="21737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pitchFamily="34" charset="0"/>
                </a:rPr>
                <a:t>Part 2</a:t>
              </a:r>
              <a:endParaRPr lang="en-US" sz="5400" b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41" name="Picture 3" descr="C:\Users\Rae\Desktop\leavened bread clea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85" y="3887176"/>
              <a:ext cx="1609725" cy="1463675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Rae\Desktop\ULB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10" y="3887176"/>
              <a:ext cx="1905000" cy="181887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Subtitle 2"/>
            <p:cNvSpPr txBox="1">
              <a:spLocks/>
            </p:cNvSpPr>
            <p:nvPr/>
          </p:nvSpPr>
          <p:spPr>
            <a:xfrm>
              <a:off x="378620" y="5816283"/>
              <a:ext cx="3355180" cy="8875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1">
                    <a:lumMod val="75000"/>
                  </a:schemeClr>
                </a:buClr>
                <a:buSzPct val="110000"/>
                <a:buFont typeface="Georgia" pitchFamily="18" charset="0"/>
                <a:buNone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ONLY one bread 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can represent</a:t>
              </a:r>
              <a:b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</a:b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Comic Sans MS" pitchFamily="66" charset="0"/>
                </a:rPr>
                <a:t>Yahusha’s Body.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9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614511"/>
            <a:ext cx="3048000" cy="304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Important Crossroad Decision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906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We are now at a point where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a decision will </a:t>
            </a:r>
            <a:b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have to be made.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5788" y="990599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Do we have to choose between: </a:t>
            </a:r>
          </a:p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Synoptic Gospels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latin typeface="Arial Rounded MT Bold" pitchFamily="34" charset="0"/>
              </a:rPr>
              <a:t>or the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Book of John?</a:t>
            </a:r>
          </a:p>
        </p:txBody>
      </p:sp>
      <p:pic>
        <p:nvPicPr>
          <p:cNvPr id="11" name="Picture 3" descr="C:\Users\Rae\Desktop\Gospel-Of-Joh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2308410" cy="157573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Rae\Desktop\synoptic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590" y="3660606"/>
            <a:ext cx="2308410" cy="1569719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Rae\Desktop\White men puzzle 6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75" y="4876800"/>
            <a:ext cx="3224725" cy="18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81281" y="5600700"/>
            <a:ext cx="1880919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</a:rPr>
              <a:t>Or?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Ravie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5285465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Would it be better to see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ALL the Gospels 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in harmony with each other?</a:t>
            </a:r>
          </a:p>
        </p:txBody>
      </p:sp>
      <p:pic>
        <p:nvPicPr>
          <p:cNvPr id="23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3721719"/>
            <a:ext cx="1806390" cy="2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632960" y="5442843"/>
            <a:ext cx="9906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Charting the Four Gospels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5438" y="1958984"/>
            <a:ext cx="2546202" cy="119785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Vs. 17 Context &amp; Time Reference:</a:t>
            </a:r>
            <a:b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“3</a:t>
            </a:r>
            <a:r>
              <a:rPr lang="en-US" sz="18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rd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Cycle” 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before 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Last Supper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71396"/>
              </p:ext>
            </p:extLst>
          </p:nvPr>
        </p:nvGraphicFramePr>
        <p:xfrm>
          <a:off x="441941" y="4066163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8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Cycle</a:t>
                      </a:r>
                      <a:endParaRPr lang="en-US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6000">
                          <a:srgbClr val="FFF200"/>
                        </a:gs>
                        <a:gs pos="55000">
                          <a:srgbClr val="FF7A00"/>
                        </a:gs>
                        <a:gs pos="61000">
                          <a:srgbClr val="FF0300"/>
                        </a:gs>
                        <a:gs pos="69000">
                          <a:srgbClr val="00206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34644"/>
              </p:ext>
            </p:extLst>
          </p:nvPr>
        </p:nvGraphicFramePr>
        <p:xfrm>
          <a:off x="5945916" y="4002663"/>
          <a:ext cx="2895601" cy="10515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11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</a:t>
                      </a:r>
                    </a:p>
                    <a:p>
                      <a:pPr algn="ctr"/>
                      <a:endParaRPr lang="en-US" sz="105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Cycle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en-US" sz="11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6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US" sz="6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US" sz="11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38285"/>
              </p:ext>
            </p:extLst>
          </p:nvPr>
        </p:nvGraphicFramePr>
        <p:xfrm>
          <a:off x="3505200" y="3995043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Day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0000">
                          <a:srgbClr val="400040"/>
                        </a:gs>
                        <a:gs pos="84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50421"/>
              </p:ext>
            </p:extLst>
          </p:nvPr>
        </p:nvGraphicFramePr>
        <p:xfrm>
          <a:off x="3288031" y="3914398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25420"/>
              </p:ext>
            </p:extLst>
          </p:nvPr>
        </p:nvGraphicFramePr>
        <p:xfrm>
          <a:off x="4736875" y="3995043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76601"/>
              </p:ext>
            </p:extLst>
          </p:nvPr>
        </p:nvGraphicFramePr>
        <p:xfrm>
          <a:off x="4496085" y="3915033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10751"/>
              </p:ext>
            </p:extLst>
          </p:nvPr>
        </p:nvGraphicFramePr>
        <p:xfrm>
          <a:off x="5727476" y="3992503"/>
          <a:ext cx="213359" cy="1402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12979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425598" y="3842643"/>
            <a:ext cx="0" cy="13716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5800" y="5519043"/>
            <a:ext cx="121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Passover Meal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614278" y="5381883"/>
            <a:ext cx="0" cy="6858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5400000">
            <a:off x="7051684" y="2245627"/>
            <a:ext cx="462904" cy="3051168"/>
          </a:xfrm>
          <a:prstGeom prst="leftBrace">
            <a:avLst>
              <a:gd name="adj1" fmla="val 5153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8C4C6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 rot="5400000">
            <a:off x="4284862" y="2564905"/>
            <a:ext cx="455284" cy="2404992"/>
          </a:xfrm>
          <a:prstGeom prst="leftBrace">
            <a:avLst>
              <a:gd name="adj1" fmla="val 51533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1800" y="3088238"/>
            <a:ext cx="0" cy="983005"/>
          </a:xfrm>
          <a:prstGeom prst="line">
            <a:avLst/>
          </a:prstGeom>
          <a:ln w="57150">
            <a:solidFill>
              <a:schemeClr val="accent1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319631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Last Supper Timeframe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45536" y="2181761"/>
            <a:ext cx="27339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Passover is the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“da</a:t>
            </a:r>
            <a:r>
              <a:rPr lang="en-US" sz="2400" b="1" dirty="0" smtClean="0">
                <a:solidFill>
                  <a:srgbClr val="00FF99"/>
                </a:solidFill>
              </a:rPr>
              <a:t>y</a:t>
            </a:r>
            <a:r>
              <a:rPr lang="en-US" sz="2400" b="1" dirty="0" smtClean="0">
                <a:solidFill>
                  <a:srgbClr val="C00000"/>
                </a:solidFill>
              </a:rPr>
              <a:t>”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unleavened bread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that </a:t>
            </a:r>
            <a:r>
              <a:rPr lang="en-US" sz="2000" b="1" u="sng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was</a:t>
            </a:r>
            <a:r>
              <a:rPr lang="en-US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 approaching.</a:t>
            </a:r>
            <a:endParaRPr lang="en-US" sz="2000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4647" y="2181761"/>
            <a:ext cx="28073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rgbClr val="8C4C64"/>
                </a:solidFill>
              </a:rPr>
              <a:t>The Festival of Unleavened Bread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also had </a:t>
            </a:r>
            <a:r>
              <a:rPr lang="en-US" sz="2400" b="1" dirty="0" smtClean="0">
                <a:solidFill>
                  <a:srgbClr val="C00000"/>
                </a:solidFill>
              </a:rPr>
              <a:t>“7 da</a:t>
            </a:r>
            <a:r>
              <a:rPr lang="en-US" sz="2400" b="1" dirty="0">
                <a:solidFill>
                  <a:srgbClr val="00FF99"/>
                </a:solidFill>
              </a:rPr>
              <a:t>y</a:t>
            </a:r>
            <a:r>
              <a:rPr lang="en-US" sz="2400" b="1" dirty="0" smtClean="0">
                <a:solidFill>
                  <a:srgbClr val="C00000"/>
                </a:solidFill>
              </a:rPr>
              <a:t>s”</a:t>
            </a:r>
            <a:r>
              <a:rPr lang="en-US" sz="2400" b="1" dirty="0" smtClean="0">
                <a:solidFill>
                  <a:srgbClr val="8C4C64"/>
                </a:solidFill>
              </a:rPr>
              <a:t> </a:t>
            </a:r>
            <a:r>
              <a:rPr lang="en-US" b="1" dirty="0" smtClean="0">
                <a:solidFill>
                  <a:srgbClr val="8C4C64"/>
                </a:solidFill>
              </a:rPr>
              <a:t/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sz="2000" b="1" dirty="0" smtClean="0">
                <a:solidFill>
                  <a:srgbClr val="8C4C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that </a:t>
            </a:r>
            <a:r>
              <a:rPr lang="en-US" sz="2000" b="1" u="sng" dirty="0" smtClean="0">
                <a:solidFill>
                  <a:srgbClr val="8C4C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were</a:t>
            </a:r>
            <a:r>
              <a:rPr lang="en-US" sz="2000" b="1" dirty="0" smtClean="0">
                <a:solidFill>
                  <a:srgbClr val="8C4C6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 approaching.</a:t>
            </a:r>
            <a:endParaRPr lang="en-US" sz="2000" b="1" dirty="0">
              <a:solidFill>
                <a:srgbClr val="8C4C64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itchFamily="18" charset="0"/>
            </a:endParaRPr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1058444" y="936617"/>
            <a:ext cx="7171156" cy="892183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70000" lnSpcReduction="2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20000"/>
              </a:lnSpc>
              <a:buNone/>
            </a:pPr>
            <a:r>
              <a:rPr lang="en-US" sz="2300" b="1" dirty="0">
                <a:solidFill>
                  <a:schemeClr val="tx1"/>
                </a:solidFill>
              </a:rPr>
              <a:t>Matt 26:17</a:t>
            </a:r>
            <a:r>
              <a:rPr lang="en-US" sz="2300" dirty="0"/>
              <a:t>  </a:t>
            </a:r>
            <a:r>
              <a:rPr lang="en-US" sz="2300" b="1" dirty="0">
                <a:solidFill>
                  <a:srgbClr val="0070C0"/>
                </a:solidFill>
              </a:rPr>
              <a:t>Now </a:t>
            </a:r>
            <a:r>
              <a:rPr lang="en-US" sz="1700" strike="sngStrike" dirty="0">
                <a:solidFill>
                  <a:srgbClr val="0070C0"/>
                </a:solidFill>
              </a:rPr>
              <a:t>on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[as]</a:t>
            </a:r>
            <a:r>
              <a:rPr lang="en-US" sz="2300" dirty="0" smtClean="0"/>
              <a:t> </a:t>
            </a:r>
            <a:r>
              <a:rPr lang="en-US" sz="2300" b="1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>
                <a:solidFill>
                  <a:srgbClr val="0070C0"/>
                </a:solidFill>
              </a:rPr>
              <a:t>first </a:t>
            </a:r>
            <a:r>
              <a:rPr lang="en-US" sz="1700" i="1" dirty="0"/>
              <a:t>day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0070C0"/>
                </a:solidFill>
              </a:rPr>
              <a:t>of</a:t>
            </a:r>
            <a:r>
              <a:rPr lang="en-US" sz="2300" b="1" dirty="0"/>
              <a:t> </a:t>
            </a:r>
            <a:r>
              <a:rPr lang="en-US" sz="1700" i="1" dirty="0"/>
              <a:t>the Feast </a:t>
            </a:r>
            <a:r>
              <a:rPr lang="en-US" sz="1700" i="1" dirty="0" smtClean="0"/>
              <a:t>of </a:t>
            </a:r>
            <a:r>
              <a:rPr lang="en-US" sz="1700" b="1" dirty="0" smtClean="0"/>
              <a:t> </a:t>
            </a:r>
            <a:r>
              <a:rPr lang="en-US" sz="2300" b="1" dirty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unleavened </a:t>
            </a:r>
            <a:r>
              <a:rPr lang="en-US" sz="2300" b="1" dirty="0">
                <a:solidFill>
                  <a:srgbClr val="0070C0"/>
                </a:solidFill>
              </a:rPr>
              <a:t>b</a:t>
            </a:r>
            <a:r>
              <a:rPr lang="en-US" sz="2300" b="1" dirty="0" smtClean="0">
                <a:solidFill>
                  <a:srgbClr val="0070C0"/>
                </a:solidFill>
              </a:rPr>
              <a:t>read </a:t>
            </a:r>
            <a:br>
              <a:rPr lang="en-US" sz="2300" b="1" dirty="0" smtClean="0">
                <a:solidFill>
                  <a:srgbClr val="0070C0"/>
                </a:solidFill>
              </a:rPr>
            </a:b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[day was approaching]</a:t>
            </a:r>
            <a:r>
              <a:rPr lang="en-US" sz="2300" dirty="0" smtClean="0"/>
              <a:t> </a:t>
            </a:r>
            <a:r>
              <a:rPr lang="en-US" sz="2300" dirty="0"/>
              <a:t>the disciples came to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dirty="0" smtClean="0">
                <a:solidFill>
                  <a:srgbClr val="0070C0"/>
                </a:solidFill>
              </a:rPr>
              <a:t>,</a:t>
            </a:r>
            <a:r>
              <a:rPr lang="en-US" sz="2300" dirty="0" smtClean="0"/>
              <a:t> saying to </a:t>
            </a:r>
            <a:r>
              <a:rPr lang="en-US" sz="2300" dirty="0"/>
              <a:t>him,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b="1" dirty="0" smtClean="0">
                <a:solidFill>
                  <a:srgbClr val="00B050"/>
                </a:solidFill>
              </a:rPr>
              <a:t>"</a:t>
            </a:r>
            <a:r>
              <a:rPr lang="en-US" sz="2300" b="1" dirty="0">
                <a:solidFill>
                  <a:srgbClr val="00B050"/>
                </a:solidFill>
              </a:rPr>
              <a:t>Where do you want </a:t>
            </a:r>
            <a:r>
              <a:rPr lang="en-US" sz="2300" b="1" dirty="0" smtClean="0">
                <a:solidFill>
                  <a:srgbClr val="00B050"/>
                </a:solidFill>
              </a:rPr>
              <a:t>us </a:t>
            </a:r>
            <a:r>
              <a:rPr lang="en-US" sz="2300" b="1" dirty="0">
                <a:solidFill>
                  <a:srgbClr val="00B050"/>
                </a:solidFill>
              </a:rPr>
              <a:t>to prepare for you to eat the Passover?"</a:t>
            </a:r>
            <a:r>
              <a:rPr lang="en-US" sz="2000" b="1" dirty="0">
                <a:solidFill>
                  <a:srgbClr val="00B050"/>
                </a:solidFill>
              </a:rPr>
              <a:t> 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5521107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It was impossible for the disciples to place this request on either:</a:t>
            </a:r>
          </a:p>
          <a:p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(1)  Passover 4</a:t>
            </a:r>
            <a:r>
              <a:rPr lang="en-US" sz="17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cycle; </a:t>
            </a:r>
            <a:b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(2)  Unleavened Bread 5</a:t>
            </a:r>
            <a:r>
              <a:rPr lang="en-US" sz="17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cycle.</a:t>
            </a: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2040" y="5410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There is only one way for the Synoptic Gospels to be understood:  there </a:t>
            </a:r>
            <a:b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were 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“days approaching” </a:t>
            </a:r>
            <a:r>
              <a:rPr lang="en-US" sz="16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that were 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connected to </a:t>
            </a:r>
            <a:r>
              <a:rPr lang="en-US" sz="1600" b="1" dirty="0" smtClean="0">
                <a:solidFill>
                  <a:srgbClr val="8C4C6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unleavened bread.  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context is about Passover day arriving!</a:t>
            </a:r>
          </a:p>
        </p:txBody>
      </p:sp>
    </p:spTree>
    <p:extLst>
      <p:ext uri="{BB962C8B-B14F-4D97-AF65-F5344CB8AC3E}">
        <p14:creationId xmlns:p14="http://schemas.microsoft.com/office/powerpoint/2010/main" val="35668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2" grpId="0" animBg="1"/>
      <p:bldP spid="6" grpId="0"/>
      <p:bldP spid="38" grpId="0"/>
      <p:bldP spid="39" grpId="0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Translation Discrepancies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9144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Remember, John’s gospel was written much later.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It’s very likely the Synoptic Gospels were already translated into Greek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by this time.</a:t>
            </a:r>
          </a:p>
        </p:txBody>
      </p:sp>
      <p:pic>
        <p:nvPicPr>
          <p:cNvPr id="2050" name="Picture 2" descr="C:\Users\Rae\Desktop\KJV 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564858" cy="199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e\Desktop\translators of KJ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48" y="3124200"/>
            <a:ext cx="3273552" cy="214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91001" y="93233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John would have seen the definite necessity to clarify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 proper meaning around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“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da</a:t>
            </a:r>
            <a:r>
              <a:rPr lang="en-US" sz="2000" b="1" dirty="0" smtClean="0">
                <a:solidFill>
                  <a:srgbClr val="00FF99"/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y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of unleavened bread” – </a:t>
            </a:r>
            <a:r>
              <a:rPr lang="en-US" sz="2000" b="1" dirty="0" smtClean="0">
                <a:solidFill>
                  <a:srgbClr val="00FF99"/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(meaning Passover)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taking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ALL readers BACK to what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 Hebrew mind-set would </a:t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originally understand.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56137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b="1" dirty="0" smtClean="0">
                <a:solidFill>
                  <a:srgbClr val="4B9600"/>
                </a:solidFill>
                <a:latin typeface="Arial Rounded MT Bold" pitchFamily="34" charset="0"/>
              </a:rPr>
              <a:t>Today the Greek translation has taken on a meaning that was never intended by any Hebrew writer/believer.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8601" y="5591512"/>
            <a:ext cx="1206500" cy="1225550"/>
            <a:chOff x="7635748" y="5257800"/>
            <a:chExt cx="1206500" cy="1225550"/>
          </a:xfrm>
        </p:grpSpPr>
        <p:sp>
          <p:nvSpPr>
            <p:cNvPr id="25" name="Oval 24"/>
            <p:cNvSpPr/>
            <p:nvPr/>
          </p:nvSpPr>
          <p:spPr>
            <a:xfrm>
              <a:off x="7794091" y="5392964"/>
              <a:ext cx="843036" cy="88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C:\Users\Rae\Desktop\blue face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748" y="5257800"/>
              <a:ext cx="1206500" cy="122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629400" y="5859959"/>
            <a:ext cx="2005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…</a:t>
            </a:r>
            <a:endParaRPr lang="en-US" sz="4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33</a:t>
            </a:fld>
            <a:endParaRPr lang="en-US"/>
          </a:p>
        </p:txBody>
      </p:sp>
      <p:sp>
        <p:nvSpPr>
          <p:cNvPr id="3" name="Left Bracket 2"/>
          <p:cNvSpPr/>
          <p:nvPr/>
        </p:nvSpPr>
        <p:spPr>
          <a:xfrm rot="5400000">
            <a:off x="3901765" y="-168363"/>
            <a:ext cx="1355706" cy="8458205"/>
          </a:xfrm>
          <a:prstGeom prst="leftBracket">
            <a:avLst>
              <a:gd name="adj" fmla="val 39718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/>
          <p:cNvSpPr/>
          <p:nvPr/>
        </p:nvSpPr>
        <p:spPr>
          <a:xfrm rot="5400000">
            <a:off x="6217396" y="3925302"/>
            <a:ext cx="260129" cy="2057400"/>
          </a:xfrm>
          <a:prstGeom prst="leftBracket">
            <a:avLst>
              <a:gd name="adj" fmla="val 75280"/>
            </a:avLst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Comic Sans MS" pitchFamily="66" charset="0"/>
              </a:rPr>
              <a:t>W/S Festival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642870" y="4769072"/>
            <a:ext cx="7165852" cy="1341120"/>
          </a:xfrm>
          <a:prstGeom prst="upArrowCallout">
            <a:avLst>
              <a:gd name="adj1" fmla="val 27728"/>
              <a:gd name="adj2" fmla="val 21000"/>
              <a:gd name="adj3" fmla="val 25000"/>
              <a:gd name="adj4" fmla="val 54311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endParaRPr lang="en-US" sz="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Festival of Unleavened Bread has: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7 days with a feast each day of unleavened bread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(incl. W/S).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25503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76200" y="0"/>
            <a:ext cx="92202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Is it a “</a:t>
            </a:r>
            <a:r>
              <a:rPr lang="en-US" sz="3600" u="sng" dirty="0" smtClean="0">
                <a:solidFill>
                  <a:srgbClr val="002060"/>
                </a:solidFill>
              </a:rPr>
              <a:t>f</a:t>
            </a:r>
            <a:r>
              <a:rPr lang="en-US" sz="3600" dirty="0" smtClean="0"/>
              <a:t>east”? – “</a:t>
            </a:r>
            <a:r>
              <a:rPr lang="en-US" sz="3600" u="sng" dirty="0" smtClean="0">
                <a:solidFill>
                  <a:srgbClr val="FF0000"/>
                </a:solidFill>
              </a:rPr>
              <a:t>F</a:t>
            </a:r>
            <a:r>
              <a:rPr lang="en-US" sz="3600" dirty="0" smtClean="0"/>
              <a:t>east”? or “</a:t>
            </a:r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600" dirty="0" smtClean="0"/>
              <a:t>estival”?</a:t>
            </a:r>
            <a:endParaRPr lang="en-US" sz="36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09687"/>
              </p:ext>
            </p:extLst>
          </p:nvPr>
        </p:nvGraphicFramePr>
        <p:xfrm>
          <a:off x="1642872" y="4357591"/>
          <a:ext cx="72009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1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st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45000">
                          <a:schemeClr val="accent4">
                            <a:lumMod val="75000"/>
                          </a:schemeClr>
                        </a:gs>
                        <a:gs pos="52000">
                          <a:srgbClr val="AFDDF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2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nd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3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rd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4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5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6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7</a:t>
                      </a:r>
                      <a:r>
                        <a:rPr lang="en-US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latin typeface="Comic Sans MS" pitchFamily="66" charset="0"/>
                        </a:rPr>
                        <a:t> ULB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>
                      <a:gsLst>
                        <a:gs pos="45000">
                          <a:schemeClr val="accent4">
                            <a:lumMod val="75000"/>
                          </a:schemeClr>
                        </a:gs>
                        <a:gs pos="52000">
                          <a:srgbClr val="AFDD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09218"/>
              </p:ext>
            </p:extLst>
          </p:nvPr>
        </p:nvGraphicFramePr>
        <p:xfrm>
          <a:off x="5833872" y="5113494"/>
          <a:ext cx="990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rgbClr val="003300"/>
                            </a:glow>
                          </a:effectLst>
                          <a:latin typeface="Comic Sans MS" pitchFamily="66" charset="0"/>
                        </a:rPr>
                        <a:t>Wave Sheaf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127000">
                            <a:srgbClr val="003300"/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02319" y="1706487"/>
            <a:ext cx="7132081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For Covenant Calendar Definitions:</a:t>
            </a:r>
          </a:p>
          <a:p>
            <a:pPr algn="ctr"/>
            <a:r>
              <a:rPr lang="en-US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FULL Passover FESTIVAL includes:  </a:t>
            </a:r>
            <a:br>
              <a:rPr lang="en-US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Passover Day; </a:t>
            </a:r>
            <a:r>
              <a:rPr lang="en-US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Unleavened Bread Festival </a:t>
            </a:r>
            <a:r>
              <a:rPr lang="en-US" sz="1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[of 7 days] </a:t>
            </a:r>
            <a:r>
              <a:rPr lang="en-US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&amp; </a:t>
            </a:r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Wave Sheaf Festival</a:t>
            </a:r>
            <a:endParaRPr lang="en-US" sz="2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82482"/>
              </p:ext>
            </p:extLst>
          </p:nvPr>
        </p:nvGraphicFramePr>
        <p:xfrm>
          <a:off x="347472" y="4357591"/>
          <a:ext cx="1176528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6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Passover</a:t>
                      </a:r>
                      <a:r>
                        <a:rPr lang="en-US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Left Bracket 11"/>
          <p:cNvSpPr/>
          <p:nvPr/>
        </p:nvSpPr>
        <p:spPr>
          <a:xfrm rot="5400000">
            <a:off x="5051924" y="595218"/>
            <a:ext cx="361949" cy="7162804"/>
          </a:xfrm>
          <a:prstGeom prst="leftBracket">
            <a:avLst>
              <a:gd name="adj" fmla="val 7528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endParaRPr lang="en-US" sz="2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372" y="3459087"/>
            <a:ext cx="845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Full Passover Festival has 3 Components</a:t>
            </a:r>
            <a:endParaRPr lang="en-US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4" name="Left Bracket 13"/>
          <p:cNvSpPr/>
          <p:nvPr/>
        </p:nvSpPr>
        <p:spPr>
          <a:xfrm rot="5400000">
            <a:off x="744090" y="3630154"/>
            <a:ext cx="361949" cy="1130814"/>
          </a:xfrm>
          <a:prstGeom prst="leftBracket">
            <a:avLst>
              <a:gd name="adj" fmla="val 7528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1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P/O Fest.</a:t>
            </a:r>
            <a:endParaRPr lang="en-US" sz="1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359659" y="4738592"/>
            <a:ext cx="1130813" cy="1371600"/>
          </a:xfrm>
          <a:prstGeom prst="upArrowCallout">
            <a:avLst>
              <a:gd name="adj1" fmla="val 34703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1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st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 feast day of ‘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ulb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’</a:t>
            </a:r>
            <a:br>
              <a:rPr lang="en-US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endParaRPr lang="en-US" b="1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0016" y="762000"/>
            <a:ext cx="422910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‘feast’ H4960; </a:t>
            </a:r>
            <a:r>
              <a:rPr lang="en-US" sz="1400" dirty="0" err="1" smtClean="0">
                <a:latin typeface="Comic Sans MS" pitchFamily="66" charset="0"/>
              </a:rPr>
              <a:t>mishteh</a:t>
            </a:r>
            <a:r>
              <a:rPr lang="en-US" sz="1400" dirty="0" smtClean="0">
                <a:latin typeface="Comic Sans MS" pitchFamily="66" charset="0"/>
              </a:rPr>
              <a:t>; </a:t>
            </a:r>
            <a:r>
              <a:rPr lang="en-US" sz="1400" dirty="0">
                <a:latin typeface="Comic Sans MS" pitchFamily="66" charset="0"/>
              </a:rPr>
              <a:t>from </a:t>
            </a:r>
            <a:r>
              <a:rPr lang="en-US" sz="1400" dirty="0" smtClean="0">
                <a:latin typeface="Comic Sans MS" pitchFamily="66" charset="0"/>
              </a:rPr>
              <a:t>H8354</a:t>
            </a:r>
            <a:r>
              <a:rPr lang="en-US" sz="1400" dirty="0">
                <a:latin typeface="Comic Sans MS" pitchFamily="66" charset="0"/>
              </a:rPr>
              <a:t>; drink, </a:t>
            </a: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by </a:t>
            </a:r>
            <a:r>
              <a:rPr lang="en-US" sz="1400" dirty="0">
                <a:latin typeface="Comic Sans MS" pitchFamily="66" charset="0"/>
              </a:rPr>
              <a:t>implication, drinking (the act); also (by implication) 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a ban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uet</a:t>
            </a:r>
            <a:r>
              <a:rPr lang="en-US" sz="1400" dirty="0">
                <a:latin typeface="Comic Sans MS" pitchFamily="66" charset="0"/>
              </a:rPr>
              <a:t> or (generally) feast</a:t>
            </a:r>
            <a:r>
              <a:rPr lang="en-US" sz="1400" dirty="0" smtClean="0">
                <a:latin typeface="Comic Sans MS" pitchFamily="66" charset="0"/>
              </a:rPr>
              <a:t>:  </a:t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KJV </a:t>
            </a:r>
            <a:r>
              <a:rPr lang="en-US" sz="1400" dirty="0">
                <a:latin typeface="Comic Sans MS" pitchFamily="66" charset="0"/>
              </a:rPr>
              <a:t>- 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ban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uet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n-US" sz="1400" dirty="0">
                <a:latin typeface="Comic Sans MS" pitchFamily="66" charset="0"/>
              </a:rPr>
              <a:t> drank, drink, </a:t>
            </a:r>
            <a:r>
              <a:rPr lang="en-US" sz="1400" b="1" u="sng" dirty="0" smtClean="0">
                <a:solidFill>
                  <a:srgbClr val="0070C0"/>
                </a:solidFill>
                <a:latin typeface="Comic Sans MS" pitchFamily="66" charset="0"/>
              </a:rPr>
              <a:t>feast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>
                <a:latin typeface="Comic Sans MS" pitchFamily="66" charset="0"/>
              </a:rPr>
              <a:t>([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US" sz="1400" b="1" u="sng" dirty="0" err="1">
                <a:solidFill>
                  <a:srgbClr val="0070C0"/>
                </a:solidFill>
                <a:latin typeface="Comic Sans MS" pitchFamily="66" charset="0"/>
              </a:rPr>
              <a:t>ed</a:t>
            </a:r>
            <a:r>
              <a:rPr lang="en-US" sz="1400" dirty="0">
                <a:latin typeface="Comic Sans MS" pitchFamily="66" charset="0"/>
              </a:rPr>
              <a:t>], 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US" sz="1400" b="1" u="sng" dirty="0" err="1">
                <a:solidFill>
                  <a:srgbClr val="0070C0"/>
                </a:solidFill>
                <a:latin typeface="Comic Sans MS" pitchFamily="66" charset="0"/>
              </a:rPr>
              <a:t>in</a:t>
            </a:r>
            <a:r>
              <a:rPr lang="en-US" sz="1400" b="1" dirty="0" err="1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US" sz="1400" dirty="0" smtClean="0">
                <a:latin typeface="Comic Sans MS" pitchFamily="66" charset="0"/>
              </a:rPr>
              <a:t>).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456" y="762000"/>
            <a:ext cx="4229102" cy="954107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Gen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19:3  </a:t>
            </a:r>
            <a:r>
              <a:rPr lang="en-US" sz="1400" dirty="0" smtClean="0">
                <a:latin typeface="Comic Sans MS" pitchFamily="66" charset="0"/>
              </a:rPr>
              <a:t>And </a:t>
            </a:r>
            <a:r>
              <a:rPr lang="en-US" sz="1400" smtClean="0">
                <a:latin typeface="Comic Sans MS" pitchFamily="66" charset="0"/>
              </a:rPr>
              <a:t>[Lot] </a:t>
            </a:r>
            <a:r>
              <a:rPr lang="en-US" sz="1400" dirty="0">
                <a:latin typeface="Comic Sans MS" pitchFamily="66" charset="0"/>
              </a:rPr>
              <a:t>pressed upon them greatly; </a:t>
            </a: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and </a:t>
            </a:r>
            <a:r>
              <a:rPr lang="en-US" sz="1400" dirty="0">
                <a:latin typeface="Comic Sans MS" pitchFamily="66" charset="0"/>
              </a:rPr>
              <a:t>they turned in unto him, and entered into his house; and he made them a </a:t>
            </a:r>
            <a:r>
              <a:rPr lang="en-US" sz="1400" b="1" u="sng" dirty="0">
                <a:solidFill>
                  <a:srgbClr val="0070C0"/>
                </a:solidFill>
                <a:latin typeface="Comic Sans MS" pitchFamily="66" charset="0"/>
              </a:rPr>
              <a:t>feast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1400" dirty="0">
                <a:latin typeface="Comic Sans MS" pitchFamily="66" charset="0"/>
              </a:rPr>
              <a:t>and did 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bake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unleavened bread, 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and they did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eat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37" y="6114871"/>
            <a:ext cx="8992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Abib 13 </a:t>
            </a:r>
            <a:r>
              <a:rPr lang="en-US" sz="1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(in Matt, Mark, Luke) </a:t>
            </a:r>
            <a:r>
              <a:rPr lang="en-US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disciples asked where to prepare the </a:t>
            </a:r>
            <a:r>
              <a:rPr lang="en-US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 – for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[Abib 14]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FEAST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“da</a:t>
            </a:r>
            <a:r>
              <a:rPr lang="en-US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of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nleavened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read that </a:t>
            </a:r>
            <a:r>
              <a:rPr lang="en-US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approaching.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2869" y="3942233"/>
            <a:ext cx="71896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Festival of Unleavened Bread</a:t>
            </a:r>
            <a:endParaRPr lang="en-US" sz="2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870" y="4742688"/>
            <a:ext cx="331013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H2282 “chag” Festival of ULB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90589" y="2155496"/>
            <a:ext cx="1004811" cy="934415"/>
          </a:xfrm>
          <a:prstGeom prst="wedgeRoundRectCallout">
            <a:avLst>
              <a:gd name="adj1" fmla="val 54662"/>
              <a:gd name="adj2" fmla="val 80356"/>
              <a:gd name="adj3" fmla="val 16667"/>
            </a:avLst>
          </a:prstGeom>
          <a:solidFill>
            <a:schemeClr val="accent2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/>
              <a:t>This </a:t>
            </a:r>
            <a:r>
              <a:rPr lang="en-CA" b="1" u="sng" dirty="0" smtClean="0"/>
              <a:t>is</a:t>
            </a:r>
            <a:r>
              <a:rPr lang="en-CA" b="1" dirty="0" smtClean="0"/>
              <a:t> </a:t>
            </a:r>
            <a:r>
              <a:rPr lang="en-CA" b="1" dirty="0" err="1" smtClean="0"/>
              <a:t>Exo</a:t>
            </a:r>
            <a:r>
              <a:rPr lang="en-CA" b="1" dirty="0" smtClean="0"/>
              <a:t> 12:18!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092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4" grpId="0" animBg="1"/>
      <p:bldP spid="15" grpId="0" animBg="1"/>
      <p:bldP spid="18" grpId="0"/>
      <p:bldP spid="20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34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C:\Users\Rae\Desktop\Gospel-Of-Joh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72709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4180939" y="355122"/>
            <a:ext cx="4572001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57150" h="38100" prst="artDeco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In many studies one must: 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Watch the Content.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Watch the Context especially with words like “</a:t>
            </a:r>
            <a:r>
              <a:rPr lang="en-US" sz="2000" b="1" dirty="0" smtClean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” and “</a:t>
            </a:r>
            <a:r>
              <a:rPr lang="en-US" sz="2000" b="1" dirty="0" smtClean="0">
                <a:solidFill>
                  <a:srgbClr val="C00000"/>
                </a:solidFill>
              </a:rPr>
              <a:t>the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” … as these words will cause a difference in the final context.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Compare other versions of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Scripture.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Bible Versions that may have italicized words &amp; capital letters </a:t>
            </a:r>
            <a:r>
              <a:rPr lang="en-US" sz="2000" b="1" dirty="0" smtClean="0">
                <a:solidFill>
                  <a:srgbClr val="C00000"/>
                </a:solidFill>
              </a:rPr>
              <a:t>where they do not belong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can 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lead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to a different context if </a:t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one is not paying attention.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Be sure to check and see what John has to say, as often his Gospel solves the controversy.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35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645" y="259140"/>
            <a:ext cx="9490286" cy="230832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en-US" sz="4800" b="1" baseline="30000" dirty="0" smtClean="0">
                <a:ln/>
                <a:solidFill>
                  <a:schemeClr val="accent3"/>
                </a:solidFill>
              </a:rPr>
              <a:t>st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Witness for </a:t>
            </a:r>
            <a:b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the “day” and “date” </a:t>
            </a:r>
            <a:b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of Passover</a:t>
            </a:r>
            <a:endParaRPr lang="en-US" sz="4800" b="1" strike="sngStrike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9765" y="5029200"/>
            <a:ext cx="518100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John’s Gospel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Chapters 13-18-19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8534" y="2676106"/>
            <a:ext cx="4863466" cy="2200693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Synoptic Gospels seem to have some challenging phrases. </a:t>
            </a:r>
          </a:p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Let’s examine John.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76200" y="39469"/>
            <a:ext cx="9220200" cy="9511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Considering John’s Gospel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305800" cy="48006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dirty="0" smtClean="0"/>
              <a:t>Have you ever wondered why there are 4 Gospels for one story?  Have you ever wondered why John’s Gospel is different than the </a:t>
            </a:r>
            <a:r>
              <a:rPr lang="en-US" dirty="0" err="1" smtClean="0"/>
              <a:t>Synoptics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Many </a:t>
            </a:r>
            <a:r>
              <a:rPr lang="en-US" dirty="0"/>
              <a:t>scholars believe John wrote his Gospel late in the </a:t>
            </a:r>
            <a:r>
              <a:rPr lang="en-US" dirty="0" smtClean="0"/>
              <a:t>first </a:t>
            </a:r>
            <a:r>
              <a:rPr lang="en-US" dirty="0"/>
              <a:t>century; </a:t>
            </a:r>
            <a:r>
              <a:rPr lang="en-US" b="1" i="1" u="sng" dirty="0">
                <a:solidFill>
                  <a:srgbClr val="FF0000"/>
                </a:solidFill>
              </a:rPr>
              <a:t>decades after the S</a:t>
            </a:r>
            <a:r>
              <a:rPr lang="en-US" b="1" i="1" dirty="0">
                <a:solidFill>
                  <a:srgbClr val="FF0000"/>
                </a:solidFill>
              </a:rPr>
              <a:t>y</a:t>
            </a:r>
            <a:r>
              <a:rPr lang="en-US" b="1" i="1" u="sng" dirty="0">
                <a:solidFill>
                  <a:srgbClr val="FF0000"/>
                </a:solidFill>
              </a:rPr>
              <a:t>no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u="sng" dirty="0">
                <a:solidFill>
                  <a:srgbClr val="FF0000"/>
                </a:solidFill>
              </a:rPr>
              <a:t>tic Gos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i="1" u="sng" dirty="0">
                <a:solidFill>
                  <a:srgbClr val="FF0000"/>
                </a:solidFill>
              </a:rPr>
              <a:t>els had </a:t>
            </a:r>
            <a:r>
              <a:rPr lang="en-US" b="1" i="1" u="sng" dirty="0" smtClean="0">
                <a:solidFill>
                  <a:srgbClr val="FF0000"/>
                </a:solidFill>
              </a:rPr>
              <a:t>been </a:t>
            </a:r>
            <a:r>
              <a:rPr lang="en-US" b="1" i="1" u="sng" dirty="0">
                <a:solidFill>
                  <a:srgbClr val="FF0000"/>
                </a:solidFill>
              </a:rPr>
              <a:t>written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Greek-speaking </a:t>
            </a:r>
            <a:r>
              <a:rPr lang="en-US" b="1" dirty="0">
                <a:solidFill>
                  <a:srgbClr val="00B050"/>
                </a:solidFill>
              </a:rPr>
              <a:t>Gentiles </a:t>
            </a:r>
            <a:r>
              <a:rPr lang="en-US" b="1" dirty="0" smtClean="0">
                <a:solidFill>
                  <a:srgbClr val="00B050"/>
                </a:solidFill>
              </a:rPr>
              <a:t>comprised </a:t>
            </a:r>
            <a:r>
              <a:rPr lang="en-US" b="1" dirty="0">
                <a:solidFill>
                  <a:srgbClr val="00B050"/>
                </a:solidFill>
              </a:rPr>
              <a:t>a significant </a:t>
            </a:r>
            <a:r>
              <a:rPr lang="en-US" b="1" dirty="0" smtClean="0">
                <a:solidFill>
                  <a:srgbClr val="00B050"/>
                </a:solidFill>
              </a:rPr>
              <a:t>portion of </a:t>
            </a:r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assembly </a:t>
            </a:r>
            <a:r>
              <a:rPr lang="en-US" sz="1700" b="1" dirty="0" smtClean="0">
                <a:solidFill>
                  <a:srgbClr val="00B050"/>
                </a:solidFill>
              </a:rPr>
              <a:t>(believing in the Roman midnight commencement for the day-start). </a:t>
            </a:r>
            <a:endParaRPr lang="en-US" sz="1700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John's </a:t>
            </a:r>
            <a:r>
              <a:rPr lang="en-US" b="1" dirty="0" smtClean="0">
                <a:solidFill>
                  <a:srgbClr val="C00000"/>
                </a:solidFill>
              </a:rPr>
              <a:t>Gospel differs from </a:t>
            </a:r>
            <a:r>
              <a:rPr lang="en-US" b="1" dirty="0">
                <a:solidFill>
                  <a:srgbClr val="C00000"/>
                </a:solidFill>
              </a:rPr>
              <a:t>the Synoptic Gospels </a:t>
            </a:r>
            <a:r>
              <a:rPr lang="en-US" b="1" dirty="0" smtClean="0">
                <a:solidFill>
                  <a:srgbClr val="C00000"/>
                </a:solidFill>
              </a:rPr>
              <a:t>because </a:t>
            </a:r>
            <a:r>
              <a:rPr lang="en-US" b="1" dirty="0">
                <a:solidFill>
                  <a:srgbClr val="C00000"/>
                </a:solidFill>
              </a:rPr>
              <a:t>of the number of Gentile converts </a:t>
            </a:r>
            <a:r>
              <a:rPr lang="en-US" b="1" dirty="0" smtClean="0">
                <a:solidFill>
                  <a:srgbClr val="C00000"/>
                </a:solidFill>
              </a:rPr>
              <a:t>pouring into </a:t>
            </a:r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assembly.  He had to include missed </a:t>
            </a:r>
            <a:r>
              <a:rPr lang="en-US" b="1" dirty="0">
                <a:solidFill>
                  <a:srgbClr val="C00000"/>
                </a:solidFill>
              </a:rPr>
              <a:t>details (separating truth from error</a:t>
            </a:r>
            <a:r>
              <a:rPr lang="en-US" b="1" dirty="0" smtClean="0">
                <a:solidFill>
                  <a:srgbClr val="C00000"/>
                </a:solidFill>
              </a:rPr>
              <a:t>) especially when </a:t>
            </a:r>
            <a:r>
              <a:rPr lang="en-US" b="1" dirty="0">
                <a:solidFill>
                  <a:srgbClr val="C00000"/>
                </a:solidFill>
              </a:rPr>
              <a:t>the anti-Jewish bias </a:t>
            </a:r>
            <a:r>
              <a:rPr lang="en-US" b="1" dirty="0" smtClean="0">
                <a:solidFill>
                  <a:srgbClr val="C00000"/>
                </a:solidFill>
              </a:rPr>
              <a:t>began </a:t>
            </a:r>
            <a:r>
              <a:rPr lang="en-US" b="1" dirty="0">
                <a:solidFill>
                  <a:srgbClr val="C00000"/>
                </a:solidFill>
              </a:rPr>
              <a:t>to take </a:t>
            </a:r>
            <a:r>
              <a:rPr lang="en-US" b="1" dirty="0" smtClean="0">
                <a:solidFill>
                  <a:srgbClr val="C00000"/>
                </a:solidFill>
              </a:rPr>
              <a:t>root.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John </a:t>
            </a:r>
            <a:r>
              <a:rPr lang="en-US" b="1" dirty="0">
                <a:solidFill>
                  <a:srgbClr val="0070C0"/>
                </a:solidFill>
              </a:rPr>
              <a:t>went to great lengths to emphasize the Messiah's </a:t>
            </a:r>
            <a:r>
              <a:rPr lang="en-US" b="1" dirty="0" smtClean="0">
                <a:solidFill>
                  <a:srgbClr val="0070C0"/>
                </a:solidFill>
              </a:rPr>
              <a:t>heritage and to remove all possibilities of lingering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doubt, especially around the details of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Covenant Calendar, timing of events, etc.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36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21960"/>
            <a:ext cx="5410200" cy="97869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review the beginning of John’s account of the Last Supper.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  <p:pic>
        <p:nvPicPr>
          <p:cNvPr id="13" name="Picture 2" descr="C:\Users\Rae\Desktop\joh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800600"/>
            <a:ext cx="2590800" cy="1819275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029200" cy="838201"/>
          </a:xfrm>
        </p:spPr>
        <p:txBody>
          <a:bodyPr/>
          <a:lstStyle/>
          <a:p>
            <a:r>
              <a:rPr lang="en-US" dirty="0" smtClean="0"/>
              <a:t>John 13:1-5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37936" y="838200"/>
            <a:ext cx="4953000" cy="6096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Now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BEFORE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the </a:t>
            </a:r>
            <a:r>
              <a:rPr lang="en-US" sz="1800" b="1" dirty="0">
                <a:solidFill>
                  <a:srgbClr val="0070C0"/>
                </a:solidFill>
              </a:rPr>
              <a:t>feast of the </a:t>
            </a:r>
            <a:r>
              <a:rPr lang="en-US" sz="1800" b="1" dirty="0" err="1">
                <a:solidFill>
                  <a:srgbClr val="0070C0"/>
                </a:solidFill>
              </a:rPr>
              <a:t>passover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when </a:t>
            </a:r>
            <a:r>
              <a:rPr lang="en-US" sz="1800" b="1" dirty="0">
                <a:solidFill>
                  <a:srgbClr val="0070C0"/>
                </a:solidFill>
              </a:rPr>
              <a:t>Yahusha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knew that his hour was come that he should depart out of this world unto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Father, having loved his own which were in the world, he loved them unto the end.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And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u="sng" dirty="0">
                <a:solidFill>
                  <a:srgbClr val="FF0000"/>
                </a:solidFill>
              </a:rPr>
              <a:t>su</a:t>
            </a:r>
            <a:r>
              <a:rPr lang="en-US" sz="1800" b="1" dirty="0">
                <a:solidFill>
                  <a:srgbClr val="FF0000"/>
                </a:solidFill>
              </a:rPr>
              <a:t>pp</a:t>
            </a:r>
            <a:r>
              <a:rPr lang="en-US" sz="1800" b="1" u="sng" dirty="0">
                <a:solidFill>
                  <a:srgbClr val="FF0000"/>
                </a:solidFill>
              </a:rPr>
              <a:t>er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0070C0"/>
                </a:solidFill>
              </a:rPr>
              <a:t>bein</a:t>
            </a:r>
            <a:r>
              <a:rPr lang="en-US" sz="1800" b="1" dirty="0" smtClean="0">
                <a:solidFill>
                  <a:srgbClr val="0070C0"/>
                </a:solidFill>
              </a:rPr>
              <a:t>g </a:t>
            </a:r>
            <a:r>
              <a:rPr lang="en-US" sz="1800" b="1" u="sng" dirty="0" smtClean="0">
                <a:solidFill>
                  <a:srgbClr val="FF0000"/>
                </a:solidFill>
              </a:rPr>
              <a:t>ended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devil having now put into the heart of Judas</a:t>
            </a:r>
            <a:r>
              <a:rPr lang="en-US" sz="1800" dirty="0">
                <a:solidFill>
                  <a:schemeClr val="tx1"/>
                </a:solidFill>
              </a:rPr>
              <a:t> Iscariot, Simon's son, 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betray him;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Yahusha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knowing that the Father had given all things into his hands, and that he was come from </a:t>
            </a:r>
            <a:r>
              <a:rPr lang="en-US" sz="1800" b="1" dirty="0" smtClean="0">
                <a:solidFill>
                  <a:srgbClr val="0070C0"/>
                </a:solidFill>
              </a:rPr>
              <a:t>Yahuah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went to </a:t>
            </a:r>
            <a:r>
              <a:rPr lang="en-US" sz="1800" b="1" dirty="0" smtClean="0">
                <a:solidFill>
                  <a:srgbClr val="0070C0"/>
                </a:solidFill>
              </a:rPr>
              <a:t>Yahuah</a:t>
            </a:r>
            <a:r>
              <a:rPr lang="en-US" sz="1800" dirty="0" smtClean="0">
                <a:solidFill>
                  <a:srgbClr val="0070C0"/>
                </a:solidFill>
              </a:rPr>
              <a:t>;</a:t>
            </a:r>
            <a:endParaRPr lang="en-US" sz="18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4 </a:t>
            </a:r>
            <a:r>
              <a:rPr lang="en-US" sz="1800" b="1" dirty="0">
                <a:solidFill>
                  <a:srgbClr val="0070C0"/>
                </a:solidFill>
              </a:rPr>
              <a:t>He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riseth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from</a:t>
            </a:r>
            <a:r>
              <a:rPr lang="en-US" sz="1800" b="1" dirty="0">
                <a:solidFill>
                  <a:srgbClr val="FF0000"/>
                </a:solidFill>
              </a:rPr>
              <a:t> supper</a:t>
            </a:r>
            <a:r>
              <a:rPr lang="en-US" sz="1800" dirty="0">
                <a:solidFill>
                  <a:srgbClr val="FF0000"/>
                </a:solidFill>
              </a:rPr>
              <a:t>,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and laid aside </a:t>
            </a:r>
            <a:r>
              <a:rPr lang="en-US" sz="1800" b="1" dirty="0" smtClean="0">
                <a:solidFill>
                  <a:srgbClr val="0070C0"/>
                </a:solidFill>
              </a:rPr>
              <a:t/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his </a:t>
            </a:r>
            <a:r>
              <a:rPr lang="en-US" sz="1800" b="1" dirty="0">
                <a:solidFill>
                  <a:srgbClr val="0070C0"/>
                </a:solidFill>
              </a:rPr>
              <a:t>garments;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took a towel, and girded himself.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After that he </a:t>
            </a:r>
            <a:r>
              <a:rPr lang="en-US" sz="1800" dirty="0" err="1">
                <a:solidFill>
                  <a:schemeClr val="tx1"/>
                </a:solidFill>
              </a:rPr>
              <a:t>poureth</a:t>
            </a:r>
            <a:r>
              <a:rPr lang="en-US" sz="1800" dirty="0">
                <a:solidFill>
                  <a:schemeClr val="tx1"/>
                </a:solidFill>
              </a:rPr>
              <a:t> water into a </a:t>
            </a:r>
            <a:r>
              <a:rPr lang="en-US" sz="1800" dirty="0" err="1">
                <a:solidFill>
                  <a:schemeClr val="tx1"/>
                </a:solidFill>
              </a:rPr>
              <a:t>bason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b="1" dirty="0">
                <a:solidFill>
                  <a:srgbClr val="0070C0"/>
                </a:solidFill>
              </a:rPr>
              <a:t>began to wash the disciples' feet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to wipe them with the towel wherewith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he </a:t>
            </a:r>
            <a:r>
              <a:rPr lang="en-US" sz="1800" dirty="0">
                <a:solidFill>
                  <a:schemeClr val="tx1"/>
                </a:solidFill>
              </a:rPr>
              <a:t>was girded.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562600" y="1143000"/>
            <a:ext cx="3124200" cy="4953000"/>
          </a:xfrm>
          <a:prstGeom prst="rect">
            <a:avLst/>
          </a:prstGeom>
          <a:gradFill flip="none" rotWithShape="1">
            <a:gsLst>
              <a:gs pos="81000">
                <a:srgbClr val="002060"/>
              </a:gs>
              <a:gs pos="74000">
                <a:schemeClr val="accent6">
                  <a:lumMod val="20000"/>
                  <a:lumOff val="80000"/>
                </a:schemeClr>
              </a:gs>
              <a:gs pos="55000">
                <a:schemeClr val="accent4">
                  <a:lumMod val="20000"/>
                  <a:lumOff val="80000"/>
                </a:schemeClr>
              </a:gs>
              <a:gs pos="43000">
                <a:srgbClr val="0070C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  <a:sp3d extrusionH="57150">
              <a:bevelT h="25400" prst="softRound"/>
            </a:sp3d>
          </a:bodyPr>
          <a:lstStyle/>
          <a:p>
            <a:pPr marL="4572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Verse 1 plainly </a:t>
            </a:r>
            <a:r>
              <a:rPr lang="en-US" sz="2000" b="1" dirty="0">
                <a:solidFill>
                  <a:schemeClr val="bg1"/>
                </a:solidFill>
              </a:rPr>
              <a:t>states the timing was </a:t>
            </a: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u="sng" dirty="0" smtClean="0">
                <a:solidFill>
                  <a:srgbClr val="FFFF00"/>
                </a:solidFill>
                <a:latin typeface="Footlight MT Light" pitchFamily="18" charset="0"/>
              </a:rPr>
              <a:t>BEFORE</a:t>
            </a:r>
            <a:r>
              <a:rPr lang="en-US" sz="2000" b="1" dirty="0" smtClean="0">
                <a:solidFill>
                  <a:schemeClr val="bg1"/>
                </a:solidFill>
              </a:rPr>
              <a:t> the </a:t>
            </a:r>
            <a:r>
              <a:rPr lang="en-US" sz="2000" b="1" dirty="0">
                <a:solidFill>
                  <a:schemeClr val="bg1"/>
                </a:solidFill>
              </a:rPr>
              <a:t>feast of the Passover," which is always on the </a:t>
            </a:r>
            <a:r>
              <a:rPr lang="en-US" sz="2000" b="1" cap="small" dirty="0">
                <a:solidFill>
                  <a:schemeClr val="bg1"/>
                </a:solidFill>
              </a:rPr>
              <a:t>14</a:t>
            </a:r>
            <a:r>
              <a:rPr lang="en-US" sz="2000" b="1" cap="small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day of the first month.  Logic demands the betrayal of </a:t>
            </a:r>
            <a:r>
              <a:rPr lang="en-US" sz="2000" b="1" u="sng" dirty="0">
                <a:solidFill>
                  <a:schemeClr val="bg1"/>
                </a:solidFill>
              </a:rPr>
              <a:t>Yahusha</a:t>
            </a:r>
            <a:r>
              <a:rPr lang="en-US" sz="2000" b="1" dirty="0">
                <a:solidFill>
                  <a:schemeClr val="bg1"/>
                </a:solidFill>
              </a:rPr>
              <a:t> must occur before His sacrifice on the cross.</a:t>
            </a:r>
          </a:p>
          <a:p>
            <a:pPr marL="4572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Verse 2:  </a:t>
            </a: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John shows 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the </a:t>
            </a:r>
            <a:r>
              <a:rPr lang="en-US" sz="2000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Last Supper took place on the </a:t>
            </a:r>
            <a:r>
              <a:rPr lang="en-US" sz="2000" u="sng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same ni</a:t>
            </a:r>
            <a:r>
              <a:rPr lang="en-US" sz="2000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g</a:t>
            </a:r>
            <a:r>
              <a:rPr lang="en-US" sz="2000" u="sng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ht </a:t>
            </a:r>
            <a:r>
              <a:rPr lang="en-US" sz="2000" u="sng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/>
            </a:r>
            <a:br>
              <a:rPr lang="en-US" sz="2000" u="sng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Judas Iscariot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 </a:t>
            </a:r>
            <a:r>
              <a:rPr lang="en-US" sz="2000" dirty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betrayed </a:t>
            </a:r>
            <a:r>
              <a:rPr lang="en-US" sz="2000" u="sng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Yahusha</a:t>
            </a:r>
            <a:r>
              <a:rPr lang="en-US" sz="18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</a:rPr>
              <a:t>. </a:t>
            </a:r>
          </a:p>
          <a:p>
            <a:pPr marL="45720" indent="0" algn="ctr">
              <a:buNone/>
            </a:pPr>
            <a:r>
              <a:rPr lang="en-US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Does this sound very different from the </a:t>
            </a:r>
            <a:br>
              <a:rPr lang="en-US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b="1" dirty="0" smtClean="0">
                <a:ln w="1905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Synoptic Gospels? </a:t>
            </a:r>
            <a:endParaRPr lang="en-US" b="1" dirty="0">
              <a:ln w="1905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45720" lvl="0" indent="0" algn="ctr">
              <a:buNone/>
            </a:pP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6248400"/>
            <a:ext cx="9067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However, there are several other details to be noted.</a:t>
            </a:r>
            <a:endParaRPr lang="en-US" sz="2600" dirty="0" smtClean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256674"/>
            <a:ext cx="22098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REVIEW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067800" cy="838201"/>
          </a:xfrm>
        </p:spPr>
        <p:txBody>
          <a:bodyPr/>
          <a:lstStyle/>
          <a:p>
            <a:r>
              <a:rPr lang="en-US" sz="4000" dirty="0" smtClean="0"/>
              <a:t>John’s Timing of the Last  Supper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38</a:t>
            </a:fld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143000" y="1034970"/>
            <a:ext cx="7543800" cy="42228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John’s timing of the Last Supper is obviously referring to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night</a:t>
            </a:r>
            <a:r>
              <a:rPr lang="en-US" sz="2000" b="1" dirty="0">
                <a:solidFill>
                  <a:schemeClr val="bg1"/>
                </a:solidFill>
              </a:rPr>
              <a:t> of Abib 13. 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Sadly, the Synoptic Gospels do not have the same clarity in some areas.  </a:t>
            </a:r>
            <a:r>
              <a:rPr lang="en-US" sz="1800" b="1" dirty="0" smtClean="0">
                <a:solidFill>
                  <a:schemeClr val="bg1"/>
                </a:solidFill>
              </a:rPr>
              <a:t>(Matt 26:17; </a:t>
            </a:r>
            <a:r>
              <a:rPr lang="en-US" sz="1800" b="1" dirty="0">
                <a:solidFill>
                  <a:schemeClr val="bg1"/>
                </a:solidFill>
              </a:rPr>
              <a:t>Mark </a:t>
            </a:r>
            <a:r>
              <a:rPr lang="en-US" sz="1800" b="1" dirty="0" smtClean="0">
                <a:solidFill>
                  <a:schemeClr val="bg1"/>
                </a:solidFill>
              </a:rPr>
              <a:t>14:12; </a:t>
            </a:r>
            <a:r>
              <a:rPr lang="en-US" sz="1800" b="1" dirty="0">
                <a:solidFill>
                  <a:schemeClr val="bg1"/>
                </a:solidFill>
              </a:rPr>
              <a:t>Luke </a:t>
            </a:r>
            <a:r>
              <a:rPr lang="en-US" sz="1800" b="1" dirty="0" smtClean="0">
                <a:solidFill>
                  <a:schemeClr val="bg1"/>
                </a:solidFill>
              </a:rPr>
              <a:t>22:7.)</a:t>
            </a:r>
          </a:p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John </a:t>
            </a:r>
            <a:r>
              <a:rPr lang="en-US" sz="2000" b="1" dirty="0">
                <a:solidFill>
                  <a:schemeClr val="bg1"/>
                </a:solidFill>
              </a:rPr>
              <a:t>goes on to reiterate several times that these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events </a:t>
            </a:r>
            <a:r>
              <a:rPr lang="en-US" sz="2000" b="1" dirty="0">
                <a:solidFill>
                  <a:schemeClr val="bg1"/>
                </a:solidFill>
              </a:rPr>
              <a:t>took place </a:t>
            </a:r>
            <a:r>
              <a:rPr lang="en-US" sz="2000" b="1" u="sng" dirty="0">
                <a:solidFill>
                  <a:srgbClr val="FFFF00"/>
                </a:solidFill>
              </a:rPr>
              <a:t>before</a:t>
            </a:r>
            <a:r>
              <a:rPr lang="en-US" sz="2000" b="1" dirty="0">
                <a:solidFill>
                  <a:schemeClr val="bg1"/>
                </a:solidFill>
              </a:rPr>
              <a:t> Passover. 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02920" lvl="0" indent="-457200">
              <a:buClr>
                <a:schemeClr val="accent6">
                  <a:lumMod val="20000"/>
                  <a:lumOff val="80000"/>
                </a:schemeClr>
              </a:buClr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Clearly</a:t>
            </a:r>
            <a:r>
              <a:rPr lang="en-US" sz="2000" b="1" dirty="0">
                <a:solidFill>
                  <a:schemeClr val="bg1"/>
                </a:solidFill>
              </a:rPr>
              <a:t>, the Passover meal</a:t>
            </a:r>
            <a:r>
              <a:rPr lang="en-US" sz="2000" b="1" dirty="0">
                <a:solidFill>
                  <a:srgbClr val="8C4C64"/>
                </a:solidFill>
                <a:effectLst>
                  <a:glow rad="76200">
                    <a:schemeClr val="bg1">
                      <a:lumMod val="85000"/>
                    </a:schemeClr>
                  </a:glow>
                </a:effectLst>
              </a:rPr>
              <a:t> </a:t>
            </a:r>
            <a:r>
              <a:rPr lang="en-US" sz="2000" b="1" dirty="0">
                <a:ln>
                  <a:solidFill>
                    <a:srgbClr val="8C4C64"/>
                  </a:solidFill>
                </a:ln>
                <a:solidFill>
                  <a:srgbClr val="FF0000"/>
                </a:solidFill>
                <a:effectLst>
                  <a:glow rad="215900">
                    <a:schemeClr val="bg1">
                      <a:lumMod val="85000"/>
                    </a:schemeClr>
                  </a:glow>
                </a:effectLst>
              </a:rPr>
              <a:t>traditionally</a:t>
            </a:r>
            <a:r>
              <a:rPr lang="en-US" sz="2000" b="1" dirty="0">
                <a:solidFill>
                  <a:srgbClr val="8C4C64"/>
                </a:solidFill>
                <a:effectLst>
                  <a:glow rad="76200">
                    <a:schemeClr val="bg1">
                      <a:lumMod val="85000"/>
                    </a:schemeClr>
                  </a:glo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eaten </a:t>
            </a:r>
            <a:r>
              <a:rPr lang="en-US" sz="2000" b="1" dirty="0">
                <a:solidFill>
                  <a:schemeClr val="bg1"/>
                </a:solidFill>
              </a:rPr>
              <a:t>on the evening of Abib </a:t>
            </a:r>
            <a:r>
              <a:rPr lang="en-US" sz="2000" b="1" cap="small" dirty="0">
                <a:solidFill>
                  <a:schemeClr val="bg1"/>
                </a:solidFill>
              </a:rPr>
              <a:t>14</a:t>
            </a:r>
            <a:r>
              <a:rPr lang="en-US" sz="2000" b="1" cap="small" baseline="30000" dirty="0">
                <a:solidFill>
                  <a:schemeClr val="bg1"/>
                </a:solidFill>
              </a:rPr>
              <a:t>th</a:t>
            </a:r>
            <a:r>
              <a:rPr lang="en-US" sz="2000" b="1" baseline="30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had not yet been observed.  Why?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3886200"/>
            <a:ext cx="6858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Passover lamb could only be eaten </a:t>
            </a:r>
            <a:r>
              <a:rPr lang="en-US" sz="2400" b="1" u="sng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after</a:t>
            </a:r>
            <a:r>
              <a:rPr 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the Passover sacrifice is slain, bled, skinned and roasted</a:t>
            </a:r>
            <a:r>
              <a:rPr lang="en-US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That’s Torah!  </a:t>
            </a:r>
            <a:endParaRPr lang="en-US" sz="2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410200"/>
            <a:ext cx="7537048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By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default alone, the Passover meal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could NOT have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been observed by our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Messiah, His disciples or any other Jews!!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5400000">
            <a:off x="-1035452" y="2819400"/>
            <a:ext cx="3276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REVIEW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599"/>
            <a:ext cx="6943846" cy="838201"/>
          </a:xfrm>
        </p:spPr>
        <p:txBody>
          <a:bodyPr/>
          <a:lstStyle/>
          <a:p>
            <a:r>
              <a:rPr lang="en-US" sz="4000" dirty="0" smtClean="0"/>
              <a:t>John 13:21, 26, 27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00200" y="5186682"/>
            <a:ext cx="6934200" cy="1290318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These events can only occur on the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Night Season of Abib 13,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day before Passover on Abib 14.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447800" y="1143000"/>
            <a:ext cx="7391400" cy="50292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E</a:t>
            </a:r>
            <a:r>
              <a:rPr lang="en-US" sz="1800" b="1" u="sng" dirty="0" smtClean="0">
                <a:solidFill>
                  <a:srgbClr val="0070C0"/>
                </a:solidFill>
              </a:rPr>
              <a:t>VENTS</a:t>
            </a:r>
            <a:r>
              <a:rPr lang="en-US" sz="2400" b="1" u="sng" dirty="0" smtClean="0">
                <a:solidFill>
                  <a:srgbClr val="0070C0"/>
                </a:solidFill>
              </a:rPr>
              <a:t>  F</a:t>
            </a:r>
            <a:r>
              <a:rPr lang="en-US" sz="1800" b="1" u="sng" dirty="0" smtClean="0">
                <a:solidFill>
                  <a:srgbClr val="0070C0"/>
                </a:solidFill>
              </a:rPr>
              <a:t>OLLOWING</a:t>
            </a:r>
            <a:r>
              <a:rPr lang="en-US" sz="2400" b="1" u="sng" dirty="0" smtClean="0">
                <a:solidFill>
                  <a:srgbClr val="0070C0"/>
                </a:solidFill>
              </a:rPr>
              <a:t> The L</a:t>
            </a:r>
            <a:r>
              <a:rPr lang="en-US" sz="1800" b="1" u="sng" dirty="0" smtClean="0">
                <a:solidFill>
                  <a:srgbClr val="0070C0"/>
                </a:solidFill>
              </a:rPr>
              <a:t>AST</a:t>
            </a:r>
            <a:r>
              <a:rPr lang="en-US" sz="2400" b="1" u="sng" dirty="0" smtClean="0">
                <a:solidFill>
                  <a:srgbClr val="0070C0"/>
                </a:solidFill>
              </a:rPr>
              <a:t> S</a:t>
            </a:r>
            <a:r>
              <a:rPr lang="en-US" sz="1800" b="1" u="sng" dirty="0" smtClean="0">
                <a:solidFill>
                  <a:srgbClr val="0070C0"/>
                </a:solidFill>
              </a:rPr>
              <a:t>UPPER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/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&amp; F</a:t>
            </a:r>
            <a:r>
              <a:rPr lang="en-US" sz="1800" b="1" dirty="0" smtClean="0">
                <a:solidFill>
                  <a:srgbClr val="0070C0"/>
                </a:solidFill>
              </a:rPr>
              <a:t>OOT</a:t>
            </a:r>
            <a:r>
              <a:rPr lang="en-US" sz="2400" b="1" dirty="0" smtClean="0">
                <a:solidFill>
                  <a:srgbClr val="0070C0"/>
                </a:solidFill>
              </a:rPr>
              <a:t> W</a:t>
            </a:r>
            <a:r>
              <a:rPr lang="en-US" sz="1800" b="1" dirty="0" smtClean="0">
                <a:solidFill>
                  <a:srgbClr val="0070C0"/>
                </a:solidFill>
              </a:rPr>
              <a:t>ASHING</a:t>
            </a:r>
            <a:endParaRPr lang="en-US" sz="1800" dirty="0" smtClean="0"/>
          </a:p>
          <a:p>
            <a:pPr marL="45720" indent="0" algn="ctr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21</a:t>
            </a:r>
            <a:r>
              <a:rPr lang="en-US" dirty="0" smtClean="0">
                <a:solidFill>
                  <a:schemeClr val="tx1"/>
                </a:solidFill>
              </a:rPr>
              <a:t>  When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had thus said, he was troubled in spirit, and testified, and said, </a:t>
            </a:r>
            <a:r>
              <a:rPr lang="en-US" dirty="0">
                <a:solidFill>
                  <a:srgbClr val="C00000"/>
                </a:solidFill>
              </a:rPr>
              <a:t>Verily, verily, I say unto you, that one of you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n-US" b="1" dirty="0">
                <a:solidFill>
                  <a:schemeClr val="tx1"/>
                </a:solidFill>
              </a:rPr>
              <a:t>Judas</a:t>
            </a:r>
            <a:r>
              <a:rPr lang="en-US" dirty="0">
                <a:solidFill>
                  <a:schemeClr val="tx1"/>
                </a:solidFill>
              </a:rPr>
              <a:t>] </a:t>
            </a:r>
            <a:r>
              <a:rPr lang="en-US" dirty="0">
                <a:solidFill>
                  <a:srgbClr val="C00000"/>
                </a:solidFill>
              </a:rPr>
              <a:t>shall betray me.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answered, </a:t>
            </a:r>
            <a:r>
              <a:rPr lang="en-US" dirty="0">
                <a:solidFill>
                  <a:srgbClr val="C00000"/>
                </a:solidFill>
              </a:rPr>
              <a:t>He it is, to </a:t>
            </a:r>
            <a:r>
              <a:rPr lang="en-US" dirty="0">
                <a:solidFill>
                  <a:srgbClr val="FF0000"/>
                </a:solidFill>
              </a:rPr>
              <a:t>whom </a:t>
            </a:r>
            <a:r>
              <a:rPr lang="en-US" b="1" dirty="0">
                <a:solidFill>
                  <a:srgbClr val="FF0000"/>
                </a:solidFill>
              </a:rPr>
              <a:t>I shall give a sop, when I have dipped it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And when he had </a:t>
            </a:r>
            <a:r>
              <a:rPr lang="en-US" b="1" dirty="0">
                <a:solidFill>
                  <a:srgbClr val="FF0000"/>
                </a:solidFill>
              </a:rPr>
              <a:t>dipped the sop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b="1" dirty="0">
                <a:solidFill>
                  <a:srgbClr val="FF0000"/>
                </a:solidFill>
              </a:rPr>
              <a:t>gave it to Judas Iscariot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the son of Simon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27</a:t>
            </a:r>
            <a:r>
              <a:rPr lang="en-US" dirty="0">
                <a:solidFill>
                  <a:schemeClr val="tx1"/>
                </a:solidFill>
              </a:rPr>
              <a:t>  And after the sop Satan entered into him. Then said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unto him, </a:t>
            </a:r>
            <a:r>
              <a:rPr lang="en-US" b="1" u="sng" dirty="0">
                <a:solidFill>
                  <a:srgbClr val="FF0000"/>
                </a:solidFill>
              </a:rPr>
              <a:t>That thou </a:t>
            </a:r>
            <a:r>
              <a:rPr lang="en-US" b="1" u="sng" dirty="0" err="1">
                <a:solidFill>
                  <a:srgbClr val="FF0000"/>
                </a:solidFill>
              </a:rPr>
              <a:t>doest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u="sng" dirty="0">
                <a:solidFill>
                  <a:srgbClr val="FF0000"/>
                </a:solidFill>
              </a:rPr>
              <a:t>do</a:t>
            </a:r>
            <a:r>
              <a:rPr lang="en-US" b="1" dirty="0">
                <a:solidFill>
                  <a:srgbClr val="FF0000"/>
                </a:solidFill>
              </a:rPr>
              <a:t> q</a:t>
            </a:r>
            <a:r>
              <a:rPr lang="en-US" b="1" u="sng" dirty="0">
                <a:solidFill>
                  <a:srgbClr val="FF0000"/>
                </a:solidFill>
              </a:rPr>
              <a:t>uickl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62597"/>
            <a:ext cx="5638800" cy="225200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What was the “day” and month “date” of The Last Supper?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</a:t>
            </a:fld>
            <a:endParaRPr lang="en-US"/>
          </a:p>
        </p:txBody>
      </p:sp>
      <p:pic>
        <p:nvPicPr>
          <p:cNvPr id="16387" name="Picture 3" descr="C:\Users\Rae\Desktop\doe boy yes &amp; n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0" y="3200400"/>
            <a:ext cx="2814640" cy="211098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29600" y="2971800"/>
            <a:ext cx="990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0416" y="5105400"/>
            <a:ext cx="8434484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Because there was leavened bread present the evening of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Last Supper, that alone disqualifies the supper as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the Passover Meal, eaten on Abib 14. 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However, that is only one witness.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about John 13:1?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3706582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Abib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cap="none" spc="0" dirty="0" smtClean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13</a:t>
            </a:r>
            <a:r>
              <a:rPr lang="en-US" sz="5400" b="1" cap="none" spc="0" baseline="30000" dirty="0" smtClean="0">
                <a:ln w="11430">
                  <a:solidFill>
                    <a:srgbClr val="006600"/>
                  </a:solidFill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</a:t>
            </a:r>
            <a:endParaRPr lang="en-US" sz="5400" b="1" cap="none" spc="0" dirty="0">
              <a:ln w="11430">
                <a:solidFill>
                  <a:srgbClr val="006600"/>
                </a:solidFill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4730" y="3724870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Abib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14</a:t>
            </a:r>
            <a:r>
              <a:rPr lang="en-US" sz="5400" b="1" cap="none" spc="0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5131" y="2286000"/>
            <a:ext cx="217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Part 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838201"/>
          </a:xfrm>
        </p:spPr>
        <p:txBody>
          <a:bodyPr/>
          <a:lstStyle/>
          <a:p>
            <a:r>
              <a:rPr lang="en-US" sz="4000" dirty="0" smtClean="0"/>
              <a:t>John 13: 28-30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99032" y="3733800"/>
            <a:ext cx="7287768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Once Judas left,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57B7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gave His last words to the remaining 11 disciples.  Chapters 14-17 include approximately 3000 words not recorded by the Synoptic Gospels.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447800" y="838201"/>
            <a:ext cx="7086600" cy="28956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28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Now </a:t>
            </a:r>
            <a:r>
              <a:rPr lang="en-US" b="1" u="sng" dirty="0">
                <a:solidFill>
                  <a:srgbClr val="FF0000"/>
                </a:solidFill>
              </a:rPr>
              <a:t>no man at the table knew</a:t>
            </a:r>
            <a:r>
              <a:rPr lang="en-US" dirty="0">
                <a:solidFill>
                  <a:schemeClr val="tx1"/>
                </a:solidFill>
              </a:rPr>
              <a:t> for what intent he </a:t>
            </a:r>
            <a:r>
              <a:rPr lang="en-US" dirty="0" err="1">
                <a:solidFill>
                  <a:schemeClr val="tx1"/>
                </a:solidFill>
              </a:rPr>
              <a:t>spake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unto him.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29</a:t>
            </a:r>
            <a:r>
              <a:rPr lang="en-US" dirty="0">
                <a:solidFill>
                  <a:schemeClr val="tx1"/>
                </a:solidFill>
              </a:rPr>
              <a:t>  For </a:t>
            </a:r>
            <a:r>
              <a:rPr lang="en-US" b="1" u="sng" dirty="0">
                <a:solidFill>
                  <a:srgbClr val="FF0000"/>
                </a:solidFill>
              </a:rPr>
              <a:t>some of them thou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u="sng" dirty="0">
                <a:solidFill>
                  <a:srgbClr val="FF0000"/>
                </a:solidFill>
              </a:rPr>
              <a:t>ht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because Judas had the bag, that </a:t>
            </a:r>
            <a:r>
              <a:rPr lang="en-US" b="1" u="sng" dirty="0" smtClean="0">
                <a:solidFill>
                  <a:srgbClr val="0070C0"/>
                </a:solidFill>
              </a:rPr>
              <a:t>Yahusha </a:t>
            </a:r>
            <a:r>
              <a:rPr lang="en-US" b="1" u="sng" dirty="0">
                <a:solidFill>
                  <a:srgbClr val="0070C0"/>
                </a:solidFill>
              </a:rPr>
              <a:t>had said unto him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u="sng" dirty="0">
                <a:solidFill>
                  <a:srgbClr val="FF0000"/>
                </a:solidFill>
              </a:rPr>
              <a:t>Bu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those </a:t>
            </a:r>
            <a:r>
              <a:rPr lang="en-US" b="1" u="sng" dirty="0">
                <a:solidFill>
                  <a:srgbClr val="FF0000"/>
                </a:solidFill>
              </a:rPr>
              <a:t>thin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u="sng" dirty="0">
                <a:solidFill>
                  <a:srgbClr val="FF0000"/>
                </a:solidFill>
              </a:rPr>
              <a:t>s that we have need </a:t>
            </a:r>
            <a:r>
              <a:rPr lang="en-US" b="1" u="sng" dirty="0" smtClean="0">
                <a:solidFill>
                  <a:srgbClr val="FF0000"/>
                </a:solidFill>
              </a:rPr>
              <a:t>of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u="sng" dirty="0">
                <a:solidFill>
                  <a:srgbClr val="FF0000"/>
                </a:solidFill>
              </a:rPr>
              <a:t>ainst the feast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>
                <a:solidFill>
                  <a:schemeClr val="tx1"/>
                </a:solidFill>
              </a:rPr>
              <a:t> or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that he should give something to the poor.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30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then having received the sop went immediately out: and </a:t>
            </a:r>
            <a:r>
              <a:rPr lang="en-US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</a:t>
            </a:r>
            <a:r>
              <a:rPr lang="en-US" sz="30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</a:t>
            </a:r>
            <a:r>
              <a:rPr lang="en-US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30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</a:t>
            </a:r>
            <a:r>
              <a:rPr lang="en-US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99032" y="5486400"/>
            <a:ext cx="728776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C4C6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Verse 29:  </a:t>
            </a:r>
            <a:r>
              <a:rPr lang="en-US" dirty="0" smtClean="0"/>
              <a:t>Did you catch the calendar lingo?  </a:t>
            </a:r>
            <a:br>
              <a:rPr lang="en-US" dirty="0" smtClean="0"/>
            </a:br>
            <a:r>
              <a:rPr lang="en-US" dirty="0" smtClean="0"/>
              <a:t>The disciples </a:t>
            </a:r>
            <a:r>
              <a:rPr lang="en-US" b="1" u="sng" dirty="0" smtClean="0"/>
              <a:t>thou</a:t>
            </a:r>
            <a:r>
              <a:rPr lang="en-US" b="1" dirty="0" smtClean="0"/>
              <a:t>g</a:t>
            </a:r>
            <a:r>
              <a:rPr lang="en-US" b="1" u="sng" dirty="0" smtClean="0"/>
              <a:t>ht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said: </a:t>
            </a:r>
            <a:r>
              <a:rPr lang="en-US" b="1" dirty="0" smtClean="0">
                <a:solidFill>
                  <a:srgbClr val="C00000"/>
                </a:solidFill>
              </a:rPr>
              <a:t>“Buy those things …”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This is obviously NOT the night of the 14</a:t>
            </a:r>
            <a:r>
              <a:rPr lang="en-US" baseline="30000" dirty="0" smtClean="0"/>
              <a:t>th</a:t>
            </a:r>
            <a:r>
              <a:rPr lang="en-US" dirty="0" smtClean="0"/>
              <a:t>, as He is still with them.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543800" cy="838201"/>
          </a:xfrm>
        </p:spPr>
        <p:txBody>
          <a:bodyPr/>
          <a:lstStyle/>
          <a:p>
            <a:r>
              <a:rPr lang="en-US" sz="4000" dirty="0" smtClean="0"/>
              <a:t>John Has Many Extra Details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219200" y="1016643"/>
            <a:ext cx="7620000" cy="523175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hapters 14-17:  John is the </a:t>
            </a:r>
            <a:r>
              <a:rPr lang="en-US" b="1" u="sng" dirty="0"/>
              <a:t>onl</a:t>
            </a:r>
            <a:r>
              <a:rPr lang="en-US" b="1" dirty="0"/>
              <a:t>y G</a:t>
            </a:r>
            <a:r>
              <a:rPr lang="en-US" b="1" dirty="0" smtClean="0"/>
              <a:t>ospel writer that records </a:t>
            </a:r>
            <a:r>
              <a:rPr lang="en-US" b="1" dirty="0"/>
              <a:t>many </a:t>
            </a:r>
            <a:r>
              <a:rPr lang="en-US" b="1" dirty="0" smtClean="0"/>
              <a:t>additional instructions from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His </a:t>
            </a:r>
            <a:r>
              <a:rPr lang="en-US" b="1" dirty="0" smtClean="0"/>
              <a:t>disciples – from the </a:t>
            </a:r>
            <a:r>
              <a:rPr lang="en-US" b="1" dirty="0"/>
              <a:t>time Judas left the </a:t>
            </a:r>
            <a:r>
              <a:rPr lang="en-US" b="1" dirty="0" smtClean="0"/>
              <a:t>group until they went to the Garden of Gethsemane.</a:t>
            </a:r>
          </a:p>
          <a:p>
            <a:pPr marL="45720" indent="0">
              <a:buNone/>
            </a:pPr>
            <a:endParaRPr lang="en-US" sz="11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details include: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Revealing of His Father; Promise of the Helper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14)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Lesson on the Vine and the Branches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15)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The Coming Rejection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15)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Work of the </a:t>
            </a:r>
            <a:r>
              <a:rPr lang="en-US" b="1" dirty="0" err="1" smtClean="0">
                <a:solidFill>
                  <a:schemeClr val="tx1"/>
                </a:solidFill>
              </a:rPr>
              <a:t>Ruach</a:t>
            </a:r>
            <a:r>
              <a:rPr lang="en-US" b="1" dirty="0" smtClean="0">
                <a:solidFill>
                  <a:schemeClr val="tx1"/>
                </a:solidFill>
              </a:rPr>
              <a:t> [Holy Spirit]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16)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Yahusha’s</a:t>
            </a:r>
            <a:r>
              <a:rPr lang="en-US" b="1" dirty="0" smtClean="0">
                <a:solidFill>
                  <a:schemeClr val="tx1"/>
                </a:solidFill>
              </a:rPr>
              <a:t> Prayer for Himself and Others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17)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1"/>
          </a:xfrm>
        </p:spPr>
        <p:txBody>
          <a:bodyPr/>
          <a:lstStyle/>
          <a:p>
            <a:r>
              <a:rPr lang="en-US" sz="4000" dirty="0" smtClean="0"/>
              <a:t>John’s Other </a:t>
            </a:r>
            <a:r>
              <a:rPr lang="en-US" sz="4000" u="sng" dirty="0" smtClean="0"/>
              <a:t>Im</a:t>
            </a:r>
            <a:r>
              <a:rPr lang="en-US" sz="4000" dirty="0" smtClean="0"/>
              <a:t>p</a:t>
            </a:r>
            <a:r>
              <a:rPr lang="en-US" sz="4000" u="sng" dirty="0" smtClean="0"/>
              <a:t>ortant</a:t>
            </a:r>
            <a:r>
              <a:rPr lang="en-US" sz="4000" dirty="0" smtClean="0"/>
              <a:t> Details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228600" y="6019800"/>
            <a:ext cx="8696446" cy="5334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marL="45720" lvl="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Notice:  No one had eaten the Passover meal yet!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9662" y="990600"/>
            <a:ext cx="7602338" cy="914399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Let’s consider 3 examples of details in John’s Gospel not found in the Synoptic Gospels: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977150" y="1984672"/>
            <a:ext cx="7620000" cy="423164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/>
              <a:t>JOHN 18:28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Then they led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</a:t>
            </a:r>
            <a:r>
              <a:rPr lang="en-US" dirty="0"/>
              <a:t>from Caiaphas to the </a:t>
            </a:r>
            <a:r>
              <a:rPr lang="en-US" dirty="0" err="1"/>
              <a:t>Praetorium</a:t>
            </a:r>
            <a:r>
              <a:rPr lang="en-US" dirty="0"/>
              <a:t>, and it was </a:t>
            </a:r>
            <a:r>
              <a:rPr lang="en-US" b="1" u="sng" dirty="0">
                <a:solidFill>
                  <a:srgbClr val="0070C0"/>
                </a:solidFill>
              </a:rPr>
              <a:t>earl</a:t>
            </a:r>
            <a:r>
              <a:rPr lang="en-US" b="1" dirty="0">
                <a:solidFill>
                  <a:srgbClr val="0070C0"/>
                </a:solidFill>
              </a:rPr>
              <a:t>y</a:t>
            </a:r>
            <a:r>
              <a:rPr lang="en-US" b="1" u="sng" dirty="0">
                <a:solidFill>
                  <a:srgbClr val="0070C0"/>
                </a:solidFill>
              </a:rPr>
              <a:t> mornin</a:t>
            </a:r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. </a:t>
            </a:r>
            <a:r>
              <a:rPr lang="en-US" dirty="0"/>
              <a:t> But they themselves did not go into the </a:t>
            </a:r>
            <a:r>
              <a:rPr lang="en-US" dirty="0" err="1"/>
              <a:t>Praetorium</a:t>
            </a:r>
            <a:r>
              <a:rPr lang="en-US" dirty="0"/>
              <a:t>,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lest the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should be defiled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dirty="0"/>
              <a:t>but </a:t>
            </a:r>
            <a:r>
              <a:rPr lang="en-US" b="1" dirty="0">
                <a:solidFill>
                  <a:srgbClr val="0070C0"/>
                </a:solidFill>
              </a:rPr>
              <a:t>that they might eat the Passover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2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This </a:t>
            </a:r>
            <a:r>
              <a:rPr lang="en-US" b="1" u="sng" dirty="0">
                <a:solidFill>
                  <a:srgbClr val="0070C0"/>
                </a:solidFill>
              </a:rPr>
              <a:t>earl</a:t>
            </a:r>
            <a:r>
              <a:rPr lang="en-US" b="1" dirty="0">
                <a:solidFill>
                  <a:srgbClr val="0070C0"/>
                </a:solidFill>
              </a:rPr>
              <a:t>y</a:t>
            </a:r>
            <a:r>
              <a:rPr lang="en-US" b="1" u="sng" dirty="0">
                <a:solidFill>
                  <a:srgbClr val="0070C0"/>
                </a:solidFill>
              </a:rPr>
              <a:t> mornin</a:t>
            </a:r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in the context of the Passover Day.  John </a:t>
            </a:r>
            <a:r>
              <a:rPr lang="en-US" dirty="0" smtClean="0"/>
              <a:t>records all the </a:t>
            </a:r>
            <a:r>
              <a:rPr lang="en-US" dirty="0"/>
              <a:t>passion events with Roman </a:t>
            </a:r>
            <a:r>
              <a:rPr lang="en-US" dirty="0" smtClean="0"/>
              <a:t>Reckoning of time </a:t>
            </a:r>
            <a:r>
              <a:rPr lang="en-US" dirty="0"/>
              <a:t>– </a:t>
            </a:r>
            <a:r>
              <a:rPr lang="en-US" dirty="0" smtClean="0"/>
              <a:t>and the </a:t>
            </a:r>
            <a:r>
              <a:rPr lang="en-US" dirty="0"/>
              <a:t>day beginning at midnight.  Therefore, the “early morning” is correct for both “</a:t>
            </a:r>
            <a:r>
              <a:rPr lang="en-US" dirty="0" smtClean="0"/>
              <a:t>Dawn/sunset </a:t>
            </a:r>
            <a:r>
              <a:rPr lang="en-US" dirty="0"/>
              <a:t>day-start” and Roman Reckoning </a:t>
            </a:r>
            <a:r>
              <a:rPr lang="en-US" dirty="0" smtClean="0"/>
              <a:t>timing.) 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#1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96435" y="3592933"/>
            <a:ext cx="3895165" cy="762000"/>
          </a:xfrm>
          <a:prstGeom prst="wedgeRoundRectCallout">
            <a:avLst>
              <a:gd name="adj1" fmla="val -55454"/>
              <a:gd name="adj2" fmla="val -34797"/>
              <a:gd name="adj3" fmla="val 16667"/>
            </a:avLst>
          </a:prstGeom>
          <a:solidFill>
            <a:schemeClr val="accent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>Started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that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>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evenin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g,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/>
            </a:r>
            <a:b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</a:br>
            <a:r>
              <a:rPr lang="en-CA" sz="2400" b="1" dirty="0" smtClean="0">
                <a:ln>
                  <a:solidFill>
                    <a:srgbClr val="0000FF"/>
                  </a:solidFill>
                </a:ln>
                <a:latin typeface="Comic Sans MS" pitchFamily="66" charset="0"/>
              </a:rPr>
              <a:t>on their Lunar Calendar!</a:t>
            </a:r>
            <a:endParaRPr lang="en-CA" sz="2400" b="1" dirty="0">
              <a:ln>
                <a:solidFill>
                  <a:srgbClr val="0000FF"/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1"/>
          </a:xfrm>
        </p:spPr>
        <p:txBody>
          <a:bodyPr/>
          <a:lstStyle/>
          <a:p>
            <a:r>
              <a:rPr lang="en-US" sz="4000" dirty="0" smtClean="0"/>
              <a:t>John’s Other </a:t>
            </a:r>
            <a:r>
              <a:rPr lang="en-US" sz="4000" u="sng" dirty="0" smtClean="0"/>
              <a:t>Important</a:t>
            </a:r>
            <a:r>
              <a:rPr lang="en-US" sz="4000" dirty="0" smtClean="0"/>
              <a:t> Details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43</a:t>
            </a:fld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1524000" y="914400"/>
            <a:ext cx="7391400" cy="4267200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/>
              <a:t>JOHN </a:t>
            </a:r>
            <a:r>
              <a:rPr lang="en-US" b="1" dirty="0"/>
              <a:t>19:14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>
                <a:solidFill>
                  <a:srgbClr val="0070C0"/>
                </a:solidFill>
              </a:rPr>
              <a:t>Now </a:t>
            </a:r>
            <a:r>
              <a:rPr lang="en-US" b="1" dirty="0">
                <a:solidFill>
                  <a:srgbClr val="0070C0"/>
                </a:solidFill>
              </a:rPr>
              <a:t>it was </a:t>
            </a:r>
            <a:r>
              <a:rPr lang="en-US" b="1" u="sng" dirty="0">
                <a:solidFill>
                  <a:srgbClr val="0070C0"/>
                </a:solidFill>
              </a:rPr>
              <a:t>the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Pre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u="sng" dirty="0">
                <a:solidFill>
                  <a:srgbClr val="0070C0"/>
                </a:solidFill>
              </a:rPr>
              <a:t>aration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of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the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Passover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C00000"/>
                </a:solidFill>
              </a:rPr>
              <a:t>the </a:t>
            </a:r>
            <a:r>
              <a:rPr lang="en-US" sz="1600" cap="small" dirty="0" smtClean="0">
                <a:solidFill>
                  <a:srgbClr val="C00000"/>
                </a:solidFill>
              </a:rPr>
              <a:t>14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th </a:t>
            </a:r>
            <a:r>
              <a:rPr lang="en-US" sz="1600" dirty="0" smtClean="0">
                <a:solidFill>
                  <a:srgbClr val="C00000"/>
                </a:solidFill>
              </a:rPr>
              <a:t>Roman time</a:t>
            </a:r>
            <a:r>
              <a:rPr lang="en-US" sz="1600" dirty="0" smtClean="0"/>
              <a:t>], </a:t>
            </a:r>
            <a:r>
              <a:rPr lang="en-US" dirty="0"/>
              <a:t>and </a:t>
            </a:r>
            <a:r>
              <a:rPr lang="en-US" u="heavy" dirty="0">
                <a:solidFill>
                  <a:srgbClr val="0070C0"/>
                </a:solidFill>
              </a:rPr>
              <a:t>about the sixth hour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700" dirty="0"/>
              <a:t>[Roman Reckoning of time from </a:t>
            </a:r>
            <a:r>
              <a:rPr lang="en-US" sz="1700" dirty="0" smtClean="0"/>
              <a:t>midnight is </a:t>
            </a:r>
            <a:r>
              <a:rPr lang="en-US" sz="1700" dirty="0"/>
              <a:t>6 AM].</a:t>
            </a:r>
            <a:r>
              <a:rPr lang="en-US" dirty="0"/>
              <a:t>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he </a:t>
            </a:r>
            <a:r>
              <a:rPr lang="en-US" sz="1700" dirty="0"/>
              <a:t>[Pilate] </a:t>
            </a:r>
            <a:r>
              <a:rPr lang="en-US" dirty="0"/>
              <a:t>said to the Jews, "Behold your King</a:t>
            </a:r>
            <a:r>
              <a:rPr lang="en-US" dirty="0" smtClean="0"/>
              <a:t>!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(The Synoptic Gospels count the “the sixth hour” from “dawn” day-start. 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(See:  Matt 27:45; Mark 15:33 and Luke 23:44.)  </a:t>
            </a:r>
            <a:r>
              <a:rPr lang="en-US" dirty="0" smtClean="0">
                <a:solidFill>
                  <a:srgbClr val="7030A0"/>
                </a:solidFill>
              </a:rPr>
              <a:t>The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6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hour ends at the “hour of noon” when the sun was darkened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till the 9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hour.  The timing of John’s account aligns perfectly.) 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sz="13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en-US" b="1" dirty="0"/>
              <a:t>JOHN 19:31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dirty="0"/>
              <a:t>Therefore, because </a:t>
            </a:r>
            <a:r>
              <a:rPr lang="en-US" b="1" u="sng" dirty="0">
                <a:solidFill>
                  <a:srgbClr val="0070C0"/>
                </a:solidFill>
              </a:rPr>
              <a:t>it was the </a:t>
            </a:r>
            <a:r>
              <a:rPr lang="en-US" b="1" u="sng" dirty="0" smtClean="0">
                <a:solidFill>
                  <a:srgbClr val="0070C0"/>
                </a:solidFill>
              </a:rPr>
              <a:t>Pre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u="sng" dirty="0" smtClean="0">
                <a:solidFill>
                  <a:srgbClr val="0070C0"/>
                </a:solidFill>
              </a:rPr>
              <a:t>aration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1700" dirty="0"/>
              <a:t>[the </a:t>
            </a:r>
            <a:r>
              <a:rPr lang="en-US" sz="1700" cap="small" dirty="0"/>
              <a:t>14</a:t>
            </a:r>
            <a:r>
              <a:rPr lang="en-US" sz="1700" cap="small" baseline="30000" dirty="0"/>
              <a:t>th</a:t>
            </a:r>
            <a:r>
              <a:rPr lang="en-US" sz="1700" dirty="0"/>
              <a:t>], </a:t>
            </a:r>
            <a:r>
              <a:rPr lang="en-US" dirty="0"/>
              <a:t>that the bodies should not remain on the cross on the </a:t>
            </a:r>
            <a:r>
              <a:rPr lang="en-US" b="1" u="sng" dirty="0">
                <a:solidFill>
                  <a:srgbClr val="0070C0"/>
                </a:solidFill>
              </a:rPr>
              <a:t>Sabbath</a:t>
            </a:r>
            <a:r>
              <a:rPr lang="en-US" b="1" dirty="0"/>
              <a:t> </a:t>
            </a:r>
            <a:r>
              <a:rPr lang="en-US" sz="1700" dirty="0" smtClean="0"/>
              <a:t>[or </a:t>
            </a:r>
            <a:r>
              <a:rPr lang="en-US" sz="1700" dirty="0"/>
              <a:t>the </a:t>
            </a:r>
            <a:r>
              <a:rPr lang="en-US" sz="1700" cap="small" dirty="0"/>
              <a:t>1</a:t>
            </a:r>
            <a:r>
              <a:rPr lang="en-US" sz="1700" cap="small" baseline="30000" dirty="0"/>
              <a:t>st</a:t>
            </a:r>
            <a:r>
              <a:rPr lang="en-US" sz="1700" dirty="0"/>
              <a:t> Unleavened Bread Sabbath] </a:t>
            </a:r>
            <a:r>
              <a:rPr lang="en-US" dirty="0"/>
              <a:t>(for </a:t>
            </a:r>
            <a:r>
              <a:rPr lang="en-US" b="1" dirty="0">
                <a:solidFill>
                  <a:srgbClr val="0070C0"/>
                </a:solidFill>
              </a:rPr>
              <a:t>that Sabbath was a high day</a:t>
            </a:r>
            <a:r>
              <a:rPr lang="en-US" dirty="0"/>
              <a:t>),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Jews </a:t>
            </a:r>
            <a:r>
              <a:rPr lang="en-US" dirty="0"/>
              <a:t>asked Pilate that their legs might be broken, and that they might be taken away. </a:t>
            </a:r>
            <a:r>
              <a:rPr lang="en-US" dirty="0" smtClean="0"/>
              <a:t>  </a:t>
            </a:r>
            <a:r>
              <a:rPr lang="en-US" sz="1600" dirty="0" smtClean="0"/>
              <a:t>NKJV</a:t>
            </a:r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8214" y="83820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#2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214" y="335280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#3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47414" y="4876800"/>
            <a:ext cx="6939386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Interesting note:  John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the only Gospel writer 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to verify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“High Sabbath” is the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1</a:t>
            </a:r>
            <a:r>
              <a:rPr lang="en-US" sz="20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st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Sabbath of Unleavened Bread. 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There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is no indication that a “High Sabbath”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must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include 2 Sabbaths on one day.</a:t>
            </a:r>
          </a:p>
        </p:txBody>
      </p:sp>
    </p:spTree>
    <p:extLst>
      <p:ext uri="{BB962C8B-B14F-4D97-AF65-F5344CB8AC3E}">
        <p14:creationId xmlns:p14="http://schemas.microsoft.com/office/powerpoint/2010/main" val="36931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High Sabbath Observance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90600"/>
            <a:ext cx="8229600" cy="5791200"/>
          </a:xfrm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4000" b="1" dirty="0" err="1" smtClean="0">
                <a:solidFill>
                  <a:srgbClr val="0070C0"/>
                </a:solidFill>
              </a:rPr>
              <a:t>Exo</a:t>
            </a:r>
            <a:r>
              <a:rPr lang="en-US" sz="4000" b="1" dirty="0" smtClean="0">
                <a:solidFill>
                  <a:srgbClr val="0070C0"/>
                </a:solidFill>
              </a:rPr>
              <a:t> 12:16-17  </a:t>
            </a:r>
            <a:r>
              <a:rPr lang="en-US" sz="3100" dirty="0" smtClean="0">
                <a:solidFill>
                  <a:srgbClr val="0070C0"/>
                </a:solidFill>
              </a:rPr>
              <a:t>(Book of the Covenant)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16</a:t>
            </a:r>
            <a:r>
              <a:rPr lang="en-US" sz="3200" dirty="0" smtClean="0"/>
              <a:t>  </a:t>
            </a:r>
            <a:r>
              <a:rPr lang="en-US" sz="3200" b="1" dirty="0" smtClean="0"/>
              <a:t>On </a:t>
            </a:r>
            <a:r>
              <a:rPr lang="en-US" sz="3200" b="1" dirty="0"/>
              <a:t>the first day </a:t>
            </a:r>
            <a:r>
              <a:rPr lang="en-US" sz="2400" dirty="0"/>
              <a:t>[of Unleavened Bread, the </a:t>
            </a:r>
            <a:r>
              <a:rPr lang="en-US" sz="2400" cap="small" dirty="0"/>
              <a:t>15</a:t>
            </a:r>
            <a:r>
              <a:rPr lang="en-US" sz="2400" cap="small" baseline="30000" dirty="0"/>
              <a:t>th</a:t>
            </a:r>
            <a:r>
              <a:rPr lang="en-US" sz="2400" dirty="0"/>
              <a:t> day of the </a:t>
            </a:r>
            <a:r>
              <a:rPr lang="en-US" sz="2400" cap="small" dirty="0"/>
              <a:t>1</a:t>
            </a:r>
            <a:r>
              <a:rPr lang="en-US" sz="2400" cap="small" baseline="30000" dirty="0"/>
              <a:t>st</a:t>
            </a:r>
            <a:r>
              <a:rPr lang="en-US" sz="2400" dirty="0"/>
              <a:t> month]</a:t>
            </a:r>
            <a:r>
              <a:rPr lang="en-US" sz="3200" b="1" dirty="0"/>
              <a:t> there shall be a holy convocation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and on the seventh day there shall be a holy convocation for you.  No manner of work shall be done on them; but that which everyone must eat; that only may be prepared by you.  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17 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So you shall observe the Feast of Unleavened Bread, for on this same day I will have brought your armies out of the land of Egypt.  Therefore you shall </a:t>
            </a:r>
            <a:r>
              <a:rPr lang="en-US" sz="3200" b="1" dirty="0"/>
              <a:t>observe this day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throughout your generations as an everlasting ordinance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29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lvl="0" indent="0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en-US" sz="4000" b="1" dirty="0" smtClean="0">
                <a:solidFill>
                  <a:srgbClr val="4B9600"/>
                </a:solidFill>
              </a:rPr>
              <a:t>Lev 23:6-7  </a:t>
            </a:r>
            <a:r>
              <a:rPr lang="en-US" sz="3200" dirty="0">
                <a:solidFill>
                  <a:srgbClr val="4B9600"/>
                </a:solidFill>
              </a:rPr>
              <a:t>(Book of the </a:t>
            </a:r>
            <a:r>
              <a:rPr lang="en-US" sz="3200" dirty="0" smtClean="0">
                <a:solidFill>
                  <a:srgbClr val="4B9600"/>
                </a:solidFill>
              </a:rPr>
              <a:t>Law)</a:t>
            </a:r>
          </a:p>
          <a:p>
            <a:pPr marL="45720" indent="0">
              <a:buNone/>
            </a:pPr>
            <a:r>
              <a:rPr lang="en-US" sz="3100" b="1" dirty="0" smtClean="0">
                <a:solidFill>
                  <a:srgbClr val="4B9600"/>
                </a:solidFill>
              </a:rPr>
              <a:t>6</a:t>
            </a:r>
            <a:r>
              <a:rPr lang="en-US" sz="3100" b="1" dirty="0" smtClean="0"/>
              <a:t> </a:t>
            </a:r>
            <a:r>
              <a:rPr lang="en-US" sz="3100" dirty="0" smtClean="0"/>
              <a:t>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And on the </a:t>
            </a:r>
            <a:r>
              <a:rPr lang="en-US" sz="3100" b="1" dirty="0"/>
              <a:t>fifteenth day</a:t>
            </a:r>
            <a:r>
              <a:rPr lang="en-US" sz="3100" dirty="0"/>
              <a:t>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of the same </a:t>
            </a:r>
            <a:r>
              <a:rPr lang="en-US" sz="3100" b="1" dirty="0"/>
              <a:t>month</a:t>
            </a:r>
            <a:r>
              <a:rPr lang="en-US" sz="3100" dirty="0"/>
              <a:t> [Abib]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Feast of Unleavened Bread to </a:t>
            </a:r>
            <a:r>
              <a:rPr lang="en-US" sz="3100" b="1" dirty="0" smtClean="0">
                <a:solidFill>
                  <a:srgbClr val="0070C0"/>
                </a:solidFill>
              </a:rPr>
              <a:t>Yahuah</a:t>
            </a:r>
            <a:r>
              <a:rPr lang="en-US" sz="3100" dirty="0" smtClean="0">
                <a:solidFill>
                  <a:srgbClr val="0070C0"/>
                </a:solidFill>
              </a:rPr>
              <a:t>;</a:t>
            </a:r>
            <a:r>
              <a:rPr lang="en-US" sz="3100" dirty="0" smtClean="0"/>
              <a:t> </a:t>
            </a:r>
            <a:r>
              <a:rPr lang="en-US" sz="3100" b="1" dirty="0"/>
              <a:t>seven days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you </a:t>
            </a:r>
            <a:r>
              <a:rPr lang="en-US" sz="3100" b="1" dirty="0"/>
              <a:t>must eat unleavened bread</a:t>
            </a:r>
            <a:r>
              <a:rPr lang="en-US" sz="3100" dirty="0"/>
              <a:t>.  </a:t>
            </a:r>
            <a:br>
              <a:rPr lang="en-US" sz="3100" dirty="0"/>
            </a:br>
            <a:r>
              <a:rPr lang="en-US" sz="3100" b="1" dirty="0" smtClean="0">
                <a:solidFill>
                  <a:srgbClr val="4B9600"/>
                </a:solidFill>
              </a:rPr>
              <a:t>7</a:t>
            </a:r>
            <a:r>
              <a:rPr lang="en-US" sz="3100" b="1" dirty="0" smtClean="0"/>
              <a:t> </a:t>
            </a:r>
            <a:r>
              <a:rPr lang="en-US" sz="3100" dirty="0" smtClean="0"/>
              <a:t> </a:t>
            </a:r>
            <a:r>
              <a:rPr lang="en-US" sz="3100" b="1" dirty="0"/>
              <a:t>On the first day you shall have a holy convocation</a:t>
            </a:r>
            <a:r>
              <a:rPr lang="en-US" sz="3100" dirty="0"/>
              <a:t>;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you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shall do no customary work on it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/>
              <a:t> </a:t>
            </a:r>
            <a:r>
              <a:rPr lang="en-US" sz="1900" i="1" dirty="0" smtClean="0"/>
              <a:t>(</a:t>
            </a:r>
            <a:r>
              <a:rPr lang="en-US" sz="1900" i="1" dirty="0"/>
              <a:t>NKJV) </a:t>
            </a:r>
            <a:endParaRPr lang="en-US" sz="1900" i="1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1"/>
          </a:xfrm>
        </p:spPr>
        <p:txBody>
          <a:bodyPr/>
          <a:lstStyle/>
          <a:p>
            <a:r>
              <a:rPr lang="en-US" dirty="0" smtClean="0"/>
              <a:t>John Has Clarity With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0" y="764263"/>
            <a:ext cx="5867400" cy="22837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/>
              <a:t>As you can see, John points out repeatedly </a:t>
            </a:r>
            <a:r>
              <a:rPr lang="en-US" dirty="0" smtClean="0"/>
              <a:t>that: (1) </a:t>
            </a:r>
            <a:r>
              <a:rPr lang="en-US" dirty="0"/>
              <a:t>the Last Supper, </a:t>
            </a:r>
            <a:r>
              <a:rPr lang="en-US" dirty="0" smtClean="0"/>
              <a:t>(2) the </a:t>
            </a:r>
            <a:r>
              <a:rPr lang="en-US" dirty="0"/>
              <a:t>betrayal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Judas</a:t>
            </a:r>
            <a:r>
              <a:rPr lang="en-US" dirty="0" smtClean="0"/>
              <a:t>, (3) </a:t>
            </a:r>
            <a:r>
              <a:rPr lang="en-US" b="1" dirty="0">
                <a:solidFill>
                  <a:srgbClr val="0070C0"/>
                </a:solidFill>
              </a:rPr>
              <a:t>Yahusha’s</a:t>
            </a:r>
            <a:r>
              <a:rPr lang="en-US" dirty="0"/>
              <a:t> arrest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(4) </a:t>
            </a:r>
            <a:r>
              <a:rPr lang="en-US" dirty="0"/>
              <a:t>the beginning of His trials occurred </a:t>
            </a:r>
            <a:r>
              <a:rPr lang="en-US" b="1" u="sng" dirty="0" smtClean="0">
                <a:solidFill>
                  <a:srgbClr val="7030A0"/>
                </a:solidFill>
                <a:latin typeface="Footlight MT Light" pitchFamily="18" charset="0"/>
              </a:rPr>
              <a:t>BEFORE</a:t>
            </a:r>
            <a:r>
              <a:rPr lang="en-US" dirty="0" smtClean="0"/>
              <a:t>  the </a:t>
            </a:r>
            <a:r>
              <a:rPr lang="en-US" dirty="0"/>
              <a:t>Passover cycle of Abib 14.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45</a:t>
            </a:fld>
            <a:endParaRPr lang="en-US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38200" y="5635107"/>
            <a:ext cx="7467600" cy="99429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ln w="50800"/>
                <a:solidFill>
                  <a:srgbClr val="00B0F0"/>
                </a:solidFill>
              </a:rPr>
              <a:t>Yahuah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commanded the Israelites to observe this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High 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Sabbath every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year.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endParaRPr lang="en-U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4" name="Picture 2" descr="C:\Users\Rae\Desktop\spread the word dough bo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2" y="1012371"/>
            <a:ext cx="2030048" cy="225878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2971800" y="2608870"/>
            <a:ext cx="5181600" cy="12954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Therefore, the Last Supper </a:t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also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occurred on the day </a:t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000" b="1" u="sng" dirty="0" smtClean="0">
                <a:ln w="50800"/>
                <a:solidFill>
                  <a:srgbClr val="FFFF00"/>
                </a:solidFill>
                <a:latin typeface="Footlight MT Light" pitchFamily="18" charset="0"/>
              </a:rPr>
              <a:t>BEFORE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Passover.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endParaRPr lang="en-U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6952" y="3982453"/>
            <a:ext cx="7897448" cy="1656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John 19:31 </a:t>
            </a:r>
            <a:r>
              <a:rPr lang="en-US" dirty="0" smtClean="0"/>
              <a:t>shows with certainty the day 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Comic Sans MS" pitchFamily="66" charset="0"/>
              </a:rPr>
              <a:t>following</a:t>
            </a:r>
            <a:r>
              <a:rPr lang="en-US" dirty="0" smtClean="0"/>
              <a:t> the  Passover Preparation </a:t>
            </a:r>
            <a:r>
              <a:rPr lang="en-US" dirty="0"/>
              <a:t>Day </a:t>
            </a:r>
            <a:r>
              <a:rPr lang="en-US" dirty="0" smtClean="0"/>
              <a:t>was 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Comic Sans MS" pitchFamily="66" charset="0"/>
              </a:rPr>
              <a:t>the</a:t>
            </a:r>
            <a:r>
              <a:rPr lang="en-US" dirty="0" smtClean="0"/>
              <a:t> </a:t>
            </a:r>
            <a:r>
              <a:rPr lang="en-US" b="1" dirty="0" smtClean="0"/>
              <a:t>annual high Sabbath, the First Day of Unleavened Bread, which fell annually on Abib 15.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u="sng" dirty="0" smtClean="0">
                <a:solidFill>
                  <a:srgbClr val="C00000"/>
                </a:solidFill>
              </a:rPr>
              <a:t>Remember</a:t>
            </a:r>
            <a:r>
              <a:rPr lang="en-US" sz="2000" dirty="0" smtClean="0">
                <a:solidFill>
                  <a:srgbClr val="C00000"/>
                </a:solidFill>
              </a:rPr>
              <a:t>:  The definition of a High Sabbath is NOT an annual feast Sabbath falling on the weekly Sabbath!)</a:t>
            </a:r>
            <a:r>
              <a:rPr lang="en-US" dirty="0" smtClean="0"/>
              <a:t> 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3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80365"/>
          </a:xfrm>
        </p:spPr>
        <p:txBody>
          <a:bodyPr/>
          <a:lstStyle/>
          <a:p>
            <a:r>
              <a:rPr lang="en-US" dirty="0" smtClean="0"/>
              <a:t>Semi-Review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54102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/>
              <a:t>Synoptic Accounts of the Last Supper:</a:t>
            </a:r>
            <a:endParaRPr lang="en-US" dirty="0" smtClean="0"/>
          </a:p>
          <a:p>
            <a:pPr marL="502920" indent="-4572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disciples came to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/>
              <a:t> on Abib 13.  </a:t>
            </a:r>
            <a:endParaRPr lang="en-US" dirty="0" smtClean="0"/>
          </a:p>
          <a:p>
            <a:pPr marL="502920" indent="-457200">
              <a:buAutoNum type="arabicParenR"/>
            </a:pPr>
            <a:r>
              <a:rPr lang="en-US" dirty="0" smtClean="0"/>
              <a:t>They </a:t>
            </a:r>
            <a:r>
              <a:rPr lang="en-US" dirty="0"/>
              <a:t>asked Him </a:t>
            </a:r>
            <a:r>
              <a:rPr lang="en-US" b="1" dirty="0"/>
              <a:t>where</a:t>
            </a:r>
            <a:r>
              <a:rPr lang="en-US" dirty="0"/>
              <a:t> He wanted them to prepare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eat </a:t>
            </a:r>
            <a:r>
              <a:rPr lang="en-US" dirty="0"/>
              <a:t>the Passover meal, which would </a:t>
            </a:r>
            <a:r>
              <a:rPr lang="en-US" dirty="0" smtClean="0"/>
              <a:t>normally occur </a:t>
            </a:r>
            <a:r>
              <a:rPr lang="en-US" dirty="0"/>
              <a:t>the next night on Abib </a:t>
            </a:r>
            <a:r>
              <a:rPr lang="en-US" dirty="0" smtClean="0"/>
              <a:t>14.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At least </a:t>
            </a:r>
            <a:r>
              <a:rPr lang="en-US" dirty="0" smtClean="0"/>
              <a:t>it appears that these </a:t>
            </a:r>
            <a:r>
              <a:rPr lang="en-US" dirty="0"/>
              <a:t>disciples </a:t>
            </a:r>
            <a:r>
              <a:rPr lang="en-US" b="1" u="sng" dirty="0"/>
              <a:t>assumed</a:t>
            </a:r>
            <a:r>
              <a:rPr lang="en-US" dirty="0"/>
              <a:t> they would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eating the Passover meal with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dirty="0"/>
              <a:t> again.)  </a:t>
            </a:r>
          </a:p>
          <a:p>
            <a:pPr marL="502920" indent="-45720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/>
              <a:t> </a:t>
            </a:r>
            <a:r>
              <a:rPr lang="en-US" dirty="0"/>
              <a:t>instructed Peter and John how to find the place where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should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eat the Passover on the night of Abib 14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500" dirty="0"/>
              <a:t>that is, </a:t>
            </a:r>
            <a:r>
              <a:rPr lang="en-US" sz="1500" dirty="0" smtClean="0"/>
              <a:t>because they thought they would be eating the meal together then</a:t>
            </a:r>
            <a:r>
              <a:rPr lang="en-US" sz="1800" dirty="0" smtClean="0"/>
              <a:t>).</a:t>
            </a:r>
            <a:r>
              <a:rPr lang="en-US" dirty="0"/>
              <a:t>  </a:t>
            </a:r>
            <a:endParaRPr lang="en-US" dirty="0" smtClean="0"/>
          </a:p>
          <a:p>
            <a:pPr marL="502920" indent="-457200">
              <a:buFont typeface="+mj-lt"/>
              <a:buAutoNum type="arabicParenR"/>
            </a:pPr>
            <a:r>
              <a:rPr lang="en-US" dirty="0" smtClean="0"/>
              <a:t>He </a:t>
            </a:r>
            <a:r>
              <a:rPr lang="en-US" dirty="0"/>
              <a:t>told them the owner of the house would show them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large furnished upper room.  </a:t>
            </a:r>
            <a:endParaRPr lang="en-US" dirty="0" smtClean="0"/>
          </a:p>
          <a:p>
            <a:pPr marL="502920" indent="-457200">
              <a:buFont typeface="+mj-lt"/>
              <a:buAutoNum type="arabicParenR"/>
            </a:pPr>
            <a:r>
              <a:rPr lang="en-US" dirty="0" smtClean="0"/>
              <a:t>Mark </a:t>
            </a:r>
            <a:r>
              <a:rPr lang="en-US" dirty="0"/>
              <a:t>and Luke both state that it was there,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that room, </a:t>
            </a:r>
            <a:r>
              <a:rPr lang="en-US" dirty="0"/>
              <a:t>that they were to prepare for the Passover meal to be eaten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/>
              <a:t>Mark 14:15; Luke 22:12).</a:t>
            </a:r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8" y="237744"/>
            <a:ext cx="9067800" cy="762000"/>
          </a:xfrm>
        </p:spPr>
        <p:txBody>
          <a:bodyPr/>
          <a:lstStyle/>
          <a:p>
            <a:r>
              <a:rPr lang="en-US" sz="3600" dirty="0" smtClean="0"/>
              <a:t>AFTER the Supper ~ Early the Next Day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891250"/>
            <a:ext cx="8534400" cy="91440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 algn="ctr">
              <a:buNone/>
            </a:pP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following Synoptic testimonies </a:t>
            </a:r>
            <a:r>
              <a:rPr lang="en-US" sz="2600" b="1" u="sng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</a:t>
            </a: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events of the Last Supper – the next morning.  </a:t>
            </a:r>
            <a:endParaRPr lang="en-US" sz="2600" dirty="0" smtClean="0">
              <a:solidFill>
                <a:srgbClr val="7030A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5943600"/>
            <a:ext cx="83058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this information have to do with the Last Supper?</a:t>
            </a:r>
            <a:endParaRPr lang="en-US" sz="22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84048" y="1905000"/>
            <a:ext cx="4265676" cy="450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1900" b="1" dirty="0" smtClean="0">
                <a:solidFill>
                  <a:srgbClr val="0070C0"/>
                </a:solidFill>
              </a:rPr>
              <a:t>Matt 27:1-2  </a:t>
            </a:r>
            <a:r>
              <a:rPr lang="en-US" sz="1900" dirty="0" smtClean="0"/>
              <a:t>When </a:t>
            </a:r>
            <a:r>
              <a:rPr lang="en-US" sz="19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morning was come, </a:t>
            </a:r>
            <a:r>
              <a:rPr lang="en-US" sz="1900" dirty="0" smtClean="0"/>
              <a:t>all the chief priests and elders of the people took counsel against </a:t>
            </a:r>
            <a:r>
              <a:rPr lang="en-US" sz="1900" b="1" dirty="0" smtClean="0">
                <a:solidFill>
                  <a:srgbClr val="0070C0"/>
                </a:solidFill>
              </a:rPr>
              <a:t>Yahusha</a:t>
            </a:r>
            <a:r>
              <a:rPr lang="en-US" sz="1900" dirty="0" smtClean="0"/>
              <a:t> to put him to death:  And when they had bound him, they led him away, and delivered him to Pontius Pilate the governor. </a:t>
            </a:r>
          </a:p>
          <a:p>
            <a:pPr marL="45720" indent="0">
              <a:buNone/>
            </a:pPr>
            <a:r>
              <a:rPr lang="en-US" sz="1900" b="1" dirty="0">
                <a:solidFill>
                  <a:srgbClr val="0070C0"/>
                </a:solidFill>
              </a:rPr>
              <a:t>Mark 15:1  </a:t>
            </a:r>
            <a:r>
              <a:rPr lang="en-US" sz="1900" dirty="0"/>
              <a:t>And straightway </a:t>
            </a:r>
            <a:r>
              <a:rPr lang="en-US" sz="19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morning </a:t>
            </a:r>
            <a:r>
              <a:rPr lang="en-US" sz="1900" dirty="0"/>
              <a:t>the chief priests held a consultation with the elders and scribes and the whole council, and bound </a:t>
            </a:r>
            <a:r>
              <a:rPr lang="en-US" sz="1900" b="1" dirty="0">
                <a:solidFill>
                  <a:srgbClr val="0066FF"/>
                </a:solidFill>
              </a:rPr>
              <a:t>Yahusha, </a:t>
            </a:r>
            <a:r>
              <a:rPr lang="en-US" sz="1900" dirty="0"/>
              <a:t>and carried him away, and delivered him to Pilate</a:t>
            </a:r>
            <a:r>
              <a:rPr lang="en-US" sz="1900" dirty="0" smtClean="0"/>
              <a:t>.</a:t>
            </a:r>
            <a:endParaRPr lang="en-US" sz="1900" dirty="0" smtClean="0">
              <a:solidFill>
                <a:srgbClr val="0070C0"/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745215" y="3276600"/>
            <a:ext cx="40005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Typically, the Passover meal is to be eaten the “evening” of Abib 14, </a:t>
            </a:r>
            <a:r>
              <a:rPr lang="en-US" sz="26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sacrifice </a:t>
            </a:r>
            <a:r>
              <a:rPr lang="en-US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[according to Torah statutes]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not the evening </a:t>
            </a:r>
            <a:r>
              <a:rPr lang="en-US" sz="26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BEFORE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the 13</a:t>
            </a:r>
            <a:r>
              <a:rPr lang="en-US" sz="2600" b="1" baseline="30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 21 hours </a:t>
            </a:r>
            <a:b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BEFORE the sacrifice.  </a:t>
            </a:r>
            <a:endParaRPr lang="en-US" sz="2600" dirty="0" smtClean="0">
              <a:solidFill>
                <a:srgbClr val="7030A0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725924" y="1919519"/>
            <a:ext cx="4265676" cy="326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900" b="1" dirty="0" smtClean="0">
                <a:solidFill>
                  <a:srgbClr val="0070C0"/>
                </a:solidFill>
              </a:rPr>
              <a:t>Luke 23:1  </a:t>
            </a:r>
            <a:r>
              <a:rPr lang="en-US" sz="1900" dirty="0" smtClean="0"/>
              <a:t>And the whole multitude of them arose, and led him unto Pilate</a:t>
            </a:r>
            <a:r>
              <a:rPr lang="en-US" sz="2000" dirty="0" smtClean="0"/>
              <a:t>. </a:t>
            </a:r>
            <a:r>
              <a:rPr lang="en-US" sz="1200" i="1" dirty="0" smtClean="0"/>
              <a:t>KJV</a:t>
            </a:r>
            <a:r>
              <a:rPr lang="en-US" sz="1600" i="1" dirty="0" smtClean="0"/>
              <a:t>  </a:t>
            </a:r>
            <a:br>
              <a:rPr lang="en-US" sz="1600" i="1" dirty="0" smtClean="0"/>
            </a:br>
            <a:r>
              <a:rPr lang="en-US" sz="1800" dirty="0" smtClean="0">
                <a:solidFill>
                  <a:srgbClr val="002060"/>
                </a:solidFill>
              </a:rPr>
              <a:t>[Luke has no details of the morning.]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/>
              <a:t>John has more details of what happened early on Abib 14?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616632" cy="6019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John 18:28 </a:t>
            </a:r>
            <a:r>
              <a:rPr lang="en-US" dirty="0" smtClean="0"/>
              <a:t>  </a:t>
            </a:r>
            <a:r>
              <a:rPr lang="en-US" b="1" dirty="0"/>
              <a:t>Then led they </a:t>
            </a:r>
            <a:r>
              <a:rPr lang="en-US" b="1" dirty="0">
                <a:solidFill>
                  <a:srgbClr val="0070C0"/>
                </a:solidFill>
              </a:rPr>
              <a:t>Yahusha</a:t>
            </a:r>
            <a:r>
              <a:rPr lang="en-US" b="1" dirty="0" smtClean="0"/>
              <a:t> </a:t>
            </a:r>
            <a:r>
              <a:rPr lang="en-US" b="1" dirty="0"/>
              <a:t>from Caiaphas unto the hall of judgment: and it was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earl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y;</a:t>
            </a:r>
            <a:r>
              <a:rPr lang="en-US" b="1" dirty="0"/>
              <a:t> and </a:t>
            </a:r>
            <a:r>
              <a:rPr lang="en-US" sz="2800" b="1" u="sng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themselves went not into the judgment hall, lest they should be defiled; but that they might 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eat the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1800" i="1" dirty="0"/>
              <a:t>KJV</a:t>
            </a:r>
            <a:endParaRPr lang="en-US" sz="2800" i="1" dirty="0"/>
          </a:p>
          <a:p>
            <a:pPr marL="45720" indent="0">
              <a:buNone/>
            </a:pPr>
            <a:r>
              <a:rPr lang="en-US" b="1" u="sng" dirty="0" smtClean="0"/>
              <a:t>Question</a:t>
            </a:r>
            <a:r>
              <a:rPr lang="en-US" dirty="0" smtClean="0"/>
              <a:t>:  </a:t>
            </a:r>
            <a:r>
              <a:rPr lang="en-US" b="1" dirty="0" smtClean="0"/>
              <a:t>Who is being referred to as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en-US" sz="2400" b="1" u="sng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y”?</a:t>
            </a:r>
          </a:p>
          <a:p>
            <a:pPr marL="45720" indent="0">
              <a:buNone/>
            </a:pP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 The Pharisees?</a:t>
            </a:r>
          </a:p>
          <a:p>
            <a:pPr marL="45720" indent="0">
              <a:buNone/>
            </a:pP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b) 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 disciples?</a:t>
            </a:r>
          </a:p>
          <a:p>
            <a:pPr marL="45720" indent="0" algn="ctr">
              <a:buNone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Whoever it was, the Passover meal 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had not </a:t>
            </a:r>
            <a:b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been eaten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neither by 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Pharisees,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Disciples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the Last Supper</a:t>
            </a:r>
            <a:b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night before!</a:t>
            </a:r>
            <a:endParaRPr lang="en-US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5332444" y="2286000"/>
            <a:ext cx="3582955" cy="389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 for Synoptic Gospels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Matthew and Mark record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was led to Pilate early in the morning marking the Passover of Abib 14.  Along with Luke, their record of the 6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hour is when the sky became darkened hiding our sacrificial Messiah. </a:t>
            </a:r>
          </a:p>
        </p:txBody>
      </p:sp>
      <p:pic>
        <p:nvPicPr>
          <p:cNvPr id="5" name="Picture 2" descr="C:\Users\Rae\Desktop\do boy glas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20170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09800" y="194388"/>
            <a:ext cx="6485630" cy="190514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Autofit/>
            <a:sp3d extrusionH="57150">
              <a:bevelT w="82550" h="38100" prst="coolSlant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Cooper Black" pitchFamily="18" charset="0"/>
              </a:rPr>
              <a:t>In John 18:28 he said it was EARLY when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BF6FB">
                    <a:alpha val="95000"/>
                  </a:srgbClr>
                </a:solidFill>
                <a:latin typeface="Cooper Black" pitchFamily="18" charset="0"/>
              </a:rPr>
              <a:t>Yahusha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Cooper Black" pitchFamily="18" charset="0"/>
              </a:rPr>
              <a:t> was led from Caiaphas to Pilate.  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Cooper Black" pitchFamily="18" charset="0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BF6FB"/>
                </a:solidFill>
                <a:latin typeface="Cooper Black" pitchFamily="18" charset="0"/>
              </a:rPr>
              <a:t>How EARLY was it?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BF6FB"/>
              </a:solidFill>
              <a:latin typeface="Cooper Black" pitchFamily="18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04800" y="5029200"/>
            <a:ext cx="4800600" cy="1524000"/>
          </a:xfrm>
          <a:prstGeom prst="rect">
            <a:avLst/>
          </a:prstGeom>
          <a:gradFill>
            <a:gsLst>
              <a:gs pos="53000">
                <a:srgbClr val="0070C0"/>
              </a:gs>
              <a:gs pos="49000">
                <a:schemeClr val="accent6">
                  <a:lumMod val="20000"/>
                  <a:lumOff val="80000"/>
                </a:schemeClr>
              </a:gs>
              <a:gs pos="47000">
                <a:schemeClr val="accent4">
                  <a:lumMod val="20000"/>
                  <a:lumOff val="80000"/>
                </a:schemeClr>
              </a:gs>
              <a:gs pos="43000">
                <a:srgbClr val="0070C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92500"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Here John’s specific timing is about 12 hours AFTER the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Last Supper and at least another 12 hours to a Passover meal.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81000" y="2286001"/>
            <a:ext cx="4876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b="1" dirty="0" smtClean="0"/>
              <a:t>JOHN 19:14 – a very special verse!</a:t>
            </a:r>
            <a:r>
              <a:rPr lang="en-US" dirty="0" smtClean="0"/>
              <a:t> </a:t>
            </a:r>
          </a:p>
          <a:p>
            <a:pPr marL="45720" indent="0">
              <a:buFont typeface="Georgia" pitchFamily="18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Now </a:t>
            </a:r>
            <a:r>
              <a:rPr lang="en-US" b="1" dirty="0" smtClean="0">
                <a:solidFill>
                  <a:srgbClr val="0070C0"/>
                </a:solidFill>
              </a:rPr>
              <a:t>it was </a:t>
            </a:r>
            <a:r>
              <a:rPr lang="en-US" b="1" u="sng" dirty="0" smtClean="0">
                <a:solidFill>
                  <a:srgbClr val="0070C0"/>
                </a:solidFill>
              </a:rPr>
              <a:t>the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Pre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u="sng" dirty="0" smtClean="0">
                <a:solidFill>
                  <a:srgbClr val="0070C0"/>
                </a:solidFill>
              </a:rPr>
              <a:t>aration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of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>the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Passover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[</a:t>
            </a:r>
            <a:r>
              <a:rPr lang="en-US" sz="1600" dirty="0" smtClean="0">
                <a:solidFill>
                  <a:srgbClr val="C00000"/>
                </a:solidFill>
              </a:rPr>
              <a:t>the </a:t>
            </a:r>
            <a:r>
              <a:rPr lang="en-US" sz="1600" cap="small" dirty="0" smtClean="0">
                <a:solidFill>
                  <a:srgbClr val="C00000"/>
                </a:solidFill>
              </a:rPr>
              <a:t>14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th </a:t>
            </a:r>
            <a:r>
              <a:rPr lang="en-US" sz="1600" dirty="0" smtClean="0">
                <a:solidFill>
                  <a:srgbClr val="C00000"/>
                </a:solidFill>
              </a:rPr>
              <a:t>Roman time</a:t>
            </a:r>
            <a:r>
              <a:rPr lang="en-US" sz="1600" dirty="0" smtClean="0"/>
              <a:t>], </a:t>
            </a:r>
            <a:br>
              <a:rPr lang="en-US" sz="1600" dirty="0" smtClean="0"/>
            </a:b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u="heavy" dirty="0" smtClean="0">
                <a:solidFill>
                  <a:srgbClr val="0070C0"/>
                </a:solidFill>
              </a:rPr>
              <a:t>about the sixth hour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1700" dirty="0" smtClean="0"/>
              <a:t>[about 6 </a:t>
            </a:r>
            <a:r>
              <a:rPr lang="en-US" sz="1400" dirty="0" smtClean="0"/>
              <a:t>AM</a:t>
            </a:r>
            <a:r>
              <a:rPr lang="en-US" sz="1700" dirty="0" smtClean="0"/>
              <a:t> </a:t>
            </a:r>
            <a:br>
              <a:rPr lang="en-US" sz="1700" dirty="0" smtClean="0"/>
            </a:br>
            <a:r>
              <a:rPr lang="en-US" sz="1700" dirty="0" smtClean="0"/>
              <a:t>for Roman Reckoning of time from midnight].</a:t>
            </a: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And he </a:t>
            </a:r>
            <a:r>
              <a:rPr lang="en-US" sz="1700" dirty="0" smtClean="0"/>
              <a:t>[Pilate] </a:t>
            </a:r>
            <a:r>
              <a:rPr lang="en-US" dirty="0" smtClean="0">
                <a:solidFill>
                  <a:srgbClr val="0070C0"/>
                </a:solidFill>
              </a:rPr>
              <a:t>said to the Jews, "Behold your King!”</a:t>
            </a:r>
          </a:p>
          <a:p>
            <a:pPr marL="45720" indent="0"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38400" y="4648200"/>
            <a:ext cx="32004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9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Comic Sans MS" pitchFamily="66" charset="0"/>
              </a:rPr>
              <a:t>And</a:t>
            </a:r>
            <a:r>
              <a:rPr lang="en-US" sz="19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u="sng" dirty="0">
                <a:solidFill>
                  <a:srgbClr val="FF0000"/>
                </a:solidFill>
                <a:latin typeface="Comic Sans MS" pitchFamily="66" charset="0"/>
              </a:rPr>
              <a:t>su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pp</a:t>
            </a:r>
            <a:r>
              <a:rPr lang="en-US" sz="1900" b="1" u="sng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u="sng" dirty="0">
                <a:solidFill>
                  <a:srgbClr val="0070C0"/>
                </a:solidFill>
                <a:latin typeface="Comic Sans MS" pitchFamily="66" charset="0"/>
              </a:rPr>
              <a:t>bein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US" sz="1900" b="1" u="sng" dirty="0">
                <a:solidFill>
                  <a:srgbClr val="FF0000"/>
                </a:solidFill>
                <a:latin typeface="Comic Sans MS" pitchFamily="66" charset="0"/>
              </a:rPr>
              <a:t> ended</a:t>
            </a:r>
            <a:r>
              <a:rPr lang="en-US" sz="19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devil having now put into the heart of 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Judas Iscariot … </a:t>
            </a:r>
            <a:b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 </a:t>
            </a:r>
            <a:r>
              <a:rPr lang="en-US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betray 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him.</a:t>
            </a:r>
            <a:endParaRPr lang="en-US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Picture 3" descr="C:\Users\Rae\Desktop\Gospel-Of-Jo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72709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62400" y="101632"/>
            <a:ext cx="4953000" cy="1117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John</a:t>
            </a:r>
            <a:r>
              <a:rPr lang="en-US" sz="320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dirty="0" smtClean="0"/>
              <a:t>13:1 Should Settle the Question!</a:t>
            </a:r>
            <a:endParaRPr lang="en-US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2971800" y="2819400"/>
            <a:ext cx="5943600" cy="1600200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Verse 1 plainly states the timing was </a:t>
            </a:r>
            <a:b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"</a:t>
            </a:r>
            <a:r>
              <a:rPr lang="en-US" sz="2400" b="1" u="sng" dirty="0" smtClean="0">
                <a:solidFill>
                  <a:srgbClr val="0000FF"/>
                </a:solidFill>
                <a:latin typeface="Footlight MT Light" pitchFamily="18" charset="0"/>
              </a:rPr>
              <a:t>BEFORE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feast of the Passover," which is always on the 14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day of the first month.  Logic demands the betrayal of </a:t>
            </a:r>
            <a:r>
              <a:rPr lang="en-US" sz="20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must occur </a:t>
            </a:r>
            <a:r>
              <a:rPr lang="en-US" sz="2000" b="1" u="sng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before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His sacrifice on the cross.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-533400"/>
            <a:ext cx="1386840" cy="406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REVIEW</a:t>
            </a:r>
            <a:endParaRPr lang="en-US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962400" y="1143000"/>
            <a:ext cx="4953000" cy="1435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57150" h="38100" prst="artDeco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Now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Footlight MT Light" pitchFamily="18" charset="0"/>
              </a:rPr>
              <a:t>BEFORE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 feast of the </a:t>
            </a:r>
            <a:r>
              <a:rPr lang="en-US" sz="2000" b="1" dirty="0" err="1" smtClean="0">
                <a:solidFill>
                  <a:srgbClr val="0070C0"/>
                </a:solidFill>
              </a:rPr>
              <a:t>passover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when </a:t>
            </a:r>
            <a:r>
              <a:rPr lang="en-US" sz="2000" b="1" dirty="0" smtClean="0">
                <a:solidFill>
                  <a:srgbClr val="0070C0"/>
                </a:solidFill>
              </a:rPr>
              <a:t>Yahusha</a:t>
            </a:r>
            <a:r>
              <a:rPr lang="en-US" sz="2000" dirty="0" smtClean="0">
                <a:solidFill>
                  <a:schemeClr val="tx1"/>
                </a:solidFill>
              </a:rPr>
              <a:t> knew that his hour was come that he should depart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out of this world unto the Father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943600" y="4625340"/>
            <a:ext cx="2971800" cy="1546860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92500"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Verse 2: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John shows 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the Last Supper took place on 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the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 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same</a:t>
            </a:r>
            <a:r>
              <a:rPr lang="en-US" sz="20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 </a:t>
            </a:r>
            <a:r>
              <a:rPr lang="en-US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night</a:t>
            </a:r>
            <a:r>
              <a:rPr lang="en-US" sz="20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rgbClr val="002060"/>
                  </a:glo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Judas Iscariot</a:t>
            </a:r>
            <a:b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20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 betrayed </a:t>
            </a:r>
            <a:r>
              <a:rPr lang="en-US" sz="2000" u="sng" dirty="0" smtClean="0">
                <a:solidFill>
                  <a:srgbClr val="0070C0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Yahusha</a:t>
            </a:r>
            <a:r>
              <a:rPr lang="en-US" sz="1800" dirty="0" smtClean="0">
                <a:solidFill>
                  <a:srgbClr val="0070C0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.</a:t>
            </a:r>
            <a:r>
              <a:rPr lang="en-US" sz="1800" dirty="0" smtClean="0">
                <a:solidFill>
                  <a:srgbClr val="FF00FF"/>
                </a:solidFill>
                <a:effectLst>
                  <a:glow rad="88900">
                    <a:schemeClr val="bg1">
                      <a:lumMod val="85000"/>
                    </a:schemeClr>
                  </a:glow>
                </a:effectLst>
                <a:latin typeface="Comic Sans MS" pitchFamily="66" charset="0"/>
              </a:rPr>
              <a:t>  </a:t>
            </a:r>
          </a:p>
          <a:p>
            <a:pPr marL="45720" indent="0" algn="ctr">
              <a:buFont typeface="Georgia" pitchFamily="18" charset="0"/>
              <a:buNone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362200" y="6183234"/>
            <a:ext cx="6553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not the 13</a:t>
            </a:r>
            <a:r>
              <a:rPr lang="en-US" sz="3200" b="1" baseline="30000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then when?</a:t>
            </a:r>
          </a:p>
        </p:txBody>
      </p:sp>
    </p:spTree>
    <p:extLst>
      <p:ext uri="{BB962C8B-B14F-4D97-AF65-F5344CB8AC3E}">
        <p14:creationId xmlns:p14="http://schemas.microsoft.com/office/powerpoint/2010/main" val="5240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e\Desktop\MML 3 gospel writers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28" y="0"/>
            <a:ext cx="91718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3505200"/>
            <a:ext cx="9144000" cy="3365273"/>
            <a:chOff x="0" y="3505200"/>
            <a:chExt cx="9144000" cy="3365273"/>
          </a:xfrm>
        </p:grpSpPr>
        <p:pic>
          <p:nvPicPr>
            <p:cNvPr id="5" name="Picture 9" descr="C:\Users\Rae\Desktop\gospels bkg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5200"/>
              <a:ext cx="9144000" cy="33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:\Users\Rae\Desktop\gospel writing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56" y="3657600"/>
              <a:ext cx="5410200" cy="29717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46836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20" y="3180814"/>
            <a:ext cx="853438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304800">
                    <a:srgbClr val="002060">
                      <a:alpha val="54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timing of the four Gospels</a:t>
            </a:r>
            <a:endParaRPr lang="en-US" sz="38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800" b="1" dirty="0" smtClean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8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800" b="1" dirty="0" smtClean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800" b="1" dirty="0" smtClean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8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304800">
                    <a:srgbClr val="002060">
                      <a:alpha val="54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is finally perfectly synchronized!</a:t>
            </a:r>
            <a:endParaRPr lang="en-US" sz="38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304800">
                  <a:srgbClr val="002060">
                    <a:alpha val="54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51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81000"/>
            <a:ext cx="6172200" cy="440120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Now that the Gospels have been aligned where it seems they did not agree, let’s examine an area where they do agree about 12 hours after The Last Supper.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4782205"/>
            <a:ext cx="556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00FF99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Comic Sans MS" pitchFamily="66" charset="0"/>
              </a:rPr>
              <a:t>Topic: Do the Gospel writers agree a new day begins with sunset?</a:t>
            </a:r>
            <a:endParaRPr lang="en-US" sz="3200" b="1" cap="none" spc="0" dirty="0">
              <a:ln>
                <a:solidFill>
                  <a:srgbClr val="00FF99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dirty="0" smtClean="0"/>
              <a:t>Where Do the Gospels Agree?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895352"/>
            <a:ext cx="8534400" cy="5700481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 algn="ctr">
              <a:buNone/>
            </a:pP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These FOUR testimonies all </a:t>
            </a:r>
            <a:r>
              <a:rPr lang="en-US" sz="2600" b="1" u="sng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</a:t>
            </a:r>
            <a:r>
              <a:rPr lang="en-US" sz="2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events of the Last Supper.  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Typically, the Passover meal would be eaten the “evening” of </a:t>
            </a:r>
            <a:b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Abib 14.  By that time 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had laid down His life.</a:t>
            </a:r>
            <a:endParaRPr lang="en-US" sz="26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Matt </a:t>
            </a:r>
            <a:r>
              <a:rPr lang="en-US" b="1" dirty="0" smtClean="0">
                <a:solidFill>
                  <a:srgbClr val="0070C0"/>
                </a:solidFill>
              </a:rPr>
              <a:t>27:57-58  </a:t>
            </a:r>
            <a:r>
              <a:rPr lang="en-US" dirty="0" smtClean="0"/>
              <a:t>When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 was come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dirty="0" smtClean="0"/>
              <a:t>there came a rich man of </a:t>
            </a:r>
            <a:br>
              <a:rPr lang="en-US" sz="2400" dirty="0" smtClean="0"/>
            </a:br>
            <a:r>
              <a:rPr lang="en-US" sz="2400" dirty="0" smtClean="0"/>
              <a:t>Arimathaea, named Joseph, who also himself was </a:t>
            </a:r>
            <a:r>
              <a:rPr lang="en-US" sz="2400" b="1" dirty="0" smtClean="0">
                <a:solidFill>
                  <a:srgbClr val="0070C0"/>
                </a:solidFill>
              </a:rPr>
              <a:t>Yahusha’s</a:t>
            </a:r>
            <a:r>
              <a:rPr lang="en-US" sz="2400" dirty="0" smtClean="0"/>
              <a:t> disciple: </a:t>
            </a:r>
            <a:br>
              <a:rPr lang="en-US" sz="2400" dirty="0" smtClean="0"/>
            </a:br>
            <a:r>
              <a:rPr lang="en-US" sz="2300" b="1" dirty="0" smtClean="0">
                <a:solidFill>
                  <a:srgbClr val="0070C0"/>
                </a:solidFill>
              </a:rPr>
              <a:t>58</a:t>
            </a:r>
            <a:r>
              <a:rPr lang="en-US" sz="2400" dirty="0" smtClean="0"/>
              <a:t> </a:t>
            </a:r>
            <a:r>
              <a:rPr lang="en-US" dirty="0" smtClean="0"/>
              <a:t> He went to Pilate, and begged the body of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800" dirty="0" smtClean="0">
                <a:solidFill>
                  <a:srgbClr val="0070C0"/>
                </a:solidFill>
              </a:rPr>
              <a:t>  </a:t>
            </a:r>
            <a:endParaRPr lang="en-US" sz="8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rgbClr val="0070C0"/>
                </a:solidFill>
                <a:effectLst>
                  <a:glow rad="165100">
                    <a:srgbClr val="FFFF00">
                      <a:alpha val="75000"/>
                    </a:srgbClr>
                  </a:glow>
                </a:effectLst>
              </a:rPr>
              <a:t>Mark 15:42-43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dirty="0"/>
              <a:t>And now when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 was come, </a:t>
            </a:r>
            <a:r>
              <a:rPr lang="en-US" sz="2400" dirty="0"/>
              <a:t>because </a:t>
            </a:r>
            <a:r>
              <a: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the preparation</a:t>
            </a:r>
            <a:r>
              <a:rPr lang="en-US" sz="24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[Abib 14], </a:t>
            </a:r>
            <a:r>
              <a:rPr lang="en-US" sz="2400" dirty="0"/>
              <a:t>that is, the day </a:t>
            </a:r>
            <a:r>
              <a:rPr lang="en-US" sz="2400" b="1" u="sng" dirty="0">
                <a:solidFill>
                  <a:srgbClr val="7030A0"/>
                </a:solidFill>
                <a:latin typeface="Footlight MT Light" panose="0204060206030A020304" pitchFamily="18" charset="0"/>
              </a:rPr>
              <a:t>BEFORE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the </a:t>
            </a:r>
            <a:r>
              <a:rPr lang="en-US" sz="2000" dirty="0"/>
              <a:t>[high] </a:t>
            </a:r>
            <a:r>
              <a:rPr lang="en-US" sz="2400" dirty="0"/>
              <a:t>Sabbath </a:t>
            </a:r>
            <a:r>
              <a:rPr lang="en-US" sz="2000" dirty="0">
                <a:solidFill>
                  <a:srgbClr val="7030A0"/>
                </a:solidFill>
              </a:rPr>
              <a:t>[of the 15</a:t>
            </a:r>
            <a:r>
              <a:rPr lang="en-US" sz="2000" baseline="30000" dirty="0">
                <a:solidFill>
                  <a:srgbClr val="7030A0"/>
                </a:solidFill>
              </a:rPr>
              <a:t>th</a:t>
            </a:r>
            <a:r>
              <a:rPr lang="en-US" sz="2000" dirty="0">
                <a:solidFill>
                  <a:srgbClr val="7030A0"/>
                </a:solidFill>
              </a:rPr>
              <a:t>],  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</a:rPr>
              <a:t>43</a:t>
            </a:r>
            <a:r>
              <a:rPr lang="en-US" dirty="0"/>
              <a:t> Joseph of Arimathaea, an </a:t>
            </a:r>
            <a:r>
              <a:rPr lang="en-US" dirty="0" err="1"/>
              <a:t>honourable</a:t>
            </a:r>
            <a:r>
              <a:rPr lang="en-US" dirty="0"/>
              <a:t> </a:t>
            </a:r>
            <a:r>
              <a:rPr lang="en-US" dirty="0" err="1"/>
              <a:t>counseller</a:t>
            </a:r>
            <a:r>
              <a:rPr lang="en-US" dirty="0"/>
              <a:t>, which also waited for the kingdom of </a:t>
            </a:r>
            <a:r>
              <a:rPr lang="en-US" dirty="0">
                <a:solidFill>
                  <a:srgbClr val="0070C0"/>
                </a:solidFill>
              </a:rPr>
              <a:t>Yahuah, </a:t>
            </a:r>
            <a:r>
              <a:rPr lang="en-US" dirty="0"/>
              <a:t>came, and went in boldly unto Pilate, and craved the body </a:t>
            </a:r>
            <a:br>
              <a:rPr lang="en-US" dirty="0"/>
            </a:br>
            <a:r>
              <a:rPr lang="en-US" dirty="0"/>
              <a:t>of</a:t>
            </a:r>
            <a:r>
              <a:rPr lang="en-US" sz="1800" b="1" dirty="0">
                <a:solidFill>
                  <a:srgbClr val="0070C0"/>
                </a:solidFill>
              </a:rPr>
              <a:t> Yahusha</a:t>
            </a:r>
            <a:r>
              <a:rPr lang="en-US" sz="1800" dirty="0">
                <a:solidFill>
                  <a:srgbClr val="0070C0"/>
                </a:solidFill>
              </a:rPr>
              <a:t>.  </a:t>
            </a:r>
            <a:r>
              <a:rPr lang="en-US" sz="1600" dirty="0">
                <a:solidFill>
                  <a:srgbClr val="CC3300"/>
                </a:solidFill>
                <a:effectLst>
                  <a:glow rad="127000">
                    <a:srgbClr val="FFFF00">
                      <a:alpha val="61000"/>
                    </a:srgbClr>
                  </a:glow>
                </a:effectLst>
              </a:rPr>
              <a:t>(Note:  Sunset day-start is completely obliterated here!)</a:t>
            </a:r>
            <a:endParaRPr lang="en-US" sz="1400" b="1" dirty="0">
              <a:effectLst>
                <a:glow rad="127000">
                  <a:srgbClr val="FFFF00">
                    <a:alpha val="61000"/>
                  </a:srgbClr>
                </a:glow>
              </a:effectLst>
            </a:endParaRPr>
          </a:p>
          <a:p>
            <a:endParaRPr lang="en-US" sz="1200" dirty="0"/>
          </a:p>
          <a:p>
            <a:pPr marL="4572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Luke 23:54-55  </a:t>
            </a:r>
            <a:r>
              <a:rPr lang="en-US" dirty="0" smtClean="0"/>
              <a:t>And 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day was 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aration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700" dirty="0" smtClean="0">
                <a:solidFill>
                  <a:srgbClr val="7030A0"/>
                </a:solidFill>
              </a:rPr>
              <a:t>[Abib 14], </a:t>
            </a:r>
            <a:r>
              <a:rPr lang="en-US" dirty="0"/>
              <a:t>and the </a:t>
            </a:r>
            <a:r>
              <a:rPr lang="en-US" dirty="0" err="1"/>
              <a:t>sabbath</a:t>
            </a:r>
            <a:r>
              <a:rPr lang="en-US" dirty="0"/>
              <a:t> drew on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0070C0"/>
                </a:solidFill>
              </a:rPr>
              <a:t>55</a:t>
            </a:r>
            <a:r>
              <a:rPr lang="en-US" dirty="0" smtClean="0"/>
              <a:t> </a:t>
            </a:r>
            <a:r>
              <a:rPr lang="en-US" dirty="0"/>
              <a:t>And the women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</a:t>
            </a:r>
            <a:r>
              <a:rPr lang="en-US" dirty="0"/>
              <a:t>, which came with him from Galilee, followed after,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beheld the sepulchre, and how his body was laid</a:t>
            </a:r>
            <a:r>
              <a:rPr lang="en-US" dirty="0" smtClean="0"/>
              <a:t>. </a:t>
            </a:r>
          </a:p>
          <a:p>
            <a:pPr marL="45720" indent="0">
              <a:buNone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John 19:31 </a:t>
            </a:r>
            <a:r>
              <a:rPr lang="en-US" dirty="0" smtClean="0"/>
              <a:t> </a:t>
            </a:r>
            <a:r>
              <a:rPr lang="en-US" dirty="0"/>
              <a:t>The Jews therefore, because 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was </a:t>
            </a:r>
            <a:r>
              <a:rPr lang="en-US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aration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[Abib 14], </a:t>
            </a:r>
            <a:r>
              <a:rPr lang="en-US" dirty="0"/>
              <a:t>that the bodies should not remain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upon </a:t>
            </a:r>
            <a:r>
              <a:rPr lang="en-US" dirty="0"/>
              <a:t>the cross on the </a:t>
            </a:r>
            <a:r>
              <a:rPr lang="en-US" dirty="0" err="1"/>
              <a:t>sabbath</a:t>
            </a:r>
            <a:r>
              <a:rPr lang="en-US" dirty="0"/>
              <a:t> </a:t>
            </a:r>
            <a:r>
              <a:rPr lang="en-US" dirty="0" smtClean="0"/>
              <a:t>day </a:t>
            </a:r>
            <a:r>
              <a:rPr lang="en-US" sz="1800" dirty="0" smtClean="0">
                <a:solidFill>
                  <a:srgbClr val="7030A0"/>
                </a:solidFill>
              </a:rPr>
              <a:t>[Abib 15], </a:t>
            </a:r>
            <a:r>
              <a:rPr lang="en-US" dirty="0"/>
              <a:t>(</a:t>
            </a:r>
            <a:r>
              <a:rPr lang="en-US" u="sng" dirty="0"/>
              <a:t>for that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sabbath</a:t>
            </a:r>
            <a:r>
              <a:rPr lang="en-US" u="sng" dirty="0" smtClean="0"/>
              <a:t> </a:t>
            </a:r>
            <a:r>
              <a:rPr lang="en-US" u="sng" dirty="0"/>
              <a:t>da</a:t>
            </a:r>
            <a:r>
              <a:rPr lang="en-US" dirty="0"/>
              <a:t>y </a:t>
            </a:r>
            <a:r>
              <a:rPr lang="en-US" u="sng" dirty="0"/>
              <a:t>was an </a:t>
            </a:r>
            <a:r>
              <a:rPr lang="en-US" sz="1800" b="1" u="sng" dirty="0" smtClean="0"/>
              <a:t>HIGH DAY</a:t>
            </a:r>
            <a:r>
              <a:rPr lang="en-US" dirty="0" smtClean="0"/>
              <a:t>,) </a:t>
            </a:r>
            <a:r>
              <a:rPr lang="en-US" dirty="0"/>
              <a:t>besought Pilate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legs might be broken, and that they might be taken away</a:t>
            </a:r>
            <a:r>
              <a:rPr lang="en-US" dirty="0" smtClean="0"/>
              <a:t>.   </a:t>
            </a:r>
            <a:r>
              <a:rPr lang="en-US" sz="1500" i="1" dirty="0" smtClean="0"/>
              <a:t>KJV</a:t>
            </a:r>
            <a:endParaRPr lang="en-US" dirty="0"/>
          </a:p>
        </p:txBody>
      </p:sp>
      <p:pic>
        <p:nvPicPr>
          <p:cNvPr id="1027" name="Picture 3" descr="C:\Users\Rae\Desktop\gospel book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968" y="3881672"/>
            <a:ext cx="2749232" cy="1890481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52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5884" y="6389622"/>
            <a:ext cx="8229600" cy="430887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this information have to do with the Last Supper?</a:t>
            </a:r>
            <a:endParaRPr lang="en-US" sz="22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5" descr="C:\Users\Rae\Desktop\thunbs u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2749643"/>
            <a:ext cx="941295" cy="11937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 flipH="1">
            <a:off x="4746200" y="2600385"/>
            <a:ext cx="130600" cy="98101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593800" y="2044987"/>
            <a:ext cx="130600" cy="153641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" y="4136926"/>
            <a:ext cx="3022600" cy="338554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1. DAWN begins Passover Day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007249" y="3352800"/>
            <a:ext cx="18288" cy="2438400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  <a:effectLst>
            <a:glow rad="1016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8990" y="651080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9999"/>
                </a:solidFill>
              </a:rPr>
              <a:t>Gospels Agree on a Passover Point</a:t>
            </a:r>
            <a:endParaRPr lang="en-US" sz="2800" dirty="0">
              <a:solidFill>
                <a:srgbClr val="00999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55314"/>
              </p:ext>
            </p:extLst>
          </p:nvPr>
        </p:nvGraphicFramePr>
        <p:xfrm>
          <a:off x="396221" y="4490720"/>
          <a:ext cx="2895601" cy="919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919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11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Day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12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 Day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13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 Day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88835"/>
              </p:ext>
            </p:extLst>
          </p:nvPr>
        </p:nvGraphicFramePr>
        <p:xfrm>
          <a:off x="5936951" y="4495800"/>
          <a:ext cx="2895601" cy="914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15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ULBS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16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Day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17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Sabb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.</a:t>
                      </a:r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80040"/>
              </p:ext>
            </p:extLst>
          </p:nvPr>
        </p:nvGraphicFramePr>
        <p:xfrm>
          <a:off x="3505200" y="4419600"/>
          <a:ext cx="990600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Light Season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47000">
                          <a:srgbClr val="00B0F0"/>
                        </a:gs>
                        <a:gs pos="56000">
                          <a:srgbClr val="000040"/>
                        </a:gs>
                        <a:gs pos="75000">
                          <a:srgbClr val="400040"/>
                        </a:gs>
                        <a:gs pos="88000">
                          <a:srgbClr val="00B0F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40643"/>
              </p:ext>
            </p:extLst>
          </p:nvPr>
        </p:nvGraphicFramePr>
        <p:xfrm>
          <a:off x="3288031" y="4408551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85479"/>
              </p:ext>
            </p:extLst>
          </p:nvPr>
        </p:nvGraphicFramePr>
        <p:xfrm>
          <a:off x="4727910" y="4419600"/>
          <a:ext cx="990601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{C4B1156A-380E-4F78-BDF5-A606A8083BF9}</a:tableStyleId>
              </a:tblPr>
              <a:tblGrid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Night Season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12921"/>
              </p:ext>
            </p:extLst>
          </p:nvPr>
        </p:nvGraphicFramePr>
        <p:xfrm>
          <a:off x="4514552" y="3581400"/>
          <a:ext cx="296948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6948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35115"/>
              </p:ext>
            </p:extLst>
          </p:nvPr>
        </p:nvGraphicFramePr>
        <p:xfrm>
          <a:off x="5726131" y="4410456"/>
          <a:ext cx="213359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3359"/>
              </a:tblGrid>
              <a:tr h="68961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492632" y="1676400"/>
            <a:ext cx="19302" cy="4572000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4617720"/>
            <a:ext cx="0" cy="93268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FFFF00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5943600" y="5715000"/>
            <a:ext cx="2893285" cy="1066799"/>
          </a:xfrm>
          <a:prstGeom prst="wedgeRoundRectCallout">
            <a:avLst>
              <a:gd name="adj1" fmla="val -53387"/>
              <a:gd name="adj2" fmla="val -1244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Dawn of U/B Sabbath after all these events!</a:t>
            </a:r>
            <a:endParaRPr lang="en-CA" sz="2400" b="1" dirty="0">
              <a:ln>
                <a:solidFill>
                  <a:srgbClr val="FFFF00"/>
                </a:solidFill>
              </a:ln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2584" y="1350788"/>
            <a:ext cx="3785616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5.  Mark 15 says:  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The even was come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 – it’s </a:t>
            </a:r>
            <a:r>
              <a:rPr lang="en-US" sz="14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Arial Black" panose="020B0A04020102020204" pitchFamily="34" charset="0"/>
              </a:rPr>
              <a:t>STILL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the [Passover] preparation day, the day </a:t>
            </a:r>
            <a:r>
              <a:rPr lang="en-US" sz="1400" b="1" dirty="0" smtClean="0">
                <a:solidFill>
                  <a:srgbClr val="FF00FF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BEFORE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 the Sabbath on the 15</a:t>
            </a:r>
            <a:r>
              <a:rPr lang="en-US" sz="1400" b="1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th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</a:rPr>
              <a:t>.  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chemeClr val="tx1">
                    <a:lumMod val="85000"/>
                    <a:lumOff val="15000"/>
                  </a:schemeClr>
                </a:glo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971800" y="5435100"/>
            <a:ext cx="6336" cy="6609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5580884"/>
            <a:ext cx="138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Last Supper 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0224" y="2157542"/>
            <a:ext cx="378292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6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.  Matt 27 says:  </a:t>
            </a:r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When even was come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</a:rPr>
              <a:t> – Joseph asked Pilate for the Body. 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84551" y="3442634"/>
            <a:ext cx="1587138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2. Darkness at the 6</a:t>
            </a:r>
            <a:r>
              <a:rPr lang="en-US" sz="1600" b="1" baseline="300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16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hour.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06931" y="1752600"/>
            <a:ext cx="3148494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4. </a:t>
            </a:r>
            <a:r>
              <a:rPr lang="en-US" sz="16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1</a:t>
            </a:r>
            <a:r>
              <a:rPr lang="en-US" sz="1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2</a:t>
            </a:r>
            <a:r>
              <a:rPr lang="en-US" sz="1600" b="1" baseline="30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th</a:t>
            </a:r>
            <a:r>
              <a:rPr lang="en-US" sz="1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/>
                  </a:glow>
                </a:effectLst>
              </a:rPr>
              <a:t> hour begins the “ereb” portion of the day-cycle.</a:t>
            </a:r>
            <a:endParaRPr lang="en-US" sz="1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632960" y="5925157"/>
            <a:ext cx="9906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95800" y="6001357"/>
            <a:ext cx="121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Burial of Yahusha</a:t>
            </a:r>
            <a:endParaRPr lang="en-US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614278" y="5864197"/>
            <a:ext cx="0" cy="6858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5400000">
            <a:off x="4284862" y="2983211"/>
            <a:ext cx="455284" cy="2404992"/>
          </a:xfrm>
          <a:prstGeom prst="leftBrace">
            <a:avLst>
              <a:gd name="adj1" fmla="val 51533"/>
              <a:gd name="adj2" fmla="val 4315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r>
              <a:rPr lang="en-US" sz="14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PASSOVER       &amp; PREP. DAY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06824" y="2514600"/>
            <a:ext cx="6336" cy="190500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  <a:effectLst>
            <a:glow rad="101600">
              <a:srgbClr val="00206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951708" y="3204692"/>
            <a:ext cx="130600" cy="981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34000" y="3962400"/>
            <a:ext cx="289560" cy="4744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57800" y="3312348"/>
            <a:ext cx="3657600" cy="738664"/>
          </a:xfrm>
          <a:prstGeom prst="rect">
            <a:avLst/>
          </a:prstGeom>
          <a:solidFill>
            <a:srgbClr val="A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8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.  Luke 23 says:  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That da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y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 was the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p</a:t>
            </a:r>
            <a:r>
              <a:rPr lang="en-US" sz="1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reparation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 – and the </a:t>
            </a:r>
            <a:r>
              <a:rPr lang="en-US" sz="1400" b="1" dirty="0" smtClean="0">
                <a:solidFill>
                  <a:srgbClr val="FF00FF"/>
                </a:solidFill>
                <a:effectLst>
                  <a:glow rad="127000">
                    <a:srgbClr val="002060"/>
                  </a:glow>
                </a:effectLst>
              </a:rPr>
              <a:t>High Sabbath drew on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</a:rPr>
              <a:t> with the approaching light of DAWN.  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002060"/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9680" y="2735092"/>
            <a:ext cx="370332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7.  John 19 says:  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It was the 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p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reparation da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y - 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the da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y </a:t>
            </a:r>
            <a:r>
              <a:rPr lang="en-US" sz="1400" b="1" u="sng" dirty="0" smtClean="0">
                <a:solidFill>
                  <a:srgbClr val="FF00FF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BEFORE</a:t>
            </a:r>
            <a:r>
              <a:rPr lang="en-US" sz="1400" b="1" dirty="0" smtClean="0">
                <a:solidFill>
                  <a:srgbClr val="FF00FF"/>
                </a:solidFill>
                <a:effectLst>
                  <a:glow rad="127000">
                    <a:schemeClr val="tx1">
                      <a:lumMod val="85000"/>
                      <a:lumOff val="15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the Hi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g</a:t>
            </a:r>
            <a:r>
              <a:rPr lang="en-US" sz="14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h Sabbath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.</a:t>
            </a:r>
            <a:endParaRPr lang="en-US" sz="1400" b="1" dirty="0">
              <a:solidFill>
                <a:srgbClr val="C00000"/>
              </a:solidFill>
              <a:effectLst>
                <a:glow rad="127000">
                  <a:schemeClr val="accent4">
                    <a:lumMod val="60000"/>
                    <a:lumOff val="40000"/>
                  </a:schemeClr>
                </a:glow>
              </a:effectLst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235960" y="4199840"/>
            <a:ext cx="0" cy="1725317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glow rad="88900">
              <a:srgbClr val="FFFF00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17776" y="2600385"/>
            <a:ext cx="2249425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3. It is Accomplished! at the 9</a:t>
            </a:r>
            <a:r>
              <a:rPr lang="en-US" sz="1600" b="1" baseline="30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hour.</a:t>
            </a:r>
            <a:endParaRPr lang="en-US" sz="1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440" y="1066800"/>
            <a:ext cx="43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One example - the Gospels agree the day begins in the morning with DAWN.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640" y="6135469"/>
            <a:ext cx="43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Why?  </a:t>
            </a:r>
            <a:r>
              <a:rPr lang="en-US" b="1" dirty="0" smtClean="0">
                <a:solidFill>
                  <a:srgbClr val="002060"/>
                </a:solidFill>
              </a:rPr>
              <a:t>The “even” of Passover Day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does not change the date to Abib 15!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8" grpId="0" animBg="1"/>
      <p:bldP spid="36" grpId="0" animBg="1"/>
      <p:bldP spid="41" grpId="0" animBg="1"/>
      <p:bldP spid="43" grpId="0" animBg="1"/>
      <p:bldP spid="49" grpId="0"/>
      <p:bldP spid="37" grpId="0" animBg="1"/>
      <p:bldP spid="35" grpId="0" animBg="1"/>
      <p:bldP spid="42" grpId="0" animBg="1"/>
      <p:bldP spid="69" grpId="0"/>
      <p:bldP spid="7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54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22957"/>
            <a:ext cx="6172200" cy="600164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Let’s compare some other Bible Commentators to see if they have anything to say about this meal, called </a:t>
            </a:r>
            <a:br>
              <a:rPr lang="en-US" sz="4800" b="1" dirty="0" smtClean="0">
                <a:ln/>
                <a:solidFill>
                  <a:schemeClr val="accent3"/>
                </a:solidFill>
              </a:rPr>
            </a:br>
            <a:r>
              <a:rPr lang="en-US" sz="4800" b="1" dirty="0" smtClean="0">
                <a:ln/>
                <a:solidFill>
                  <a:schemeClr val="accent3"/>
                </a:solidFill>
              </a:rPr>
              <a:t>“The Last Supper.”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79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599"/>
            <a:ext cx="5791200" cy="914401"/>
          </a:xfrm>
        </p:spPr>
        <p:txBody>
          <a:bodyPr/>
          <a:lstStyle/>
          <a:p>
            <a:r>
              <a:rPr lang="en-US" sz="4000" dirty="0" smtClean="0"/>
              <a:t>Jacob </a:t>
            </a:r>
            <a:r>
              <a:rPr lang="en-US" sz="4000" dirty="0" err="1" smtClean="0"/>
              <a:t>Neusner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03608" y="1237803"/>
            <a:ext cx="5867400" cy="5239435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</a:rPr>
              <a:t>In Jacob </a:t>
            </a:r>
            <a:r>
              <a:rPr lang="en-US" dirty="0" err="1">
                <a:solidFill>
                  <a:srgbClr val="002060"/>
                </a:solidFill>
              </a:rPr>
              <a:t>Neusner's</a:t>
            </a:r>
            <a:r>
              <a:rPr lang="en-US" dirty="0">
                <a:solidFill>
                  <a:srgbClr val="002060"/>
                </a:solidFill>
              </a:rPr>
              <a:t> translation of the Jewish </a:t>
            </a:r>
            <a:r>
              <a:rPr lang="en-US" b="1" i="1" dirty="0">
                <a:solidFill>
                  <a:srgbClr val="002060"/>
                </a:solidFill>
              </a:rPr>
              <a:t>Mishnah</a:t>
            </a:r>
            <a:r>
              <a:rPr lang="en-US" dirty="0">
                <a:solidFill>
                  <a:srgbClr val="002060"/>
                </a:solidFill>
              </a:rPr>
              <a:t>, we can see why the disciples would have been concerned with preparing for the Passover the evening of the </a:t>
            </a:r>
            <a:r>
              <a:rPr lang="en-US" cap="small" dirty="0">
                <a:solidFill>
                  <a:srgbClr val="002060"/>
                </a:solidFill>
              </a:rPr>
              <a:t>13</a:t>
            </a:r>
            <a:r>
              <a:rPr lang="en-US" cap="small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, even though the Passover meal wouldn't be eaten until the next night.  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In his quote from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Pesaḥim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1:3, </a:t>
            </a:r>
            <a:r>
              <a:rPr lang="en-US" dirty="0" smtClean="0">
                <a:solidFill>
                  <a:srgbClr val="002060"/>
                </a:solidFill>
              </a:rPr>
              <a:t>please remember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he’s writing with the understanding that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Abib </a:t>
            </a:r>
            <a:r>
              <a:rPr lang="en-US" b="1" dirty="0">
                <a:solidFill>
                  <a:srgbClr val="FF0000"/>
                </a:solidFill>
              </a:rPr>
              <a:t>14 begins at sunset on Abib </a:t>
            </a:r>
            <a:r>
              <a:rPr lang="en-US" b="1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</a:p>
          <a:p>
            <a:pPr marL="4572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Note:  Even though </a:t>
            </a:r>
            <a:r>
              <a:rPr lang="en-US" b="1" dirty="0" err="1"/>
              <a:t>Neusner</a:t>
            </a:r>
            <a:r>
              <a:rPr lang="en-US" b="1" dirty="0"/>
              <a:t> is using the reasoning that Abib 14 begins the evening before, </a:t>
            </a:r>
            <a:r>
              <a:rPr lang="en-US" b="1" dirty="0">
                <a:solidFill>
                  <a:srgbClr val="002060"/>
                </a:solidFill>
              </a:rPr>
              <a:t>in his </a:t>
            </a:r>
            <a:r>
              <a:rPr lang="en-US" b="1" dirty="0" smtClean="0">
                <a:solidFill>
                  <a:srgbClr val="002060"/>
                </a:solidFill>
              </a:rPr>
              <a:t>context </a:t>
            </a:r>
            <a:r>
              <a:rPr lang="en-US" b="1" dirty="0">
                <a:solidFill>
                  <a:srgbClr val="002060"/>
                </a:solidFill>
              </a:rPr>
              <a:t>he is speaking of “</a:t>
            </a:r>
            <a:r>
              <a:rPr lang="en-US" b="1" dirty="0" err="1">
                <a:solidFill>
                  <a:srgbClr val="002060"/>
                </a:solidFill>
              </a:rPr>
              <a:t>deleavening</a:t>
            </a:r>
            <a:r>
              <a:rPr lang="en-US" b="1" dirty="0">
                <a:solidFill>
                  <a:srgbClr val="002060"/>
                </a:solidFill>
              </a:rPr>
              <a:t>” … and possibly “anointing”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chosen room, so that it would be “</a:t>
            </a:r>
            <a:r>
              <a:rPr lang="en-US" b="1" dirty="0" smtClean="0">
                <a:solidFill>
                  <a:srgbClr val="002060"/>
                </a:solidFill>
              </a:rPr>
              <a:t>clean” </a:t>
            </a:r>
            <a:r>
              <a:rPr lang="en-US" b="1" dirty="0">
                <a:solidFill>
                  <a:srgbClr val="002060"/>
                </a:solidFill>
              </a:rPr>
              <a:t>from all questionable activity in the past. 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/>
              <a:t>This rented room </a:t>
            </a:r>
            <a:r>
              <a:rPr lang="en-US" b="1" dirty="0"/>
              <a:t>might have even needed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/>
              <a:t>good spring cleaning!)  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55</a:t>
            </a:fld>
            <a:endParaRPr lang="en-US"/>
          </a:p>
        </p:txBody>
      </p:sp>
      <p:pic>
        <p:nvPicPr>
          <p:cNvPr id="2050" name="Picture 2" descr="C:\Users\Rae\Desktop\Jacob neusner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540000" cy="33909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600" y="3886200"/>
            <a:ext cx="2895600" cy="2523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Pesaḥim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third tractate of Seder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Mishnah and of the Talmud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is concerned mainly with </a:t>
            </a:r>
            <a:r>
              <a:rPr lang="en-US" b="1" u="sng" dirty="0">
                <a:solidFill>
                  <a:srgbClr val="FF0000"/>
                </a:solidFill>
              </a:rPr>
              <a:t>the laws of the Jewish holida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u="sng" dirty="0">
                <a:solidFill>
                  <a:srgbClr val="FF0000"/>
                </a:solidFill>
              </a:rPr>
              <a:t> Passover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well as the Passover lamb offering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en-US" sz="1400" dirty="0" smtClean="0"/>
              <a:t>[Wikipedia]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32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4200" y="914400"/>
            <a:ext cx="5791200" cy="5744424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dirty="0"/>
              <a:t>PESAHIM 1:3</a:t>
            </a:r>
          </a:p>
          <a:p>
            <a:pPr marL="45720" indent="0">
              <a:buNone/>
            </a:pP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A.</a:t>
            </a:r>
            <a:r>
              <a:rPr lang="en-US" dirty="0"/>
              <a:t>   R. Judah says, </a:t>
            </a:r>
          </a:p>
          <a:p>
            <a:pPr marL="45720" indent="0">
              <a:buNone/>
            </a:pPr>
            <a:r>
              <a:rPr lang="en-US" dirty="0"/>
              <a:t>"They seek out [leaven] </a:t>
            </a:r>
            <a:br>
              <a:rPr lang="en-US" dirty="0"/>
            </a:br>
            <a:r>
              <a:rPr lang="en-US" dirty="0"/>
              <a:t> 	(1) on the night of the fourteenth, </a:t>
            </a:r>
            <a:br>
              <a:rPr lang="en-US" dirty="0"/>
            </a:br>
            <a:r>
              <a:rPr lang="en-US" dirty="0"/>
              <a:t> 	(2) on the fourteenth in the morning</a:t>
            </a:r>
            <a:r>
              <a:rPr lang="en-US" dirty="0" smtClean="0"/>
              <a:t>, 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	(3) at the time of removal."  </a:t>
            </a:r>
            <a:br>
              <a:rPr lang="en-US" dirty="0"/>
            </a:br>
            <a:r>
              <a:rPr lang="en-US" b="1" dirty="0"/>
              <a:t>B.</a:t>
            </a:r>
            <a:r>
              <a:rPr lang="en-US" dirty="0"/>
              <a:t>   And sages say, "[If] one did not seek out [leaven] on the night of the </a:t>
            </a:r>
            <a:r>
              <a:rPr lang="en-US" dirty="0" smtClean="0"/>
              <a:t>fourteenth </a:t>
            </a:r>
            <a:br>
              <a:rPr lang="en-US" dirty="0" smtClean="0"/>
            </a:br>
            <a:r>
              <a:rPr lang="en-US" sz="1700" dirty="0" smtClean="0">
                <a:solidFill>
                  <a:srgbClr val="FF0000"/>
                </a:solidFill>
              </a:rPr>
              <a:t>{after sunset on the 13</a:t>
            </a:r>
            <a:r>
              <a:rPr lang="en-US" sz="1700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dirty="0" smtClean="0">
                <a:solidFill>
                  <a:srgbClr val="FF0000"/>
                </a:solidFill>
              </a:rPr>
              <a:t>}, </a:t>
            </a:r>
            <a:r>
              <a:rPr lang="en-US" dirty="0"/>
              <a:t>he may seek it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1) on the fourteenth.  </a:t>
            </a:r>
            <a:br>
              <a:rPr lang="en-US" dirty="0"/>
            </a:br>
            <a:r>
              <a:rPr lang="en-US" b="1" dirty="0"/>
              <a:t>C.</a:t>
            </a:r>
            <a:r>
              <a:rPr lang="en-US" dirty="0"/>
              <a:t>   "If he did not seek it out on the fourteenth,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</a:t>
            </a:r>
            <a:r>
              <a:rPr lang="en-US" dirty="0"/>
              <a:t>him seek it out (2) at the appointed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11 a.m. to 12 noon on the fourteenth].</a:t>
            </a:r>
            <a:br>
              <a:rPr lang="en-US" dirty="0"/>
            </a:br>
            <a:r>
              <a:rPr lang="en-US" b="1" dirty="0"/>
              <a:t>D.  </a:t>
            </a:r>
            <a:r>
              <a:rPr lang="en-US" dirty="0"/>
              <a:t> "[If] he did not seek it out at the appointed time, let him seek it out (3) after the appointed time [to nightfall]."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p. 230, </a:t>
            </a:r>
            <a:r>
              <a:rPr lang="en-US" b="1" i="1" dirty="0"/>
              <a:t>The Mishnah: A New Translation.</a:t>
            </a:r>
            <a:r>
              <a:rPr lang="en-US" dirty="0"/>
              <a:t>) </a:t>
            </a:r>
          </a:p>
          <a:p>
            <a:pPr marL="45720" indent="0">
              <a:buNone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14401"/>
          </a:xfrm>
        </p:spPr>
        <p:txBody>
          <a:bodyPr/>
          <a:lstStyle/>
          <a:p>
            <a:r>
              <a:rPr lang="en-US" sz="4000" dirty="0" smtClean="0"/>
              <a:t>Jacob </a:t>
            </a:r>
            <a:r>
              <a:rPr lang="en-US" sz="4000" dirty="0" err="1" smtClean="0"/>
              <a:t>Neusner</a:t>
            </a:r>
            <a:r>
              <a:rPr lang="en-US" sz="4000" dirty="0" smtClean="0"/>
              <a:t> on </a:t>
            </a:r>
            <a:r>
              <a:rPr lang="en-US" sz="4000" dirty="0" err="1" smtClean="0"/>
              <a:t>Pesahim</a:t>
            </a:r>
            <a:r>
              <a:rPr lang="en-US" sz="4000" dirty="0" smtClean="0"/>
              <a:t> 1:3</a:t>
            </a:r>
            <a:endParaRPr lang="en-US" sz="4000" dirty="0"/>
          </a:p>
        </p:txBody>
      </p:sp>
      <p:pic>
        <p:nvPicPr>
          <p:cNvPr id="4099" name="Picture 3" descr="C:\Users\Rae\Desktop\neusner's book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0" y="1143000"/>
            <a:ext cx="2580146" cy="3743167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8030" y="4953000"/>
            <a:ext cx="2103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Removal</a:t>
            </a:r>
            <a:b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of all</a:t>
            </a:r>
            <a:b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36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Leaven</a:t>
            </a:r>
            <a:endParaRPr lang="en-US" sz="3600" b="1" cap="none" spc="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067800" cy="914401"/>
          </a:xfrm>
        </p:spPr>
        <p:txBody>
          <a:bodyPr/>
          <a:lstStyle/>
          <a:p>
            <a:r>
              <a:rPr lang="en-US" sz="4000" dirty="0" smtClean="0"/>
              <a:t>New Unger’s Bible Dictionary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5562600" cy="5544235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Unger confirms </a:t>
            </a:r>
            <a:r>
              <a:rPr lang="en-US" b="1" dirty="0">
                <a:solidFill>
                  <a:srgbClr val="002060"/>
                </a:solidFill>
              </a:rPr>
              <a:t>how the Jews prepared for the observance of the Passover:</a:t>
            </a:r>
          </a:p>
          <a:p>
            <a:r>
              <a:rPr lang="en-US" dirty="0">
                <a:solidFill>
                  <a:srgbClr val="002060"/>
                </a:solidFill>
              </a:rPr>
              <a:t>On the evening of the </a:t>
            </a:r>
            <a:r>
              <a:rPr lang="en-US" cap="small" dirty="0">
                <a:solidFill>
                  <a:srgbClr val="002060"/>
                </a:solidFill>
              </a:rPr>
              <a:t>13</a:t>
            </a:r>
            <a:r>
              <a:rPr lang="en-US" cap="small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Nisan, which,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until </a:t>
            </a:r>
            <a:r>
              <a:rPr lang="en-US" dirty="0">
                <a:solidFill>
                  <a:srgbClr val="002060"/>
                </a:solidFill>
              </a:rPr>
              <a:t>that of the </a:t>
            </a:r>
            <a:r>
              <a:rPr lang="en-US" cap="small" dirty="0">
                <a:solidFill>
                  <a:srgbClr val="002060"/>
                </a:solidFill>
              </a:rPr>
              <a:t>14</a:t>
            </a:r>
            <a:r>
              <a:rPr lang="en-US" cap="small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, was called the "</a:t>
            </a:r>
            <a:r>
              <a:rPr lang="en-US" i="1" dirty="0">
                <a:solidFill>
                  <a:srgbClr val="002060"/>
                </a:solidFill>
              </a:rPr>
              <a:t>preparation for the Passover</a:t>
            </a:r>
            <a:r>
              <a:rPr lang="en-US" dirty="0">
                <a:solidFill>
                  <a:srgbClr val="002060"/>
                </a:solidFill>
              </a:rPr>
              <a:t>" (John 19:14), every head of a family searched for and collected by the light of a candle all the leaven.  Before beginning the search he pronounced the </a:t>
            </a:r>
            <a:r>
              <a:rPr lang="en-US" dirty="0" smtClean="0">
                <a:solidFill>
                  <a:srgbClr val="002060"/>
                </a:solidFill>
              </a:rPr>
              <a:t>following benediction:  "</a:t>
            </a:r>
            <a:r>
              <a:rPr lang="en-US" dirty="0">
                <a:solidFill>
                  <a:srgbClr val="002060"/>
                </a:solidFill>
              </a:rPr>
              <a:t>Blessed art thou, O Lord our God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King of the universe, who hast sanctified us with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thy </a:t>
            </a:r>
            <a:r>
              <a:rPr lang="en-US" dirty="0">
                <a:solidFill>
                  <a:srgbClr val="002060"/>
                </a:solidFill>
              </a:rPr>
              <a:t>commandments, and hast enjoined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us </a:t>
            </a:r>
            <a:r>
              <a:rPr lang="en-US" dirty="0">
                <a:solidFill>
                  <a:srgbClr val="002060"/>
                </a:solidFill>
              </a:rPr>
              <a:t>to remove the leaven.” 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After </a:t>
            </a:r>
            <a:r>
              <a:rPr lang="en-US" dirty="0">
                <a:solidFill>
                  <a:srgbClr val="002060"/>
                </a:solidFill>
              </a:rPr>
              <a:t>the search he said, “Whatever leaven remains in my possession which I cannot see, behold, it is null, and accounted as the dust of the earth." (p. 411, "Festivals")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57</a:t>
            </a:fld>
            <a:endParaRPr lang="en-US"/>
          </a:p>
        </p:txBody>
      </p:sp>
      <p:pic>
        <p:nvPicPr>
          <p:cNvPr id="3075" name="Picture 3" descr="C:\Users\Rae\Desktop\new ungers bible diction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859280"/>
            <a:ext cx="2819400" cy="40843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838200"/>
          </a:xfrm>
        </p:spPr>
        <p:txBody>
          <a:bodyPr/>
          <a:lstStyle/>
          <a:p>
            <a:r>
              <a:rPr lang="en-US" dirty="0" smtClean="0"/>
              <a:t>“Prepare the Passover”  </a:t>
            </a:r>
            <a:r>
              <a:rPr lang="en-US" sz="3200" dirty="0" smtClean="0"/>
              <a:t>(G2090)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676" y="838200"/>
            <a:ext cx="8229600" cy="579119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does this phrase really mean?</a:t>
            </a:r>
            <a:endParaRPr lang="en-US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phrase "prepare the Passover" found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Matthew </a:t>
            </a:r>
            <a:r>
              <a:rPr lang="en-US" dirty="0"/>
              <a:t>26:19, Mark 14:16, and Luke 22:13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comes </a:t>
            </a:r>
            <a:r>
              <a:rPr lang="en-US" dirty="0"/>
              <a:t>from the Greek phrase </a:t>
            </a:r>
            <a:r>
              <a:rPr lang="en-US" b="1" i="1" dirty="0" err="1"/>
              <a:t>hetoimasan</a:t>
            </a:r>
            <a:r>
              <a:rPr lang="en-US" b="1" i="1" dirty="0"/>
              <a:t> to </a:t>
            </a:r>
            <a:r>
              <a:rPr lang="en-US" b="1" i="1" dirty="0" err="1"/>
              <a:t>pascha</a:t>
            </a:r>
            <a:r>
              <a:rPr lang="en-US" dirty="0"/>
              <a:t>.  </a:t>
            </a:r>
            <a:r>
              <a:rPr lang="en-US" dirty="0">
                <a:solidFill>
                  <a:srgbClr val="C00000"/>
                </a:solidFill>
              </a:rPr>
              <a:t>According to </a:t>
            </a:r>
            <a:r>
              <a:rPr lang="en-US" b="1" i="1" dirty="0">
                <a:solidFill>
                  <a:srgbClr val="C00000"/>
                </a:solidFill>
              </a:rPr>
              <a:t>Strong's Concordance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Greek verb root </a:t>
            </a:r>
            <a:r>
              <a:rPr lang="en-US" b="1" i="1" dirty="0" err="1">
                <a:solidFill>
                  <a:srgbClr val="C00000"/>
                </a:solidFill>
              </a:rPr>
              <a:t>hetoimazo</a:t>
            </a:r>
            <a:r>
              <a:rPr lang="en-US" dirty="0">
                <a:solidFill>
                  <a:srgbClr val="C00000"/>
                </a:solidFill>
              </a:rPr>
              <a:t> means:  </a:t>
            </a:r>
          </a:p>
          <a:p>
            <a:pPr lvl="0"/>
            <a:r>
              <a:rPr lang="en-US" dirty="0"/>
              <a:t>1) to make ready, prepare </a:t>
            </a:r>
          </a:p>
          <a:p>
            <a:pPr lvl="0"/>
            <a:r>
              <a:rPr lang="en-US" dirty="0"/>
              <a:t>1a) to make the necessary preparations, get everything ready.  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This is drawn from the oriental custom of sending persons on before kings on their journeys to level the roads and make them passable. 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one of the reasons the disciples questioned Yahusha about </a:t>
            </a:r>
            <a:r>
              <a:rPr lang="en-US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en-US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were going to eat the Passover meal was because </a:t>
            </a:r>
            <a:r>
              <a:rPr lang="en-US" b="1" dirty="0" err="1" smtClean="0">
                <a:solidFill>
                  <a:srgbClr val="FF0000"/>
                </a:solidFill>
              </a:rPr>
              <a:t>Exo</a:t>
            </a:r>
            <a:r>
              <a:rPr lang="en-US" b="1" dirty="0" smtClean="0">
                <a:solidFill>
                  <a:srgbClr val="FF0000"/>
                </a:solidFill>
              </a:rPr>
              <a:t> 13:7 Torah </a:t>
            </a:r>
            <a:r>
              <a:rPr lang="en-US" b="1" dirty="0">
                <a:solidFill>
                  <a:srgbClr val="FF0000"/>
                </a:solidFill>
              </a:rPr>
              <a:t>statute states </a:t>
            </a:r>
            <a:r>
              <a:rPr lang="en-US" b="1" dirty="0" smtClean="0">
                <a:solidFill>
                  <a:srgbClr val="FF0000"/>
                </a:solidFill>
              </a:rPr>
              <a:t>“neither </a:t>
            </a:r>
            <a:r>
              <a:rPr lang="en-US" b="1" dirty="0">
                <a:solidFill>
                  <a:srgbClr val="FF0000"/>
                </a:solidFill>
              </a:rPr>
              <a:t>shall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there </a:t>
            </a:r>
            <a:r>
              <a:rPr lang="en-US" b="1" dirty="0">
                <a:solidFill>
                  <a:srgbClr val="FF0000"/>
                </a:solidFill>
              </a:rPr>
              <a:t>be leaven seen with thee in all thy </a:t>
            </a:r>
            <a:r>
              <a:rPr lang="en-US" b="1" dirty="0" smtClean="0">
                <a:solidFill>
                  <a:srgbClr val="FF0000"/>
                </a:solidFill>
              </a:rPr>
              <a:t>quarters.”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58</a:t>
            </a:fld>
            <a:endParaRPr lang="en-US"/>
          </a:p>
        </p:txBody>
      </p:sp>
      <p:pic>
        <p:nvPicPr>
          <p:cNvPr id="6146" name="Picture 2" descr="C:\Users\Rae\Desktop\do boy ques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284" y="838200"/>
            <a:ext cx="2276476" cy="22764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20200" y="0"/>
            <a:ext cx="4572000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NT:2090   </a:t>
            </a:r>
            <a:r>
              <a:rPr lang="en-US" dirty="0" err="1" smtClean="0"/>
              <a:t>hetoimazo</a:t>
            </a:r>
            <a:r>
              <a:rPr lang="en-US" dirty="0" smtClean="0"/>
              <a:t> </a:t>
            </a:r>
            <a:r>
              <a:rPr lang="en-US" dirty="0"/>
              <a:t>(het-</a:t>
            </a:r>
            <a:r>
              <a:rPr lang="en-US" dirty="0" err="1"/>
              <a:t>oy</a:t>
            </a:r>
            <a:r>
              <a:rPr lang="en-US" dirty="0"/>
              <a:t>-mad'-</a:t>
            </a:r>
            <a:r>
              <a:rPr lang="en-US" dirty="0" err="1"/>
              <a:t>zo</a:t>
            </a:r>
            <a:r>
              <a:rPr lang="en-US" dirty="0"/>
              <a:t>); from </a:t>
            </a:r>
            <a:r>
              <a:rPr lang="en-US" b="1" u="sng" dirty="0"/>
              <a:t>NT:2092</a:t>
            </a:r>
            <a:r>
              <a:rPr lang="en-US" dirty="0"/>
              <a:t>; to prepare</a:t>
            </a:r>
            <a:r>
              <a:rPr lang="en-US" dirty="0" smtClean="0"/>
              <a:t>:  </a:t>
            </a:r>
            <a:endParaRPr lang="en-US" dirty="0"/>
          </a:p>
          <a:p>
            <a:r>
              <a:rPr lang="en-US" dirty="0"/>
              <a:t>KJV - prepare, provide, make ready. Compare </a:t>
            </a:r>
            <a:r>
              <a:rPr lang="en-US" b="1" u="sng" dirty="0"/>
              <a:t>NT:2680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u="sng" dirty="0" smtClean="0"/>
              <a:t>NT:2092</a:t>
            </a:r>
            <a:r>
              <a:rPr lang="en-US" dirty="0" smtClean="0"/>
              <a:t>  </a:t>
            </a:r>
            <a:r>
              <a:rPr lang="en-US" dirty="0" err="1" smtClean="0"/>
              <a:t>hetoimos</a:t>
            </a:r>
            <a:r>
              <a:rPr lang="en-US" dirty="0" smtClean="0"/>
              <a:t> </a:t>
            </a:r>
            <a:r>
              <a:rPr lang="en-US" dirty="0"/>
              <a:t>(het-</a:t>
            </a:r>
            <a:r>
              <a:rPr lang="en-US" dirty="0" err="1"/>
              <a:t>oy</a:t>
            </a:r>
            <a:r>
              <a:rPr lang="en-US" dirty="0"/>
              <a:t>'-</a:t>
            </a:r>
            <a:r>
              <a:rPr lang="en-US" dirty="0" err="1"/>
              <a:t>mos</a:t>
            </a:r>
            <a:r>
              <a:rPr lang="en-US" dirty="0"/>
              <a:t>); from an old noun </a:t>
            </a:r>
            <a:r>
              <a:rPr lang="en-US" dirty="0" err="1"/>
              <a:t>heteos</a:t>
            </a:r>
            <a:r>
              <a:rPr lang="en-US" dirty="0"/>
              <a:t> (fitness); adjusted, i.e. ready</a:t>
            </a:r>
            <a:r>
              <a:rPr lang="en-US" dirty="0" smtClean="0"/>
              <a:t>:  KJV </a:t>
            </a:r>
            <a:r>
              <a:rPr lang="en-US" dirty="0"/>
              <a:t>- prepared, (made) ready (-</a:t>
            </a:r>
            <a:r>
              <a:rPr lang="en-US" dirty="0" err="1"/>
              <a:t>iness</a:t>
            </a:r>
            <a:r>
              <a:rPr lang="en-US" dirty="0"/>
              <a:t>, to our hand).</a:t>
            </a:r>
          </a:p>
          <a:p>
            <a:endParaRPr lang="en-US" dirty="0"/>
          </a:p>
          <a:p>
            <a:r>
              <a:rPr lang="en-US" b="1" u="sng" dirty="0" smtClean="0"/>
              <a:t>NT:2680</a:t>
            </a:r>
            <a:r>
              <a:rPr lang="en-US" dirty="0" smtClean="0"/>
              <a:t>  </a:t>
            </a:r>
            <a:r>
              <a:rPr lang="en-US" dirty="0" err="1" smtClean="0"/>
              <a:t>kataskeuazo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kat</a:t>
            </a:r>
            <a:r>
              <a:rPr lang="en-US" dirty="0"/>
              <a:t>-ask-</a:t>
            </a:r>
            <a:r>
              <a:rPr lang="en-US" dirty="0" err="1"/>
              <a:t>yoo</a:t>
            </a:r>
            <a:r>
              <a:rPr lang="en-US" dirty="0"/>
              <a:t>-ad'-</a:t>
            </a:r>
            <a:r>
              <a:rPr lang="en-US" dirty="0" err="1"/>
              <a:t>zo</a:t>
            </a:r>
            <a:r>
              <a:rPr lang="en-US" dirty="0"/>
              <a:t>); from NT:2596 and a derivative of NT:4632; </a:t>
            </a:r>
            <a:r>
              <a:rPr lang="en-US" dirty="0" smtClean="0">
                <a:solidFill>
                  <a:srgbClr val="C00000"/>
                </a:solidFill>
              </a:rPr>
              <a:t>to prepare thoroughly (properly, by external equipment</a:t>
            </a:r>
            <a:r>
              <a:rPr lang="en-US" dirty="0" smtClean="0"/>
              <a:t>; </a:t>
            </a:r>
            <a:r>
              <a:rPr lang="en-US" dirty="0"/>
              <a:t>whereas NT:2090 refers rather to internal fitness); by implication, to construct, create</a:t>
            </a:r>
            <a:r>
              <a:rPr lang="en-US" dirty="0" smtClean="0"/>
              <a:t>:  </a:t>
            </a:r>
            <a:endParaRPr lang="en-US" dirty="0"/>
          </a:p>
          <a:p>
            <a:r>
              <a:rPr lang="en-US" dirty="0"/>
              <a:t>KJV - build, make, ordain, prepare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4876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3962400"/>
            <a:ext cx="496824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838200"/>
          </a:xfrm>
        </p:spPr>
        <p:txBody>
          <a:bodyPr/>
          <a:lstStyle/>
          <a:p>
            <a:r>
              <a:rPr lang="en-US" dirty="0" smtClean="0"/>
              <a:t>“Prepare the Passover”  </a:t>
            </a:r>
            <a:r>
              <a:rPr lang="en-US" sz="3200" dirty="0" smtClean="0"/>
              <a:t>(G2090)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676" y="838200"/>
            <a:ext cx="8229600" cy="5791199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does this phrase really mean?</a:t>
            </a:r>
            <a:endParaRPr lang="en-US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dirty="0" smtClean="0"/>
              <a:t>The night the Passover meal was eaten, the </a:t>
            </a:r>
            <a:r>
              <a:rPr lang="en-US" dirty="0"/>
              <a:t>I</a:t>
            </a:r>
            <a:r>
              <a:rPr lang="en-US" dirty="0" smtClean="0"/>
              <a:t>sraelites followed the command to remove all leaven from their dwelling places.</a:t>
            </a:r>
          </a:p>
          <a:p>
            <a:pPr marL="4572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Exo</a:t>
            </a:r>
            <a:r>
              <a:rPr lang="en-US" b="1" dirty="0" smtClean="0">
                <a:solidFill>
                  <a:srgbClr val="0070C0"/>
                </a:solidFill>
              </a:rPr>
              <a:t> 12:18  </a:t>
            </a:r>
            <a:r>
              <a:rPr lang="en-US" dirty="0">
                <a:solidFill>
                  <a:srgbClr val="002060"/>
                </a:solidFill>
              </a:rPr>
              <a:t>“In the first month, on the </a:t>
            </a:r>
            <a:r>
              <a:rPr lang="en-US" b="1" u="sng" dirty="0">
                <a:solidFill>
                  <a:srgbClr val="002060"/>
                </a:solidFill>
              </a:rPr>
              <a:t>fourteenth da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dirty="0">
                <a:solidFill>
                  <a:srgbClr val="002060"/>
                </a:solidFill>
              </a:rPr>
              <a:t> of the month at even, ye shall eat unleavened bread, until the </a:t>
            </a:r>
            <a:r>
              <a:rPr lang="en-US" b="1" u="sng" dirty="0">
                <a:solidFill>
                  <a:srgbClr val="002060"/>
                </a:solidFill>
              </a:rPr>
              <a:t>one and twentieth da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dirty="0">
                <a:solidFill>
                  <a:srgbClr val="002060"/>
                </a:solidFill>
              </a:rPr>
              <a:t> of the month at even.” 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b="1" u="sng" dirty="0" smtClean="0"/>
              <a:t>Note</a:t>
            </a:r>
            <a:r>
              <a:rPr lang="en-US" dirty="0" smtClean="0"/>
              <a:t>:  Unleavened </a:t>
            </a:r>
            <a:r>
              <a:rPr lang="en-US" dirty="0"/>
              <a:t>bread was eaten on a total of eight days counting from the </a:t>
            </a:r>
            <a:r>
              <a:rPr lang="en-US" cap="small" dirty="0"/>
              <a:t>14</a:t>
            </a:r>
            <a:r>
              <a:rPr lang="en-US" cap="small" baseline="30000" dirty="0"/>
              <a:t>th</a:t>
            </a:r>
            <a:r>
              <a:rPr lang="en-US" dirty="0"/>
              <a:t> to the </a:t>
            </a:r>
            <a:r>
              <a:rPr lang="en-US" cap="small" dirty="0" smtClean="0"/>
              <a:t>21</a:t>
            </a:r>
            <a:r>
              <a:rPr lang="en-US" cap="small" baseline="30000" dirty="0" smtClean="0"/>
              <a:t>st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following </a:t>
            </a:r>
            <a:r>
              <a:rPr lang="en-US" b="1" dirty="0" smtClean="0">
                <a:solidFill>
                  <a:srgbClr val="C00000"/>
                </a:solidFill>
              </a:rPr>
              <a:t>penalty was prescribed </a:t>
            </a:r>
            <a:r>
              <a:rPr lang="en-US" b="1" dirty="0">
                <a:solidFill>
                  <a:srgbClr val="C00000"/>
                </a:solidFill>
              </a:rPr>
              <a:t>for eating leavened bread </a:t>
            </a:r>
            <a:r>
              <a:rPr lang="en-US" b="1" dirty="0" smtClean="0">
                <a:solidFill>
                  <a:srgbClr val="C00000"/>
                </a:solidFill>
              </a:rPr>
              <a:t>during </a:t>
            </a:r>
            <a:r>
              <a:rPr lang="en-US" b="1" dirty="0">
                <a:solidFill>
                  <a:srgbClr val="C00000"/>
                </a:solidFill>
              </a:rPr>
              <a:t>this </a:t>
            </a:r>
            <a:r>
              <a:rPr lang="en-US" b="1" dirty="0" smtClean="0">
                <a:solidFill>
                  <a:srgbClr val="C00000"/>
                </a:solidFill>
              </a:rPr>
              <a:t>Feast of Unleavened Bread. </a:t>
            </a:r>
          </a:p>
          <a:p>
            <a:pPr marL="45720" indent="0">
              <a:buNone/>
            </a:pPr>
            <a:r>
              <a:rPr lang="en-US" sz="1200" dirty="0" smtClean="0"/>
              <a:t> </a:t>
            </a:r>
          </a:p>
          <a:p>
            <a:pPr marL="4572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Exo</a:t>
            </a:r>
            <a:r>
              <a:rPr lang="en-US" b="1" dirty="0" smtClean="0">
                <a:solidFill>
                  <a:srgbClr val="0070C0"/>
                </a:solidFill>
              </a:rPr>
              <a:t> 12:15  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>
                <a:solidFill>
                  <a:srgbClr val="002060"/>
                </a:solidFill>
              </a:rPr>
              <a:t>a seven-day period shall you eat matzos </a:t>
            </a:r>
            <a:r>
              <a:rPr lang="en-US" sz="1700" dirty="0">
                <a:solidFill>
                  <a:srgbClr val="002060"/>
                </a:solidFill>
              </a:rPr>
              <a:t>[unleavened bread], </a:t>
            </a:r>
            <a:r>
              <a:rPr lang="en-US" b="1" u="sng" dirty="0">
                <a:solidFill>
                  <a:srgbClr val="002060"/>
                </a:solidFill>
              </a:rPr>
              <a:t>but on the </a:t>
            </a:r>
            <a:r>
              <a:rPr lang="en-US" b="1" dirty="0">
                <a:solidFill>
                  <a:srgbClr val="002060"/>
                </a:solidFill>
              </a:rPr>
              <a:t>p</a:t>
            </a:r>
            <a:r>
              <a:rPr lang="en-US" b="1" u="sng" dirty="0">
                <a:solidFill>
                  <a:srgbClr val="002060"/>
                </a:solidFill>
              </a:rPr>
              <a:t>revious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700" u="sng" dirty="0">
                <a:solidFill>
                  <a:srgbClr val="002060"/>
                </a:solidFill>
              </a:rPr>
              <a:t>day</a:t>
            </a:r>
            <a:r>
              <a:rPr lang="en-US" sz="1700" dirty="0">
                <a:solidFill>
                  <a:srgbClr val="002060"/>
                </a:solidFill>
              </a:rPr>
              <a:t> [the Preparation Day] 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u="sng" dirty="0">
                <a:solidFill>
                  <a:srgbClr val="002060"/>
                </a:solidFill>
              </a:rPr>
              <a:t>ou shall nullif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u="sng" dirty="0">
                <a:solidFill>
                  <a:srgbClr val="002060"/>
                </a:solidFill>
              </a:rPr>
              <a:t> the leaven from 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u="sng" dirty="0">
                <a:solidFill>
                  <a:srgbClr val="002060"/>
                </a:solidFill>
              </a:rPr>
              <a:t>our homes</a:t>
            </a:r>
            <a:r>
              <a:rPr lang="en-US" dirty="0">
                <a:solidFill>
                  <a:srgbClr val="002060"/>
                </a:solidFill>
              </a:rPr>
              <a:t>; for anyone who eats leavened food - that soul shall be cut off from Israel, from the first day </a:t>
            </a:r>
            <a:r>
              <a:rPr lang="en-US" sz="1700" dirty="0">
                <a:solidFill>
                  <a:schemeClr val="tx1"/>
                </a:solidFill>
              </a:rPr>
              <a:t>[Abib 15] </a:t>
            </a:r>
            <a:r>
              <a:rPr lang="en-US" dirty="0">
                <a:solidFill>
                  <a:srgbClr val="002060"/>
                </a:solidFill>
              </a:rPr>
              <a:t>to the seventh day </a:t>
            </a:r>
            <a:r>
              <a:rPr lang="en-US" sz="1700" dirty="0">
                <a:solidFill>
                  <a:schemeClr val="tx1"/>
                </a:solidFill>
              </a:rPr>
              <a:t>[Abib 21</a:t>
            </a:r>
            <a:r>
              <a:rPr lang="en-US" sz="1700" dirty="0" smtClean="0">
                <a:solidFill>
                  <a:schemeClr val="tx1"/>
                </a:solidFill>
              </a:rPr>
              <a:t>].  </a:t>
            </a:r>
            <a:r>
              <a:rPr lang="en-US" i="1" dirty="0"/>
              <a:t>(</a:t>
            </a:r>
            <a:r>
              <a:rPr lang="en-US" b="1" i="1" dirty="0"/>
              <a:t>Stone Edition Tanach</a:t>
            </a:r>
            <a:r>
              <a:rPr lang="en-US" i="1" dirty="0"/>
              <a:t>)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9906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Why does it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matter when the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Last Supper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was celebrated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as compared to Passover?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5720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13?</a:t>
            </a:r>
            <a:endParaRPr lang="en-US" sz="4000" b="1" dirty="0">
              <a:ln w="11430"/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(3</a:t>
            </a:r>
            <a:r>
              <a:rPr lang="en-US" sz="3200" b="1" baseline="30000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Tues?)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798" y="45720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Abib 14?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(4</a:t>
            </a:r>
            <a:r>
              <a:rPr lang="en-US" sz="3200" b="1" baseline="3000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– Wed?)</a:t>
            </a:r>
            <a:endParaRPr lang="en-US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5845314"/>
            <a:ext cx="5897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Or … Neither?</a:t>
            </a:r>
            <a:endParaRPr lang="en-US" sz="40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36918"/>
            <a:ext cx="339543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Note:  This study will be given according to the Dawn day-start.  </a:t>
            </a:r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06" y="698487"/>
            <a:ext cx="4102112" cy="41021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2964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What day? 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r … What date?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tx1"/>
            </a:gs>
            <a:gs pos="46000">
              <a:schemeClr val="tx1"/>
            </a:gs>
            <a:gs pos="100000">
              <a:schemeClr val="bg1">
                <a:lumMod val="46000"/>
                <a:lumOff val="5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259216" cy="1600200"/>
          </a:xfrm>
        </p:spPr>
        <p:txBody>
          <a:bodyPr/>
          <a:lstStyle/>
          <a:p>
            <a:r>
              <a:rPr lang="en-US" dirty="0" smtClean="0"/>
              <a:t>How Could the Disciples </a:t>
            </a:r>
            <a:r>
              <a:rPr lang="en-US" u="sng" dirty="0" smtClean="0"/>
              <a:t>NOT</a:t>
            </a:r>
            <a:r>
              <a:rPr lang="en-US" dirty="0" smtClean="0"/>
              <a:t> Understand?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100" y="5029200"/>
            <a:ext cx="8229600" cy="17820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191000"/>
            <a:ext cx="8763000" cy="25538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The Messiah would not be able to eat the Passover lamb because He was destined to be </a:t>
            </a:r>
            <a:r>
              <a:rPr lang="en-US" sz="3600" dirty="0" smtClean="0">
                <a:solidFill>
                  <a:srgbClr val="C00000"/>
                </a:solidFill>
              </a:rPr>
              <a:t>sacrificed as ‘the’ Passover </a:t>
            </a:r>
            <a:r>
              <a:rPr lang="en-US" sz="3600" dirty="0">
                <a:solidFill>
                  <a:srgbClr val="C00000"/>
                </a:solidFill>
              </a:rPr>
              <a:t>L</a:t>
            </a:r>
            <a:r>
              <a:rPr lang="en-US" sz="3600" dirty="0" smtClean="0">
                <a:solidFill>
                  <a:srgbClr val="C00000"/>
                </a:solidFill>
              </a:rPr>
              <a:t>AMB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(1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Cor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5:7). </a:t>
            </a:r>
            <a:endParaRPr lang="en-US" sz="3600" dirty="0"/>
          </a:p>
        </p:txBody>
      </p:sp>
      <p:pic>
        <p:nvPicPr>
          <p:cNvPr id="14" name="Picture 2" descr="C:\Users\Rae\Desktop\do boy ques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76400" cy="167639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1465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the disciples questioned </a:t>
            </a:r>
            <a:r>
              <a:rPr lang="en-US" sz="2800" b="1" dirty="0">
                <a:solidFill>
                  <a:srgbClr val="00B0F0"/>
                </a:solidFill>
              </a:rPr>
              <a:t>Yahusha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about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where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were going to eat the Passover meal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next night (Abib 14), they still did not fully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understand His life would be laid down by then!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en-US" sz="2800" b="1" dirty="0"/>
              <a:t>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267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tx1"/>
            </a:gs>
            <a:gs pos="46000">
              <a:schemeClr val="tx1"/>
            </a:gs>
            <a:gs pos="100000">
              <a:schemeClr val="bg1">
                <a:lumMod val="46000"/>
                <a:lumOff val="5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40416" cy="838200"/>
          </a:xfrm>
        </p:spPr>
        <p:txBody>
          <a:bodyPr/>
          <a:lstStyle/>
          <a:p>
            <a:r>
              <a:rPr lang="en-US" sz="3800" dirty="0" smtClean="0"/>
              <a:t>Yahusha Did </a:t>
            </a:r>
            <a:r>
              <a:rPr lang="en-US" sz="3800" dirty="0"/>
              <a:t>N</a:t>
            </a:r>
            <a:r>
              <a:rPr lang="en-US" sz="3800" dirty="0" smtClean="0"/>
              <a:t>ot </a:t>
            </a:r>
            <a:r>
              <a:rPr lang="en-US" sz="3800" dirty="0"/>
              <a:t>C</a:t>
            </a:r>
            <a:r>
              <a:rPr lang="en-US" sz="3800" dirty="0" smtClean="0"/>
              <a:t>ause </a:t>
            </a:r>
            <a:r>
              <a:rPr lang="en-US" sz="3800" dirty="0"/>
              <a:t>U</a:t>
            </a:r>
            <a:r>
              <a:rPr lang="en-US" sz="3800" dirty="0" smtClean="0"/>
              <a:t>ndue Grief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62400" y="4450080"/>
            <a:ext cx="5105400" cy="2286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Yahusha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used their final meal together on Abib 13 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instruct His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disciples one last time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before His death.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Rae\Desktop\11 disci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16780"/>
            <a:ext cx="3505200" cy="17526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9144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nstead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of explaining to them 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that He would be in the process of being buried when the time came to eat the Passover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meal, </a:t>
            </a:r>
            <a:r>
              <a:rPr lang="en-US" sz="2800" b="1" dirty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simply told his disciples where to prepare to eat the Passover meal.</a:t>
            </a:r>
            <a:r>
              <a:rPr lang="en-US" sz="2800" b="1" dirty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After all, that’s what they wanted to hear, as they did not seem to hear and/or comprehend that </a:t>
            </a:r>
            <a:r>
              <a:rPr lang="en-US" sz="2800" b="1" dirty="0">
                <a:solidFill>
                  <a:srgbClr val="00B0F0"/>
                </a:solidFill>
              </a:rPr>
              <a:t>Yahusha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had already told them many times He was going to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Jerusalem to die.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79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tx1"/>
            </a:gs>
            <a:gs pos="46000">
              <a:schemeClr val="tx1"/>
            </a:gs>
            <a:gs pos="100000">
              <a:schemeClr val="bg1">
                <a:lumMod val="46000"/>
                <a:lumOff val="5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40416" cy="838200"/>
          </a:xfrm>
        </p:spPr>
        <p:txBody>
          <a:bodyPr/>
          <a:lstStyle/>
          <a:p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What else did </a:t>
            </a:r>
            <a:r>
              <a:rPr lang="en-US" sz="3800" dirty="0" smtClean="0"/>
              <a:t>Yahusha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provide?</a:t>
            </a:r>
            <a:endParaRPr lang="en-US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847397"/>
            <a:ext cx="5195981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500" b="1" dirty="0" smtClean="0"/>
              <a:t>After Judas left the group, </a:t>
            </a:r>
            <a:r>
              <a:rPr lang="en-US" sz="2500" b="1" dirty="0" smtClean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 provided many final instructions to His friends. </a:t>
            </a:r>
            <a:br>
              <a:rPr lang="en-US" sz="2500" b="1" dirty="0" smtClean="0">
                <a:ln w="1905"/>
                <a:solidFill>
                  <a:srgbClr val="AFDD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It’s likely the disciples knew they were gathering together on the evening of the 13</a:t>
            </a:r>
            <a:r>
              <a:rPr lang="en-US" sz="2500" b="1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 to receive some teachings/instructions as was common with a Rabbi </a:t>
            </a:r>
            <a:b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and his followers before </a:t>
            </a:r>
            <a:b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the feast season began.  </a:t>
            </a:r>
            <a:endParaRPr lang="en-US" sz="2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Rae\Desktop\Passover bread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52551"/>
            <a:ext cx="1676399" cy="1579541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esktop\lord's supp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48" y="1066800"/>
            <a:ext cx="3013452" cy="19812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ae\Desktop\wash fe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1201" y="3949694"/>
            <a:ext cx="1870399" cy="26797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8209" y="4953000"/>
            <a:ext cx="541739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Yahusha</a:t>
            </a:r>
            <a:r>
              <a:rPr lang="en-US" sz="2500" b="1" dirty="0" smtClean="0">
                <a:solidFill>
                  <a:schemeClr val="bg1">
                    <a:lumMod val="95000"/>
                  </a:schemeClr>
                </a:solidFill>
              </a:rPr>
              <a:t> did give instructions to be remembered forever after, just as He showed them – which to this day is also a Chag!</a:t>
            </a:r>
            <a:endParaRPr lang="en-US" sz="25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rgbClr val="002060"/>
            </a:gs>
            <a:gs pos="63000">
              <a:schemeClr val="tx1"/>
            </a:gs>
            <a:gs pos="100000">
              <a:srgbClr val="8C4C6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40416" cy="838200"/>
          </a:xfrm>
        </p:spPr>
        <p:txBody>
          <a:bodyPr/>
          <a:lstStyle/>
          <a:p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What else did </a:t>
            </a:r>
            <a:r>
              <a:rPr lang="en-US" sz="3800" dirty="0" smtClean="0"/>
              <a:t>Yahusha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provide?</a:t>
            </a:r>
            <a:endParaRPr lang="en-US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63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29606" y="762000"/>
            <a:ext cx="4984952" cy="3581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possible </a:t>
            </a:r>
            <a:r>
              <a:rPr lang="en-US" sz="2600" dirty="0"/>
              <a:t>Yahusha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provided this “Last Supper” room as He knew the disciples would have need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it the next day after the Passover, even though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thought they would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using the room for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another purpose?</a:t>
            </a: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Users\Rae\Desktop\lord's supp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4" y="1371600"/>
            <a:ext cx="3592962" cy="23622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7962" y="4495800"/>
            <a:ext cx="8282637" cy="2209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/>
              <a:t>Yahusha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chose this room 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(from one of His believers)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where He knew His disciples would be safe from the Jews who would be seeking after them. </a:t>
            </a:r>
          </a:p>
          <a:p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 it possible this is the room where </a:t>
            </a:r>
            <a:r>
              <a:rPr lang="en-US" sz="2600" dirty="0" smtClean="0"/>
              <a:t>Yahusha</a:t>
            </a: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met them on his Wave Sheaf appearance?</a:t>
            </a: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06" y="1155688"/>
            <a:ext cx="4102112" cy="41021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Witness:  the “day” &amp; “date”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From Dan 9:27 we know the crucifixion was on Wednesday. </a:t>
            </a:r>
          </a:p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The Last Supper was the day before.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We know Passover is always on Abib 14. </a:t>
            </a:r>
          </a:p>
          <a:p>
            <a:pPr algn="ctr"/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The Last Supper was the day </a:t>
            </a:r>
            <a:r>
              <a:rPr lang="en-US" sz="2800" b="1" u="sng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before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&amp; not</a:t>
            </a:r>
            <a:b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</a:b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rgbClr val="57B7FF"/>
                  </a:glow>
                </a:effectLst>
                <a:latin typeface="Arial Rounded MT Bold" pitchFamily="34" charset="0"/>
              </a:rPr>
              <a:t>a Passover meal!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51054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day?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Tuesday!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598" y="51054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The date?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13!</a:t>
            </a:r>
            <a:endParaRPr lang="en-US" sz="3200" b="1" dirty="0">
              <a:ln w="11430">
                <a:noFill/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8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65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645" y="259140"/>
            <a:ext cx="9490286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4800" b="1" baseline="30000" dirty="0" smtClean="0">
                <a:ln/>
                <a:solidFill>
                  <a:schemeClr val="accent3"/>
                </a:solidFill>
              </a:rPr>
              <a:t>nd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Witness for Study</a:t>
            </a:r>
          </a:p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o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n the “day” and “date”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117912"/>
            <a:ext cx="4495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  Phrase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“with desire  </a:t>
            </a:r>
            <a:b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have desired”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57600" y="4318605"/>
            <a:ext cx="4863466" cy="2200693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true intent of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this phrase will be examined in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Luke 22:15-16.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524000"/>
          </a:xfrm>
        </p:spPr>
        <p:txBody>
          <a:bodyPr/>
          <a:lstStyle/>
          <a:p>
            <a:r>
              <a:rPr lang="en-US" dirty="0" smtClean="0"/>
              <a:t>Understanding the Phrase</a:t>
            </a:r>
            <a:br>
              <a:rPr lang="en-US" dirty="0" smtClean="0"/>
            </a:br>
            <a:r>
              <a:rPr lang="en-US" dirty="0" smtClean="0"/>
              <a:t>“with desire I have desired”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964675" cy="250798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Luke </a:t>
            </a:r>
            <a:r>
              <a:rPr lang="en-US" sz="3200" b="1" dirty="0" smtClean="0">
                <a:solidFill>
                  <a:srgbClr val="0070C0"/>
                </a:solidFill>
              </a:rPr>
              <a:t>22:15-16  </a:t>
            </a:r>
            <a:r>
              <a:rPr lang="en-US" sz="2600" b="1" dirty="0" smtClean="0">
                <a:solidFill>
                  <a:schemeClr val="tx1"/>
                </a:solidFill>
              </a:rPr>
              <a:t>And </a:t>
            </a:r>
            <a:r>
              <a:rPr lang="en-US" sz="2600" b="1" dirty="0">
                <a:solidFill>
                  <a:schemeClr val="tx1"/>
                </a:solidFill>
              </a:rPr>
              <a:t>he said unto them,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</a:t>
            </a:r>
            <a:r>
              <a:rPr lang="en-US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desire I have desired </a:t>
            </a:r>
            <a:r>
              <a:rPr lang="en-US" sz="2600" b="1" dirty="0">
                <a:solidFill>
                  <a:srgbClr val="C00000"/>
                </a:solidFill>
              </a:rPr>
              <a:t>to eat this </a:t>
            </a:r>
            <a:r>
              <a:rPr lang="en-US" sz="2600" b="1" dirty="0" err="1">
                <a:solidFill>
                  <a:srgbClr val="C00000"/>
                </a:solidFill>
              </a:rPr>
              <a:t>passover</a:t>
            </a:r>
            <a:r>
              <a:rPr lang="en-US" sz="2600" b="1" dirty="0">
                <a:solidFill>
                  <a:srgbClr val="C00000"/>
                </a:solidFill>
              </a:rPr>
              <a:t> with you before I suffer</a:t>
            </a:r>
            <a:r>
              <a:rPr lang="en-US" sz="2600" b="1" dirty="0" smtClean="0">
                <a:solidFill>
                  <a:srgbClr val="C00000"/>
                </a:solidFill>
              </a:rPr>
              <a:t>:  </a:t>
            </a:r>
            <a:r>
              <a:rPr lang="en-US" sz="2600" b="1" dirty="0" smtClean="0">
                <a:solidFill>
                  <a:srgbClr val="0070C0"/>
                </a:solidFill>
              </a:rPr>
              <a:t>16 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For I say </a:t>
            </a: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2600" b="1" dirty="0" smtClean="0">
                <a:solidFill>
                  <a:srgbClr val="C00000"/>
                </a:solidFill>
              </a:rPr>
              <a:t>unto </a:t>
            </a:r>
            <a:r>
              <a:rPr lang="en-US" sz="2600" b="1" dirty="0">
                <a:solidFill>
                  <a:srgbClr val="C00000"/>
                </a:solidFill>
              </a:rPr>
              <a:t>you, I will not any more eat thereof, until it </a:t>
            </a: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2600" b="1" dirty="0" smtClean="0">
                <a:solidFill>
                  <a:srgbClr val="C00000"/>
                </a:solidFill>
              </a:rPr>
              <a:t>be </a:t>
            </a:r>
            <a:r>
              <a:rPr lang="en-US" sz="2600" b="1" dirty="0">
                <a:solidFill>
                  <a:srgbClr val="C00000"/>
                </a:solidFill>
              </a:rPr>
              <a:t>fulfilled in the kingdom of </a:t>
            </a:r>
            <a:r>
              <a:rPr lang="en-US" sz="2600" b="1" dirty="0" smtClean="0">
                <a:solidFill>
                  <a:srgbClr val="0070C0"/>
                </a:solidFill>
              </a:rPr>
              <a:t>Yahuah.</a:t>
            </a: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1900" i="1" dirty="0" smtClean="0">
                <a:solidFill>
                  <a:srgbClr val="C00000"/>
                </a:solidFill>
              </a:rPr>
              <a:t>KJV</a:t>
            </a:r>
            <a:endParaRPr lang="en-US" sz="2600" i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66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82600" y="4260589"/>
            <a:ext cx="8167875" cy="16068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/>
              <a:t>What does </a:t>
            </a:r>
            <a:r>
              <a:rPr lang="en-US" sz="3200" b="1" dirty="0" smtClean="0"/>
              <a:t>this phrase really mean: 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“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with fervent desire </a:t>
            </a:r>
            <a:r>
              <a:rPr lang="en-US" sz="3200" b="1" u="sng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I have desired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to 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eat this Passover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”?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71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0375"/>
            <a:ext cx="8763000" cy="914400"/>
          </a:xfrm>
        </p:spPr>
        <p:txBody>
          <a:bodyPr/>
          <a:lstStyle/>
          <a:p>
            <a:r>
              <a:rPr lang="en-US" dirty="0" smtClean="0"/>
              <a:t>“with desire </a:t>
            </a:r>
            <a:r>
              <a:rPr lang="en-US" u="sng" dirty="0" smtClean="0"/>
              <a:t>I have desired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42375"/>
            <a:ext cx="8305800" cy="5715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Luke </a:t>
            </a:r>
            <a:r>
              <a:rPr lang="en-US" sz="2400" b="1" dirty="0">
                <a:solidFill>
                  <a:srgbClr val="0070C0"/>
                </a:solidFill>
              </a:rPr>
              <a:t>22:15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been used to support the assertion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Messiah and his disciples ate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meal called 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Passover meal.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so?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this Scripture,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/>
              <a:t> says: 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"</a:t>
            </a:r>
            <a:r>
              <a:rPr lang="en-US" sz="2400" dirty="0">
                <a:solidFill>
                  <a:srgbClr val="C00000"/>
                </a:solidFill>
              </a:rPr>
              <a:t>With fervent desire I have desired to eat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this </a:t>
            </a:r>
            <a:r>
              <a:rPr lang="en-US" sz="2400" dirty="0">
                <a:solidFill>
                  <a:srgbClr val="C00000"/>
                </a:solidFill>
              </a:rPr>
              <a:t>Passover with you before I suffer." 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Greek phrase translated</a:t>
            </a:r>
            <a:r>
              <a:rPr lang="en-US" sz="2400" dirty="0">
                <a:solidFill>
                  <a:srgbClr val="C00000"/>
                </a:solidFill>
              </a:rPr>
              <a:t> "with </a:t>
            </a:r>
            <a:r>
              <a:rPr lang="en-US" sz="2400" dirty="0" smtClean="0">
                <a:solidFill>
                  <a:srgbClr val="C00000"/>
                </a:solidFill>
              </a:rPr>
              <a:t>fervent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desire </a:t>
            </a:r>
            <a:r>
              <a:rPr lang="en-US" sz="2400" dirty="0">
                <a:solidFill>
                  <a:srgbClr val="C00000"/>
                </a:solidFill>
              </a:rPr>
              <a:t>I have desired" </a:t>
            </a:r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epithumia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br>
              <a:rPr lang="en-US" sz="2400" b="1" i="1" dirty="0" smtClean="0">
                <a:solidFill>
                  <a:srgbClr val="00B050"/>
                </a:solidFill>
              </a:rPr>
            </a:br>
            <a:r>
              <a:rPr lang="en-US" sz="2400" b="1" i="1" dirty="0" err="1" smtClean="0">
                <a:solidFill>
                  <a:srgbClr val="00B050"/>
                </a:solidFill>
              </a:rPr>
              <a:t>epethumesa</a:t>
            </a:r>
            <a:r>
              <a:rPr lang="en-US" sz="2400" dirty="0">
                <a:solidFill>
                  <a:srgbClr val="00B050"/>
                </a:solidFill>
              </a:rPr>
              <a:t>.  </a:t>
            </a:r>
            <a:r>
              <a:rPr lang="en-US" sz="2400" b="1" dirty="0" smtClean="0">
                <a:solidFill>
                  <a:srgbClr val="00B050"/>
                </a:solidFill>
              </a:rPr>
              <a:t>It </a:t>
            </a:r>
            <a:r>
              <a:rPr lang="en-US" sz="2400" b="1" dirty="0">
                <a:solidFill>
                  <a:srgbClr val="00B050"/>
                </a:solidFill>
              </a:rPr>
              <a:t>literally means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"</a:t>
            </a:r>
            <a:r>
              <a:rPr lang="en-US" sz="2400" b="1" dirty="0">
                <a:solidFill>
                  <a:srgbClr val="C00000"/>
                </a:solidFill>
              </a:rPr>
              <a:t>with desire I desired."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b="1" i="1" u="sng" dirty="0">
                <a:solidFill>
                  <a:srgbClr val="C00000"/>
                </a:solidFill>
              </a:rPr>
              <a:t>with desire I have desired</a:t>
            </a:r>
            <a:r>
              <a:rPr lang="en-US" sz="2400" b="1" i="1" dirty="0">
                <a:solidFill>
                  <a:srgbClr val="C00000"/>
                </a:solidFill>
              </a:rPr>
              <a:t>  </a:t>
            </a:r>
            <a:r>
              <a:rPr lang="en-US" sz="2400" b="1" i="1" dirty="0" smtClean="0"/>
              <a:t>Strong’s - </a:t>
            </a:r>
            <a:r>
              <a:rPr lang="en-US" sz="2400" b="1" dirty="0"/>
              <a:t>G</a:t>
            </a:r>
            <a:r>
              <a:rPr lang="en-US" sz="2400" b="1" dirty="0" smtClean="0"/>
              <a:t>1939</a:t>
            </a:r>
            <a:r>
              <a:rPr lang="en-US" sz="2400" b="1" dirty="0"/>
              <a:t>;  </a:t>
            </a:r>
            <a:r>
              <a:rPr lang="en-US" sz="2400" b="1" u="sng" dirty="0" err="1"/>
              <a:t>epithumia</a:t>
            </a:r>
            <a:r>
              <a:rPr lang="en-US" sz="2400" dirty="0"/>
              <a:t> (</a:t>
            </a:r>
            <a:r>
              <a:rPr lang="en-US" sz="2400" dirty="0" err="1"/>
              <a:t>ep</a:t>
            </a:r>
            <a:r>
              <a:rPr lang="en-US" sz="2400" dirty="0"/>
              <a:t>-</a:t>
            </a:r>
            <a:r>
              <a:rPr lang="en-US" sz="2400" dirty="0" err="1"/>
              <a:t>ee</a:t>
            </a:r>
            <a:r>
              <a:rPr lang="en-US" sz="2400" dirty="0"/>
              <a:t>-</a:t>
            </a:r>
            <a:r>
              <a:rPr lang="en-US" sz="2400" dirty="0" err="1"/>
              <a:t>thoo</a:t>
            </a:r>
            <a:r>
              <a:rPr lang="en-US" sz="2400" dirty="0"/>
              <a:t>-</a:t>
            </a:r>
            <a:r>
              <a:rPr lang="en-US" sz="2400" dirty="0" err="1"/>
              <a:t>mee</a:t>
            </a:r>
            <a:r>
              <a:rPr lang="en-US" sz="2400" dirty="0"/>
              <a:t>'-ah); from G</a:t>
            </a:r>
            <a:r>
              <a:rPr lang="en-US" sz="2400" dirty="0" smtClean="0"/>
              <a:t>1937</a:t>
            </a:r>
            <a:r>
              <a:rPr lang="en-US" sz="2400" dirty="0"/>
              <a:t>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u="heavy" dirty="0" smtClean="0">
                <a:solidFill>
                  <a:srgbClr val="C00000"/>
                </a:solidFill>
              </a:rPr>
              <a:t>a </a:t>
            </a:r>
            <a:r>
              <a:rPr lang="en-US" sz="2400" b="1" u="heavy" dirty="0">
                <a:solidFill>
                  <a:srgbClr val="C00000"/>
                </a:solidFill>
              </a:rPr>
              <a:t>lon</a:t>
            </a:r>
            <a:r>
              <a:rPr lang="en-US" sz="2400" b="1" dirty="0">
                <a:solidFill>
                  <a:srgbClr val="C00000"/>
                </a:solidFill>
              </a:rPr>
              <a:t>g</a:t>
            </a:r>
            <a:r>
              <a:rPr lang="en-US" sz="2400" b="1" u="heavy" dirty="0">
                <a:solidFill>
                  <a:srgbClr val="C00000"/>
                </a:solidFill>
              </a:rPr>
              <a:t>in</a:t>
            </a:r>
            <a:r>
              <a:rPr lang="en-US" sz="2400" b="1" dirty="0">
                <a:solidFill>
                  <a:srgbClr val="C00000"/>
                </a:solidFill>
              </a:rPr>
              <a:t>g </a:t>
            </a:r>
            <a:r>
              <a:rPr lang="en-US" sz="2400" dirty="0">
                <a:solidFill>
                  <a:srgbClr val="C00000"/>
                </a:solidFill>
              </a:rPr>
              <a:t>(especially for what is forbidden).</a:t>
            </a:r>
          </a:p>
          <a:p>
            <a:pPr marL="45720" indent="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04975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8" name="Picture 4" descr="C:\Users\Rae\Desktop\strong's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663" y="1856775"/>
            <a:ext cx="2121737" cy="2952750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447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epithumia</a:t>
            </a:r>
            <a:r>
              <a:rPr lang="en-US" dirty="0" smtClean="0">
                <a:solidFill>
                  <a:srgbClr val="C00000"/>
                </a:solidFill>
              </a:rPr>
              <a:t>”  </a:t>
            </a:r>
            <a:r>
              <a:rPr lang="en-US" sz="4000" dirty="0" smtClean="0">
                <a:solidFill>
                  <a:srgbClr val="C00000"/>
                </a:solidFill>
              </a:rPr>
              <a:t>Exegetical Dictionary of the New Testament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5257800" cy="5105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first word of this </a:t>
            </a:r>
            <a:r>
              <a:rPr lang="en-US" sz="2400" dirty="0" smtClean="0"/>
              <a:t>phrase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i="1" dirty="0" smtClean="0">
                <a:solidFill>
                  <a:srgbClr val="C00000"/>
                </a:solidFill>
              </a:rPr>
              <a:t>[</a:t>
            </a:r>
            <a:r>
              <a:rPr lang="en-US" sz="1800" b="1" i="1" u="sng" dirty="0" smtClean="0">
                <a:solidFill>
                  <a:srgbClr val="C00000"/>
                </a:solidFill>
              </a:rPr>
              <a:t>with </a:t>
            </a:r>
            <a:r>
              <a:rPr lang="en-US" sz="1800" b="1" i="1" u="sng" dirty="0">
                <a:solidFill>
                  <a:srgbClr val="C00000"/>
                </a:solidFill>
              </a:rPr>
              <a:t>desire I have </a:t>
            </a:r>
            <a:r>
              <a:rPr lang="en-US" sz="1800" b="1" i="1" u="sng" dirty="0" smtClean="0">
                <a:solidFill>
                  <a:srgbClr val="C00000"/>
                </a:solidFill>
              </a:rPr>
              <a:t>desired</a:t>
            </a:r>
            <a:r>
              <a:rPr lang="en-US" sz="1800" i="1" dirty="0" smtClean="0">
                <a:solidFill>
                  <a:srgbClr val="C00000"/>
                </a:solidFill>
              </a:rPr>
              <a:t>],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/>
              <a:t>epithumia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a noun. 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the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Exegetical Dictionary of the New Testament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usually this word "has the ambivalent sense,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desire, 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strive for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have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something." 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also be "used for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(forbidden) desire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(p. 27, vol. 2).</a:t>
            </a:r>
            <a:r>
              <a:rPr lang="en-US" sz="2400" dirty="0"/>
              <a:t> 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uses </a:t>
            </a:r>
            <a:r>
              <a:rPr lang="en-US" sz="2400" b="1" i="1" dirty="0" err="1">
                <a:solidFill>
                  <a:srgbClr val="002060"/>
                </a:solidFill>
              </a:rPr>
              <a:t>epithumia</a:t>
            </a:r>
            <a:r>
              <a:rPr lang="en-US" sz="2400" b="1" dirty="0">
                <a:solidFill>
                  <a:srgbClr val="002060"/>
                </a:solidFill>
              </a:rPr>
              <a:t> in this sense in Luke 22:15</a:t>
            </a:r>
            <a:r>
              <a:rPr lang="en-US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68</a:t>
            </a:fld>
            <a:endParaRPr lang="en-US"/>
          </a:p>
        </p:txBody>
      </p:sp>
      <p:pic>
        <p:nvPicPr>
          <p:cNvPr id="7170" name="Picture 2" descr="C:\Users\Rae\Desktop\exe dict of 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81" y="1905000"/>
            <a:ext cx="2476500" cy="32766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91440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Ferrar</a:t>
            </a:r>
            <a:r>
              <a:rPr lang="en-US" sz="4800" dirty="0" smtClean="0">
                <a:solidFill>
                  <a:srgbClr val="00B050"/>
                </a:solidFill>
              </a:rPr>
              <a:t> Fenton Translation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8458200" cy="4648200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/>
              <a:t>In his Bible translation, </a:t>
            </a:r>
            <a:r>
              <a:rPr lang="en-US" sz="2800" b="1" dirty="0" err="1"/>
              <a:t>Ferrar</a:t>
            </a:r>
            <a:r>
              <a:rPr lang="en-US" sz="2800" b="1" dirty="0"/>
              <a:t> Fenton accurately captures the meaning of </a:t>
            </a:r>
            <a:r>
              <a:rPr lang="en-US" sz="2800" b="1" dirty="0">
                <a:solidFill>
                  <a:srgbClr val="0070C0"/>
                </a:solidFill>
              </a:rPr>
              <a:t>Yahusha's</a:t>
            </a:r>
            <a:r>
              <a:rPr lang="en-US" sz="2800" b="1" dirty="0"/>
              <a:t> words in these verses: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LUKE 22:15-16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800" b="1" dirty="0" smtClean="0"/>
              <a:t>And </a:t>
            </a:r>
            <a:r>
              <a:rPr lang="en-US" sz="2800" b="1" dirty="0"/>
              <a:t>he said to them:</a:t>
            </a:r>
            <a:r>
              <a:rPr lang="en-US" sz="2800" dirty="0"/>
              <a:t>  </a:t>
            </a:r>
            <a:r>
              <a:rPr lang="en-US" sz="2800" dirty="0">
                <a:solidFill>
                  <a:srgbClr val="C00000"/>
                </a:solidFill>
              </a:rPr>
              <a:t>'</a:t>
            </a:r>
            <a:r>
              <a:rPr lang="en-US" sz="2800" b="1" dirty="0">
                <a:solidFill>
                  <a:srgbClr val="C00000"/>
                </a:solidFill>
              </a:rPr>
              <a:t>I have longingly desired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[</a:t>
            </a:r>
            <a:r>
              <a:rPr lang="en-US" sz="2000" dirty="0" err="1"/>
              <a:t>epithumia</a:t>
            </a:r>
            <a:r>
              <a:rPr lang="en-US" sz="2000" dirty="0"/>
              <a:t> </a:t>
            </a:r>
            <a:r>
              <a:rPr lang="en-US" sz="2000" dirty="0" err="1"/>
              <a:t>epethumesa</a:t>
            </a:r>
            <a:r>
              <a:rPr lang="en-US" sz="2000" dirty="0"/>
              <a:t>]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to eat this Passover with you before my suffering</a:t>
            </a:r>
            <a:r>
              <a:rPr lang="en-US" sz="2800" dirty="0">
                <a:solidFill>
                  <a:srgbClr val="C00000"/>
                </a:solidFill>
              </a:rPr>
              <a:t>; </a:t>
            </a:r>
            <a:r>
              <a:rPr lang="en-US" sz="2800" b="1" dirty="0">
                <a:solidFill>
                  <a:srgbClr val="0070C0"/>
                </a:solidFill>
              </a:rPr>
              <a:t>16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however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/>
              <a:t>I tell you that </a:t>
            </a:r>
            <a:r>
              <a:rPr lang="en-US" sz="2800" b="1" dirty="0" smtClean="0">
                <a:solidFill>
                  <a:srgbClr val="C00000"/>
                </a:solidFill>
              </a:rPr>
              <a:t>I </a:t>
            </a:r>
            <a:r>
              <a:rPr lang="en-US" sz="2800" b="1" dirty="0">
                <a:solidFill>
                  <a:srgbClr val="C00000"/>
                </a:solidFill>
              </a:rPr>
              <a:t>shall not eat of it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</a:rPr>
              <a:t>until it can be administered 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the Kingdom of </a:t>
            </a:r>
            <a:r>
              <a:rPr lang="en-US" sz="2800" dirty="0" smtClean="0">
                <a:solidFill>
                  <a:srgbClr val="0070C0"/>
                </a:solidFill>
              </a:rPr>
              <a:t>Yahuah.</a:t>
            </a:r>
            <a:r>
              <a:rPr lang="en-US" sz="2800" dirty="0" smtClean="0">
                <a:solidFill>
                  <a:srgbClr val="FF0000"/>
                </a:solidFill>
              </a:rPr>
              <a:t>' 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100" i="1" dirty="0" smtClean="0"/>
              <a:t>(</a:t>
            </a:r>
            <a:r>
              <a:rPr lang="en-US" sz="2100" i="1" dirty="0"/>
              <a:t>The Holy Bible in Modern English)</a:t>
            </a:r>
            <a:r>
              <a:rPr lang="en-US" sz="3800" i="1" dirty="0"/>
              <a:t> </a:t>
            </a:r>
            <a:endParaRPr lang="en-US" sz="2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you see the clarity in this verse that:  </a:t>
            </a:r>
            <a:b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a)  The Last Supper is NOT the Passover …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b)  But … He had asked them to prepare for the Passover 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     knowing full well they may not be eating it anyway.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69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48640" y="5638800"/>
            <a:ext cx="8077200" cy="84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rgbClr val="57B7FF">
                      <a:alpha val="40000"/>
                    </a:srgbClr>
                  </a:glow>
                </a:effectLst>
              </a:rPr>
              <a:t>This is another clarification to show this Last Supper was not on Abib 14 – only Abib 13.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Rae\Desktop\Passover Studies\Joshua Firstfruits\JOSH PPT ART &amp; work folder\do boy 3 arrow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32892" y="1676400"/>
            <a:ext cx="5134708" cy="53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04800" y="3567112"/>
            <a:ext cx="36577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#1 John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Chapters</a:t>
            </a:r>
            <a:b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13-18-19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70942" y="6446353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1016675"/>
            <a:ext cx="35052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 Phrase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“with desire </a:t>
            </a:r>
            <a:b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desired”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522274"/>
            <a:ext cx="434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#3 A Special   </a:t>
            </a:r>
            <a:b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Meal</a:t>
            </a:r>
            <a:endParaRPr lang="en-US" sz="1400" b="1" dirty="0">
              <a:ln w="11430"/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6181040"/>
            <a:ext cx="8382000" cy="646331"/>
          </a:xfrm>
          <a:prstGeom prst="rect">
            <a:avLst/>
          </a:prstGeom>
          <a:solidFill>
            <a:srgbClr val="8C4C64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ctr">
              <a:buNone/>
            </a:pPr>
            <a:endParaRPr lang="en-US" sz="800" b="1" dirty="0" smtClean="0">
              <a:ln/>
              <a:solidFill>
                <a:schemeClr val="accent3"/>
              </a:solidFill>
            </a:endParaRPr>
          </a:p>
          <a:p>
            <a:pPr marL="45720" indent="0" algn="ctr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First: Magnifying Dan 9:27 then, review of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Synoptic Gospels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45720" indent="0" algn="ctr">
              <a:buNone/>
            </a:pPr>
            <a:endParaRPr lang="en-US" sz="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949" y="85165"/>
            <a:ext cx="8956886" cy="769441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There Will Be 3 More Witnesses 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0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06" y="1155688"/>
            <a:ext cx="4102112" cy="41021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266700"/>
            <a:ext cx="91440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Witness:  the “day” &amp; “date”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1054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day?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Tuesday!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598" y="51054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The date?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13!</a:t>
            </a:r>
            <a:endParaRPr lang="en-US" sz="3200" b="1" dirty="0">
              <a:ln w="11430">
                <a:noFill/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144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a)  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Yahusha’s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“desire to eat” the Passover will only be realized in the kingdom. 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In this account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1439395"/>
            <a:ext cx="339543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b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)  Therefore, the day and date of the Last Supper was not the Passover meal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on Abib 14.</a:t>
            </a:r>
          </a:p>
        </p:txBody>
      </p:sp>
    </p:spTree>
    <p:extLst>
      <p:ext uri="{BB962C8B-B14F-4D97-AF65-F5344CB8AC3E}">
        <p14:creationId xmlns:p14="http://schemas.microsoft.com/office/powerpoint/2010/main" val="31708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71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645" y="259140"/>
            <a:ext cx="9490286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4800" b="1" baseline="30000" dirty="0" smtClean="0">
                <a:ln/>
                <a:solidFill>
                  <a:schemeClr val="accent3"/>
                </a:solidFill>
              </a:rPr>
              <a:t>rd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Witness for Study</a:t>
            </a:r>
          </a:p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o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n the “day” and “date”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799" y="2161402"/>
            <a:ext cx="5181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#3  A Special   Meal</a:t>
            </a:r>
            <a:endParaRPr lang="en-US" sz="1400" b="1" dirty="0">
              <a:ln w="11430"/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92766" y="4101546"/>
            <a:ext cx="5441633" cy="2200693"/>
          </a:xfrm>
          <a:prstGeom prst="rect">
            <a:avLst/>
          </a:prstGeom>
          <a:solidFill>
            <a:srgbClr val="AFDDF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Could the last gathering of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and His disciples have been a special preparatory meal?</a:t>
            </a:r>
          </a:p>
          <a:p>
            <a:pPr marL="45720" indent="0" algn="ctr">
              <a:buNone/>
            </a:pP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763000" cy="838200"/>
          </a:xfrm>
        </p:spPr>
        <p:txBody>
          <a:bodyPr/>
          <a:lstStyle/>
          <a:p>
            <a:r>
              <a:rPr lang="en-US" dirty="0" smtClean="0"/>
              <a:t>David H Stern, Jewish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458200" cy="57150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David H Stern writes about the Last Supper meal:</a:t>
            </a:r>
          </a:p>
          <a:p>
            <a:pPr marL="45720" lv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Last Supper is considered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most scholars to have been a Passover meal or </a:t>
            </a:r>
            <a:r>
              <a:rPr lang="en-US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Seder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Many </a:t>
            </a:r>
            <a:r>
              <a:rPr lang="en-US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Pesach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themes are deepened, reinforced and given new levels of meaning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events in the life of </a:t>
            </a:r>
            <a:r>
              <a:rPr lang="en-US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Yeshua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Messiah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his words on this night. 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lv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“However</a:t>
            </a:r>
            <a:r>
              <a:rPr lang="en-US" sz="2800" b="1" dirty="0">
                <a:solidFill>
                  <a:schemeClr val="tx1"/>
                </a:solidFill>
              </a:rPr>
              <a:t>, Joseph </a:t>
            </a:r>
            <a:r>
              <a:rPr lang="en-US" sz="2800" b="1" dirty="0" err="1">
                <a:solidFill>
                  <a:schemeClr val="tx1"/>
                </a:solidFill>
              </a:rPr>
              <a:t>Shulam</a:t>
            </a:r>
            <a:r>
              <a:rPr lang="en-US" sz="2800" b="1" dirty="0">
                <a:solidFill>
                  <a:schemeClr val="tx1"/>
                </a:solidFill>
              </a:rPr>
              <a:t> has suggested that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may not have been the </a:t>
            </a:r>
            <a:r>
              <a:rPr lang="en-US" sz="2800" i="1" dirty="0">
                <a:solidFill>
                  <a:schemeClr val="tx1"/>
                </a:solidFill>
              </a:rPr>
              <a:t>Seder</a:t>
            </a:r>
            <a:r>
              <a:rPr lang="en-US" sz="2800" dirty="0">
                <a:solidFill>
                  <a:schemeClr val="tx1"/>
                </a:solidFill>
              </a:rPr>
              <a:t> but </a:t>
            </a:r>
            <a:r>
              <a:rPr lang="en-US" sz="2800" b="1" dirty="0">
                <a:solidFill>
                  <a:srgbClr val="0070C0"/>
                </a:solidFill>
              </a:rPr>
              <a:t>a </a:t>
            </a:r>
            <a:r>
              <a:rPr lang="en-US" sz="2800" b="1" i="1" dirty="0" err="1">
                <a:solidFill>
                  <a:srgbClr val="0070C0"/>
                </a:solidFill>
              </a:rPr>
              <a:t>se'udat</a:t>
            </a:r>
            <a:r>
              <a:rPr lang="en-US" sz="2800" b="1" i="1" dirty="0">
                <a:solidFill>
                  <a:srgbClr val="0070C0"/>
                </a:solidFill>
              </a:rPr>
              <a:t>-mitzvah</a:t>
            </a:r>
            <a:r>
              <a:rPr lang="en-US" sz="2800" b="1" dirty="0">
                <a:solidFill>
                  <a:srgbClr val="0070C0"/>
                </a:solidFill>
              </a:rPr>
              <a:t>, the celebratory banquet accompanying performance of a commandment such as a wedding or </a:t>
            </a:r>
            <a:r>
              <a:rPr lang="en-US" sz="2800" b="1" i="1" dirty="0" err="1">
                <a:solidFill>
                  <a:srgbClr val="0070C0"/>
                </a:solidFill>
              </a:rPr>
              <a:t>b'rit-milah</a:t>
            </a:r>
            <a:r>
              <a:rPr lang="en-US" sz="2800" b="1" dirty="0" smtClean="0">
                <a:solidFill>
                  <a:srgbClr val="0070C0"/>
                </a:solidFill>
              </a:rPr>
              <a:t>.”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08331"/>
          </a:xfrm>
        </p:spPr>
        <p:txBody>
          <a:bodyPr/>
          <a:lstStyle/>
          <a:p>
            <a:r>
              <a:rPr lang="en-US" dirty="0" smtClean="0"/>
              <a:t>Here is the background </a:t>
            </a:r>
            <a:br>
              <a:rPr lang="en-US" dirty="0" smtClean="0"/>
            </a:br>
            <a:r>
              <a:rPr lang="en-US" dirty="0" smtClean="0"/>
              <a:t>for his argument …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4582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lv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“When </a:t>
            </a:r>
            <a:r>
              <a:rPr lang="en-US" b="1" dirty="0">
                <a:solidFill>
                  <a:srgbClr val="C00000"/>
                </a:solidFill>
              </a:rPr>
              <a:t>a rabbi and his students finish studying a tractate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</a:t>
            </a:r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Talmud [!], </a:t>
            </a:r>
            <a:r>
              <a:rPr lang="en-US" b="1" dirty="0">
                <a:solidFill>
                  <a:srgbClr val="C00000"/>
                </a:solidFill>
              </a:rPr>
              <a:t>they celebrate with a </a:t>
            </a:r>
            <a:r>
              <a:rPr lang="en-US" b="1" i="1" dirty="0" err="1">
                <a:solidFill>
                  <a:srgbClr val="C00000"/>
                </a:solidFill>
              </a:rPr>
              <a:t>se'udat</a:t>
            </a:r>
            <a:r>
              <a:rPr lang="en-US" b="1" i="1" dirty="0">
                <a:solidFill>
                  <a:srgbClr val="C00000"/>
                </a:solidFill>
              </a:rPr>
              <a:t>-mitzvah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>(</a:t>
            </a:r>
            <a:r>
              <a:rPr lang="en-US" b="1" dirty="0"/>
              <a:t>also called </a:t>
            </a:r>
            <a:r>
              <a:rPr lang="en-US" b="1" dirty="0" smtClean="0"/>
              <a:t>a </a:t>
            </a:r>
            <a:r>
              <a:rPr lang="en-US" b="1" dirty="0"/>
              <a:t>'banquet of completion,' i.e., 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u="sng" dirty="0">
                <a:solidFill>
                  <a:srgbClr val="C00000"/>
                </a:solidFill>
              </a:rPr>
              <a:t>raduation</a:t>
            </a:r>
            <a:r>
              <a:rPr lang="en-US" b="1" dirty="0"/>
              <a:t>).  </a:t>
            </a:r>
            <a:endParaRPr lang="en-US" b="1" dirty="0" smtClean="0"/>
          </a:p>
          <a:p>
            <a:pPr marL="45720" lv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Fast of the Firstborn, expressing gratitude for the saving of Israel's firstborn sons from the tenth plague, has been 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prescribed for the day before </a:t>
            </a: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Pesach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Nisan 14</a:t>
            </a:r>
            <a:r>
              <a:rPr lang="en-US" b="1" dirty="0" smtClean="0"/>
              <a:t> </a:t>
            </a:r>
            <a:r>
              <a:rPr lang="en-US" sz="1800" dirty="0" smtClean="0"/>
              <a:t>[he’s referring </a:t>
            </a:r>
            <a:br>
              <a:rPr lang="en-US" sz="1800" dirty="0" smtClean="0"/>
            </a:br>
            <a:r>
              <a:rPr lang="en-US" sz="1800" dirty="0" smtClean="0"/>
              <a:t>to the </a:t>
            </a:r>
            <a:r>
              <a:rPr lang="en-US" sz="1800" dirty="0"/>
              <a:t>sunset of Nisan 13]</a:t>
            </a:r>
            <a:r>
              <a:rPr lang="en-US" b="1" dirty="0"/>
              <a:t>, </a:t>
            </a:r>
            <a:r>
              <a:rPr lang="en-US" b="1" dirty="0">
                <a:solidFill>
                  <a:srgbClr val="7030A0"/>
                </a:solidFill>
              </a:rPr>
              <a:t>at least since </a:t>
            </a:r>
            <a:r>
              <a:rPr lang="en-US" b="1" dirty="0" err="1">
                <a:solidFill>
                  <a:srgbClr val="7030A0"/>
                </a:solidFill>
              </a:rPr>
              <a:t>Mishnaic</a:t>
            </a:r>
            <a:r>
              <a:rPr lang="en-US" b="1" dirty="0">
                <a:solidFill>
                  <a:srgbClr val="7030A0"/>
                </a:solidFill>
              </a:rPr>
              <a:t> times. </a:t>
            </a:r>
            <a:r>
              <a:rPr lang="en-US" b="1" dirty="0"/>
              <a:t> </a:t>
            </a:r>
            <a:endParaRPr lang="en-US" b="1" dirty="0" smtClean="0"/>
          </a:p>
          <a:p>
            <a:pPr marL="45720" lvl="0" indent="0">
              <a:buNone/>
            </a:pPr>
            <a:r>
              <a:rPr lang="en-US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necessar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eat a </a:t>
            </a:r>
            <a:r>
              <a:rPr lang="en-US" b="1" i="1" u="sng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se'udat</a:t>
            </a:r>
            <a:r>
              <a:rPr lang="en-US" b="1" i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-mitzvah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takes 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recedence over a fast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r>
              <a:rPr lang="en-US" b="1" dirty="0"/>
              <a:t> </a:t>
            </a:r>
            <a:endParaRPr lang="en-US" b="1" dirty="0" smtClean="0"/>
          </a:p>
          <a:p>
            <a:pPr marL="45720" lvl="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With </a:t>
            </a:r>
            <a:r>
              <a:rPr lang="en-US" b="1" u="sng" dirty="0">
                <a:solidFill>
                  <a:srgbClr val="C00000"/>
                </a:solidFill>
              </a:rPr>
              <a:t>a modicum of foresi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u="sng" dirty="0">
                <a:solidFill>
                  <a:srgbClr val="C00000"/>
                </a:solidFill>
              </a:rPr>
              <a:t>ht a rabbi can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u="sng" dirty="0">
                <a:solidFill>
                  <a:srgbClr val="C00000"/>
                </a:solidFill>
              </a:rPr>
              <a:t>lan to com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u="sng" dirty="0">
                <a:solidFill>
                  <a:srgbClr val="C00000"/>
                </a:solidFill>
              </a:rPr>
              <a:t>lete </a:t>
            </a:r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C00000"/>
                </a:solidFill>
              </a:rPr>
              <a:t>a </a:t>
            </a:r>
            <a:r>
              <a:rPr lang="en-US" b="1" u="sng" dirty="0">
                <a:solidFill>
                  <a:srgbClr val="C00000"/>
                </a:solidFill>
              </a:rPr>
              <a:t>tractate on Nisan 14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and </a:t>
            </a:r>
            <a:r>
              <a:rPr lang="en-US" b="1" u="sng" dirty="0">
                <a:solidFill>
                  <a:srgbClr val="C00000"/>
                </a:solidFill>
              </a:rPr>
              <a:t>thus avoid havin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u="sng" dirty="0">
                <a:solidFill>
                  <a:srgbClr val="C00000"/>
                </a:solidFill>
              </a:rPr>
              <a:t> to fast</a:t>
            </a:r>
            <a:r>
              <a:rPr lang="en-US" b="1" dirty="0">
                <a:solidFill>
                  <a:srgbClr val="C00000"/>
                </a:solidFill>
              </a:rPr>
              <a:t>;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doing </a:t>
            </a:r>
            <a:r>
              <a:rPr lang="en-US" b="1" dirty="0">
                <a:solidFill>
                  <a:srgbClr val="0070C0"/>
                </a:solidFill>
              </a:rPr>
              <a:t>so is not construed </a:t>
            </a:r>
            <a:r>
              <a:rPr lang="en-US" b="1" dirty="0" smtClean="0">
                <a:solidFill>
                  <a:srgbClr val="0070C0"/>
                </a:solidFill>
              </a:rPr>
              <a:t>as </a:t>
            </a:r>
            <a:r>
              <a:rPr lang="en-US" b="1" dirty="0">
                <a:solidFill>
                  <a:srgbClr val="0070C0"/>
                </a:solidFill>
              </a:rPr>
              <a:t>cheating, and in fact it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has </a:t>
            </a:r>
            <a:r>
              <a:rPr lang="en-US" b="1" dirty="0">
                <a:solidFill>
                  <a:srgbClr val="0070C0"/>
                </a:solidFill>
              </a:rPr>
              <a:t>become the custom</a:t>
            </a:r>
            <a:r>
              <a:rPr lang="en-US" b="1" dirty="0" smtClean="0">
                <a:solidFill>
                  <a:srgbClr val="0070C0"/>
                </a:solidFill>
              </a:rPr>
              <a:t>.”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075968" cy="14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248400"/>
            <a:ext cx="693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70C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Would that be like making up your own rules?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0070C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2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dirty="0" smtClean="0"/>
              <a:t>Stern’s Quote Continues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8458200" cy="5943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“The </a:t>
            </a:r>
            <a:r>
              <a:rPr lang="en-US" sz="2400" b="1" dirty="0">
                <a:solidFill>
                  <a:srgbClr val="7030A0"/>
                </a:solidFill>
              </a:rPr>
              <a:t>tradition of the Fast of the Firstborn dates at </a:t>
            </a: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least </a:t>
            </a:r>
            <a:r>
              <a:rPr lang="en-US" sz="2400" b="1" dirty="0">
                <a:solidFill>
                  <a:srgbClr val="7030A0"/>
                </a:solidFill>
              </a:rPr>
              <a:t>from </a:t>
            </a:r>
            <a:r>
              <a:rPr lang="en-US" sz="2400" b="1" dirty="0" err="1">
                <a:solidFill>
                  <a:srgbClr val="7030A0"/>
                </a:solidFill>
              </a:rPr>
              <a:t>Mishnaic</a:t>
            </a:r>
            <a:r>
              <a:rPr lang="en-US" sz="2400" b="1" dirty="0">
                <a:solidFill>
                  <a:srgbClr val="7030A0"/>
                </a:solidFill>
              </a:rPr>
              <a:t> times. 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But</a:t>
            </a:r>
            <a:r>
              <a:rPr lang="en-US" sz="2400" b="1" dirty="0"/>
              <a:t>, </a:t>
            </a:r>
            <a:r>
              <a:rPr lang="en-US" sz="2400" b="1" dirty="0" err="1"/>
              <a:t>Shulam</a:t>
            </a:r>
            <a:r>
              <a:rPr lang="en-US" sz="2400" b="1" dirty="0"/>
              <a:t> reasons, </a:t>
            </a:r>
            <a:r>
              <a:rPr lang="en-US" sz="2400" b="1" dirty="0">
                <a:solidFill>
                  <a:srgbClr val="7030A0"/>
                </a:solidFill>
              </a:rPr>
              <a:t>if it goes back a couple of centuries more to the time of </a:t>
            </a:r>
            <a:r>
              <a:rPr lang="en-US" sz="2400" b="1" i="1" dirty="0" err="1">
                <a:solidFill>
                  <a:srgbClr val="0070C0"/>
                </a:solidFill>
              </a:rPr>
              <a:t>Yeshua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>
                <a:solidFill>
                  <a:srgbClr val="7030A0"/>
                </a:solidFill>
              </a:rPr>
              <a:t>and if the </a:t>
            </a: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i="1" dirty="0" err="1" smtClean="0">
                <a:solidFill>
                  <a:srgbClr val="C00000"/>
                </a:solidFill>
              </a:rPr>
              <a:t>se'udat</a:t>
            </a:r>
            <a:r>
              <a:rPr lang="en-US" sz="2400" b="1" i="1" dirty="0" smtClean="0">
                <a:solidFill>
                  <a:srgbClr val="C00000"/>
                </a:solidFill>
              </a:rPr>
              <a:t>-mitzvah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7030A0"/>
                </a:solidFill>
              </a:rPr>
              <a:t>custom applied in the first century to the completing of any course of study, 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 </a:t>
            </a:r>
            <a:r>
              <a:rPr lang="en-US" sz="2400" b="1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Yeshua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might have arranged to have himself and his </a:t>
            </a:r>
            <a:r>
              <a:rPr lang="en-US" sz="2400" b="1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talmidim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finish reading a book of the </a:t>
            </a:r>
            <a:r>
              <a:rPr lang="en-US" sz="24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Tanakh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Nisan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 </a:t>
            </a:r>
            <a:r>
              <a:rPr lang="en-US" sz="2400" b="1" dirty="0"/>
              <a:t> 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since </a:t>
            </a:r>
            <a:r>
              <a:rPr lang="en-US" sz="2400" b="1" i="1" dirty="0" err="1">
                <a:solidFill>
                  <a:srgbClr val="0070C0"/>
                </a:solidFill>
              </a:rPr>
              <a:t>Yeshua</a:t>
            </a:r>
            <a:r>
              <a:rPr lang="en-US" sz="2400" b="1" dirty="0">
                <a:solidFill>
                  <a:srgbClr val="0070C0"/>
                </a:solidFill>
              </a:rPr>
              <a:t> knew he was going to die, he may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have </a:t>
            </a:r>
            <a:r>
              <a:rPr lang="en-US" sz="2400" b="1" dirty="0">
                <a:solidFill>
                  <a:srgbClr val="0070C0"/>
                </a:solidFill>
              </a:rPr>
              <a:t>regarded it as appropriate to complete his disciples' earthly "course of study" with a banquet.</a:t>
            </a:r>
            <a:r>
              <a:rPr lang="en-US" sz="2400" b="1" dirty="0"/>
              <a:t>  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 would also resolve the perceived </a:t>
            </a:r>
            <a:r>
              <a:rPr lang="en-US" sz="2400" b="1" u="sng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</a:rPr>
              <a:t>conflict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between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Yochanan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[John]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Synoptic Gospels </a:t>
            </a:r>
            <a:b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timing of the Last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Supper.”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/>
              <a:t>(</a:t>
            </a:r>
            <a:r>
              <a:rPr lang="en-US" sz="2400" dirty="0"/>
              <a:t>p. 77, </a:t>
            </a:r>
            <a:r>
              <a:rPr lang="en-US" sz="2400" b="1" i="1" dirty="0"/>
              <a:t>Jewish New Testament Commentary.</a:t>
            </a:r>
            <a:r>
              <a:rPr lang="en-US" sz="2400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74</a:t>
            </a:fld>
            <a:endParaRPr lang="en-US"/>
          </a:p>
        </p:txBody>
      </p:sp>
      <p:sp>
        <p:nvSpPr>
          <p:cNvPr id="4" name="Curved Left Arrow 3"/>
          <p:cNvSpPr/>
          <p:nvPr/>
        </p:nvSpPr>
        <p:spPr>
          <a:xfrm>
            <a:off x="8534400" y="5257800"/>
            <a:ext cx="502920" cy="1143000"/>
          </a:xfrm>
          <a:prstGeom prst="curvedLeftArrow">
            <a:avLst>
              <a:gd name="adj1" fmla="val 25000"/>
              <a:gd name="adj2" fmla="val 74436"/>
              <a:gd name="adj3" fmla="val 37121"/>
            </a:avLst>
          </a:prstGeom>
          <a:gradFill>
            <a:gsLst>
              <a:gs pos="0">
                <a:srgbClr val="FF00FF"/>
              </a:gs>
              <a:gs pos="60000">
                <a:srgbClr val="FFFF00"/>
              </a:gs>
              <a:gs pos="83000">
                <a:srgbClr val="0000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933FF"/>
            </a:solidFill>
          </a:ln>
          <a:effectLst>
            <a:glow rad="88900">
              <a:srgbClr val="00FF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6" name="Picture 10" descr="C:\Users\Rae\Desktop\Art on Desktop\white man clip art\yellow-blue smiley faces\question face yellow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52" y="5809413"/>
            <a:ext cx="1387054" cy="10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dirty="0" smtClean="0"/>
              <a:t>From the Companion Bible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5410200" cy="5943600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Companion Bible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comment 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Luke </a:t>
            </a:r>
            <a:r>
              <a:rPr lang="en-US" sz="2400" b="1" dirty="0">
                <a:solidFill>
                  <a:srgbClr val="0070C0"/>
                </a:solidFill>
              </a:rPr>
              <a:t>22:15,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Bullinger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states that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Last Supper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his disciples ate was </a:t>
            </a:r>
            <a:r>
              <a:rPr lang="en-US" sz="2400" b="1" dirty="0">
                <a:solidFill>
                  <a:srgbClr val="0070C0"/>
                </a:solidFill>
              </a:rPr>
              <a:t>"not the eating of the Lamb, but the </a:t>
            </a:r>
            <a:r>
              <a:rPr lang="en-US" sz="2400" b="1" i="1" dirty="0" err="1">
                <a:solidFill>
                  <a:srgbClr val="0070C0"/>
                </a:solidFill>
              </a:rPr>
              <a:t>Chagigah</a:t>
            </a:r>
            <a:r>
              <a:rPr lang="en-US" sz="2400" b="1" dirty="0">
                <a:solidFill>
                  <a:srgbClr val="0070C0"/>
                </a:solidFill>
              </a:rPr>
              <a:t> or feast which preceded it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…" (p. 1500). 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goes on to explain that </a:t>
            </a:r>
            <a:r>
              <a:rPr lang="en-US" sz="2400" b="1" dirty="0">
                <a:solidFill>
                  <a:srgbClr val="C00000"/>
                </a:solidFill>
              </a:rPr>
              <a:t>"it follows, therefore, that the Lord being crucified on 'the preparation day' could not have eaten of the Passover lamb, which was not slain until the evening of the 14th of Abib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>
                <a:solidFill>
                  <a:srgbClr val="C00000"/>
                </a:solidFill>
              </a:rPr>
              <a:t>i.e. afternoon</a:t>
            </a:r>
            <a:r>
              <a:rPr lang="en-US" sz="2400" b="1" dirty="0" smtClean="0">
                <a:solidFill>
                  <a:srgbClr val="C00000"/>
                </a:solidFill>
              </a:rPr>
              <a:t>). …</a:t>
            </a:r>
          </a:p>
          <a:p>
            <a:pPr marL="4572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Thus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clear, that … no 'Passover lamb' could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been eaten at the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'Last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Supper' on the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previous evening." </a:t>
            </a:r>
            <a:b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 180, Appendix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156.)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lv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75</a:t>
            </a:fld>
            <a:endParaRPr lang="en-US"/>
          </a:p>
        </p:txBody>
      </p:sp>
      <p:pic>
        <p:nvPicPr>
          <p:cNvPr id="1028" name="Picture 4" descr="C:\Users\Rae\Desktop\Companion Bi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832987" cy="3733800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787096" y="4724400"/>
            <a:ext cx="4267200" cy="1828800"/>
          </a:xfrm>
          <a:prstGeom prst="cloudCallout">
            <a:avLst>
              <a:gd name="adj1" fmla="val -52851"/>
              <a:gd name="adj2" fmla="val -57212"/>
            </a:avLst>
          </a:prstGeom>
          <a:ln w="57150">
            <a:solidFill>
              <a:srgbClr val="9933FF"/>
            </a:solidFill>
          </a:ln>
          <a:effectLst>
            <a:glow rad="635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 smtClean="0">
                <a:latin typeface="Comic Sans MS" pitchFamily="66" charset="0"/>
              </a:rPr>
              <a:t>Bullinger</a:t>
            </a:r>
            <a:r>
              <a:rPr lang="en-CA" sz="2800" dirty="0" smtClean="0">
                <a:latin typeface="Comic Sans MS" pitchFamily="66" charset="0"/>
              </a:rPr>
              <a:t> knows </a:t>
            </a:r>
            <a:r>
              <a:rPr lang="en-CA" sz="2800" dirty="0" smtClean="0">
                <a:solidFill>
                  <a:srgbClr val="0000FF"/>
                </a:solidFill>
                <a:effectLst>
                  <a:glow rad="127000">
                    <a:srgbClr val="8BF6FB"/>
                  </a:glow>
                </a:effectLst>
                <a:latin typeface="Comic Sans MS" pitchFamily="66" charset="0"/>
              </a:rPr>
              <a:t>Yahuah’s</a:t>
            </a:r>
            <a:r>
              <a:rPr lang="en-CA" sz="2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CA" sz="2800" dirty="0" smtClean="0">
                <a:latin typeface="Comic Sans MS" pitchFamily="66" charset="0"/>
              </a:rPr>
              <a:t> statutes well!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7" name="Picture 3" descr="C:\Users\Rae\Desktop\Art on Desktop\white man clip art\3d white people\3d quiz right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222" l="6433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892" y="5181600"/>
            <a:ext cx="2291305" cy="15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e\Desktop\gospel book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527" y="1524000"/>
            <a:ext cx="3348038" cy="23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80365"/>
          </a:xfrm>
        </p:spPr>
        <p:txBody>
          <a:bodyPr/>
          <a:lstStyle/>
          <a:p>
            <a:r>
              <a:rPr lang="en-US" dirty="0" smtClean="0"/>
              <a:t>No Lamb at the Last Supper?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4724400" cy="2819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None of the four Gospels mentions a lamb being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eaten </a:t>
            </a:r>
            <a:r>
              <a:rPr lang="en-US" sz="2400" b="1" dirty="0">
                <a:solidFill>
                  <a:srgbClr val="C00000"/>
                </a:solidFill>
              </a:rPr>
              <a:t>at the "Last Supper."</a:t>
            </a:r>
            <a:r>
              <a:rPr lang="en-US" sz="2400" dirty="0">
                <a:solidFill>
                  <a:srgbClr val="C00000"/>
                </a:solidFill>
              </a:rPr>
              <a:t> 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time had not yet </a:t>
            </a:r>
            <a:r>
              <a:rPr lang="en-US" sz="2400" b="1" dirty="0" smtClean="0">
                <a:solidFill>
                  <a:srgbClr val="0070C0"/>
                </a:solidFill>
              </a:rPr>
              <a:t>come </a:t>
            </a:r>
            <a:r>
              <a:rPr lang="en-US" sz="2400" b="1" dirty="0">
                <a:solidFill>
                  <a:srgbClr val="0070C0"/>
                </a:solidFill>
              </a:rPr>
              <a:t>to slay the Passover when the Messiah and His disciples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ate </a:t>
            </a:r>
            <a:r>
              <a:rPr lang="en-US" sz="2400" b="1" dirty="0">
                <a:solidFill>
                  <a:srgbClr val="0070C0"/>
                </a:solidFill>
              </a:rPr>
              <a:t>their last meal together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5996" y="4343400"/>
            <a:ext cx="798460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In addition, the verses of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Deut 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16:2, 5-6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are Torah instructions for the sacrifice of the </a:t>
            </a:r>
            <a:b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Passover lamb.  Even after The Last Supper, </a:t>
            </a:r>
            <a:b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were the disciples still intending to follow </a:t>
            </a:r>
            <a:b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through with the Torah guidelines for Passover?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799"/>
            <a:ext cx="8305800" cy="685801"/>
          </a:xfrm>
        </p:spPr>
        <p:txBody>
          <a:bodyPr/>
          <a:lstStyle/>
          <a:p>
            <a:r>
              <a:rPr lang="en-US" sz="3600" dirty="0" smtClean="0"/>
              <a:t>Deut 16:2, 5,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3733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dirty="0"/>
              <a:t> </a:t>
            </a:r>
            <a:r>
              <a:rPr lang="en-US" dirty="0" smtClean="0"/>
              <a:t> Thou </a:t>
            </a:r>
            <a:r>
              <a:rPr lang="en-US" dirty="0"/>
              <a:t>shalt therefore sacrifice the Passover unto </a:t>
            </a:r>
            <a:r>
              <a:rPr lang="en-US" b="1" dirty="0" smtClean="0">
                <a:solidFill>
                  <a:srgbClr val="0070C0"/>
                </a:solidFill>
              </a:rPr>
              <a:t>Yahuah</a:t>
            </a:r>
            <a:r>
              <a:rPr lang="en-US" dirty="0" smtClean="0"/>
              <a:t> thy </a:t>
            </a:r>
            <a:r>
              <a:rPr lang="en-US" b="1" dirty="0" smtClean="0"/>
              <a:t>Elohim</a:t>
            </a:r>
            <a:r>
              <a:rPr lang="en-US" dirty="0" smtClean="0"/>
              <a:t>, </a:t>
            </a:r>
            <a:r>
              <a:rPr lang="en-US" dirty="0"/>
              <a:t>of the flock and the herd, </a:t>
            </a:r>
            <a:r>
              <a:rPr lang="en-US" b="1" dirty="0"/>
              <a:t>in the place which </a:t>
            </a:r>
            <a:r>
              <a:rPr lang="en-US" b="1" dirty="0">
                <a:solidFill>
                  <a:srgbClr val="0070C0"/>
                </a:solidFill>
              </a:rPr>
              <a:t>Yahuah</a:t>
            </a:r>
            <a:r>
              <a:rPr lang="en-US" b="1" dirty="0" smtClean="0"/>
              <a:t> </a:t>
            </a:r>
            <a:r>
              <a:rPr lang="en-US" b="1" dirty="0"/>
              <a:t>shall choose to place His name </a:t>
            </a:r>
            <a:r>
              <a:rPr lang="en-US" b="1" dirty="0" smtClean="0"/>
              <a:t>there</a:t>
            </a:r>
            <a:r>
              <a:rPr lang="en-US" dirty="0" smtClean="0"/>
              <a:t>…</a:t>
            </a:r>
            <a:r>
              <a:rPr lang="en-US" dirty="0"/>
              <a:t>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b="1" dirty="0" smtClean="0">
                <a:solidFill>
                  <a:srgbClr val="0070C0"/>
                </a:solidFill>
              </a:rPr>
              <a:t>5 </a:t>
            </a:r>
            <a:r>
              <a:rPr lang="en-US" dirty="0" smtClean="0"/>
              <a:t> </a:t>
            </a:r>
            <a:r>
              <a:rPr lang="en-US" dirty="0"/>
              <a:t>Thou </a:t>
            </a:r>
            <a:r>
              <a:rPr lang="en-US" dirty="0" err="1"/>
              <a:t>mayest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sacrifice the Passover within any of thy gates, which </a:t>
            </a:r>
            <a:r>
              <a:rPr lang="en-US" b="1" dirty="0">
                <a:solidFill>
                  <a:srgbClr val="0070C0"/>
                </a:solidFill>
              </a:rPr>
              <a:t>Yahuah </a:t>
            </a:r>
            <a:r>
              <a:rPr lang="en-US" dirty="0" smtClean="0"/>
              <a:t>thy </a:t>
            </a:r>
            <a:r>
              <a:rPr lang="en-US" b="1" dirty="0" smtClean="0"/>
              <a:t>Elohim</a:t>
            </a:r>
            <a:r>
              <a:rPr lang="en-US" dirty="0" smtClean="0"/>
              <a:t> </a:t>
            </a:r>
            <a:r>
              <a:rPr lang="en-US" dirty="0" err="1"/>
              <a:t>giveth</a:t>
            </a:r>
            <a:r>
              <a:rPr lang="en-US" dirty="0"/>
              <a:t> thee: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b="1" dirty="0" smtClean="0">
                <a:solidFill>
                  <a:srgbClr val="0070C0"/>
                </a:solidFill>
              </a:rPr>
              <a:t>6 </a:t>
            </a:r>
            <a:r>
              <a:rPr lang="en-US" b="1" dirty="0" smtClean="0"/>
              <a:t> </a:t>
            </a:r>
            <a:r>
              <a:rPr lang="en-US" dirty="0"/>
              <a:t>But at the place which </a:t>
            </a:r>
            <a:r>
              <a:rPr lang="en-US" b="1" dirty="0">
                <a:solidFill>
                  <a:srgbClr val="0070C0"/>
                </a:solidFill>
              </a:rPr>
              <a:t>Yahuah</a:t>
            </a:r>
            <a:r>
              <a:rPr lang="en-US" dirty="0" smtClean="0"/>
              <a:t> </a:t>
            </a:r>
            <a:r>
              <a:rPr lang="en-US" dirty="0"/>
              <a:t>thy </a:t>
            </a:r>
            <a:r>
              <a:rPr lang="en-US" b="1" dirty="0" smtClean="0"/>
              <a:t>Elohim</a:t>
            </a:r>
            <a:r>
              <a:rPr lang="en-US" dirty="0" smtClean="0"/>
              <a:t> </a:t>
            </a:r>
            <a:r>
              <a:rPr lang="en-US" dirty="0"/>
              <a:t>shall choose to </a:t>
            </a:r>
            <a:r>
              <a:rPr lang="en-US" dirty="0" smtClean="0"/>
              <a:t>place </a:t>
            </a:r>
            <a:r>
              <a:rPr lang="en-US" dirty="0"/>
              <a:t>His name in, there </a:t>
            </a:r>
            <a:r>
              <a:rPr lang="en-US" b="1" u="dotDash" dirty="0">
                <a:solidFill>
                  <a:srgbClr val="0070C0"/>
                </a:solidFill>
              </a:rPr>
              <a:t>thou shalt sacrifice the Passover at </a:t>
            </a:r>
            <a:r>
              <a:rPr lang="en-US" b="1" u="dotDash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the going down of the sun, </a:t>
            </a:r>
            <a:r>
              <a:rPr lang="en-US" dirty="0"/>
              <a:t>at </a:t>
            </a:r>
            <a:r>
              <a:rPr lang="en-US" b="1" dirty="0"/>
              <a:t>the season</a:t>
            </a:r>
            <a:r>
              <a:rPr lang="en-US" dirty="0"/>
              <a:t> </a:t>
            </a:r>
            <a:r>
              <a:rPr lang="en-US" sz="1800" dirty="0"/>
              <a:t>[Aviv, see </a:t>
            </a:r>
            <a:r>
              <a:rPr lang="en-US" sz="1800" dirty="0" smtClean="0"/>
              <a:t>Deut </a:t>
            </a:r>
            <a:r>
              <a:rPr lang="en-US" sz="1800" dirty="0"/>
              <a:t>16:1]</a:t>
            </a:r>
            <a:r>
              <a:rPr lang="en-US" dirty="0"/>
              <a:t> that thou </a:t>
            </a:r>
            <a:r>
              <a:rPr lang="en-US" dirty="0" err="1"/>
              <a:t>camest</a:t>
            </a:r>
            <a:r>
              <a:rPr lang="en-US" dirty="0"/>
              <a:t> forth out of Egypt.  </a:t>
            </a:r>
            <a:r>
              <a:rPr lang="en-US" sz="1800" i="1" dirty="0" smtClean="0"/>
              <a:t>KJV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996" y="4572000"/>
            <a:ext cx="798460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u="sng" dirty="0" smtClean="0">
                <a:solidFill>
                  <a:srgbClr val="00B050"/>
                </a:solidFill>
                <a:latin typeface="Comic Sans MS" pitchFamily="66" charset="0"/>
              </a:rPr>
              <a:t>Note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:  At the Last Supper 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had to show the disciples that NO more sacrifices were necessary after this </a:t>
            </a:r>
            <a:b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000" b="1" u="sng" dirty="0" smtClean="0">
                <a:solidFill>
                  <a:srgbClr val="FF00FF"/>
                </a:solidFill>
                <a:latin typeface="Comic Sans MS" pitchFamily="66" charset="0"/>
              </a:rPr>
              <a:t>NEW Covenant Confirmin</a:t>
            </a:r>
            <a:r>
              <a:rPr lang="en-US" sz="2000" b="1" dirty="0" smtClean="0">
                <a:solidFill>
                  <a:srgbClr val="FF00FF"/>
                </a:solidFill>
                <a:latin typeface="Comic Sans MS" pitchFamily="66" charset="0"/>
              </a:rPr>
              <a:t>g</a:t>
            </a:r>
            <a:r>
              <a:rPr lang="en-US" sz="2000" b="1" u="sng" dirty="0" smtClean="0">
                <a:solidFill>
                  <a:srgbClr val="FF00FF"/>
                </a:solidFill>
                <a:latin typeface="Comic Sans MS" pitchFamily="66" charset="0"/>
              </a:rPr>
              <a:t> Meal</a:t>
            </a:r>
            <a:r>
              <a:rPr lang="en-US" sz="2000" b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instituting NEW Ordinances!  Soon they would understand the reason for such a HUGE change given on Abib 13 – the day before Passover!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61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04799"/>
            <a:ext cx="8305800" cy="685801"/>
          </a:xfrm>
        </p:spPr>
        <p:txBody>
          <a:bodyPr/>
          <a:lstStyle/>
          <a:p>
            <a:r>
              <a:rPr lang="en-US" sz="3600" dirty="0" smtClean="0"/>
              <a:t>Instructions From Moses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066800"/>
            <a:ext cx="7924800" cy="5257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Moses recorded the explicit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regarding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 to sacrifice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Passover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Deuteronomy.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Israelites were not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allowed to sacrifice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Passover anywhere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wanted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</a:t>
            </a:r>
            <a:r>
              <a:rPr lang="en-US" b="1" dirty="0" smtClean="0">
                <a:solidFill>
                  <a:srgbClr val="0070C0"/>
                </a:solidFill>
              </a:rPr>
              <a:t>Yahuah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chose to put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 name. 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During </a:t>
            </a:r>
            <a:r>
              <a:rPr lang="en-US" b="1" dirty="0">
                <a:solidFill>
                  <a:srgbClr val="0070C0"/>
                </a:solidFill>
              </a:rPr>
              <a:t>Yahusha's life, the Temple in Jerusalem was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place where </a:t>
            </a:r>
            <a:r>
              <a:rPr lang="en-US" b="1" dirty="0" smtClean="0">
                <a:solidFill>
                  <a:srgbClr val="0070C0"/>
                </a:solidFill>
              </a:rPr>
              <a:t>Elohim </a:t>
            </a:r>
            <a:r>
              <a:rPr lang="en-US" b="1" dirty="0">
                <a:solidFill>
                  <a:srgbClr val="0070C0"/>
                </a:solidFill>
              </a:rPr>
              <a:t>had placed His </a:t>
            </a:r>
            <a:r>
              <a:rPr lang="en-US" b="1" dirty="0" smtClean="0">
                <a:solidFill>
                  <a:srgbClr val="0070C0"/>
                </a:solidFill>
              </a:rPr>
              <a:t>name.  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That's </a:t>
            </a:r>
            <a:r>
              <a:rPr lang="en-US" b="1" dirty="0">
                <a:solidFill>
                  <a:srgbClr val="C00000"/>
                </a:solidFill>
              </a:rPr>
              <a:t>where the </a:t>
            </a:r>
            <a:r>
              <a:rPr lang="en-US" b="1" dirty="0" smtClean="0">
                <a:solidFill>
                  <a:srgbClr val="C00000"/>
                </a:solidFill>
              </a:rPr>
              <a:t>priests sacrificed </a:t>
            </a:r>
            <a:r>
              <a:rPr lang="en-US" b="1" dirty="0">
                <a:solidFill>
                  <a:srgbClr val="C00000"/>
                </a:solidFill>
              </a:rPr>
              <a:t>the Passover lambs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accordance with this command.</a:t>
            </a:r>
          </a:p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78</a:t>
            </a:fld>
            <a:endParaRPr lang="en-US"/>
          </a:p>
        </p:txBody>
      </p:sp>
      <p:pic>
        <p:nvPicPr>
          <p:cNvPr id="10" name="Picture 3" descr="C:\Users\Rae\Desktop\moses #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29878"/>
            <a:ext cx="3597275" cy="2684922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rgbClr val="00B0F0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79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" y="2703016"/>
            <a:ext cx="8499676" cy="40164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300" b="1" dirty="0" smtClean="0">
                <a:solidFill>
                  <a:srgbClr val="00B050"/>
                </a:solidFill>
              </a:rPr>
              <a:t>The Synoptic Gospels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(Matthew, Mark and Luke) </a:t>
            </a:r>
            <a:r>
              <a:rPr lang="en-US" sz="2300" b="1" u="sng" spc="300" dirty="0" smtClean="0">
                <a:solidFill>
                  <a:srgbClr val="00B050"/>
                </a:solidFill>
                <a:effectLst>
                  <a:glow rad="101600">
                    <a:srgbClr val="0000FF"/>
                  </a:glow>
                </a:effectLst>
              </a:rPr>
              <a:t>DO NOT CONFLICT</a:t>
            </a: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>
                <a:solidFill>
                  <a:srgbClr val="00B050"/>
                </a:solidFill>
              </a:rPr>
              <a:t>with John's account of the Last Supper when understood correctly.</a:t>
            </a:r>
            <a:r>
              <a:rPr lang="en-US" sz="2400" dirty="0"/>
              <a:t>  </a:t>
            </a:r>
            <a:endParaRPr lang="en-US" sz="2400" dirty="0" smtClean="0"/>
          </a:p>
          <a:p>
            <a:endParaRPr lang="en-US" sz="1200" dirty="0"/>
          </a:p>
          <a:p>
            <a:r>
              <a:rPr lang="en-US" sz="2300" dirty="0" smtClean="0"/>
              <a:t>A careful study of all four Gospels shows that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dirty="0" smtClean="0"/>
              <a:t> and </a:t>
            </a:r>
            <a:br>
              <a:rPr lang="en-US" sz="2300" dirty="0" smtClean="0"/>
            </a:br>
            <a:r>
              <a:rPr lang="en-US" sz="2300" dirty="0" smtClean="0"/>
              <a:t>the disciples did </a:t>
            </a:r>
            <a:r>
              <a:rPr lang="en-US" sz="2300" b="1" u="sng" dirty="0" smtClean="0"/>
              <a:t>not</a:t>
            </a:r>
            <a:r>
              <a:rPr lang="en-US" sz="2300" dirty="0" smtClean="0"/>
              <a:t> eat the commanded Passover meal </a:t>
            </a:r>
            <a:br>
              <a:rPr lang="en-US" sz="2300" dirty="0" smtClean="0"/>
            </a:br>
            <a:r>
              <a:rPr lang="en-US" sz="2300" dirty="0" smtClean="0"/>
              <a:t>during their last time together before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dirty="0" smtClean="0"/>
              <a:t> died on His Passover because:  </a:t>
            </a:r>
            <a:r>
              <a:rPr lang="en-US" sz="2300" b="1" dirty="0" smtClean="0">
                <a:solidFill>
                  <a:srgbClr val="FF0000"/>
                </a:solidFill>
              </a:rPr>
              <a:t>no one can eat the Passover lamb/meal on Abib </a:t>
            </a:r>
            <a:r>
              <a:rPr lang="en-US" sz="2300" b="1" u="sng" dirty="0" smtClean="0">
                <a:solidFill>
                  <a:srgbClr val="9933FF"/>
                </a:solidFill>
              </a:rPr>
              <a:t>13</a:t>
            </a:r>
            <a:r>
              <a:rPr lang="en-US" sz="2300" b="1" dirty="0" smtClean="0">
                <a:solidFill>
                  <a:srgbClr val="9933FF"/>
                </a:solidFill>
              </a:rPr>
              <a:t>,</a:t>
            </a:r>
            <a:r>
              <a:rPr lang="en-US" sz="2300" b="1" dirty="0" smtClean="0">
                <a:solidFill>
                  <a:srgbClr val="FF0000"/>
                </a:solidFill>
              </a:rPr>
              <a:t> before it is sacrificed and roasted on Abib </a:t>
            </a:r>
            <a:r>
              <a:rPr lang="en-US" sz="2300" b="1" u="sng" dirty="0" smtClean="0">
                <a:solidFill>
                  <a:srgbClr val="0000FF"/>
                </a:solidFill>
              </a:rPr>
              <a:t>14</a:t>
            </a:r>
            <a:r>
              <a:rPr lang="en-US" sz="2300" b="1" dirty="0" smtClean="0">
                <a:solidFill>
                  <a:srgbClr val="0000FF"/>
                </a:solidFill>
              </a:rPr>
              <a:t>.</a:t>
            </a:r>
            <a:r>
              <a:rPr lang="en-US" sz="23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2300" dirty="0" smtClean="0"/>
              <a:t>They simply prepared for the upcoming Passover festival </a:t>
            </a:r>
            <a:br>
              <a:rPr lang="en-US" sz="2300" dirty="0" smtClean="0"/>
            </a:br>
            <a:r>
              <a:rPr lang="en-US" sz="2300" b="1" dirty="0" smtClean="0">
                <a:solidFill>
                  <a:srgbClr val="00B050"/>
                </a:solidFill>
              </a:rPr>
              <a:t>fully intending to partake of a Passover meal on Abib 14.  </a:t>
            </a:r>
          </a:p>
        </p:txBody>
      </p:sp>
      <p:pic>
        <p:nvPicPr>
          <p:cNvPr id="4099" name="Picture 3" descr="C:\Users\Rae\Desktop\Gospel-Of-Jo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17384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e\Desktop\synopti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6139"/>
            <a:ext cx="3361765" cy="228600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40833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Controversy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Part 1?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indent="0">
              <a:buNone/>
            </a:pPr>
            <a:r>
              <a:rPr lang="en-US" b="1" u="sng" dirty="0" smtClean="0"/>
              <a:t>Note</a:t>
            </a:r>
            <a:r>
              <a:rPr lang="en-US" dirty="0" smtClean="0"/>
              <a:t>:  If the “type of bread” could have settled the whole controversy of whether the Last Supper was on either: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Abib 13? or Abib 14? (or …)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Tuesday? or Wednesday? … (or maybe even a Thursday)?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 smtClean="0"/>
              <a:t>… our study would be done. </a:t>
            </a:r>
          </a:p>
          <a:p>
            <a:pPr marL="45720" indent="0">
              <a:buNone/>
            </a:pPr>
            <a:r>
              <a:rPr lang="en-US" b="1" dirty="0" smtClean="0"/>
              <a:t>However – there are other questions to be considered: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Does the “day” commence with sunset?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Does the “day” commence with the DAWN light? </a:t>
            </a:r>
          </a:p>
          <a:p>
            <a:pPr marL="502920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Is the Passover Meal ever eaten 21 hours in advance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of the Passover Sacrifice?</a:t>
            </a:r>
            <a:endParaRPr lang="en-US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Ar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ument Is This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If the Passover Meal is eaten before the Passover sacrifice takes place, how does that align with the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Torah instructions given in Exodus 12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915400" cy="762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534400" cy="56630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At </a:t>
            </a:r>
            <a:r>
              <a:rPr lang="en-US" sz="2400" dirty="0"/>
              <a:t>that Last Supper, </a:t>
            </a:r>
            <a:r>
              <a:rPr lang="en-US" sz="2400" dirty="0" smtClean="0"/>
              <a:t>the </a:t>
            </a:r>
            <a:br>
              <a:rPr lang="en-US" sz="2400" dirty="0" smtClean="0"/>
            </a:br>
            <a:r>
              <a:rPr lang="en-US" sz="2400" dirty="0" smtClean="0"/>
              <a:t>disciples could have eaten  </a:t>
            </a:r>
            <a:br>
              <a:rPr lang="en-US" sz="2400" dirty="0" smtClean="0"/>
            </a:br>
            <a:r>
              <a:rPr lang="en-US" sz="2400" dirty="0" smtClean="0"/>
              <a:t>some </a:t>
            </a:r>
            <a:r>
              <a:rPr lang="en-US" sz="2400" dirty="0"/>
              <a:t>type of </a:t>
            </a:r>
            <a:r>
              <a:rPr lang="en-US" sz="2400" dirty="0" smtClean="0"/>
              <a:t>celebratory,</a:t>
            </a:r>
            <a:br>
              <a:rPr lang="en-US" sz="2400" dirty="0" smtClean="0"/>
            </a:br>
            <a:r>
              <a:rPr lang="en-US" sz="2400" dirty="0" smtClean="0"/>
              <a:t>or preparatory </a:t>
            </a:r>
            <a:r>
              <a:rPr lang="en-US" sz="2400" dirty="0"/>
              <a:t>meal </a:t>
            </a:r>
            <a:r>
              <a:rPr lang="en-US" sz="2400" dirty="0" smtClean="0"/>
              <a:t>in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Yahusha’s</a:t>
            </a:r>
            <a:r>
              <a:rPr lang="en-US" sz="2400" dirty="0" smtClean="0"/>
              <a:t> presence </a:t>
            </a:r>
            <a:r>
              <a:rPr lang="en-US" sz="2400" dirty="0"/>
              <a:t>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evening </a:t>
            </a:r>
            <a:r>
              <a:rPr lang="en-US" sz="2400" dirty="0"/>
              <a:t>of </a:t>
            </a:r>
            <a:r>
              <a:rPr lang="en-US" sz="2400" dirty="0" smtClean="0"/>
              <a:t>Abib </a:t>
            </a:r>
            <a:r>
              <a:rPr lang="en-US" sz="2400" dirty="0"/>
              <a:t>13.  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It </a:t>
            </a:r>
            <a:r>
              <a:rPr lang="en-US" sz="2400" dirty="0"/>
              <a:t>was at this </a:t>
            </a:r>
            <a:r>
              <a:rPr lang="en-US" sz="2400" dirty="0" smtClean="0"/>
              <a:t>supper that,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dirty="0" smtClean="0"/>
              <a:t> Himself,</a:t>
            </a:r>
            <a:r>
              <a:rPr lang="en-US" sz="2600" dirty="0" smtClean="0"/>
              <a:t> </a:t>
            </a:r>
            <a:r>
              <a:rPr lang="en-US" sz="2000" dirty="0" smtClean="0"/>
              <a:t>(as the High Priest of the Melchizedek Order), </a:t>
            </a:r>
            <a:r>
              <a:rPr lang="en-US" sz="2400" dirty="0" smtClean="0"/>
              <a:t>established this New Way to celebrate the Passover </a:t>
            </a:r>
            <a:r>
              <a:rPr lang="en-US" sz="2000" dirty="0" smtClean="0"/>
              <a:t>(without the lamb) </a:t>
            </a:r>
            <a:r>
              <a:rPr lang="en-US" sz="2400" dirty="0" smtClean="0"/>
              <a:t>through the simple symbols of </a:t>
            </a:r>
            <a:r>
              <a:rPr lang="en-US" sz="2400" dirty="0"/>
              <a:t>the </a:t>
            </a:r>
            <a:r>
              <a:rPr lang="en-US" sz="2400" dirty="0" smtClean="0"/>
              <a:t>bread </a:t>
            </a:r>
            <a:r>
              <a:rPr lang="en-US" sz="2400" dirty="0"/>
              <a:t>and </a:t>
            </a:r>
            <a:r>
              <a:rPr lang="en-US" sz="2400" dirty="0" smtClean="0"/>
              <a:t>wine.  Then He also endorsed the foot-washing. 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8C4C64"/>
                </a:solidFill>
              </a:rPr>
              <a:t>(</a:t>
            </a:r>
            <a:r>
              <a:rPr lang="en-US" sz="2400" b="1" u="sng" dirty="0" smtClean="0">
                <a:solidFill>
                  <a:srgbClr val="8C4C64"/>
                </a:solidFill>
              </a:rPr>
              <a:t>Note</a:t>
            </a:r>
            <a:r>
              <a:rPr lang="en-US" sz="2400" dirty="0" smtClean="0">
                <a:solidFill>
                  <a:srgbClr val="8C4C64"/>
                </a:solidFill>
              </a:rPr>
              <a:t>: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 smtClean="0">
                <a:solidFill>
                  <a:srgbClr val="8C4C64"/>
                </a:solidFill>
              </a:rPr>
              <a:t> did not partake of these symbols.)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After </a:t>
            </a:r>
            <a:r>
              <a:rPr lang="en-US" sz="2400" dirty="0"/>
              <a:t>the meal </a:t>
            </a:r>
            <a:r>
              <a:rPr lang="en-US" sz="2000" dirty="0"/>
              <a:t>(and </a:t>
            </a:r>
            <a:r>
              <a:rPr lang="en-US" sz="2000" dirty="0" smtClean="0"/>
              <a:t>foot-washing </a:t>
            </a:r>
            <a:r>
              <a:rPr lang="en-US" sz="2000" dirty="0"/>
              <a:t>activity),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dirty="0"/>
              <a:t> once again sat at the table to instruct His disciples and give another clue that there was a betrayer in the group. 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Rae\Desktop\lord's supp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838199"/>
            <a:ext cx="3506892" cy="230561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915400" cy="762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844488"/>
            <a:ext cx="5943600" cy="52937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600" dirty="0" smtClean="0"/>
              <a:t>The </a:t>
            </a:r>
            <a:r>
              <a:rPr lang="en-US" sz="2600" dirty="0"/>
              <a:t>next clue was:  the betrayer would receive the sop.  </a:t>
            </a:r>
            <a:endParaRPr lang="en-US" sz="2600" dirty="0" smtClean="0"/>
          </a:p>
          <a:p>
            <a:pPr marL="457200" indent="-457200">
              <a:buFont typeface="+mj-lt"/>
              <a:buAutoNum type="alphaLcPeriod" startAt="4"/>
            </a:pPr>
            <a:r>
              <a:rPr lang="en-US" sz="2600" dirty="0" smtClean="0"/>
              <a:t>This </a:t>
            </a:r>
            <a:r>
              <a:rPr lang="en-US" sz="2600" dirty="0"/>
              <a:t>is when Judas Iscariot arose and left </a:t>
            </a:r>
            <a:r>
              <a:rPr lang="en-US" sz="2600" b="1" u="sng" dirty="0"/>
              <a:t>after</a:t>
            </a:r>
            <a:r>
              <a:rPr lang="en-US" sz="2600" dirty="0"/>
              <a:t> he received the sop, (</a:t>
            </a:r>
            <a:r>
              <a:rPr lang="en-US" sz="2600" dirty="0">
                <a:solidFill>
                  <a:srgbClr val="FF00FF"/>
                </a:solidFill>
              </a:rPr>
              <a:t>illustrating the removal of leaven from the group</a:t>
            </a:r>
            <a:r>
              <a:rPr lang="en-US" sz="2600" dirty="0"/>
              <a:t>), to carry out his plan to betray </a:t>
            </a:r>
            <a:r>
              <a:rPr lang="en-US" sz="2600" b="1" dirty="0">
                <a:solidFill>
                  <a:srgbClr val="0070C0"/>
                </a:solidFill>
              </a:rPr>
              <a:t>Yahusha</a:t>
            </a:r>
            <a:r>
              <a:rPr lang="en-US" sz="2600" dirty="0"/>
              <a:t> to the Jewish authorities.  </a:t>
            </a:r>
            <a:endParaRPr lang="en-US" sz="2600" dirty="0" smtClean="0"/>
          </a:p>
          <a:p>
            <a:pPr marL="457200" indent="-457200">
              <a:buFont typeface="+mj-lt"/>
              <a:buAutoNum type="alphaLcPeriod" startAt="4"/>
            </a:pPr>
            <a:r>
              <a:rPr lang="en-US" sz="2600" dirty="0" smtClean="0"/>
              <a:t>Would </a:t>
            </a:r>
            <a:r>
              <a:rPr lang="en-US" sz="2600" dirty="0"/>
              <a:t>it not seem appropriate for </a:t>
            </a:r>
            <a:r>
              <a:rPr lang="en-US" sz="2600" b="1" dirty="0">
                <a:solidFill>
                  <a:srgbClr val="0070C0"/>
                </a:solidFill>
              </a:rPr>
              <a:t>Yahusha</a:t>
            </a:r>
            <a:r>
              <a:rPr lang="en-US" sz="2600" dirty="0"/>
              <a:t> to use “leavened sop” to designate the “leavened disciple” in the group that was soon to betray Him? </a:t>
            </a:r>
            <a:endParaRPr lang="en-US" sz="26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C:\Users\Rae\Desktop\jesus sop judas edi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993747"/>
            <a:ext cx="2471737" cy="229756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ae\Desktop\bread dipp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897" y="4114800"/>
            <a:ext cx="2285540" cy="171545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915400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49967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His disciples obviously could not have eaten a Passover lamb with their meal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night of Abib 13.</a:t>
            </a:r>
            <a:r>
              <a:rPr lang="en-US" sz="2400" dirty="0"/>
              <a:t>  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rgbClr val="0070C0"/>
                </a:solidFill>
              </a:rPr>
              <a:t>The Scriptures, through Paul, </a:t>
            </a:r>
            <a:r>
              <a:rPr lang="en-US" sz="2400" b="1" dirty="0">
                <a:solidFill>
                  <a:srgbClr val="0070C0"/>
                </a:solidFill>
              </a:rPr>
              <a:t>clearly state </a:t>
            </a:r>
            <a:r>
              <a:rPr lang="en-US" sz="2400" b="1" dirty="0" smtClean="0">
                <a:solidFill>
                  <a:srgbClr val="0070C0"/>
                </a:solidFill>
              </a:rPr>
              <a:t>“</a:t>
            </a:r>
            <a:r>
              <a:rPr lang="en-US" sz="2400" b="1" dirty="0">
                <a:solidFill>
                  <a:srgbClr val="0070C0"/>
                </a:solidFill>
              </a:rPr>
              <a:t>the” Messiah was our Passover </a:t>
            </a:r>
            <a:r>
              <a:rPr lang="en-US" sz="2400" dirty="0"/>
              <a:t>(I </a:t>
            </a:r>
            <a:r>
              <a:rPr lang="en-US" sz="2400" dirty="0" err="1" smtClean="0"/>
              <a:t>Cor</a:t>
            </a:r>
            <a:r>
              <a:rPr lang="en-US" sz="2400" dirty="0" smtClean="0"/>
              <a:t> </a:t>
            </a:r>
            <a:r>
              <a:rPr lang="en-US" sz="2400" dirty="0"/>
              <a:t>5:7). 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rgbClr val="00B050"/>
                </a:solidFill>
              </a:rPr>
              <a:t>Matthew</a:t>
            </a:r>
            <a:r>
              <a:rPr lang="en-US" sz="2400" b="1" dirty="0">
                <a:solidFill>
                  <a:srgbClr val="00B050"/>
                </a:solidFill>
              </a:rPr>
              <a:t>, Mark, and Luke all record that </a:t>
            </a: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died </a:t>
            </a:r>
            <a:r>
              <a:rPr lang="en-US" sz="2400" b="1" dirty="0">
                <a:solidFill>
                  <a:srgbClr val="00B050"/>
                </a:solidFill>
              </a:rPr>
              <a:t>at the ninth hour </a:t>
            </a:r>
            <a:r>
              <a:rPr lang="en-US" sz="2000" dirty="0"/>
              <a:t>(3:00 </a:t>
            </a:r>
            <a:r>
              <a:rPr lang="en-US" sz="1600" dirty="0"/>
              <a:t>PM</a:t>
            </a:r>
            <a:r>
              <a:rPr lang="en-US" sz="2000" dirty="0"/>
              <a:t> Roman Reckoning of time).  </a:t>
            </a:r>
            <a:endParaRPr lang="en-US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rgbClr val="009999"/>
                </a:solidFill>
              </a:rPr>
              <a:t>This </a:t>
            </a:r>
            <a:r>
              <a:rPr lang="en-US" sz="2400" b="1" dirty="0">
                <a:solidFill>
                  <a:srgbClr val="009999"/>
                </a:solidFill>
              </a:rPr>
              <a:t>coincides with the same time as recorded by Josephus for when the slaughter of the Passover </a:t>
            </a:r>
            <a:r>
              <a:rPr lang="en-US" sz="2400" b="1" dirty="0" smtClean="0">
                <a:solidFill>
                  <a:srgbClr val="009999"/>
                </a:solidFill>
              </a:rPr>
              <a:t/>
            </a:r>
            <a:br>
              <a:rPr lang="en-US" sz="2400" b="1" dirty="0" smtClean="0">
                <a:solidFill>
                  <a:srgbClr val="009999"/>
                </a:solidFill>
              </a:rPr>
            </a:br>
            <a:r>
              <a:rPr lang="en-US" sz="2400" b="1" dirty="0" smtClean="0">
                <a:solidFill>
                  <a:srgbClr val="009999"/>
                </a:solidFill>
              </a:rPr>
              <a:t>lambs </a:t>
            </a:r>
            <a:r>
              <a:rPr lang="en-US" sz="2400" b="1" dirty="0">
                <a:solidFill>
                  <a:srgbClr val="009999"/>
                </a:solidFill>
              </a:rPr>
              <a:t>commenced.  </a:t>
            </a:r>
            <a:endParaRPr lang="en-US" sz="2400" b="1" dirty="0" smtClean="0">
              <a:solidFill>
                <a:srgbClr val="009999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b="1" dirty="0">
                <a:solidFill>
                  <a:srgbClr val="0070C0"/>
                </a:solidFill>
              </a:rPr>
              <a:t>Yahusha</a:t>
            </a:r>
            <a:r>
              <a:rPr lang="en-US" sz="2400" b="1" dirty="0">
                <a:solidFill>
                  <a:srgbClr val="7030A0"/>
                </a:solidFill>
              </a:rPr>
              <a:t> fulfilled the symbolism of the Passover lamb by giving His life on His Covenant Calendar Abib 14.  </a:t>
            </a:r>
            <a:r>
              <a:rPr lang="en-US" sz="2000" b="1" dirty="0">
                <a:solidFill>
                  <a:srgbClr val="7030A0"/>
                </a:solidFill>
              </a:rPr>
              <a:t>(No future </a:t>
            </a:r>
            <a:r>
              <a:rPr lang="en-US" sz="2000" b="1" dirty="0" smtClean="0">
                <a:solidFill>
                  <a:srgbClr val="7030A0"/>
                </a:solidFill>
              </a:rPr>
              <a:t>Passover </a:t>
            </a:r>
            <a:r>
              <a:rPr lang="en-US" sz="2000" b="1" dirty="0">
                <a:solidFill>
                  <a:srgbClr val="7030A0"/>
                </a:solidFill>
              </a:rPr>
              <a:t>lambs had to ever be sacrificed again.)</a:t>
            </a:r>
            <a:r>
              <a:rPr lang="en-US" sz="2400" b="1" dirty="0">
                <a:solidFill>
                  <a:srgbClr val="7030A0"/>
                </a:solidFill>
              </a:rPr>
              <a:t>       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Do you know why there was no </a:t>
            </a:r>
            <a:r>
              <a:rPr lang="en-US" sz="2400" b="1" dirty="0" err="1">
                <a:solidFill>
                  <a:srgbClr val="FF0000"/>
                </a:solidFill>
              </a:rPr>
              <a:t>passover</a:t>
            </a:r>
            <a:r>
              <a:rPr lang="en-US" sz="2400" b="1" dirty="0">
                <a:solidFill>
                  <a:srgbClr val="FF0000"/>
                </a:solidFill>
              </a:rPr>
              <a:t> sacrifice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on the counterfeit Abib 14 of the unbelieving Jews?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53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dirty="0" smtClean="0"/>
              <a:t>The Fast of the Firstborn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692397"/>
            <a:ext cx="8686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300" b="1" dirty="0">
                <a:solidFill>
                  <a:srgbClr val="8C4C64"/>
                </a:solidFill>
              </a:rPr>
              <a:t>There’s been considerable discussion on “</a:t>
            </a:r>
            <a:r>
              <a:rPr lang="en-US" sz="2300" b="1" dirty="0">
                <a:solidFill>
                  <a:srgbClr val="FF0000"/>
                </a:solidFill>
              </a:rPr>
              <a:t>who ate what?</a:t>
            </a:r>
            <a:r>
              <a:rPr lang="en-US" sz="2300" b="1" dirty="0">
                <a:solidFill>
                  <a:srgbClr val="8C4C64"/>
                </a:solidFill>
              </a:rPr>
              <a:t>” and on “</a:t>
            </a:r>
            <a:r>
              <a:rPr lang="en-US" sz="2300" b="1" dirty="0">
                <a:solidFill>
                  <a:srgbClr val="FF0000"/>
                </a:solidFill>
              </a:rPr>
              <a:t>what day was it?</a:t>
            </a:r>
            <a:r>
              <a:rPr lang="en-US" sz="2300" b="1" dirty="0">
                <a:solidFill>
                  <a:srgbClr val="8C4C64"/>
                </a:solidFill>
              </a:rPr>
              <a:t>” in this section.  </a:t>
            </a:r>
            <a:br>
              <a:rPr lang="en-US" sz="2300" b="1" dirty="0">
                <a:solidFill>
                  <a:srgbClr val="8C4C64"/>
                </a:solidFill>
              </a:rPr>
            </a:br>
            <a:r>
              <a:rPr lang="en-US" sz="2300" b="1" dirty="0">
                <a:solidFill>
                  <a:srgbClr val="8C4C64"/>
                </a:solidFill>
              </a:rPr>
              <a:t>What do we know for sure? 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There was no lamb at this Last Supper. 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The disciples partook of the “bread and wine” 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as emblems of </a:t>
            </a:r>
            <a:r>
              <a:rPr lang="en-US" sz="2300" b="1" dirty="0" smtClean="0">
                <a:solidFill>
                  <a:srgbClr val="0070C0"/>
                </a:solidFill>
              </a:rPr>
              <a:t>Yahusha’s</a:t>
            </a:r>
            <a:r>
              <a:rPr lang="en-US" sz="2300" b="1" dirty="0" smtClean="0">
                <a:solidFill>
                  <a:srgbClr val="8C4C64"/>
                </a:solidFill>
              </a:rPr>
              <a:t> body.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There is no record that </a:t>
            </a:r>
            <a:r>
              <a:rPr lang="en-US" sz="2300" b="1" dirty="0" smtClean="0">
                <a:solidFill>
                  <a:srgbClr val="0070C0"/>
                </a:solidFill>
              </a:rPr>
              <a:t>Yahusha</a:t>
            </a:r>
            <a:r>
              <a:rPr lang="en-US" sz="2300" b="1" dirty="0" smtClean="0">
                <a:solidFill>
                  <a:srgbClr val="8C4C64"/>
                </a:solidFill>
              </a:rPr>
              <a:t> partook of these emblems, and there’s no reason for Him to do so 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in the first place. </a:t>
            </a:r>
          </a:p>
          <a:p>
            <a:pPr marL="502920" indent="-457200">
              <a:buAutoNum type="arabicPeriod"/>
            </a:pPr>
            <a:r>
              <a:rPr lang="en-US" sz="2300" b="1" dirty="0" smtClean="0">
                <a:solidFill>
                  <a:srgbClr val="8C4C64"/>
                </a:solidFill>
              </a:rPr>
              <a:t>However, remember, He began His ministry with fasting, 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                       and fasted many times up to His Passover</a:t>
            </a:r>
            <a:br>
              <a:rPr lang="en-US" sz="2300" b="1" dirty="0" smtClean="0">
                <a:solidFill>
                  <a:srgbClr val="8C4C64"/>
                </a:solidFill>
              </a:rPr>
            </a:br>
            <a:r>
              <a:rPr lang="en-US" sz="2300" b="1" dirty="0" smtClean="0">
                <a:solidFill>
                  <a:srgbClr val="8C4C64"/>
                </a:solidFill>
              </a:rPr>
              <a:t>                         sacrifice that would fulfill the Torah “type.”</a:t>
            </a:r>
          </a:p>
        </p:txBody>
      </p:sp>
    </p:spTree>
    <p:extLst>
      <p:ext uri="{BB962C8B-B14F-4D97-AF65-F5344CB8AC3E}">
        <p14:creationId xmlns:p14="http://schemas.microsoft.com/office/powerpoint/2010/main" val="22056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dirty="0" smtClean="0"/>
              <a:t>The Fast of the Firstborn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686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8C4C64"/>
                </a:solidFill>
              </a:rPr>
              <a:t>It is understood that the lamb chosen on Abib 10 for the </a:t>
            </a:r>
            <a:r>
              <a:rPr lang="en-US" b="1" dirty="0">
                <a:solidFill>
                  <a:srgbClr val="8C4C64"/>
                </a:solidFill>
              </a:rPr>
              <a:t>P</a:t>
            </a:r>
            <a:r>
              <a:rPr lang="en-US" b="1" dirty="0" smtClean="0">
                <a:solidFill>
                  <a:srgbClr val="8C4C64"/>
                </a:solidFill>
              </a:rPr>
              <a:t>assover sacrifice, was “fasted” the last four days of life.</a:t>
            </a:r>
          </a:p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8C4C64"/>
                </a:solidFill>
              </a:rPr>
              <a:t>Because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>
                <a:solidFill>
                  <a:srgbClr val="8C4C64"/>
                </a:solidFill>
              </a:rPr>
              <a:t> fulfills all the “types” then He would also fulfill the fasting requirement as “the” Passover Lamb. </a:t>
            </a:r>
          </a:p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8C4C64"/>
                </a:solidFill>
              </a:rPr>
              <a:t>Could it be that </a:t>
            </a:r>
            <a:r>
              <a:rPr lang="en-US" b="1" u="sng" dirty="0" smtClean="0">
                <a:solidFill>
                  <a:srgbClr val="C00000"/>
                </a:solidFill>
              </a:rPr>
              <a:t>if</a:t>
            </a:r>
            <a:r>
              <a:rPr lang="en-US" b="1" dirty="0" smtClean="0">
                <a:solidFill>
                  <a:srgbClr val="8C4C64"/>
                </a:solidFill>
              </a:rPr>
              <a:t> this Last Supper was a celebratory meal, that He would have been fasting anyway.  He certainly did qualify for the “Fast of the Firstborn” – even if a tradition.</a:t>
            </a:r>
          </a:p>
          <a:p>
            <a:pPr marL="502920" indent="-457200">
              <a:buAutoNum type="arabicPeriod" startAt="5"/>
            </a:pP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>
                <a:solidFill>
                  <a:srgbClr val="8C4C64"/>
                </a:solidFill>
              </a:rPr>
              <a:t> would fast often during His full ministry, knowing He would soon face a great deal of temptation.  Certainly this was the case for the upcoming events at His Passover.   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                       There’s no doubt that He was fasting. </a:t>
            </a:r>
            <a:endParaRPr lang="en-US" b="1" dirty="0">
              <a:solidFill>
                <a:srgbClr val="8C4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en-US" dirty="0" smtClean="0"/>
              <a:t>Questions:  Is it Possible …?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1066800"/>
            <a:ext cx="8305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8C4C64"/>
                </a:solidFill>
              </a:rPr>
              <a:t>The </a:t>
            </a:r>
            <a:r>
              <a:rPr lang="en-US" b="1" dirty="0">
                <a:solidFill>
                  <a:srgbClr val="8C4C64"/>
                </a:solidFill>
              </a:rPr>
              <a:t>disciples would </a:t>
            </a:r>
            <a:r>
              <a:rPr lang="en-US" b="1" dirty="0" smtClean="0">
                <a:solidFill>
                  <a:srgbClr val="8C4C64"/>
                </a:solidFill>
              </a:rPr>
              <a:t>not think anything </a:t>
            </a:r>
            <a:r>
              <a:rPr lang="en-US" b="1" dirty="0">
                <a:solidFill>
                  <a:srgbClr val="8C4C64"/>
                </a:solidFill>
              </a:rPr>
              <a:t>unusual about </a:t>
            </a:r>
            <a:r>
              <a:rPr lang="en-US" b="1" dirty="0" smtClean="0">
                <a:solidFill>
                  <a:srgbClr val="8C4C64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Yahusha</a:t>
            </a:r>
            <a:r>
              <a:rPr lang="en-US" b="1" dirty="0" smtClean="0">
                <a:solidFill>
                  <a:srgbClr val="8C4C64"/>
                </a:solidFill>
              </a:rPr>
              <a:t> fasting [again], as they would have observed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Him fasting many times throughout His ministry?</a:t>
            </a:r>
          </a:p>
          <a:p>
            <a:pPr marL="502920" indent="-457200">
              <a:buAutoNum type="arabicPeriod" startAt="9"/>
            </a:pPr>
            <a:endParaRPr lang="en-US" sz="400" b="1" dirty="0">
              <a:solidFill>
                <a:srgbClr val="8C4C64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8C4C64"/>
                </a:solidFill>
              </a:rPr>
              <a:t>If so … then: </a:t>
            </a:r>
          </a:p>
          <a:p>
            <a:pPr marL="502920" indent="-457200">
              <a:buAutoNum type="alphaLcParenR"/>
            </a:pPr>
            <a:r>
              <a:rPr lang="en-US" b="1" dirty="0" smtClean="0">
                <a:solidFill>
                  <a:srgbClr val="8C4C64"/>
                </a:solidFill>
              </a:rPr>
              <a:t>The Last Supper was very likely a celebration of finishing their practicum with their Master. </a:t>
            </a:r>
          </a:p>
          <a:p>
            <a:pPr marL="502920" indent="-457200">
              <a:buAutoNum type="alphaLcParenR"/>
            </a:pPr>
            <a:r>
              <a:rPr lang="en-US" b="1" dirty="0" smtClean="0">
                <a:solidFill>
                  <a:srgbClr val="8C4C64"/>
                </a:solidFill>
              </a:rPr>
              <a:t>In that case, the Last Supper definitely was not the Passover meal, and did not take place on Abib 14.</a:t>
            </a:r>
            <a:endParaRPr lang="en-US" b="1" dirty="0">
              <a:solidFill>
                <a:srgbClr val="8C4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371600"/>
          </a:xfrm>
        </p:spPr>
        <p:txBody>
          <a:bodyPr/>
          <a:lstStyle/>
          <a:p>
            <a:r>
              <a:rPr lang="en-US" dirty="0" smtClean="0"/>
              <a:t>The Synoptic Gospels Can Be Reconciled With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" y="4419600"/>
            <a:ext cx="849967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dirty="0"/>
              <a:t>Therefore, when </a:t>
            </a:r>
            <a:r>
              <a:rPr lang="en-US" sz="2400" dirty="0" smtClean="0"/>
              <a:t>the topic of this study </a:t>
            </a:r>
            <a:r>
              <a:rPr lang="en-US" sz="2400" dirty="0"/>
              <a:t>is approached with an open mind and the belief that the Scriptures cannot be broken (John 10:35), we </a:t>
            </a:r>
            <a:r>
              <a:rPr lang="en-US" sz="2400" b="1" dirty="0"/>
              <a:t>can</a:t>
            </a:r>
            <a:r>
              <a:rPr lang="en-US" sz="2400" dirty="0"/>
              <a:t> reconcile all these accounts. </a:t>
            </a:r>
            <a:endParaRPr lang="en-US" sz="2400" dirty="0" smtClean="0"/>
          </a:p>
          <a:p>
            <a:endParaRPr lang="en-US" sz="12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John 10:35  </a:t>
            </a:r>
            <a:r>
              <a:rPr lang="en-US" sz="2400" dirty="0" smtClean="0">
                <a:solidFill>
                  <a:srgbClr val="FF0000"/>
                </a:solidFill>
              </a:rPr>
              <a:t>… the </a:t>
            </a:r>
            <a:r>
              <a:rPr lang="en-US" sz="2400" dirty="0">
                <a:solidFill>
                  <a:srgbClr val="FF0000"/>
                </a:solidFill>
              </a:rPr>
              <a:t>scripture cannot be </a:t>
            </a:r>
            <a:r>
              <a:rPr lang="en-US" sz="2400" dirty="0" smtClean="0">
                <a:solidFill>
                  <a:srgbClr val="FF0000"/>
                </a:solidFill>
              </a:rPr>
              <a:t>broken.  </a:t>
            </a:r>
            <a:r>
              <a:rPr lang="en-US" sz="2000" i="1" dirty="0" smtClean="0"/>
              <a:t>KJV</a:t>
            </a:r>
            <a:endParaRPr lang="en-US" sz="2400" i="1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099" name="Picture 3" descr="C:\Users\Rae\Desktop\Gospel-Of-Jo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820045"/>
            <a:ext cx="3361765" cy="229475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e\Desktop\synopti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1828800"/>
            <a:ext cx="3361765" cy="228600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Epilogue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863" y="838200"/>
            <a:ext cx="8382000" cy="2819400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The Last Supper celebration on Abib 13 was the last time </a:t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en-US" sz="2600" b="1" dirty="0" smtClean="0">
                <a:solidFill>
                  <a:srgbClr val="0070C0"/>
                </a:solidFill>
              </a:rPr>
              <a:t>the disciples were together with Yahusha before He died.  </a:t>
            </a:r>
          </a:p>
          <a:p>
            <a:pPr marL="45720" indent="0">
              <a:buNone/>
            </a:pPr>
            <a:r>
              <a:rPr lang="en-US" sz="2400" b="1" dirty="0" smtClean="0"/>
              <a:t>It </a:t>
            </a:r>
            <a:r>
              <a:rPr lang="en-US" sz="2400" b="1" dirty="0"/>
              <a:t>is </a:t>
            </a:r>
            <a:r>
              <a:rPr lang="en-US" sz="2400" b="1" dirty="0" smtClean="0"/>
              <a:t>highly unlikely </a:t>
            </a:r>
            <a:r>
              <a:rPr lang="en-US" sz="2400" b="1" dirty="0"/>
              <a:t>that </a:t>
            </a:r>
            <a:r>
              <a:rPr lang="en-US" sz="2400" b="1" dirty="0" smtClean="0"/>
              <a:t>any </a:t>
            </a:r>
            <a:r>
              <a:rPr lang="en-US" sz="2400" b="1" dirty="0"/>
              <a:t>of the disciples ate a Passover meal during the evening of Abib </a:t>
            </a:r>
            <a:r>
              <a:rPr lang="en-US" sz="2400" b="1" cap="small" dirty="0" smtClean="0"/>
              <a:t>14, </a:t>
            </a:r>
            <a:r>
              <a:rPr lang="en-US" sz="2400" b="1" dirty="0" smtClean="0"/>
              <a:t>under the surprising circumstances. </a:t>
            </a:r>
          </a:p>
          <a:p>
            <a:pPr marL="45720" indent="0">
              <a:buNone/>
            </a:pPr>
            <a:r>
              <a:rPr lang="en-US" sz="2400" b="1" dirty="0" smtClean="0"/>
              <a:t>However, there is something they did do – and that was lock themselves behind barred doors for fear of the Jews. </a:t>
            </a:r>
          </a:p>
          <a:p>
            <a:pPr marL="45720" indent="0">
              <a:buNone/>
            </a:pPr>
            <a:r>
              <a:rPr lang="en-US" sz="2400" b="1" dirty="0" smtClean="0"/>
              <a:t>In fact, they were still there by the evening of the first day of </a:t>
            </a:r>
            <a:br>
              <a:rPr lang="en-US" sz="2400" b="1" dirty="0" smtClean="0"/>
            </a:br>
            <a:r>
              <a:rPr lang="en-US" sz="2400" b="1" dirty="0" smtClean="0"/>
              <a:t>the week </a:t>
            </a:r>
            <a:r>
              <a:rPr lang="en-US" sz="1900" dirty="0" smtClean="0"/>
              <a:t>[Wave Sheaf]</a:t>
            </a:r>
            <a:r>
              <a:rPr lang="en-US" sz="1900" b="1" dirty="0" smtClean="0"/>
              <a:t> </a:t>
            </a:r>
            <a:r>
              <a:rPr lang="en-US" sz="2400" b="1" dirty="0" smtClean="0"/>
              <a:t>as noted by John.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87</a:t>
            </a:fld>
            <a:endParaRPr lang="en-US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40463" y="3722967"/>
            <a:ext cx="7817737" cy="1611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92500"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John 20:19  </a:t>
            </a:r>
            <a:r>
              <a:rPr lang="en-US" sz="2400" b="1" dirty="0"/>
              <a:t>Then the </a:t>
            </a:r>
            <a:r>
              <a:rPr lang="en-US" sz="2400" b="1" u="sng" dirty="0"/>
              <a:t>same da</a:t>
            </a:r>
            <a:r>
              <a:rPr lang="en-US" sz="2400" b="1" dirty="0"/>
              <a:t>y </a:t>
            </a:r>
            <a:r>
              <a:rPr lang="en-US" sz="2400" b="1" u="sng" dirty="0"/>
              <a:t>at evenin</a:t>
            </a:r>
            <a:r>
              <a:rPr lang="en-US" sz="2400" b="1" dirty="0"/>
              <a:t>g, being the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/>
              <a:t>first</a:t>
            </a:r>
            <a:r>
              <a:rPr lang="en-US" sz="2400" b="1" dirty="0" smtClean="0"/>
              <a:t> </a:t>
            </a:r>
            <a:r>
              <a:rPr lang="en-US" sz="1900" i="1" dirty="0"/>
              <a:t>day</a:t>
            </a:r>
            <a:r>
              <a:rPr lang="en-US" sz="2400" b="1" dirty="0"/>
              <a:t> of the week, when the doors were shut where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disciples were assembled </a:t>
            </a:r>
            <a:r>
              <a:rPr lang="en-US" sz="2400" b="1" dirty="0">
                <a:solidFill>
                  <a:srgbClr val="C00000"/>
                </a:solidFill>
              </a:rPr>
              <a:t>for fear of the Jews,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came </a:t>
            </a:r>
            <a:r>
              <a:rPr lang="en-US" sz="2400" b="1" dirty="0" smtClean="0">
                <a:solidFill>
                  <a:srgbClr val="0070C0"/>
                </a:solidFill>
              </a:rPr>
              <a:t>Yahusha</a:t>
            </a:r>
            <a:r>
              <a:rPr lang="en-US" sz="2400" b="1" dirty="0" smtClean="0"/>
              <a:t> </a:t>
            </a:r>
            <a:r>
              <a:rPr lang="en-US" sz="2400" b="1" dirty="0"/>
              <a:t>and stood in the midst,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and </a:t>
            </a:r>
            <a:r>
              <a:rPr lang="en-US" sz="2400" b="1" dirty="0"/>
              <a:t>saith </a:t>
            </a:r>
            <a:r>
              <a:rPr lang="en-US" sz="2400" b="1" dirty="0" smtClean="0"/>
              <a:t>unto them</a:t>
            </a:r>
            <a:r>
              <a:rPr lang="en-US" sz="2400" b="1" dirty="0"/>
              <a:t>, Peace be unto you.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4864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0000"/>
              <a:buFont typeface="Georgia" pitchFamily="18" charset="0"/>
              <a:buChar char="*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Even though they missed the Passover meal on this Abib 14, would they have celebrated Passover in the 2</a:t>
            </a:r>
            <a:r>
              <a:rPr lang="en-US" sz="34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3400" b="1" dirty="0" smtClean="0">
                <a:solidFill>
                  <a:srgbClr val="0070C0"/>
                </a:solidFill>
              </a:rPr>
              <a:t> month?</a:t>
            </a:r>
          </a:p>
          <a:p>
            <a:pPr marL="45720" indent="0" algn="ctr">
              <a:buFont typeface="Georgia" pitchFamily="18" charset="0"/>
              <a:buNone/>
            </a:pPr>
            <a:r>
              <a:rPr lang="en-US" sz="3400" b="1" dirty="0" smtClean="0"/>
              <a:t>Torah does provide that option if the first Passover is missed</a:t>
            </a:r>
            <a:r>
              <a:rPr lang="en-US" sz="3400" dirty="0" smtClean="0"/>
              <a:t>.</a:t>
            </a:r>
            <a:endParaRPr lang="en-US" sz="2900" b="1" dirty="0" smtClean="0"/>
          </a:p>
          <a:p>
            <a:pPr marL="45720" indent="0">
              <a:buFont typeface="Georgia" pitchFamily="18" charset="0"/>
              <a:buNone/>
            </a:pPr>
            <a:endParaRPr lang="en-US" sz="2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>
          <a:xfrm>
            <a:off x="7239000" y="64166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014052-953B-4273-8F47-BF25327D5B24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1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853" y="1573158"/>
            <a:ext cx="3646294" cy="364629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14300"/>
            <a:ext cx="9144000" cy="145885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Witness:  the “day” &amp; “date”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(The Final Answer)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002" y="5105400"/>
            <a:ext cx="4250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day?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- Tuesday!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598" y="5105400"/>
            <a:ext cx="397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The date?</a:t>
            </a: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4B9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13!</a:t>
            </a:r>
            <a:endParaRPr lang="en-US" sz="3200" b="1" dirty="0">
              <a:ln w="11430">
                <a:noFill/>
              </a:ln>
              <a:solidFill>
                <a:srgbClr val="4B9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a)  The Last Supper was special, and could have followed the tradition of a celebration meal with the Master.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5615" y="15240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b)  Therefore, this banquet would not have been a Passover meal on Wed, Abib 14.</a:t>
            </a:r>
          </a:p>
        </p:txBody>
      </p:sp>
    </p:spTree>
    <p:extLst>
      <p:ext uri="{BB962C8B-B14F-4D97-AF65-F5344CB8AC3E}">
        <p14:creationId xmlns:p14="http://schemas.microsoft.com/office/powerpoint/2010/main" val="36819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89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975904" y="1536413"/>
            <a:ext cx="7315200" cy="411681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en-US" sz="5100" b="1" dirty="0" smtClean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Corinthians 11:23-26</a:t>
            </a:r>
          </a:p>
          <a:p>
            <a:pPr marL="45720" indent="0">
              <a:buNone/>
            </a:pPr>
            <a:endParaRPr lang="en-US" sz="900" b="1" dirty="0" smtClean="0">
              <a:ln w="1905"/>
              <a:solidFill>
                <a:srgbClr val="AFDD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endParaRPr lang="en-US" sz="300" b="1" dirty="0">
              <a:ln w="1905"/>
              <a:solidFill>
                <a:srgbClr val="AFDD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 smtClean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For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have received of </a:t>
            </a:r>
            <a:r>
              <a:rPr lang="en-US" sz="3300" b="1" dirty="0" smtClean="0">
                <a:ln w="1905"/>
                <a:solidFill>
                  <a:srgbClr val="00B0F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</a:t>
            </a:r>
            <a:b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also I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delivered unto you, </a:t>
            </a:r>
            <a:r>
              <a:rPr lang="en-US" sz="36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3600" b="1" dirty="0">
                <a:ln w="1905"/>
                <a:solidFill>
                  <a:srgbClr val="00B0F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36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same</a:t>
            </a:r>
            <a:br>
              <a:rPr lang="en-US" sz="3600" b="1" dirty="0" smtClean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night </a:t>
            </a:r>
            <a:r>
              <a:rPr lang="en-US" sz="3600" b="1" dirty="0">
                <a:ln w="1905"/>
                <a:solidFill>
                  <a:srgbClr val="FF00FF"/>
                </a:solidFill>
                <a:effectLst>
                  <a:glow rad="889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which he was betrayed took bread:</a:t>
            </a:r>
          </a:p>
          <a:p>
            <a:pPr marL="45720" indent="0">
              <a:buNone/>
            </a:pPr>
            <a:endParaRPr lang="en-US" sz="1500" b="1" dirty="0">
              <a:ln w="1905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he had given thanks, he brake it, and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said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Take, eat: this is my body, which is broken for 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this do in remembrance of me.</a:t>
            </a:r>
          </a:p>
          <a:p>
            <a:pPr marL="45720" indent="0">
              <a:buNone/>
            </a:pPr>
            <a:endParaRPr lang="en-US" sz="1500" b="1" dirty="0">
              <a:ln w="1905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After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same manner also he took the cup,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</a:t>
            </a:r>
            <a:r>
              <a:rPr lang="en-US" sz="3300" b="1" dirty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had supped, saying,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cup is the new testament 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blood: this do ye, as oft as ye drink it, in remembrance of me.</a:t>
            </a:r>
          </a:p>
          <a:p>
            <a:pPr marL="45720" indent="0">
              <a:buNone/>
            </a:pPr>
            <a:endParaRPr lang="en-US" sz="1500" b="1" dirty="0">
              <a:ln w="1905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>
              <a:buNone/>
            </a:pPr>
            <a:r>
              <a:rPr lang="en-US" sz="3300" b="1" dirty="0" smtClean="0">
                <a:ln w="1905"/>
                <a:solidFill>
                  <a:srgbClr val="AFD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</a:t>
            </a:r>
            <a:r>
              <a:rPr lang="en-US" sz="3300" b="1" dirty="0" smtClean="0">
                <a:ln w="1905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as often as ye eat this bread, and drink this cup, ye do </a:t>
            </a:r>
            <a:r>
              <a:rPr lang="en-US" sz="33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shew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 smtClean="0">
                <a:ln w="1905"/>
                <a:solidFill>
                  <a:srgbClr val="00B0F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Yahusha’s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death till he come</a:t>
            </a:r>
            <a:r>
              <a:rPr lang="en-US" sz="3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305800" cy="1219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400" b="1" i="0" kern="1200" cap="none" spc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~60 </a:t>
            </a:r>
            <a:r>
              <a:rPr lang="en-US" sz="2400" dirty="0" smtClean="0"/>
              <a:t>AD:</a:t>
            </a:r>
            <a:r>
              <a:rPr lang="en-US" sz="3200" dirty="0" smtClean="0"/>
              <a:t>  Paul’s Instructions on The Last Supper &amp; the New Passover Ordinances</a:t>
            </a:r>
            <a:endParaRPr lang="en-US" sz="3200" dirty="0"/>
          </a:p>
        </p:txBody>
      </p:sp>
      <p:pic>
        <p:nvPicPr>
          <p:cNvPr id="12" name="Picture 2" descr="C:\Users\Rae\Desktop\Passover bread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353395"/>
            <a:ext cx="1788543" cy="1685205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3852" y="5599093"/>
            <a:ext cx="8483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AFD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The Wedding Supper is next – a celebratory </a:t>
            </a:r>
            <a:br>
              <a:rPr lang="en-US" sz="2800" b="1" dirty="0" smtClean="0">
                <a:ln w="11430"/>
                <a:solidFill>
                  <a:srgbClr val="AFD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ln w="11430"/>
                <a:solidFill>
                  <a:srgbClr val="AFDD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meal for the Everlasting Covenant!</a:t>
            </a:r>
          </a:p>
        </p:txBody>
      </p:sp>
    </p:spTree>
    <p:extLst>
      <p:ext uri="{BB962C8B-B14F-4D97-AF65-F5344CB8AC3E}">
        <p14:creationId xmlns:p14="http://schemas.microsoft.com/office/powerpoint/2010/main" val="42838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382000" cy="76200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Conflicting Opinions?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914400"/>
            <a:ext cx="6781800" cy="4267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 think about these different o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inions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</a:p>
          <a:p>
            <a:pPr marL="502920" indent="-457200">
              <a:buAutoNum type="arabicPeriod"/>
            </a:pPr>
            <a:r>
              <a:rPr lang="en-US" sz="2600" dirty="0" smtClean="0"/>
              <a:t>Matthew, Mark and Luke record </a:t>
            </a:r>
            <a:br>
              <a:rPr lang="en-US" sz="2600" dirty="0" smtClean="0"/>
            </a:br>
            <a:r>
              <a:rPr lang="en-US" sz="2600" dirty="0" smtClean="0"/>
              <a:t>The Last Supper was eaten on </a:t>
            </a:r>
            <a:br>
              <a:rPr lang="en-US" sz="2600" dirty="0" smtClean="0"/>
            </a:br>
            <a:r>
              <a:rPr lang="en-US" sz="2600" dirty="0" smtClean="0"/>
              <a:t>the last night of </a:t>
            </a:r>
            <a:r>
              <a:rPr lang="en-US" sz="2600" b="1" dirty="0" smtClean="0">
                <a:solidFill>
                  <a:srgbClr val="0070C0"/>
                </a:solidFill>
              </a:rPr>
              <a:t>Yahusha’s</a:t>
            </a:r>
            <a:r>
              <a:rPr lang="en-US" sz="2600" dirty="0" smtClean="0"/>
              <a:t> life.</a:t>
            </a:r>
          </a:p>
          <a:p>
            <a:pPr marL="502920" indent="-457200">
              <a:buAutoNum type="arabicPeriod"/>
            </a:pPr>
            <a:r>
              <a:rPr lang="en-US" sz="2600" dirty="0" smtClean="0"/>
              <a:t>Most </a:t>
            </a:r>
            <a:r>
              <a:rPr lang="en-US" sz="2600" b="1" u="sng" dirty="0" smtClean="0">
                <a:solidFill>
                  <a:srgbClr val="FF0000"/>
                </a:solidFill>
              </a:rPr>
              <a:t>tend to believe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Matthew, Mark </a:t>
            </a:r>
            <a:br>
              <a:rPr lang="en-US" sz="2600" dirty="0" smtClean="0"/>
            </a:br>
            <a:r>
              <a:rPr lang="en-US" sz="2600" dirty="0" smtClean="0"/>
              <a:t>and Luke record The Last Supper is </a:t>
            </a:r>
            <a:br>
              <a:rPr lang="en-US" sz="2600" dirty="0" smtClean="0"/>
            </a:br>
            <a:r>
              <a:rPr lang="en-US" sz="2600" b="1" u="sng" dirty="0" smtClean="0">
                <a:solidFill>
                  <a:srgbClr val="FF0000"/>
                </a:solidFill>
              </a:rPr>
              <a:t>THE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same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as the Passover Meal.</a:t>
            </a:r>
          </a:p>
          <a:p>
            <a:pPr marL="502920" indent="-457200">
              <a:buAutoNum type="arabicPeriod"/>
            </a:pPr>
            <a:r>
              <a:rPr lang="en-US" sz="2600" dirty="0" smtClean="0"/>
              <a:t>John shows clearly this Last Supper occurred </a:t>
            </a:r>
            <a:r>
              <a:rPr lang="en-US" sz="3200" b="1" u="sng" dirty="0" smtClean="0">
                <a:solidFill>
                  <a:srgbClr val="0070C0"/>
                </a:solidFill>
                <a:latin typeface="Footlight MT Light" pitchFamily="18" charset="0"/>
              </a:rPr>
              <a:t>before</a:t>
            </a:r>
            <a:r>
              <a:rPr lang="en-US" sz="2600" dirty="0" smtClean="0"/>
              <a:t> the Passover feast.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there a way to reconcile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these differing opinions?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consider some facts first.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F:\Art on Desktop - 1\All white man clip art\agree - thunbs up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61620" y="2673723"/>
            <a:ext cx="1082379" cy="98387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ae\Desktop\thunbs u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314130"/>
            <a:ext cx="1066800" cy="13528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ae\Desktop\Art on Desktop\white man clip art\3d white people\3d quiz right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4222" l="6433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77235"/>
            <a:ext cx="1524000" cy="10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Rae\Desktop\thunbs u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0340" y="2286818"/>
            <a:ext cx="1030940" cy="127473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5515" y="2921944"/>
            <a:ext cx="1409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Last Supper &amp; Passover meal </a:t>
            </a:r>
            <a:br>
              <a:rPr lang="en-US" sz="1050" dirty="0" smtClean="0"/>
            </a:br>
            <a:r>
              <a:rPr lang="en-US" sz="1050" dirty="0" smtClean="0"/>
              <a:t>are NOT </a:t>
            </a:r>
            <a:br>
              <a:rPr lang="en-US" sz="1050" dirty="0" smtClean="0"/>
            </a:br>
            <a:r>
              <a:rPr lang="en-US" sz="1050" dirty="0" smtClean="0"/>
              <a:t>the same.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353804"/>
            <a:ext cx="1107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Most believe point #2.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920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6382-2566-492A-A2A1-417678E32A52}" type="slidenum">
              <a:rPr lang="en-US" smtClean="0">
                <a:solidFill>
                  <a:schemeClr val="bg1"/>
                </a:solidFill>
              </a:rPr>
              <a:t>90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239000" y="64008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8E6382-2566-492A-A2A1-417678E32A52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24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Last Supper</a:t>
            </a:r>
            <a:b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2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8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98883" y="5960472"/>
            <a:ext cx="4706517" cy="684478"/>
          </a:xfrm>
          <a:prstGeom prst="homePlate">
            <a:avLst/>
          </a:prstGeom>
          <a:solidFill>
            <a:srgbClr val="FFFF99">
              <a:alpha val="30000"/>
            </a:srgbClr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Come &amp;See!</a:t>
            </a:r>
            <a:endParaRPr lang="en-CA" sz="48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5867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 of </a:t>
            </a:r>
            <a:r>
              <a:rPr lang="en-US" sz="5400" b="1" cap="none" spc="0" dirty="0" err="1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Pt</a:t>
            </a:r>
            <a:r>
              <a:rPr lang="en-US" sz="5400" b="1" cap="none" spc="0" dirty="0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 1</a:t>
            </a:r>
            <a:endParaRPr lang="en-US" sz="5400" b="1" cap="none" spc="0" dirty="0">
              <a:ln w="1905"/>
              <a:solidFill>
                <a:srgbClr val="FFC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47129" y="1246599"/>
            <a:ext cx="6248400" cy="46614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00808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What kind of bread was at the table of the Last Supper?  Leavened? or unleavened? or both? </a:t>
            </a:r>
            <a:endParaRPr lang="en-CA" sz="3300" b="1" dirty="0">
              <a:solidFill>
                <a:srgbClr val="008080"/>
              </a:solidFill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If “both” which one represents Yahusha?</a:t>
            </a:r>
          </a:p>
        </p:txBody>
      </p:sp>
      <p:pic>
        <p:nvPicPr>
          <p:cNvPr id="8" name="Picture 12" descr="C:\Users\Rae\Desktop\Art on Desktop\white man clip art\3d white people\3d what nex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5567"/>
            <a:ext cx="1310272" cy="1310272"/>
          </a:xfrm>
          <a:prstGeom prst="rect">
            <a:avLst/>
          </a:prstGeom>
          <a:noFill/>
          <a:effectLst>
            <a:glow rad="101600">
              <a:srgbClr val="AFDDFF">
                <a:alpha val="40000"/>
              </a:srgb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828800" cy="365125"/>
          </a:xfrm>
        </p:spPr>
        <p:txBody>
          <a:bodyPr/>
          <a:lstStyle/>
          <a:p>
            <a:fld id="{D18E6382-2566-492A-A2A1-417678E32A52}" type="slidenum">
              <a:rPr lang="en-US" smtClean="0"/>
              <a:t>91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67142"/>
            <a:ext cx="579913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 &amp; Comments </a:t>
            </a:r>
            <a:b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can be sent to:</a:t>
            </a:r>
            <a:endParaRPr lang="en-US" sz="4400" b="1" dirty="0">
              <a:ln w="11430"/>
              <a:solidFill>
                <a:srgbClr val="7030A0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33400" y="2864013"/>
            <a:ext cx="7780336" cy="18780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br>
              <a:rPr lang="en-US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questions@studythecalendar.com 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198" y="5895557"/>
            <a:ext cx="61801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Thank you!</a:t>
            </a:r>
            <a:endParaRPr lang="en-US" sz="4400" b="1" dirty="0">
              <a:ln w="11430"/>
              <a:solidFill>
                <a:srgbClr val="7030A0"/>
              </a:solidFill>
              <a:effectLst>
                <a:glow rad="127000">
                  <a:schemeClr val="tx2">
                    <a:lumMod val="20000"/>
                    <a:lumOff val="8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829" y="2893829"/>
            <a:ext cx="1384277" cy="1002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601664" y="4953000"/>
            <a:ext cx="7780336" cy="716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www.studythecalendar.com 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10561</TotalTime>
  <Words>5043</Words>
  <Application>Microsoft Office PowerPoint</Application>
  <PresentationFormat>On-screen Show (4:3)</PresentationFormat>
  <Paragraphs>863</Paragraphs>
  <Slides>91</Slides>
  <Notes>79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Controversy  for Part 1?</vt:lpstr>
      <vt:lpstr>Conflicting Opinions?</vt:lpstr>
      <vt:lpstr>Gospel Writers Would Have Followed Torah</vt:lpstr>
      <vt:lpstr>Historical Account From Josephus </vt:lpstr>
      <vt:lpstr>Accuracy of Daniel 9:27</vt:lpstr>
      <vt:lpstr>Prophetic Account From Daniel</vt:lpstr>
      <vt:lpstr>Yahusha – A Divine Corpse?</vt:lpstr>
      <vt:lpstr>Charting the “sunset” Day-start</vt:lpstr>
      <vt:lpstr>PowerPoint Presentation</vt:lpstr>
      <vt:lpstr>PowerPoint Presentation</vt:lpstr>
      <vt:lpstr>Matt 26:17-21</vt:lpstr>
      <vt:lpstr>Understanding Matt 26:17</vt:lpstr>
      <vt:lpstr>Mark 14:12-18</vt:lpstr>
      <vt:lpstr>Luke 22:7-16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Matthew, Mark &amp; Luke say this: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Considering John’s Gospel</vt:lpstr>
      <vt:lpstr>John 13:1-5 </vt:lpstr>
      <vt:lpstr>John’s Timing of the Last  Supper </vt:lpstr>
      <vt:lpstr>John 13:21, 26, 27</vt:lpstr>
      <vt:lpstr>John 13: 28-30</vt:lpstr>
      <vt:lpstr>John Has Many Extra Details</vt:lpstr>
      <vt:lpstr>John’s Other Important Details</vt:lpstr>
      <vt:lpstr>John’s Other Important Details</vt:lpstr>
      <vt:lpstr>High Sabbath Observance </vt:lpstr>
      <vt:lpstr>John Has Clarity With Details</vt:lpstr>
      <vt:lpstr>Semi-Review </vt:lpstr>
      <vt:lpstr>AFTER the Supper ~ Early the Next Day</vt:lpstr>
      <vt:lpstr>John has more details of what happened early on Abib 14?</vt:lpstr>
      <vt:lpstr>PowerPoint Presentation</vt:lpstr>
      <vt:lpstr>PowerPoint Presentation</vt:lpstr>
      <vt:lpstr>PowerPoint Presentation</vt:lpstr>
      <vt:lpstr>Where Do the Gospels Agree?</vt:lpstr>
      <vt:lpstr>Gospels Agree on a Passover Point</vt:lpstr>
      <vt:lpstr>PowerPoint Presentation</vt:lpstr>
      <vt:lpstr>Jacob Neusner</vt:lpstr>
      <vt:lpstr>Jacob Neusner on Pesahim 1:3</vt:lpstr>
      <vt:lpstr>New Unger’s Bible Dictionary </vt:lpstr>
      <vt:lpstr>“Prepare the Passover”  (G2090)</vt:lpstr>
      <vt:lpstr>“Prepare the Passover”  (G2090)</vt:lpstr>
      <vt:lpstr>How Could the Disciples NOT Understand?</vt:lpstr>
      <vt:lpstr>Yahusha Did Not Cause Undue Grief</vt:lpstr>
      <vt:lpstr>What else did Yahusha provide?</vt:lpstr>
      <vt:lpstr>What else did Yahusha provide?</vt:lpstr>
      <vt:lpstr>PowerPoint Presentation</vt:lpstr>
      <vt:lpstr>PowerPoint Presentation</vt:lpstr>
      <vt:lpstr>Understanding the Phrase “with desire I have desired”</vt:lpstr>
      <vt:lpstr>“with desire I have desired”</vt:lpstr>
      <vt:lpstr>“epithumia”  Exegetical Dictionary of the New Testament</vt:lpstr>
      <vt:lpstr>Ferrar Fenton Translation</vt:lpstr>
      <vt:lpstr>PowerPoint Presentation</vt:lpstr>
      <vt:lpstr>PowerPoint Presentation</vt:lpstr>
      <vt:lpstr>David H Stern, Jewish Scholar</vt:lpstr>
      <vt:lpstr>Here is the background  for his argument …  </vt:lpstr>
      <vt:lpstr>Stern’s Quote Continues </vt:lpstr>
      <vt:lpstr>From the Companion Bible  </vt:lpstr>
      <vt:lpstr>No Lamb at the Last Supper? </vt:lpstr>
      <vt:lpstr>Deut 16:2, 5, 6</vt:lpstr>
      <vt:lpstr>Instructions From Moses</vt:lpstr>
      <vt:lpstr>PowerPoint Presentation</vt:lpstr>
      <vt:lpstr>Review</vt:lpstr>
      <vt:lpstr>Review</vt:lpstr>
      <vt:lpstr>Conclusion</vt:lpstr>
      <vt:lpstr>The Fast of the Firstborn</vt:lpstr>
      <vt:lpstr>The Fast of the Firstborn</vt:lpstr>
      <vt:lpstr>Questions:  Is it Possible …?</vt:lpstr>
      <vt:lpstr>The Synoptic Gospels Can Be Reconciled With John</vt:lpstr>
      <vt:lpstr>Epilogue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Rae</cp:lastModifiedBy>
  <cp:revision>1016</cp:revision>
  <cp:lastPrinted>2021-04-02T23:46:17Z</cp:lastPrinted>
  <dcterms:created xsi:type="dcterms:W3CDTF">2016-03-21T19:40:43Z</dcterms:created>
  <dcterms:modified xsi:type="dcterms:W3CDTF">2021-04-03T05:12:09Z</dcterms:modified>
</cp:coreProperties>
</file>