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2.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1"/>
  </p:sldMasterIdLst>
  <p:notesMasterIdLst>
    <p:notesMasterId r:id="rId45"/>
  </p:notesMasterIdLst>
  <p:handoutMasterIdLst>
    <p:handoutMasterId r:id="rId46"/>
  </p:handoutMasterIdLst>
  <p:sldIdLst>
    <p:sldId id="256" r:id="rId2"/>
    <p:sldId id="306" r:id="rId3"/>
    <p:sldId id="323" r:id="rId4"/>
    <p:sldId id="330" r:id="rId5"/>
    <p:sldId id="331" r:id="rId6"/>
    <p:sldId id="332" r:id="rId7"/>
    <p:sldId id="340" r:id="rId8"/>
    <p:sldId id="317" r:id="rId9"/>
    <p:sldId id="314" r:id="rId10"/>
    <p:sldId id="316" r:id="rId11"/>
    <p:sldId id="315" r:id="rId12"/>
    <p:sldId id="318" r:id="rId13"/>
    <p:sldId id="319" r:id="rId14"/>
    <p:sldId id="320" r:id="rId15"/>
    <p:sldId id="321" r:id="rId16"/>
    <p:sldId id="322" r:id="rId17"/>
    <p:sldId id="337" r:id="rId18"/>
    <p:sldId id="326" r:id="rId19"/>
    <p:sldId id="325" r:id="rId20"/>
    <p:sldId id="324" r:id="rId21"/>
    <p:sldId id="257" r:id="rId22"/>
    <p:sldId id="307" r:id="rId23"/>
    <p:sldId id="258" r:id="rId24"/>
    <p:sldId id="259" r:id="rId25"/>
    <p:sldId id="260" r:id="rId26"/>
    <p:sldId id="261" r:id="rId27"/>
    <p:sldId id="262" r:id="rId28"/>
    <p:sldId id="263" r:id="rId29"/>
    <p:sldId id="264" r:id="rId30"/>
    <p:sldId id="265" r:id="rId31"/>
    <p:sldId id="328" r:id="rId32"/>
    <p:sldId id="266" r:id="rId33"/>
    <p:sldId id="308" r:id="rId34"/>
    <p:sldId id="341" r:id="rId35"/>
    <p:sldId id="268" r:id="rId36"/>
    <p:sldId id="309" r:id="rId37"/>
    <p:sldId id="269" r:id="rId38"/>
    <p:sldId id="310" r:id="rId39"/>
    <p:sldId id="329" r:id="rId40"/>
    <p:sldId id="271" r:id="rId41"/>
    <p:sldId id="311" r:id="rId42"/>
    <p:sldId id="342" r:id="rId43"/>
    <p:sldId id="313"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Pritchard" initials="NP" lastIdx="1" clrIdx="0">
    <p:extLst>
      <p:ext uri="{19B8F6BF-5375-455C-9EA6-DF929625EA0E}">
        <p15:presenceInfo xmlns:p15="http://schemas.microsoft.com/office/powerpoint/2012/main" xmlns="" userId="0d2b8c447f3d4dc3" providerId="Windows Live"/>
      </p:ext>
    </p:extLst>
  </p:cmAuthor>
  <p:cmAuthor id="2" name="Rae" initials="R" lastIdx="85" clrIdx="1"/>
  <p:cmAuthor id="3" name="timothy Astleford" initials="tA" lastIdx="33" clrIdx="2">
    <p:extLst>
      <p:ext uri="{19B8F6BF-5375-455C-9EA6-DF929625EA0E}">
        <p15:presenceInfo xmlns:p15="http://schemas.microsoft.com/office/powerpoint/2012/main" xmlns=""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46D0A"/>
    <a:srgbClr val="FFCC00"/>
    <a:srgbClr val="6600CD"/>
    <a:srgbClr val="A42700"/>
    <a:srgbClr val="008181"/>
    <a:srgbClr val="CCFFFF"/>
    <a:srgbClr val="00CC66"/>
    <a:srgbClr val="0A039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11" autoAdjust="0"/>
    <p:restoredTop sz="90464" autoAdjust="0"/>
  </p:normalViewPr>
  <p:slideViewPr>
    <p:cSldViewPr snapToGrid="0">
      <p:cViewPr>
        <p:scale>
          <a:sx n="50" d="100"/>
          <a:sy n="50" d="100"/>
        </p:scale>
        <p:origin x="-2094" y="-1452"/>
      </p:cViewPr>
      <p:guideLst>
        <p:guide orient="horz" pos="2160"/>
        <p:guide pos="3840"/>
      </p:guideLst>
    </p:cSldViewPr>
  </p:slideViewPr>
  <p:notesTextViewPr>
    <p:cViewPr>
      <p:scale>
        <a:sx n="1" d="1"/>
        <a:sy n="1" d="1"/>
      </p:scale>
      <p:origin x="0" y="0"/>
    </p:cViewPr>
  </p:notesTextViewPr>
  <p:sorterViewPr>
    <p:cViewPr>
      <p:scale>
        <a:sx n="125" d="100"/>
        <a:sy n="125" d="100"/>
      </p:scale>
      <p:origin x="0" y="125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1-07T12:48:28.246" idx="60">
    <p:pos x="10" y="10"/>
    <p:text>Tim, I fixed up points 6 &amp; 7 ... they were both wrong!</p:text>
  </p:cm>
</p:cmLst>
</file>

<file path=ppt/comments/comment10.xml><?xml version="1.0" encoding="utf-8"?>
<p:cmLst xmlns:a="http://schemas.openxmlformats.org/drawingml/2006/main" xmlns:r="http://schemas.openxmlformats.org/officeDocument/2006/relationships" xmlns:p="http://schemas.openxmlformats.org/presentationml/2006/main">
  <p:cm authorId="2" dt="2021-01-07T21:02:34.600" idx="79">
    <p:pos x="2232" y="3764"/>
    <p:text>This little guy was new.</p:text>
  </p:cm>
</p:cmLst>
</file>

<file path=ppt/comments/comment11.xml><?xml version="1.0" encoding="utf-8"?>
<p:cmLst xmlns:a="http://schemas.openxmlformats.org/drawingml/2006/main" xmlns:r="http://schemas.openxmlformats.org/officeDocument/2006/relationships" xmlns:p="http://schemas.openxmlformats.org/presentationml/2006/main">
  <p:cm authorId="2" dt="2021-01-07T21:04:28.955" idx="80">
    <p:pos x="10" y="10"/>
    <p:text>Your whole slide was transferred over.</p:text>
  </p:cm>
</p:cmLst>
</file>

<file path=ppt/comments/comment12.xml><?xml version="1.0" encoding="utf-8"?>
<p:cmLst xmlns:a="http://schemas.openxmlformats.org/drawingml/2006/main" xmlns:r="http://schemas.openxmlformats.org/officeDocument/2006/relationships" xmlns:p="http://schemas.openxmlformats.org/presentationml/2006/main">
  <p:cm authorId="2" dt="2021-01-07T21:11:33.214" idx="82">
    <p:pos x="10" y="10"/>
    <p:text>Your whole chart was transferred over.</p:text>
  </p:cm>
</p:cmLst>
</file>

<file path=ppt/comments/comment13.xml><?xml version="1.0" encoding="utf-8"?>
<p:cmLst xmlns:a="http://schemas.openxmlformats.org/drawingml/2006/main" xmlns:r="http://schemas.openxmlformats.org/officeDocument/2006/relationships" xmlns:p="http://schemas.openxmlformats.org/presentationml/2006/main">
  <p:cm authorId="2" dt="2021-01-07T21:31:03.575" idx="67">
    <p:pos x="5126" y="3774"/>
    <p:text>How about "crucified" here ... or "tortured &amp; crucified" ... because murder involves killing &amp; taking a life - they did not kill Him ... He laid down His life. 
I saved the old text box in the scratch.</p:text>
  </p:cm>
</p:cmLst>
</file>

<file path=ppt/comments/comment14.xml><?xml version="1.0" encoding="utf-8"?>
<p:cmLst xmlns:a="http://schemas.openxmlformats.org/drawingml/2006/main" xmlns:r="http://schemas.openxmlformats.org/officeDocument/2006/relationships" xmlns:p="http://schemas.openxmlformats.org/presentationml/2006/main">
  <p:cm authorId="2" dt="2021-01-07T14:28:46.007" idx="68">
    <p:pos x="2540" y="1928"/>
    <p:text>added ... "unlearn"</p:text>
  </p:cm>
  <p:cm authorId="2" dt="2021-01-07T14:29:45.281" idx="69">
    <p:pos x="5208" y="3583"/>
    <p:text>added "wonderful" and easy.</p:text>
  </p:cm>
</p:cmLst>
</file>

<file path=ppt/comments/comment15.xml><?xml version="1.0" encoding="utf-8"?>
<p:cmLst xmlns:a="http://schemas.openxmlformats.org/drawingml/2006/main" xmlns:r="http://schemas.openxmlformats.org/officeDocument/2006/relationships" xmlns:p="http://schemas.openxmlformats.org/presentationml/2006/main">
  <p:cm authorId="2" dt="2021-01-07T21:14:26.546" idx="83">
    <p:pos x="10" y="10"/>
    <p:text>Animation on the donkey transferred over, but do see my comments on 40, 41 and 42 - hopefully!</p:text>
  </p:cm>
</p:cmLst>
</file>

<file path=ppt/comments/comment16.xml><?xml version="1.0" encoding="utf-8"?>
<p:cmLst xmlns:a="http://schemas.openxmlformats.org/drawingml/2006/main" xmlns:r="http://schemas.openxmlformats.org/officeDocument/2006/relationships" xmlns:p="http://schemas.openxmlformats.org/presentationml/2006/main">
  <p:cm authorId="2" dt="2021-01-07T21:15:03.646" idx="84">
    <p:pos x="6274" y="730"/>
    <p:text>color changes on this line.</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1-01-07T12:55:35.542" idx="61">
    <p:pos x="10" y="10"/>
    <p:text>Removed the extra maps, but they are saved at the end (hidden) just in case is all!</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1-01-07T16:55:50.301" idx="55">
    <p:pos x="10" y="10"/>
    <p:text>I split this slide originally for the added following map, but will leave it, as it breaks better for Deonna to read the next set of slides.</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1-01-07T14:45:31.550" idx="74">
    <p:pos x="10" y="10"/>
    <p:text>This is my last slide ... if you need me for anything on the rest, just holler.</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21-01-07T20:52:29.095" idx="75">
    <p:pos x="4768" y="1554"/>
    <p:text>Yes Tim, there was a problem here because they did not ask Yah what they should do.  But remember that last verse ... every man did what was right in their OWN eyes.  That's the key verse for all the trauma in this story.</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21-01-07T20:55:12.857" idx="76">
    <p:pos x="3014" y="2088"/>
    <p:text>transferred your changes to the spacing of the hebrew letters. - the whole slide was transferred. </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21-01-06T22:41:54.607" idx="32">
    <p:pos x="4757" y="64"/>
    <p:text>This little map will just be a reminder of what was seen at the beginning since it is large scale now. </p:text>
  </p:cm>
</p:cmLst>
</file>

<file path=ppt/comments/comment8.xml><?xml version="1.0" encoding="utf-8"?>
<p:cmLst xmlns:a="http://schemas.openxmlformats.org/drawingml/2006/main" xmlns:r="http://schemas.openxmlformats.org/officeDocument/2006/relationships" xmlns:p="http://schemas.openxmlformats.org/presentationml/2006/main">
  <p:cm authorId="2" dt="2021-01-07T13:58:12.817" idx="62">
    <p:pos x="340" y="2905"/>
    <p:text>slightly new wording at the beginning here ...</p:text>
  </p:cm>
</p:cmLst>
</file>

<file path=ppt/comments/comment9.xml><?xml version="1.0" encoding="utf-8"?>
<p:cmLst xmlns:a="http://schemas.openxmlformats.org/drawingml/2006/main" xmlns:r="http://schemas.openxmlformats.org/officeDocument/2006/relationships" xmlns:p="http://schemas.openxmlformats.org/presentationml/2006/main">
  <p:cm authorId="2" dt="2021-01-07T21:02:06.314" idx="78">
    <p:pos x="10" y="10"/>
    <p:text>This whole chart was transferred over from your work.</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CBA836D-043D-4F87-AD31-9DDBEE150BF8}" type="datetimeFigureOut">
              <a:rPr lang="en-US" smtClean="0"/>
              <a:t>1/9/2021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99FEE2-625A-4C67-907C-16E67440FBAF}" type="slidenum">
              <a:rPr lang="en-US" smtClean="0"/>
              <a:t>‹#›</a:t>
            </a:fld>
            <a:endParaRPr lang="en-US"/>
          </a:p>
        </p:txBody>
      </p:sp>
    </p:spTree>
    <p:extLst>
      <p:ext uri="{BB962C8B-B14F-4D97-AF65-F5344CB8AC3E}">
        <p14:creationId xmlns:p14="http://schemas.microsoft.com/office/powerpoint/2010/main" val="970473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D844C8-9773-43EA-9052-9D1BB1F2D032}" type="datetimeFigureOut">
              <a:rPr lang="en-US" smtClean="0"/>
              <a:t>1/9/2021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E59B24-707C-476A-BD87-8EA87C2AF8F6}" type="slidenum">
              <a:rPr lang="en-US" smtClean="0"/>
              <a:t>‹#›</a:t>
            </a:fld>
            <a:endParaRPr lang="en-US"/>
          </a:p>
        </p:txBody>
      </p:sp>
    </p:spTree>
    <p:extLst>
      <p:ext uri="{BB962C8B-B14F-4D97-AF65-F5344CB8AC3E}">
        <p14:creationId xmlns:p14="http://schemas.microsoft.com/office/powerpoint/2010/main" val="35191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59B24-707C-476A-BD87-8EA87C2AF8F6}" type="slidenum">
              <a:rPr lang="en-US" smtClean="0"/>
              <a:t>9</a:t>
            </a:fld>
            <a:endParaRPr lang="en-US"/>
          </a:p>
        </p:txBody>
      </p:sp>
    </p:spTree>
    <p:extLst>
      <p:ext uri="{BB962C8B-B14F-4D97-AF65-F5344CB8AC3E}">
        <p14:creationId xmlns:p14="http://schemas.microsoft.com/office/powerpoint/2010/main" val="21572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and video the </a:t>
            </a:r>
            <a:r>
              <a:rPr lang="en-US" dirty="0" err="1" smtClean="0"/>
              <a:t>levite</a:t>
            </a:r>
            <a:r>
              <a:rPr lang="en-US" dirty="0" smtClean="0"/>
              <a:t> and his concubine:  https://www.youtube.com/watch?v=70zOjq02b8k </a:t>
            </a:r>
            <a:endParaRPr lang="en-US" dirty="0"/>
          </a:p>
        </p:txBody>
      </p:sp>
      <p:sp>
        <p:nvSpPr>
          <p:cNvPr id="4" name="Slide Number Placeholder 3"/>
          <p:cNvSpPr>
            <a:spLocks noGrp="1"/>
          </p:cNvSpPr>
          <p:nvPr>
            <p:ph type="sldNum" sz="quarter" idx="10"/>
          </p:nvPr>
        </p:nvSpPr>
        <p:spPr/>
        <p:txBody>
          <a:bodyPr/>
          <a:lstStyle/>
          <a:p>
            <a:fld id="{31E59B24-707C-476A-BD87-8EA87C2AF8F6}" type="slidenum">
              <a:rPr lang="en-US" smtClean="0"/>
              <a:t>29</a:t>
            </a:fld>
            <a:endParaRPr lang="en-US"/>
          </a:p>
        </p:txBody>
      </p:sp>
    </p:spTree>
    <p:extLst>
      <p:ext uri="{BB962C8B-B14F-4D97-AF65-F5344CB8AC3E}">
        <p14:creationId xmlns:p14="http://schemas.microsoft.com/office/powerpoint/2010/main" val="16140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92BC37-8484-4B57-9529-5512CF73F8A5}" type="datetime1">
              <a:rPr lang="en-AU" smtClean="0"/>
              <a:t>9/01/2021</a:t>
            </a:fld>
            <a:endParaRPr lang="en-AU"/>
          </a:p>
        </p:txBody>
      </p:sp>
      <p:sp>
        <p:nvSpPr>
          <p:cNvPr id="5" name="Footer Placeholder 4"/>
          <p:cNvSpPr>
            <a:spLocks noGrp="1"/>
          </p:cNvSpPr>
          <p:nvPr>
            <p:ph type="ftr" sz="quarter" idx="11"/>
          </p:nvPr>
        </p:nvSpPr>
        <p:spPr>
          <a:xfrm>
            <a:off x="2416500" y="329307"/>
            <a:ext cx="4973915" cy="309201"/>
          </a:xfrm>
        </p:spPr>
        <p:txBody>
          <a:bodyPr/>
          <a:lstStyle/>
          <a:p>
            <a:endParaRPr lang="en-AU"/>
          </a:p>
        </p:txBody>
      </p:sp>
      <p:sp>
        <p:nvSpPr>
          <p:cNvPr id="6" name="Slide Number Placeholder 5"/>
          <p:cNvSpPr>
            <a:spLocks noGrp="1"/>
          </p:cNvSpPr>
          <p:nvPr>
            <p:ph type="sldNum" sz="quarter" idx="12"/>
          </p:nvPr>
        </p:nvSpPr>
        <p:spPr>
          <a:xfrm>
            <a:off x="1437664" y="798973"/>
            <a:ext cx="811019" cy="503578"/>
          </a:xfrm>
        </p:spPr>
        <p:txBody>
          <a:bodyPr/>
          <a:lstStyle/>
          <a:p>
            <a:fld id="{837E6352-AEFE-4C79-A010-4136B479DE88}" type="slidenum">
              <a:rPr lang="en-AU" smtClean="0"/>
              <a:t>‹#›</a:t>
            </a:fld>
            <a:endParaRPr lang="en-A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9002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078CB5-FBA9-43BA-881F-9038325ED51B}" type="datetime1">
              <a:rPr lang="en-AU" smtClean="0"/>
              <a:t>9/01/2021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7E6352-AEFE-4C79-A010-4136B479DE88}" type="slidenum">
              <a:rPr lang="en-AU" smtClean="0"/>
              <a:t>‹#›</a:t>
            </a:fld>
            <a:endParaRPr lang="en-A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734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F1B19F-FCB4-40B3-83E7-D6FC2AA2101E}" type="datetime1">
              <a:rPr lang="en-AU" smtClean="0"/>
              <a:t>9/01/2021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7E6352-AEFE-4C79-A010-4136B479DE88}" type="slidenum">
              <a:rPr lang="en-AU" smtClean="0"/>
              <a:t>‹#›</a:t>
            </a:fld>
            <a:endParaRPr lang="en-A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3090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24528" y="-769225"/>
            <a:ext cx="3500715" cy="309201"/>
          </a:xfrm>
        </p:spPr>
        <p:txBody>
          <a:bodyPr/>
          <a:lstStyle/>
          <a:p>
            <a:fld id="{4957A7B2-4DBE-472C-88E8-A45357893734}" type="datetime1">
              <a:rPr lang="en-AU" smtClean="0"/>
              <a:t>9/01/2021</a:t>
            </a:fld>
            <a:endParaRPr lang="en-AU"/>
          </a:p>
        </p:txBody>
      </p:sp>
      <p:sp>
        <p:nvSpPr>
          <p:cNvPr id="5" name="Footer Placeholder 4"/>
          <p:cNvSpPr>
            <a:spLocks noGrp="1"/>
          </p:cNvSpPr>
          <p:nvPr>
            <p:ph type="ftr" sz="quarter" idx="11"/>
          </p:nvPr>
        </p:nvSpPr>
        <p:spPr>
          <a:xfrm>
            <a:off x="1636774" y="-828161"/>
            <a:ext cx="5938836" cy="309201"/>
          </a:xfrm>
        </p:spPr>
        <p:txBody>
          <a:bodyPr/>
          <a:lstStyle/>
          <a:p>
            <a:endParaRPr lang="en-AU"/>
          </a:p>
        </p:txBody>
      </p:sp>
      <p:sp>
        <p:nvSpPr>
          <p:cNvPr id="6" name="Slide Number Placeholder 5"/>
          <p:cNvSpPr>
            <a:spLocks noGrp="1"/>
          </p:cNvSpPr>
          <p:nvPr>
            <p:ph type="sldNum" sz="quarter" idx="12"/>
          </p:nvPr>
        </p:nvSpPr>
        <p:spPr>
          <a:xfrm>
            <a:off x="11380981" y="6354422"/>
            <a:ext cx="811019" cy="503578"/>
          </a:xfrm>
        </p:spPr>
        <p:txBody>
          <a:bodyPr/>
          <a:lstStyle>
            <a:lvl1pPr>
              <a:defRPr sz="2000">
                <a:solidFill>
                  <a:schemeClr val="accent2">
                    <a:lumMod val="20000"/>
                    <a:lumOff val="80000"/>
                  </a:schemeClr>
                </a:solidFill>
              </a:defRPr>
            </a:lvl1pPr>
          </a:lstStyle>
          <a:p>
            <a:fld id="{837E6352-AEFE-4C79-A010-4136B479DE88}" type="slidenum">
              <a:rPr lang="en-AU" smtClean="0"/>
              <a:pPr/>
              <a:t>‹#›</a:t>
            </a:fld>
            <a:endParaRPr lang="en-AU"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7693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2E181-417C-4BED-8124-20614AD67724}" type="datetime1">
              <a:rPr lang="en-AU" smtClean="0"/>
              <a:t>9/01/2021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7E6352-AEFE-4C79-A010-4136B479DE88}" type="slidenum">
              <a:rPr lang="en-AU" smtClean="0"/>
              <a:t>‹#›</a:t>
            </a:fld>
            <a:endParaRPr lang="en-A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3838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142" y="-5360"/>
            <a:ext cx="9605635" cy="6882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1884" y="824478"/>
            <a:ext cx="5224374" cy="51364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3849" y="833377"/>
            <a:ext cx="5224374" cy="5125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93034" y="-607179"/>
            <a:ext cx="3500715" cy="309201"/>
          </a:xfrm>
        </p:spPr>
        <p:txBody>
          <a:bodyPr/>
          <a:lstStyle/>
          <a:p>
            <a:fld id="{B40D972E-1E8B-4154-ADCC-29D0963A31E4}" type="datetime1">
              <a:rPr lang="en-AU" smtClean="0"/>
              <a:t>9/01/2021</a:t>
            </a:fld>
            <a:endParaRPr lang="en-AU"/>
          </a:p>
        </p:txBody>
      </p:sp>
      <p:sp>
        <p:nvSpPr>
          <p:cNvPr id="6" name="Footer Placeholder 5"/>
          <p:cNvSpPr>
            <a:spLocks noGrp="1"/>
          </p:cNvSpPr>
          <p:nvPr>
            <p:ph type="ftr" sz="quarter" idx="11"/>
          </p:nvPr>
        </p:nvSpPr>
        <p:spPr>
          <a:xfrm>
            <a:off x="1578901" y="-619817"/>
            <a:ext cx="5938836" cy="309201"/>
          </a:xfrm>
        </p:spPr>
        <p:txBody>
          <a:bodyPr/>
          <a:lstStyle/>
          <a:p>
            <a:endParaRPr lang="en-AU" dirty="0"/>
          </a:p>
        </p:txBody>
      </p:sp>
      <p:cxnSp>
        <p:nvCxnSpPr>
          <p:cNvPr id="35" name="Straight Connector 34"/>
          <p:cNvCxnSpPr/>
          <p:nvPr/>
        </p:nvCxnSpPr>
        <p:spPr>
          <a:xfrm>
            <a:off x="0" y="701163"/>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5"/>
          <p:cNvSpPr txBox="1">
            <a:spLocks/>
          </p:cNvSpPr>
          <p:nvPr userDrawn="1"/>
        </p:nvSpPr>
        <p:spPr>
          <a:xfrm>
            <a:off x="11380981" y="635442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000" kern="1200">
                <a:solidFill>
                  <a:schemeClr val="accent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7E6352-AEFE-4C79-A010-4136B479DE88}" type="slidenum">
              <a:rPr lang="en-AU" smtClean="0"/>
              <a:pPr/>
              <a:t>‹#›</a:t>
            </a:fld>
            <a:endParaRPr lang="en-AU" dirty="0"/>
          </a:p>
        </p:txBody>
      </p:sp>
    </p:spTree>
    <p:extLst>
      <p:ext uri="{BB962C8B-B14F-4D97-AF65-F5344CB8AC3E}">
        <p14:creationId xmlns:p14="http://schemas.microsoft.com/office/powerpoint/2010/main" val="463649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880266" y="-479858"/>
            <a:ext cx="3500715" cy="309201"/>
          </a:xfrm>
        </p:spPr>
        <p:txBody>
          <a:bodyPr/>
          <a:lstStyle/>
          <a:p>
            <a:fld id="{7C1694C5-1CFF-4CF6-A191-217DED24C14D}" type="datetime1">
              <a:rPr lang="en-AU" smtClean="0"/>
              <a:t>9/01/2021</a:t>
            </a:fld>
            <a:endParaRPr lang="en-AU"/>
          </a:p>
        </p:txBody>
      </p:sp>
      <p:sp>
        <p:nvSpPr>
          <p:cNvPr id="8" name="Footer Placeholder 7"/>
          <p:cNvSpPr>
            <a:spLocks noGrp="1"/>
          </p:cNvSpPr>
          <p:nvPr>
            <p:ph type="ftr" sz="quarter" idx="11"/>
          </p:nvPr>
        </p:nvSpPr>
        <p:spPr>
          <a:xfrm>
            <a:off x="1602050" y="-527220"/>
            <a:ext cx="5938836" cy="309201"/>
          </a:xfrm>
        </p:spPr>
        <p:txBody>
          <a:bodyPr/>
          <a:lstStyle/>
          <a:p>
            <a:endParaRPr lang="en-AU"/>
          </a:p>
        </p:txBody>
      </p:sp>
      <p:sp>
        <p:nvSpPr>
          <p:cNvPr id="9" name="Slide Number Placeholder 8"/>
          <p:cNvSpPr>
            <a:spLocks noGrp="1"/>
          </p:cNvSpPr>
          <p:nvPr>
            <p:ph type="sldNum" sz="quarter" idx="12"/>
          </p:nvPr>
        </p:nvSpPr>
        <p:spPr>
          <a:xfrm>
            <a:off x="-1522360" y="555905"/>
            <a:ext cx="811019" cy="503578"/>
          </a:xfrm>
        </p:spPr>
        <p:txBody>
          <a:bodyPr/>
          <a:lstStyle/>
          <a:p>
            <a:fld id="{837E6352-AEFE-4C79-A010-4136B479DE88}" type="slidenum">
              <a:rPr lang="en-AU" smtClean="0"/>
              <a:t>‹#›</a:t>
            </a:fld>
            <a:endParaRPr lang="en-A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1" name="Slide Number Placeholder 5"/>
          <p:cNvSpPr txBox="1">
            <a:spLocks/>
          </p:cNvSpPr>
          <p:nvPr userDrawn="1"/>
        </p:nvSpPr>
        <p:spPr>
          <a:xfrm>
            <a:off x="11380981" y="635442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000" kern="1200">
                <a:solidFill>
                  <a:schemeClr val="accent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7E6352-AEFE-4C79-A010-4136B479DE88}" type="slidenum">
              <a:rPr lang="en-AU" smtClean="0"/>
              <a:pPr/>
              <a:t>‹#›</a:t>
            </a:fld>
            <a:endParaRPr lang="en-AU" dirty="0"/>
          </a:p>
        </p:txBody>
      </p:sp>
    </p:spTree>
    <p:extLst>
      <p:ext uri="{BB962C8B-B14F-4D97-AF65-F5344CB8AC3E}">
        <p14:creationId xmlns:p14="http://schemas.microsoft.com/office/powerpoint/2010/main" val="4047356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762482" y="-699778"/>
            <a:ext cx="3500715" cy="309201"/>
          </a:xfrm>
        </p:spPr>
        <p:txBody>
          <a:bodyPr/>
          <a:lstStyle/>
          <a:p>
            <a:fld id="{24700B28-8984-47F6-9428-7573D792C705}" type="datetime1">
              <a:rPr lang="en-AU" smtClean="0"/>
              <a:t>9/01/2021</a:t>
            </a:fld>
            <a:endParaRPr lang="en-AU"/>
          </a:p>
        </p:txBody>
      </p:sp>
      <p:sp>
        <p:nvSpPr>
          <p:cNvPr id="4" name="Footer Placeholder 3"/>
          <p:cNvSpPr>
            <a:spLocks noGrp="1"/>
          </p:cNvSpPr>
          <p:nvPr>
            <p:ph type="ftr" sz="quarter" idx="11"/>
          </p:nvPr>
        </p:nvSpPr>
        <p:spPr>
          <a:xfrm>
            <a:off x="1613624" y="-712415"/>
            <a:ext cx="5938836" cy="309201"/>
          </a:xfrm>
        </p:spPr>
        <p:txBody>
          <a:bodyPr/>
          <a:lstStyle/>
          <a:p>
            <a:endParaRPr lang="en-AU" dirty="0"/>
          </a:p>
        </p:txBody>
      </p:sp>
      <p:sp>
        <p:nvSpPr>
          <p:cNvPr id="5" name="Slide Number Placeholder 4"/>
          <p:cNvSpPr>
            <a:spLocks noGrp="1"/>
          </p:cNvSpPr>
          <p:nvPr>
            <p:ph type="sldNum" sz="quarter" idx="12"/>
          </p:nvPr>
        </p:nvSpPr>
        <p:spPr>
          <a:xfrm>
            <a:off x="-1360314" y="509606"/>
            <a:ext cx="811019" cy="503578"/>
          </a:xfrm>
        </p:spPr>
        <p:txBody>
          <a:bodyPr/>
          <a:lstStyle/>
          <a:p>
            <a:fld id="{837E6352-AEFE-4C79-A010-4136B479DE88}" type="slidenum">
              <a:rPr lang="en-AU" smtClean="0"/>
              <a:t>‹#›</a:t>
            </a:fld>
            <a:endParaRPr lang="en-A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Slide Number Placeholder 5"/>
          <p:cNvSpPr txBox="1">
            <a:spLocks/>
          </p:cNvSpPr>
          <p:nvPr userDrawn="1"/>
        </p:nvSpPr>
        <p:spPr>
          <a:xfrm>
            <a:off x="11380981" y="635442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000" kern="1200">
                <a:solidFill>
                  <a:schemeClr val="accent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7E6352-AEFE-4C79-A010-4136B479DE88}" type="slidenum">
              <a:rPr lang="en-AU" smtClean="0"/>
              <a:pPr/>
              <a:t>‹#›</a:t>
            </a:fld>
            <a:endParaRPr lang="en-AU" dirty="0"/>
          </a:p>
        </p:txBody>
      </p:sp>
    </p:spTree>
    <p:extLst>
      <p:ext uri="{BB962C8B-B14F-4D97-AF65-F5344CB8AC3E}">
        <p14:creationId xmlns:p14="http://schemas.microsoft.com/office/powerpoint/2010/main" val="388589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16184" y="-572455"/>
            <a:ext cx="3500715" cy="309201"/>
          </a:xfrm>
        </p:spPr>
        <p:txBody>
          <a:bodyPr/>
          <a:lstStyle/>
          <a:p>
            <a:fld id="{448BA46A-D882-4F16-A822-A65E63FA1B66}" type="datetime1">
              <a:rPr lang="en-AU" smtClean="0"/>
              <a:t>9/01/2021</a:t>
            </a:fld>
            <a:endParaRPr lang="en-AU"/>
          </a:p>
        </p:txBody>
      </p:sp>
      <p:sp>
        <p:nvSpPr>
          <p:cNvPr id="3" name="Footer Placeholder 2"/>
          <p:cNvSpPr>
            <a:spLocks noGrp="1"/>
          </p:cNvSpPr>
          <p:nvPr>
            <p:ph type="ftr" sz="quarter" idx="11"/>
          </p:nvPr>
        </p:nvSpPr>
        <p:spPr>
          <a:xfrm>
            <a:off x="1613624" y="-538794"/>
            <a:ext cx="5938836" cy="309201"/>
          </a:xfrm>
        </p:spPr>
        <p:txBody>
          <a:bodyPr/>
          <a:lstStyle/>
          <a:p>
            <a:endParaRPr lang="en-AU"/>
          </a:p>
        </p:txBody>
      </p:sp>
      <p:sp>
        <p:nvSpPr>
          <p:cNvPr id="4" name="Slide Number Placeholder 3"/>
          <p:cNvSpPr>
            <a:spLocks noGrp="1"/>
          </p:cNvSpPr>
          <p:nvPr>
            <p:ph type="sldNum" sz="quarter" idx="12"/>
          </p:nvPr>
        </p:nvSpPr>
        <p:spPr>
          <a:xfrm>
            <a:off x="11334681" y="6308524"/>
            <a:ext cx="811019" cy="503578"/>
          </a:xfrm>
        </p:spPr>
        <p:txBody>
          <a:bodyPr/>
          <a:lstStyle>
            <a:lvl1pPr algn="r">
              <a:defRPr sz="2000">
                <a:solidFill>
                  <a:schemeClr val="accent2">
                    <a:lumMod val="20000"/>
                    <a:lumOff val="80000"/>
                  </a:schemeClr>
                </a:solidFill>
              </a:defRPr>
            </a:lvl1pPr>
          </a:lstStyle>
          <a:p>
            <a:fld id="{837E6352-AEFE-4C79-A010-4136B479DE88}" type="slidenum">
              <a:rPr lang="en-AU" smtClean="0"/>
              <a:pPr/>
              <a:t>‹#›</a:t>
            </a:fld>
            <a:endParaRPr lang="en-AU" dirty="0"/>
          </a:p>
        </p:txBody>
      </p:sp>
    </p:spTree>
    <p:extLst>
      <p:ext uri="{BB962C8B-B14F-4D97-AF65-F5344CB8AC3E}">
        <p14:creationId xmlns:p14="http://schemas.microsoft.com/office/powerpoint/2010/main" val="281041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81460" y="-514582"/>
            <a:ext cx="3500715" cy="309201"/>
          </a:xfrm>
        </p:spPr>
        <p:txBody>
          <a:bodyPr/>
          <a:lstStyle/>
          <a:p>
            <a:fld id="{917A4216-FA6C-4715-8441-F3C2C362713F}" type="datetime1">
              <a:rPr lang="en-AU" smtClean="0"/>
              <a:t>9/01/2021</a:t>
            </a:fld>
            <a:endParaRPr lang="en-AU"/>
          </a:p>
        </p:txBody>
      </p:sp>
      <p:sp>
        <p:nvSpPr>
          <p:cNvPr id="6" name="Footer Placeholder 5"/>
          <p:cNvSpPr>
            <a:spLocks noGrp="1"/>
          </p:cNvSpPr>
          <p:nvPr>
            <p:ph type="ftr" sz="quarter" idx="11"/>
          </p:nvPr>
        </p:nvSpPr>
        <p:spPr>
          <a:xfrm>
            <a:off x="1448280" y="-504070"/>
            <a:ext cx="5938836" cy="309201"/>
          </a:xfrm>
        </p:spPr>
        <p:txBody>
          <a:bodyPr/>
          <a:lstStyle/>
          <a:p>
            <a:endParaRPr lang="en-AU"/>
          </a:p>
        </p:txBody>
      </p:sp>
      <p:sp>
        <p:nvSpPr>
          <p:cNvPr id="7" name="Slide Number Placeholder 6"/>
          <p:cNvSpPr>
            <a:spLocks noGrp="1"/>
          </p:cNvSpPr>
          <p:nvPr>
            <p:ph type="sldNum" sz="quarter" idx="12"/>
          </p:nvPr>
        </p:nvSpPr>
        <p:spPr>
          <a:xfrm>
            <a:off x="-1487636" y="474882"/>
            <a:ext cx="811019" cy="503578"/>
          </a:xfrm>
        </p:spPr>
        <p:txBody>
          <a:bodyPr/>
          <a:lstStyle/>
          <a:p>
            <a:fld id="{837E6352-AEFE-4C79-A010-4136B479DE88}" type="slidenum">
              <a:rPr lang="en-AU" smtClean="0"/>
              <a:t>‹#›</a:t>
            </a:fld>
            <a:endParaRPr lang="en-A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5"/>
          <p:cNvSpPr txBox="1">
            <a:spLocks/>
          </p:cNvSpPr>
          <p:nvPr userDrawn="1"/>
        </p:nvSpPr>
        <p:spPr>
          <a:xfrm>
            <a:off x="11380981" y="635442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000" kern="1200">
                <a:solidFill>
                  <a:schemeClr val="accent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7E6352-AEFE-4C79-A010-4136B479DE88}" type="slidenum">
              <a:rPr lang="en-AU" smtClean="0"/>
              <a:pPr/>
              <a:t>‹#›</a:t>
            </a:fld>
            <a:endParaRPr lang="en-AU" dirty="0"/>
          </a:p>
        </p:txBody>
      </p:sp>
    </p:spTree>
    <p:extLst>
      <p:ext uri="{BB962C8B-B14F-4D97-AF65-F5344CB8AC3E}">
        <p14:creationId xmlns:p14="http://schemas.microsoft.com/office/powerpoint/2010/main" val="1252099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08E156E-B799-41C3-A8A7-13DB2666440C}" type="datetime1">
              <a:rPr lang="en-AU" smtClean="0"/>
              <a:t>9/01/2021</a:t>
            </a:fld>
            <a:endParaRPr lang="en-AU"/>
          </a:p>
        </p:txBody>
      </p:sp>
      <p:sp>
        <p:nvSpPr>
          <p:cNvPr id="6" name="Footer Placeholder 5"/>
          <p:cNvSpPr>
            <a:spLocks noGrp="1"/>
          </p:cNvSpPr>
          <p:nvPr>
            <p:ph type="ftr" sz="quarter" idx="11"/>
          </p:nvPr>
        </p:nvSpPr>
        <p:spPr>
          <a:xfrm>
            <a:off x="1586278" y="-676783"/>
            <a:ext cx="5541004" cy="320931"/>
          </a:xfrm>
        </p:spPr>
        <p:txBody>
          <a:bodyPr/>
          <a:lstStyle/>
          <a:p>
            <a:endParaRPr lang="en-AU"/>
          </a:p>
        </p:txBody>
      </p:sp>
      <p:sp>
        <p:nvSpPr>
          <p:cNvPr id="7" name="Slide Number Placeholder 6"/>
          <p:cNvSpPr>
            <a:spLocks noGrp="1"/>
          </p:cNvSpPr>
          <p:nvPr>
            <p:ph type="sldNum" sz="quarter" idx="12"/>
          </p:nvPr>
        </p:nvSpPr>
        <p:spPr>
          <a:xfrm>
            <a:off x="-1638108" y="482170"/>
            <a:ext cx="811019" cy="503578"/>
          </a:xfrm>
        </p:spPr>
        <p:txBody>
          <a:bodyPr/>
          <a:lstStyle/>
          <a:p>
            <a:fld id="{837E6352-AEFE-4C79-A010-4136B479DE88}" type="slidenum">
              <a:rPr lang="en-AU" smtClean="0"/>
              <a:t>‹#›</a:t>
            </a:fld>
            <a:endParaRPr lang="en-A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 name="Slide Number Placeholder 5"/>
          <p:cNvSpPr txBox="1">
            <a:spLocks/>
          </p:cNvSpPr>
          <p:nvPr userDrawn="1"/>
        </p:nvSpPr>
        <p:spPr>
          <a:xfrm>
            <a:off x="11380981" y="635442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000" kern="1200">
                <a:solidFill>
                  <a:schemeClr val="accent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7E6352-AEFE-4C79-A010-4136B479DE88}" type="slidenum">
              <a:rPr lang="en-AU" smtClean="0"/>
              <a:pPr/>
              <a:t>‹#›</a:t>
            </a:fld>
            <a:endParaRPr lang="en-AU" dirty="0"/>
          </a:p>
        </p:txBody>
      </p:sp>
    </p:spTree>
    <p:extLst>
      <p:ext uri="{BB962C8B-B14F-4D97-AF65-F5344CB8AC3E}">
        <p14:creationId xmlns:p14="http://schemas.microsoft.com/office/powerpoint/2010/main" val="2554667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E047405-04B5-4C15-BDB5-9CC9E5E42616}" type="datetime1">
              <a:rPr lang="en-AU" smtClean="0"/>
              <a:t>9/01/2021</a:t>
            </a:fld>
            <a:endParaRPr lang="en-A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37E6352-AEFE-4C79-A010-4136B479DE88}" type="slidenum">
              <a:rPr lang="en-AU" smtClean="0"/>
              <a:t>‹#›</a:t>
            </a:fld>
            <a:endParaRPr lang="en-A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06186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omments" Target="../comments/commen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comments" Target="../comments/comment10.xml"/><Relationship Id="rId5" Type="http://schemas.openxmlformats.org/officeDocument/2006/relationships/image" Target="../media/image34.png"/><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omments" Target="../comments/comment15.xml"/></Relationships>
</file>

<file path=ppt/slides/_rels/slide43.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comments" Target="../comments/comment16.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6436F3-13AF-49E2-A62B-8CAC44F42A28}"/>
              </a:ext>
            </a:extLst>
          </p:cNvPr>
          <p:cNvSpPr>
            <a:spLocks noGrp="1"/>
          </p:cNvSpPr>
          <p:nvPr>
            <p:ph type="ctrTitle"/>
          </p:nvPr>
        </p:nvSpPr>
        <p:spPr>
          <a:xfrm>
            <a:off x="4666202" y="209908"/>
            <a:ext cx="5535414" cy="2534188"/>
          </a:xfrm>
        </p:spPr>
        <p:txBody>
          <a:bodyPr>
            <a:normAutofit/>
            <a:scene3d>
              <a:camera prst="orthographicFront"/>
              <a:lightRig rig="threePt" dir="t"/>
            </a:scene3d>
            <a:sp3d extrusionH="57150">
              <a:bevelT h="25400" prst="softRound"/>
            </a:sp3d>
          </a:bodyPr>
          <a:lstStyle/>
          <a:p>
            <a:pPr algn="ctr"/>
            <a:r>
              <a:rPr lang="en-AU" i="0" u="none" strike="noStrike" baseline="0" dirty="0">
                <a:solidFill>
                  <a:srgbClr val="6500CC"/>
                </a:solidFill>
                <a:latin typeface="Bauhaus 93" panose="04030905020B02020C02" pitchFamily="82" charset="0"/>
              </a:rPr>
              <a:t>Belligerent </a:t>
            </a:r>
            <a:r>
              <a:rPr lang="en-AU" i="0" u="none" strike="noStrike" baseline="0" dirty="0" smtClean="0">
                <a:solidFill>
                  <a:srgbClr val="6500CC"/>
                </a:solidFill>
                <a:latin typeface="Bauhaus 93" panose="04030905020B02020C02" pitchFamily="82" charset="0"/>
              </a:rPr>
              <a:t>  Benjamites</a:t>
            </a:r>
            <a:r>
              <a:rPr lang="en-AU" i="0" u="none" strike="noStrike" baseline="0" dirty="0">
                <a:solidFill>
                  <a:srgbClr val="6500CC"/>
                </a:solidFill>
                <a:latin typeface="Bauhaus 93" panose="04030905020B02020C02" pitchFamily="82" charset="0"/>
              </a:rPr>
              <a:t/>
            </a:r>
            <a:br>
              <a:rPr lang="en-AU" i="0" u="none" strike="noStrike" baseline="0" dirty="0">
                <a:solidFill>
                  <a:srgbClr val="6500CC"/>
                </a:solidFill>
                <a:latin typeface="Bauhaus 93" panose="04030905020B02020C02" pitchFamily="82" charset="0"/>
              </a:rPr>
            </a:br>
            <a:r>
              <a:rPr lang="en-AU" sz="3600" i="0" u="none" strike="noStrike" baseline="0" dirty="0">
                <a:solidFill>
                  <a:srgbClr val="6500CC"/>
                </a:solidFill>
                <a:latin typeface="Bauhaus 93" panose="04030905020B02020C02" pitchFamily="82" charset="0"/>
              </a:rPr>
              <a:t> </a:t>
            </a:r>
            <a:endParaRPr lang="en-AU" sz="9800" dirty="0"/>
          </a:p>
        </p:txBody>
      </p:sp>
      <p:pic>
        <p:nvPicPr>
          <p:cNvPr id="7" name="Picture 6">
            <a:extLst>
              <a:ext uri="{FF2B5EF4-FFF2-40B4-BE49-F238E27FC236}">
                <a16:creationId xmlns:a16="http://schemas.microsoft.com/office/drawing/2014/main" xmlns="" id="{F6E4FADF-B0B2-4331-82F0-3A21CCAAE72F}"/>
              </a:ext>
            </a:extLst>
          </p:cNvPr>
          <p:cNvPicPr>
            <a:picLocks noChangeAspect="1"/>
          </p:cNvPicPr>
          <p:nvPr/>
        </p:nvPicPr>
        <p:blipFill>
          <a:blip r:embed="rId2"/>
          <a:stretch>
            <a:fillRect/>
          </a:stretch>
        </p:blipFill>
        <p:spPr>
          <a:xfrm>
            <a:off x="9259517" y="1922295"/>
            <a:ext cx="2553618" cy="21508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itle 1">
            <a:extLst>
              <a:ext uri="{FF2B5EF4-FFF2-40B4-BE49-F238E27FC236}">
                <a16:creationId xmlns:a16="http://schemas.microsoft.com/office/drawing/2014/main" xmlns="" id="{796436F3-13AF-49E2-A62B-8CAC44F42A28}"/>
              </a:ext>
            </a:extLst>
          </p:cNvPr>
          <p:cNvSpPr txBox="1">
            <a:spLocks/>
          </p:cNvSpPr>
          <p:nvPr/>
        </p:nvSpPr>
        <p:spPr>
          <a:xfrm>
            <a:off x="4329951" y="3841035"/>
            <a:ext cx="7315201" cy="2043923"/>
          </a:xfrm>
          <a:prstGeom prst="rect">
            <a:avLst/>
          </a:prstGeom>
        </p:spPr>
        <p:txBody>
          <a:bodyPr vert="horz" lIns="91440" tIns="45720" rIns="91440" bIns="0" rtlCol="0" anchor="b">
            <a:normAutofit fontScale="97500"/>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r>
              <a:rPr lang="en-AU" sz="5600" dirty="0" smtClean="0">
                <a:solidFill>
                  <a:srgbClr val="6500CC"/>
                </a:solidFill>
                <a:latin typeface="Bauhaus 93" panose="04030905020B02020C02" pitchFamily="82" charset="0"/>
              </a:rPr>
              <a:t>     </a:t>
            </a:r>
            <a:r>
              <a:rPr lang="en-AU" sz="6700" dirty="0" smtClean="0">
                <a:solidFill>
                  <a:srgbClr val="6500CC"/>
                </a:solidFill>
                <a:latin typeface="Bauhaus 93" panose="04030905020B02020C02" pitchFamily="82" charset="0"/>
              </a:rPr>
              <a:t>Encounter </a:t>
            </a:r>
            <a:br>
              <a:rPr lang="en-AU" sz="6700" dirty="0" smtClean="0">
                <a:solidFill>
                  <a:srgbClr val="6500CC"/>
                </a:solidFill>
                <a:latin typeface="Bauhaus 93" panose="04030905020B02020C02" pitchFamily="82" charset="0"/>
              </a:rPr>
            </a:br>
            <a:r>
              <a:rPr lang="en-AU" sz="6700" dirty="0" smtClean="0">
                <a:solidFill>
                  <a:srgbClr val="6500CC"/>
                </a:solidFill>
                <a:latin typeface="Bauhaus 93" panose="04030905020B02020C02" pitchFamily="82" charset="0"/>
              </a:rPr>
              <a:t>           Judgment! </a:t>
            </a:r>
            <a:endParaRPr lang="en-AU" sz="9800" dirty="0"/>
          </a:p>
        </p:txBody>
      </p:sp>
      <p:pic>
        <p:nvPicPr>
          <p:cNvPr id="8" name="Picture 7" descr="C:\Documents and Settings\Demo\Desktop\Moon-Month &amp; Dawn\Astleford Studies - Dawn\7a - Judges Belligerant Benjamites {10 pgs} 1-1-15\Art Jud 20 BB Study\israel-tribes map 3.jpg"/>
          <p:cNvPicPr/>
          <p:nvPr/>
        </p:nvPicPr>
        <p:blipFill>
          <a:blip r:embed="rId3">
            <a:extLst>
              <a:ext uri="{28A0092B-C50C-407E-A947-70E740481C1C}">
                <a14:useLocalDpi xmlns:a14="http://schemas.microsoft.com/office/drawing/2010/main" val="0"/>
              </a:ext>
            </a:extLst>
          </a:blip>
          <a:srcRect/>
          <a:stretch>
            <a:fillRect/>
          </a:stretch>
        </p:blipFill>
        <p:spPr bwMode="auto">
          <a:xfrm>
            <a:off x="447081" y="327771"/>
            <a:ext cx="4372927" cy="5492362"/>
          </a:xfrm>
          <a:prstGeom prst="round2DiagRect">
            <a:avLst>
              <a:gd name="adj1" fmla="val 16667"/>
              <a:gd name="adj2" fmla="val 0"/>
            </a:avLst>
          </a:prstGeom>
          <a:ln w="88900" cap="sq">
            <a:solidFill>
              <a:srgbClr val="7030A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descr="C:\Users\Valued Customer\AppData\Local\Microsoft\Windows\Temporary Internet Files\Content.Word\belligerant mule.jpg"/>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9751008" y="308561"/>
            <a:ext cx="2221916" cy="21363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ctangle 2"/>
          <p:cNvSpPr/>
          <p:nvPr/>
        </p:nvSpPr>
        <p:spPr>
          <a:xfrm>
            <a:off x="0" y="-621470"/>
            <a:ext cx="6798644" cy="369332"/>
          </a:xfrm>
          <a:prstGeom prst="rect">
            <a:avLst/>
          </a:prstGeom>
          <a:solidFill>
            <a:schemeClr val="bg1"/>
          </a:solidFill>
        </p:spPr>
        <p:txBody>
          <a:bodyPr wrap="square">
            <a:spAutoFit/>
          </a:bodyPr>
          <a:lstStyle/>
          <a:p>
            <a:r>
              <a:rPr lang="en-US" dirty="0" smtClean="0"/>
              <a:t>All corrections done and emailed to Neil Jan 9/21 for PDF and SSH.</a:t>
            </a:r>
            <a:endParaRPr lang="en-US" dirty="0" smtClean="0"/>
          </a:p>
        </p:txBody>
      </p:sp>
    </p:spTree>
    <p:extLst>
      <p:ext uri="{BB962C8B-B14F-4D97-AF65-F5344CB8AC3E}">
        <p14:creationId xmlns:p14="http://schemas.microsoft.com/office/powerpoint/2010/main" val="674408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par>
                                <p:cTn id="13" presetID="4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ppt_w</p:attrName>
                                        </p:attrNameLst>
                                      </p:cBhvr>
                                      <p:tavLst>
                                        <p:tav tm="0" fmla="#ppt_w*sin(2.5*pi*$)">
                                          <p:val>
                                            <p:fltVal val="0"/>
                                          </p:val>
                                        </p:tav>
                                        <p:tav tm="100000">
                                          <p:val>
                                            <p:fltVal val="1"/>
                                          </p:val>
                                        </p:tav>
                                      </p:tavLst>
                                    </p:anim>
                                    <p:anim calcmode="lin" valueType="num">
                                      <p:cBhvr>
                                        <p:cTn id="1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817" y="173620"/>
            <a:ext cx="7523853" cy="514644"/>
          </a:xfrm>
        </p:spPr>
        <p:txBody>
          <a:bodyPr>
            <a:normAutofit fontScale="90000"/>
            <a:scene3d>
              <a:camera prst="orthographicFront"/>
              <a:lightRig rig="threePt" dir="t"/>
            </a:scene3d>
            <a:sp3d extrusionH="57150">
              <a:bevelT w="38100" h="38100" prst="angle"/>
            </a:sp3d>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JUDGES 19   GIBEAH’S CRIME</a:t>
            </a:r>
            <a:b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b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231495" y="801329"/>
            <a:ext cx="2986268" cy="5136484"/>
          </a:xfrm>
        </p:spPr>
        <p:txBody>
          <a:bodyPr>
            <a:noAutofit/>
          </a:bodyPr>
          <a:lstStyle/>
          <a:p>
            <a:pPr marL="0" indent="0">
              <a:buNone/>
            </a:pPr>
            <a:r>
              <a:rPr lang="en-US" sz="1500" b="1" baseline="30000" dirty="0">
                <a:solidFill>
                  <a:srgbClr val="000000"/>
                </a:solidFill>
                <a:latin typeface="system-ui"/>
              </a:rPr>
              <a:t>19 </a:t>
            </a:r>
            <a:r>
              <a:rPr lang="en-US" sz="1500" dirty="0">
                <a:solidFill>
                  <a:srgbClr val="000000"/>
                </a:solidFill>
                <a:latin typeface="system-ui"/>
              </a:rPr>
              <a:t>Yet there is both straw and provender for our asses; and there is bread and wine also </a:t>
            </a:r>
            <a:r>
              <a:rPr lang="en-US" sz="1500" dirty="0" smtClean="0">
                <a:solidFill>
                  <a:srgbClr val="000000"/>
                </a:solidFill>
                <a:latin typeface="system-ui"/>
              </a:rPr>
              <a:t/>
            </a:r>
            <a:br>
              <a:rPr lang="en-US" sz="1500" dirty="0" smtClean="0">
                <a:solidFill>
                  <a:srgbClr val="000000"/>
                </a:solidFill>
                <a:latin typeface="system-ui"/>
              </a:rPr>
            </a:br>
            <a:r>
              <a:rPr lang="en-US" sz="1500" dirty="0" smtClean="0">
                <a:solidFill>
                  <a:srgbClr val="000000"/>
                </a:solidFill>
                <a:latin typeface="system-ui"/>
              </a:rPr>
              <a:t>for </a:t>
            </a:r>
            <a:r>
              <a:rPr lang="en-US" sz="1500" dirty="0">
                <a:solidFill>
                  <a:srgbClr val="000000"/>
                </a:solidFill>
                <a:latin typeface="system-ui"/>
              </a:rPr>
              <a:t>me, and for thy handmaid, and for the young man which </a:t>
            </a:r>
            <a:r>
              <a:rPr lang="en-US" sz="1500" dirty="0" smtClean="0">
                <a:solidFill>
                  <a:srgbClr val="000000"/>
                </a:solidFill>
                <a:latin typeface="system-ui"/>
              </a:rPr>
              <a:t/>
            </a:r>
            <a:br>
              <a:rPr lang="en-US" sz="1500" dirty="0" smtClean="0">
                <a:solidFill>
                  <a:srgbClr val="000000"/>
                </a:solidFill>
                <a:latin typeface="system-ui"/>
              </a:rPr>
            </a:br>
            <a:r>
              <a:rPr lang="en-US" sz="1500" dirty="0" smtClean="0">
                <a:solidFill>
                  <a:srgbClr val="000000"/>
                </a:solidFill>
                <a:latin typeface="system-ui"/>
              </a:rPr>
              <a:t>is </a:t>
            </a:r>
            <a:r>
              <a:rPr lang="en-US" sz="1500" dirty="0">
                <a:solidFill>
                  <a:srgbClr val="000000"/>
                </a:solidFill>
                <a:latin typeface="system-ui"/>
              </a:rPr>
              <a:t>with thy servants: there is </a:t>
            </a:r>
            <a:r>
              <a:rPr lang="en-US" sz="1500" dirty="0" smtClean="0">
                <a:solidFill>
                  <a:srgbClr val="000000"/>
                </a:solidFill>
                <a:latin typeface="system-ui"/>
              </a:rPr>
              <a:t/>
            </a:r>
            <a:br>
              <a:rPr lang="en-US" sz="1500" dirty="0" smtClean="0">
                <a:solidFill>
                  <a:srgbClr val="000000"/>
                </a:solidFill>
                <a:latin typeface="system-ui"/>
              </a:rPr>
            </a:br>
            <a:r>
              <a:rPr lang="en-US" sz="1500" dirty="0" smtClean="0">
                <a:solidFill>
                  <a:srgbClr val="000000"/>
                </a:solidFill>
                <a:latin typeface="system-ui"/>
              </a:rPr>
              <a:t>no </a:t>
            </a:r>
            <a:r>
              <a:rPr lang="en-US" sz="1500" dirty="0">
                <a:solidFill>
                  <a:srgbClr val="000000"/>
                </a:solidFill>
                <a:latin typeface="system-ui"/>
              </a:rPr>
              <a:t>want of any thing. </a:t>
            </a:r>
            <a:endParaRPr lang="en-US" sz="1500" dirty="0" smtClean="0">
              <a:solidFill>
                <a:srgbClr val="000000"/>
              </a:solidFill>
              <a:latin typeface="system-ui"/>
            </a:endParaRPr>
          </a:p>
          <a:p>
            <a:pPr marL="0" indent="0">
              <a:buNone/>
            </a:pPr>
            <a:r>
              <a:rPr lang="en-US" sz="1500" b="1" baseline="30000" dirty="0" smtClean="0">
                <a:solidFill>
                  <a:srgbClr val="000000"/>
                </a:solidFill>
                <a:latin typeface="system-ui"/>
              </a:rPr>
              <a:t>20</a:t>
            </a:r>
            <a:r>
              <a:rPr lang="en-US" sz="1500" b="1" baseline="30000" dirty="0">
                <a:solidFill>
                  <a:srgbClr val="000000"/>
                </a:solidFill>
                <a:latin typeface="system-ui"/>
              </a:rPr>
              <a:t> </a:t>
            </a:r>
            <a:r>
              <a:rPr lang="en-US" sz="1500" dirty="0">
                <a:solidFill>
                  <a:srgbClr val="000000"/>
                </a:solidFill>
                <a:latin typeface="system-ui"/>
              </a:rPr>
              <a:t>And the old man said, Peace be with thee; howsoever let all thy wants lie upon me; only lodge not in the street. </a:t>
            </a:r>
          </a:p>
          <a:p>
            <a:pPr marL="0" indent="0">
              <a:buNone/>
            </a:pPr>
            <a:r>
              <a:rPr lang="en-US" sz="1500" b="1" baseline="30000" dirty="0">
                <a:solidFill>
                  <a:srgbClr val="000000"/>
                </a:solidFill>
                <a:latin typeface="system-ui"/>
              </a:rPr>
              <a:t>21 </a:t>
            </a:r>
            <a:r>
              <a:rPr lang="en-US" sz="1500" dirty="0">
                <a:solidFill>
                  <a:srgbClr val="000000"/>
                </a:solidFill>
                <a:latin typeface="system-ui"/>
              </a:rPr>
              <a:t>So he brought him into his house, and gave provender </a:t>
            </a:r>
            <a:r>
              <a:rPr lang="en-US" sz="1500" dirty="0" smtClean="0">
                <a:solidFill>
                  <a:srgbClr val="000000"/>
                </a:solidFill>
                <a:latin typeface="system-ui"/>
              </a:rPr>
              <a:t/>
            </a:r>
            <a:br>
              <a:rPr lang="en-US" sz="1500" dirty="0" smtClean="0">
                <a:solidFill>
                  <a:srgbClr val="000000"/>
                </a:solidFill>
                <a:latin typeface="system-ui"/>
              </a:rPr>
            </a:br>
            <a:r>
              <a:rPr lang="en-US" sz="1500" dirty="0" smtClean="0">
                <a:solidFill>
                  <a:srgbClr val="000000"/>
                </a:solidFill>
                <a:latin typeface="system-ui"/>
              </a:rPr>
              <a:t>unto </a:t>
            </a:r>
            <a:r>
              <a:rPr lang="en-US" sz="1500" dirty="0">
                <a:solidFill>
                  <a:srgbClr val="000000"/>
                </a:solidFill>
                <a:latin typeface="system-ui"/>
              </a:rPr>
              <a:t>the asses: and they washed their feet, and did eat and drink. </a:t>
            </a:r>
          </a:p>
        </p:txBody>
      </p:sp>
      <p:sp>
        <p:nvSpPr>
          <p:cNvPr id="4" name="Content Placeholder 3"/>
          <p:cNvSpPr>
            <a:spLocks noGrp="1"/>
          </p:cNvSpPr>
          <p:nvPr>
            <p:ph sz="half" idx="2"/>
          </p:nvPr>
        </p:nvSpPr>
        <p:spPr>
          <a:xfrm>
            <a:off x="3356662" y="740776"/>
            <a:ext cx="8727311" cy="5741043"/>
          </a:xfrm>
        </p:spPr>
        <p:txBody>
          <a:bodyPr>
            <a:noAutofit/>
            <a:scene3d>
              <a:camera prst="orthographicFront"/>
              <a:lightRig rig="threePt" dir="t"/>
            </a:scene3d>
            <a:sp3d extrusionH="57150">
              <a:bevelT w="38100" h="38100" prst="angle"/>
            </a:sp3d>
          </a:bodyPr>
          <a:lstStyle/>
          <a:p>
            <a:pPr marL="0" indent="0">
              <a:buNone/>
            </a:pPr>
            <a:r>
              <a:rPr lang="en-US" sz="1500" b="1" baseline="30000" dirty="0">
                <a:solidFill>
                  <a:srgbClr val="000000"/>
                </a:solidFill>
                <a:latin typeface="system-ui"/>
              </a:rPr>
              <a:t>22 </a:t>
            </a:r>
            <a:r>
              <a:rPr lang="en-US" sz="1500" dirty="0">
                <a:solidFill>
                  <a:srgbClr val="000000"/>
                </a:solidFill>
                <a:latin typeface="system-ui"/>
              </a:rPr>
              <a:t>Now as they were making their hearts merry, behold, the men of the city, certain sons of Belial, beset the house round about, and beat at the door, and </a:t>
            </a:r>
            <a:r>
              <a:rPr lang="en-US" sz="1500" dirty="0" err="1">
                <a:solidFill>
                  <a:srgbClr val="000000"/>
                </a:solidFill>
                <a:latin typeface="system-ui"/>
              </a:rPr>
              <a:t>spake</a:t>
            </a:r>
            <a:r>
              <a:rPr lang="en-US" sz="1500" dirty="0">
                <a:solidFill>
                  <a:srgbClr val="000000"/>
                </a:solidFill>
                <a:latin typeface="system-ui"/>
              </a:rPr>
              <a:t> to the master of the house, the old man, saying, Bring forth the man that came into thine house, that we may know him. </a:t>
            </a:r>
          </a:p>
          <a:p>
            <a:pPr marL="0" indent="0">
              <a:buNone/>
            </a:pPr>
            <a:r>
              <a:rPr lang="en-US" sz="1500" b="1" baseline="30000" dirty="0">
                <a:solidFill>
                  <a:srgbClr val="000000"/>
                </a:solidFill>
                <a:latin typeface="system-ui"/>
              </a:rPr>
              <a:t>23 </a:t>
            </a:r>
            <a:r>
              <a:rPr lang="en-US" sz="1500" dirty="0">
                <a:solidFill>
                  <a:srgbClr val="000000"/>
                </a:solidFill>
                <a:latin typeface="system-ui"/>
              </a:rPr>
              <a:t>And the man, the master of the house, went out unto them, and said unto them, Nay, my brethren, nay, I pray you, do not so wickedly; seeing that this man is come into mine house, do not this folly. </a:t>
            </a:r>
          </a:p>
          <a:p>
            <a:pPr marL="0" indent="0">
              <a:buNone/>
            </a:pPr>
            <a:r>
              <a:rPr lang="en-US" sz="1500" b="1" baseline="30000" dirty="0">
                <a:solidFill>
                  <a:srgbClr val="000000"/>
                </a:solidFill>
                <a:latin typeface="system-ui"/>
              </a:rPr>
              <a:t>24 </a:t>
            </a:r>
            <a:r>
              <a:rPr lang="en-US" sz="1500" dirty="0">
                <a:solidFill>
                  <a:srgbClr val="000000"/>
                </a:solidFill>
                <a:latin typeface="system-ui"/>
              </a:rPr>
              <a:t>Behold, here is my daughter a maiden, and his concubine; them I will bring out now, and humble </a:t>
            </a:r>
            <a:r>
              <a:rPr lang="en-US" sz="1500" dirty="0" smtClean="0">
                <a:solidFill>
                  <a:srgbClr val="000000"/>
                </a:solidFill>
                <a:latin typeface="system-ui"/>
              </a:rPr>
              <a:t/>
            </a:r>
            <a:br>
              <a:rPr lang="en-US" sz="1500" dirty="0" smtClean="0">
                <a:solidFill>
                  <a:srgbClr val="000000"/>
                </a:solidFill>
                <a:latin typeface="system-ui"/>
              </a:rPr>
            </a:br>
            <a:r>
              <a:rPr lang="en-US" sz="1500" dirty="0" smtClean="0">
                <a:solidFill>
                  <a:srgbClr val="000000"/>
                </a:solidFill>
                <a:latin typeface="system-ui"/>
              </a:rPr>
              <a:t>ye </a:t>
            </a:r>
            <a:r>
              <a:rPr lang="en-US" sz="1500" dirty="0">
                <a:solidFill>
                  <a:srgbClr val="000000"/>
                </a:solidFill>
                <a:latin typeface="system-ui"/>
              </a:rPr>
              <a:t>them, and do with them what </a:t>
            </a:r>
            <a:r>
              <a:rPr lang="en-US" sz="1500" dirty="0" err="1">
                <a:solidFill>
                  <a:srgbClr val="000000"/>
                </a:solidFill>
                <a:latin typeface="system-ui"/>
              </a:rPr>
              <a:t>seemeth</a:t>
            </a:r>
            <a:r>
              <a:rPr lang="en-US" sz="1500" dirty="0">
                <a:solidFill>
                  <a:srgbClr val="000000"/>
                </a:solidFill>
                <a:latin typeface="system-ui"/>
              </a:rPr>
              <a:t> good unto you: but unto this man do not so vile a thing</a:t>
            </a:r>
            <a:r>
              <a:rPr lang="en-US" sz="1500" dirty="0" smtClean="0">
                <a:solidFill>
                  <a:srgbClr val="000000"/>
                </a:solidFill>
                <a:latin typeface="system-ui"/>
              </a:rPr>
              <a:t>.</a:t>
            </a:r>
          </a:p>
          <a:p>
            <a:pPr marL="0" indent="0">
              <a:buNone/>
            </a:pPr>
            <a:r>
              <a:rPr lang="en-US" sz="1500" b="1" baseline="30000" dirty="0">
                <a:solidFill>
                  <a:srgbClr val="000000"/>
                </a:solidFill>
                <a:latin typeface="system-ui"/>
              </a:rPr>
              <a:t>25 </a:t>
            </a:r>
            <a:r>
              <a:rPr lang="en-US" sz="1500" dirty="0">
                <a:solidFill>
                  <a:srgbClr val="000000"/>
                </a:solidFill>
                <a:latin typeface="system-ui"/>
              </a:rPr>
              <a:t>But the men would not hearken to him: so the man took his concubine, and brought her forth </a:t>
            </a:r>
            <a:r>
              <a:rPr lang="en-US" sz="1500" dirty="0" smtClean="0">
                <a:solidFill>
                  <a:srgbClr val="000000"/>
                </a:solidFill>
                <a:latin typeface="system-ui"/>
              </a:rPr>
              <a:t/>
            </a:r>
            <a:br>
              <a:rPr lang="en-US" sz="1500" dirty="0" smtClean="0">
                <a:solidFill>
                  <a:srgbClr val="000000"/>
                </a:solidFill>
                <a:latin typeface="system-ui"/>
              </a:rPr>
            </a:br>
            <a:r>
              <a:rPr lang="en-US" sz="1500" dirty="0" smtClean="0">
                <a:solidFill>
                  <a:srgbClr val="000000"/>
                </a:solidFill>
                <a:latin typeface="system-ui"/>
              </a:rPr>
              <a:t>unto </a:t>
            </a:r>
            <a:r>
              <a:rPr lang="en-US" sz="1500" dirty="0">
                <a:solidFill>
                  <a:srgbClr val="000000"/>
                </a:solidFill>
                <a:latin typeface="system-ui"/>
              </a:rPr>
              <a:t>them; and </a:t>
            </a:r>
            <a:r>
              <a:rPr lang="en-US" sz="1500" b="1" u="sng" dirty="0">
                <a:solidFill>
                  <a:srgbClr val="000000"/>
                </a:solidFill>
                <a:latin typeface="system-ui"/>
              </a:rPr>
              <a:t>the</a:t>
            </a:r>
            <a:r>
              <a:rPr lang="en-US" sz="1500" b="1" dirty="0">
                <a:solidFill>
                  <a:srgbClr val="000000"/>
                </a:solidFill>
                <a:latin typeface="system-ui"/>
              </a:rPr>
              <a:t>y</a:t>
            </a:r>
            <a:r>
              <a:rPr lang="en-US" sz="1500" b="1" u="sng" dirty="0">
                <a:solidFill>
                  <a:srgbClr val="000000"/>
                </a:solidFill>
                <a:latin typeface="system-ui"/>
              </a:rPr>
              <a:t> knew her</a:t>
            </a:r>
            <a:r>
              <a:rPr lang="en-US" sz="1500" dirty="0">
                <a:solidFill>
                  <a:srgbClr val="000000"/>
                </a:solidFill>
                <a:latin typeface="system-ui"/>
              </a:rPr>
              <a:t>, and </a:t>
            </a:r>
            <a:r>
              <a:rPr lang="en-US" sz="1500" b="1" u="sng" dirty="0">
                <a:solidFill>
                  <a:srgbClr val="000000"/>
                </a:solidFill>
                <a:latin typeface="system-ui"/>
              </a:rPr>
              <a:t>abused her all the ni</a:t>
            </a:r>
            <a:r>
              <a:rPr lang="en-US" sz="1500" b="1" dirty="0">
                <a:solidFill>
                  <a:srgbClr val="000000"/>
                </a:solidFill>
                <a:latin typeface="system-ui"/>
              </a:rPr>
              <a:t>g</a:t>
            </a:r>
            <a:r>
              <a:rPr lang="en-US" sz="1500" b="1" u="sng" dirty="0">
                <a:solidFill>
                  <a:srgbClr val="000000"/>
                </a:solidFill>
                <a:latin typeface="system-ui"/>
              </a:rPr>
              <a:t>ht until the </a:t>
            </a:r>
            <a:r>
              <a:rPr lang="en-US" sz="1500" b="1" u="sng" dirty="0" smtClean="0">
                <a:solidFill>
                  <a:schemeClr val="accent2">
                    <a:lumMod val="75000"/>
                  </a:schemeClr>
                </a:solidFill>
                <a:latin typeface="system-ui"/>
              </a:rPr>
              <a:t>mornin</a:t>
            </a:r>
            <a:r>
              <a:rPr lang="en-US" sz="1500" b="1" dirty="0" smtClean="0">
                <a:solidFill>
                  <a:schemeClr val="accent2">
                    <a:lumMod val="75000"/>
                  </a:schemeClr>
                </a:solidFill>
                <a:latin typeface="system-ui"/>
              </a:rPr>
              <a:t>g [H1242/boqer]</a:t>
            </a:r>
            <a:r>
              <a:rPr lang="en-US" sz="1500" dirty="0" smtClean="0">
                <a:solidFill>
                  <a:schemeClr val="accent2">
                    <a:lumMod val="75000"/>
                  </a:schemeClr>
                </a:solidFill>
                <a:latin typeface="system-ui"/>
              </a:rPr>
              <a:t>: </a:t>
            </a:r>
            <a:r>
              <a:rPr lang="en-US" sz="1500" b="1" u="sng" dirty="0">
                <a:solidFill>
                  <a:srgbClr val="000000"/>
                </a:solidFill>
                <a:latin typeface="system-ui"/>
              </a:rPr>
              <a:t>and</a:t>
            </a:r>
            <a:r>
              <a:rPr lang="en-US" sz="1500" dirty="0">
                <a:solidFill>
                  <a:srgbClr val="000000"/>
                </a:solidFill>
                <a:latin typeface="system-ui"/>
              </a:rPr>
              <a:t> </a:t>
            </a:r>
            <a:r>
              <a:rPr lang="en-US" sz="1500" b="1" u="sng" dirty="0">
                <a:solidFill>
                  <a:srgbClr val="000000"/>
                </a:solidFill>
                <a:latin typeface="system-ui"/>
              </a:rPr>
              <a:t>when</a:t>
            </a:r>
            <a:r>
              <a:rPr lang="en-US" sz="1500" b="1" dirty="0">
                <a:solidFill>
                  <a:srgbClr val="000000"/>
                </a:solidFill>
                <a:latin typeface="system-ui"/>
              </a:rPr>
              <a:t> </a:t>
            </a:r>
            <a:r>
              <a:rPr lang="en-US" sz="1500" b="1" u="sng" dirty="0">
                <a:solidFill>
                  <a:schemeClr val="accent2">
                    <a:lumMod val="75000"/>
                  </a:schemeClr>
                </a:solidFill>
                <a:latin typeface="system-ui"/>
              </a:rPr>
              <a:t>the da</a:t>
            </a:r>
            <a:r>
              <a:rPr lang="en-US" sz="1500" b="1" dirty="0">
                <a:solidFill>
                  <a:schemeClr val="accent2">
                    <a:lumMod val="75000"/>
                  </a:schemeClr>
                </a:solidFill>
                <a:latin typeface="system-ui"/>
              </a:rPr>
              <a:t>y</a:t>
            </a:r>
            <a:r>
              <a:rPr lang="en-US" sz="1500" b="1" u="sng" dirty="0">
                <a:solidFill>
                  <a:schemeClr val="accent2">
                    <a:lumMod val="75000"/>
                  </a:schemeClr>
                </a:solidFill>
                <a:latin typeface="system-ui"/>
              </a:rPr>
              <a:t> be</a:t>
            </a:r>
            <a:r>
              <a:rPr lang="en-US" sz="1500" b="1" dirty="0">
                <a:solidFill>
                  <a:schemeClr val="accent2">
                    <a:lumMod val="75000"/>
                  </a:schemeClr>
                </a:solidFill>
                <a:latin typeface="system-ui"/>
              </a:rPr>
              <a:t>g</a:t>
            </a:r>
            <a:r>
              <a:rPr lang="en-US" sz="1500" b="1" u="sng" dirty="0">
                <a:solidFill>
                  <a:schemeClr val="accent2">
                    <a:lumMod val="75000"/>
                  </a:schemeClr>
                </a:solidFill>
                <a:latin typeface="system-ui"/>
              </a:rPr>
              <a:t>an to </a:t>
            </a:r>
            <a:r>
              <a:rPr lang="en-US" sz="1500" b="1" u="sng" dirty="0" smtClean="0">
                <a:solidFill>
                  <a:schemeClr val="accent2">
                    <a:lumMod val="75000"/>
                  </a:schemeClr>
                </a:solidFill>
                <a:latin typeface="system-ui"/>
              </a:rPr>
              <a:t>sprin</a:t>
            </a:r>
            <a:r>
              <a:rPr lang="en-US" sz="1500" b="1" dirty="0" smtClean="0">
                <a:solidFill>
                  <a:schemeClr val="accent2">
                    <a:lumMod val="75000"/>
                  </a:schemeClr>
                </a:solidFill>
                <a:latin typeface="system-ui"/>
              </a:rPr>
              <a:t>g [H5927/`</a:t>
            </a:r>
            <a:r>
              <a:rPr lang="en-US" sz="1500" b="1" dirty="0" err="1" smtClean="0">
                <a:solidFill>
                  <a:schemeClr val="accent2">
                    <a:lumMod val="75000"/>
                  </a:schemeClr>
                </a:solidFill>
                <a:latin typeface="system-ui"/>
              </a:rPr>
              <a:t>alah</a:t>
            </a:r>
            <a:r>
              <a:rPr lang="en-US" sz="1500" b="1" dirty="0" smtClean="0">
                <a:solidFill>
                  <a:schemeClr val="accent2">
                    <a:lumMod val="75000"/>
                  </a:schemeClr>
                </a:solidFill>
                <a:latin typeface="system-ui"/>
              </a:rPr>
              <a:t>*]</a:t>
            </a:r>
            <a:r>
              <a:rPr lang="en-US" sz="1500" dirty="0" smtClean="0">
                <a:solidFill>
                  <a:schemeClr val="accent2">
                    <a:lumMod val="75000"/>
                  </a:schemeClr>
                </a:solidFill>
                <a:latin typeface="system-ui"/>
              </a:rPr>
              <a:t>,</a:t>
            </a:r>
            <a:r>
              <a:rPr lang="en-US" sz="1500" dirty="0" smtClean="0">
                <a:solidFill>
                  <a:srgbClr val="000000"/>
                </a:solidFill>
                <a:latin typeface="system-ui"/>
              </a:rPr>
              <a:t> </a:t>
            </a:r>
            <a:r>
              <a:rPr lang="en-US" sz="1500" dirty="0">
                <a:solidFill>
                  <a:srgbClr val="000000"/>
                </a:solidFill>
                <a:latin typeface="system-ui"/>
              </a:rPr>
              <a:t>they let her go. </a:t>
            </a:r>
          </a:p>
          <a:p>
            <a:pPr marL="0" indent="0">
              <a:buNone/>
            </a:pPr>
            <a:r>
              <a:rPr lang="en-US" sz="1500" b="1" baseline="30000" dirty="0">
                <a:solidFill>
                  <a:srgbClr val="000000"/>
                </a:solidFill>
                <a:latin typeface="system-ui"/>
              </a:rPr>
              <a:t>26 </a:t>
            </a:r>
            <a:r>
              <a:rPr lang="en-US" sz="1500" dirty="0">
                <a:solidFill>
                  <a:srgbClr val="000000"/>
                </a:solidFill>
                <a:latin typeface="system-ui"/>
              </a:rPr>
              <a:t>Then came the woman </a:t>
            </a:r>
            <a:r>
              <a:rPr lang="en-US" sz="1500" b="1" u="sng" dirty="0">
                <a:solidFill>
                  <a:schemeClr val="accent2">
                    <a:lumMod val="75000"/>
                  </a:schemeClr>
                </a:solidFill>
                <a:latin typeface="system-ui"/>
              </a:rPr>
              <a:t>in the </a:t>
            </a:r>
            <a:r>
              <a:rPr lang="en-US" sz="1500" b="1" u="sng" dirty="0" smtClean="0">
                <a:solidFill>
                  <a:schemeClr val="accent2">
                    <a:lumMod val="75000"/>
                  </a:schemeClr>
                </a:solidFill>
                <a:latin typeface="system-ui"/>
              </a:rPr>
              <a:t>dawnin</a:t>
            </a:r>
            <a:r>
              <a:rPr lang="en-US" sz="1500" b="1" dirty="0" smtClean="0">
                <a:solidFill>
                  <a:schemeClr val="accent2">
                    <a:lumMod val="75000"/>
                  </a:schemeClr>
                </a:solidFill>
                <a:latin typeface="system-ui"/>
              </a:rPr>
              <a:t>g</a:t>
            </a:r>
            <a:r>
              <a:rPr lang="en-US" sz="1500" dirty="0" smtClean="0">
                <a:solidFill>
                  <a:srgbClr val="000000"/>
                </a:solidFill>
                <a:latin typeface="system-ui"/>
              </a:rPr>
              <a:t> [H6437] </a:t>
            </a:r>
            <a:r>
              <a:rPr lang="en-US" sz="1500" b="1" u="sng" dirty="0">
                <a:solidFill>
                  <a:schemeClr val="accent2">
                    <a:lumMod val="75000"/>
                  </a:schemeClr>
                </a:solidFill>
                <a:latin typeface="system-ui"/>
              </a:rPr>
              <a:t>of the da</a:t>
            </a:r>
            <a:r>
              <a:rPr lang="en-US" sz="1500" b="1" dirty="0">
                <a:solidFill>
                  <a:schemeClr val="accent2">
                    <a:lumMod val="75000"/>
                  </a:schemeClr>
                </a:solidFill>
                <a:latin typeface="system-ui"/>
              </a:rPr>
              <a:t>y</a:t>
            </a:r>
            <a:r>
              <a:rPr lang="en-US" sz="1500" dirty="0">
                <a:solidFill>
                  <a:schemeClr val="accent2">
                    <a:lumMod val="75000"/>
                  </a:schemeClr>
                </a:solidFill>
                <a:latin typeface="system-ui"/>
              </a:rPr>
              <a:t>, </a:t>
            </a:r>
            <a:r>
              <a:rPr lang="en-US" sz="1500" dirty="0">
                <a:solidFill>
                  <a:srgbClr val="000000"/>
                </a:solidFill>
                <a:latin typeface="system-ui"/>
              </a:rPr>
              <a:t>and fell down at the door of the man's house where her lord was, till it was light. </a:t>
            </a:r>
          </a:p>
          <a:p>
            <a:pPr marL="0" indent="0">
              <a:buNone/>
            </a:pPr>
            <a:r>
              <a:rPr lang="en-US" sz="1500" b="1" baseline="30000" dirty="0">
                <a:solidFill>
                  <a:srgbClr val="000000"/>
                </a:solidFill>
                <a:latin typeface="system-ui"/>
              </a:rPr>
              <a:t>27 </a:t>
            </a:r>
            <a:r>
              <a:rPr lang="en-US" sz="1500" dirty="0">
                <a:solidFill>
                  <a:srgbClr val="000000"/>
                </a:solidFill>
                <a:latin typeface="system-ui"/>
              </a:rPr>
              <a:t>And her lord rose up in the morning, and opened the doors of the house, and went out to go his way: and, behold, the woman his concubine was fallen down at the door of the house, and her hands were upon the threshold</a:t>
            </a:r>
            <a:r>
              <a:rPr lang="en-US" sz="1500" dirty="0" smtClean="0">
                <a:solidFill>
                  <a:srgbClr val="000000"/>
                </a:solidFill>
                <a:latin typeface="system-ui"/>
              </a:rPr>
              <a:t>.</a:t>
            </a:r>
            <a:endParaRPr lang="en-US" sz="1500" dirty="0">
              <a:solidFill>
                <a:srgbClr val="000000"/>
              </a:solidFill>
              <a:latin typeface="system-ui"/>
            </a:endParaRPr>
          </a:p>
        </p:txBody>
      </p:sp>
      <p:sp>
        <p:nvSpPr>
          <p:cNvPr id="6" name="Rectangle 5"/>
          <p:cNvSpPr/>
          <p:nvPr/>
        </p:nvSpPr>
        <p:spPr>
          <a:xfrm>
            <a:off x="3460836" y="5617469"/>
            <a:ext cx="8264316" cy="923330"/>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r>
              <a:rPr lang="en-US" b="1" dirty="0" smtClean="0">
                <a:solidFill>
                  <a:schemeClr val="accent2">
                    <a:lumMod val="75000"/>
                  </a:schemeClr>
                </a:solidFill>
              </a:rPr>
              <a:t>*DAY BEGAN TO SPRING  </a:t>
            </a:r>
            <a:r>
              <a:rPr lang="en-US" dirty="0" smtClean="0"/>
              <a:t>H5927  `</a:t>
            </a:r>
            <a:r>
              <a:rPr lang="en-US" dirty="0" err="1"/>
              <a:t>alah</a:t>
            </a:r>
            <a:r>
              <a:rPr lang="en-US" dirty="0"/>
              <a:t> (aw-law'); a primitive root; </a:t>
            </a:r>
            <a:r>
              <a:rPr lang="en-US" b="1" dirty="0">
                <a:solidFill>
                  <a:schemeClr val="accent2">
                    <a:lumMod val="75000"/>
                  </a:schemeClr>
                </a:solidFill>
              </a:rPr>
              <a:t>to ascend</a:t>
            </a:r>
            <a:r>
              <a:rPr lang="en-US" dirty="0">
                <a:solidFill>
                  <a:schemeClr val="accent2">
                    <a:lumMod val="75000"/>
                  </a:schemeClr>
                </a:solidFill>
              </a:rPr>
              <a:t>, </a:t>
            </a:r>
            <a:r>
              <a:rPr lang="en-US" dirty="0"/>
              <a:t>intransitively (</a:t>
            </a:r>
            <a:r>
              <a:rPr lang="en-US" b="1" dirty="0">
                <a:solidFill>
                  <a:schemeClr val="accent2">
                    <a:lumMod val="75000"/>
                  </a:schemeClr>
                </a:solidFill>
              </a:rPr>
              <a:t>be high</a:t>
            </a:r>
            <a:r>
              <a:rPr lang="en-US" dirty="0"/>
              <a:t>) or actively (mount); used in a great variety of </a:t>
            </a:r>
            <a:r>
              <a:rPr lang="en-US" dirty="0" smtClean="0"/>
              <a:t>senses (as </a:t>
            </a:r>
            <a:r>
              <a:rPr lang="en-US" dirty="0"/>
              <a:t>follow</a:t>
            </a:r>
            <a:r>
              <a:rPr lang="en-US" dirty="0" smtClean="0"/>
              <a:t>):  </a:t>
            </a:r>
            <a:br>
              <a:rPr lang="en-US" dirty="0" smtClean="0"/>
            </a:br>
            <a:r>
              <a:rPr lang="en-US" dirty="0" smtClean="0"/>
              <a:t>KJV </a:t>
            </a:r>
            <a:r>
              <a:rPr lang="en-US" dirty="0"/>
              <a:t>- </a:t>
            </a:r>
            <a:r>
              <a:rPr lang="en-US" b="1" dirty="0">
                <a:solidFill>
                  <a:schemeClr val="accent2">
                    <a:lumMod val="75000"/>
                  </a:schemeClr>
                </a:solidFill>
              </a:rPr>
              <a:t>arise</a:t>
            </a:r>
            <a:r>
              <a:rPr lang="en-US" dirty="0"/>
              <a:t> (</a:t>
            </a:r>
            <a:r>
              <a:rPr lang="en-US" b="1" dirty="0">
                <a:solidFill>
                  <a:schemeClr val="accent2">
                    <a:lumMod val="75000"/>
                  </a:schemeClr>
                </a:solidFill>
              </a:rPr>
              <a:t>up</a:t>
            </a:r>
            <a:r>
              <a:rPr lang="en-US" dirty="0"/>
              <a:t>), (cause to) </a:t>
            </a:r>
            <a:r>
              <a:rPr lang="en-US" b="1" dirty="0">
                <a:solidFill>
                  <a:schemeClr val="accent2">
                    <a:lumMod val="75000"/>
                  </a:schemeClr>
                </a:solidFill>
              </a:rPr>
              <a:t>ascend up, </a:t>
            </a:r>
            <a:r>
              <a:rPr lang="en-US" dirty="0"/>
              <a:t>at once, </a:t>
            </a:r>
            <a:r>
              <a:rPr lang="en-US" b="1" dirty="0">
                <a:solidFill>
                  <a:schemeClr val="accent2">
                    <a:lumMod val="75000"/>
                  </a:schemeClr>
                </a:solidFill>
              </a:rPr>
              <a:t>break</a:t>
            </a:r>
            <a:r>
              <a:rPr lang="en-US" dirty="0"/>
              <a:t> [</a:t>
            </a:r>
            <a:r>
              <a:rPr lang="en-US" b="1" dirty="0">
                <a:solidFill>
                  <a:schemeClr val="accent2">
                    <a:lumMod val="75000"/>
                  </a:schemeClr>
                </a:solidFill>
              </a:rPr>
              <a:t>the day</a:t>
            </a:r>
            <a:r>
              <a:rPr lang="en-US" dirty="0" smtClean="0"/>
              <a:t>], {</a:t>
            </a:r>
            <a:r>
              <a:rPr lang="en-US" sz="1600" dirty="0" smtClean="0"/>
              <a:t>etc.}.</a:t>
            </a:r>
            <a:endParaRPr lang="en-US" dirty="0"/>
          </a:p>
        </p:txBody>
      </p:sp>
      <p:sp>
        <p:nvSpPr>
          <p:cNvPr id="8" name="Teardrop 7"/>
          <p:cNvSpPr/>
          <p:nvPr/>
        </p:nvSpPr>
        <p:spPr>
          <a:xfrm>
            <a:off x="108994" y="6229609"/>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a:off x="502920" y="-944880"/>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a:off x="1082040" y="-944880"/>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a:off x="1661160" y="-944880"/>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Tree>
    <p:extLst>
      <p:ext uri="{BB962C8B-B14F-4D97-AF65-F5344CB8AC3E}">
        <p14:creationId xmlns:p14="http://schemas.microsoft.com/office/powerpoint/2010/main" val="893694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barn(inVertical)">
                                      <p:cBhvr>
                                        <p:cTn id="3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70" y="152396"/>
            <a:ext cx="3990891" cy="544008"/>
          </a:xfrm>
        </p:spPr>
        <p:txBody>
          <a:bodyPr>
            <a:normAutofit/>
          </a:bodyPr>
          <a:lstStyle/>
          <a:p>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19  GIBEAH’S CRIME</a:t>
            </a:r>
            <a:endParaRPr lang="en-US" sz="24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01884" y="824478"/>
            <a:ext cx="3333507" cy="5136484"/>
          </a:xfrm>
        </p:spPr>
        <p:txBody>
          <a:bodyPr>
            <a:normAutofit fontScale="77500" lnSpcReduction="20000"/>
          </a:bodyPr>
          <a:lstStyle/>
          <a:p>
            <a:pPr marL="0" indent="0">
              <a:buNone/>
            </a:pPr>
            <a:r>
              <a:rPr lang="en-US" b="1" baseline="30000" dirty="0">
                <a:solidFill>
                  <a:srgbClr val="000000"/>
                </a:solidFill>
                <a:latin typeface="system-ui"/>
              </a:rPr>
              <a:t>28 </a:t>
            </a:r>
            <a:r>
              <a:rPr lang="en-US" dirty="0">
                <a:solidFill>
                  <a:srgbClr val="000000"/>
                </a:solidFill>
                <a:latin typeface="system-ui"/>
              </a:rPr>
              <a:t>And he said unto her, Up, and let us be going. But none answered. Then the man took her up upon an ass, and the man rose up, and gat him unto his place. </a:t>
            </a:r>
          </a:p>
          <a:p>
            <a:pPr marL="0" indent="0">
              <a:buNone/>
            </a:pPr>
            <a:r>
              <a:rPr lang="en-US" b="1" baseline="30000" dirty="0">
                <a:solidFill>
                  <a:srgbClr val="000000"/>
                </a:solidFill>
                <a:latin typeface="system-ui"/>
              </a:rPr>
              <a:t>29 </a:t>
            </a:r>
            <a:r>
              <a:rPr lang="en-US" dirty="0">
                <a:solidFill>
                  <a:srgbClr val="000000"/>
                </a:solidFill>
                <a:latin typeface="system-ui"/>
              </a:rPr>
              <a:t>And when he was come into his </a:t>
            </a:r>
            <a:r>
              <a:rPr lang="en-US" dirty="0" smtClean="0">
                <a:solidFill>
                  <a:srgbClr val="000000"/>
                </a:solidFill>
                <a:latin typeface="system-ui"/>
              </a:rPr>
              <a:t>hou</a:t>
            </a:r>
            <a:r>
              <a:rPr lang="en-US" dirty="0">
                <a:solidFill>
                  <a:srgbClr val="000000"/>
                </a:solidFill>
                <a:latin typeface="system-ui"/>
              </a:rPr>
              <a:t>s</a:t>
            </a:r>
            <a:r>
              <a:rPr lang="en-US" dirty="0" smtClean="0">
                <a:solidFill>
                  <a:srgbClr val="000000"/>
                </a:solidFill>
                <a:latin typeface="system-ui"/>
              </a:rPr>
              <a:t>e</a:t>
            </a:r>
            <a:r>
              <a:rPr lang="en-US" dirty="0">
                <a:solidFill>
                  <a:srgbClr val="000000"/>
                </a:solidFill>
                <a:latin typeface="system-ui"/>
              </a:rPr>
              <a:t>, he took a knife, and laid hold on his concubine, and divided her, together with her bones, into twelve pieces, and sent her into all the coasts of Israel. </a:t>
            </a:r>
          </a:p>
          <a:p>
            <a:pPr marL="0" indent="0">
              <a:buNone/>
            </a:pPr>
            <a:r>
              <a:rPr lang="en-US" b="1" baseline="30000" dirty="0">
                <a:solidFill>
                  <a:srgbClr val="000000"/>
                </a:solidFill>
                <a:latin typeface="system-ui"/>
              </a:rPr>
              <a:t>30 </a:t>
            </a:r>
            <a:r>
              <a:rPr lang="en-US" dirty="0">
                <a:solidFill>
                  <a:srgbClr val="000000"/>
                </a:solidFill>
                <a:latin typeface="system-ui"/>
              </a:rPr>
              <a:t>And it was so, that </a:t>
            </a:r>
            <a:r>
              <a:rPr lang="en-US" b="1" u="sng" dirty="0">
                <a:solidFill>
                  <a:srgbClr val="000000"/>
                </a:solidFill>
                <a:latin typeface="system-ui"/>
              </a:rPr>
              <a:t>all that saw it said</a:t>
            </a:r>
            <a:r>
              <a:rPr lang="en-US" b="1" dirty="0">
                <a:solidFill>
                  <a:srgbClr val="000000"/>
                </a:solidFill>
                <a:latin typeface="system-ui"/>
              </a:rPr>
              <a:t>, </a:t>
            </a:r>
            <a:r>
              <a:rPr lang="en-US" b="1" u="sng" dirty="0">
                <a:solidFill>
                  <a:srgbClr val="000000"/>
                </a:solidFill>
                <a:latin typeface="system-ui"/>
              </a:rPr>
              <a:t>There was no such deed done nor seen from the da</a:t>
            </a:r>
            <a:r>
              <a:rPr lang="en-US" b="1" dirty="0">
                <a:solidFill>
                  <a:srgbClr val="000000"/>
                </a:solidFill>
                <a:latin typeface="system-ui"/>
              </a:rPr>
              <a:t>y </a:t>
            </a:r>
            <a:r>
              <a:rPr lang="en-US" b="1" u="sng" dirty="0">
                <a:solidFill>
                  <a:srgbClr val="000000"/>
                </a:solidFill>
                <a:latin typeface="system-ui"/>
              </a:rPr>
              <a:t>that the children of Israel came u</a:t>
            </a:r>
            <a:r>
              <a:rPr lang="en-US" b="1" dirty="0">
                <a:solidFill>
                  <a:srgbClr val="000000"/>
                </a:solidFill>
                <a:latin typeface="system-ui"/>
              </a:rPr>
              <a:t>p</a:t>
            </a:r>
            <a:r>
              <a:rPr lang="en-US" b="1" u="sng" dirty="0">
                <a:solidFill>
                  <a:srgbClr val="000000"/>
                </a:solidFill>
                <a:latin typeface="system-ui"/>
              </a:rPr>
              <a:t> out of the land of E</a:t>
            </a:r>
            <a:r>
              <a:rPr lang="en-US" b="1" dirty="0">
                <a:solidFill>
                  <a:srgbClr val="000000"/>
                </a:solidFill>
                <a:latin typeface="system-ui"/>
              </a:rPr>
              <a:t>gyp</a:t>
            </a:r>
            <a:r>
              <a:rPr lang="en-US" b="1" u="sng" dirty="0">
                <a:solidFill>
                  <a:srgbClr val="000000"/>
                </a:solidFill>
                <a:latin typeface="system-ui"/>
              </a:rPr>
              <a:t>t unto this da</a:t>
            </a:r>
            <a:r>
              <a:rPr lang="en-US" b="1" dirty="0">
                <a:solidFill>
                  <a:srgbClr val="000000"/>
                </a:solidFill>
                <a:latin typeface="system-ui"/>
              </a:rPr>
              <a:t>y: </a:t>
            </a:r>
            <a:r>
              <a:rPr lang="en-US" b="1" u="sng" dirty="0">
                <a:solidFill>
                  <a:srgbClr val="000000"/>
                </a:solidFill>
                <a:latin typeface="system-ui"/>
              </a:rPr>
              <a:t>consider of it</a:t>
            </a:r>
            <a:r>
              <a:rPr lang="en-US" b="1" dirty="0">
                <a:solidFill>
                  <a:srgbClr val="000000"/>
                </a:solidFill>
                <a:latin typeface="system-ui"/>
              </a:rPr>
              <a:t>, </a:t>
            </a:r>
            <a:r>
              <a:rPr lang="en-US" b="1" u="sng" dirty="0">
                <a:solidFill>
                  <a:srgbClr val="000000"/>
                </a:solidFill>
                <a:latin typeface="system-ui"/>
              </a:rPr>
              <a:t>take advice</a:t>
            </a:r>
            <a:r>
              <a:rPr lang="en-US" b="1" dirty="0">
                <a:solidFill>
                  <a:srgbClr val="000000"/>
                </a:solidFill>
                <a:latin typeface="system-ui"/>
              </a:rPr>
              <a:t>, </a:t>
            </a:r>
            <a:r>
              <a:rPr lang="en-US" b="1" u="sng" dirty="0">
                <a:solidFill>
                  <a:srgbClr val="000000"/>
                </a:solidFill>
                <a:latin typeface="system-ui"/>
              </a:rPr>
              <a:t>and s</a:t>
            </a:r>
            <a:r>
              <a:rPr lang="en-US" b="1" dirty="0">
                <a:solidFill>
                  <a:srgbClr val="000000"/>
                </a:solidFill>
                <a:latin typeface="system-ui"/>
              </a:rPr>
              <a:t>p</a:t>
            </a:r>
            <a:r>
              <a:rPr lang="en-US" b="1" u="sng" dirty="0">
                <a:solidFill>
                  <a:srgbClr val="000000"/>
                </a:solidFill>
                <a:latin typeface="system-ui"/>
              </a:rPr>
              <a:t>eak</a:t>
            </a:r>
            <a:r>
              <a:rPr lang="en-US" b="1" dirty="0">
                <a:solidFill>
                  <a:srgbClr val="000000"/>
                </a:solidFill>
                <a:latin typeface="system-ui"/>
              </a:rPr>
              <a:t> y</a:t>
            </a:r>
            <a:r>
              <a:rPr lang="en-US" b="1" u="sng" dirty="0">
                <a:solidFill>
                  <a:srgbClr val="000000"/>
                </a:solidFill>
                <a:latin typeface="system-ui"/>
              </a:rPr>
              <a:t>our </a:t>
            </a:r>
            <a:r>
              <a:rPr lang="en-US" b="1" u="sng" dirty="0" smtClean="0">
                <a:solidFill>
                  <a:srgbClr val="000000"/>
                </a:solidFill>
                <a:latin typeface="system-ui"/>
              </a:rPr>
              <a:t>minds</a:t>
            </a:r>
            <a:r>
              <a:rPr lang="en-US" dirty="0" smtClean="0">
                <a:solidFill>
                  <a:srgbClr val="000000"/>
                </a:solidFill>
                <a:latin typeface="system-ui"/>
              </a:rPr>
              <a:t>.</a:t>
            </a:r>
            <a:endParaRPr lang="en-US" dirty="0"/>
          </a:p>
        </p:txBody>
      </p:sp>
      <p:sp>
        <p:nvSpPr>
          <p:cNvPr id="4" name="Content Placeholder 3"/>
          <p:cNvSpPr>
            <a:spLocks noGrp="1"/>
          </p:cNvSpPr>
          <p:nvPr>
            <p:ph sz="half" idx="2"/>
          </p:nvPr>
        </p:nvSpPr>
        <p:spPr>
          <a:xfrm>
            <a:off x="4271058" y="833377"/>
            <a:ext cx="7297165" cy="5125946"/>
          </a:xfrm>
        </p:spPr>
        <p:txBody>
          <a:bodyPr>
            <a:normAutofit fontScale="77500" lnSpcReduction="20000"/>
          </a:bodyPr>
          <a:lstStyle/>
          <a:p>
            <a:pPr marL="0" indent="0">
              <a:buNone/>
            </a:pPr>
            <a:r>
              <a:rPr lang="en-US" baseline="30000" dirty="0">
                <a:solidFill>
                  <a:srgbClr val="000000"/>
                </a:solidFill>
                <a:latin typeface="system-ui"/>
              </a:rPr>
              <a:t>1</a:t>
            </a:r>
            <a:r>
              <a:rPr lang="en-US" dirty="0">
                <a:solidFill>
                  <a:srgbClr val="000000"/>
                </a:solidFill>
                <a:latin typeface="system-ui"/>
              </a:rPr>
              <a:t> Then all the children of Israel went out, and the congregation was gathered together as one man, from </a:t>
            </a:r>
            <a:r>
              <a:rPr lang="en-US" b="1" u="sng" dirty="0">
                <a:solidFill>
                  <a:srgbClr val="000000"/>
                </a:solidFill>
                <a:latin typeface="system-ui"/>
              </a:rPr>
              <a:t>Dan</a:t>
            </a:r>
            <a:r>
              <a:rPr lang="en-US" dirty="0">
                <a:solidFill>
                  <a:srgbClr val="000000"/>
                </a:solidFill>
                <a:latin typeface="system-ui"/>
              </a:rPr>
              <a:t> even to </a:t>
            </a:r>
            <a:r>
              <a:rPr lang="en-US" b="1" u="sng" dirty="0">
                <a:solidFill>
                  <a:srgbClr val="000000"/>
                </a:solidFill>
                <a:latin typeface="system-ui"/>
              </a:rPr>
              <a:t>Beersheba</a:t>
            </a:r>
            <a:r>
              <a:rPr lang="en-US" dirty="0">
                <a:solidFill>
                  <a:srgbClr val="000000"/>
                </a:solidFill>
                <a:latin typeface="system-ui"/>
              </a:rPr>
              <a:t>, with </a:t>
            </a:r>
            <a:r>
              <a:rPr lang="en-US" b="1" u="sng" dirty="0">
                <a:solidFill>
                  <a:srgbClr val="000000"/>
                </a:solidFill>
                <a:latin typeface="system-ui"/>
              </a:rPr>
              <a:t>the land of Gilead</a:t>
            </a:r>
            <a:r>
              <a:rPr lang="en-US" dirty="0">
                <a:solidFill>
                  <a:srgbClr val="000000"/>
                </a:solidFill>
                <a:latin typeface="system-ui"/>
              </a:rPr>
              <a:t>, unto </a:t>
            </a:r>
            <a:r>
              <a:rPr lang="en-US" b="1" dirty="0" smtClean="0">
                <a:solidFill>
                  <a:srgbClr val="0000FF"/>
                </a:solidFill>
                <a:latin typeface="system-ui"/>
              </a:rPr>
              <a:t>Yahuah</a:t>
            </a:r>
            <a:r>
              <a:rPr lang="en-US" dirty="0">
                <a:solidFill>
                  <a:srgbClr val="000000"/>
                </a:solidFill>
                <a:latin typeface="system-ui"/>
              </a:rPr>
              <a:t> in </a:t>
            </a:r>
            <a:r>
              <a:rPr lang="en-US" b="1" u="sng" dirty="0" smtClean="0">
                <a:solidFill>
                  <a:srgbClr val="000000"/>
                </a:solidFill>
                <a:latin typeface="system-ui"/>
              </a:rPr>
              <a:t>Miz</a:t>
            </a:r>
            <a:r>
              <a:rPr lang="en-US" b="1" dirty="0" smtClean="0">
                <a:solidFill>
                  <a:srgbClr val="000000"/>
                </a:solidFill>
                <a:latin typeface="system-ui"/>
              </a:rPr>
              <a:t>p</a:t>
            </a:r>
            <a:r>
              <a:rPr lang="en-US" b="1" u="sng" dirty="0" smtClean="0">
                <a:solidFill>
                  <a:srgbClr val="000000"/>
                </a:solidFill>
                <a:latin typeface="system-ui"/>
              </a:rPr>
              <a:t>ah</a:t>
            </a:r>
            <a:r>
              <a:rPr lang="en-US" dirty="0">
                <a:solidFill>
                  <a:srgbClr val="000000"/>
                </a:solidFill>
                <a:latin typeface="system-ui"/>
              </a:rPr>
              <a:t>. </a:t>
            </a:r>
          </a:p>
          <a:p>
            <a:pPr marL="0" indent="0">
              <a:buNone/>
            </a:pPr>
            <a:r>
              <a:rPr lang="en-US" b="1" baseline="30000" dirty="0">
                <a:solidFill>
                  <a:srgbClr val="000000"/>
                </a:solidFill>
                <a:latin typeface="system-ui"/>
              </a:rPr>
              <a:t>2 </a:t>
            </a:r>
            <a:r>
              <a:rPr lang="en-US" b="1" u="sng" dirty="0">
                <a:solidFill>
                  <a:srgbClr val="000000"/>
                </a:solidFill>
                <a:latin typeface="system-ui"/>
              </a:rPr>
              <a:t>And the chief of all the</a:t>
            </a:r>
            <a:r>
              <a:rPr lang="en-US" b="1" dirty="0">
                <a:solidFill>
                  <a:srgbClr val="000000"/>
                </a:solidFill>
                <a:latin typeface="system-ui"/>
              </a:rPr>
              <a:t> p</a:t>
            </a:r>
            <a:r>
              <a:rPr lang="en-US" b="1" u="sng" dirty="0">
                <a:solidFill>
                  <a:srgbClr val="000000"/>
                </a:solidFill>
                <a:latin typeface="system-ui"/>
              </a:rPr>
              <a:t>eo</a:t>
            </a:r>
            <a:r>
              <a:rPr lang="en-US" b="1" dirty="0">
                <a:solidFill>
                  <a:srgbClr val="000000"/>
                </a:solidFill>
                <a:latin typeface="system-ui"/>
              </a:rPr>
              <a:t>p</a:t>
            </a:r>
            <a:r>
              <a:rPr lang="en-US" b="1" u="sng" dirty="0">
                <a:solidFill>
                  <a:srgbClr val="000000"/>
                </a:solidFill>
                <a:latin typeface="system-ui"/>
              </a:rPr>
              <a:t>le</a:t>
            </a:r>
            <a:r>
              <a:rPr lang="en-US" b="1" dirty="0">
                <a:solidFill>
                  <a:srgbClr val="000000"/>
                </a:solidFill>
                <a:latin typeface="system-ui"/>
              </a:rPr>
              <a:t>, </a:t>
            </a:r>
            <a:r>
              <a:rPr lang="en-US" b="1" u="sng" dirty="0">
                <a:solidFill>
                  <a:srgbClr val="000000"/>
                </a:solidFill>
                <a:latin typeface="system-ui"/>
              </a:rPr>
              <a:t>even of all the tribes of Israel</a:t>
            </a:r>
            <a:r>
              <a:rPr lang="en-US" b="1" dirty="0">
                <a:solidFill>
                  <a:srgbClr val="000000"/>
                </a:solidFill>
                <a:latin typeface="system-ui"/>
              </a:rPr>
              <a:t>, p</a:t>
            </a:r>
            <a:r>
              <a:rPr lang="en-US" b="1" u="sng" dirty="0">
                <a:solidFill>
                  <a:srgbClr val="000000"/>
                </a:solidFill>
                <a:latin typeface="system-ui"/>
              </a:rPr>
              <a:t>resented themselves in the assembl</a:t>
            </a:r>
            <a:r>
              <a:rPr lang="en-US" b="1" dirty="0">
                <a:solidFill>
                  <a:srgbClr val="000000"/>
                </a:solidFill>
                <a:latin typeface="system-ui"/>
              </a:rPr>
              <a:t>y </a:t>
            </a:r>
            <a:r>
              <a:rPr lang="en-US" b="1" u="sng" dirty="0">
                <a:solidFill>
                  <a:srgbClr val="000000"/>
                </a:solidFill>
                <a:latin typeface="system-ui"/>
              </a:rPr>
              <a:t>of the peo</a:t>
            </a:r>
            <a:r>
              <a:rPr lang="en-US" b="1" dirty="0">
                <a:solidFill>
                  <a:srgbClr val="000000"/>
                </a:solidFill>
                <a:latin typeface="system-ui"/>
              </a:rPr>
              <a:t>p</a:t>
            </a:r>
            <a:r>
              <a:rPr lang="en-US" b="1" u="sng" dirty="0">
                <a:solidFill>
                  <a:srgbClr val="000000"/>
                </a:solidFill>
                <a:latin typeface="system-ui"/>
              </a:rPr>
              <a:t>le</a:t>
            </a:r>
            <a:r>
              <a:rPr lang="en-US" dirty="0">
                <a:solidFill>
                  <a:srgbClr val="000000"/>
                </a:solidFill>
                <a:latin typeface="system-ui"/>
              </a:rPr>
              <a:t> of </a:t>
            </a:r>
            <a:r>
              <a:rPr lang="en-US" dirty="0" smtClean="0">
                <a:solidFill>
                  <a:srgbClr val="000000"/>
                </a:solidFill>
                <a:latin typeface="system-ui"/>
              </a:rPr>
              <a:t>Elohim, </a:t>
            </a:r>
            <a:r>
              <a:rPr lang="en-US" dirty="0">
                <a:solidFill>
                  <a:srgbClr val="000000"/>
                </a:solidFill>
                <a:latin typeface="system-ui"/>
              </a:rPr>
              <a:t>four hundred thousand footmen that drew sword. </a:t>
            </a:r>
          </a:p>
          <a:p>
            <a:pPr marL="0" indent="0">
              <a:buNone/>
            </a:pPr>
            <a:r>
              <a:rPr lang="en-US" b="1" baseline="30000" dirty="0">
                <a:solidFill>
                  <a:srgbClr val="000000"/>
                </a:solidFill>
                <a:latin typeface="system-ui"/>
              </a:rPr>
              <a:t>3 </a:t>
            </a:r>
            <a:r>
              <a:rPr lang="en-US" dirty="0">
                <a:solidFill>
                  <a:srgbClr val="000000"/>
                </a:solidFill>
                <a:latin typeface="system-ui"/>
              </a:rPr>
              <a:t>(Now the children of Benjamin heard that the children of Israel were gone up to </a:t>
            </a:r>
            <a:r>
              <a:rPr lang="en-US" b="1" u="sng" dirty="0" smtClean="0">
                <a:solidFill>
                  <a:srgbClr val="000000"/>
                </a:solidFill>
                <a:latin typeface="system-ui"/>
              </a:rPr>
              <a:t>Mizpah</a:t>
            </a:r>
            <a:r>
              <a:rPr lang="en-US" dirty="0" smtClean="0">
                <a:solidFill>
                  <a:srgbClr val="000000"/>
                </a:solidFill>
                <a:latin typeface="system-ui"/>
              </a:rPr>
              <a:t>.) </a:t>
            </a:r>
            <a:r>
              <a:rPr lang="en-US" dirty="0">
                <a:solidFill>
                  <a:srgbClr val="000000"/>
                </a:solidFill>
                <a:latin typeface="system-ui"/>
              </a:rPr>
              <a:t>Then said the children of Israel, Tell us, how was this wickedness? </a:t>
            </a:r>
            <a:endParaRPr lang="en-US" dirty="0" smtClean="0">
              <a:solidFill>
                <a:srgbClr val="000000"/>
              </a:solidFill>
              <a:latin typeface="system-ui"/>
            </a:endParaRPr>
          </a:p>
          <a:p>
            <a:pPr marL="0" indent="0">
              <a:buNone/>
            </a:pPr>
            <a:r>
              <a:rPr lang="en-US" b="1" baseline="30000" dirty="0" smtClean="0">
                <a:solidFill>
                  <a:srgbClr val="000000"/>
                </a:solidFill>
                <a:latin typeface="system-ui"/>
              </a:rPr>
              <a:t>4</a:t>
            </a:r>
            <a:r>
              <a:rPr lang="en-US" b="1" baseline="30000" dirty="0">
                <a:solidFill>
                  <a:srgbClr val="000000"/>
                </a:solidFill>
                <a:latin typeface="system-ui"/>
              </a:rPr>
              <a:t> </a:t>
            </a:r>
            <a:r>
              <a:rPr lang="en-US" dirty="0">
                <a:solidFill>
                  <a:srgbClr val="000000"/>
                </a:solidFill>
                <a:latin typeface="system-ui"/>
              </a:rPr>
              <a:t>And the Levite, the husband of the woman that was slain, answered and said, I came into </a:t>
            </a:r>
            <a:r>
              <a:rPr lang="en-US" dirty="0" err="1">
                <a:solidFill>
                  <a:srgbClr val="000000"/>
                </a:solidFill>
                <a:latin typeface="system-ui"/>
              </a:rPr>
              <a:t>Gibeah</a:t>
            </a:r>
            <a:r>
              <a:rPr lang="en-US" dirty="0">
                <a:solidFill>
                  <a:srgbClr val="000000"/>
                </a:solidFill>
                <a:latin typeface="system-ui"/>
              </a:rPr>
              <a:t> that </a:t>
            </a:r>
            <a:r>
              <a:rPr lang="en-US" dirty="0" err="1">
                <a:solidFill>
                  <a:srgbClr val="000000"/>
                </a:solidFill>
                <a:latin typeface="system-ui"/>
              </a:rPr>
              <a:t>belongeth</a:t>
            </a:r>
            <a:r>
              <a:rPr lang="en-US" dirty="0">
                <a:solidFill>
                  <a:srgbClr val="000000"/>
                </a:solidFill>
                <a:latin typeface="system-ui"/>
              </a:rPr>
              <a:t> to Benjamin, I and my concubine, to lodge. </a:t>
            </a:r>
            <a:endParaRPr lang="en-US" dirty="0" smtClean="0">
              <a:solidFill>
                <a:srgbClr val="000000"/>
              </a:solidFill>
              <a:latin typeface="system-ui"/>
            </a:endParaRPr>
          </a:p>
          <a:p>
            <a:pPr marL="0" indent="0">
              <a:buNone/>
            </a:pPr>
            <a:r>
              <a:rPr lang="en-US" b="1" baseline="30000" dirty="0" smtClean="0">
                <a:solidFill>
                  <a:srgbClr val="000000"/>
                </a:solidFill>
                <a:latin typeface="system-ui"/>
              </a:rPr>
              <a:t>5</a:t>
            </a:r>
            <a:r>
              <a:rPr lang="en-US" b="1" baseline="30000" dirty="0">
                <a:solidFill>
                  <a:srgbClr val="000000"/>
                </a:solidFill>
                <a:latin typeface="system-ui"/>
              </a:rPr>
              <a:t> </a:t>
            </a:r>
            <a:r>
              <a:rPr lang="en-US" dirty="0">
                <a:solidFill>
                  <a:srgbClr val="000000"/>
                </a:solidFill>
                <a:latin typeface="system-ui"/>
              </a:rPr>
              <a:t>And the men of </a:t>
            </a:r>
            <a:r>
              <a:rPr lang="en-US" dirty="0" err="1">
                <a:solidFill>
                  <a:srgbClr val="000000"/>
                </a:solidFill>
                <a:latin typeface="system-ui"/>
              </a:rPr>
              <a:t>Gibeah</a:t>
            </a:r>
            <a:r>
              <a:rPr lang="en-US" dirty="0">
                <a:solidFill>
                  <a:srgbClr val="000000"/>
                </a:solidFill>
                <a:latin typeface="system-ui"/>
              </a:rPr>
              <a:t> rose against me, and beset the house round about upon me </a:t>
            </a:r>
            <a:r>
              <a:rPr lang="en-US" b="1" u="sng" dirty="0">
                <a:solidFill>
                  <a:srgbClr val="002060"/>
                </a:solidFill>
                <a:latin typeface="system-ui"/>
              </a:rPr>
              <a:t>by night</a:t>
            </a:r>
            <a:r>
              <a:rPr lang="en-US" dirty="0">
                <a:solidFill>
                  <a:srgbClr val="002060"/>
                </a:solidFill>
                <a:latin typeface="system-ui"/>
              </a:rPr>
              <a:t>, </a:t>
            </a:r>
            <a:r>
              <a:rPr lang="en-US" dirty="0">
                <a:solidFill>
                  <a:srgbClr val="000000"/>
                </a:solidFill>
                <a:latin typeface="system-ui"/>
              </a:rPr>
              <a:t>and thought to have slain me: and my concubine have they forced, that she is dead. </a:t>
            </a:r>
            <a:endParaRPr lang="en-US" dirty="0" smtClean="0">
              <a:solidFill>
                <a:srgbClr val="000000"/>
              </a:solidFill>
              <a:latin typeface="system-ui"/>
            </a:endParaRPr>
          </a:p>
          <a:p>
            <a:pPr marL="0" indent="0">
              <a:buNone/>
            </a:pPr>
            <a:r>
              <a:rPr lang="en-US" b="1" baseline="30000" dirty="0" smtClean="0">
                <a:solidFill>
                  <a:srgbClr val="000000"/>
                </a:solidFill>
                <a:latin typeface="system-ui"/>
              </a:rPr>
              <a:t>6</a:t>
            </a:r>
            <a:r>
              <a:rPr lang="en-US" b="1" baseline="30000" dirty="0">
                <a:solidFill>
                  <a:srgbClr val="000000"/>
                </a:solidFill>
                <a:latin typeface="system-ui"/>
              </a:rPr>
              <a:t> </a:t>
            </a:r>
            <a:r>
              <a:rPr lang="en-US" dirty="0">
                <a:solidFill>
                  <a:srgbClr val="000000"/>
                </a:solidFill>
                <a:latin typeface="system-ui"/>
              </a:rPr>
              <a:t>And I took my concubine, and cut her in pieces, and sent her throughout all the country of the inheritance of Israel: for they have committed lewdness and folly in Israel. </a:t>
            </a:r>
            <a:endParaRPr lang="en-US" dirty="0" smtClean="0">
              <a:solidFill>
                <a:srgbClr val="000000"/>
              </a:solidFill>
              <a:latin typeface="system-ui"/>
            </a:endParaRPr>
          </a:p>
          <a:p>
            <a:pPr marL="0" indent="0">
              <a:buNone/>
            </a:pPr>
            <a:r>
              <a:rPr lang="en-US" b="1" baseline="30000" dirty="0" smtClean="0">
                <a:solidFill>
                  <a:srgbClr val="000000"/>
                </a:solidFill>
                <a:latin typeface="system-ui"/>
              </a:rPr>
              <a:t>7</a:t>
            </a:r>
            <a:r>
              <a:rPr lang="en-US" b="1" baseline="30000" dirty="0">
                <a:solidFill>
                  <a:srgbClr val="000000"/>
                </a:solidFill>
                <a:latin typeface="system-ui"/>
              </a:rPr>
              <a:t> </a:t>
            </a:r>
            <a:r>
              <a:rPr lang="en-US" b="1" u="sng" dirty="0">
                <a:solidFill>
                  <a:srgbClr val="000000"/>
                </a:solidFill>
                <a:latin typeface="system-ui"/>
              </a:rPr>
              <a:t>Behold</a:t>
            </a:r>
            <a:r>
              <a:rPr lang="en-US" b="1" dirty="0">
                <a:solidFill>
                  <a:srgbClr val="000000"/>
                </a:solidFill>
                <a:latin typeface="system-ui"/>
              </a:rPr>
              <a:t>, y</a:t>
            </a:r>
            <a:r>
              <a:rPr lang="en-US" b="1" u="sng" dirty="0">
                <a:solidFill>
                  <a:srgbClr val="000000"/>
                </a:solidFill>
                <a:latin typeface="system-ui"/>
              </a:rPr>
              <a:t>e are all children of Israel</a:t>
            </a:r>
            <a:r>
              <a:rPr lang="en-US" b="1" dirty="0">
                <a:solidFill>
                  <a:srgbClr val="000000"/>
                </a:solidFill>
                <a:latin typeface="system-ui"/>
              </a:rPr>
              <a:t>; g</a:t>
            </a:r>
            <a:r>
              <a:rPr lang="en-US" b="1" u="sng" dirty="0">
                <a:solidFill>
                  <a:srgbClr val="000000"/>
                </a:solidFill>
                <a:latin typeface="system-ui"/>
              </a:rPr>
              <a:t>ive here</a:t>
            </a:r>
            <a:r>
              <a:rPr lang="en-US" b="1" dirty="0">
                <a:solidFill>
                  <a:srgbClr val="000000"/>
                </a:solidFill>
                <a:latin typeface="system-ui"/>
              </a:rPr>
              <a:t> y</a:t>
            </a:r>
            <a:r>
              <a:rPr lang="en-US" b="1" u="sng" dirty="0">
                <a:solidFill>
                  <a:srgbClr val="000000"/>
                </a:solidFill>
                <a:latin typeface="system-ui"/>
              </a:rPr>
              <a:t>our advice and counsel</a:t>
            </a:r>
            <a:r>
              <a:rPr lang="en-US" dirty="0">
                <a:solidFill>
                  <a:srgbClr val="000000"/>
                </a:solidFill>
                <a:latin typeface="system-ui"/>
              </a:rPr>
              <a:t>.</a:t>
            </a:r>
          </a:p>
          <a:p>
            <a:endParaRPr lang="en-US" dirty="0"/>
          </a:p>
        </p:txBody>
      </p:sp>
      <p:sp>
        <p:nvSpPr>
          <p:cNvPr id="7" name="Title 1"/>
          <p:cNvSpPr txBox="1">
            <a:spLocks/>
          </p:cNvSpPr>
          <p:nvPr/>
        </p:nvSpPr>
        <p:spPr>
          <a:xfrm>
            <a:off x="4317357" y="129246"/>
            <a:ext cx="7874643" cy="544008"/>
          </a:xfrm>
          <a:prstGeom prst="rect">
            <a:avLst/>
          </a:prstGeom>
        </p:spPr>
        <p:txBody>
          <a:bodyPr vert="horz" lIns="91440" tIns="45720" rIns="91440" bIns="45720" rtlCol="0" anchor="t">
            <a:normAutofit/>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20  ISRAEL’S WAR WITH THE BENJAMITES</a:t>
            </a:r>
            <a:endParaRPr lang="en-US" sz="24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ardrop 5"/>
          <p:cNvSpPr/>
          <p:nvPr/>
        </p:nvSpPr>
        <p:spPr>
          <a:xfrm>
            <a:off x="-76200" y="-944880"/>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p:cNvSpPr/>
          <p:nvPr/>
        </p:nvSpPr>
        <p:spPr>
          <a:xfrm>
            <a:off x="553752" y="-933112"/>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a:off x="52086" y="6242998"/>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a:off x="1661160" y="-944880"/>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Tree>
    <p:extLst>
      <p:ext uri="{BB962C8B-B14F-4D97-AF65-F5344CB8AC3E}">
        <p14:creationId xmlns:p14="http://schemas.microsoft.com/office/powerpoint/2010/main" val="2120745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17" y="162046"/>
            <a:ext cx="11392886" cy="520858"/>
          </a:xfrm>
        </p:spPr>
        <p:txBody>
          <a:bodyPr>
            <a:normAutofit fontScale="90000"/>
            <a:scene3d>
              <a:camera prst="orthographicFront"/>
              <a:lightRig rig="threePt" dir="t"/>
            </a:scene3d>
            <a:sp3d extrusionH="57150">
              <a:bevelT w="38100" h="38100" prst="angle"/>
            </a:sp3d>
          </a:bodyPr>
          <a:lstStyle/>
          <a:p>
            <a:pPr algn="ct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20  ISRAEL’S WAR WITH THE BENJAMITES  </a:t>
            </a: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[CON’T]</a:t>
            </a: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24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289359" y="824477"/>
            <a:ext cx="5224374" cy="5321679"/>
          </a:xfrm>
        </p:spPr>
        <p:txBody>
          <a:bodyPr>
            <a:noAutofit/>
          </a:bodyPr>
          <a:lstStyle/>
          <a:p>
            <a:pPr marL="0" indent="0">
              <a:buNone/>
            </a:pPr>
            <a:r>
              <a:rPr lang="en-US" sz="1600" b="1" baseline="30000" dirty="0">
                <a:solidFill>
                  <a:srgbClr val="000000"/>
                </a:solidFill>
                <a:latin typeface="system-ui"/>
              </a:rPr>
              <a:t>8 </a:t>
            </a:r>
            <a:r>
              <a:rPr lang="en-US" sz="1600" dirty="0">
                <a:solidFill>
                  <a:srgbClr val="000000"/>
                </a:solidFill>
                <a:latin typeface="system-ui"/>
              </a:rPr>
              <a:t>And all the people arose as one man, saying, We will not any of us go to his tent, neither will we any of us turn into his house. </a:t>
            </a:r>
          </a:p>
          <a:p>
            <a:pPr marL="0" indent="0">
              <a:buNone/>
            </a:pPr>
            <a:r>
              <a:rPr lang="en-US" sz="1600" b="1" baseline="30000" dirty="0">
                <a:solidFill>
                  <a:srgbClr val="000000"/>
                </a:solidFill>
                <a:latin typeface="system-ui"/>
              </a:rPr>
              <a:t>9 </a:t>
            </a:r>
            <a:r>
              <a:rPr lang="en-US" sz="1600" b="1" u="sng" dirty="0">
                <a:solidFill>
                  <a:srgbClr val="000000"/>
                </a:solidFill>
                <a:latin typeface="system-ui"/>
              </a:rPr>
              <a:t>But now this shall be the thin</a:t>
            </a:r>
            <a:r>
              <a:rPr lang="en-US" sz="1600" b="1" dirty="0">
                <a:solidFill>
                  <a:srgbClr val="000000"/>
                </a:solidFill>
                <a:latin typeface="system-ui"/>
              </a:rPr>
              <a:t>g </a:t>
            </a:r>
            <a:r>
              <a:rPr lang="en-US" sz="1600" b="1" u="sng" dirty="0">
                <a:solidFill>
                  <a:srgbClr val="000000"/>
                </a:solidFill>
                <a:latin typeface="system-ui"/>
              </a:rPr>
              <a:t>which we will do </a:t>
            </a:r>
            <a:r>
              <a:rPr lang="en-US" sz="1600" b="1" u="sng" dirty="0" smtClean="0">
                <a:solidFill>
                  <a:srgbClr val="000000"/>
                </a:solidFill>
                <a:latin typeface="system-ui"/>
              </a:rPr>
              <a:t/>
            </a:r>
            <a:br>
              <a:rPr lang="en-US" sz="1600" b="1" u="sng" dirty="0" smtClean="0">
                <a:solidFill>
                  <a:srgbClr val="000000"/>
                </a:solidFill>
                <a:latin typeface="system-ui"/>
              </a:rPr>
            </a:br>
            <a:r>
              <a:rPr lang="en-US" sz="1600" b="1" u="sng" dirty="0" smtClean="0">
                <a:solidFill>
                  <a:srgbClr val="000000"/>
                </a:solidFill>
                <a:latin typeface="system-ui"/>
              </a:rPr>
              <a:t>to </a:t>
            </a:r>
            <a:r>
              <a:rPr lang="en-US" sz="1600" b="1" u="sng" dirty="0" err="1">
                <a:solidFill>
                  <a:srgbClr val="000000"/>
                </a:solidFill>
                <a:latin typeface="system-ui"/>
              </a:rPr>
              <a:t>Gibeah</a:t>
            </a:r>
            <a:r>
              <a:rPr lang="en-US" sz="1600" b="1" dirty="0">
                <a:solidFill>
                  <a:srgbClr val="000000"/>
                </a:solidFill>
                <a:latin typeface="system-ui"/>
              </a:rPr>
              <a:t>; </a:t>
            </a:r>
            <a:r>
              <a:rPr lang="en-US" sz="1600" b="1" u="sng" dirty="0">
                <a:solidFill>
                  <a:srgbClr val="000000"/>
                </a:solidFill>
                <a:latin typeface="system-ui"/>
              </a:rPr>
              <a:t>we will</a:t>
            </a:r>
            <a:r>
              <a:rPr lang="en-US" sz="1600" b="1" dirty="0">
                <a:solidFill>
                  <a:srgbClr val="000000"/>
                </a:solidFill>
                <a:latin typeface="system-ui"/>
              </a:rPr>
              <a:t> </a:t>
            </a:r>
            <a:r>
              <a:rPr lang="en-US" sz="1600" b="1" dirty="0">
                <a:solidFill>
                  <a:srgbClr val="C00000"/>
                </a:solidFill>
                <a:latin typeface="system-ui"/>
              </a:rPr>
              <a:t>g</a:t>
            </a:r>
            <a:r>
              <a:rPr lang="en-US" sz="1600" b="1" u="sng" dirty="0">
                <a:solidFill>
                  <a:srgbClr val="C00000"/>
                </a:solidFill>
                <a:latin typeface="system-ui"/>
              </a:rPr>
              <a:t>o u</a:t>
            </a:r>
            <a:r>
              <a:rPr lang="en-US" sz="1600" b="1" dirty="0">
                <a:solidFill>
                  <a:srgbClr val="C00000"/>
                </a:solidFill>
                <a:latin typeface="system-ui"/>
              </a:rPr>
              <a:t>p </a:t>
            </a:r>
            <a:r>
              <a:rPr lang="en-US" sz="1600" b="1" u="sng" dirty="0">
                <a:solidFill>
                  <a:srgbClr val="C00000"/>
                </a:solidFill>
                <a:latin typeface="system-ui"/>
              </a:rPr>
              <a:t>b</a:t>
            </a:r>
            <a:r>
              <a:rPr lang="en-US" sz="1600" b="1" dirty="0">
                <a:solidFill>
                  <a:srgbClr val="C00000"/>
                </a:solidFill>
                <a:latin typeface="system-ui"/>
              </a:rPr>
              <a:t>y </a:t>
            </a:r>
            <a:r>
              <a:rPr lang="en-US" sz="1600" b="1" u="sng" dirty="0">
                <a:solidFill>
                  <a:srgbClr val="C00000"/>
                </a:solidFill>
                <a:latin typeface="system-ui"/>
              </a:rPr>
              <a:t>lot</a:t>
            </a:r>
            <a:r>
              <a:rPr lang="en-US" sz="1600" b="1" u="sng" dirty="0">
                <a:solidFill>
                  <a:srgbClr val="000000"/>
                </a:solidFill>
                <a:latin typeface="system-ui"/>
              </a:rPr>
              <a:t> a</a:t>
            </a:r>
            <a:r>
              <a:rPr lang="en-US" sz="1600" b="1" dirty="0">
                <a:solidFill>
                  <a:srgbClr val="000000"/>
                </a:solidFill>
                <a:latin typeface="system-ui"/>
              </a:rPr>
              <a:t>g</a:t>
            </a:r>
            <a:r>
              <a:rPr lang="en-US" sz="1600" b="1" u="sng" dirty="0">
                <a:solidFill>
                  <a:srgbClr val="000000"/>
                </a:solidFill>
                <a:latin typeface="system-ui"/>
              </a:rPr>
              <a:t>ainst it</a:t>
            </a:r>
            <a:r>
              <a:rPr lang="en-US" sz="1600" dirty="0">
                <a:solidFill>
                  <a:srgbClr val="000000"/>
                </a:solidFill>
                <a:latin typeface="system-ui"/>
              </a:rPr>
              <a:t>; </a:t>
            </a:r>
          </a:p>
          <a:p>
            <a:pPr marL="0" indent="0">
              <a:buNone/>
            </a:pPr>
            <a:r>
              <a:rPr lang="en-US" sz="1600" b="1" baseline="30000" dirty="0">
                <a:solidFill>
                  <a:srgbClr val="000000"/>
                </a:solidFill>
                <a:latin typeface="system-ui"/>
              </a:rPr>
              <a:t>10 </a:t>
            </a:r>
            <a:r>
              <a:rPr lang="en-US" sz="1600" dirty="0">
                <a:solidFill>
                  <a:srgbClr val="000000"/>
                </a:solidFill>
                <a:latin typeface="system-ui"/>
              </a:rPr>
              <a:t>And we will take ten men of an hundred throughout all the tribes of Israel, and an hundred of a thousand, and a thousand out of ten thousand, to fetch victual for the people, that they may do, when they come to </a:t>
            </a:r>
            <a:r>
              <a:rPr lang="en-US" sz="1600" dirty="0" err="1">
                <a:solidFill>
                  <a:srgbClr val="000000"/>
                </a:solidFill>
                <a:latin typeface="system-ui"/>
              </a:rPr>
              <a:t>Gibeah</a:t>
            </a:r>
            <a:r>
              <a:rPr lang="en-US" sz="1600" dirty="0">
                <a:solidFill>
                  <a:srgbClr val="000000"/>
                </a:solidFill>
                <a:latin typeface="system-ui"/>
              </a:rPr>
              <a:t>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of </a:t>
            </a:r>
            <a:r>
              <a:rPr lang="en-US" sz="1600" dirty="0">
                <a:solidFill>
                  <a:srgbClr val="000000"/>
                </a:solidFill>
                <a:latin typeface="system-ui"/>
              </a:rPr>
              <a:t>Benjamin, according to all the folly that they have wrought in Israel. </a:t>
            </a:r>
          </a:p>
          <a:p>
            <a:pPr marL="0" indent="0">
              <a:buNone/>
            </a:pPr>
            <a:r>
              <a:rPr lang="en-US" sz="1600" b="1" baseline="30000" dirty="0">
                <a:solidFill>
                  <a:srgbClr val="000000"/>
                </a:solidFill>
                <a:latin typeface="system-ui"/>
              </a:rPr>
              <a:t>11 </a:t>
            </a:r>
            <a:r>
              <a:rPr lang="en-US" sz="1600" dirty="0">
                <a:solidFill>
                  <a:srgbClr val="000000"/>
                </a:solidFill>
                <a:latin typeface="system-ui"/>
              </a:rPr>
              <a:t>So all the men of Israel were gathered against the city, knit together as one man. </a:t>
            </a:r>
          </a:p>
          <a:p>
            <a:pPr marL="0" indent="0">
              <a:buNone/>
            </a:pPr>
            <a:r>
              <a:rPr lang="en-US" sz="1600" b="1" baseline="30000" dirty="0">
                <a:solidFill>
                  <a:srgbClr val="000000"/>
                </a:solidFill>
                <a:latin typeface="system-ui"/>
              </a:rPr>
              <a:t>12 </a:t>
            </a:r>
            <a:r>
              <a:rPr lang="en-US" sz="1600" b="1" u="sng" dirty="0">
                <a:solidFill>
                  <a:srgbClr val="000000"/>
                </a:solidFill>
                <a:latin typeface="system-ui"/>
              </a:rPr>
              <a:t>And the tribes of Israel sent men</a:t>
            </a:r>
            <a:r>
              <a:rPr lang="en-US" sz="1600" dirty="0">
                <a:solidFill>
                  <a:srgbClr val="000000"/>
                </a:solidFill>
                <a:latin typeface="system-ui"/>
              </a:rPr>
              <a:t> through all the tribe of Benjamin, saying, What wickedness is </a:t>
            </a:r>
            <a:r>
              <a:rPr lang="en-US" sz="1600" dirty="0" smtClean="0">
                <a:solidFill>
                  <a:srgbClr val="000000"/>
                </a:solidFill>
                <a:latin typeface="system-ui"/>
              </a:rPr>
              <a:t>this</a:t>
            </a:r>
            <a:br>
              <a:rPr lang="en-US" sz="1600" dirty="0" smtClean="0">
                <a:solidFill>
                  <a:srgbClr val="000000"/>
                </a:solidFill>
                <a:latin typeface="system-ui"/>
              </a:rPr>
            </a:br>
            <a:r>
              <a:rPr lang="en-US" sz="1600" dirty="0" smtClean="0">
                <a:solidFill>
                  <a:srgbClr val="000000"/>
                </a:solidFill>
                <a:latin typeface="system-ui"/>
              </a:rPr>
              <a:t> </a:t>
            </a:r>
            <a:r>
              <a:rPr lang="en-US" sz="1600" dirty="0">
                <a:solidFill>
                  <a:srgbClr val="000000"/>
                </a:solidFill>
                <a:latin typeface="system-ui"/>
              </a:rPr>
              <a:t>that is done among you? </a:t>
            </a:r>
          </a:p>
        </p:txBody>
      </p:sp>
      <p:sp>
        <p:nvSpPr>
          <p:cNvPr id="4" name="Content Placeholder 3"/>
          <p:cNvSpPr>
            <a:spLocks noGrp="1"/>
          </p:cNvSpPr>
          <p:nvPr>
            <p:ph sz="half" idx="2"/>
          </p:nvPr>
        </p:nvSpPr>
        <p:spPr>
          <a:xfrm>
            <a:off x="5648446" y="833376"/>
            <a:ext cx="6331351" cy="6024624"/>
          </a:xfrm>
        </p:spPr>
        <p:txBody>
          <a:bodyPr>
            <a:normAutofit fontScale="55000" lnSpcReduction="20000"/>
            <a:scene3d>
              <a:camera prst="orthographicFront"/>
              <a:lightRig rig="threePt" dir="t"/>
            </a:scene3d>
            <a:sp3d extrusionH="57150">
              <a:bevelT w="38100" h="38100" prst="angle"/>
            </a:sp3d>
          </a:bodyPr>
          <a:lstStyle/>
          <a:p>
            <a:pPr marL="0" indent="0">
              <a:lnSpc>
                <a:spcPct val="140000"/>
              </a:lnSpc>
              <a:buNone/>
            </a:pPr>
            <a:r>
              <a:rPr lang="en-US" sz="2900" b="1" baseline="30000" dirty="0">
                <a:solidFill>
                  <a:srgbClr val="000000"/>
                </a:solidFill>
                <a:latin typeface="system-ui"/>
              </a:rPr>
              <a:t>13 </a:t>
            </a:r>
            <a:r>
              <a:rPr lang="en-US" sz="2900" dirty="0">
                <a:solidFill>
                  <a:srgbClr val="C00000"/>
                </a:solidFill>
                <a:latin typeface="system-ui"/>
              </a:rPr>
              <a:t>Now therefore deliver us the men, the children of Belial, which </a:t>
            </a:r>
            <a:r>
              <a:rPr lang="en-US" sz="2900" dirty="0" smtClean="0">
                <a:solidFill>
                  <a:srgbClr val="C00000"/>
                </a:solidFill>
                <a:latin typeface="system-ui"/>
              </a:rPr>
              <a:t/>
            </a:r>
            <a:br>
              <a:rPr lang="en-US" sz="2900" dirty="0" smtClean="0">
                <a:solidFill>
                  <a:srgbClr val="C00000"/>
                </a:solidFill>
                <a:latin typeface="system-ui"/>
              </a:rPr>
            </a:br>
            <a:r>
              <a:rPr lang="en-US" sz="2900" dirty="0" smtClean="0">
                <a:solidFill>
                  <a:srgbClr val="C00000"/>
                </a:solidFill>
                <a:latin typeface="system-ui"/>
              </a:rPr>
              <a:t>are </a:t>
            </a:r>
            <a:r>
              <a:rPr lang="en-US" sz="2900" dirty="0">
                <a:solidFill>
                  <a:srgbClr val="C00000"/>
                </a:solidFill>
                <a:latin typeface="system-ui"/>
              </a:rPr>
              <a:t>in </a:t>
            </a:r>
            <a:r>
              <a:rPr lang="en-US" sz="2900" b="1" u="sng" dirty="0" err="1">
                <a:solidFill>
                  <a:srgbClr val="C00000"/>
                </a:solidFill>
                <a:latin typeface="system-ui"/>
              </a:rPr>
              <a:t>Gibeah</a:t>
            </a:r>
            <a:r>
              <a:rPr lang="en-US" sz="2900" dirty="0">
                <a:solidFill>
                  <a:srgbClr val="C00000"/>
                </a:solidFill>
                <a:latin typeface="system-ui"/>
              </a:rPr>
              <a:t>, that we may put them to death, and put away evil from Israel</a:t>
            </a:r>
            <a:r>
              <a:rPr lang="en-US" sz="2900" dirty="0" smtClean="0">
                <a:solidFill>
                  <a:srgbClr val="C00000"/>
                </a:solidFill>
                <a:latin typeface="system-ui"/>
              </a:rPr>
              <a:t>.  </a:t>
            </a:r>
            <a:r>
              <a:rPr lang="en-US" sz="2900" b="1" dirty="0">
                <a:solidFill>
                  <a:srgbClr val="000000"/>
                </a:solidFill>
                <a:latin typeface="system-ui"/>
              </a:rPr>
              <a:t>But the children of </a:t>
            </a:r>
            <a:r>
              <a:rPr lang="en-US" sz="2900" b="1" u="sng" dirty="0">
                <a:solidFill>
                  <a:srgbClr val="000000"/>
                </a:solidFill>
                <a:latin typeface="system-ui"/>
              </a:rPr>
              <a:t>Ben</a:t>
            </a:r>
            <a:r>
              <a:rPr lang="en-US" sz="2900" b="1" dirty="0">
                <a:solidFill>
                  <a:srgbClr val="000000"/>
                </a:solidFill>
                <a:latin typeface="system-ui"/>
              </a:rPr>
              <a:t>j</a:t>
            </a:r>
            <a:r>
              <a:rPr lang="en-US" sz="2900" b="1" u="sng" dirty="0">
                <a:solidFill>
                  <a:srgbClr val="000000"/>
                </a:solidFill>
                <a:latin typeface="system-ui"/>
              </a:rPr>
              <a:t>amin would not hearken</a:t>
            </a:r>
            <a:r>
              <a:rPr lang="en-US" sz="2900" b="1" dirty="0">
                <a:solidFill>
                  <a:srgbClr val="000000"/>
                </a:solidFill>
                <a:latin typeface="system-ui"/>
              </a:rPr>
              <a:t> </a:t>
            </a:r>
            <a:r>
              <a:rPr lang="en-US" sz="2900" b="1" dirty="0" smtClean="0">
                <a:solidFill>
                  <a:srgbClr val="000000"/>
                </a:solidFill>
                <a:latin typeface="system-ui"/>
              </a:rPr>
              <a:t/>
            </a:r>
            <a:br>
              <a:rPr lang="en-US" sz="2900" b="1" dirty="0" smtClean="0">
                <a:solidFill>
                  <a:srgbClr val="000000"/>
                </a:solidFill>
                <a:latin typeface="system-ui"/>
              </a:rPr>
            </a:br>
            <a:r>
              <a:rPr lang="en-US" sz="2900" b="1" dirty="0" smtClean="0">
                <a:solidFill>
                  <a:srgbClr val="000000"/>
                </a:solidFill>
                <a:latin typeface="system-ui"/>
              </a:rPr>
              <a:t>to </a:t>
            </a:r>
            <a:r>
              <a:rPr lang="en-US" sz="2900" b="1" dirty="0">
                <a:solidFill>
                  <a:srgbClr val="000000"/>
                </a:solidFill>
                <a:latin typeface="system-ui"/>
              </a:rPr>
              <a:t>the voice of their brethren</a:t>
            </a:r>
            <a:r>
              <a:rPr lang="en-US" sz="2900" dirty="0">
                <a:solidFill>
                  <a:srgbClr val="000000"/>
                </a:solidFill>
                <a:latin typeface="system-ui"/>
              </a:rPr>
              <a:t> the children of Israel</a:t>
            </a:r>
            <a:r>
              <a:rPr lang="en-US" sz="2900" dirty="0" smtClean="0">
                <a:solidFill>
                  <a:srgbClr val="000000"/>
                </a:solidFill>
                <a:latin typeface="system-ui"/>
              </a:rPr>
              <a:t>.</a:t>
            </a:r>
          </a:p>
          <a:p>
            <a:pPr marL="0" indent="0">
              <a:lnSpc>
                <a:spcPct val="140000"/>
              </a:lnSpc>
              <a:buNone/>
            </a:pPr>
            <a:r>
              <a:rPr lang="en-US" sz="2900" b="1" baseline="30000" dirty="0">
                <a:solidFill>
                  <a:srgbClr val="000000"/>
                </a:solidFill>
                <a:latin typeface="system-ui"/>
              </a:rPr>
              <a:t>14 </a:t>
            </a:r>
            <a:r>
              <a:rPr lang="en-US" sz="2900" dirty="0">
                <a:solidFill>
                  <a:srgbClr val="000000"/>
                </a:solidFill>
                <a:latin typeface="system-ui"/>
              </a:rPr>
              <a:t>But the children of Benjamin gathered themselves together out </a:t>
            </a:r>
            <a:r>
              <a:rPr lang="en-US" sz="2900" dirty="0" smtClean="0">
                <a:solidFill>
                  <a:srgbClr val="000000"/>
                </a:solidFill>
                <a:latin typeface="system-ui"/>
              </a:rPr>
              <a:t/>
            </a:r>
            <a:br>
              <a:rPr lang="en-US" sz="2900" dirty="0" smtClean="0">
                <a:solidFill>
                  <a:srgbClr val="000000"/>
                </a:solidFill>
                <a:latin typeface="system-ui"/>
              </a:rPr>
            </a:br>
            <a:r>
              <a:rPr lang="en-US" sz="2900" dirty="0" smtClean="0">
                <a:solidFill>
                  <a:srgbClr val="000000"/>
                </a:solidFill>
                <a:latin typeface="system-ui"/>
              </a:rPr>
              <a:t>of </a:t>
            </a:r>
            <a:r>
              <a:rPr lang="en-US" sz="2900" dirty="0">
                <a:solidFill>
                  <a:srgbClr val="000000"/>
                </a:solidFill>
                <a:latin typeface="system-ui"/>
              </a:rPr>
              <a:t>the cities unto </a:t>
            </a:r>
            <a:r>
              <a:rPr lang="en-US" sz="2900" dirty="0" err="1">
                <a:solidFill>
                  <a:srgbClr val="000000"/>
                </a:solidFill>
                <a:latin typeface="system-ui"/>
              </a:rPr>
              <a:t>Gibeah</a:t>
            </a:r>
            <a:r>
              <a:rPr lang="en-US" sz="2900" dirty="0">
                <a:solidFill>
                  <a:srgbClr val="000000"/>
                </a:solidFill>
                <a:latin typeface="system-ui"/>
              </a:rPr>
              <a:t>, to go out to battle against the children of Israel. </a:t>
            </a:r>
          </a:p>
          <a:p>
            <a:pPr marL="0" indent="0">
              <a:lnSpc>
                <a:spcPct val="140000"/>
              </a:lnSpc>
              <a:buNone/>
            </a:pPr>
            <a:r>
              <a:rPr lang="en-US" sz="2900" b="1" baseline="30000" dirty="0">
                <a:solidFill>
                  <a:srgbClr val="000000"/>
                </a:solidFill>
                <a:latin typeface="system-ui"/>
              </a:rPr>
              <a:t>15 </a:t>
            </a:r>
            <a:r>
              <a:rPr lang="en-US" sz="2900" dirty="0">
                <a:solidFill>
                  <a:srgbClr val="000000"/>
                </a:solidFill>
                <a:latin typeface="system-ui"/>
              </a:rPr>
              <a:t>And the children of Benjamin were numbered at that time out of the cities twenty and six thousand </a:t>
            </a:r>
            <a:r>
              <a:rPr lang="en-US" sz="2900" dirty="0" smtClean="0">
                <a:solidFill>
                  <a:srgbClr val="000000"/>
                </a:solidFill>
                <a:latin typeface="system-ui"/>
              </a:rPr>
              <a:t>[26,000] men </a:t>
            </a:r>
            <a:r>
              <a:rPr lang="en-US" sz="2900" dirty="0">
                <a:solidFill>
                  <a:srgbClr val="000000"/>
                </a:solidFill>
                <a:latin typeface="system-ui"/>
              </a:rPr>
              <a:t>that drew sword, beside the inhabitants of </a:t>
            </a:r>
            <a:r>
              <a:rPr lang="en-US" sz="2900" dirty="0" err="1">
                <a:solidFill>
                  <a:srgbClr val="000000"/>
                </a:solidFill>
                <a:latin typeface="system-ui"/>
              </a:rPr>
              <a:t>Gibeah</a:t>
            </a:r>
            <a:r>
              <a:rPr lang="en-US" sz="2900" dirty="0">
                <a:solidFill>
                  <a:srgbClr val="000000"/>
                </a:solidFill>
                <a:latin typeface="system-ui"/>
              </a:rPr>
              <a:t>, which were numbered seven </a:t>
            </a:r>
            <a:r>
              <a:rPr lang="en-US" sz="2900" dirty="0" smtClean="0">
                <a:solidFill>
                  <a:srgbClr val="000000"/>
                </a:solidFill>
                <a:latin typeface="system-ui"/>
              </a:rPr>
              <a:t>hundred [700] </a:t>
            </a:r>
            <a:r>
              <a:rPr lang="en-US" sz="2900" dirty="0">
                <a:solidFill>
                  <a:srgbClr val="000000"/>
                </a:solidFill>
                <a:latin typeface="system-ui"/>
              </a:rPr>
              <a:t>chosen men. </a:t>
            </a:r>
          </a:p>
          <a:p>
            <a:pPr marL="0" indent="0">
              <a:lnSpc>
                <a:spcPct val="140000"/>
              </a:lnSpc>
              <a:buNone/>
            </a:pPr>
            <a:r>
              <a:rPr lang="en-US" sz="2900" b="1" baseline="30000" dirty="0">
                <a:solidFill>
                  <a:srgbClr val="000000"/>
                </a:solidFill>
                <a:latin typeface="system-ui"/>
              </a:rPr>
              <a:t>16 </a:t>
            </a:r>
            <a:r>
              <a:rPr lang="en-US" sz="2900" dirty="0">
                <a:solidFill>
                  <a:srgbClr val="000000"/>
                </a:solidFill>
                <a:latin typeface="system-ui"/>
              </a:rPr>
              <a:t>Among all this people there were seven </a:t>
            </a:r>
            <a:r>
              <a:rPr lang="en-US" sz="2900" dirty="0" smtClean="0">
                <a:solidFill>
                  <a:srgbClr val="000000"/>
                </a:solidFill>
                <a:latin typeface="system-ui"/>
              </a:rPr>
              <a:t>hundred [700] </a:t>
            </a:r>
            <a:r>
              <a:rPr lang="en-US" sz="2900" dirty="0">
                <a:solidFill>
                  <a:srgbClr val="000000"/>
                </a:solidFill>
                <a:latin typeface="system-ui"/>
              </a:rPr>
              <a:t>chosen men </a:t>
            </a:r>
            <a:r>
              <a:rPr lang="en-US" sz="2900" dirty="0" err="1">
                <a:solidFill>
                  <a:srgbClr val="000000"/>
                </a:solidFill>
                <a:latin typeface="system-ui"/>
              </a:rPr>
              <a:t>lefthanded</a:t>
            </a:r>
            <a:r>
              <a:rPr lang="en-US" sz="2900" dirty="0">
                <a:solidFill>
                  <a:srgbClr val="000000"/>
                </a:solidFill>
                <a:latin typeface="system-ui"/>
              </a:rPr>
              <a:t>; every one could sling stones at an hair breadth, and not miss. </a:t>
            </a:r>
          </a:p>
          <a:p>
            <a:pPr marL="0" indent="0">
              <a:lnSpc>
                <a:spcPct val="140000"/>
              </a:lnSpc>
              <a:buNone/>
            </a:pPr>
            <a:r>
              <a:rPr lang="en-US" sz="2900" b="1" baseline="30000" dirty="0">
                <a:solidFill>
                  <a:srgbClr val="000000"/>
                </a:solidFill>
                <a:latin typeface="system-ui"/>
              </a:rPr>
              <a:t>17 </a:t>
            </a:r>
            <a:r>
              <a:rPr lang="en-US" sz="2900" dirty="0">
                <a:solidFill>
                  <a:srgbClr val="000000"/>
                </a:solidFill>
                <a:latin typeface="system-ui"/>
              </a:rPr>
              <a:t>And the men of Israel, beside Benjamin, were numbered four hundred thousand men that drew sword: all these were men of war. </a:t>
            </a:r>
            <a:endParaRPr lang="en-US" sz="2900" dirty="0"/>
          </a:p>
          <a:p>
            <a:pPr marL="0" indent="0">
              <a:buNone/>
            </a:pPr>
            <a:endParaRPr lang="en-US" dirty="0"/>
          </a:p>
        </p:txBody>
      </p:sp>
      <p:sp>
        <p:nvSpPr>
          <p:cNvPr id="5" name="Teardrop 4"/>
          <p:cNvSpPr/>
          <p:nvPr/>
        </p:nvSpPr>
        <p:spPr>
          <a:xfrm>
            <a:off x="-76200" y="-944880"/>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a:off x="120956" y="6231424"/>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p:cNvSpPr/>
          <p:nvPr/>
        </p:nvSpPr>
        <p:spPr>
          <a:xfrm>
            <a:off x="1082040" y="-944880"/>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p:cNvSpPr/>
          <p:nvPr/>
        </p:nvSpPr>
        <p:spPr>
          <a:xfrm>
            <a:off x="1661160" y="-944880"/>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Tree>
    <p:extLst>
      <p:ext uri="{BB962C8B-B14F-4D97-AF65-F5344CB8AC3E}">
        <p14:creationId xmlns:p14="http://schemas.microsoft.com/office/powerpoint/2010/main" val="324379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884" y="824478"/>
            <a:ext cx="5497974" cy="5414276"/>
          </a:xfrm>
        </p:spPr>
        <p:txBody>
          <a:bodyPr>
            <a:noAutofit/>
            <a:scene3d>
              <a:camera prst="orthographicFront"/>
              <a:lightRig rig="threePt" dir="t"/>
            </a:scene3d>
            <a:sp3d extrusionH="57150">
              <a:bevelT w="38100" h="38100" prst="angle"/>
            </a:sp3d>
          </a:bodyPr>
          <a:lstStyle/>
          <a:p>
            <a:pPr marL="0" indent="0">
              <a:buNone/>
            </a:pPr>
            <a:r>
              <a:rPr lang="en-US" sz="1600" b="1" baseline="30000" dirty="0">
                <a:solidFill>
                  <a:srgbClr val="000000"/>
                </a:solidFill>
                <a:latin typeface="system-ui"/>
              </a:rPr>
              <a:t>18 </a:t>
            </a:r>
            <a:r>
              <a:rPr lang="en-US" sz="1600" dirty="0">
                <a:solidFill>
                  <a:srgbClr val="000000"/>
                </a:solidFill>
                <a:latin typeface="system-ui"/>
              </a:rPr>
              <a:t>And the children of Israel arose, and went up to the house of </a:t>
            </a:r>
            <a:r>
              <a:rPr lang="en-US" sz="1600" dirty="0" smtClean="0">
                <a:solidFill>
                  <a:srgbClr val="000000"/>
                </a:solidFill>
                <a:latin typeface="system-ui"/>
              </a:rPr>
              <a:t>Elohim, </a:t>
            </a:r>
            <a:r>
              <a:rPr lang="en-US" sz="1600" dirty="0">
                <a:solidFill>
                  <a:srgbClr val="000000"/>
                </a:solidFill>
                <a:latin typeface="system-ui"/>
              </a:rPr>
              <a:t>and asked counsel of </a:t>
            </a:r>
            <a:r>
              <a:rPr lang="en-US" sz="1600" dirty="0" smtClean="0">
                <a:solidFill>
                  <a:srgbClr val="000000"/>
                </a:solidFill>
                <a:latin typeface="system-ui"/>
              </a:rPr>
              <a:t>Elohim, </a:t>
            </a:r>
            <a:r>
              <a:rPr lang="en-US" sz="1600" dirty="0">
                <a:solidFill>
                  <a:srgbClr val="000000"/>
                </a:solidFill>
                <a:latin typeface="system-ui"/>
              </a:rPr>
              <a:t>and said, </a:t>
            </a:r>
            <a:r>
              <a:rPr lang="en-US" sz="1600" b="1" u="sng" dirty="0">
                <a:solidFill>
                  <a:srgbClr val="000000"/>
                </a:solidFill>
                <a:latin typeface="system-ui"/>
              </a:rPr>
              <a:t>Which of us shall </a:t>
            </a:r>
            <a:r>
              <a:rPr lang="en-US" sz="1600" b="1" dirty="0">
                <a:solidFill>
                  <a:srgbClr val="000000"/>
                </a:solidFill>
                <a:latin typeface="system-ui"/>
              </a:rPr>
              <a:t>g</a:t>
            </a:r>
            <a:r>
              <a:rPr lang="en-US" sz="1600" b="1" u="sng" dirty="0">
                <a:solidFill>
                  <a:srgbClr val="000000"/>
                </a:solidFill>
                <a:latin typeface="system-ui"/>
              </a:rPr>
              <a:t>o up first</a:t>
            </a:r>
            <a:r>
              <a:rPr lang="en-US" sz="1600" dirty="0">
                <a:solidFill>
                  <a:srgbClr val="000000"/>
                </a:solidFill>
                <a:latin typeface="system-ui"/>
              </a:rPr>
              <a:t> to the </a:t>
            </a:r>
            <a:r>
              <a:rPr lang="en-US" sz="1600" dirty="0" smtClean="0">
                <a:solidFill>
                  <a:srgbClr val="000000"/>
                </a:solidFill>
                <a:latin typeface="system-ui"/>
              </a:rPr>
              <a:t>battle [</a:t>
            </a:r>
            <a:r>
              <a:rPr lang="en-US" sz="1600" u="sng" dirty="0" smtClean="0">
                <a:solidFill>
                  <a:srgbClr val="000000"/>
                </a:solidFill>
                <a:latin typeface="system-ui"/>
              </a:rPr>
              <a:t>on that first da</a:t>
            </a:r>
            <a:r>
              <a:rPr lang="en-US" sz="1600" dirty="0" smtClean="0">
                <a:solidFill>
                  <a:srgbClr val="000000"/>
                </a:solidFill>
                <a:latin typeface="system-ui"/>
              </a:rPr>
              <a:t>y</a:t>
            </a:r>
            <a:r>
              <a:rPr lang="en-US" sz="1600" u="sng" dirty="0" smtClean="0">
                <a:solidFill>
                  <a:srgbClr val="000000"/>
                </a:solidFill>
                <a:latin typeface="system-ui"/>
              </a:rPr>
              <a:t> of man</a:t>
            </a:r>
            <a:r>
              <a:rPr lang="en-US" sz="1600" dirty="0" smtClean="0">
                <a:solidFill>
                  <a:srgbClr val="000000"/>
                </a:solidFill>
                <a:latin typeface="system-ui"/>
              </a:rPr>
              <a:t>y</a:t>
            </a:r>
            <a:r>
              <a:rPr lang="en-US" sz="1600" u="sng" dirty="0" smtClean="0">
                <a:solidFill>
                  <a:srgbClr val="000000"/>
                </a:solidFill>
                <a:latin typeface="system-ui"/>
              </a:rPr>
              <a:t> da</a:t>
            </a:r>
            <a:r>
              <a:rPr lang="en-US" sz="1600" dirty="0" smtClean="0">
                <a:solidFill>
                  <a:srgbClr val="000000"/>
                </a:solidFill>
                <a:latin typeface="system-ui"/>
              </a:rPr>
              <a:t>y</a:t>
            </a:r>
            <a:r>
              <a:rPr lang="en-US" sz="1600" u="sng" dirty="0" smtClean="0">
                <a:solidFill>
                  <a:srgbClr val="000000"/>
                </a:solidFill>
                <a:latin typeface="system-ui"/>
              </a:rPr>
              <a:t>s of battles</a:t>
            </a:r>
            <a:r>
              <a:rPr lang="en-US" sz="1600" dirty="0" smtClean="0">
                <a:solidFill>
                  <a:srgbClr val="000000"/>
                </a:solidFill>
                <a:latin typeface="system-ui"/>
              </a:rPr>
              <a:t>] </a:t>
            </a:r>
            <a:r>
              <a:rPr lang="en-US" sz="1600" dirty="0">
                <a:solidFill>
                  <a:srgbClr val="000000"/>
                </a:solidFill>
                <a:latin typeface="system-ui"/>
              </a:rPr>
              <a:t>against the children of Benjamin? And </a:t>
            </a:r>
            <a:r>
              <a:rPr lang="en-US" sz="1600" b="1" dirty="0" smtClean="0">
                <a:solidFill>
                  <a:srgbClr val="0000FF"/>
                </a:solidFill>
                <a:latin typeface="system-ui"/>
              </a:rPr>
              <a:t>Yahuah</a:t>
            </a:r>
            <a:r>
              <a:rPr lang="en-US" sz="1600" dirty="0" smtClean="0">
                <a:solidFill>
                  <a:srgbClr val="000000"/>
                </a:solidFill>
                <a:latin typeface="system-ui"/>
              </a:rPr>
              <a:t> said</a:t>
            </a:r>
            <a:r>
              <a:rPr lang="en-US" sz="1600" dirty="0">
                <a:solidFill>
                  <a:srgbClr val="000000"/>
                </a:solidFill>
                <a:latin typeface="system-ui"/>
              </a:rPr>
              <a:t>, Judah shall </a:t>
            </a:r>
            <a:r>
              <a:rPr lang="en-US" sz="1600" dirty="0" smtClean="0">
                <a:solidFill>
                  <a:srgbClr val="000000"/>
                </a:solidFill>
                <a:latin typeface="system-ui"/>
              </a:rPr>
              <a:t>go </a:t>
            </a:r>
            <a:r>
              <a:rPr lang="en-US" sz="1600" dirty="0">
                <a:solidFill>
                  <a:srgbClr val="000000"/>
                </a:solidFill>
                <a:latin typeface="system-ui"/>
              </a:rPr>
              <a:t>up first. </a:t>
            </a:r>
          </a:p>
          <a:p>
            <a:pPr marL="0" indent="0">
              <a:buNone/>
            </a:pPr>
            <a:r>
              <a:rPr lang="en-US" sz="1600" b="1" baseline="30000" dirty="0">
                <a:solidFill>
                  <a:srgbClr val="000000"/>
                </a:solidFill>
                <a:latin typeface="system-ui"/>
              </a:rPr>
              <a:t>19 </a:t>
            </a:r>
            <a:r>
              <a:rPr lang="en-US" sz="1600" dirty="0">
                <a:solidFill>
                  <a:srgbClr val="000000"/>
                </a:solidFill>
                <a:latin typeface="system-ui"/>
              </a:rPr>
              <a:t>And the children of Israel </a:t>
            </a:r>
            <a:r>
              <a:rPr lang="en-US" sz="1600" b="1" dirty="0">
                <a:solidFill>
                  <a:schemeClr val="accent2">
                    <a:lumMod val="75000"/>
                  </a:schemeClr>
                </a:solidFill>
                <a:latin typeface="system-ui"/>
              </a:rPr>
              <a:t>rose up in the morning</a:t>
            </a:r>
            <a:r>
              <a:rPr lang="en-US" sz="1600" dirty="0">
                <a:solidFill>
                  <a:schemeClr val="accent2">
                    <a:lumMod val="75000"/>
                  </a:schemeClr>
                </a:solidFill>
                <a:latin typeface="system-ui"/>
              </a:rPr>
              <a:t>,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and </a:t>
            </a:r>
            <a:r>
              <a:rPr lang="en-US" sz="1600" dirty="0">
                <a:solidFill>
                  <a:srgbClr val="000000"/>
                </a:solidFill>
                <a:latin typeface="system-ui"/>
              </a:rPr>
              <a:t>encamped against </a:t>
            </a:r>
            <a:r>
              <a:rPr lang="en-US" sz="1600" b="1" u="sng" dirty="0" err="1">
                <a:solidFill>
                  <a:srgbClr val="000000"/>
                </a:solidFill>
                <a:latin typeface="system-ui"/>
              </a:rPr>
              <a:t>Gibeah</a:t>
            </a:r>
            <a:r>
              <a:rPr lang="en-US" sz="1600" dirty="0">
                <a:solidFill>
                  <a:srgbClr val="000000"/>
                </a:solidFill>
                <a:latin typeface="system-ui"/>
              </a:rPr>
              <a:t>. </a:t>
            </a:r>
          </a:p>
          <a:p>
            <a:pPr marL="0" indent="0">
              <a:buNone/>
            </a:pPr>
            <a:r>
              <a:rPr lang="en-US" sz="1600" b="1" baseline="30000" dirty="0">
                <a:solidFill>
                  <a:srgbClr val="000000"/>
                </a:solidFill>
                <a:latin typeface="system-ui"/>
              </a:rPr>
              <a:t>20 </a:t>
            </a:r>
            <a:r>
              <a:rPr lang="en-US" sz="1600" dirty="0">
                <a:solidFill>
                  <a:srgbClr val="000000"/>
                </a:solidFill>
                <a:latin typeface="system-ui"/>
              </a:rPr>
              <a:t>And the men of Israel went out to battle against Benjamin; and the men of Israel put themselves in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array </a:t>
            </a:r>
            <a:r>
              <a:rPr lang="en-US" sz="1600" b="1" u="sng" dirty="0">
                <a:solidFill>
                  <a:srgbClr val="000000"/>
                </a:solidFill>
                <a:latin typeface="system-ui"/>
              </a:rPr>
              <a:t>to fi</a:t>
            </a:r>
            <a:r>
              <a:rPr lang="en-US" sz="1600" b="1" dirty="0">
                <a:solidFill>
                  <a:srgbClr val="000000"/>
                </a:solidFill>
                <a:latin typeface="system-ui"/>
              </a:rPr>
              <a:t>g</a:t>
            </a:r>
            <a:r>
              <a:rPr lang="en-US" sz="1600" b="1" u="sng" dirty="0">
                <a:solidFill>
                  <a:srgbClr val="000000"/>
                </a:solidFill>
                <a:latin typeface="system-ui"/>
              </a:rPr>
              <a:t>ht a</a:t>
            </a:r>
            <a:r>
              <a:rPr lang="en-US" sz="1600" b="1" dirty="0">
                <a:solidFill>
                  <a:srgbClr val="000000"/>
                </a:solidFill>
                <a:latin typeface="system-ui"/>
              </a:rPr>
              <a:t>g</a:t>
            </a:r>
            <a:r>
              <a:rPr lang="en-US" sz="1600" b="1" u="sng" dirty="0">
                <a:solidFill>
                  <a:srgbClr val="000000"/>
                </a:solidFill>
                <a:latin typeface="system-ui"/>
              </a:rPr>
              <a:t>ainst them at </a:t>
            </a:r>
            <a:r>
              <a:rPr lang="en-US" sz="1600" b="1" u="sng" dirty="0" err="1">
                <a:solidFill>
                  <a:srgbClr val="000000"/>
                </a:solidFill>
                <a:latin typeface="system-ui"/>
              </a:rPr>
              <a:t>Gibeah</a:t>
            </a:r>
            <a:r>
              <a:rPr lang="en-US" sz="1600" dirty="0">
                <a:solidFill>
                  <a:srgbClr val="000000"/>
                </a:solidFill>
                <a:latin typeface="system-ui"/>
              </a:rPr>
              <a:t>.</a:t>
            </a:r>
          </a:p>
          <a:p>
            <a:pPr marL="0" indent="0">
              <a:buNone/>
            </a:pPr>
            <a:r>
              <a:rPr lang="en-US" sz="1600" b="1" baseline="30000" dirty="0">
                <a:solidFill>
                  <a:srgbClr val="000000"/>
                </a:solidFill>
                <a:latin typeface="system-ui"/>
              </a:rPr>
              <a:t>21 </a:t>
            </a:r>
            <a:r>
              <a:rPr lang="en-US" sz="1600" dirty="0">
                <a:solidFill>
                  <a:srgbClr val="000000"/>
                </a:solidFill>
                <a:latin typeface="system-ui"/>
              </a:rPr>
              <a:t>And the children of Benjamin came forth out </a:t>
            </a:r>
            <a:r>
              <a:rPr lang="en-US" sz="1600" dirty="0" smtClean="0">
                <a:solidFill>
                  <a:srgbClr val="000000"/>
                </a:solidFill>
                <a:latin typeface="system-ui"/>
              </a:rPr>
              <a:t>of </a:t>
            </a:r>
            <a:br>
              <a:rPr lang="en-US" sz="1600" dirty="0" smtClean="0">
                <a:solidFill>
                  <a:srgbClr val="000000"/>
                </a:solidFill>
                <a:latin typeface="system-ui"/>
              </a:rPr>
            </a:br>
            <a:r>
              <a:rPr lang="en-US" sz="1600" dirty="0" err="1" smtClean="0">
                <a:solidFill>
                  <a:srgbClr val="000000"/>
                </a:solidFill>
                <a:latin typeface="system-ui"/>
              </a:rPr>
              <a:t>Gibeah</a:t>
            </a:r>
            <a:r>
              <a:rPr lang="en-US" sz="1600" dirty="0">
                <a:solidFill>
                  <a:srgbClr val="000000"/>
                </a:solidFill>
                <a:latin typeface="system-ui"/>
              </a:rPr>
              <a:t>, and destroyed down to the ground of the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Israelites </a:t>
            </a:r>
            <a:r>
              <a:rPr lang="en-US" sz="1600" b="1" u="sng" dirty="0">
                <a:solidFill>
                  <a:srgbClr val="000000"/>
                </a:solidFill>
                <a:latin typeface="system-ui"/>
              </a:rPr>
              <a:t>that </a:t>
            </a:r>
            <a:r>
              <a:rPr lang="en-US" sz="1600" b="1" u="sng" dirty="0" smtClean="0">
                <a:solidFill>
                  <a:srgbClr val="000000"/>
                </a:solidFill>
                <a:latin typeface="system-ui"/>
              </a:rPr>
              <a:t>da</a:t>
            </a:r>
            <a:r>
              <a:rPr lang="en-US" sz="1600" b="1" dirty="0" smtClean="0">
                <a:solidFill>
                  <a:srgbClr val="000000"/>
                </a:solidFill>
                <a:latin typeface="system-ui"/>
              </a:rPr>
              <a:t>y </a:t>
            </a:r>
            <a:r>
              <a:rPr lang="en-US" sz="1600" dirty="0" smtClean="0">
                <a:solidFill>
                  <a:srgbClr val="000000"/>
                </a:solidFill>
                <a:latin typeface="system-ui"/>
              </a:rPr>
              <a:t>twenty </a:t>
            </a:r>
            <a:r>
              <a:rPr lang="en-US" sz="1600" dirty="0">
                <a:solidFill>
                  <a:srgbClr val="000000"/>
                </a:solidFill>
                <a:latin typeface="system-ui"/>
              </a:rPr>
              <a:t>and two thousand </a:t>
            </a:r>
            <a:r>
              <a:rPr lang="en-US" sz="1600" dirty="0" smtClean="0">
                <a:solidFill>
                  <a:srgbClr val="000000"/>
                </a:solidFill>
                <a:latin typeface="system-ui"/>
              </a:rPr>
              <a:t>men [22,000]. </a:t>
            </a:r>
            <a:endParaRPr lang="en-US" sz="1600" dirty="0">
              <a:solidFill>
                <a:srgbClr val="000000"/>
              </a:solidFill>
              <a:latin typeface="system-ui"/>
            </a:endParaRPr>
          </a:p>
          <a:p>
            <a:pPr marL="0" indent="0">
              <a:buNone/>
            </a:pPr>
            <a:r>
              <a:rPr lang="en-US" sz="1600" b="1" baseline="30000" dirty="0">
                <a:solidFill>
                  <a:srgbClr val="000000"/>
                </a:solidFill>
                <a:latin typeface="system-ui"/>
              </a:rPr>
              <a:t>22 </a:t>
            </a:r>
            <a:r>
              <a:rPr lang="en-US" sz="1600" dirty="0">
                <a:solidFill>
                  <a:srgbClr val="000000"/>
                </a:solidFill>
                <a:latin typeface="system-ui"/>
              </a:rPr>
              <a:t>And the people the men of Israel encouraged themselves, and set their battle again in array in </a:t>
            </a:r>
            <a:r>
              <a:rPr lang="en-US" sz="1600" dirty="0" smtClean="0">
                <a:solidFill>
                  <a:srgbClr val="000000"/>
                </a:solidFill>
                <a:latin typeface="system-ui"/>
              </a:rPr>
              <a:t>the</a:t>
            </a:r>
            <a:br>
              <a:rPr lang="en-US" sz="1600" dirty="0" smtClean="0">
                <a:solidFill>
                  <a:srgbClr val="000000"/>
                </a:solidFill>
                <a:latin typeface="system-ui"/>
              </a:rPr>
            </a:br>
            <a:r>
              <a:rPr lang="en-US" sz="1600" dirty="0" smtClean="0">
                <a:solidFill>
                  <a:srgbClr val="000000"/>
                </a:solidFill>
                <a:latin typeface="system-ui"/>
              </a:rPr>
              <a:t>place </a:t>
            </a:r>
            <a:r>
              <a:rPr lang="en-US" sz="1600" dirty="0">
                <a:solidFill>
                  <a:srgbClr val="000000"/>
                </a:solidFill>
                <a:latin typeface="system-ui"/>
              </a:rPr>
              <a:t>where they put themselves in array </a:t>
            </a:r>
            <a:r>
              <a:rPr lang="en-US" sz="1600" b="1" u="sng" dirty="0">
                <a:solidFill>
                  <a:srgbClr val="008181"/>
                </a:solidFill>
                <a:latin typeface="system-ui"/>
              </a:rPr>
              <a:t>the first da</a:t>
            </a:r>
            <a:r>
              <a:rPr lang="en-US" sz="1600" b="1" dirty="0">
                <a:solidFill>
                  <a:srgbClr val="008181"/>
                </a:solidFill>
                <a:latin typeface="system-ui"/>
              </a:rPr>
              <a:t>y</a:t>
            </a:r>
            <a:r>
              <a:rPr lang="en-US" sz="1600" dirty="0">
                <a:solidFill>
                  <a:srgbClr val="008181"/>
                </a:solidFill>
                <a:latin typeface="system-ui"/>
              </a:rPr>
              <a:t>. </a:t>
            </a:r>
          </a:p>
          <a:p>
            <a:endParaRPr lang="en-US" sz="1400" dirty="0"/>
          </a:p>
        </p:txBody>
      </p:sp>
      <p:sp>
        <p:nvSpPr>
          <p:cNvPr id="7" name="Content Placeholder 2"/>
          <p:cNvSpPr txBox="1">
            <a:spLocks/>
          </p:cNvSpPr>
          <p:nvPr/>
        </p:nvSpPr>
        <p:spPr>
          <a:xfrm>
            <a:off x="6254188" y="826403"/>
            <a:ext cx="5497974" cy="5414276"/>
          </a:xfrm>
          <a:prstGeom prst="rect">
            <a:avLst/>
          </a:prstGeom>
        </p:spPr>
        <p:txBody>
          <a:bodyPr vert="horz" lIns="91440" tIns="45720" rIns="91440" bIns="45720" rtlCol="0">
            <a:noAutofit/>
            <a:scene3d>
              <a:camera prst="orthographicFront"/>
              <a:lightRig rig="threePt" dir="t"/>
            </a:scene3d>
            <a:sp3d extrusionH="57150">
              <a:bevelT w="38100" h="38100" prst="angle"/>
            </a:sp3d>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1600" b="1" baseline="30000" dirty="0">
                <a:solidFill>
                  <a:srgbClr val="000000"/>
                </a:solidFill>
                <a:latin typeface="system-ui"/>
              </a:rPr>
              <a:t>23 </a:t>
            </a:r>
            <a:r>
              <a:rPr lang="en-US" sz="1600" dirty="0">
                <a:solidFill>
                  <a:srgbClr val="000000"/>
                </a:solidFill>
                <a:latin typeface="system-ui"/>
              </a:rPr>
              <a:t>(And the children of Israel went up and </a:t>
            </a:r>
            <a:r>
              <a:rPr lang="en-US" sz="1600" b="1" dirty="0">
                <a:solidFill>
                  <a:srgbClr val="C00000"/>
                </a:solidFill>
                <a:latin typeface="system-ui"/>
              </a:rPr>
              <a:t>wept before </a:t>
            </a:r>
            <a:r>
              <a:rPr lang="en-US" sz="1600" b="1" dirty="0" smtClean="0">
                <a:solidFill>
                  <a:srgbClr val="0000FF"/>
                </a:solidFill>
                <a:latin typeface="system-ui"/>
              </a:rPr>
              <a:t>Yahuah</a:t>
            </a:r>
            <a:r>
              <a:rPr lang="en-US" sz="1600" b="1" dirty="0">
                <a:solidFill>
                  <a:srgbClr val="C00000"/>
                </a:solidFill>
                <a:latin typeface="system-ui"/>
              </a:rPr>
              <a:t> </a:t>
            </a:r>
            <a:r>
              <a:rPr lang="en-US" sz="1600" b="1" u="sng" dirty="0">
                <a:solidFill>
                  <a:srgbClr val="E46D0A"/>
                </a:solidFill>
                <a:latin typeface="system-ui"/>
              </a:rPr>
              <a:t>until</a:t>
            </a:r>
            <a:r>
              <a:rPr lang="en-US" sz="1600" b="1" dirty="0">
                <a:solidFill>
                  <a:srgbClr val="E46D0A"/>
                </a:solidFill>
                <a:latin typeface="system-ui"/>
              </a:rPr>
              <a:t> </a:t>
            </a:r>
            <a:r>
              <a:rPr lang="en-US" sz="1600" b="1" u="sng" dirty="0">
                <a:solidFill>
                  <a:srgbClr val="E46D0A"/>
                </a:solidFill>
                <a:latin typeface="system-ui"/>
              </a:rPr>
              <a:t>even</a:t>
            </a:r>
            <a:r>
              <a:rPr lang="en-US" sz="1600" dirty="0">
                <a:solidFill>
                  <a:srgbClr val="E46D0A"/>
                </a:solidFill>
                <a:latin typeface="system-ui"/>
              </a:rPr>
              <a:t>, </a:t>
            </a:r>
            <a:r>
              <a:rPr lang="en-US" sz="1600" dirty="0">
                <a:solidFill>
                  <a:srgbClr val="000000"/>
                </a:solidFill>
                <a:latin typeface="system-ui"/>
              </a:rPr>
              <a:t>and asked counsel of </a:t>
            </a:r>
            <a:r>
              <a:rPr lang="en-US" sz="1600" b="1" dirty="0" smtClean="0">
                <a:solidFill>
                  <a:srgbClr val="0000FF"/>
                </a:solidFill>
                <a:latin typeface="system-ui"/>
              </a:rPr>
              <a:t>Yahuah</a:t>
            </a:r>
            <a:r>
              <a:rPr lang="en-US" sz="1600" dirty="0" smtClean="0">
                <a:solidFill>
                  <a:srgbClr val="0000FF"/>
                </a:solidFill>
                <a:latin typeface="system-ui"/>
              </a:rPr>
              <a:t>,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saying</a:t>
            </a:r>
            <a:r>
              <a:rPr lang="en-US" sz="1600" dirty="0">
                <a:solidFill>
                  <a:srgbClr val="000000"/>
                </a:solidFill>
                <a:latin typeface="system-ui"/>
              </a:rPr>
              <a:t>, Shall I go up again to battle against the children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of </a:t>
            </a:r>
            <a:r>
              <a:rPr lang="en-US" sz="1600" dirty="0">
                <a:solidFill>
                  <a:srgbClr val="000000"/>
                </a:solidFill>
                <a:latin typeface="system-ui"/>
              </a:rPr>
              <a:t>Benjamin my brother? And </a:t>
            </a:r>
            <a:r>
              <a:rPr lang="en-US" sz="1600" b="1" dirty="0" smtClean="0">
                <a:solidFill>
                  <a:srgbClr val="0000FF"/>
                </a:solidFill>
                <a:latin typeface="system-ui"/>
              </a:rPr>
              <a:t>Yahuah</a:t>
            </a:r>
            <a:r>
              <a:rPr lang="en-US" sz="1600" dirty="0">
                <a:solidFill>
                  <a:srgbClr val="000000"/>
                </a:solidFill>
                <a:latin typeface="system-ui"/>
              </a:rPr>
              <a:t> said, Go up against him.)</a:t>
            </a:r>
          </a:p>
          <a:p>
            <a:pPr marL="0" indent="0">
              <a:buNone/>
            </a:pPr>
            <a:r>
              <a:rPr lang="en-US" sz="1600" b="1" baseline="30000" dirty="0">
                <a:solidFill>
                  <a:srgbClr val="000000"/>
                </a:solidFill>
                <a:latin typeface="system-ui"/>
              </a:rPr>
              <a:t>24 </a:t>
            </a:r>
            <a:r>
              <a:rPr lang="en-US" sz="1600" dirty="0">
                <a:solidFill>
                  <a:srgbClr val="000000"/>
                </a:solidFill>
                <a:latin typeface="system-ui"/>
              </a:rPr>
              <a:t>And the children of Israel came near against the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children </a:t>
            </a:r>
            <a:r>
              <a:rPr lang="en-US" sz="1600" dirty="0">
                <a:solidFill>
                  <a:srgbClr val="000000"/>
                </a:solidFill>
                <a:latin typeface="system-ui"/>
              </a:rPr>
              <a:t>of Benjamin </a:t>
            </a:r>
            <a:r>
              <a:rPr lang="en-US" sz="1600" b="1" u="sng" dirty="0">
                <a:solidFill>
                  <a:srgbClr val="008181"/>
                </a:solidFill>
                <a:latin typeface="system-ui"/>
              </a:rPr>
              <a:t>the second da</a:t>
            </a:r>
            <a:r>
              <a:rPr lang="en-US" sz="1600" b="1" dirty="0">
                <a:solidFill>
                  <a:srgbClr val="008181"/>
                </a:solidFill>
                <a:latin typeface="system-ui"/>
              </a:rPr>
              <a:t>y. </a:t>
            </a:r>
          </a:p>
          <a:p>
            <a:pPr marL="0" indent="0">
              <a:buNone/>
            </a:pPr>
            <a:r>
              <a:rPr lang="en-US" sz="1600" b="1" baseline="30000" dirty="0">
                <a:solidFill>
                  <a:srgbClr val="000000"/>
                </a:solidFill>
                <a:latin typeface="system-ui"/>
              </a:rPr>
              <a:t>25 </a:t>
            </a:r>
            <a:r>
              <a:rPr lang="en-US" sz="1600" dirty="0">
                <a:solidFill>
                  <a:srgbClr val="000000"/>
                </a:solidFill>
                <a:latin typeface="system-ui"/>
              </a:rPr>
              <a:t>And Benjamin went forth against them out of </a:t>
            </a:r>
            <a:r>
              <a:rPr lang="en-US" sz="1600" dirty="0" err="1">
                <a:solidFill>
                  <a:srgbClr val="000000"/>
                </a:solidFill>
                <a:latin typeface="system-ui"/>
              </a:rPr>
              <a:t>Gibeah</a:t>
            </a:r>
            <a:r>
              <a:rPr lang="en-US" sz="1600" dirty="0">
                <a:solidFill>
                  <a:srgbClr val="000000"/>
                </a:solidFill>
                <a:latin typeface="system-ui"/>
              </a:rPr>
              <a:t> </a:t>
            </a:r>
            <a:r>
              <a:rPr lang="en-US" sz="1600" dirty="0" smtClean="0">
                <a:solidFill>
                  <a:srgbClr val="000000"/>
                </a:solidFill>
                <a:latin typeface="system-ui"/>
              </a:rPr>
              <a:t/>
            </a:r>
            <a:br>
              <a:rPr lang="en-US" sz="1600" dirty="0" smtClean="0">
                <a:solidFill>
                  <a:srgbClr val="000000"/>
                </a:solidFill>
                <a:latin typeface="system-ui"/>
              </a:rPr>
            </a:br>
            <a:r>
              <a:rPr lang="en-US" sz="1600" b="1" u="sng" dirty="0" smtClean="0">
                <a:solidFill>
                  <a:srgbClr val="008181"/>
                </a:solidFill>
                <a:latin typeface="system-ui"/>
              </a:rPr>
              <a:t>the </a:t>
            </a:r>
            <a:r>
              <a:rPr lang="en-US" sz="1600" b="1" u="sng" dirty="0">
                <a:solidFill>
                  <a:srgbClr val="008181"/>
                </a:solidFill>
                <a:latin typeface="system-ui"/>
              </a:rPr>
              <a:t>second da</a:t>
            </a:r>
            <a:r>
              <a:rPr lang="en-US" sz="1600" b="1" dirty="0">
                <a:solidFill>
                  <a:srgbClr val="008181"/>
                </a:solidFill>
                <a:latin typeface="system-ui"/>
              </a:rPr>
              <a:t>y</a:t>
            </a:r>
            <a:r>
              <a:rPr lang="en-US" sz="1600" dirty="0">
                <a:solidFill>
                  <a:srgbClr val="008181"/>
                </a:solidFill>
                <a:latin typeface="system-ui"/>
              </a:rPr>
              <a:t>, </a:t>
            </a:r>
            <a:r>
              <a:rPr lang="en-US" sz="1600" dirty="0">
                <a:solidFill>
                  <a:srgbClr val="000000"/>
                </a:solidFill>
                <a:latin typeface="system-ui"/>
              </a:rPr>
              <a:t>and destroyed down to the ground of the children of Israel again eighteen thousand </a:t>
            </a:r>
            <a:r>
              <a:rPr lang="en-US" sz="1600" dirty="0" smtClean="0">
                <a:solidFill>
                  <a:srgbClr val="000000"/>
                </a:solidFill>
                <a:latin typeface="system-ui"/>
              </a:rPr>
              <a:t>men [18,000]; </a:t>
            </a:r>
            <a:r>
              <a:rPr lang="en-US" sz="1600" dirty="0">
                <a:solidFill>
                  <a:srgbClr val="000000"/>
                </a:solidFill>
                <a:latin typeface="system-ui"/>
              </a:rPr>
              <a:t>all these drew the sword. </a:t>
            </a:r>
          </a:p>
          <a:p>
            <a:pPr marL="0" indent="0">
              <a:buNone/>
            </a:pPr>
            <a:r>
              <a:rPr lang="en-US" sz="1600" b="1" baseline="30000" dirty="0">
                <a:solidFill>
                  <a:srgbClr val="000000"/>
                </a:solidFill>
                <a:latin typeface="system-ui"/>
              </a:rPr>
              <a:t>26 </a:t>
            </a:r>
            <a:r>
              <a:rPr lang="en-US" sz="1600" dirty="0">
                <a:solidFill>
                  <a:srgbClr val="000000"/>
                </a:solidFill>
                <a:latin typeface="system-ui"/>
              </a:rPr>
              <a:t>Then all the children of Israel, and all the people, went up, and came unto the house of </a:t>
            </a:r>
            <a:r>
              <a:rPr lang="en-US" sz="1600" dirty="0" smtClean="0">
                <a:solidFill>
                  <a:srgbClr val="000000"/>
                </a:solidFill>
                <a:latin typeface="system-ui"/>
              </a:rPr>
              <a:t>Elohim, </a:t>
            </a:r>
            <a:r>
              <a:rPr lang="en-US" sz="1600" dirty="0">
                <a:solidFill>
                  <a:srgbClr val="000000"/>
                </a:solidFill>
                <a:latin typeface="system-ui"/>
              </a:rPr>
              <a:t>and </a:t>
            </a:r>
            <a:r>
              <a:rPr lang="en-US" sz="1600" b="1" dirty="0">
                <a:solidFill>
                  <a:srgbClr val="C00000"/>
                </a:solidFill>
                <a:latin typeface="system-ui"/>
              </a:rPr>
              <a:t>wept, and sat there before </a:t>
            </a:r>
            <a:r>
              <a:rPr lang="en-US" sz="1600" b="1" dirty="0" smtClean="0">
                <a:solidFill>
                  <a:srgbClr val="0000FF"/>
                </a:solidFill>
                <a:latin typeface="system-ui"/>
              </a:rPr>
              <a:t>Yahuah,</a:t>
            </a:r>
            <a:r>
              <a:rPr lang="en-US" sz="1600" b="1" dirty="0" smtClean="0">
                <a:solidFill>
                  <a:srgbClr val="C00000"/>
                </a:solidFill>
                <a:latin typeface="system-ui"/>
              </a:rPr>
              <a:t> </a:t>
            </a:r>
            <a:r>
              <a:rPr lang="en-US" sz="1600" b="1" dirty="0">
                <a:solidFill>
                  <a:srgbClr val="C00000"/>
                </a:solidFill>
                <a:latin typeface="system-ui"/>
              </a:rPr>
              <a:t>and </a:t>
            </a:r>
            <a:r>
              <a:rPr lang="en-US" sz="1600" b="1" u="sng" dirty="0">
                <a:solidFill>
                  <a:srgbClr val="C00000"/>
                </a:solidFill>
                <a:latin typeface="system-ui"/>
              </a:rPr>
              <a:t>fasted</a:t>
            </a:r>
            <a:r>
              <a:rPr lang="en-US" sz="1600" b="1" dirty="0">
                <a:solidFill>
                  <a:srgbClr val="C00000"/>
                </a:solidFill>
                <a:latin typeface="system-ui"/>
              </a:rPr>
              <a:t> that day </a:t>
            </a:r>
            <a:r>
              <a:rPr lang="en-US" sz="1600" b="1" u="sng" dirty="0">
                <a:solidFill>
                  <a:srgbClr val="E46D0A"/>
                </a:solidFill>
                <a:latin typeface="system-ui"/>
              </a:rPr>
              <a:t>until</a:t>
            </a:r>
            <a:r>
              <a:rPr lang="en-US" sz="1600" b="1" dirty="0">
                <a:solidFill>
                  <a:srgbClr val="E46D0A"/>
                </a:solidFill>
                <a:latin typeface="system-ui"/>
              </a:rPr>
              <a:t> </a:t>
            </a:r>
            <a:r>
              <a:rPr lang="en-US" sz="1600" b="1" u="sng" dirty="0">
                <a:solidFill>
                  <a:srgbClr val="E46D0A"/>
                </a:solidFill>
                <a:latin typeface="system-ui"/>
              </a:rPr>
              <a:t>even</a:t>
            </a:r>
            <a:r>
              <a:rPr lang="en-US" sz="1600" dirty="0">
                <a:solidFill>
                  <a:srgbClr val="E46D0A"/>
                </a:solidFill>
                <a:latin typeface="system-ui"/>
              </a:rPr>
              <a:t>,</a:t>
            </a:r>
            <a:r>
              <a:rPr lang="en-US" sz="1600" dirty="0">
                <a:solidFill>
                  <a:srgbClr val="C00000"/>
                </a:solidFill>
                <a:latin typeface="system-ui"/>
              </a:rPr>
              <a:t> </a:t>
            </a:r>
            <a:r>
              <a:rPr lang="en-US" sz="1600" dirty="0">
                <a:solidFill>
                  <a:srgbClr val="000000"/>
                </a:solidFill>
                <a:latin typeface="system-ui"/>
              </a:rPr>
              <a:t>and offered burnt offerings and peace offerings before </a:t>
            </a:r>
            <a:r>
              <a:rPr lang="en-US" sz="1600" b="1" dirty="0" smtClean="0">
                <a:solidFill>
                  <a:srgbClr val="0000FF"/>
                </a:solidFill>
                <a:latin typeface="system-ui"/>
              </a:rPr>
              <a:t>Yahuah</a:t>
            </a:r>
            <a:r>
              <a:rPr lang="en-US" sz="1600" dirty="0" smtClean="0">
                <a:solidFill>
                  <a:srgbClr val="0000FF"/>
                </a:solidFill>
                <a:latin typeface="system-ui"/>
              </a:rPr>
              <a:t>.</a:t>
            </a:r>
            <a:endParaRPr lang="en-US" sz="1600" dirty="0">
              <a:solidFill>
                <a:srgbClr val="0000FF"/>
              </a:solidFill>
              <a:latin typeface="system-ui"/>
            </a:endParaRPr>
          </a:p>
          <a:p>
            <a:endParaRPr lang="en-US" sz="1400" dirty="0"/>
          </a:p>
        </p:txBody>
      </p:sp>
      <p:sp>
        <p:nvSpPr>
          <p:cNvPr id="9" name="Title 1"/>
          <p:cNvSpPr>
            <a:spLocks noGrp="1"/>
          </p:cNvSpPr>
          <p:nvPr>
            <p:ph type="title"/>
          </p:nvPr>
        </p:nvSpPr>
        <p:spPr>
          <a:xfrm>
            <a:off x="312517" y="162046"/>
            <a:ext cx="11392886" cy="520858"/>
          </a:xfrm>
        </p:spPr>
        <p:txBody>
          <a:bodyPr>
            <a:normAutofit fontScale="90000"/>
            <a:scene3d>
              <a:camera prst="orthographicFront"/>
              <a:lightRig rig="threePt" dir="t"/>
            </a:scene3d>
            <a:sp3d extrusionH="57150">
              <a:bevelT w="38100" h="38100" prst="angle"/>
            </a:sp3d>
          </a:bodyPr>
          <a:lstStyle/>
          <a:p>
            <a:pPr algn="ct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20  ISRAEL’S WAR WITH THE BENJAMITES  </a:t>
            </a: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[CON’T]</a:t>
            </a: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24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ardrop 4"/>
          <p:cNvSpPr/>
          <p:nvPr/>
        </p:nvSpPr>
        <p:spPr>
          <a:xfrm>
            <a:off x="-76200" y="-944880"/>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a:off x="502920" y="-944880"/>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p:cNvSpPr/>
          <p:nvPr/>
        </p:nvSpPr>
        <p:spPr>
          <a:xfrm>
            <a:off x="63662" y="6267015"/>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a:off x="1661160" y="-944880"/>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Tree>
    <p:extLst>
      <p:ext uri="{BB962C8B-B14F-4D97-AF65-F5344CB8AC3E}">
        <p14:creationId xmlns:p14="http://schemas.microsoft.com/office/powerpoint/2010/main" val="1475430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3539" y="824477"/>
            <a:ext cx="6585996" cy="5923563"/>
          </a:xfrm>
        </p:spPr>
        <p:txBody>
          <a:bodyPr>
            <a:normAutofit/>
            <a:scene3d>
              <a:camera prst="orthographicFront"/>
              <a:lightRig rig="threePt" dir="t"/>
            </a:scene3d>
            <a:sp3d extrusionH="57150">
              <a:bevelT w="38100" h="38100" prst="angle"/>
            </a:sp3d>
          </a:bodyPr>
          <a:lstStyle/>
          <a:p>
            <a:pPr marL="0" indent="0">
              <a:buNone/>
            </a:pPr>
            <a:r>
              <a:rPr lang="en-US" sz="1600" b="1" baseline="30000" dirty="0">
                <a:solidFill>
                  <a:srgbClr val="000000"/>
                </a:solidFill>
                <a:latin typeface="system-ui"/>
              </a:rPr>
              <a:t>27 </a:t>
            </a:r>
            <a:r>
              <a:rPr lang="en-US" sz="1600" dirty="0">
                <a:solidFill>
                  <a:srgbClr val="000000"/>
                </a:solidFill>
                <a:latin typeface="system-ui"/>
              </a:rPr>
              <a:t>And the children of Israel enquired of </a:t>
            </a:r>
            <a:r>
              <a:rPr lang="en-US" sz="1600" b="1" dirty="0" smtClean="0">
                <a:solidFill>
                  <a:srgbClr val="0000FF"/>
                </a:solidFill>
                <a:latin typeface="system-ui"/>
              </a:rPr>
              <a:t>Yahuah</a:t>
            </a:r>
            <a:r>
              <a:rPr lang="en-US" sz="1600" dirty="0" smtClean="0">
                <a:solidFill>
                  <a:srgbClr val="0000FF"/>
                </a:solidFill>
                <a:latin typeface="system-ui"/>
              </a:rPr>
              <a:t>,</a:t>
            </a:r>
            <a:r>
              <a:rPr lang="en-US" sz="1600" dirty="0" smtClean="0">
                <a:solidFill>
                  <a:srgbClr val="000000"/>
                </a:solidFill>
                <a:latin typeface="system-ui"/>
              </a:rPr>
              <a:t> </a:t>
            </a:r>
            <a:r>
              <a:rPr lang="en-US" sz="1600" dirty="0">
                <a:solidFill>
                  <a:srgbClr val="000000"/>
                </a:solidFill>
                <a:latin typeface="system-ui"/>
              </a:rPr>
              <a:t>(for the ark of the covenant of </a:t>
            </a:r>
            <a:r>
              <a:rPr lang="en-US" sz="1600" dirty="0" smtClean="0">
                <a:solidFill>
                  <a:srgbClr val="000000"/>
                </a:solidFill>
                <a:latin typeface="system-ui"/>
              </a:rPr>
              <a:t>Elohim </a:t>
            </a:r>
            <a:r>
              <a:rPr lang="en-US" sz="1600" dirty="0">
                <a:solidFill>
                  <a:srgbClr val="000000"/>
                </a:solidFill>
                <a:latin typeface="system-ui"/>
              </a:rPr>
              <a:t>was there in those days, </a:t>
            </a:r>
          </a:p>
          <a:p>
            <a:pPr marL="0" indent="0">
              <a:buNone/>
            </a:pPr>
            <a:r>
              <a:rPr lang="en-US" sz="1600" b="1" baseline="30000" dirty="0">
                <a:solidFill>
                  <a:srgbClr val="000000"/>
                </a:solidFill>
                <a:latin typeface="system-ui"/>
              </a:rPr>
              <a:t>28 </a:t>
            </a:r>
            <a:r>
              <a:rPr lang="en-US" sz="1600" dirty="0">
                <a:solidFill>
                  <a:srgbClr val="000000"/>
                </a:solidFill>
                <a:latin typeface="system-ui"/>
              </a:rPr>
              <a:t>And </a:t>
            </a:r>
            <a:r>
              <a:rPr lang="en-US" sz="1600" dirty="0" err="1">
                <a:solidFill>
                  <a:srgbClr val="000000"/>
                </a:solidFill>
                <a:latin typeface="system-ui"/>
              </a:rPr>
              <a:t>Phinehas</a:t>
            </a:r>
            <a:r>
              <a:rPr lang="en-US" sz="1600" dirty="0">
                <a:solidFill>
                  <a:srgbClr val="000000"/>
                </a:solidFill>
                <a:latin typeface="system-ui"/>
              </a:rPr>
              <a:t>, the son of </a:t>
            </a:r>
            <a:r>
              <a:rPr lang="en-US" sz="1600" dirty="0" err="1">
                <a:solidFill>
                  <a:srgbClr val="000000"/>
                </a:solidFill>
                <a:latin typeface="system-ui"/>
              </a:rPr>
              <a:t>Eleazar</a:t>
            </a:r>
            <a:r>
              <a:rPr lang="en-US" sz="1600" dirty="0">
                <a:solidFill>
                  <a:srgbClr val="000000"/>
                </a:solidFill>
                <a:latin typeface="system-ui"/>
              </a:rPr>
              <a:t>, the son of Aaron, stood before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it </a:t>
            </a:r>
            <a:r>
              <a:rPr lang="en-US" sz="1600" dirty="0">
                <a:solidFill>
                  <a:srgbClr val="000000"/>
                </a:solidFill>
                <a:latin typeface="system-ui"/>
              </a:rPr>
              <a:t>in those days,) saying, </a:t>
            </a:r>
            <a:r>
              <a:rPr lang="en-US" sz="1600" b="1" dirty="0">
                <a:solidFill>
                  <a:srgbClr val="000000"/>
                </a:solidFill>
                <a:latin typeface="system-ui"/>
              </a:rPr>
              <a:t>Shall I yet again go out to battle against </a:t>
            </a:r>
            <a:r>
              <a:rPr lang="en-US" sz="1600" b="1" dirty="0" smtClean="0">
                <a:solidFill>
                  <a:srgbClr val="000000"/>
                </a:solidFill>
                <a:latin typeface="system-ui"/>
              </a:rPr>
              <a:t/>
            </a:r>
            <a:br>
              <a:rPr lang="en-US" sz="1600" b="1" dirty="0" smtClean="0">
                <a:solidFill>
                  <a:srgbClr val="000000"/>
                </a:solidFill>
                <a:latin typeface="system-ui"/>
              </a:rPr>
            </a:br>
            <a:r>
              <a:rPr lang="en-US" sz="1600" b="1" dirty="0" smtClean="0">
                <a:solidFill>
                  <a:srgbClr val="000000"/>
                </a:solidFill>
                <a:latin typeface="system-ui"/>
              </a:rPr>
              <a:t>the </a:t>
            </a:r>
            <a:r>
              <a:rPr lang="en-US" sz="1600" b="1" dirty="0">
                <a:solidFill>
                  <a:srgbClr val="000000"/>
                </a:solidFill>
                <a:latin typeface="system-ui"/>
              </a:rPr>
              <a:t>children of Benjamin my brother, or shall I cease? </a:t>
            </a:r>
            <a:r>
              <a:rPr lang="en-US" sz="1600" b="1" dirty="0" smtClean="0">
                <a:solidFill>
                  <a:srgbClr val="000000"/>
                </a:solidFill>
                <a:latin typeface="system-ui"/>
              </a:rPr>
              <a:t/>
            </a:r>
            <a:br>
              <a:rPr lang="en-US" sz="1600" b="1" dirty="0" smtClean="0">
                <a:solidFill>
                  <a:srgbClr val="000000"/>
                </a:solidFill>
                <a:latin typeface="system-ui"/>
              </a:rPr>
            </a:br>
            <a:r>
              <a:rPr lang="en-US" sz="1600" b="1" dirty="0" smtClean="0">
                <a:solidFill>
                  <a:srgbClr val="0070C0"/>
                </a:solidFill>
                <a:latin typeface="system-ui"/>
              </a:rPr>
              <a:t>And </a:t>
            </a:r>
            <a:r>
              <a:rPr lang="en-US" sz="1600" b="1" dirty="0" smtClean="0">
                <a:solidFill>
                  <a:srgbClr val="0000FF"/>
                </a:solidFill>
                <a:latin typeface="system-ui"/>
              </a:rPr>
              <a:t>Yahuah</a:t>
            </a:r>
            <a:r>
              <a:rPr lang="en-US" sz="1600" b="1" dirty="0">
                <a:solidFill>
                  <a:srgbClr val="0070C0"/>
                </a:solidFill>
                <a:latin typeface="system-ui"/>
              </a:rPr>
              <a:t> said, Go up; for to morrow I will deliver them </a:t>
            </a:r>
            <a:r>
              <a:rPr lang="en-US" sz="1600" b="1" dirty="0" smtClean="0">
                <a:solidFill>
                  <a:srgbClr val="0070C0"/>
                </a:solidFill>
                <a:latin typeface="system-ui"/>
              </a:rPr>
              <a:t/>
            </a:r>
            <a:br>
              <a:rPr lang="en-US" sz="1600" b="1" dirty="0" smtClean="0">
                <a:solidFill>
                  <a:srgbClr val="0070C0"/>
                </a:solidFill>
                <a:latin typeface="system-ui"/>
              </a:rPr>
            </a:br>
            <a:r>
              <a:rPr lang="en-US" sz="1600" b="1" dirty="0" smtClean="0">
                <a:solidFill>
                  <a:srgbClr val="0070C0"/>
                </a:solidFill>
                <a:latin typeface="system-ui"/>
              </a:rPr>
              <a:t>into thine </a:t>
            </a:r>
            <a:r>
              <a:rPr lang="en-US" sz="1600" b="1" dirty="0">
                <a:solidFill>
                  <a:srgbClr val="0070C0"/>
                </a:solidFill>
                <a:latin typeface="system-ui"/>
              </a:rPr>
              <a:t>hand</a:t>
            </a:r>
            <a:r>
              <a:rPr lang="en-US" sz="1600" dirty="0">
                <a:solidFill>
                  <a:srgbClr val="0070C0"/>
                </a:solidFill>
                <a:latin typeface="system-ui"/>
              </a:rPr>
              <a:t>. </a:t>
            </a:r>
          </a:p>
          <a:p>
            <a:pPr marL="0" indent="0">
              <a:buNone/>
            </a:pPr>
            <a:r>
              <a:rPr lang="en-US" sz="1600" b="1" baseline="30000" dirty="0">
                <a:solidFill>
                  <a:srgbClr val="000000"/>
                </a:solidFill>
                <a:latin typeface="system-ui"/>
              </a:rPr>
              <a:t>29 </a:t>
            </a:r>
            <a:r>
              <a:rPr lang="en-US" sz="1600" dirty="0">
                <a:solidFill>
                  <a:srgbClr val="000000"/>
                </a:solidFill>
                <a:latin typeface="system-ui"/>
              </a:rPr>
              <a:t>And Israel set </a:t>
            </a:r>
            <a:r>
              <a:rPr lang="en-US" sz="1600" dirty="0" err="1">
                <a:solidFill>
                  <a:srgbClr val="000000"/>
                </a:solidFill>
                <a:latin typeface="system-ui"/>
              </a:rPr>
              <a:t>liers</a:t>
            </a:r>
            <a:r>
              <a:rPr lang="en-US" sz="1600" dirty="0">
                <a:solidFill>
                  <a:srgbClr val="000000"/>
                </a:solidFill>
                <a:latin typeface="system-ui"/>
              </a:rPr>
              <a:t> </a:t>
            </a:r>
            <a:r>
              <a:rPr lang="en-US" sz="1600" dirty="0" smtClean="0">
                <a:solidFill>
                  <a:srgbClr val="000000"/>
                </a:solidFill>
                <a:latin typeface="system-ui"/>
              </a:rPr>
              <a:t>[an ambush] in </a:t>
            </a:r>
            <a:r>
              <a:rPr lang="en-US" sz="1600" dirty="0">
                <a:solidFill>
                  <a:srgbClr val="000000"/>
                </a:solidFill>
                <a:latin typeface="system-ui"/>
              </a:rPr>
              <a:t>wait round about </a:t>
            </a:r>
            <a:r>
              <a:rPr lang="en-US" sz="1600" b="1" u="sng" dirty="0" err="1">
                <a:solidFill>
                  <a:srgbClr val="000000"/>
                </a:solidFill>
                <a:latin typeface="system-ui"/>
              </a:rPr>
              <a:t>Gibeah</a:t>
            </a:r>
            <a:r>
              <a:rPr lang="en-US" sz="1600" dirty="0">
                <a:solidFill>
                  <a:srgbClr val="000000"/>
                </a:solidFill>
                <a:latin typeface="system-ui"/>
              </a:rPr>
              <a:t>.</a:t>
            </a:r>
          </a:p>
          <a:p>
            <a:pPr marL="0" indent="0">
              <a:buNone/>
            </a:pPr>
            <a:r>
              <a:rPr lang="en-US" sz="1600" b="1" baseline="30000" dirty="0">
                <a:solidFill>
                  <a:srgbClr val="000000"/>
                </a:solidFill>
                <a:latin typeface="system-ui"/>
              </a:rPr>
              <a:t>30 </a:t>
            </a:r>
            <a:r>
              <a:rPr lang="en-US" sz="1600" dirty="0">
                <a:solidFill>
                  <a:srgbClr val="000000"/>
                </a:solidFill>
                <a:latin typeface="system-ui"/>
              </a:rPr>
              <a:t>And the children of Israel went up against the children of Benjamin </a:t>
            </a:r>
            <a:r>
              <a:rPr lang="en-US" sz="1600" b="1" u="sng" dirty="0">
                <a:solidFill>
                  <a:srgbClr val="008181"/>
                </a:solidFill>
                <a:latin typeface="system-ui"/>
              </a:rPr>
              <a:t>on the third da</a:t>
            </a:r>
            <a:r>
              <a:rPr lang="en-US" sz="1600" b="1" dirty="0">
                <a:solidFill>
                  <a:srgbClr val="008181"/>
                </a:solidFill>
                <a:latin typeface="system-ui"/>
              </a:rPr>
              <a:t>y</a:t>
            </a:r>
            <a:r>
              <a:rPr lang="en-US" sz="1600" dirty="0">
                <a:solidFill>
                  <a:srgbClr val="008181"/>
                </a:solidFill>
                <a:latin typeface="system-ui"/>
              </a:rPr>
              <a:t>, </a:t>
            </a:r>
            <a:r>
              <a:rPr lang="en-US" sz="1600" dirty="0">
                <a:solidFill>
                  <a:srgbClr val="000000"/>
                </a:solidFill>
                <a:latin typeface="system-ui"/>
              </a:rPr>
              <a:t>and put themselves in array against </a:t>
            </a:r>
            <a:r>
              <a:rPr lang="en-US" sz="1600" dirty="0" err="1">
                <a:solidFill>
                  <a:srgbClr val="000000"/>
                </a:solidFill>
                <a:latin typeface="system-ui"/>
              </a:rPr>
              <a:t>Gibeah</a:t>
            </a:r>
            <a:r>
              <a:rPr lang="en-US" sz="1600" dirty="0">
                <a:solidFill>
                  <a:srgbClr val="000000"/>
                </a:solidFill>
                <a:latin typeface="system-ui"/>
              </a:rPr>
              <a:t>, as at other times. </a:t>
            </a:r>
          </a:p>
          <a:p>
            <a:pPr marL="0" indent="0">
              <a:buNone/>
            </a:pPr>
            <a:r>
              <a:rPr lang="en-US" sz="1600" b="1" baseline="30000" dirty="0">
                <a:solidFill>
                  <a:srgbClr val="000000"/>
                </a:solidFill>
                <a:latin typeface="system-ui"/>
              </a:rPr>
              <a:t>31 </a:t>
            </a:r>
            <a:r>
              <a:rPr lang="en-US" sz="1600" u="sng" dirty="0">
                <a:solidFill>
                  <a:srgbClr val="000000"/>
                </a:solidFill>
                <a:latin typeface="system-ui"/>
              </a:rPr>
              <a:t>And the children of Ben</a:t>
            </a:r>
            <a:r>
              <a:rPr lang="en-US" sz="1600" dirty="0">
                <a:solidFill>
                  <a:srgbClr val="000000"/>
                </a:solidFill>
                <a:latin typeface="system-ui"/>
              </a:rPr>
              <a:t>j</a:t>
            </a:r>
            <a:r>
              <a:rPr lang="en-US" sz="1600" u="sng" dirty="0">
                <a:solidFill>
                  <a:srgbClr val="000000"/>
                </a:solidFill>
                <a:latin typeface="system-ui"/>
              </a:rPr>
              <a:t>amin went out a</a:t>
            </a:r>
            <a:r>
              <a:rPr lang="en-US" sz="1600" dirty="0">
                <a:solidFill>
                  <a:srgbClr val="000000"/>
                </a:solidFill>
                <a:latin typeface="system-ui"/>
              </a:rPr>
              <a:t>g</a:t>
            </a:r>
            <a:r>
              <a:rPr lang="en-US" sz="1600" u="sng" dirty="0">
                <a:solidFill>
                  <a:srgbClr val="000000"/>
                </a:solidFill>
                <a:latin typeface="system-ui"/>
              </a:rPr>
              <a:t>ainst the </a:t>
            </a:r>
            <a:r>
              <a:rPr lang="en-US" sz="1600" dirty="0">
                <a:solidFill>
                  <a:srgbClr val="000000"/>
                </a:solidFill>
                <a:latin typeface="system-ui"/>
              </a:rPr>
              <a:t>p</a:t>
            </a:r>
            <a:r>
              <a:rPr lang="en-US" sz="1600" u="sng" dirty="0">
                <a:solidFill>
                  <a:srgbClr val="000000"/>
                </a:solidFill>
                <a:latin typeface="system-ui"/>
              </a:rPr>
              <a:t>eo</a:t>
            </a:r>
            <a:r>
              <a:rPr lang="en-US" sz="1600" dirty="0">
                <a:solidFill>
                  <a:srgbClr val="000000"/>
                </a:solidFill>
                <a:latin typeface="system-ui"/>
              </a:rPr>
              <a:t>p</a:t>
            </a:r>
            <a:r>
              <a:rPr lang="en-US" sz="1600" u="sng" dirty="0">
                <a:solidFill>
                  <a:srgbClr val="000000"/>
                </a:solidFill>
                <a:latin typeface="system-ui"/>
              </a:rPr>
              <a:t>le, and were drawn awa</a:t>
            </a:r>
            <a:r>
              <a:rPr lang="en-US" sz="1600" dirty="0">
                <a:solidFill>
                  <a:srgbClr val="000000"/>
                </a:solidFill>
                <a:latin typeface="system-ui"/>
              </a:rPr>
              <a:t>y</a:t>
            </a:r>
            <a:r>
              <a:rPr lang="en-US" sz="1600" u="sng" dirty="0">
                <a:solidFill>
                  <a:srgbClr val="000000"/>
                </a:solidFill>
                <a:latin typeface="system-ui"/>
              </a:rPr>
              <a:t> from the cit</a:t>
            </a:r>
            <a:r>
              <a:rPr lang="en-US" sz="1600" dirty="0">
                <a:solidFill>
                  <a:srgbClr val="000000"/>
                </a:solidFill>
                <a:latin typeface="system-ui"/>
              </a:rPr>
              <a:t>y; and they began to smite of the people, and kill, as at other times, in the highways, of which one </a:t>
            </a:r>
            <a:r>
              <a:rPr lang="en-US" sz="1600" dirty="0" err="1">
                <a:solidFill>
                  <a:srgbClr val="000000"/>
                </a:solidFill>
                <a:latin typeface="system-ui"/>
              </a:rPr>
              <a:t>goeth</a:t>
            </a:r>
            <a:r>
              <a:rPr lang="en-US" sz="1600" dirty="0">
                <a:solidFill>
                  <a:srgbClr val="000000"/>
                </a:solidFill>
                <a:latin typeface="system-ui"/>
              </a:rPr>
              <a:t> up to the house of </a:t>
            </a:r>
            <a:r>
              <a:rPr lang="en-US" sz="1600" dirty="0" smtClean="0">
                <a:solidFill>
                  <a:srgbClr val="000000"/>
                </a:solidFill>
                <a:latin typeface="system-ui"/>
              </a:rPr>
              <a:t>Elohim, </a:t>
            </a:r>
            <a:r>
              <a:rPr lang="en-US" sz="1600" dirty="0">
                <a:solidFill>
                  <a:srgbClr val="000000"/>
                </a:solidFill>
                <a:latin typeface="system-ui"/>
              </a:rPr>
              <a:t>and the other to </a:t>
            </a:r>
            <a:r>
              <a:rPr lang="en-US" sz="1600" dirty="0" err="1">
                <a:solidFill>
                  <a:srgbClr val="000000"/>
                </a:solidFill>
                <a:latin typeface="system-ui"/>
              </a:rPr>
              <a:t>Gibeah</a:t>
            </a:r>
            <a:r>
              <a:rPr lang="en-US" sz="1600" dirty="0">
                <a:solidFill>
                  <a:srgbClr val="000000"/>
                </a:solidFill>
                <a:latin typeface="system-ui"/>
              </a:rPr>
              <a:t> in the field, about thirty men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of </a:t>
            </a:r>
            <a:r>
              <a:rPr lang="en-US" sz="1600" dirty="0">
                <a:solidFill>
                  <a:srgbClr val="000000"/>
                </a:solidFill>
                <a:latin typeface="system-ui"/>
              </a:rPr>
              <a:t>Israel. </a:t>
            </a:r>
            <a:endParaRPr lang="en-US" sz="1600" dirty="0" smtClean="0">
              <a:solidFill>
                <a:srgbClr val="000000"/>
              </a:solidFill>
              <a:latin typeface="system-ui"/>
            </a:endParaRPr>
          </a:p>
        </p:txBody>
      </p:sp>
      <p:sp>
        <p:nvSpPr>
          <p:cNvPr id="4" name="Content Placeholder 3"/>
          <p:cNvSpPr>
            <a:spLocks noGrp="1"/>
          </p:cNvSpPr>
          <p:nvPr>
            <p:ph sz="half" idx="2"/>
          </p:nvPr>
        </p:nvSpPr>
        <p:spPr>
          <a:xfrm>
            <a:off x="7095281" y="833377"/>
            <a:ext cx="4815068" cy="5125946"/>
          </a:xfrm>
        </p:spPr>
        <p:txBody>
          <a:bodyPr>
            <a:noAutofit/>
          </a:bodyPr>
          <a:lstStyle/>
          <a:p>
            <a:pPr marL="0" indent="0">
              <a:buNone/>
            </a:pPr>
            <a:r>
              <a:rPr lang="en-US" sz="1600" b="1" baseline="30000" dirty="0">
                <a:solidFill>
                  <a:srgbClr val="000000"/>
                </a:solidFill>
                <a:latin typeface="system-ui"/>
              </a:rPr>
              <a:t>32 </a:t>
            </a:r>
            <a:r>
              <a:rPr lang="en-US" sz="1600" dirty="0">
                <a:solidFill>
                  <a:srgbClr val="000000"/>
                </a:solidFill>
                <a:latin typeface="system-ui"/>
              </a:rPr>
              <a:t>And the children of Benjamin said, They are smitten down before us, as at the first. </a:t>
            </a:r>
            <a:r>
              <a:rPr lang="en-US" sz="1600" u="sng" dirty="0">
                <a:solidFill>
                  <a:srgbClr val="000000"/>
                </a:solidFill>
                <a:latin typeface="system-ui"/>
              </a:rPr>
              <a:t>But the children of Israel said, Let us flee, and draw them from the cit</a:t>
            </a:r>
            <a:r>
              <a:rPr lang="en-US" sz="1600" dirty="0">
                <a:solidFill>
                  <a:srgbClr val="000000"/>
                </a:solidFill>
                <a:latin typeface="system-ui"/>
              </a:rPr>
              <a:t>y</a:t>
            </a:r>
            <a:r>
              <a:rPr lang="en-US" sz="1600" u="sng" dirty="0">
                <a:solidFill>
                  <a:srgbClr val="000000"/>
                </a:solidFill>
                <a:latin typeface="system-ui"/>
              </a:rPr>
              <a:t> unto the hi</a:t>
            </a:r>
            <a:r>
              <a:rPr lang="en-US" sz="1600" dirty="0">
                <a:solidFill>
                  <a:srgbClr val="000000"/>
                </a:solidFill>
                <a:latin typeface="system-ui"/>
              </a:rPr>
              <a:t>g</a:t>
            </a:r>
            <a:r>
              <a:rPr lang="en-US" sz="1600" u="sng" dirty="0">
                <a:solidFill>
                  <a:srgbClr val="000000"/>
                </a:solidFill>
                <a:latin typeface="system-ui"/>
              </a:rPr>
              <a:t>hwa</a:t>
            </a:r>
            <a:r>
              <a:rPr lang="en-US" sz="1600" dirty="0">
                <a:solidFill>
                  <a:srgbClr val="000000"/>
                </a:solidFill>
                <a:latin typeface="system-ui"/>
              </a:rPr>
              <a:t>y</a:t>
            </a:r>
            <a:r>
              <a:rPr lang="en-US" sz="1600" u="sng" dirty="0">
                <a:solidFill>
                  <a:srgbClr val="000000"/>
                </a:solidFill>
                <a:latin typeface="system-ui"/>
              </a:rPr>
              <a:t>s</a:t>
            </a:r>
            <a:r>
              <a:rPr lang="en-US" sz="1400" dirty="0">
                <a:solidFill>
                  <a:srgbClr val="000000"/>
                </a:solidFill>
                <a:latin typeface="system-ui"/>
              </a:rPr>
              <a:t>.</a:t>
            </a:r>
            <a:endParaRPr lang="en-US" sz="1600" dirty="0"/>
          </a:p>
          <a:p>
            <a:pPr marL="0" indent="0">
              <a:buNone/>
            </a:pPr>
            <a:r>
              <a:rPr lang="en-US" sz="1600" b="1" baseline="30000" dirty="0" smtClean="0">
                <a:solidFill>
                  <a:srgbClr val="000000"/>
                </a:solidFill>
                <a:latin typeface="system-ui"/>
              </a:rPr>
              <a:t>33</a:t>
            </a:r>
            <a:r>
              <a:rPr lang="en-US" sz="1600" b="1" baseline="30000" dirty="0">
                <a:solidFill>
                  <a:srgbClr val="000000"/>
                </a:solidFill>
                <a:latin typeface="system-ui"/>
              </a:rPr>
              <a:t> </a:t>
            </a:r>
            <a:r>
              <a:rPr lang="en-US" sz="1600" dirty="0">
                <a:solidFill>
                  <a:srgbClr val="000000"/>
                </a:solidFill>
                <a:latin typeface="system-ui"/>
              </a:rPr>
              <a:t>And all the men of Israel rose up out of their place, and put themselves in array at </a:t>
            </a:r>
            <a:r>
              <a:rPr lang="en-US" sz="1600" dirty="0" smtClean="0">
                <a:solidFill>
                  <a:srgbClr val="000000"/>
                </a:solidFill>
                <a:latin typeface="system-ui"/>
              </a:rPr>
              <a:t>Baal-</a:t>
            </a:r>
            <a:r>
              <a:rPr lang="en-US" sz="1600" dirty="0" err="1" smtClean="0">
                <a:solidFill>
                  <a:srgbClr val="000000"/>
                </a:solidFill>
                <a:latin typeface="system-ui"/>
              </a:rPr>
              <a:t>tamar</a:t>
            </a:r>
            <a:r>
              <a:rPr lang="en-US" sz="1600" dirty="0">
                <a:solidFill>
                  <a:srgbClr val="000000"/>
                </a:solidFill>
                <a:latin typeface="system-ui"/>
              </a:rPr>
              <a:t>: and the </a:t>
            </a:r>
            <a:r>
              <a:rPr lang="en-US" sz="1600" dirty="0" err="1">
                <a:solidFill>
                  <a:srgbClr val="000000"/>
                </a:solidFill>
                <a:latin typeface="system-ui"/>
              </a:rPr>
              <a:t>liers</a:t>
            </a:r>
            <a:r>
              <a:rPr lang="en-US" sz="1600" dirty="0">
                <a:solidFill>
                  <a:srgbClr val="000000"/>
                </a:solidFill>
                <a:latin typeface="system-ui"/>
              </a:rPr>
              <a:t> in wait of Israel came forth out of their places, even out of the meadows of </a:t>
            </a:r>
            <a:r>
              <a:rPr lang="en-US" sz="1600" dirty="0" err="1">
                <a:solidFill>
                  <a:srgbClr val="000000"/>
                </a:solidFill>
                <a:latin typeface="system-ui"/>
              </a:rPr>
              <a:t>Gibeah</a:t>
            </a:r>
            <a:r>
              <a:rPr lang="en-US" sz="1600" dirty="0">
                <a:solidFill>
                  <a:srgbClr val="000000"/>
                </a:solidFill>
                <a:latin typeface="system-ui"/>
              </a:rPr>
              <a:t>. </a:t>
            </a:r>
          </a:p>
          <a:p>
            <a:pPr marL="0" indent="0">
              <a:buNone/>
            </a:pPr>
            <a:r>
              <a:rPr lang="en-US" sz="1600" b="1" baseline="30000" dirty="0">
                <a:solidFill>
                  <a:srgbClr val="000000"/>
                </a:solidFill>
                <a:latin typeface="system-ui"/>
              </a:rPr>
              <a:t>34 </a:t>
            </a:r>
            <a:r>
              <a:rPr lang="en-US" sz="1600" dirty="0">
                <a:solidFill>
                  <a:srgbClr val="000000"/>
                </a:solidFill>
                <a:latin typeface="system-ui"/>
              </a:rPr>
              <a:t>And there came against </a:t>
            </a:r>
            <a:r>
              <a:rPr lang="en-US" sz="1600" dirty="0" err="1">
                <a:solidFill>
                  <a:srgbClr val="000000"/>
                </a:solidFill>
                <a:latin typeface="system-ui"/>
              </a:rPr>
              <a:t>Gibeah</a:t>
            </a:r>
            <a:r>
              <a:rPr lang="en-US" sz="1600" dirty="0">
                <a:solidFill>
                  <a:srgbClr val="000000"/>
                </a:solidFill>
                <a:latin typeface="system-ui"/>
              </a:rPr>
              <a:t> ten thousand chosen men out of all Israel, and the battle was sore: but they knew not that evil was near them. </a:t>
            </a:r>
          </a:p>
          <a:p>
            <a:pPr marL="0" indent="0">
              <a:buNone/>
            </a:pPr>
            <a:r>
              <a:rPr lang="en-US" sz="1600" b="1" baseline="30000" dirty="0">
                <a:solidFill>
                  <a:srgbClr val="000000"/>
                </a:solidFill>
                <a:latin typeface="system-ui"/>
              </a:rPr>
              <a:t>35 </a:t>
            </a:r>
            <a:r>
              <a:rPr lang="en-US" sz="1600" dirty="0">
                <a:solidFill>
                  <a:srgbClr val="000000"/>
                </a:solidFill>
                <a:latin typeface="system-ui"/>
              </a:rPr>
              <a:t>And </a:t>
            </a:r>
            <a:r>
              <a:rPr lang="en-US" sz="1600" b="1" dirty="0" smtClean="0">
                <a:solidFill>
                  <a:srgbClr val="0000FF"/>
                </a:solidFill>
                <a:latin typeface="system-ui"/>
              </a:rPr>
              <a:t>Yahuah</a:t>
            </a:r>
            <a:r>
              <a:rPr lang="en-US" sz="1600" dirty="0">
                <a:solidFill>
                  <a:srgbClr val="000000"/>
                </a:solidFill>
                <a:latin typeface="system-ui"/>
              </a:rPr>
              <a:t> smote Benjamin before Israel: and the children of Israel destroyed of the Benjamites that day twenty and five thousand and an hundred </a:t>
            </a:r>
            <a:r>
              <a:rPr lang="en-US" sz="1600" dirty="0" smtClean="0">
                <a:solidFill>
                  <a:srgbClr val="000000"/>
                </a:solidFill>
                <a:latin typeface="system-ui"/>
              </a:rPr>
              <a:t>men [25,100]: </a:t>
            </a:r>
            <a:r>
              <a:rPr lang="en-US" sz="1600" dirty="0">
                <a:solidFill>
                  <a:srgbClr val="000000"/>
                </a:solidFill>
                <a:latin typeface="system-ui"/>
              </a:rPr>
              <a:t>all these drew the sword. </a:t>
            </a:r>
            <a:r>
              <a:rPr lang="en-US" sz="1600" dirty="0" smtClean="0">
                <a:solidFill>
                  <a:srgbClr val="000000"/>
                </a:solidFill>
                <a:latin typeface="system-ui"/>
              </a:rPr>
              <a:t> </a:t>
            </a:r>
            <a:br>
              <a:rPr lang="en-US" sz="1600" dirty="0" smtClean="0">
                <a:solidFill>
                  <a:srgbClr val="000000"/>
                </a:solidFill>
                <a:latin typeface="system-ui"/>
              </a:rPr>
            </a:br>
            <a:r>
              <a:rPr lang="en-US" sz="1600" dirty="0" smtClean="0">
                <a:solidFill>
                  <a:srgbClr val="000000"/>
                </a:solidFill>
                <a:latin typeface="system-ui"/>
              </a:rPr>
              <a:t>[</a:t>
            </a:r>
            <a:r>
              <a:rPr lang="en-US" sz="1600" b="1" u="sng" dirty="0" smtClean="0">
                <a:solidFill>
                  <a:srgbClr val="000000"/>
                </a:solidFill>
                <a:latin typeface="system-ui"/>
              </a:rPr>
              <a:t>Note</a:t>
            </a:r>
            <a:r>
              <a:rPr lang="en-US" sz="1600" dirty="0" smtClean="0">
                <a:solidFill>
                  <a:srgbClr val="000000"/>
                </a:solidFill>
                <a:latin typeface="system-ui"/>
              </a:rPr>
              <a:t>: only 600 men of Benjamin escaped.]</a:t>
            </a:r>
            <a:endParaRPr lang="en-US" sz="1600" dirty="0"/>
          </a:p>
        </p:txBody>
      </p:sp>
      <p:sp>
        <p:nvSpPr>
          <p:cNvPr id="7" name="Title 1"/>
          <p:cNvSpPr>
            <a:spLocks noGrp="1"/>
          </p:cNvSpPr>
          <p:nvPr>
            <p:ph type="title"/>
          </p:nvPr>
        </p:nvSpPr>
        <p:spPr>
          <a:xfrm>
            <a:off x="312517" y="162046"/>
            <a:ext cx="11392886" cy="520858"/>
          </a:xfrm>
        </p:spPr>
        <p:txBody>
          <a:bodyPr>
            <a:normAutofit fontScale="90000"/>
            <a:scene3d>
              <a:camera prst="orthographicFront"/>
              <a:lightRig rig="threePt" dir="t"/>
            </a:scene3d>
            <a:sp3d extrusionH="57150">
              <a:bevelT w="38100" h="38100" prst="angle"/>
            </a:sp3d>
          </a:bodyPr>
          <a:lstStyle/>
          <a:p>
            <a:pPr algn="ct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20  ISRAEL’S WAR WITH THE BENJAMITES  </a:t>
            </a: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[CON’T]</a:t>
            </a: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24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ardrop 4"/>
          <p:cNvSpPr/>
          <p:nvPr/>
        </p:nvSpPr>
        <p:spPr>
          <a:xfrm>
            <a:off x="-76200" y="-944880"/>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a:off x="502920" y="-944880"/>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p:cNvSpPr/>
          <p:nvPr/>
        </p:nvSpPr>
        <p:spPr>
          <a:xfrm>
            <a:off x="1082040" y="-944880"/>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a:off x="115360" y="6231424"/>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Tree>
    <p:extLst>
      <p:ext uri="{BB962C8B-B14F-4D97-AF65-F5344CB8AC3E}">
        <p14:creationId xmlns:p14="http://schemas.microsoft.com/office/powerpoint/2010/main" val="876242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883" y="824478"/>
            <a:ext cx="5359079" cy="5472150"/>
          </a:xfrm>
        </p:spPr>
        <p:txBody>
          <a:bodyPr>
            <a:noAutofit/>
          </a:bodyPr>
          <a:lstStyle/>
          <a:p>
            <a:pPr marL="0" indent="0">
              <a:buNone/>
            </a:pPr>
            <a:r>
              <a:rPr lang="en-US" sz="1600" b="1" baseline="30000" dirty="0">
                <a:latin typeface="system-ui"/>
              </a:rPr>
              <a:t>36 </a:t>
            </a:r>
            <a:r>
              <a:rPr lang="en-US" sz="1600" dirty="0">
                <a:latin typeface="system-ui"/>
              </a:rPr>
              <a:t>So the children of Benjamin saw that they were smitten: for the men of Israel gave place to the Benjamites, because they trusted unto the </a:t>
            </a:r>
            <a:r>
              <a:rPr lang="en-US" sz="1600" dirty="0" err="1">
                <a:latin typeface="system-ui"/>
              </a:rPr>
              <a:t>liers</a:t>
            </a:r>
            <a:r>
              <a:rPr lang="en-US" sz="1600" dirty="0">
                <a:latin typeface="system-ui"/>
              </a:rPr>
              <a:t> </a:t>
            </a:r>
            <a:r>
              <a:rPr lang="en-US" sz="1600" dirty="0" smtClean="0">
                <a:latin typeface="system-ui"/>
              </a:rPr>
              <a:t/>
            </a:r>
            <a:br>
              <a:rPr lang="en-US" sz="1600" dirty="0" smtClean="0">
                <a:latin typeface="system-ui"/>
              </a:rPr>
            </a:br>
            <a:r>
              <a:rPr lang="en-US" sz="1600" dirty="0" smtClean="0">
                <a:latin typeface="system-ui"/>
              </a:rPr>
              <a:t>in wait </a:t>
            </a:r>
            <a:r>
              <a:rPr lang="en-US" sz="1600" dirty="0">
                <a:latin typeface="system-ui"/>
              </a:rPr>
              <a:t>which they had set beside </a:t>
            </a:r>
            <a:r>
              <a:rPr lang="en-US" sz="1600" dirty="0" err="1">
                <a:latin typeface="system-ui"/>
              </a:rPr>
              <a:t>Gibeah</a:t>
            </a:r>
            <a:r>
              <a:rPr lang="en-US" sz="1600" dirty="0">
                <a:latin typeface="system-ui"/>
              </a:rPr>
              <a:t>. </a:t>
            </a:r>
          </a:p>
          <a:p>
            <a:pPr marL="0" indent="0">
              <a:buNone/>
            </a:pPr>
            <a:r>
              <a:rPr lang="en-US" sz="1600" b="1" baseline="30000" dirty="0">
                <a:solidFill>
                  <a:srgbClr val="000000"/>
                </a:solidFill>
                <a:latin typeface="system-ui"/>
              </a:rPr>
              <a:t>37 </a:t>
            </a:r>
            <a:r>
              <a:rPr lang="en-US" sz="1600" dirty="0">
                <a:solidFill>
                  <a:srgbClr val="000000"/>
                </a:solidFill>
                <a:latin typeface="system-ui"/>
              </a:rPr>
              <a:t>And the </a:t>
            </a:r>
            <a:r>
              <a:rPr lang="en-US" sz="1600" dirty="0" err="1">
                <a:solidFill>
                  <a:srgbClr val="000000"/>
                </a:solidFill>
                <a:latin typeface="system-ui"/>
              </a:rPr>
              <a:t>liers</a:t>
            </a:r>
            <a:r>
              <a:rPr lang="en-US" sz="1600" dirty="0">
                <a:solidFill>
                  <a:srgbClr val="000000"/>
                </a:solidFill>
                <a:latin typeface="system-ui"/>
              </a:rPr>
              <a:t> in wait hasted, and rushed upon </a:t>
            </a:r>
            <a:r>
              <a:rPr lang="en-US" sz="1600" dirty="0" smtClean="0">
                <a:solidFill>
                  <a:srgbClr val="000000"/>
                </a:solidFill>
                <a:latin typeface="system-ui"/>
              </a:rPr>
              <a:t/>
            </a:r>
            <a:br>
              <a:rPr lang="en-US" sz="1600" dirty="0" smtClean="0">
                <a:solidFill>
                  <a:srgbClr val="000000"/>
                </a:solidFill>
                <a:latin typeface="system-ui"/>
              </a:rPr>
            </a:br>
            <a:r>
              <a:rPr lang="en-US" sz="1600" dirty="0" err="1" smtClean="0">
                <a:solidFill>
                  <a:srgbClr val="000000"/>
                </a:solidFill>
                <a:latin typeface="system-ui"/>
              </a:rPr>
              <a:t>Gibeah</a:t>
            </a:r>
            <a:r>
              <a:rPr lang="en-US" sz="1600" dirty="0">
                <a:solidFill>
                  <a:srgbClr val="000000"/>
                </a:solidFill>
                <a:latin typeface="system-ui"/>
              </a:rPr>
              <a:t>; and the </a:t>
            </a:r>
            <a:r>
              <a:rPr lang="en-US" sz="1600" dirty="0" err="1">
                <a:solidFill>
                  <a:srgbClr val="000000"/>
                </a:solidFill>
                <a:latin typeface="system-ui"/>
              </a:rPr>
              <a:t>liers</a:t>
            </a:r>
            <a:r>
              <a:rPr lang="en-US" sz="1600" dirty="0">
                <a:solidFill>
                  <a:srgbClr val="000000"/>
                </a:solidFill>
                <a:latin typeface="system-ui"/>
              </a:rPr>
              <a:t> in wait drew themselves </a:t>
            </a:r>
            <a:r>
              <a:rPr lang="en-US" sz="1600" dirty="0" smtClean="0">
                <a:solidFill>
                  <a:srgbClr val="000000"/>
                </a:solidFill>
                <a:latin typeface="system-ui"/>
              </a:rPr>
              <a:t>along</a:t>
            </a:r>
            <a:r>
              <a:rPr lang="en-US" sz="1600" dirty="0">
                <a:solidFill>
                  <a:srgbClr val="000000"/>
                </a:solidFill>
                <a:latin typeface="system-ui"/>
              </a:rPr>
              <a:t>,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and </a:t>
            </a:r>
            <a:r>
              <a:rPr lang="en-US" sz="1600" dirty="0">
                <a:solidFill>
                  <a:srgbClr val="000000"/>
                </a:solidFill>
                <a:latin typeface="system-ui"/>
              </a:rPr>
              <a:t>smote all the city with the edge of the sword.</a:t>
            </a:r>
          </a:p>
          <a:p>
            <a:pPr marL="0" indent="0">
              <a:buNone/>
            </a:pPr>
            <a:r>
              <a:rPr lang="en-US" sz="1600" b="1" baseline="30000" dirty="0">
                <a:solidFill>
                  <a:srgbClr val="000000"/>
                </a:solidFill>
                <a:latin typeface="system-ui"/>
              </a:rPr>
              <a:t>38 </a:t>
            </a:r>
            <a:r>
              <a:rPr lang="en-US" sz="1600" dirty="0">
                <a:solidFill>
                  <a:srgbClr val="000000"/>
                </a:solidFill>
                <a:latin typeface="system-ui"/>
              </a:rPr>
              <a:t>Now there was an appointed sign between the men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of </a:t>
            </a:r>
            <a:r>
              <a:rPr lang="en-US" sz="1600" dirty="0">
                <a:solidFill>
                  <a:srgbClr val="000000"/>
                </a:solidFill>
                <a:latin typeface="system-ui"/>
              </a:rPr>
              <a:t>Israel and the </a:t>
            </a:r>
            <a:r>
              <a:rPr lang="en-US" sz="1600" dirty="0" err="1">
                <a:solidFill>
                  <a:srgbClr val="000000"/>
                </a:solidFill>
                <a:latin typeface="system-ui"/>
              </a:rPr>
              <a:t>liers</a:t>
            </a:r>
            <a:r>
              <a:rPr lang="en-US" sz="1600" dirty="0">
                <a:solidFill>
                  <a:srgbClr val="000000"/>
                </a:solidFill>
                <a:latin typeface="system-ui"/>
              </a:rPr>
              <a:t> in wait, that they should make a great flame with smoke rise up out of the city.</a:t>
            </a:r>
          </a:p>
          <a:p>
            <a:pPr marL="0" indent="0">
              <a:buNone/>
            </a:pPr>
            <a:r>
              <a:rPr lang="en-US" sz="1600" b="1" baseline="30000" dirty="0" smtClean="0">
                <a:solidFill>
                  <a:srgbClr val="000000"/>
                </a:solidFill>
                <a:latin typeface="system-ui"/>
              </a:rPr>
              <a:t>39</a:t>
            </a:r>
            <a:r>
              <a:rPr lang="en-US" sz="1600" b="1" baseline="30000" dirty="0">
                <a:solidFill>
                  <a:srgbClr val="000000"/>
                </a:solidFill>
                <a:latin typeface="system-ui"/>
              </a:rPr>
              <a:t> </a:t>
            </a:r>
            <a:r>
              <a:rPr lang="en-US" sz="1600" dirty="0">
                <a:solidFill>
                  <a:srgbClr val="000000"/>
                </a:solidFill>
                <a:latin typeface="system-ui"/>
              </a:rPr>
              <a:t>And when the men of Israel retired in the battle, Benjamin began to smite and kill of the men of Israel about thirty persons: for they said, Surely they are smitten down before us, as in the first battle. </a:t>
            </a:r>
          </a:p>
        </p:txBody>
      </p:sp>
      <p:sp>
        <p:nvSpPr>
          <p:cNvPr id="4" name="Content Placeholder 3"/>
          <p:cNvSpPr>
            <a:spLocks noGrp="1"/>
          </p:cNvSpPr>
          <p:nvPr>
            <p:ph sz="half" idx="2"/>
          </p:nvPr>
        </p:nvSpPr>
        <p:spPr/>
        <p:txBody>
          <a:bodyPr>
            <a:normAutofit lnSpcReduction="10000"/>
          </a:bodyPr>
          <a:lstStyle/>
          <a:p>
            <a:pPr marL="0" indent="0">
              <a:buNone/>
            </a:pPr>
            <a:r>
              <a:rPr lang="en-US" sz="1600" b="1" baseline="30000" dirty="0">
                <a:latin typeface="system-ui"/>
              </a:rPr>
              <a:t>40 </a:t>
            </a:r>
            <a:r>
              <a:rPr lang="en-US" sz="1600" dirty="0">
                <a:latin typeface="system-ui"/>
              </a:rPr>
              <a:t>But when the flame began to arise up out of the city with a pillar of smoke, the Benjamites looked behind them, and, behold, the flame of the city ascended up </a:t>
            </a:r>
            <a:r>
              <a:rPr lang="en-US" sz="1600" dirty="0" smtClean="0">
                <a:latin typeface="system-ui"/>
              </a:rPr>
              <a:t/>
            </a:r>
            <a:br>
              <a:rPr lang="en-US" sz="1600" dirty="0" smtClean="0">
                <a:latin typeface="system-ui"/>
              </a:rPr>
            </a:br>
            <a:r>
              <a:rPr lang="en-US" sz="1600" dirty="0" smtClean="0">
                <a:latin typeface="system-ui"/>
              </a:rPr>
              <a:t>to </a:t>
            </a:r>
            <a:r>
              <a:rPr lang="en-US" sz="1600" dirty="0">
                <a:latin typeface="system-ui"/>
              </a:rPr>
              <a:t>heaven. </a:t>
            </a:r>
          </a:p>
          <a:p>
            <a:pPr marL="0" indent="0">
              <a:buNone/>
            </a:pPr>
            <a:r>
              <a:rPr lang="en-US" sz="1600" b="1" baseline="30000" dirty="0">
                <a:solidFill>
                  <a:srgbClr val="000000"/>
                </a:solidFill>
                <a:latin typeface="system-ui"/>
              </a:rPr>
              <a:t>41 </a:t>
            </a:r>
            <a:r>
              <a:rPr lang="en-US" sz="1600" dirty="0">
                <a:solidFill>
                  <a:srgbClr val="000000"/>
                </a:solidFill>
                <a:latin typeface="system-ui"/>
              </a:rPr>
              <a:t>And when the men of Israel turned again, the men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of </a:t>
            </a:r>
            <a:r>
              <a:rPr lang="en-US" sz="1600" dirty="0">
                <a:solidFill>
                  <a:srgbClr val="000000"/>
                </a:solidFill>
                <a:latin typeface="system-ui"/>
              </a:rPr>
              <a:t>Benjamin were amazed: for they saw that evil was come upon them. </a:t>
            </a:r>
          </a:p>
          <a:p>
            <a:pPr marL="0" indent="0">
              <a:buNone/>
            </a:pPr>
            <a:r>
              <a:rPr lang="en-US" sz="1600" b="1" baseline="30000" dirty="0">
                <a:solidFill>
                  <a:srgbClr val="000000"/>
                </a:solidFill>
                <a:latin typeface="system-ui"/>
              </a:rPr>
              <a:t>42 </a:t>
            </a:r>
            <a:r>
              <a:rPr lang="en-US" sz="1600" dirty="0">
                <a:solidFill>
                  <a:srgbClr val="000000"/>
                </a:solidFill>
                <a:latin typeface="system-ui"/>
              </a:rPr>
              <a:t>Therefore they turned their backs before the men of Israel unto the way of the wilderness; but the battle overtook them; and them which came out of the cities they destroyed in the midst of them</a:t>
            </a:r>
            <a:r>
              <a:rPr lang="en-US" sz="1600" dirty="0" smtClean="0">
                <a:solidFill>
                  <a:srgbClr val="000000"/>
                </a:solidFill>
                <a:latin typeface="system-ui"/>
              </a:rPr>
              <a:t>.</a:t>
            </a:r>
          </a:p>
          <a:p>
            <a:pPr marL="0" indent="0">
              <a:buNone/>
            </a:pPr>
            <a:r>
              <a:rPr lang="en-US" sz="1600" b="1" baseline="30000" dirty="0">
                <a:solidFill>
                  <a:srgbClr val="000000"/>
                </a:solidFill>
                <a:latin typeface="system-ui"/>
              </a:rPr>
              <a:t>43 </a:t>
            </a:r>
            <a:r>
              <a:rPr lang="en-US" sz="1600" dirty="0">
                <a:solidFill>
                  <a:srgbClr val="000000"/>
                </a:solidFill>
                <a:latin typeface="system-ui"/>
              </a:rPr>
              <a:t>Thus they </a:t>
            </a:r>
            <a:r>
              <a:rPr lang="en-US" sz="1600" dirty="0" err="1">
                <a:solidFill>
                  <a:srgbClr val="000000"/>
                </a:solidFill>
                <a:latin typeface="system-ui"/>
              </a:rPr>
              <a:t>inclosed</a:t>
            </a:r>
            <a:r>
              <a:rPr lang="en-US" sz="1600" dirty="0">
                <a:solidFill>
                  <a:srgbClr val="000000"/>
                </a:solidFill>
                <a:latin typeface="system-ui"/>
              </a:rPr>
              <a:t> the Benjamites round about, and chased them, and </a:t>
            </a:r>
            <a:r>
              <a:rPr lang="en-US" sz="1600" dirty="0" err="1">
                <a:solidFill>
                  <a:srgbClr val="000000"/>
                </a:solidFill>
                <a:latin typeface="system-ui"/>
              </a:rPr>
              <a:t>trode</a:t>
            </a:r>
            <a:r>
              <a:rPr lang="en-US" sz="1600" dirty="0">
                <a:solidFill>
                  <a:srgbClr val="000000"/>
                </a:solidFill>
                <a:latin typeface="system-ui"/>
              </a:rPr>
              <a:t> them down with ease over against </a:t>
            </a:r>
            <a:r>
              <a:rPr lang="en-US" sz="1600" dirty="0" err="1" smtClean="0">
                <a:solidFill>
                  <a:srgbClr val="000000"/>
                </a:solidFill>
                <a:latin typeface="system-ui"/>
              </a:rPr>
              <a:t>Gibeah</a:t>
            </a:r>
            <a:r>
              <a:rPr lang="en-US" sz="1600" b="1" dirty="0" smtClean="0">
                <a:solidFill>
                  <a:schemeClr val="accent2">
                    <a:lumMod val="75000"/>
                  </a:schemeClr>
                </a:solidFill>
                <a:latin typeface="system-ui"/>
              </a:rPr>
              <a:t> </a:t>
            </a:r>
            <a:r>
              <a:rPr lang="en-US" sz="1600" b="1" dirty="0">
                <a:solidFill>
                  <a:schemeClr val="accent2">
                    <a:lumMod val="75000"/>
                  </a:schemeClr>
                </a:solidFill>
                <a:latin typeface="system-ui"/>
              </a:rPr>
              <a:t>toward the </a:t>
            </a:r>
            <a:r>
              <a:rPr lang="en-US" sz="1600" b="1" dirty="0" err="1">
                <a:solidFill>
                  <a:schemeClr val="accent2">
                    <a:lumMod val="75000"/>
                  </a:schemeClr>
                </a:solidFill>
                <a:effectLst>
                  <a:glow rad="76200">
                    <a:srgbClr val="FFFF00"/>
                  </a:glow>
                </a:effectLst>
                <a:latin typeface="system-ui"/>
              </a:rPr>
              <a:t>sunrising</a:t>
            </a:r>
            <a:r>
              <a:rPr lang="en-US" sz="1600" dirty="0" smtClean="0">
                <a:solidFill>
                  <a:schemeClr val="accent2">
                    <a:lumMod val="75000"/>
                  </a:schemeClr>
                </a:solidFill>
                <a:effectLst>
                  <a:glow rad="76200">
                    <a:srgbClr val="FFFF00"/>
                  </a:glow>
                </a:effectLst>
                <a:latin typeface="system-ui"/>
              </a:rPr>
              <a:t>.</a:t>
            </a:r>
            <a:endParaRPr lang="en-US" sz="1600" dirty="0">
              <a:solidFill>
                <a:srgbClr val="000000"/>
              </a:solidFill>
              <a:latin typeface="system-ui"/>
            </a:endParaRPr>
          </a:p>
          <a:p>
            <a:pPr marL="0" indent="0">
              <a:buNone/>
            </a:pPr>
            <a:r>
              <a:rPr lang="en-US" sz="1600" b="1" baseline="30000" dirty="0">
                <a:solidFill>
                  <a:srgbClr val="000000"/>
                </a:solidFill>
                <a:latin typeface="system-ui"/>
              </a:rPr>
              <a:t>44 </a:t>
            </a:r>
            <a:r>
              <a:rPr lang="en-US" sz="1600" dirty="0">
                <a:solidFill>
                  <a:srgbClr val="000000"/>
                </a:solidFill>
                <a:latin typeface="system-ui"/>
              </a:rPr>
              <a:t>And there fell of Benjamin eighteen thousand men;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[18,000] all </a:t>
            </a:r>
            <a:r>
              <a:rPr lang="en-US" sz="1600" dirty="0">
                <a:solidFill>
                  <a:srgbClr val="000000"/>
                </a:solidFill>
                <a:latin typeface="system-ui"/>
              </a:rPr>
              <a:t>these were men of </a:t>
            </a:r>
            <a:r>
              <a:rPr lang="en-US" sz="1600" dirty="0" err="1">
                <a:solidFill>
                  <a:srgbClr val="000000"/>
                </a:solidFill>
                <a:latin typeface="system-ui"/>
              </a:rPr>
              <a:t>valour</a:t>
            </a:r>
            <a:r>
              <a:rPr lang="en-US" sz="1600" dirty="0">
                <a:solidFill>
                  <a:srgbClr val="000000"/>
                </a:solidFill>
                <a:latin typeface="system-ui"/>
              </a:rPr>
              <a:t>. </a:t>
            </a:r>
          </a:p>
          <a:p>
            <a:pPr marL="0" indent="0">
              <a:buNone/>
            </a:pPr>
            <a:endParaRPr lang="en-US" sz="1600" dirty="0">
              <a:solidFill>
                <a:srgbClr val="000000"/>
              </a:solidFill>
              <a:latin typeface="system-ui"/>
            </a:endParaRPr>
          </a:p>
          <a:p>
            <a:endParaRPr lang="en-US" dirty="0"/>
          </a:p>
        </p:txBody>
      </p:sp>
      <p:sp>
        <p:nvSpPr>
          <p:cNvPr id="7" name="Title 1"/>
          <p:cNvSpPr>
            <a:spLocks noGrp="1"/>
          </p:cNvSpPr>
          <p:nvPr>
            <p:ph type="title"/>
          </p:nvPr>
        </p:nvSpPr>
        <p:spPr>
          <a:xfrm>
            <a:off x="312517" y="162046"/>
            <a:ext cx="11392886" cy="520858"/>
          </a:xfrm>
        </p:spPr>
        <p:txBody>
          <a:bodyPr>
            <a:normAutofit fontScale="90000"/>
            <a:scene3d>
              <a:camera prst="orthographicFront"/>
              <a:lightRig rig="threePt" dir="t"/>
            </a:scene3d>
            <a:sp3d extrusionH="57150">
              <a:bevelT w="38100" h="38100" prst="angle"/>
            </a:sp3d>
          </a:bodyPr>
          <a:lstStyle/>
          <a:p>
            <a:pPr algn="ct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20  ISRAEL’S WAR WITH THE BENJAMITES  </a:t>
            </a: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[CON’T]</a:t>
            </a: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24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ardrop 5"/>
          <p:cNvSpPr/>
          <p:nvPr/>
        </p:nvSpPr>
        <p:spPr>
          <a:xfrm>
            <a:off x="85846" y="6231424"/>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a:off x="502920" y="-944880"/>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a:off x="1082040" y="-944880"/>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a:off x="1661160" y="-944880"/>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
        <p:nvSpPr>
          <p:cNvPr id="13" name="Oval 12"/>
          <p:cNvSpPr/>
          <p:nvPr/>
        </p:nvSpPr>
        <p:spPr>
          <a:xfrm>
            <a:off x="9908908" y="4815840"/>
            <a:ext cx="396240" cy="2946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chemeClr val="accent3">
                    <a:lumMod val="75000"/>
                  </a:schemeClr>
                </a:solidFill>
              </a:rPr>
              <a:t>*</a:t>
            </a:r>
            <a:endParaRPr lang="en-CA" sz="3600" dirty="0">
              <a:solidFill>
                <a:schemeClr val="accent3">
                  <a:lumMod val="75000"/>
                </a:schemeClr>
              </a:solidFill>
            </a:endParaRPr>
          </a:p>
        </p:txBody>
      </p:sp>
      <p:sp>
        <p:nvSpPr>
          <p:cNvPr id="14" name="Rectangle 13"/>
          <p:cNvSpPr/>
          <p:nvPr/>
        </p:nvSpPr>
        <p:spPr>
          <a:xfrm>
            <a:off x="812104" y="5918077"/>
            <a:ext cx="10599323" cy="863600"/>
          </a:xfrm>
          <a:prstGeom prst="rect">
            <a:avLst/>
          </a:prstGeom>
          <a:solidFill>
            <a:schemeClr val="accent6">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rgbClr val="6600CD"/>
                </a:solidFill>
              </a:rPr>
              <a:t>H4217 </a:t>
            </a:r>
            <a:r>
              <a:rPr lang="en-CA" sz="2000" dirty="0" err="1" smtClean="0">
                <a:solidFill>
                  <a:srgbClr val="6600CD"/>
                </a:solidFill>
              </a:rPr>
              <a:t>Mizrach</a:t>
            </a:r>
            <a:r>
              <a:rPr lang="en-CA" sz="2000" dirty="0" smtClean="0">
                <a:solidFill>
                  <a:srgbClr val="6600CD"/>
                </a:solidFill>
              </a:rPr>
              <a:t>  east, eastward, place of </a:t>
            </a:r>
            <a:r>
              <a:rPr lang="en-CA" sz="2000" dirty="0" err="1" smtClean="0">
                <a:solidFill>
                  <a:srgbClr val="6600CD"/>
                </a:solidFill>
              </a:rPr>
              <a:t>sunrising</a:t>
            </a:r>
            <a:r>
              <a:rPr lang="en-CA" sz="2000" dirty="0" smtClean="0">
                <a:solidFill>
                  <a:srgbClr val="6600CD"/>
                </a:solidFill>
              </a:rPr>
              <a:t>, east side. </a:t>
            </a:r>
            <a:br>
              <a:rPr lang="en-CA" sz="2000" dirty="0" smtClean="0">
                <a:solidFill>
                  <a:srgbClr val="6600CD"/>
                </a:solidFill>
              </a:rPr>
            </a:br>
            <a:r>
              <a:rPr lang="en-CA" sz="2000" u="sng" dirty="0" smtClean="0">
                <a:solidFill>
                  <a:schemeClr val="tx1"/>
                </a:solidFill>
              </a:rPr>
              <a:t>Note of interest</a:t>
            </a:r>
            <a:r>
              <a:rPr lang="en-CA" sz="2000" dirty="0" smtClean="0">
                <a:solidFill>
                  <a:schemeClr val="tx1"/>
                </a:solidFill>
              </a:rPr>
              <a:t>:  this word is one letter different than for Mazzaroth. </a:t>
            </a:r>
            <a:r>
              <a:rPr lang="en-CA" sz="2000" dirty="0">
                <a:solidFill>
                  <a:schemeClr val="tx1"/>
                </a:solidFill>
              </a:rPr>
              <a:t> </a:t>
            </a:r>
            <a:r>
              <a:rPr lang="en-CA" sz="2000" dirty="0" smtClean="0">
                <a:solidFill>
                  <a:schemeClr val="tx1"/>
                </a:solidFill>
              </a:rPr>
              <a:t>It has a Chet instead of a </a:t>
            </a:r>
            <a:r>
              <a:rPr lang="en-CA" sz="2000" dirty="0" err="1" smtClean="0">
                <a:solidFill>
                  <a:schemeClr val="tx1"/>
                </a:solidFill>
              </a:rPr>
              <a:t>Tav</a:t>
            </a:r>
            <a:r>
              <a:rPr lang="en-CA" sz="2000" dirty="0" smtClean="0">
                <a:solidFill>
                  <a:schemeClr val="tx1"/>
                </a:solidFill>
              </a:rPr>
              <a:t>.  </a:t>
            </a:r>
            <a:endParaRPr lang="en-CA" sz="2000" dirty="0">
              <a:solidFill>
                <a:schemeClr val="tx1"/>
              </a:solidFill>
            </a:endParaRPr>
          </a:p>
        </p:txBody>
      </p:sp>
      <p:sp>
        <p:nvSpPr>
          <p:cNvPr id="15" name="Oval 14"/>
          <p:cNvSpPr/>
          <p:nvPr/>
        </p:nvSpPr>
        <p:spPr>
          <a:xfrm>
            <a:off x="2638963" y="6050216"/>
            <a:ext cx="396240" cy="294640"/>
          </a:xfrm>
          <a:prstGeom prst="ellipse">
            <a:avLst/>
          </a:prstGeom>
          <a:noFill/>
          <a:ln>
            <a:noFill/>
          </a:ln>
          <a:effectLst>
            <a:glow rad="1397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chemeClr val="accent3">
                    <a:lumMod val="75000"/>
                  </a:schemeClr>
                </a:solidFill>
              </a:rPr>
              <a:t>*</a:t>
            </a:r>
            <a:endParaRPr lang="en-CA" sz="3600" dirty="0">
              <a:solidFill>
                <a:schemeClr val="accent3">
                  <a:lumMod val="75000"/>
                </a:schemeClr>
              </a:solidFill>
            </a:endParaRPr>
          </a:p>
        </p:txBody>
      </p:sp>
    </p:spTree>
    <p:extLst>
      <p:ext uri="{BB962C8B-B14F-4D97-AF65-F5344CB8AC3E}">
        <p14:creationId xmlns:p14="http://schemas.microsoft.com/office/powerpoint/2010/main" val="3979203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8" presetClass="entr" presetSubtype="16"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amond(in)">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884" y="824478"/>
            <a:ext cx="5306532" cy="5472150"/>
          </a:xfrm>
        </p:spPr>
        <p:txBody>
          <a:bodyPr>
            <a:noAutofit/>
          </a:bodyPr>
          <a:lstStyle/>
          <a:p>
            <a:pPr marL="0" indent="0">
              <a:buNone/>
            </a:pPr>
            <a:r>
              <a:rPr lang="en-US" sz="1600" b="1" baseline="30000" dirty="0" smtClean="0">
                <a:solidFill>
                  <a:srgbClr val="000000"/>
                </a:solidFill>
                <a:latin typeface="system-ui"/>
              </a:rPr>
              <a:t>45</a:t>
            </a:r>
            <a:r>
              <a:rPr lang="en-US" sz="1600" b="1" baseline="30000" dirty="0">
                <a:solidFill>
                  <a:srgbClr val="000000"/>
                </a:solidFill>
                <a:latin typeface="system-ui"/>
              </a:rPr>
              <a:t> </a:t>
            </a:r>
            <a:r>
              <a:rPr lang="en-US" sz="1600" dirty="0">
                <a:solidFill>
                  <a:srgbClr val="000000"/>
                </a:solidFill>
                <a:latin typeface="system-ui"/>
              </a:rPr>
              <a:t>And they turned and fled toward the wilderness unto the rock of </a:t>
            </a:r>
            <a:r>
              <a:rPr lang="en-US" sz="1600" dirty="0" err="1">
                <a:solidFill>
                  <a:srgbClr val="000000"/>
                </a:solidFill>
                <a:latin typeface="system-ui"/>
              </a:rPr>
              <a:t>Rimmon</a:t>
            </a:r>
            <a:r>
              <a:rPr lang="en-US" sz="1600" dirty="0">
                <a:solidFill>
                  <a:srgbClr val="000000"/>
                </a:solidFill>
                <a:latin typeface="system-ui"/>
              </a:rPr>
              <a:t>: and they gleaned of them in the highways five thousand men; and pursued hard after them unto </a:t>
            </a:r>
            <a:r>
              <a:rPr lang="en-US" sz="1600" dirty="0" err="1">
                <a:solidFill>
                  <a:srgbClr val="000000"/>
                </a:solidFill>
                <a:latin typeface="system-ui"/>
              </a:rPr>
              <a:t>Gidom</a:t>
            </a:r>
            <a:r>
              <a:rPr lang="en-US" sz="1600" dirty="0">
                <a:solidFill>
                  <a:srgbClr val="000000"/>
                </a:solidFill>
                <a:latin typeface="system-ui"/>
              </a:rPr>
              <a:t>, and slew two thousand men of them. </a:t>
            </a:r>
          </a:p>
          <a:p>
            <a:pPr marL="0" indent="0">
              <a:buNone/>
            </a:pPr>
            <a:r>
              <a:rPr lang="en-US" sz="1600" b="1" baseline="30000" dirty="0">
                <a:solidFill>
                  <a:srgbClr val="000000"/>
                </a:solidFill>
                <a:latin typeface="system-ui"/>
              </a:rPr>
              <a:t>46 </a:t>
            </a:r>
            <a:r>
              <a:rPr lang="en-US" sz="1600" dirty="0">
                <a:solidFill>
                  <a:srgbClr val="000000"/>
                </a:solidFill>
                <a:latin typeface="system-ui"/>
              </a:rPr>
              <a:t>So that all which fell that day of Benjamin were twenty and five thousand men that drew the sword; all these were men of </a:t>
            </a:r>
            <a:r>
              <a:rPr lang="en-US" sz="1600" dirty="0" err="1">
                <a:solidFill>
                  <a:srgbClr val="000000"/>
                </a:solidFill>
                <a:latin typeface="system-ui"/>
              </a:rPr>
              <a:t>valour</a:t>
            </a:r>
            <a:r>
              <a:rPr lang="en-US" sz="1600" dirty="0">
                <a:solidFill>
                  <a:srgbClr val="000000"/>
                </a:solidFill>
                <a:latin typeface="system-ui"/>
              </a:rPr>
              <a:t>. </a:t>
            </a:r>
          </a:p>
          <a:p>
            <a:pPr marL="0" indent="0">
              <a:buNone/>
            </a:pPr>
            <a:r>
              <a:rPr lang="en-US" sz="1600" b="1" baseline="30000" dirty="0">
                <a:solidFill>
                  <a:srgbClr val="000000"/>
                </a:solidFill>
                <a:latin typeface="system-ui"/>
              </a:rPr>
              <a:t>47 </a:t>
            </a:r>
            <a:r>
              <a:rPr lang="en-US" sz="1600" dirty="0">
                <a:solidFill>
                  <a:srgbClr val="000000"/>
                </a:solidFill>
                <a:latin typeface="system-ui"/>
              </a:rPr>
              <a:t>But six </a:t>
            </a:r>
            <a:r>
              <a:rPr lang="en-US" sz="1600" dirty="0" smtClean="0">
                <a:solidFill>
                  <a:srgbClr val="000000"/>
                </a:solidFill>
                <a:latin typeface="system-ui"/>
              </a:rPr>
              <a:t>hundred [600] </a:t>
            </a:r>
            <a:r>
              <a:rPr lang="en-US" sz="1600" dirty="0">
                <a:solidFill>
                  <a:srgbClr val="000000"/>
                </a:solidFill>
                <a:latin typeface="system-ui"/>
              </a:rPr>
              <a:t>men turned and fled to the wilderness unto the rock </a:t>
            </a:r>
            <a:r>
              <a:rPr lang="en-US" sz="1600" dirty="0" err="1">
                <a:solidFill>
                  <a:srgbClr val="000000"/>
                </a:solidFill>
                <a:latin typeface="system-ui"/>
              </a:rPr>
              <a:t>Rimmon</a:t>
            </a:r>
            <a:r>
              <a:rPr lang="en-US" sz="1600" dirty="0">
                <a:solidFill>
                  <a:srgbClr val="000000"/>
                </a:solidFill>
                <a:latin typeface="system-ui"/>
              </a:rPr>
              <a:t>, and abode in the rock </a:t>
            </a:r>
            <a:r>
              <a:rPr lang="en-US" sz="1600" dirty="0" err="1">
                <a:solidFill>
                  <a:srgbClr val="000000"/>
                </a:solidFill>
                <a:latin typeface="system-ui"/>
              </a:rPr>
              <a:t>Rimmon</a:t>
            </a:r>
            <a:r>
              <a:rPr lang="en-US" sz="1600" dirty="0">
                <a:solidFill>
                  <a:srgbClr val="000000"/>
                </a:solidFill>
                <a:latin typeface="system-ui"/>
              </a:rPr>
              <a:t> </a:t>
            </a:r>
            <a:r>
              <a:rPr lang="en-US" sz="1600" b="1" u="sng" dirty="0">
                <a:solidFill>
                  <a:srgbClr val="000000"/>
                </a:solidFill>
                <a:latin typeface="system-ui"/>
              </a:rPr>
              <a:t>four months</a:t>
            </a:r>
            <a:r>
              <a:rPr lang="en-US" sz="1600" dirty="0">
                <a:solidFill>
                  <a:srgbClr val="000000"/>
                </a:solidFill>
                <a:latin typeface="system-ui"/>
              </a:rPr>
              <a:t>. </a:t>
            </a:r>
          </a:p>
          <a:p>
            <a:pPr marL="0" indent="0">
              <a:buNone/>
            </a:pPr>
            <a:r>
              <a:rPr lang="en-US" sz="1600" b="1" baseline="30000" dirty="0">
                <a:solidFill>
                  <a:srgbClr val="000000"/>
                </a:solidFill>
                <a:latin typeface="system-ui"/>
              </a:rPr>
              <a:t>48 </a:t>
            </a:r>
            <a:r>
              <a:rPr lang="en-US" sz="1600" dirty="0">
                <a:solidFill>
                  <a:srgbClr val="000000"/>
                </a:solidFill>
                <a:latin typeface="system-ui"/>
              </a:rPr>
              <a:t>And the men of Israel turned again upon the children of Benjamin, and smote them with the edge of the sword, as well the men of every city, as the beast, and all that came to hand: also they set on fire all the cities that they came to.</a:t>
            </a:r>
          </a:p>
          <a:p>
            <a:pPr marL="0" indent="0">
              <a:buNone/>
            </a:pPr>
            <a:endParaRPr lang="en-US" sz="1600" dirty="0">
              <a:latin typeface="system-ui"/>
            </a:endParaRPr>
          </a:p>
        </p:txBody>
      </p:sp>
      <p:sp>
        <p:nvSpPr>
          <p:cNvPr id="4" name="Content Placeholder 3"/>
          <p:cNvSpPr>
            <a:spLocks noGrp="1"/>
          </p:cNvSpPr>
          <p:nvPr>
            <p:ph sz="half" idx="2"/>
          </p:nvPr>
        </p:nvSpPr>
        <p:spPr>
          <a:xfrm>
            <a:off x="12459505" y="904497"/>
            <a:ext cx="5306318" cy="5125946"/>
          </a:xfrm>
        </p:spPr>
        <p:txBody>
          <a:bodyPr>
            <a:normAutofit/>
            <a:scene3d>
              <a:camera prst="orthographicFront"/>
              <a:lightRig rig="threePt" dir="t"/>
            </a:scene3d>
            <a:sp3d extrusionH="57150">
              <a:bevelT w="38100" h="38100" prst="angle"/>
            </a:sp3d>
          </a:bodyPr>
          <a:lstStyle/>
          <a:p>
            <a:pPr marL="0" indent="0">
              <a:buNone/>
            </a:pPr>
            <a:r>
              <a:rPr lang="en-US" sz="1600" b="1" baseline="30000" dirty="0" smtClean="0">
                <a:latin typeface="system-ui"/>
              </a:rPr>
              <a:t>1</a:t>
            </a:r>
            <a:r>
              <a:rPr lang="en-US" sz="1600" b="1" baseline="30000" dirty="0">
                <a:latin typeface="system-ui"/>
              </a:rPr>
              <a:t> </a:t>
            </a:r>
            <a:r>
              <a:rPr lang="en-US" sz="1600" u="sng" dirty="0">
                <a:solidFill>
                  <a:srgbClr val="000000"/>
                </a:solidFill>
                <a:latin typeface="system-ui"/>
              </a:rPr>
              <a:t>Now the men of Israel had sworn in </a:t>
            </a:r>
            <a:r>
              <a:rPr lang="en-US" sz="1600" u="sng" dirty="0" smtClean="0">
                <a:solidFill>
                  <a:srgbClr val="000000"/>
                </a:solidFill>
                <a:latin typeface="system-ui"/>
              </a:rPr>
              <a:t>Mizpah</a:t>
            </a:r>
            <a:r>
              <a:rPr lang="en-US" sz="1600" dirty="0" smtClean="0">
                <a:solidFill>
                  <a:srgbClr val="000000"/>
                </a:solidFill>
                <a:latin typeface="system-ui"/>
              </a:rPr>
              <a:t>, </a:t>
            </a:r>
            <a:r>
              <a:rPr lang="en-US" sz="1600" u="sng" dirty="0">
                <a:solidFill>
                  <a:srgbClr val="000000"/>
                </a:solidFill>
                <a:latin typeface="system-ui"/>
              </a:rPr>
              <a:t>sa</a:t>
            </a:r>
            <a:r>
              <a:rPr lang="en-US" sz="1600" dirty="0">
                <a:solidFill>
                  <a:srgbClr val="000000"/>
                </a:solidFill>
                <a:latin typeface="system-ui"/>
              </a:rPr>
              <a:t>y</a:t>
            </a:r>
            <a:r>
              <a:rPr lang="en-US" sz="1600" u="sng" dirty="0">
                <a:solidFill>
                  <a:srgbClr val="000000"/>
                </a:solidFill>
                <a:latin typeface="system-ui"/>
              </a:rPr>
              <a:t>in</a:t>
            </a:r>
            <a:r>
              <a:rPr lang="en-US" sz="1600" dirty="0">
                <a:solidFill>
                  <a:srgbClr val="000000"/>
                </a:solidFill>
                <a:latin typeface="system-ui"/>
              </a:rPr>
              <a:t>g, </a:t>
            </a:r>
            <a:r>
              <a:rPr lang="en-US" sz="1600" u="sng" dirty="0">
                <a:solidFill>
                  <a:srgbClr val="000000"/>
                </a:solidFill>
                <a:latin typeface="system-ui"/>
              </a:rPr>
              <a:t>There shall not an</a:t>
            </a:r>
            <a:r>
              <a:rPr lang="en-US" sz="1600" dirty="0">
                <a:solidFill>
                  <a:srgbClr val="000000"/>
                </a:solidFill>
                <a:latin typeface="system-ui"/>
              </a:rPr>
              <a:t>y </a:t>
            </a:r>
            <a:r>
              <a:rPr lang="en-US" sz="1600" u="sng" dirty="0">
                <a:solidFill>
                  <a:srgbClr val="000000"/>
                </a:solidFill>
                <a:latin typeface="system-ui"/>
              </a:rPr>
              <a:t>of us</a:t>
            </a:r>
            <a:r>
              <a:rPr lang="en-US" sz="1600" dirty="0">
                <a:solidFill>
                  <a:srgbClr val="000000"/>
                </a:solidFill>
                <a:latin typeface="system-ui"/>
              </a:rPr>
              <a:t> g</a:t>
            </a:r>
            <a:r>
              <a:rPr lang="en-US" sz="1600" u="sng" dirty="0">
                <a:solidFill>
                  <a:srgbClr val="000000"/>
                </a:solidFill>
                <a:latin typeface="system-ui"/>
              </a:rPr>
              <a:t>ive his dau</a:t>
            </a:r>
            <a:r>
              <a:rPr lang="en-US" sz="1600" dirty="0">
                <a:solidFill>
                  <a:srgbClr val="000000"/>
                </a:solidFill>
                <a:latin typeface="system-ui"/>
              </a:rPr>
              <a:t>g</a:t>
            </a:r>
            <a:r>
              <a:rPr lang="en-US" sz="1600" u="sng" dirty="0">
                <a:solidFill>
                  <a:srgbClr val="000000"/>
                </a:solidFill>
                <a:latin typeface="system-ui"/>
              </a:rPr>
              <a:t>hter unto Ben</a:t>
            </a:r>
            <a:r>
              <a:rPr lang="en-US" sz="1600" dirty="0">
                <a:solidFill>
                  <a:srgbClr val="000000"/>
                </a:solidFill>
                <a:latin typeface="system-ui"/>
              </a:rPr>
              <a:t>j</a:t>
            </a:r>
            <a:r>
              <a:rPr lang="en-US" sz="1600" u="sng" dirty="0">
                <a:solidFill>
                  <a:srgbClr val="000000"/>
                </a:solidFill>
                <a:latin typeface="system-ui"/>
              </a:rPr>
              <a:t>amin to wife</a:t>
            </a:r>
            <a:r>
              <a:rPr lang="en-US" sz="1600" dirty="0">
                <a:solidFill>
                  <a:srgbClr val="000000"/>
                </a:solidFill>
                <a:latin typeface="system-ui"/>
              </a:rPr>
              <a:t>. </a:t>
            </a:r>
            <a:endParaRPr lang="en-US" sz="1600" dirty="0" smtClean="0">
              <a:solidFill>
                <a:srgbClr val="000000"/>
              </a:solidFill>
              <a:latin typeface="system-ui"/>
            </a:endParaRPr>
          </a:p>
          <a:p>
            <a:pPr marL="0" indent="0">
              <a:buNone/>
            </a:pPr>
            <a:r>
              <a:rPr lang="en-US" sz="1600" b="1" baseline="30000" dirty="0" smtClean="0">
                <a:solidFill>
                  <a:srgbClr val="000000"/>
                </a:solidFill>
                <a:latin typeface="system-ui"/>
              </a:rPr>
              <a:t>2</a:t>
            </a:r>
            <a:r>
              <a:rPr lang="en-US" sz="1600" b="1" baseline="30000" dirty="0">
                <a:solidFill>
                  <a:srgbClr val="000000"/>
                </a:solidFill>
                <a:latin typeface="system-ui"/>
              </a:rPr>
              <a:t> </a:t>
            </a:r>
            <a:r>
              <a:rPr lang="en-US" sz="1600" dirty="0">
                <a:solidFill>
                  <a:srgbClr val="000000"/>
                </a:solidFill>
                <a:latin typeface="system-ui"/>
              </a:rPr>
              <a:t>And the people came to the house of </a:t>
            </a:r>
            <a:r>
              <a:rPr lang="en-US" sz="1600" dirty="0" smtClean="0">
                <a:solidFill>
                  <a:srgbClr val="000000"/>
                </a:solidFill>
                <a:latin typeface="system-ui"/>
              </a:rPr>
              <a:t>Elohim, </a:t>
            </a:r>
            <a:r>
              <a:rPr lang="en-US" sz="1600" dirty="0">
                <a:solidFill>
                  <a:srgbClr val="000000"/>
                </a:solidFill>
                <a:latin typeface="system-ui"/>
              </a:rPr>
              <a:t>and abode there till even before </a:t>
            </a:r>
            <a:r>
              <a:rPr lang="en-US" sz="1600" dirty="0" smtClean="0">
                <a:solidFill>
                  <a:srgbClr val="000000"/>
                </a:solidFill>
                <a:latin typeface="system-ui"/>
              </a:rPr>
              <a:t>Elohim, </a:t>
            </a:r>
            <a:r>
              <a:rPr lang="en-US" sz="1600" dirty="0">
                <a:solidFill>
                  <a:srgbClr val="000000"/>
                </a:solidFill>
                <a:latin typeface="system-ui"/>
              </a:rPr>
              <a:t>and lifted up their voices, and wept sore; </a:t>
            </a:r>
            <a:endParaRPr lang="en-US" sz="1600" dirty="0" smtClean="0">
              <a:solidFill>
                <a:srgbClr val="000000"/>
              </a:solidFill>
              <a:latin typeface="system-ui"/>
            </a:endParaRPr>
          </a:p>
          <a:p>
            <a:pPr marL="0" indent="0">
              <a:buNone/>
            </a:pPr>
            <a:r>
              <a:rPr lang="en-US" sz="1600" b="1" baseline="30000" dirty="0" smtClean="0">
                <a:solidFill>
                  <a:srgbClr val="000000"/>
                </a:solidFill>
                <a:latin typeface="system-ui"/>
              </a:rPr>
              <a:t>3</a:t>
            </a:r>
            <a:r>
              <a:rPr lang="en-US" sz="1600" b="1" baseline="30000" dirty="0">
                <a:solidFill>
                  <a:srgbClr val="000000"/>
                </a:solidFill>
                <a:latin typeface="system-ui"/>
              </a:rPr>
              <a:t> </a:t>
            </a:r>
            <a:r>
              <a:rPr lang="en-US" sz="1600" dirty="0">
                <a:solidFill>
                  <a:srgbClr val="000000"/>
                </a:solidFill>
                <a:latin typeface="system-ui"/>
              </a:rPr>
              <a:t>And said, </a:t>
            </a:r>
            <a:r>
              <a:rPr lang="en-US" sz="1600" dirty="0" smtClean="0">
                <a:solidFill>
                  <a:srgbClr val="000000"/>
                </a:solidFill>
                <a:latin typeface="system-ui"/>
              </a:rPr>
              <a:t>O Yahuah Elohim of </a:t>
            </a:r>
            <a:r>
              <a:rPr lang="en-US" sz="1600" dirty="0">
                <a:solidFill>
                  <a:srgbClr val="000000"/>
                </a:solidFill>
                <a:latin typeface="system-ui"/>
              </a:rPr>
              <a:t>Israel, why is this come to pass in Israel, that there should be to day </a:t>
            </a:r>
            <a:r>
              <a:rPr lang="en-US" sz="1600" b="1" u="sng" dirty="0">
                <a:solidFill>
                  <a:srgbClr val="000000"/>
                </a:solidFill>
                <a:latin typeface="system-ui"/>
              </a:rPr>
              <a:t>one tribe lackin</a:t>
            </a:r>
            <a:r>
              <a:rPr lang="en-US" sz="1600" b="1" dirty="0">
                <a:solidFill>
                  <a:srgbClr val="000000"/>
                </a:solidFill>
                <a:latin typeface="system-ui"/>
              </a:rPr>
              <a:t>g </a:t>
            </a:r>
            <a:r>
              <a:rPr lang="en-US" sz="1600" b="1" u="sng" dirty="0">
                <a:solidFill>
                  <a:srgbClr val="000000"/>
                </a:solidFill>
                <a:latin typeface="system-ui"/>
              </a:rPr>
              <a:t>in Israel</a:t>
            </a:r>
            <a:r>
              <a:rPr lang="en-US" sz="1600" dirty="0">
                <a:solidFill>
                  <a:srgbClr val="000000"/>
                </a:solidFill>
                <a:latin typeface="system-ui"/>
              </a:rPr>
              <a:t>? </a:t>
            </a:r>
            <a:endParaRPr lang="en-US" sz="1600" dirty="0" smtClean="0">
              <a:solidFill>
                <a:srgbClr val="000000"/>
              </a:solidFill>
              <a:latin typeface="system-ui"/>
            </a:endParaRPr>
          </a:p>
          <a:p>
            <a:pPr marL="0" indent="0">
              <a:buNone/>
            </a:pPr>
            <a:r>
              <a:rPr lang="en-US" sz="1600" b="1" baseline="30000" dirty="0" smtClean="0">
                <a:solidFill>
                  <a:srgbClr val="000000"/>
                </a:solidFill>
                <a:latin typeface="system-ui"/>
              </a:rPr>
              <a:t>4</a:t>
            </a:r>
            <a:r>
              <a:rPr lang="en-US" sz="1600" b="1" baseline="30000" dirty="0">
                <a:solidFill>
                  <a:srgbClr val="000000"/>
                </a:solidFill>
                <a:latin typeface="system-ui"/>
              </a:rPr>
              <a:t> </a:t>
            </a:r>
            <a:r>
              <a:rPr lang="en-US" sz="1600" dirty="0">
                <a:solidFill>
                  <a:srgbClr val="000000"/>
                </a:solidFill>
                <a:latin typeface="system-ui"/>
              </a:rPr>
              <a:t>And it came to pass </a:t>
            </a:r>
            <a:r>
              <a:rPr lang="en-US" sz="1600" b="1" u="sng" dirty="0">
                <a:solidFill>
                  <a:schemeClr val="accent2">
                    <a:lumMod val="75000"/>
                  </a:schemeClr>
                </a:solidFill>
                <a:latin typeface="system-ui"/>
              </a:rPr>
              <a:t>on the </a:t>
            </a:r>
            <a:r>
              <a:rPr lang="en-US" sz="1600" b="1" u="sng" dirty="0" smtClean="0">
                <a:solidFill>
                  <a:schemeClr val="accent2">
                    <a:lumMod val="75000"/>
                  </a:schemeClr>
                </a:solidFill>
                <a:latin typeface="system-ui"/>
              </a:rPr>
              <a:t>morrow</a:t>
            </a:r>
            <a:r>
              <a:rPr lang="en-US" sz="1600" b="1" dirty="0" smtClean="0">
                <a:solidFill>
                  <a:schemeClr val="accent2">
                    <a:lumMod val="75000"/>
                  </a:schemeClr>
                </a:solidFill>
                <a:latin typeface="system-ui"/>
              </a:rPr>
              <a:t> [H4283]</a:t>
            </a:r>
            <a:r>
              <a:rPr lang="en-US" sz="1600" dirty="0" smtClean="0">
                <a:solidFill>
                  <a:schemeClr val="accent2">
                    <a:lumMod val="75000"/>
                  </a:schemeClr>
                </a:solidFill>
                <a:latin typeface="system-ui"/>
              </a:rPr>
              <a:t>, </a:t>
            </a:r>
            <a:r>
              <a:rPr lang="en-US" sz="1600" dirty="0">
                <a:solidFill>
                  <a:srgbClr val="000000"/>
                </a:solidFill>
                <a:latin typeface="system-ui"/>
              </a:rPr>
              <a:t>that </a:t>
            </a:r>
            <a:r>
              <a:rPr lang="en-US" sz="1600" dirty="0" smtClean="0">
                <a:solidFill>
                  <a:srgbClr val="000000"/>
                </a:solidFill>
                <a:latin typeface="system-ui"/>
              </a:rPr>
              <a:t/>
            </a:r>
            <a:br>
              <a:rPr lang="en-US" sz="1600" dirty="0" smtClean="0">
                <a:solidFill>
                  <a:srgbClr val="000000"/>
                </a:solidFill>
                <a:latin typeface="system-ui"/>
              </a:rPr>
            </a:br>
            <a:r>
              <a:rPr lang="en-US" sz="1600" b="1" u="sng" dirty="0" smtClean="0">
                <a:solidFill>
                  <a:schemeClr val="accent2">
                    <a:lumMod val="75000"/>
                  </a:schemeClr>
                </a:solidFill>
                <a:latin typeface="system-ui"/>
              </a:rPr>
              <a:t>the </a:t>
            </a:r>
            <a:r>
              <a:rPr lang="en-US" sz="1600" b="1" u="sng" dirty="0">
                <a:solidFill>
                  <a:schemeClr val="accent2">
                    <a:lumMod val="75000"/>
                  </a:schemeClr>
                </a:solidFill>
                <a:latin typeface="system-ui"/>
              </a:rPr>
              <a:t>peo</a:t>
            </a:r>
            <a:r>
              <a:rPr lang="en-US" sz="1600" b="1" dirty="0">
                <a:solidFill>
                  <a:schemeClr val="accent2">
                    <a:lumMod val="75000"/>
                  </a:schemeClr>
                </a:solidFill>
                <a:latin typeface="system-ui"/>
              </a:rPr>
              <a:t>p</a:t>
            </a:r>
            <a:r>
              <a:rPr lang="en-US" sz="1600" b="1" u="sng" dirty="0">
                <a:solidFill>
                  <a:schemeClr val="accent2">
                    <a:lumMod val="75000"/>
                  </a:schemeClr>
                </a:solidFill>
                <a:latin typeface="system-ui"/>
              </a:rPr>
              <a:t>le rose earl</a:t>
            </a:r>
            <a:r>
              <a:rPr lang="en-US" sz="1600" b="1" dirty="0">
                <a:solidFill>
                  <a:schemeClr val="accent2">
                    <a:lumMod val="75000"/>
                  </a:schemeClr>
                </a:solidFill>
                <a:latin typeface="system-ui"/>
              </a:rPr>
              <a:t>y</a:t>
            </a:r>
            <a:r>
              <a:rPr lang="en-US" sz="1600" dirty="0">
                <a:solidFill>
                  <a:schemeClr val="accent2">
                    <a:lumMod val="75000"/>
                  </a:schemeClr>
                </a:solidFill>
                <a:latin typeface="system-ui"/>
              </a:rPr>
              <a:t>, </a:t>
            </a:r>
            <a:r>
              <a:rPr lang="en-US" sz="1600" dirty="0">
                <a:solidFill>
                  <a:srgbClr val="000000"/>
                </a:solidFill>
                <a:latin typeface="system-ui"/>
              </a:rPr>
              <a:t>and built there an altar, and offered burnt offerings and peace offerings.</a:t>
            </a:r>
          </a:p>
          <a:p>
            <a:endParaRPr lang="en-US" sz="1600" dirty="0">
              <a:solidFill>
                <a:srgbClr val="000000"/>
              </a:solidFill>
              <a:latin typeface="system-ui"/>
            </a:endParaRPr>
          </a:p>
          <a:p>
            <a:endParaRPr lang="en-US" dirty="0"/>
          </a:p>
        </p:txBody>
      </p:sp>
      <p:sp>
        <p:nvSpPr>
          <p:cNvPr id="7" name="Title 1"/>
          <p:cNvSpPr>
            <a:spLocks noGrp="1"/>
          </p:cNvSpPr>
          <p:nvPr>
            <p:ph type="title"/>
          </p:nvPr>
        </p:nvSpPr>
        <p:spPr>
          <a:xfrm>
            <a:off x="0" y="175545"/>
            <a:ext cx="5972538" cy="520858"/>
          </a:xfrm>
        </p:spPr>
        <p:txBody>
          <a:bodyPr>
            <a:normAutofit fontScale="90000"/>
            <a:scene3d>
              <a:camera prst="orthographicFront"/>
              <a:lightRig rig="threePt" dir="t"/>
            </a:scene3d>
            <a:sp3d extrusionH="57150">
              <a:bevelT w="38100" h="38100" prst="angle"/>
            </a:sp3d>
          </a:bodyPr>
          <a:lstStyle/>
          <a:p>
            <a:pPr algn="ct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20   WAR WITH BENJAMITES  </a:t>
            </a:r>
            <a:r>
              <a:rPr lang="en-US" sz="1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[CON’T]</a:t>
            </a:r>
            <a:r>
              <a:rPr lang="en-US" sz="1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1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itle 1"/>
          <p:cNvSpPr txBox="1">
            <a:spLocks/>
          </p:cNvSpPr>
          <p:nvPr/>
        </p:nvSpPr>
        <p:spPr>
          <a:xfrm>
            <a:off x="12381855" y="104550"/>
            <a:ext cx="6519945" cy="520858"/>
          </a:xfrm>
          <a:prstGeom prst="rect">
            <a:avLst/>
          </a:prstGeom>
        </p:spPr>
        <p:txBody>
          <a:bodyPr vert="horz" lIns="91440" tIns="45720" rIns="91440" bIns="45720" rtlCol="0" anchor="t">
            <a:normAutofit fontScale="975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21   ISRAEL SWORE AN OATH</a:t>
            </a:r>
            <a:endParaRPr lang="en-US" sz="24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C:\Users\Rae\Desktop\gibeah 3rd ba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470" y="1178242"/>
            <a:ext cx="5624935" cy="327183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Teardrop 7"/>
          <p:cNvSpPr/>
          <p:nvPr/>
        </p:nvSpPr>
        <p:spPr>
          <a:xfrm>
            <a:off x="-76200" y="-944880"/>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a:off x="502920" y="-944880"/>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a:off x="1082040" y="-944880"/>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a:off x="63852" y="6266149"/>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Tree>
    <p:extLst>
      <p:ext uri="{BB962C8B-B14F-4D97-AF65-F5344CB8AC3E}">
        <p14:creationId xmlns:p14="http://schemas.microsoft.com/office/powerpoint/2010/main" val="996344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646516" y="696528"/>
            <a:ext cx="5306532" cy="5472150"/>
          </a:xfrm>
        </p:spPr>
        <p:txBody>
          <a:bodyPr>
            <a:noAutofit/>
          </a:bodyPr>
          <a:lstStyle/>
          <a:p>
            <a:pPr marL="0" indent="0">
              <a:buNone/>
            </a:pPr>
            <a:r>
              <a:rPr lang="en-US" sz="1600" b="1" baseline="30000" dirty="0" smtClean="0">
                <a:solidFill>
                  <a:srgbClr val="000000"/>
                </a:solidFill>
                <a:latin typeface="system-ui"/>
              </a:rPr>
              <a:t>45</a:t>
            </a:r>
            <a:r>
              <a:rPr lang="en-US" sz="1600" b="1" baseline="30000" dirty="0">
                <a:solidFill>
                  <a:srgbClr val="000000"/>
                </a:solidFill>
                <a:latin typeface="system-ui"/>
              </a:rPr>
              <a:t> </a:t>
            </a:r>
            <a:r>
              <a:rPr lang="en-US" sz="1600" dirty="0">
                <a:solidFill>
                  <a:srgbClr val="000000"/>
                </a:solidFill>
                <a:latin typeface="system-ui"/>
              </a:rPr>
              <a:t>And they turned and fled toward the wilderness unto the rock of </a:t>
            </a:r>
            <a:r>
              <a:rPr lang="en-US" sz="1600" dirty="0" err="1">
                <a:solidFill>
                  <a:srgbClr val="000000"/>
                </a:solidFill>
                <a:latin typeface="system-ui"/>
              </a:rPr>
              <a:t>Rimmon</a:t>
            </a:r>
            <a:r>
              <a:rPr lang="en-US" sz="1600" dirty="0">
                <a:solidFill>
                  <a:srgbClr val="000000"/>
                </a:solidFill>
                <a:latin typeface="system-ui"/>
              </a:rPr>
              <a:t>: and they gleaned of them in the highways five thousand men; and pursued hard after them unto </a:t>
            </a:r>
            <a:r>
              <a:rPr lang="en-US" sz="1600" dirty="0" err="1">
                <a:solidFill>
                  <a:srgbClr val="000000"/>
                </a:solidFill>
                <a:latin typeface="system-ui"/>
              </a:rPr>
              <a:t>Gidom</a:t>
            </a:r>
            <a:r>
              <a:rPr lang="en-US" sz="1600" dirty="0">
                <a:solidFill>
                  <a:srgbClr val="000000"/>
                </a:solidFill>
                <a:latin typeface="system-ui"/>
              </a:rPr>
              <a:t>, and slew two thousand men of them. </a:t>
            </a:r>
          </a:p>
          <a:p>
            <a:pPr marL="0" indent="0">
              <a:buNone/>
            </a:pPr>
            <a:r>
              <a:rPr lang="en-US" sz="1600" b="1" baseline="30000" dirty="0">
                <a:solidFill>
                  <a:srgbClr val="000000"/>
                </a:solidFill>
                <a:latin typeface="system-ui"/>
              </a:rPr>
              <a:t>46 </a:t>
            </a:r>
            <a:r>
              <a:rPr lang="en-US" sz="1600" dirty="0">
                <a:solidFill>
                  <a:srgbClr val="000000"/>
                </a:solidFill>
                <a:latin typeface="system-ui"/>
              </a:rPr>
              <a:t>So that all which fell that day of Benjamin were twenty and five thousand men that drew the sword; all these were men of </a:t>
            </a:r>
            <a:r>
              <a:rPr lang="en-US" sz="1600" dirty="0" err="1">
                <a:solidFill>
                  <a:srgbClr val="000000"/>
                </a:solidFill>
                <a:latin typeface="system-ui"/>
              </a:rPr>
              <a:t>valour</a:t>
            </a:r>
            <a:r>
              <a:rPr lang="en-US" sz="1600" dirty="0">
                <a:solidFill>
                  <a:srgbClr val="000000"/>
                </a:solidFill>
                <a:latin typeface="system-ui"/>
              </a:rPr>
              <a:t>. </a:t>
            </a:r>
          </a:p>
          <a:p>
            <a:pPr marL="0" indent="0">
              <a:buNone/>
            </a:pPr>
            <a:r>
              <a:rPr lang="en-US" sz="1600" b="1" baseline="30000" dirty="0">
                <a:solidFill>
                  <a:srgbClr val="000000"/>
                </a:solidFill>
                <a:latin typeface="system-ui"/>
              </a:rPr>
              <a:t>47 </a:t>
            </a:r>
            <a:r>
              <a:rPr lang="en-US" sz="1600" dirty="0">
                <a:solidFill>
                  <a:srgbClr val="000000"/>
                </a:solidFill>
                <a:latin typeface="system-ui"/>
              </a:rPr>
              <a:t>But six </a:t>
            </a:r>
            <a:r>
              <a:rPr lang="en-US" sz="1600" dirty="0" smtClean="0">
                <a:solidFill>
                  <a:srgbClr val="000000"/>
                </a:solidFill>
                <a:latin typeface="system-ui"/>
              </a:rPr>
              <a:t>hundred [600] </a:t>
            </a:r>
            <a:r>
              <a:rPr lang="en-US" sz="1600" dirty="0">
                <a:solidFill>
                  <a:srgbClr val="000000"/>
                </a:solidFill>
                <a:latin typeface="system-ui"/>
              </a:rPr>
              <a:t>men turned and fled to the wilderness unto the rock </a:t>
            </a:r>
            <a:r>
              <a:rPr lang="en-US" sz="1600" dirty="0" err="1">
                <a:solidFill>
                  <a:srgbClr val="000000"/>
                </a:solidFill>
                <a:latin typeface="system-ui"/>
              </a:rPr>
              <a:t>Rimmon</a:t>
            </a:r>
            <a:r>
              <a:rPr lang="en-US" sz="1600" dirty="0">
                <a:solidFill>
                  <a:srgbClr val="000000"/>
                </a:solidFill>
                <a:latin typeface="system-ui"/>
              </a:rPr>
              <a:t>, and abode in the rock </a:t>
            </a:r>
            <a:r>
              <a:rPr lang="en-US" sz="1600" dirty="0" err="1">
                <a:solidFill>
                  <a:srgbClr val="000000"/>
                </a:solidFill>
                <a:latin typeface="system-ui"/>
              </a:rPr>
              <a:t>Rimmon</a:t>
            </a:r>
            <a:r>
              <a:rPr lang="en-US" sz="1600" dirty="0">
                <a:solidFill>
                  <a:srgbClr val="000000"/>
                </a:solidFill>
                <a:latin typeface="system-ui"/>
              </a:rPr>
              <a:t> </a:t>
            </a:r>
            <a:r>
              <a:rPr lang="en-US" sz="1600" b="1" u="sng" dirty="0">
                <a:solidFill>
                  <a:srgbClr val="000000"/>
                </a:solidFill>
                <a:latin typeface="system-ui"/>
              </a:rPr>
              <a:t>four months</a:t>
            </a:r>
            <a:r>
              <a:rPr lang="en-US" sz="1600" dirty="0">
                <a:solidFill>
                  <a:srgbClr val="000000"/>
                </a:solidFill>
                <a:latin typeface="system-ui"/>
              </a:rPr>
              <a:t>. </a:t>
            </a:r>
          </a:p>
          <a:p>
            <a:pPr marL="0" indent="0">
              <a:buNone/>
            </a:pPr>
            <a:r>
              <a:rPr lang="en-US" sz="1600" b="1" baseline="30000" dirty="0">
                <a:solidFill>
                  <a:srgbClr val="000000"/>
                </a:solidFill>
                <a:latin typeface="system-ui"/>
              </a:rPr>
              <a:t>48 </a:t>
            </a:r>
            <a:r>
              <a:rPr lang="en-US" sz="1600" dirty="0">
                <a:solidFill>
                  <a:srgbClr val="000000"/>
                </a:solidFill>
                <a:latin typeface="system-ui"/>
              </a:rPr>
              <a:t>And the men of Israel turned again upon the children of Benjamin, and smote them with the edge of the sword, as well the men of every city, as the beast, and all that came to hand: also they set on fire all the cities that they came to.</a:t>
            </a:r>
          </a:p>
          <a:p>
            <a:pPr marL="0" indent="0">
              <a:buNone/>
            </a:pPr>
            <a:endParaRPr lang="en-US" sz="1600" dirty="0">
              <a:latin typeface="system-ui"/>
            </a:endParaRPr>
          </a:p>
        </p:txBody>
      </p:sp>
      <p:sp>
        <p:nvSpPr>
          <p:cNvPr id="4" name="Content Placeholder 3"/>
          <p:cNvSpPr>
            <a:spLocks noGrp="1"/>
          </p:cNvSpPr>
          <p:nvPr>
            <p:ph sz="half" idx="2"/>
          </p:nvPr>
        </p:nvSpPr>
        <p:spPr>
          <a:xfrm>
            <a:off x="6307625" y="1016257"/>
            <a:ext cx="5306318" cy="5125946"/>
          </a:xfrm>
        </p:spPr>
        <p:txBody>
          <a:bodyPr>
            <a:normAutofit/>
            <a:scene3d>
              <a:camera prst="orthographicFront"/>
              <a:lightRig rig="threePt" dir="t"/>
            </a:scene3d>
            <a:sp3d extrusionH="57150">
              <a:bevelT w="38100" h="38100" prst="angle"/>
            </a:sp3d>
          </a:bodyPr>
          <a:lstStyle/>
          <a:p>
            <a:pPr marL="0" indent="0">
              <a:buNone/>
            </a:pPr>
            <a:r>
              <a:rPr lang="en-US" sz="1800" b="1" baseline="30000" dirty="0" smtClean="0">
                <a:latin typeface="system-ui"/>
              </a:rPr>
              <a:t>1</a:t>
            </a:r>
            <a:r>
              <a:rPr lang="en-US" sz="1800" b="1" baseline="30000" dirty="0">
                <a:latin typeface="system-ui"/>
              </a:rPr>
              <a:t> </a:t>
            </a:r>
            <a:r>
              <a:rPr lang="en-US" sz="1800" u="sng" dirty="0">
                <a:solidFill>
                  <a:srgbClr val="000000"/>
                </a:solidFill>
                <a:latin typeface="system-ui"/>
              </a:rPr>
              <a:t>Now the men of Israel had sworn in </a:t>
            </a:r>
            <a:r>
              <a:rPr lang="en-US" sz="1800" u="sng" dirty="0" smtClean="0">
                <a:solidFill>
                  <a:srgbClr val="000000"/>
                </a:solidFill>
                <a:latin typeface="system-ui"/>
              </a:rPr>
              <a:t>Miz</a:t>
            </a:r>
            <a:r>
              <a:rPr lang="en-US" sz="1800" dirty="0" smtClean="0">
                <a:solidFill>
                  <a:srgbClr val="000000"/>
                </a:solidFill>
                <a:latin typeface="system-ui"/>
              </a:rPr>
              <a:t>p</a:t>
            </a:r>
            <a:r>
              <a:rPr lang="en-US" sz="1800" u="sng" dirty="0" smtClean="0">
                <a:solidFill>
                  <a:srgbClr val="000000"/>
                </a:solidFill>
                <a:latin typeface="system-ui"/>
              </a:rPr>
              <a:t>ah</a:t>
            </a:r>
            <a:r>
              <a:rPr lang="en-US" sz="1800" dirty="0" smtClean="0">
                <a:solidFill>
                  <a:srgbClr val="000000"/>
                </a:solidFill>
                <a:latin typeface="system-ui"/>
              </a:rPr>
              <a:t>, </a:t>
            </a:r>
            <a:r>
              <a:rPr lang="en-US" sz="1800" u="sng" dirty="0">
                <a:solidFill>
                  <a:srgbClr val="000000"/>
                </a:solidFill>
                <a:latin typeface="system-ui"/>
              </a:rPr>
              <a:t>sa</a:t>
            </a:r>
            <a:r>
              <a:rPr lang="en-US" sz="1800" dirty="0">
                <a:solidFill>
                  <a:srgbClr val="000000"/>
                </a:solidFill>
                <a:latin typeface="system-ui"/>
              </a:rPr>
              <a:t>y</a:t>
            </a:r>
            <a:r>
              <a:rPr lang="en-US" sz="1800" u="sng" dirty="0">
                <a:solidFill>
                  <a:srgbClr val="000000"/>
                </a:solidFill>
                <a:latin typeface="system-ui"/>
              </a:rPr>
              <a:t>in</a:t>
            </a:r>
            <a:r>
              <a:rPr lang="en-US" sz="1800" dirty="0">
                <a:solidFill>
                  <a:srgbClr val="000000"/>
                </a:solidFill>
                <a:latin typeface="system-ui"/>
              </a:rPr>
              <a:t>g, </a:t>
            </a:r>
            <a:r>
              <a:rPr lang="en-US" sz="1800" u="sng" dirty="0">
                <a:solidFill>
                  <a:srgbClr val="000000"/>
                </a:solidFill>
                <a:latin typeface="system-ui"/>
              </a:rPr>
              <a:t>There shall not an</a:t>
            </a:r>
            <a:r>
              <a:rPr lang="en-US" sz="1800" dirty="0">
                <a:solidFill>
                  <a:srgbClr val="000000"/>
                </a:solidFill>
                <a:latin typeface="system-ui"/>
              </a:rPr>
              <a:t>y </a:t>
            </a:r>
            <a:r>
              <a:rPr lang="en-US" sz="1800" u="sng" dirty="0">
                <a:solidFill>
                  <a:srgbClr val="000000"/>
                </a:solidFill>
                <a:latin typeface="system-ui"/>
              </a:rPr>
              <a:t>of us</a:t>
            </a:r>
            <a:r>
              <a:rPr lang="en-US" sz="1800" dirty="0">
                <a:solidFill>
                  <a:srgbClr val="000000"/>
                </a:solidFill>
                <a:latin typeface="system-ui"/>
              </a:rPr>
              <a:t> g</a:t>
            </a:r>
            <a:r>
              <a:rPr lang="en-US" sz="1800" u="sng" dirty="0">
                <a:solidFill>
                  <a:srgbClr val="000000"/>
                </a:solidFill>
                <a:latin typeface="system-ui"/>
              </a:rPr>
              <a:t>ive his dau</a:t>
            </a:r>
            <a:r>
              <a:rPr lang="en-US" sz="1800" dirty="0">
                <a:solidFill>
                  <a:srgbClr val="000000"/>
                </a:solidFill>
                <a:latin typeface="system-ui"/>
              </a:rPr>
              <a:t>g</a:t>
            </a:r>
            <a:r>
              <a:rPr lang="en-US" sz="1800" u="sng" dirty="0">
                <a:solidFill>
                  <a:srgbClr val="000000"/>
                </a:solidFill>
                <a:latin typeface="system-ui"/>
              </a:rPr>
              <a:t>hter unto Ben</a:t>
            </a:r>
            <a:r>
              <a:rPr lang="en-US" sz="1800" dirty="0">
                <a:solidFill>
                  <a:srgbClr val="000000"/>
                </a:solidFill>
                <a:latin typeface="system-ui"/>
              </a:rPr>
              <a:t>j</a:t>
            </a:r>
            <a:r>
              <a:rPr lang="en-US" sz="1800" u="sng" dirty="0">
                <a:solidFill>
                  <a:srgbClr val="000000"/>
                </a:solidFill>
                <a:latin typeface="system-ui"/>
              </a:rPr>
              <a:t>amin to wife</a:t>
            </a:r>
            <a:r>
              <a:rPr lang="en-US" sz="1800" dirty="0">
                <a:solidFill>
                  <a:srgbClr val="000000"/>
                </a:solidFill>
                <a:latin typeface="system-ui"/>
              </a:rPr>
              <a:t>. </a:t>
            </a:r>
            <a:endParaRPr lang="en-US" sz="1800" dirty="0" smtClean="0">
              <a:solidFill>
                <a:srgbClr val="000000"/>
              </a:solidFill>
              <a:latin typeface="system-ui"/>
            </a:endParaRPr>
          </a:p>
          <a:p>
            <a:pPr marL="0" indent="0">
              <a:buNone/>
            </a:pPr>
            <a:r>
              <a:rPr lang="en-US" sz="1800" b="1" baseline="30000" dirty="0" smtClean="0">
                <a:solidFill>
                  <a:srgbClr val="000000"/>
                </a:solidFill>
                <a:latin typeface="system-ui"/>
              </a:rPr>
              <a:t>2</a:t>
            </a:r>
            <a:r>
              <a:rPr lang="en-US" sz="1800" b="1" baseline="30000" dirty="0">
                <a:solidFill>
                  <a:srgbClr val="000000"/>
                </a:solidFill>
                <a:latin typeface="system-ui"/>
              </a:rPr>
              <a:t> </a:t>
            </a:r>
            <a:r>
              <a:rPr lang="en-US" sz="1800" dirty="0">
                <a:solidFill>
                  <a:srgbClr val="000000"/>
                </a:solidFill>
                <a:latin typeface="system-ui"/>
              </a:rPr>
              <a:t>And the people came to the house of </a:t>
            </a:r>
            <a:r>
              <a:rPr lang="en-US" sz="1800" dirty="0" smtClean="0">
                <a:solidFill>
                  <a:srgbClr val="000000"/>
                </a:solidFill>
                <a:latin typeface="system-ui"/>
              </a:rPr>
              <a:t>Elohim, </a:t>
            </a:r>
            <a:r>
              <a:rPr lang="en-US" sz="1800" dirty="0">
                <a:solidFill>
                  <a:srgbClr val="000000"/>
                </a:solidFill>
                <a:latin typeface="system-ui"/>
              </a:rPr>
              <a:t>and abode there till even before </a:t>
            </a:r>
            <a:r>
              <a:rPr lang="en-US" sz="1800" dirty="0" smtClean="0">
                <a:solidFill>
                  <a:srgbClr val="000000"/>
                </a:solidFill>
                <a:latin typeface="system-ui"/>
              </a:rPr>
              <a:t>Elohim, </a:t>
            </a:r>
            <a:r>
              <a:rPr lang="en-US" sz="1800" dirty="0">
                <a:solidFill>
                  <a:srgbClr val="000000"/>
                </a:solidFill>
                <a:latin typeface="system-ui"/>
              </a:rPr>
              <a:t>and </a:t>
            </a:r>
            <a:r>
              <a:rPr lang="en-US" sz="1800" dirty="0" smtClean="0">
                <a:solidFill>
                  <a:srgbClr val="000000"/>
                </a:solidFill>
                <a:latin typeface="system-ui"/>
              </a:rPr>
              <a:t/>
            </a:r>
            <a:br>
              <a:rPr lang="en-US" sz="1800" dirty="0" smtClean="0">
                <a:solidFill>
                  <a:srgbClr val="000000"/>
                </a:solidFill>
                <a:latin typeface="system-ui"/>
              </a:rPr>
            </a:br>
            <a:r>
              <a:rPr lang="en-US" sz="1800" dirty="0" smtClean="0">
                <a:solidFill>
                  <a:srgbClr val="000000"/>
                </a:solidFill>
                <a:latin typeface="system-ui"/>
              </a:rPr>
              <a:t>lifted </a:t>
            </a:r>
            <a:r>
              <a:rPr lang="en-US" sz="1800" dirty="0">
                <a:solidFill>
                  <a:srgbClr val="000000"/>
                </a:solidFill>
                <a:latin typeface="system-ui"/>
              </a:rPr>
              <a:t>up their voices, and wept sore; </a:t>
            </a:r>
            <a:endParaRPr lang="en-US" sz="1800" dirty="0" smtClean="0">
              <a:solidFill>
                <a:srgbClr val="000000"/>
              </a:solidFill>
              <a:latin typeface="system-ui"/>
            </a:endParaRPr>
          </a:p>
          <a:p>
            <a:pPr marL="0" indent="0">
              <a:buNone/>
            </a:pPr>
            <a:r>
              <a:rPr lang="en-US" sz="1800" b="1" baseline="30000" dirty="0" smtClean="0">
                <a:solidFill>
                  <a:srgbClr val="000000"/>
                </a:solidFill>
                <a:latin typeface="system-ui"/>
              </a:rPr>
              <a:t>3</a:t>
            </a:r>
            <a:r>
              <a:rPr lang="en-US" sz="1800" b="1" baseline="30000" dirty="0">
                <a:solidFill>
                  <a:srgbClr val="000000"/>
                </a:solidFill>
                <a:latin typeface="system-ui"/>
              </a:rPr>
              <a:t> </a:t>
            </a:r>
            <a:r>
              <a:rPr lang="en-US" sz="1800" dirty="0">
                <a:solidFill>
                  <a:srgbClr val="000000"/>
                </a:solidFill>
                <a:latin typeface="system-ui"/>
              </a:rPr>
              <a:t>And said, </a:t>
            </a:r>
            <a:r>
              <a:rPr lang="en-US" sz="1800" dirty="0" smtClean="0">
                <a:solidFill>
                  <a:srgbClr val="000000"/>
                </a:solidFill>
                <a:latin typeface="system-ui"/>
              </a:rPr>
              <a:t>O </a:t>
            </a:r>
            <a:r>
              <a:rPr lang="en-US" sz="1800" b="1" dirty="0" smtClean="0">
                <a:solidFill>
                  <a:srgbClr val="0000FF"/>
                </a:solidFill>
                <a:latin typeface="system-ui"/>
              </a:rPr>
              <a:t>Yahuah</a:t>
            </a:r>
            <a:r>
              <a:rPr lang="en-US" sz="1800" dirty="0" smtClean="0">
                <a:solidFill>
                  <a:srgbClr val="000000"/>
                </a:solidFill>
                <a:latin typeface="system-ui"/>
              </a:rPr>
              <a:t> </a:t>
            </a:r>
            <a:r>
              <a:rPr lang="en-US" sz="1800" b="1" dirty="0" smtClean="0">
                <a:solidFill>
                  <a:srgbClr val="0000FF"/>
                </a:solidFill>
                <a:latin typeface="system-ui"/>
              </a:rPr>
              <a:t>Elohim</a:t>
            </a:r>
            <a:r>
              <a:rPr lang="en-US" sz="1800" dirty="0" smtClean="0">
                <a:solidFill>
                  <a:srgbClr val="000000"/>
                </a:solidFill>
                <a:latin typeface="system-ui"/>
              </a:rPr>
              <a:t> of </a:t>
            </a:r>
            <a:r>
              <a:rPr lang="en-US" sz="1800" dirty="0">
                <a:solidFill>
                  <a:srgbClr val="000000"/>
                </a:solidFill>
                <a:latin typeface="system-ui"/>
              </a:rPr>
              <a:t>Israel, why is </a:t>
            </a:r>
            <a:r>
              <a:rPr lang="en-US" sz="1800" dirty="0" smtClean="0">
                <a:solidFill>
                  <a:srgbClr val="000000"/>
                </a:solidFill>
                <a:latin typeface="system-ui"/>
              </a:rPr>
              <a:t/>
            </a:r>
            <a:br>
              <a:rPr lang="en-US" sz="1800" dirty="0" smtClean="0">
                <a:solidFill>
                  <a:srgbClr val="000000"/>
                </a:solidFill>
                <a:latin typeface="system-ui"/>
              </a:rPr>
            </a:br>
            <a:r>
              <a:rPr lang="en-US" sz="1800" dirty="0" smtClean="0">
                <a:solidFill>
                  <a:srgbClr val="000000"/>
                </a:solidFill>
                <a:latin typeface="system-ui"/>
              </a:rPr>
              <a:t>this </a:t>
            </a:r>
            <a:r>
              <a:rPr lang="en-US" sz="1800" dirty="0">
                <a:solidFill>
                  <a:srgbClr val="000000"/>
                </a:solidFill>
                <a:latin typeface="system-ui"/>
              </a:rPr>
              <a:t>come to pass in Israel, that there should be </a:t>
            </a:r>
            <a:r>
              <a:rPr lang="en-US" sz="1800" dirty="0" smtClean="0">
                <a:solidFill>
                  <a:srgbClr val="000000"/>
                </a:solidFill>
                <a:latin typeface="system-ui"/>
              </a:rPr>
              <a:t/>
            </a:r>
            <a:br>
              <a:rPr lang="en-US" sz="1800" dirty="0" smtClean="0">
                <a:solidFill>
                  <a:srgbClr val="000000"/>
                </a:solidFill>
                <a:latin typeface="system-ui"/>
              </a:rPr>
            </a:br>
            <a:r>
              <a:rPr lang="en-US" sz="1800" b="1" dirty="0" smtClean="0">
                <a:solidFill>
                  <a:schemeClr val="accent2">
                    <a:lumMod val="75000"/>
                  </a:schemeClr>
                </a:solidFill>
                <a:latin typeface="system-ui"/>
              </a:rPr>
              <a:t>to </a:t>
            </a:r>
            <a:r>
              <a:rPr lang="en-US" sz="1800" b="1" dirty="0">
                <a:solidFill>
                  <a:schemeClr val="accent2">
                    <a:lumMod val="75000"/>
                  </a:schemeClr>
                </a:solidFill>
                <a:latin typeface="system-ui"/>
              </a:rPr>
              <a:t>day </a:t>
            </a:r>
            <a:r>
              <a:rPr lang="en-US" sz="1800" b="1" u="sng" dirty="0">
                <a:solidFill>
                  <a:srgbClr val="000000"/>
                </a:solidFill>
                <a:latin typeface="system-ui"/>
              </a:rPr>
              <a:t>one tribe lackin</a:t>
            </a:r>
            <a:r>
              <a:rPr lang="en-US" sz="1800" b="1" dirty="0">
                <a:solidFill>
                  <a:srgbClr val="000000"/>
                </a:solidFill>
                <a:latin typeface="system-ui"/>
              </a:rPr>
              <a:t>g </a:t>
            </a:r>
            <a:r>
              <a:rPr lang="en-US" sz="1800" b="1" u="sng" dirty="0">
                <a:solidFill>
                  <a:srgbClr val="000000"/>
                </a:solidFill>
                <a:latin typeface="system-ui"/>
              </a:rPr>
              <a:t>in Israel</a:t>
            </a:r>
            <a:r>
              <a:rPr lang="en-US" sz="1800" dirty="0">
                <a:solidFill>
                  <a:srgbClr val="000000"/>
                </a:solidFill>
                <a:latin typeface="system-ui"/>
              </a:rPr>
              <a:t>? </a:t>
            </a:r>
            <a:endParaRPr lang="en-US" sz="1800" dirty="0" smtClean="0">
              <a:solidFill>
                <a:srgbClr val="000000"/>
              </a:solidFill>
              <a:latin typeface="system-ui"/>
            </a:endParaRPr>
          </a:p>
          <a:p>
            <a:pPr marL="0" indent="0">
              <a:buNone/>
            </a:pPr>
            <a:r>
              <a:rPr lang="en-US" sz="1800" b="1" baseline="30000" dirty="0" smtClean="0">
                <a:solidFill>
                  <a:srgbClr val="000000"/>
                </a:solidFill>
                <a:latin typeface="system-ui"/>
              </a:rPr>
              <a:t>4</a:t>
            </a:r>
            <a:r>
              <a:rPr lang="en-US" sz="1800" b="1" baseline="30000" dirty="0">
                <a:solidFill>
                  <a:srgbClr val="000000"/>
                </a:solidFill>
                <a:latin typeface="system-ui"/>
              </a:rPr>
              <a:t> </a:t>
            </a:r>
            <a:r>
              <a:rPr lang="en-US" sz="1800" dirty="0">
                <a:solidFill>
                  <a:srgbClr val="000000"/>
                </a:solidFill>
                <a:latin typeface="system-ui"/>
              </a:rPr>
              <a:t>And it came to pass </a:t>
            </a:r>
            <a:r>
              <a:rPr lang="en-US" sz="1800" b="1" u="sng" dirty="0">
                <a:solidFill>
                  <a:schemeClr val="accent2">
                    <a:lumMod val="75000"/>
                  </a:schemeClr>
                </a:solidFill>
                <a:latin typeface="system-ui"/>
              </a:rPr>
              <a:t>on the </a:t>
            </a:r>
            <a:r>
              <a:rPr lang="en-US" sz="1800" b="1" u="sng" dirty="0" smtClean="0">
                <a:solidFill>
                  <a:schemeClr val="accent2">
                    <a:lumMod val="75000"/>
                  </a:schemeClr>
                </a:solidFill>
                <a:latin typeface="system-ui"/>
              </a:rPr>
              <a:t>morrow</a:t>
            </a:r>
            <a:r>
              <a:rPr lang="en-US" sz="1800" b="1" dirty="0" smtClean="0">
                <a:solidFill>
                  <a:schemeClr val="accent2">
                    <a:lumMod val="75000"/>
                  </a:schemeClr>
                </a:solidFill>
                <a:latin typeface="system-ui"/>
              </a:rPr>
              <a:t> [H4283]</a:t>
            </a:r>
            <a:r>
              <a:rPr lang="en-US" sz="1800" dirty="0" smtClean="0">
                <a:solidFill>
                  <a:schemeClr val="accent2">
                    <a:lumMod val="75000"/>
                  </a:schemeClr>
                </a:solidFill>
                <a:latin typeface="system-ui"/>
              </a:rPr>
              <a:t>, </a:t>
            </a:r>
            <a:r>
              <a:rPr lang="en-US" sz="1800" dirty="0" smtClean="0">
                <a:solidFill>
                  <a:srgbClr val="000000"/>
                </a:solidFill>
                <a:latin typeface="system-ui"/>
              </a:rPr>
              <a:t>that </a:t>
            </a:r>
            <a:r>
              <a:rPr lang="en-US" sz="1800" b="1" u="sng" dirty="0" smtClean="0">
                <a:solidFill>
                  <a:schemeClr val="accent2">
                    <a:lumMod val="75000"/>
                  </a:schemeClr>
                </a:solidFill>
                <a:latin typeface="system-ui"/>
              </a:rPr>
              <a:t>the </a:t>
            </a:r>
            <a:r>
              <a:rPr lang="en-US" sz="1800" b="1" u="sng" dirty="0">
                <a:solidFill>
                  <a:schemeClr val="accent2">
                    <a:lumMod val="75000"/>
                  </a:schemeClr>
                </a:solidFill>
                <a:latin typeface="system-ui"/>
              </a:rPr>
              <a:t>peo</a:t>
            </a:r>
            <a:r>
              <a:rPr lang="en-US" sz="1800" b="1" dirty="0">
                <a:solidFill>
                  <a:schemeClr val="accent2">
                    <a:lumMod val="75000"/>
                  </a:schemeClr>
                </a:solidFill>
                <a:latin typeface="system-ui"/>
              </a:rPr>
              <a:t>p</a:t>
            </a:r>
            <a:r>
              <a:rPr lang="en-US" sz="1800" b="1" u="sng" dirty="0">
                <a:solidFill>
                  <a:schemeClr val="accent2">
                    <a:lumMod val="75000"/>
                  </a:schemeClr>
                </a:solidFill>
                <a:latin typeface="system-ui"/>
              </a:rPr>
              <a:t>le rose earl</a:t>
            </a:r>
            <a:r>
              <a:rPr lang="en-US" sz="1800" b="1" dirty="0">
                <a:solidFill>
                  <a:schemeClr val="accent2">
                    <a:lumMod val="75000"/>
                  </a:schemeClr>
                </a:solidFill>
                <a:latin typeface="system-ui"/>
              </a:rPr>
              <a:t>y</a:t>
            </a:r>
            <a:r>
              <a:rPr lang="en-US" sz="1800" dirty="0">
                <a:solidFill>
                  <a:schemeClr val="accent2">
                    <a:lumMod val="75000"/>
                  </a:schemeClr>
                </a:solidFill>
                <a:latin typeface="system-ui"/>
              </a:rPr>
              <a:t>, </a:t>
            </a:r>
            <a:r>
              <a:rPr lang="en-US" sz="1800" dirty="0">
                <a:solidFill>
                  <a:srgbClr val="000000"/>
                </a:solidFill>
                <a:latin typeface="system-ui"/>
              </a:rPr>
              <a:t>and built there an altar, and offered burnt offerings and peace offerings.</a:t>
            </a:r>
          </a:p>
          <a:p>
            <a:endParaRPr lang="en-US" sz="1600" dirty="0">
              <a:solidFill>
                <a:srgbClr val="000000"/>
              </a:solidFill>
              <a:latin typeface="system-ui"/>
            </a:endParaRPr>
          </a:p>
          <a:p>
            <a:endParaRPr lang="en-US" dirty="0"/>
          </a:p>
        </p:txBody>
      </p:sp>
      <p:sp>
        <p:nvSpPr>
          <p:cNvPr id="7" name="Title 1"/>
          <p:cNvSpPr>
            <a:spLocks noGrp="1"/>
          </p:cNvSpPr>
          <p:nvPr>
            <p:ph type="title"/>
          </p:nvPr>
        </p:nvSpPr>
        <p:spPr>
          <a:xfrm>
            <a:off x="-6248400" y="47595"/>
            <a:ext cx="5972538" cy="520858"/>
          </a:xfrm>
        </p:spPr>
        <p:txBody>
          <a:bodyPr>
            <a:normAutofit fontScale="90000"/>
            <a:scene3d>
              <a:camera prst="orthographicFront"/>
              <a:lightRig rig="threePt" dir="t"/>
            </a:scene3d>
            <a:sp3d extrusionH="57150">
              <a:bevelT w="38100" h="38100" prst="angle"/>
            </a:sp3d>
          </a:bodyPr>
          <a:lstStyle/>
          <a:p>
            <a:pPr algn="ct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20   WAR WITH BENJAMITES  </a:t>
            </a:r>
            <a:r>
              <a:rPr lang="en-US" sz="1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[CON’T]</a:t>
            </a:r>
            <a:r>
              <a:rPr lang="en-US" sz="1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1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itle 1"/>
          <p:cNvSpPr txBox="1">
            <a:spLocks/>
          </p:cNvSpPr>
          <p:nvPr/>
        </p:nvSpPr>
        <p:spPr>
          <a:xfrm>
            <a:off x="5212081" y="175670"/>
            <a:ext cx="7169980" cy="520858"/>
          </a:xfrm>
          <a:prstGeom prst="rect">
            <a:avLst/>
          </a:prstGeom>
        </p:spPr>
        <p:txBody>
          <a:bodyPr vert="horz" lIns="91440" tIns="45720" rIns="91440" bIns="45720" rtlCol="0" anchor="t">
            <a:normAutofit fontScale="975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21   ISRAEL SWORE AN OATH</a:t>
            </a:r>
            <a:endParaRPr lang="en-US" sz="24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1" name="Picture 3" descr="C:\Users\Rae\Desktop\Mizpah vow Jud 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20" y="436099"/>
            <a:ext cx="5080000" cy="3810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052" name="Picture 4" descr="C:\Users\Rae\Desktop\no king in israel ve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951" y="3858258"/>
            <a:ext cx="4442107" cy="24206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Teardrop 7"/>
          <p:cNvSpPr/>
          <p:nvPr/>
        </p:nvSpPr>
        <p:spPr>
          <a:xfrm>
            <a:off x="-76200" y="-944880"/>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a:off x="88610" y="6256791"/>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a:off x="1082040" y="-944880"/>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a:off x="1661160" y="-944880"/>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Tree>
    <p:extLst>
      <p:ext uri="{BB962C8B-B14F-4D97-AF65-F5344CB8AC3E}">
        <p14:creationId xmlns:p14="http://schemas.microsoft.com/office/powerpoint/2010/main" val="1247581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884" y="801327"/>
            <a:ext cx="5335929" cy="5761517"/>
          </a:xfrm>
        </p:spPr>
        <p:txBody>
          <a:bodyPr>
            <a:normAutofit/>
            <a:scene3d>
              <a:camera prst="orthographicFront"/>
              <a:lightRig rig="threePt" dir="t"/>
            </a:scene3d>
            <a:sp3d extrusionH="57150">
              <a:bevelT w="38100" h="38100" prst="angle"/>
            </a:sp3d>
          </a:bodyPr>
          <a:lstStyle/>
          <a:p>
            <a:pPr marL="0" indent="0">
              <a:buNone/>
            </a:pPr>
            <a:r>
              <a:rPr lang="en-US" b="1" baseline="30000" dirty="0" smtClean="0"/>
              <a:t>5</a:t>
            </a:r>
            <a:r>
              <a:rPr lang="en-US" dirty="0" smtClean="0"/>
              <a:t> And the </a:t>
            </a:r>
            <a:r>
              <a:rPr lang="en-US" u="sng" dirty="0" smtClean="0"/>
              <a:t>children of Israel said</a:t>
            </a:r>
            <a:r>
              <a:rPr lang="en-US" dirty="0" smtClean="0"/>
              <a:t>,  </a:t>
            </a:r>
            <a:r>
              <a:rPr lang="en-US" u="sng" dirty="0" smtClean="0">
                <a:solidFill>
                  <a:srgbClr val="E46D0A"/>
                </a:solidFill>
              </a:rPr>
              <a:t>Who is there amon</a:t>
            </a:r>
            <a:r>
              <a:rPr lang="en-US" dirty="0" smtClean="0">
                <a:solidFill>
                  <a:srgbClr val="E46D0A"/>
                </a:solidFill>
              </a:rPr>
              <a:t>g</a:t>
            </a:r>
            <a:r>
              <a:rPr lang="en-US" u="sng" dirty="0" smtClean="0">
                <a:solidFill>
                  <a:srgbClr val="E46D0A"/>
                </a:solidFill>
              </a:rPr>
              <a:t> all the tribes of Israel that came not u</a:t>
            </a:r>
            <a:r>
              <a:rPr lang="en-US" dirty="0" smtClean="0">
                <a:solidFill>
                  <a:srgbClr val="E46D0A"/>
                </a:solidFill>
              </a:rPr>
              <a:t>p</a:t>
            </a:r>
            <a:r>
              <a:rPr lang="en-US" u="sng" dirty="0" smtClean="0">
                <a:solidFill>
                  <a:srgbClr val="E46D0A"/>
                </a:solidFill>
              </a:rPr>
              <a:t> with the con</a:t>
            </a:r>
            <a:r>
              <a:rPr lang="en-US" dirty="0" smtClean="0">
                <a:solidFill>
                  <a:srgbClr val="E46D0A"/>
                </a:solidFill>
              </a:rPr>
              <a:t>g</a:t>
            </a:r>
            <a:r>
              <a:rPr lang="en-US" u="sng" dirty="0" smtClean="0">
                <a:solidFill>
                  <a:srgbClr val="E46D0A"/>
                </a:solidFill>
              </a:rPr>
              <a:t>re</a:t>
            </a:r>
            <a:r>
              <a:rPr lang="en-US" dirty="0" smtClean="0">
                <a:solidFill>
                  <a:srgbClr val="E46D0A"/>
                </a:solidFill>
              </a:rPr>
              <a:t>g</a:t>
            </a:r>
            <a:r>
              <a:rPr lang="en-US" u="sng" dirty="0" smtClean="0">
                <a:solidFill>
                  <a:srgbClr val="E46D0A"/>
                </a:solidFill>
              </a:rPr>
              <a:t>ation unto </a:t>
            </a:r>
            <a:r>
              <a:rPr lang="en-US" b="1" u="sng" dirty="0" smtClean="0">
                <a:solidFill>
                  <a:srgbClr val="0000FF"/>
                </a:solidFill>
              </a:rPr>
              <a:t>Yahuah</a:t>
            </a:r>
            <a:r>
              <a:rPr lang="en-US" dirty="0" smtClean="0">
                <a:solidFill>
                  <a:srgbClr val="E46D0A"/>
                </a:solidFill>
              </a:rPr>
              <a:t>?  </a:t>
            </a:r>
            <a:r>
              <a:rPr lang="en-US" u="sng" dirty="0" smtClean="0"/>
              <a:t>For they </a:t>
            </a:r>
            <a:br>
              <a:rPr lang="en-US" u="sng" dirty="0" smtClean="0"/>
            </a:br>
            <a:r>
              <a:rPr lang="en-US" u="sng" dirty="0" smtClean="0"/>
              <a:t>had </a:t>
            </a:r>
            <a:r>
              <a:rPr lang="en-US" b="1" u="sng" dirty="0" smtClean="0"/>
              <a:t>made a </a:t>
            </a:r>
            <a:r>
              <a:rPr lang="en-US" b="1" dirty="0" smtClean="0"/>
              <a:t>g</a:t>
            </a:r>
            <a:r>
              <a:rPr lang="en-US" b="1" u="sng" dirty="0" smtClean="0"/>
              <a:t>reat oath concernin</a:t>
            </a:r>
            <a:r>
              <a:rPr lang="en-US" b="1" dirty="0" smtClean="0"/>
              <a:t>g </a:t>
            </a:r>
            <a:r>
              <a:rPr lang="en-US" b="1" u="sng" dirty="0" smtClean="0"/>
              <a:t>him </a:t>
            </a:r>
            <a:br>
              <a:rPr lang="en-US" b="1" u="sng" dirty="0" smtClean="0"/>
            </a:br>
            <a:r>
              <a:rPr lang="en-US" b="1" u="sng" dirty="0" smtClean="0"/>
              <a:t>that came not u</a:t>
            </a:r>
            <a:r>
              <a:rPr lang="en-US" b="1" dirty="0" smtClean="0"/>
              <a:t>p</a:t>
            </a:r>
            <a:r>
              <a:rPr lang="en-US" b="1" u="sng" dirty="0" smtClean="0"/>
              <a:t> </a:t>
            </a:r>
            <a:r>
              <a:rPr lang="en-US" u="sng" dirty="0" smtClean="0"/>
              <a:t>to </a:t>
            </a:r>
            <a:r>
              <a:rPr lang="en-US" b="1" u="sng" dirty="0" smtClean="0">
                <a:solidFill>
                  <a:srgbClr val="0000FF"/>
                </a:solidFill>
              </a:rPr>
              <a:t>Yahuah</a:t>
            </a:r>
            <a:r>
              <a:rPr lang="en-US" u="sng" dirty="0" smtClean="0"/>
              <a:t> to Miz</a:t>
            </a:r>
            <a:r>
              <a:rPr lang="en-US" dirty="0" smtClean="0"/>
              <a:t>p</a:t>
            </a:r>
            <a:r>
              <a:rPr lang="en-US" u="sng" dirty="0" smtClean="0"/>
              <a:t>ah, </a:t>
            </a:r>
            <a:br>
              <a:rPr lang="en-US" u="sng" dirty="0" smtClean="0"/>
            </a:br>
            <a:r>
              <a:rPr lang="en-US" u="sng" dirty="0" smtClean="0"/>
              <a:t>sayin</a:t>
            </a:r>
            <a:r>
              <a:rPr lang="en-US" dirty="0" smtClean="0"/>
              <a:t>g, </a:t>
            </a:r>
            <a:r>
              <a:rPr lang="en-US" b="1" u="sng" dirty="0" smtClean="0">
                <a:solidFill>
                  <a:srgbClr val="E46D0A"/>
                </a:solidFill>
              </a:rPr>
              <a:t>He shall surel</a:t>
            </a:r>
            <a:r>
              <a:rPr lang="en-US" b="1" dirty="0" smtClean="0">
                <a:solidFill>
                  <a:srgbClr val="E46D0A"/>
                </a:solidFill>
              </a:rPr>
              <a:t>y </a:t>
            </a:r>
            <a:r>
              <a:rPr lang="en-US" b="1" u="sng" dirty="0" smtClean="0">
                <a:solidFill>
                  <a:srgbClr val="E46D0A"/>
                </a:solidFill>
              </a:rPr>
              <a:t>be </a:t>
            </a:r>
            <a:r>
              <a:rPr lang="en-US" b="1" dirty="0" smtClean="0">
                <a:solidFill>
                  <a:srgbClr val="E46D0A"/>
                </a:solidFill>
              </a:rPr>
              <a:t>p</a:t>
            </a:r>
            <a:r>
              <a:rPr lang="en-US" b="1" u="sng" dirty="0" smtClean="0">
                <a:solidFill>
                  <a:srgbClr val="E46D0A"/>
                </a:solidFill>
              </a:rPr>
              <a:t>ut to death</a:t>
            </a:r>
            <a:r>
              <a:rPr lang="en-US" b="1" dirty="0" smtClean="0">
                <a:solidFill>
                  <a:srgbClr val="E46D0A"/>
                </a:solidFill>
              </a:rPr>
              <a:t>.</a:t>
            </a:r>
          </a:p>
          <a:p>
            <a:pPr marL="0" indent="0">
              <a:buNone/>
            </a:pPr>
            <a:r>
              <a:rPr lang="en-US" b="1" baseline="30000" dirty="0" smtClean="0"/>
              <a:t>6</a:t>
            </a:r>
            <a:r>
              <a:rPr lang="en-US" dirty="0" smtClean="0"/>
              <a:t> And the children of Israel repented them </a:t>
            </a:r>
            <a:br>
              <a:rPr lang="en-US" dirty="0" smtClean="0"/>
            </a:br>
            <a:r>
              <a:rPr lang="en-US" dirty="0" smtClean="0"/>
              <a:t>for Benjamin their brother, and said, There </a:t>
            </a:r>
            <a:br>
              <a:rPr lang="en-US" dirty="0" smtClean="0"/>
            </a:br>
            <a:r>
              <a:rPr lang="en-US" dirty="0" smtClean="0"/>
              <a:t>is one tribe cut off from Israel </a:t>
            </a:r>
            <a:r>
              <a:rPr lang="en-US" b="1" u="sng" dirty="0" smtClean="0">
                <a:solidFill>
                  <a:schemeClr val="accent2">
                    <a:lumMod val="75000"/>
                  </a:schemeClr>
                </a:solidFill>
              </a:rPr>
              <a:t>this da</a:t>
            </a:r>
            <a:r>
              <a:rPr lang="en-US" b="1" dirty="0" smtClean="0">
                <a:solidFill>
                  <a:schemeClr val="accent2">
                    <a:lumMod val="75000"/>
                  </a:schemeClr>
                </a:solidFill>
              </a:rPr>
              <a:t>y</a:t>
            </a:r>
            <a:r>
              <a:rPr lang="en-US" dirty="0" smtClean="0">
                <a:solidFill>
                  <a:schemeClr val="accent2">
                    <a:lumMod val="75000"/>
                  </a:schemeClr>
                </a:solidFill>
              </a:rPr>
              <a:t>.</a:t>
            </a:r>
            <a:endParaRPr lang="en-US" b="1" dirty="0" smtClean="0">
              <a:solidFill>
                <a:schemeClr val="accent2">
                  <a:lumMod val="75000"/>
                </a:schemeClr>
              </a:solidFill>
            </a:endParaRPr>
          </a:p>
          <a:p>
            <a:pPr marL="0" indent="0">
              <a:buNone/>
            </a:pPr>
            <a:r>
              <a:rPr lang="en-US" b="1" baseline="30000" dirty="0" smtClean="0"/>
              <a:t>7</a:t>
            </a:r>
            <a:r>
              <a:rPr lang="en-US" dirty="0" smtClean="0"/>
              <a:t> How shall we do for wives for them that remain, seeing we have sworn by </a:t>
            </a:r>
            <a:r>
              <a:rPr lang="en-US" b="1" dirty="0" smtClean="0">
                <a:solidFill>
                  <a:srgbClr val="0000FF"/>
                </a:solidFill>
              </a:rPr>
              <a:t>Yahuah</a:t>
            </a:r>
            <a:r>
              <a:rPr lang="en-US" dirty="0" smtClean="0"/>
              <a:t> that we will not give them of our daughters to wives?</a:t>
            </a:r>
          </a:p>
        </p:txBody>
      </p:sp>
      <p:sp>
        <p:nvSpPr>
          <p:cNvPr id="6" name="Content Placeholder 2"/>
          <p:cNvSpPr txBox="1">
            <a:spLocks/>
          </p:cNvSpPr>
          <p:nvPr/>
        </p:nvSpPr>
        <p:spPr>
          <a:xfrm>
            <a:off x="6014600" y="809351"/>
            <a:ext cx="5335929" cy="5761517"/>
          </a:xfrm>
          <a:prstGeom prst="rect">
            <a:avLst/>
          </a:prstGeom>
        </p:spPr>
        <p:txBody>
          <a:bodyPr vert="horz" lIns="91440" tIns="45720" rIns="91440" bIns="45720" rtlCol="0">
            <a:normAutofit/>
            <a:scene3d>
              <a:camera prst="orthographicFront"/>
              <a:lightRig rig="threePt" dir="t"/>
            </a:scene3d>
            <a:sp3d extrusionH="57150">
              <a:bevelT w="38100" h="38100" prst="angle"/>
            </a:sp3d>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b="1" baseline="30000" dirty="0" smtClean="0"/>
              <a:t>8</a:t>
            </a:r>
            <a:r>
              <a:rPr lang="en-US" dirty="0" smtClean="0"/>
              <a:t> And they said, </a:t>
            </a:r>
            <a:r>
              <a:rPr lang="en-US" b="1" dirty="0" smtClean="0">
                <a:solidFill>
                  <a:srgbClr val="E46D0A"/>
                </a:solidFill>
              </a:rPr>
              <a:t>What one is there of the tribes of Israel that came not up to Mizpah to </a:t>
            </a:r>
            <a:r>
              <a:rPr lang="en-US" b="1" dirty="0" smtClean="0">
                <a:solidFill>
                  <a:srgbClr val="0000FF"/>
                </a:solidFill>
              </a:rPr>
              <a:t>Yahuah</a:t>
            </a:r>
            <a:r>
              <a:rPr lang="en-US" b="1" dirty="0" smtClean="0">
                <a:solidFill>
                  <a:srgbClr val="E46D0A"/>
                </a:solidFill>
              </a:rPr>
              <a:t>? </a:t>
            </a:r>
            <a:r>
              <a:rPr lang="en-US" dirty="0" smtClean="0"/>
              <a:t>And, behold, </a:t>
            </a:r>
            <a:r>
              <a:rPr lang="en-US" b="1" dirty="0" smtClean="0"/>
              <a:t>there came none </a:t>
            </a:r>
            <a:br>
              <a:rPr lang="en-US" b="1" dirty="0" smtClean="0"/>
            </a:br>
            <a:r>
              <a:rPr lang="en-US" b="1" dirty="0" smtClean="0"/>
              <a:t>to the camp from </a:t>
            </a:r>
            <a:r>
              <a:rPr lang="en-US" b="1" dirty="0" err="1" smtClean="0"/>
              <a:t>J</a:t>
            </a:r>
            <a:r>
              <a:rPr lang="en-US" b="1" u="sng" dirty="0" err="1" smtClean="0"/>
              <a:t>abesh-</a:t>
            </a:r>
            <a:r>
              <a:rPr lang="en-US" b="1" dirty="0" err="1" smtClean="0"/>
              <a:t>g</a:t>
            </a:r>
            <a:r>
              <a:rPr lang="en-US" b="1" u="sng" dirty="0" err="1" smtClean="0"/>
              <a:t>ilead</a:t>
            </a:r>
            <a:r>
              <a:rPr lang="en-US" b="1" dirty="0" smtClean="0"/>
              <a:t> to the assembly.</a:t>
            </a:r>
          </a:p>
          <a:p>
            <a:pPr marL="0" indent="0">
              <a:buFont typeface="Arial" panose="020B0604020202020204" pitchFamily="34" charset="0"/>
              <a:buNone/>
            </a:pPr>
            <a:r>
              <a:rPr lang="en-US" b="1" baseline="30000" dirty="0" smtClean="0"/>
              <a:t>9</a:t>
            </a:r>
            <a:r>
              <a:rPr lang="en-US" dirty="0" smtClean="0"/>
              <a:t> For the people were numbered, and, behold, </a:t>
            </a:r>
            <a:r>
              <a:rPr lang="en-US" b="1" u="sng" dirty="0" smtClean="0"/>
              <a:t>there were none of the inhabitants </a:t>
            </a:r>
            <a:br>
              <a:rPr lang="en-US" b="1" u="sng" dirty="0" smtClean="0"/>
            </a:br>
            <a:r>
              <a:rPr lang="en-US" b="1" u="sng" dirty="0" smtClean="0"/>
              <a:t>of </a:t>
            </a:r>
            <a:r>
              <a:rPr lang="en-US" b="1" dirty="0" err="1" smtClean="0"/>
              <a:t>J</a:t>
            </a:r>
            <a:r>
              <a:rPr lang="en-US" b="1" u="sng" dirty="0" err="1" smtClean="0"/>
              <a:t>abesh-</a:t>
            </a:r>
            <a:r>
              <a:rPr lang="en-US" b="1" dirty="0" err="1" smtClean="0"/>
              <a:t>g</a:t>
            </a:r>
            <a:r>
              <a:rPr lang="en-US" b="1" u="sng" dirty="0" err="1" smtClean="0"/>
              <a:t>ilead</a:t>
            </a:r>
            <a:r>
              <a:rPr lang="en-US" b="1" u="sng" dirty="0" smtClean="0"/>
              <a:t> there</a:t>
            </a:r>
            <a:r>
              <a:rPr lang="en-US" dirty="0" smtClean="0"/>
              <a:t>.  </a:t>
            </a:r>
          </a:p>
          <a:p>
            <a:pPr marL="0" indent="0">
              <a:buFont typeface="Arial" panose="020B0604020202020204" pitchFamily="34" charset="0"/>
              <a:buNone/>
            </a:pPr>
            <a:r>
              <a:rPr lang="en-US" b="1" baseline="30000" dirty="0" smtClean="0"/>
              <a:t>10</a:t>
            </a:r>
            <a:r>
              <a:rPr lang="en-US" dirty="0" smtClean="0"/>
              <a:t> And </a:t>
            </a:r>
            <a:r>
              <a:rPr lang="en-US" b="1" u="sng" dirty="0" smtClean="0"/>
              <a:t>the con</a:t>
            </a:r>
            <a:r>
              <a:rPr lang="en-US" b="1" dirty="0" smtClean="0"/>
              <a:t>g</a:t>
            </a:r>
            <a:r>
              <a:rPr lang="en-US" b="1" u="sng" dirty="0" smtClean="0"/>
              <a:t>re</a:t>
            </a:r>
            <a:r>
              <a:rPr lang="en-US" b="1" dirty="0" smtClean="0"/>
              <a:t>g</a:t>
            </a:r>
            <a:r>
              <a:rPr lang="en-US" b="1" u="sng" dirty="0" smtClean="0"/>
              <a:t>ation</a:t>
            </a:r>
            <a:r>
              <a:rPr lang="en-US" dirty="0" smtClean="0"/>
              <a:t> </a:t>
            </a:r>
            <a:r>
              <a:rPr lang="en-US" b="1" u="sng" dirty="0" smtClean="0"/>
              <a:t>sent</a:t>
            </a:r>
            <a:r>
              <a:rPr lang="en-US" dirty="0" smtClean="0"/>
              <a:t> thither twelve thousand </a:t>
            </a:r>
            <a:r>
              <a:rPr lang="en-US" b="1" u="sng" dirty="0" smtClean="0"/>
              <a:t>men</a:t>
            </a:r>
            <a:r>
              <a:rPr lang="en-US" dirty="0" smtClean="0"/>
              <a:t> of the </a:t>
            </a:r>
            <a:r>
              <a:rPr lang="en-US" dirty="0" err="1" smtClean="0"/>
              <a:t>valiantest</a:t>
            </a:r>
            <a:r>
              <a:rPr lang="en-US" dirty="0" smtClean="0"/>
              <a:t>, and commanded them, saying, </a:t>
            </a:r>
            <a:r>
              <a:rPr lang="en-US" b="1" u="sng" dirty="0" smtClean="0">
                <a:effectLst>
                  <a:outerShdw blurRad="38100" dist="38100" dir="2700000" algn="tl">
                    <a:srgbClr val="000000">
                      <a:alpha val="43137"/>
                    </a:srgbClr>
                  </a:outerShdw>
                </a:effectLst>
              </a:rPr>
              <a:t>Go and smite the inhabitants of </a:t>
            </a:r>
            <a:r>
              <a:rPr lang="en-US" b="1" dirty="0" err="1" smtClean="0">
                <a:effectLst>
                  <a:outerShdw blurRad="38100" dist="38100" dir="2700000" algn="tl">
                    <a:srgbClr val="000000">
                      <a:alpha val="43137"/>
                    </a:srgbClr>
                  </a:outerShdw>
                </a:effectLst>
              </a:rPr>
              <a:t>J</a:t>
            </a:r>
            <a:r>
              <a:rPr lang="en-US" b="1" u="sng" dirty="0" err="1" smtClean="0">
                <a:effectLst>
                  <a:outerShdw blurRad="38100" dist="38100" dir="2700000" algn="tl">
                    <a:srgbClr val="000000">
                      <a:alpha val="43137"/>
                    </a:srgbClr>
                  </a:outerShdw>
                </a:effectLst>
              </a:rPr>
              <a:t>abesh-</a:t>
            </a:r>
            <a:r>
              <a:rPr lang="en-US" b="1" dirty="0" err="1" smtClean="0">
                <a:effectLst>
                  <a:outerShdw blurRad="38100" dist="38100" dir="2700000" algn="tl">
                    <a:srgbClr val="000000">
                      <a:alpha val="43137"/>
                    </a:srgbClr>
                  </a:outerShdw>
                </a:effectLst>
              </a:rPr>
              <a:t>g</a:t>
            </a:r>
            <a:r>
              <a:rPr lang="en-US" b="1" u="sng" dirty="0" err="1" smtClean="0">
                <a:effectLst>
                  <a:outerShdw blurRad="38100" dist="38100" dir="2700000" algn="tl">
                    <a:srgbClr val="000000">
                      <a:alpha val="43137"/>
                    </a:srgbClr>
                  </a:outerShdw>
                </a:effectLst>
              </a:rPr>
              <a:t>ilead</a:t>
            </a:r>
            <a:r>
              <a:rPr lang="en-US" b="1" u="sng" dirty="0" smtClean="0">
                <a:effectLst>
                  <a:outerShdw blurRad="38100" dist="38100" dir="2700000" algn="tl">
                    <a:srgbClr val="000000">
                      <a:alpha val="43137"/>
                    </a:srgbClr>
                  </a:outerShdw>
                </a:effectLst>
              </a:rPr>
              <a:t> with the ed</a:t>
            </a:r>
            <a:r>
              <a:rPr lang="en-US" b="1" dirty="0" smtClean="0">
                <a:effectLst>
                  <a:outerShdw blurRad="38100" dist="38100" dir="2700000" algn="tl">
                    <a:srgbClr val="000000">
                      <a:alpha val="43137"/>
                    </a:srgbClr>
                  </a:outerShdw>
                </a:effectLst>
              </a:rPr>
              <a:t>g</a:t>
            </a:r>
            <a:r>
              <a:rPr lang="en-US" b="1" u="sng" dirty="0" smtClean="0">
                <a:effectLst>
                  <a:outerShdw blurRad="38100" dist="38100" dir="2700000" algn="tl">
                    <a:srgbClr val="000000">
                      <a:alpha val="43137"/>
                    </a:srgbClr>
                  </a:outerShdw>
                </a:effectLst>
              </a:rPr>
              <a:t>e of the sword, with the women and the children</a:t>
            </a:r>
            <a:r>
              <a:rPr lang="en-US" dirty="0" smtClean="0"/>
              <a:t>.  </a:t>
            </a:r>
            <a:endParaRPr lang="en-US" dirty="0" smtClean="0">
              <a:solidFill>
                <a:srgbClr val="FF0000"/>
              </a:solidFill>
            </a:endParaRPr>
          </a:p>
          <a:p>
            <a:endParaRPr lang="en-US" dirty="0"/>
          </a:p>
        </p:txBody>
      </p:sp>
      <p:sp>
        <p:nvSpPr>
          <p:cNvPr id="8" name="Title 1"/>
          <p:cNvSpPr>
            <a:spLocks noGrp="1"/>
          </p:cNvSpPr>
          <p:nvPr>
            <p:ph type="title"/>
          </p:nvPr>
        </p:nvSpPr>
        <p:spPr>
          <a:xfrm>
            <a:off x="300943" y="138895"/>
            <a:ext cx="11416034" cy="555583"/>
          </a:xfrm>
        </p:spPr>
        <p:txBody>
          <a:bodyPr>
            <a:scene3d>
              <a:camera prst="orthographicFront"/>
              <a:lightRig rig="threePt" dir="t"/>
            </a:scene3d>
            <a:sp3d extrusionH="57150">
              <a:bevelT w="38100" h="38100" prst="angle"/>
            </a:sp3d>
          </a:bodyPr>
          <a:lstStyle/>
          <a:p>
            <a:pPr algn="ct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21  WIVES PROVIDED FOR BENJAMITES </a:t>
            </a: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[CON’T]</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3" descr="C:\Users\Rae\Desktop\yellow face oooh cle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4550" y="3037260"/>
            <a:ext cx="1162769" cy="115169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3" descr="C:\Users\Rae\Desktop\BLUE FACE 2 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1442" y="5140970"/>
            <a:ext cx="1100512" cy="11094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0" name="Teardrop 9"/>
          <p:cNvSpPr/>
          <p:nvPr/>
        </p:nvSpPr>
        <p:spPr>
          <a:xfrm>
            <a:off x="97420" y="6261968"/>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a:off x="502920" y="-944880"/>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a:off x="1082040" y="-944880"/>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p:nvSpPr>
        <p:spPr>
          <a:xfrm>
            <a:off x="1661160" y="-944880"/>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Tree>
    <p:extLst>
      <p:ext uri="{BB962C8B-B14F-4D97-AF65-F5344CB8AC3E}">
        <p14:creationId xmlns:p14="http://schemas.microsoft.com/office/powerpoint/2010/main" val="1965435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nodeType="afterEffect">
                                  <p:stCondLst>
                                    <p:cond delay="600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2000"/>
                                        <p:tgtEl>
                                          <p:spTgt spid="7"/>
                                        </p:tgtEl>
                                      </p:cBhvr>
                                    </p:animEffect>
                                  </p:childTnLst>
                                </p:cTn>
                              </p:par>
                            </p:childTnLst>
                          </p:cTn>
                        </p:par>
                        <p:par>
                          <p:cTn id="14" fill="hold">
                            <p:stCondLst>
                              <p:cond delay="9000"/>
                            </p:stCondLst>
                            <p:childTnLst>
                              <p:par>
                                <p:cTn id="15" presetID="6" presetClass="entr" presetSubtype="32" fill="hold" nodeType="afterEffect">
                                  <p:stCondLst>
                                    <p:cond delay="4000"/>
                                  </p:stCondLst>
                                  <p:childTnLst>
                                    <p:set>
                                      <p:cBhvr>
                                        <p:cTn id="16" dur="1" fill="hold">
                                          <p:stCondLst>
                                            <p:cond delay="0"/>
                                          </p:stCondLst>
                                        </p:cTn>
                                        <p:tgtEl>
                                          <p:spTgt spid="9"/>
                                        </p:tgtEl>
                                        <p:attrNameLst>
                                          <p:attrName>style.visibility</p:attrName>
                                        </p:attrNameLst>
                                      </p:cBhvr>
                                      <p:to>
                                        <p:strVal val="visible"/>
                                      </p:to>
                                    </p:set>
                                    <p:animEffect transition="in" filter="circle(out)">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968" y="801327"/>
            <a:ext cx="6053555" cy="5761517"/>
          </a:xfrm>
        </p:spPr>
        <p:txBody>
          <a:bodyPr>
            <a:normAutofit/>
          </a:bodyPr>
          <a:lstStyle/>
          <a:p>
            <a:pPr marL="0" indent="0">
              <a:buNone/>
            </a:pPr>
            <a:r>
              <a:rPr lang="en-US" b="1" baseline="30000" dirty="0"/>
              <a:t>11</a:t>
            </a:r>
            <a:r>
              <a:rPr lang="en-US" dirty="0"/>
              <a:t> And this is the thing that ye shall do, Ye shall utterly destroy every male, and every woman that hath lain </a:t>
            </a:r>
            <a:r>
              <a:rPr lang="en-US" dirty="0" smtClean="0"/>
              <a:t/>
            </a:r>
            <a:br>
              <a:rPr lang="en-US" dirty="0" smtClean="0"/>
            </a:br>
            <a:r>
              <a:rPr lang="en-US" dirty="0" smtClean="0"/>
              <a:t>by man [in </a:t>
            </a:r>
            <a:r>
              <a:rPr lang="en-US" dirty="0" err="1" smtClean="0"/>
              <a:t>Jabesh-gilead</a:t>
            </a:r>
            <a:r>
              <a:rPr lang="en-US" dirty="0" smtClean="0"/>
              <a:t>].</a:t>
            </a:r>
            <a:endParaRPr lang="en-US" dirty="0"/>
          </a:p>
          <a:p>
            <a:pPr marL="0" indent="0">
              <a:buNone/>
            </a:pPr>
            <a:r>
              <a:rPr lang="en-US" b="1" baseline="30000" dirty="0" smtClean="0"/>
              <a:t>12</a:t>
            </a:r>
            <a:r>
              <a:rPr lang="en-US" dirty="0" smtClean="0"/>
              <a:t> </a:t>
            </a:r>
            <a:r>
              <a:rPr lang="en-US" dirty="0"/>
              <a:t>And they found among the inhabitants of </a:t>
            </a:r>
            <a:r>
              <a:rPr lang="en-US" dirty="0" err="1"/>
              <a:t>Jabesh-gilead</a:t>
            </a:r>
            <a:r>
              <a:rPr lang="en-US" dirty="0"/>
              <a:t> </a:t>
            </a:r>
            <a:r>
              <a:rPr lang="en-US" b="1" u="sng" dirty="0"/>
              <a:t>four hundred </a:t>
            </a:r>
            <a:r>
              <a:rPr lang="en-US" b="1" dirty="0"/>
              <a:t>y</a:t>
            </a:r>
            <a:r>
              <a:rPr lang="en-US" b="1" u="sng" dirty="0"/>
              <a:t>oung vir</a:t>
            </a:r>
            <a:r>
              <a:rPr lang="en-US" b="1" dirty="0"/>
              <a:t>g</a:t>
            </a:r>
            <a:r>
              <a:rPr lang="en-US" b="1" u="sng" dirty="0"/>
              <a:t>ins</a:t>
            </a:r>
            <a:r>
              <a:rPr lang="en-US" dirty="0"/>
              <a:t>, that had known no man by lying with any male: and they brought them unto the camp to </a:t>
            </a:r>
            <a:r>
              <a:rPr lang="en-US" b="1" u="sng" dirty="0"/>
              <a:t>Shiloh</a:t>
            </a:r>
            <a:r>
              <a:rPr lang="en-US" dirty="0"/>
              <a:t>, which is in the land of Canaan.</a:t>
            </a:r>
          </a:p>
          <a:p>
            <a:pPr marL="0" indent="0">
              <a:buNone/>
            </a:pPr>
            <a:r>
              <a:rPr lang="en-US" b="1" baseline="30000" dirty="0" smtClean="0"/>
              <a:t>13</a:t>
            </a:r>
            <a:r>
              <a:rPr lang="en-US" dirty="0" smtClean="0"/>
              <a:t> </a:t>
            </a:r>
            <a:r>
              <a:rPr lang="en-US" dirty="0"/>
              <a:t>And the whole congregation sent some to speak to </a:t>
            </a:r>
            <a:r>
              <a:rPr lang="en-US" dirty="0" smtClean="0"/>
              <a:t>the [</a:t>
            </a:r>
            <a:r>
              <a:rPr lang="en-US" u="sng" dirty="0" smtClean="0"/>
              <a:t>600</a:t>
            </a:r>
            <a:r>
              <a:rPr lang="en-US" dirty="0" smtClean="0"/>
              <a:t>] </a:t>
            </a:r>
            <a:r>
              <a:rPr lang="en-US" dirty="0"/>
              <a:t>children of Benjamin that were in the rock </a:t>
            </a:r>
            <a:r>
              <a:rPr lang="en-US" dirty="0" err="1"/>
              <a:t>Rimmon</a:t>
            </a:r>
            <a:r>
              <a:rPr lang="en-US" dirty="0"/>
              <a:t>, and to call peaceably unto them</a:t>
            </a:r>
            <a:r>
              <a:rPr lang="en-US" dirty="0" smtClean="0"/>
              <a:t>.</a:t>
            </a:r>
          </a:p>
          <a:p>
            <a:pPr marL="0" indent="0">
              <a:buNone/>
            </a:pPr>
            <a:r>
              <a:rPr lang="en-US" b="1" baseline="30000" dirty="0" smtClean="0"/>
              <a:t>14</a:t>
            </a:r>
            <a:r>
              <a:rPr lang="en-US" dirty="0" smtClean="0"/>
              <a:t> </a:t>
            </a:r>
            <a:r>
              <a:rPr lang="en-US" u="sng" dirty="0">
                <a:effectLst>
                  <a:outerShdw blurRad="38100" dist="38100" dir="2700000" algn="tl">
                    <a:srgbClr val="000000">
                      <a:alpha val="43137"/>
                    </a:srgbClr>
                  </a:outerShdw>
                </a:effectLst>
              </a:rPr>
              <a:t>And Ben</a:t>
            </a:r>
            <a:r>
              <a:rPr lang="en-US" dirty="0">
                <a:effectLst>
                  <a:outerShdw blurRad="38100" dist="38100" dir="2700000" algn="tl">
                    <a:srgbClr val="000000">
                      <a:alpha val="43137"/>
                    </a:srgbClr>
                  </a:outerShdw>
                </a:effectLst>
              </a:rPr>
              <a:t>j</a:t>
            </a:r>
            <a:r>
              <a:rPr lang="en-US" u="sng" dirty="0">
                <a:effectLst>
                  <a:outerShdw blurRad="38100" dist="38100" dir="2700000" algn="tl">
                    <a:srgbClr val="000000">
                      <a:alpha val="43137"/>
                    </a:srgbClr>
                  </a:outerShdw>
                </a:effectLst>
              </a:rPr>
              <a:t>amin came a</a:t>
            </a:r>
            <a:r>
              <a:rPr lang="en-US" dirty="0">
                <a:effectLst>
                  <a:outerShdw blurRad="38100" dist="38100" dir="2700000" algn="tl">
                    <a:srgbClr val="000000">
                      <a:alpha val="43137"/>
                    </a:srgbClr>
                  </a:outerShdw>
                </a:effectLst>
              </a:rPr>
              <a:t>g</a:t>
            </a:r>
            <a:r>
              <a:rPr lang="en-US" u="sng" dirty="0">
                <a:effectLst>
                  <a:outerShdw blurRad="38100" dist="38100" dir="2700000" algn="tl">
                    <a:srgbClr val="000000">
                      <a:alpha val="43137"/>
                    </a:srgbClr>
                  </a:outerShdw>
                </a:effectLst>
              </a:rPr>
              <a:t>ain at that time; and </a:t>
            </a:r>
            <a:r>
              <a:rPr lang="en-US" u="sng" dirty="0" smtClean="0">
                <a:effectLst>
                  <a:outerShdw blurRad="38100" dist="38100" dir="2700000" algn="tl">
                    <a:srgbClr val="000000">
                      <a:alpha val="43137"/>
                    </a:srgbClr>
                  </a:outerShdw>
                </a:effectLst>
              </a:rPr>
              <a:t>the</a:t>
            </a:r>
            <a:r>
              <a:rPr lang="en-US" dirty="0" smtClean="0">
                <a:effectLst>
                  <a:outerShdw blurRad="38100" dist="38100" dir="2700000" algn="tl">
                    <a:srgbClr val="000000">
                      <a:alpha val="43137"/>
                    </a:srgbClr>
                  </a:outerShdw>
                </a:effectLst>
              </a:rPr>
              <a:t>y g</a:t>
            </a:r>
            <a:r>
              <a:rPr lang="en-US" u="sng" dirty="0" smtClean="0">
                <a:effectLst>
                  <a:outerShdw blurRad="38100" dist="38100" dir="2700000" algn="tl">
                    <a:srgbClr val="000000">
                      <a:alpha val="43137"/>
                    </a:srgbClr>
                  </a:outerShdw>
                </a:effectLst>
              </a:rPr>
              <a:t>ave </a:t>
            </a:r>
            <a:r>
              <a:rPr lang="en-US" u="sng" dirty="0">
                <a:effectLst>
                  <a:outerShdw blurRad="38100" dist="38100" dir="2700000" algn="tl">
                    <a:srgbClr val="000000">
                      <a:alpha val="43137"/>
                    </a:srgbClr>
                  </a:outerShdw>
                </a:effectLst>
              </a:rPr>
              <a:t>them wives which the</a:t>
            </a:r>
            <a:r>
              <a:rPr lang="en-US" dirty="0">
                <a:effectLst>
                  <a:outerShdw blurRad="38100" dist="38100" dir="2700000" algn="tl">
                    <a:srgbClr val="000000">
                      <a:alpha val="43137"/>
                    </a:srgbClr>
                  </a:outerShdw>
                </a:effectLst>
              </a:rPr>
              <a:t>y </a:t>
            </a:r>
            <a:r>
              <a:rPr lang="en-US" u="sng" dirty="0">
                <a:effectLst>
                  <a:outerShdw blurRad="38100" dist="38100" dir="2700000" algn="tl">
                    <a:srgbClr val="000000">
                      <a:alpha val="43137"/>
                    </a:srgbClr>
                  </a:outerShdw>
                </a:effectLst>
              </a:rPr>
              <a:t>had saved alive of the women </a:t>
            </a:r>
            <a:r>
              <a:rPr lang="en-US" u="sng" dirty="0" smtClean="0">
                <a:effectLst>
                  <a:outerShdw blurRad="38100" dist="38100" dir="2700000" algn="tl">
                    <a:srgbClr val="000000">
                      <a:alpha val="43137"/>
                    </a:srgbClr>
                  </a:outerShdw>
                </a:effectLst>
              </a:rPr>
              <a:t/>
            </a:r>
            <a:br>
              <a:rPr lang="en-US" u="sng" dirty="0" smtClean="0">
                <a:effectLst>
                  <a:outerShdw blurRad="38100" dist="38100" dir="2700000" algn="tl">
                    <a:srgbClr val="000000">
                      <a:alpha val="43137"/>
                    </a:srgbClr>
                  </a:outerShdw>
                </a:effectLst>
              </a:rPr>
            </a:br>
            <a:r>
              <a:rPr lang="en-US" u="sng" dirty="0" smtClean="0">
                <a:effectLst>
                  <a:outerShdw blurRad="38100" dist="38100" dir="2700000" algn="tl">
                    <a:srgbClr val="000000">
                      <a:alpha val="43137"/>
                    </a:srgbClr>
                  </a:outerShdw>
                </a:effectLst>
              </a:rPr>
              <a:t>of </a:t>
            </a:r>
            <a:r>
              <a:rPr lang="en-US" dirty="0" err="1">
                <a:effectLst>
                  <a:outerShdw blurRad="38100" dist="38100" dir="2700000" algn="tl">
                    <a:srgbClr val="000000">
                      <a:alpha val="43137"/>
                    </a:srgbClr>
                  </a:outerShdw>
                </a:effectLst>
              </a:rPr>
              <a:t>J</a:t>
            </a:r>
            <a:r>
              <a:rPr lang="en-US" u="sng" dirty="0" err="1">
                <a:effectLst>
                  <a:outerShdw blurRad="38100" dist="38100" dir="2700000" algn="tl">
                    <a:srgbClr val="000000">
                      <a:alpha val="43137"/>
                    </a:srgbClr>
                  </a:outerShdw>
                </a:effectLst>
              </a:rPr>
              <a:t>abesh-</a:t>
            </a:r>
            <a:r>
              <a:rPr lang="en-US" dirty="0" err="1">
                <a:effectLst>
                  <a:outerShdw blurRad="38100" dist="38100" dir="2700000" algn="tl">
                    <a:srgbClr val="000000">
                      <a:alpha val="43137"/>
                    </a:srgbClr>
                  </a:outerShdw>
                </a:effectLst>
              </a:rPr>
              <a:t>g</a:t>
            </a:r>
            <a:r>
              <a:rPr lang="en-US" u="sng" dirty="0" err="1">
                <a:effectLst>
                  <a:outerShdw blurRad="38100" dist="38100" dir="2700000" algn="tl">
                    <a:srgbClr val="000000">
                      <a:alpha val="43137"/>
                    </a:srgbClr>
                  </a:outerShdw>
                </a:effectLst>
              </a:rPr>
              <a:t>ilead</a:t>
            </a:r>
            <a:r>
              <a:rPr lang="en-US" dirty="0"/>
              <a:t>: and yet so they sufficed them not. </a:t>
            </a:r>
            <a:endParaRPr lang="en-US" dirty="0">
              <a:solidFill>
                <a:srgbClr val="FF0000"/>
              </a:solidFill>
            </a:endParaRPr>
          </a:p>
          <a:p>
            <a:pPr marL="0" indent="0">
              <a:buNone/>
            </a:pPr>
            <a:endParaRPr lang="en-US" dirty="0"/>
          </a:p>
        </p:txBody>
      </p:sp>
      <p:sp>
        <p:nvSpPr>
          <p:cNvPr id="6" name="Content Placeholder 2"/>
          <p:cNvSpPr txBox="1">
            <a:spLocks/>
          </p:cNvSpPr>
          <p:nvPr/>
        </p:nvSpPr>
        <p:spPr>
          <a:xfrm>
            <a:off x="6624579" y="791679"/>
            <a:ext cx="5389944" cy="5761517"/>
          </a:xfrm>
          <a:prstGeom prst="rect">
            <a:avLst/>
          </a:prstGeom>
        </p:spPr>
        <p:txBody>
          <a:bodyPr vert="horz" lIns="91440" tIns="45720" rIns="91440" bIns="45720" rtlCol="0">
            <a:normAutofit/>
            <a:scene3d>
              <a:camera prst="orthographicFront"/>
              <a:lightRig rig="threePt" dir="t"/>
            </a:scene3d>
            <a:sp3d extrusionH="57150">
              <a:bevelT w="38100" h="38100" prst="angle"/>
            </a:sp3d>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b="1" baseline="30000" dirty="0" smtClean="0"/>
              <a:t>15</a:t>
            </a:r>
            <a:r>
              <a:rPr lang="en-US" dirty="0" smtClean="0"/>
              <a:t> And the people repented them for Benjamin, because that </a:t>
            </a:r>
            <a:r>
              <a:rPr lang="en-US" b="1" dirty="0" smtClean="0">
                <a:solidFill>
                  <a:srgbClr val="0000FF"/>
                </a:solidFill>
              </a:rPr>
              <a:t>Yahuah</a:t>
            </a:r>
            <a:r>
              <a:rPr lang="en-US" dirty="0" smtClean="0"/>
              <a:t> had made a breach in the tribes of Israel.</a:t>
            </a:r>
          </a:p>
          <a:p>
            <a:pPr marL="0" indent="0">
              <a:buFont typeface="Arial" panose="020B0604020202020204" pitchFamily="34" charset="0"/>
              <a:buNone/>
            </a:pPr>
            <a:r>
              <a:rPr lang="en-US" b="1" baseline="30000" dirty="0" smtClean="0"/>
              <a:t>16</a:t>
            </a:r>
            <a:r>
              <a:rPr lang="en-US" dirty="0" smtClean="0"/>
              <a:t> Then the elders of the congregation said, How shall we do for wives for them that remain, seeing </a:t>
            </a:r>
            <a:r>
              <a:rPr lang="en-US" b="1" u="sng" dirty="0" smtClean="0"/>
              <a:t>the women are destro</a:t>
            </a:r>
            <a:r>
              <a:rPr lang="en-US" b="1" dirty="0" smtClean="0"/>
              <a:t>y</a:t>
            </a:r>
            <a:r>
              <a:rPr lang="en-US" b="1" u="sng" dirty="0" smtClean="0"/>
              <a:t>ed out of Ben</a:t>
            </a:r>
            <a:r>
              <a:rPr lang="en-US" b="1" dirty="0" smtClean="0"/>
              <a:t>j</a:t>
            </a:r>
            <a:r>
              <a:rPr lang="en-US" b="1" u="sng" dirty="0" smtClean="0"/>
              <a:t>amin</a:t>
            </a:r>
            <a:r>
              <a:rPr lang="en-US" b="1" dirty="0" smtClean="0"/>
              <a:t>?</a:t>
            </a:r>
          </a:p>
          <a:p>
            <a:pPr marL="0" indent="0">
              <a:buFont typeface="Arial" panose="020B0604020202020204" pitchFamily="34" charset="0"/>
              <a:buNone/>
            </a:pPr>
            <a:r>
              <a:rPr lang="en-US" b="1" baseline="30000" dirty="0" smtClean="0"/>
              <a:t>17</a:t>
            </a:r>
            <a:r>
              <a:rPr lang="en-US" dirty="0" smtClean="0"/>
              <a:t> And they said, </a:t>
            </a:r>
            <a:r>
              <a:rPr lang="en-US" u="sng" dirty="0" smtClean="0"/>
              <a:t>There must be an inheritance for them that be esca</a:t>
            </a:r>
            <a:r>
              <a:rPr lang="en-US" dirty="0" smtClean="0"/>
              <a:t>p</a:t>
            </a:r>
            <a:r>
              <a:rPr lang="en-US" u="sng" dirty="0" smtClean="0"/>
              <a:t>ed of Ben</a:t>
            </a:r>
            <a:r>
              <a:rPr lang="en-US" dirty="0" smtClean="0"/>
              <a:t>j</a:t>
            </a:r>
            <a:r>
              <a:rPr lang="en-US" u="sng" dirty="0" smtClean="0"/>
              <a:t>amin</a:t>
            </a:r>
            <a:r>
              <a:rPr lang="en-US" dirty="0" smtClean="0"/>
              <a:t>, that a tribe be not destroyed out of Israel.  </a:t>
            </a:r>
            <a:endParaRPr lang="en-US" dirty="0" smtClean="0">
              <a:solidFill>
                <a:srgbClr val="FF0000"/>
              </a:solidFill>
            </a:endParaRPr>
          </a:p>
          <a:p>
            <a:pPr marL="0" indent="0">
              <a:buNone/>
            </a:pPr>
            <a:r>
              <a:rPr lang="en-US" b="1" baseline="30000" dirty="0"/>
              <a:t>18</a:t>
            </a:r>
            <a:r>
              <a:rPr lang="en-US" dirty="0"/>
              <a:t> Howbeit </a:t>
            </a:r>
            <a:r>
              <a:rPr lang="en-US" u="sng" dirty="0"/>
              <a:t>we ma</a:t>
            </a:r>
            <a:r>
              <a:rPr lang="en-US" dirty="0"/>
              <a:t>y</a:t>
            </a:r>
            <a:r>
              <a:rPr lang="en-US" u="sng" dirty="0"/>
              <a:t> not </a:t>
            </a:r>
            <a:r>
              <a:rPr lang="en-US" dirty="0"/>
              <a:t>g</a:t>
            </a:r>
            <a:r>
              <a:rPr lang="en-US" u="sng" dirty="0"/>
              <a:t>ive them wives of our dau</a:t>
            </a:r>
            <a:r>
              <a:rPr lang="en-US" dirty="0"/>
              <a:t>g</a:t>
            </a:r>
            <a:r>
              <a:rPr lang="en-US" u="sng" dirty="0"/>
              <a:t>hters</a:t>
            </a:r>
            <a:r>
              <a:rPr lang="en-US" dirty="0"/>
              <a:t>: for </a:t>
            </a:r>
            <a:r>
              <a:rPr lang="en-US" b="1" u="sng" dirty="0"/>
              <a:t>the children of Israel have sworn</a:t>
            </a:r>
            <a:r>
              <a:rPr lang="en-US" dirty="0"/>
              <a:t>, saying, </a:t>
            </a:r>
            <a:r>
              <a:rPr lang="en-US" b="1" u="sng" dirty="0"/>
              <a:t>Cursed be he that </a:t>
            </a:r>
            <a:r>
              <a:rPr lang="en-US" b="1" dirty="0" err="1"/>
              <a:t>g</a:t>
            </a:r>
            <a:r>
              <a:rPr lang="en-US" b="1" u="sng" dirty="0" err="1"/>
              <a:t>iveth</a:t>
            </a:r>
            <a:r>
              <a:rPr lang="en-US" b="1" u="sng" dirty="0"/>
              <a:t> a </a:t>
            </a:r>
            <a:r>
              <a:rPr lang="en-US" b="1" u="sng" dirty="0" smtClean="0"/>
              <a:t/>
            </a:r>
            <a:br>
              <a:rPr lang="en-US" b="1" u="sng" dirty="0" smtClean="0"/>
            </a:br>
            <a:r>
              <a:rPr lang="en-US" b="1" u="sng" dirty="0" smtClean="0"/>
              <a:t>wife </a:t>
            </a:r>
            <a:r>
              <a:rPr lang="en-US" b="1" u="sng" dirty="0"/>
              <a:t>to Ben</a:t>
            </a:r>
            <a:r>
              <a:rPr lang="en-US" b="1" dirty="0"/>
              <a:t>j</a:t>
            </a:r>
            <a:r>
              <a:rPr lang="en-US" b="1" u="sng" dirty="0"/>
              <a:t>amin</a:t>
            </a:r>
            <a:r>
              <a:rPr lang="en-US" dirty="0"/>
              <a:t>.</a:t>
            </a:r>
          </a:p>
          <a:p>
            <a:pPr marL="0" indent="0">
              <a:buFont typeface="Arial" panose="020B0604020202020204" pitchFamily="34" charset="0"/>
              <a:buNone/>
            </a:pPr>
            <a:endParaRPr lang="en-US" dirty="0"/>
          </a:p>
        </p:txBody>
      </p:sp>
      <p:sp>
        <p:nvSpPr>
          <p:cNvPr id="8" name="Title 1"/>
          <p:cNvSpPr>
            <a:spLocks noGrp="1"/>
          </p:cNvSpPr>
          <p:nvPr>
            <p:ph type="title"/>
          </p:nvPr>
        </p:nvSpPr>
        <p:spPr>
          <a:xfrm>
            <a:off x="300943" y="138895"/>
            <a:ext cx="11416034" cy="555583"/>
          </a:xfrm>
        </p:spPr>
        <p:txBody>
          <a:bodyPr>
            <a:scene3d>
              <a:camera prst="orthographicFront"/>
              <a:lightRig rig="threePt" dir="t"/>
            </a:scene3d>
            <a:sp3d extrusionH="57150">
              <a:bevelT w="38100" h="38100" prst="angle"/>
            </a:sp3d>
          </a:bodyPr>
          <a:lstStyle/>
          <a:p>
            <a:pPr algn="ct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21  WIVES PROVIDED FOR BENJAMITES </a:t>
            </a:r>
            <a:r>
              <a:rPr lang="en-US"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[CON’T]</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ardrop 4"/>
          <p:cNvSpPr/>
          <p:nvPr/>
        </p:nvSpPr>
        <p:spPr>
          <a:xfrm>
            <a:off x="-76200" y="-944880"/>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p:cNvSpPr/>
          <p:nvPr/>
        </p:nvSpPr>
        <p:spPr>
          <a:xfrm>
            <a:off x="40126" y="6301736"/>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a:off x="1082040" y="-944880"/>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a:off x="1661160" y="-944880"/>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Tree>
    <p:extLst>
      <p:ext uri="{BB962C8B-B14F-4D97-AF65-F5344CB8AC3E}">
        <p14:creationId xmlns:p14="http://schemas.microsoft.com/office/powerpoint/2010/main" val="3025810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7280" y="758131"/>
            <a:ext cx="9875520" cy="555004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6160853" y="5875415"/>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smtClean="0">
                <a:ln w="1905"/>
                <a:solidFill>
                  <a:srgbClr val="FFFF00"/>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rgbClr val="FFFF00"/>
              </a:solidFill>
              <a:effectLst>
                <a:innerShdw blurRad="69850" dist="43180" dir="5400000">
                  <a:srgbClr val="000000">
                    <a:alpha val="65000"/>
                  </a:srgbClr>
                </a:innerShdw>
              </a:effectLst>
              <a:latin typeface="Segoe Print" pitchFamily="2" charset="0"/>
            </a:endParaRPr>
          </a:p>
        </p:txBody>
      </p:sp>
      <p:sp>
        <p:nvSpPr>
          <p:cNvPr id="4" name="Rectangle 3"/>
          <p:cNvSpPr/>
          <p:nvPr/>
        </p:nvSpPr>
        <p:spPr>
          <a:xfrm>
            <a:off x="544013" y="115376"/>
            <a:ext cx="10903352" cy="646331"/>
          </a:xfrm>
          <a:prstGeom prst="rect">
            <a:avLst/>
          </a:prstGeom>
        </p:spPr>
        <p:txBody>
          <a:bodyPr wrap="square">
            <a:spAutoFit/>
            <a:scene3d>
              <a:camera prst="orthographicFront"/>
              <a:lightRig rig="threePt" dir="t"/>
            </a:scene3d>
            <a:sp3d extrusionH="57150">
              <a:bevelT w="38100" h="38100"/>
            </a:sp3d>
          </a:bodyPr>
          <a:lstStyle/>
          <a:p>
            <a:pPr algn="ctr"/>
            <a:r>
              <a:rPr lang="en-US" sz="3600" b="1" dirty="0" smtClean="0">
                <a:solidFill>
                  <a:srgbClr val="A42700"/>
                </a:solidFill>
                <a:effectLst/>
                <a:latin typeface="Segoe Print" pitchFamily="2" charset="0"/>
              </a:rPr>
              <a:t>A TEACHING FROM J</a:t>
            </a:r>
            <a:r>
              <a:rPr lang="en-US" sz="2800" b="1" dirty="0" smtClean="0">
                <a:solidFill>
                  <a:srgbClr val="A42700"/>
                </a:solidFill>
                <a:effectLst/>
                <a:latin typeface="Segoe Print" pitchFamily="2" charset="0"/>
              </a:rPr>
              <a:t>UDGES</a:t>
            </a:r>
            <a:r>
              <a:rPr lang="en-US" sz="3600" b="1" dirty="0" smtClean="0">
                <a:solidFill>
                  <a:srgbClr val="A42700"/>
                </a:solidFill>
                <a:effectLst/>
                <a:latin typeface="Segoe Print" pitchFamily="2" charset="0"/>
              </a:rPr>
              <a:t> </a:t>
            </a:r>
            <a:r>
              <a:rPr lang="en-US" sz="3200" b="1" dirty="0" smtClean="0">
                <a:solidFill>
                  <a:srgbClr val="A42700"/>
                </a:solidFill>
                <a:effectLst/>
                <a:latin typeface="Segoe Print" pitchFamily="2" charset="0"/>
              </a:rPr>
              <a:t>19-21</a:t>
            </a:r>
            <a:endParaRPr lang="en-US" sz="2400" b="1" dirty="0">
              <a:solidFill>
                <a:srgbClr val="A42700"/>
              </a:solidFill>
              <a:effectLst/>
              <a:latin typeface="Segoe Print" pitchFamily="2" charset="0"/>
            </a:endParaRPr>
          </a:p>
        </p:txBody>
      </p:sp>
      <p:sp>
        <p:nvSpPr>
          <p:cNvPr id="5" name="TextBox 4">
            <a:extLst>
              <a:ext uri="{FF2B5EF4-FFF2-40B4-BE49-F238E27FC236}">
                <a16:creationId xmlns:a16="http://schemas.microsoft.com/office/drawing/2014/main" xmlns="" id="{C0F13ACF-6561-4E77-B204-C5165B0A26A1}"/>
              </a:ext>
            </a:extLst>
          </p:cNvPr>
          <p:cNvSpPr txBox="1"/>
          <p:nvPr/>
        </p:nvSpPr>
        <p:spPr>
          <a:xfrm>
            <a:off x="203731" y="6405064"/>
            <a:ext cx="11756573" cy="400110"/>
          </a:xfrm>
          <a:prstGeom prst="rect">
            <a:avLst/>
          </a:prstGeom>
          <a:noFill/>
        </p:spPr>
        <p:txBody>
          <a:bodyPr wrap="square" rtlCol="0">
            <a:spAutoFit/>
          </a:bodyPr>
          <a:lstStyle/>
          <a:p>
            <a:pPr algn="ctr"/>
            <a:r>
              <a:rPr lang="en-US" sz="2000" b="1" i="0" u="none" strike="noStrike" baseline="0" dirty="0">
                <a:solidFill>
                  <a:schemeClr val="accent2">
                    <a:lumMod val="20000"/>
                    <a:lumOff val="80000"/>
                  </a:schemeClr>
                </a:solidFill>
                <a:effectLst>
                  <a:glow rad="127000">
                    <a:srgbClr val="A42700"/>
                  </a:glow>
                </a:effectLst>
                <a:latin typeface="Calibri,Bold"/>
              </a:rPr>
              <a:t>Note</a:t>
            </a:r>
            <a:r>
              <a:rPr lang="en-US" sz="2000" b="0" i="0" u="none" strike="noStrike" baseline="0" dirty="0">
                <a:solidFill>
                  <a:schemeClr val="accent2">
                    <a:lumMod val="20000"/>
                    <a:lumOff val="80000"/>
                  </a:schemeClr>
                </a:solidFill>
                <a:effectLst>
                  <a:glow rad="127000">
                    <a:srgbClr val="A42700"/>
                  </a:glow>
                </a:effectLst>
                <a:latin typeface="Georgia" panose="02040502050405020303" pitchFamily="18" charset="0"/>
              </a:rPr>
              <a:t>: </a:t>
            </a:r>
            <a:r>
              <a:rPr lang="en-US" sz="2000" b="0" i="0" u="none" strike="noStrike" baseline="0" dirty="0">
                <a:solidFill>
                  <a:schemeClr val="accent2">
                    <a:lumMod val="20000"/>
                    <a:lumOff val="80000"/>
                  </a:schemeClr>
                </a:solidFill>
                <a:effectLst>
                  <a:glow rad="127000">
                    <a:srgbClr val="A42700"/>
                  </a:glow>
                </a:effectLst>
                <a:latin typeface="Calibri" panose="020F0502020204030204" pitchFamily="34" charset="0"/>
              </a:rPr>
              <a:t>All scriptures will be from the </a:t>
            </a:r>
            <a:r>
              <a:rPr lang="en-US" sz="2000" b="1" i="0" u="none" strike="noStrike" baseline="0" dirty="0">
                <a:solidFill>
                  <a:schemeClr val="accent2">
                    <a:lumMod val="20000"/>
                    <a:lumOff val="80000"/>
                  </a:schemeClr>
                </a:solidFill>
                <a:effectLst>
                  <a:glow rad="127000">
                    <a:srgbClr val="A42700"/>
                  </a:glow>
                </a:effectLst>
                <a:latin typeface="Arial Rounded MT Bold" panose="020F0704030504030204" pitchFamily="34" charset="0"/>
              </a:rPr>
              <a:t>King James Version </a:t>
            </a:r>
            <a:r>
              <a:rPr lang="en-US" sz="2000" b="0" i="0" u="none" strike="noStrike" baseline="0" dirty="0">
                <a:solidFill>
                  <a:schemeClr val="accent2">
                    <a:lumMod val="20000"/>
                    <a:lumOff val="80000"/>
                  </a:schemeClr>
                </a:solidFill>
                <a:effectLst>
                  <a:glow rad="127000">
                    <a:srgbClr val="A42700"/>
                  </a:glow>
                </a:effectLst>
                <a:latin typeface="Calibri" panose="020F0502020204030204" pitchFamily="34" charset="0"/>
              </a:rPr>
              <a:t>unless noted as </a:t>
            </a:r>
            <a:r>
              <a:rPr lang="en-US" sz="2000" b="1" i="0" u="none" strike="noStrike" baseline="0" dirty="0">
                <a:solidFill>
                  <a:schemeClr val="accent2">
                    <a:lumMod val="20000"/>
                    <a:lumOff val="80000"/>
                  </a:schemeClr>
                </a:solidFill>
                <a:effectLst>
                  <a:glow rad="127000">
                    <a:srgbClr val="A42700"/>
                  </a:glow>
                </a:effectLst>
                <a:latin typeface="Arial Rounded MT Bold" panose="020F0704030504030204" pitchFamily="34" charset="0"/>
              </a:rPr>
              <a:t>The Scriptures</a:t>
            </a:r>
            <a:r>
              <a:rPr lang="en-US" sz="2000" b="0" i="0" u="none" strike="noStrike" baseline="0" dirty="0" smtClean="0">
                <a:solidFill>
                  <a:schemeClr val="accent2">
                    <a:lumMod val="20000"/>
                    <a:lumOff val="80000"/>
                  </a:schemeClr>
                </a:solidFill>
                <a:effectLst>
                  <a:glow rad="127000">
                    <a:srgbClr val="A42700"/>
                  </a:glow>
                </a:effectLst>
                <a:latin typeface="Calibri" panose="020F0502020204030204" pitchFamily="34" charset="0"/>
              </a:rPr>
              <a:t>.</a:t>
            </a:r>
            <a:endParaRPr lang="en-US" sz="2000" b="0" i="0" u="none" strike="noStrike" baseline="0" dirty="0">
              <a:solidFill>
                <a:schemeClr val="accent2">
                  <a:lumMod val="20000"/>
                  <a:lumOff val="80000"/>
                </a:schemeClr>
              </a:solidFill>
              <a:effectLst>
                <a:glow rad="127000">
                  <a:srgbClr val="A42700"/>
                </a:glow>
              </a:effectLst>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837E6352-AEFE-4C79-A010-4136B479DE88}" type="slidenum">
              <a:rPr lang="en-AU" smtClean="0"/>
              <a:t>2</a:t>
            </a:fld>
            <a:endParaRPr lang="en-AU"/>
          </a:p>
        </p:txBody>
      </p:sp>
      <p:sp>
        <p:nvSpPr>
          <p:cNvPr id="8" name="Rectangle 7"/>
          <p:cNvSpPr/>
          <p:nvPr/>
        </p:nvSpPr>
        <p:spPr>
          <a:xfrm>
            <a:off x="6160853" y="928176"/>
            <a:ext cx="4608747" cy="954107"/>
          </a:xfrm>
          <a:prstGeom prst="rect">
            <a:avLst/>
          </a:prstGeom>
        </p:spPr>
        <p:txBody>
          <a:bodyPr wrap="square">
            <a:spAutoFit/>
            <a:scene3d>
              <a:camera prst="orthographicFront"/>
              <a:lightRig rig="threePt" dir="t"/>
            </a:scene3d>
            <a:sp3d extrusionH="57150">
              <a:bevelT w="38100" h="38100"/>
            </a:sp3d>
          </a:bodyPr>
          <a:lstStyle/>
          <a:p>
            <a:pPr algn="ctr"/>
            <a:r>
              <a:rPr lang="en-US" sz="2800" b="1" dirty="0" smtClean="0">
                <a:solidFill>
                  <a:schemeClr val="bg1"/>
                </a:solidFill>
                <a:effectLst/>
                <a:latin typeface="Segoe Print" pitchFamily="2" charset="0"/>
              </a:rPr>
              <a:t>Date:  ~1406 BC – or 50 years after Moses</a:t>
            </a:r>
            <a:endParaRPr lang="en-US" b="1" dirty="0">
              <a:solidFill>
                <a:schemeClr val="bg1"/>
              </a:solidFill>
              <a:effectLst/>
              <a:latin typeface="Segoe Print" pitchFamily="2" charset="0"/>
            </a:endParaRPr>
          </a:p>
        </p:txBody>
      </p:sp>
    </p:spTree>
    <p:extLst>
      <p:ext uri="{BB962C8B-B14F-4D97-AF65-F5344CB8AC3E}">
        <p14:creationId xmlns:p14="http://schemas.microsoft.com/office/powerpoint/2010/main" val="2913170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3" y="138895"/>
            <a:ext cx="11416034" cy="555583"/>
          </a:xfrm>
        </p:spPr>
        <p:txBody>
          <a:bodyPr>
            <a:scene3d>
              <a:camera prst="orthographicFront"/>
              <a:lightRig rig="threePt" dir="t"/>
            </a:scene3d>
            <a:sp3d extrusionH="57150">
              <a:bevelT w="38100" h="38100" prst="angle"/>
            </a:sp3d>
          </a:bodyPr>
          <a:lstStyle/>
          <a:p>
            <a:pPr algn="ct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 21  WIVES PROVIDED FOR BENJAMITES </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01884" y="801328"/>
            <a:ext cx="5266481" cy="5676474"/>
          </a:xfrm>
        </p:spPr>
        <p:txBody>
          <a:bodyPr>
            <a:normAutofit/>
            <a:scene3d>
              <a:camera prst="orthographicFront"/>
              <a:lightRig rig="threePt" dir="t"/>
            </a:scene3d>
            <a:sp3d extrusionH="57150">
              <a:bevelT w="38100" h="38100" prst="angle"/>
            </a:sp3d>
          </a:bodyPr>
          <a:lstStyle/>
          <a:p>
            <a:pPr marL="0" indent="0">
              <a:buNone/>
            </a:pPr>
            <a:r>
              <a:rPr lang="en-US" b="1" baseline="30000" dirty="0" smtClean="0"/>
              <a:t>19</a:t>
            </a:r>
            <a:r>
              <a:rPr lang="en-US" dirty="0" smtClean="0"/>
              <a:t> </a:t>
            </a:r>
            <a:r>
              <a:rPr lang="en-US" dirty="0"/>
              <a:t>Then they said, Behold, there is a feast of </a:t>
            </a:r>
            <a:r>
              <a:rPr lang="en-US" b="1" dirty="0" smtClean="0">
                <a:solidFill>
                  <a:srgbClr val="0000FF"/>
                </a:solidFill>
              </a:rPr>
              <a:t>Yahuah</a:t>
            </a:r>
            <a:r>
              <a:rPr lang="en-US" dirty="0" smtClean="0"/>
              <a:t> in </a:t>
            </a:r>
            <a:r>
              <a:rPr lang="en-US" dirty="0"/>
              <a:t>Shiloh yearly in a place which is on </a:t>
            </a:r>
            <a:r>
              <a:rPr lang="en-US" dirty="0" smtClean="0"/>
              <a:t/>
            </a:r>
            <a:br>
              <a:rPr lang="en-US" dirty="0" smtClean="0"/>
            </a:br>
            <a:r>
              <a:rPr lang="en-US" dirty="0" smtClean="0"/>
              <a:t>the </a:t>
            </a:r>
            <a:r>
              <a:rPr lang="en-US" dirty="0"/>
              <a:t>north side of Bethel, on the east side of the highway that </a:t>
            </a:r>
            <a:r>
              <a:rPr lang="en-US" dirty="0" err="1"/>
              <a:t>goeth</a:t>
            </a:r>
            <a:r>
              <a:rPr lang="en-US" dirty="0"/>
              <a:t> up from Bethel to Shechem, and on the south of </a:t>
            </a:r>
            <a:r>
              <a:rPr lang="en-US" dirty="0" err="1"/>
              <a:t>Lebonah</a:t>
            </a:r>
            <a:r>
              <a:rPr lang="en-US" dirty="0"/>
              <a:t>.</a:t>
            </a:r>
          </a:p>
          <a:p>
            <a:pPr marL="0" indent="0">
              <a:buNone/>
            </a:pPr>
            <a:r>
              <a:rPr lang="en-US" b="1" baseline="30000" dirty="0" smtClean="0"/>
              <a:t>20</a:t>
            </a:r>
            <a:r>
              <a:rPr lang="en-US" dirty="0" smtClean="0"/>
              <a:t> </a:t>
            </a:r>
            <a:r>
              <a:rPr lang="en-US" dirty="0"/>
              <a:t>Therefore they commanded the children </a:t>
            </a:r>
            <a:r>
              <a:rPr lang="en-US" dirty="0" smtClean="0"/>
              <a:t/>
            </a:r>
            <a:br>
              <a:rPr lang="en-US" dirty="0" smtClean="0"/>
            </a:br>
            <a:r>
              <a:rPr lang="en-US" dirty="0" smtClean="0"/>
              <a:t>of </a:t>
            </a:r>
            <a:r>
              <a:rPr lang="en-US" dirty="0"/>
              <a:t>Benjamin, saying, </a:t>
            </a:r>
            <a:r>
              <a:rPr lang="en-US" dirty="0">
                <a:effectLst>
                  <a:outerShdw blurRad="38100" dist="38100" dir="2700000" algn="tl">
                    <a:srgbClr val="000000">
                      <a:alpha val="43137"/>
                    </a:srgbClr>
                  </a:outerShdw>
                </a:effectLst>
              </a:rPr>
              <a:t>Go and lie in wait in the vineyards</a:t>
            </a:r>
            <a:r>
              <a:rPr lang="en-US" dirty="0"/>
              <a:t>; </a:t>
            </a:r>
            <a:endParaRPr lang="en-US" dirty="0">
              <a:solidFill>
                <a:srgbClr val="FF0000"/>
              </a:solidFill>
            </a:endParaRPr>
          </a:p>
          <a:p>
            <a:pPr marL="0" indent="0">
              <a:buNone/>
            </a:pPr>
            <a:r>
              <a:rPr lang="en-US" b="1" baseline="30000" dirty="0" smtClean="0"/>
              <a:t>21</a:t>
            </a:r>
            <a:r>
              <a:rPr lang="en-US" dirty="0" smtClean="0"/>
              <a:t> </a:t>
            </a:r>
            <a:r>
              <a:rPr lang="en-US" dirty="0"/>
              <a:t>And see, and, behold, </a:t>
            </a:r>
            <a:r>
              <a:rPr lang="en-US" dirty="0">
                <a:effectLst>
                  <a:outerShdw blurRad="38100" dist="38100" dir="2700000" algn="tl">
                    <a:srgbClr val="000000">
                      <a:alpha val="43137"/>
                    </a:srgbClr>
                  </a:outerShdw>
                </a:effectLst>
              </a:rPr>
              <a:t>if the daughters of Shiloh come out to dance in dances, then come ye out of the vineyards, and catch you every man his wife of the daughters of Shiloh, and go to the land of Benjamin</a:t>
            </a:r>
            <a:r>
              <a:rPr lang="en-US" dirty="0" smtClean="0"/>
              <a:t>.</a:t>
            </a:r>
            <a:endParaRPr lang="en-US" dirty="0"/>
          </a:p>
        </p:txBody>
      </p:sp>
      <p:sp>
        <p:nvSpPr>
          <p:cNvPr id="6" name="Content Placeholder 2"/>
          <p:cNvSpPr txBox="1">
            <a:spLocks/>
          </p:cNvSpPr>
          <p:nvPr/>
        </p:nvSpPr>
        <p:spPr>
          <a:xfrm>
            <a:off x="6205960" y="803380"/>
            <a:ext cx="5266481" cy="576151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b="1" baseline="30000" dirty="0" smtClean="0"/>
              <a:t>22</a:t>
            </a:r>
            <a:r>
              <a:rPr lang="en-US" dirty="0" smtClean="0"/>
              <a:t> And it shall be, when their fathers or their brethren come unto us to complain, that we will say unto them, Be </a:t>
            </a:r>
            <a:r>
              <a:rPr lang="en-US" dirty="0" err="1" smtClean="0"/>
              <a:t>favourable</a:t>
            </a:r>
            <a:r>
              <a:rPr lang="en-US" dirty="0" smtClean="0"/>
              <a:t> unto them for our sakes: because we reserved not to each man his wife in the war:  for ye did not give unto them at this time, that ye should be guilty. </a:t>
            </a:r>
            <a:endParaRPr lang="en-US" dirty="0" smtClean="0">
              <a:solidFill>
                <a:srgbClr val="FF0000"/>
              </a:solidFill>
            </a:endParaRPr>
          </a:p>
          <a:p>
            <a:pPr marL="0" indent="0">
              <a:buFont typeface="Arial" panose="020B0604020202020204" pitchFamily="34" charset="0"/>
              <a:buNone/>
            </a:pPr>
            <a:r>
              <a:rPr lang="en-US" b="1" baseline="30000" dirty="0" smtClean="0"/>
              <a:t>23</a:t>
            </a:r>
            <a:r>
              <a:rPr lang="en-US" dirty="0" smtClean="0"/>
              <a:t> And </a:t>
            </a:r>
            <a:r>
              <a:rPr lang="en-US" dirty="0" smtClean="0">
                <a:effectLst>
                  <a:outerShdw blurRad="38100" dist="38100" dir="2700000" algn="tl">
                    <a:srgbClr val="000000">
                      <a:alpha val="43137"/>
                    </a:srgbClr>
                  </a:outerShdw>
                </a:effectLst>
              </a:rPr>
              <a:t>the children of Benjamin did so</a:t>
            </a:r>
            <a:r>
              <a:rPr lang="en-US" dirty="0" smtClean="0"/>
              <a:t>, </a:t>
            </a:r>
            <a:r>
              <a:rPr lang="en-US" dirty="0" smtClean="0">
                <a:effectLst>
                  <a:outerShdw blurRad="38100" dist="38100" dir="2700000" algn="tl">
                    <a:srgbClr val="000000">
                      <a:alpha val="43137"/>
                    </a:srgbClr>
                  </a:outerShdw>
                </a:effectLst>
              </a:rPr>
              <a:t>and took them wives, according to their number, of them that danced, whom they caught:</a:t>
            </a:r>
            <a:r>
              <a:rPr lang="en-US" dirty="0" smtClean="0"/>
              <a:t>  and they went and returned unto their inheritance, and repaired the cities, and dwelt in them.  </a:t>
            </a:r>
            <a:endParaRPr lang="en-US" dirty="0" smtClean="0">
              <a:solidFill>
                <a:srgbClr val="FF0000"/>
              </a:solidFill>
            </a:endParaRPr>
          </a:p>
          <a:p>
            <a:pPr marL="0" indent="0">
              <a:buFont typeface="Arial" panose="020B0604020202020204" pitchFamily="34" charset="0"/>
              <a:buNone/>
            </a:pPr>
            <a:endParaRPr lang="en-US" dirty="0" smtClean="0"/>
          </a:p>
          <a:p>
            <a:endParaRPr lang="en-US" dirty="0"/>
          </a:p>
        </p:txBody>
      </p:sp>
      <p:sp>
        <p:nvSpPr>
          <p:cNvPr id="7" name="TextBox 6">
            <a:extLst>
              <a:ext uri="{FF2B5EF4-FFF2-40B4-BE49-F238E27FC236}">
                <a16:creationId xmlns:a16="http://schemas.microsoft.com/office/drawing/2014/main" xmlns="" id="{D081BCC6-7927-4799-B917-796A3AA361DB}"/>
              </a:ext>
            </a:extLst>
          </p:cNvPr>
          <p:cNvSpPr txBox="1"/>
          <p:nvPr/>
        </p:nvSpPr>
        <p:spPr>
          <a:xfrm>
            <a:off x="513964" y="6197256"/>
            <a:ext cx="11116039" cy="646331"/>
          </a:xfrm>
          <a:prstGeom prst="rect">
            <a:avLst/>
          </a:prstGeom>
          <a:noFill/>
        </p:spPr>
        <p:txBody>
          <a:bodyPr wrap="square">
            <a:spAutoFit/>
            <a:scene3d>
              <a:camera prst="orthographicFront"/>
              <a:lightRig rig="threePt" dir="t"/>
            </a:scene3d>
            <a:sp3d extrusionH="57150">
              <a:bevelT h="25400" prst="softRound"/>
            </a:sp3d>
          </a:bodyPr>
          <a:lstStyle/>
          <a:p>
            <a:pPr algn="ctr"/>
            <a:r>
              <a:rPr lang="en-US" sz="3600" b="1"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 and every man did whatever he thought was right.</a:t>
            </a:r>
            <a:endParaRPr lang="en-AU" sz="3600" b="1" dirty="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
        <p:nvSpPr>
          <p:cNvPr id="9" name="TextBox 8">
            <a:extLst>
              <a:ext uri="{FF2B5EF4-FFF2-40B4-BE49-F238E27FC236}">
                <a16:creationId xmlns:a16="http://schemas.microsoft.com/office/drawing/2014/main" xmlns="" id="{D081BCC6-7927-4799-B917-796A3AA361DB}"/>
              </a:ext>
            </a:extLst>
          </p:cNvPr>
          <p:cNvSpPr txBox="1"/>
          <p:nvPr/>
        </p:nvSpPr>
        <p:spPr>
          <a:xfrm>
            <a:off x="5869858" y="4996927"/>
            <a:ext cx="5709339" cy="1200329"/>
          </a:xfrm>
          <a:prstGeom prst="rect">
            <a:avLst/>
          </a:prstGeom>
          <a:noFill/>
        </p:spPr>
        <p:txBody>
          <a:bodyPr wrap="square">
            <a:spAutoFit/>
            <a:scene3d>
              <a:camera prst="orthographicFront"/>
              <a:lightRig rig="threePt" dir="t"/>
            </a:scene3d>
            <a:sp3d extrusionH="57150">
              <a:bevelT h="25400" prst="softRound"/>
            </a:sp3d>
          </a:bodyPr>
          <a:lstStyle/>
          <a:p>
            <a:pPr algn="ctr"/>
            <a:r>
              <a:rPr lang="en-US" sz="1400" b="0" i="0" u="none" strike="noStrike" baseline="0" dirty="0">
                <a:solidFill>
                  <a:srgbClr val="000000"/>
                </a:solidFill>
                <a:latin typeface="Calibri" panose="020F0502020204030204" pitchFamily="34" charset="0"/>
              </a:rPr>
              <a:t> </a:t>
            </a:r>
            <a:r>
              <a:rPr lang="en-US" sz="3600" b="1" dirty="0" err="1"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vs</a:t>
            </a:r>
            <a:r>
              <a:rPr lang="en-US" sz="3600" b="1"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 25:  There was no king </a:t>
            </a:r>
            <a:br>
              <a:rPr lang="en-US" sz="3600" b="1"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br>
            <a:r>
              <a:rPr lang="en-US" sz="3600" b="1"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in Israel in those days, </a:t>
            </a:r>
            <a:endParaRPr lang="en-AU" sz="3600" b="1" dirty="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
        <p:nvSpPr>
          <p:cNvPr id="8" name="Teardrop 7"/>
          <p:cNvSpPr/>
          <p:nvPr/>
        </p:nvSpPr>
        <p:spPr>
          <a:xfrm>
            <a:off x="-76200" y="-944880"/>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a:off x="502920" y="-944880"/>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a:off x="52086" y="6268961"/>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a:off x="1661160" y="-944880"/>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Tree>
    <p:extLst>
      <p:ext uri="{BB962C8B-B14F-4D97-AF65-F5344CB8AC3E}">
        <p14:creationId xmlns:p14="http://schemas.microsoft.com/office/powerpoint/2010/main" val="1255613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0F13ACF-6561-4E77-B204-C5165B0A26A1}"/>
              </a:ext>
            </a:extLst>
          </p:cNvPr>
          <p:cNvSpPr txBox="1"/>
          <p:nvPr/>
        </p:nvSpPr>
        <p:spPr>
          <a:xfrm>
            <a:off x="231695" y="2461898"/>
            <a:ext cx="11756572" cy="3046988"/>
          </a:xfrm>
          <a:prstGeom prst="rect">
            <a:avLst/>
          </a:prstGeom>
          <a:noFill/>
        </p:spPr>
        <p:txBody>
          <a:bodyPr wrap="square" rtlCol="0">
            <a:spAutoFit/>
          </a:bodyPr>
          <a:lstStyle/>
          <a:p>
            <a:pPr algn="ctr"/>
            <a:r>
              <a:rPr lang="en-US" sz="2400" b="1" i="0" u="none" strike="noStrike" baseline="0" dirty="0" smtClean="0">
                <a:solidFill>
                  <a:srgbClr val="C00000"/>
                </a:solidFill>
                <a:latin typeface="Calibri,Bold"/>
              </a:rPr>
              <a:t>Note: </a:t>
            </a:r>
            <a:r>
              <a:rPr lang="en-US" sz="2400" b="1" i="0" u="none" strike="noStrike" baseline="0" dirty="0" smtClean="0">
                <a:solidFill>
                  <a:srgbClr val="FF0000"/>
                </a:solidFill>
                <a:latin typeface="Calibri,Bold"/>
              </a:rPr>
              <a:t> </a:t>
            </a:r>
            <a:r>
              <a:rPr lang="en-US" sz="2400" b="0" i="0" u="none" strike="noStrike" baseline="0" dirty="0" smtClean="0">
                <a:solidFill>
                  <a:srgbClr val="000000"/>
                </a:solidFill>
                <a:latin typeface="Calibri" panose="020F0502020204030204" pitchFamily="34" charset="0"/>
              </a:rPr>
              <a:t>These dawn-commencement </a:t>
            </a:r>
            <a:r>
              <a:rPr lang="en-US" sz="2400" b="0" i="0" u="none" strike="noStrike" baseline="0" dirty="0">
                <a:solidFill>
                  <a:srgbClr val="000000"/>
                </a:solidFill>
                <a:latin typeface="Calibri" panose="020F0502020204030204" pitchFamily="34" charset="0"/>
              </a:rPr>
              <a:t>studies refrain from using the word “day” </a:t>
            </a:r>
            <a:r>
              <a:rPr lang="en-US" sz="2400" b="0" i="0" u="none" strike="noStrike" baseline="0" dirty="0" smtClean="0">
                <a:solidFill>
                  <a:srgbClr val="000000"/>
                </a:solidFill>
                <a:latin typeface="Calibri" panose="020F0502020204030204" pitchFamily="34" charset="0"/>
              </a:rPr>
              <a:t/>
            </a:r>
            <a:br>
              <a:rPr lang="en-US" sz="2400" b="0" i="0" u="none" strike="noStrike" baseline="0" dirty="0" smtClean="0">
                <a:solidFill>
                  <a:srgbClr val="000000"/>
                </a:solidFill>
                <a:latin typeface="Calibri" panose="020F0502020204030204" pitchFamily="34" charset="0"/>
              </a:rPr>
            </a:br>
            <a:r>
              <a:rPr lang="en-US" sz="2400" b="0" i="0" u="none" strike="noStrike" baseline="0" dirty="0" smtClean="0">
                <a:solidFill>
                  <a:srgbClr val="000000"/>
                </a:solidFill>
                <a:latin typeface="Calibri" panose="020F0502020204030204" pitchFamily="34" charset="0"/>
              </a:rPr>
              <a:t>translated from the </a:t>
            </a:r>
            <a:r>
              <a:rPr lang="en-US" sz="2400" b="0" i="0" u="none" strike="noStrike" baseline="0" dirty="0">
                <a:solidFill>
                  <a:srgbClr val="000000"/>
                </a:solidFill>
                <a:latin typeface="Calibri" panose="020F0502020204030204" pitchFamily="34" charset="0"/>
              </a:rPr>
              <a:t>original Hebrew word </a:t>
            </a:r>
            <a:r>
              <a:rPr lang="en-US" sz="2400" b="1" i="0" u="none" strike="noStrike" baseline="0" dirty="0">
                <a:solidFill>
                  <a:srgbClr val="0D0D0D"/>
                </a:solidFill>
                <a:latin typeface="Calibri,Bold"/>
              </a:rPr>
              <a:t>&lt;</a:t>
            </a:r>
            <a:r>
              <a:rPr lang="en-US" sz="2400" b="1" i="0" u="none" strike="noStrike" baseline="0" dirty="0">
                <a:solidFill>
                  <a:srgbClr val="00B150"/>
                </a:solidFill>
                <a:latin typeface="Calibri,Bold"/>
              </a:rPr>
              <a:t>yowm</a:t>
            </a:r>
            <a:r>
              <a:rPr lang="en-US" sz="2400" b="1" i="0" u="none" strike="noStrike" baseline="0" dirty="0">
                <a:solidFill>
                  <a:srgbClr val="0D0D0D"/>
                </a:solidFill>
                <a:latin typeface="Calibri,Bold"/>
              </a:rPr>
              <a:t>&gt;.</a:t>
            </a:r>
          </a:p>
          <a:p>
            <a:pPr algn="l"/>
            <a:r>
              <a:rPr lang="en-US" sz="2400" b="0" i="0" u="none" strike="noStrike" baseline="0" dirty="0">
                <a:solidFill>
                  <a:srgbClr val="0D0D0D"/>
                </a:solidFill>
                <a:latin typeface="Calibri" panose="020F0502020204030204" pitchFamily="34" charset="0"/>
              </a:rPr>
              <a:t>The word “day” loses a massive amount of definitive correctness in </a:t>
            </a:r>
            <a:r>
              <a:rPr lang="en-US" sz="2400" b="0" i="0" u="none" strike="noStrike" baseline="0" dirty="0" smtClean="0">
                <a:solidFill>
                  <a:srgbClr val="0D0D0D"/>
                </a:solidFill>
                <a:latin typeface="Calibri" panose="020F0502020204030204" pitchFamily="34" charset="0"/>
              </a:rPr>
              <a:t>its </a:t>
            </a:r>
            <a:r>
              <a:rPr lang="en-US" sz="2400" b="0" i="0" u="none" strike="noStrike" baseline="0" dirty="0">
                <a:solidFill>
                  <a:srgbClr val="0D0D0D"/>
                </a:solidFill>
                <a:latin typeface="Calibri" panose="020F0502020204030204" pitchFamily="34" charset="0"/>
              </a:rPr>
              <a:t>ambiguous definitions. </a:t>
            </a:r>
            <a:r>
              <a:rPr lang="en-US" sz="2400" b="1" i="0" u="none" strike="noStrike" baseline="0" dirty="0">
                <a:solidFill>
                  <a:srgbClr val="C00000"/>
                </a:solidFill>
                <a:latin typeface="Calibri" panose="020F0502020204030204" pitchFamily="34" charset="0"/>
              </a:rPr>
              <a:t>“Day” </a:t>
            </a:r>
            <a:r>
              <a:rPr lang="en-US" sz="2400" b="1" i="0" u="none" strike="noStrike" baseline="0" dirty="0" smtClean="0">
                <a:solidFill>
                  <a:srgbClr val="C00000"/>
                </a:solidFill>
                <a:latin typeface="Calibri" panose="020F0502020204030204" pitchFamily="34" charset="0"/>
              </a:rPr>
              <a:t>can indicate </a:t>
            </a:r>
            <a:r>
              <a:rPr lang="en-US" sz="2400" b="1" i="0" u="none" strike="noStrike" baseline="0" dirty="0">
                <a:solidFill>
                  <a:srgbClr val="C00000"/>
                </a:solidFill>
                <a:latin typeface="Calibri" panose="020F0502020204030204" pitchFamily="34" charset="0"/>
              </a:rPr>
              <a:t>12 or 24 hours, day or night, or both! </a:t>
            </a:r>
            <a:r>
              <a:rPr lang="en-US" sz="2400" b="1" i="0" u="none" strike="noStrike" baseline="0" dirty="0" smtClean="0">
                <a:solidFill>
                  <a:srgbClr val="C00000"/>
                </a:solidFill>
                <a:latin typeface="Calibri" panose="020F0502020204030204" pitchFamily="34" charset="0"/>
              </a:rPr>
              <a:t> </a:t>
            </a:r>
            <a:r>
              <a:rPr lang="en-US" sz="2400" b="0" i="0" u="none" strike="noStrike" baseline="0" dirty="0" smtClean="0">
                <a:solidFill>
                  <a:srgbClr val="0D0D0D"/>
                </a:solidFill>
                <a:latin typeface="Calibri" panose="020F0502020204030204" pitchFamily="34" charset="0"/>
              </a:rPr>
              <a:t>To </a:t>
            </a:r>
            <a:r>
              <a:rPr lang="en-US" sz="2400" b="0" i="0" u="none" strike="noStrike" baseline="0" dirty="0">
                <a:solidFill>
                  <a:srgbClr val="0D0D0D"/>
                </a:solidFill>
                <a:latin typeface="Calibri" panose="020F0502020204030204" pitchFamily="34" charset="0"/>
              </a:rPr>
              <a:t>understand </a:t>
            </a:r>
            <a:r>
              <a:rPr lang="en-US" sz="2400" b="0" i="0" u="none" strike="noStrike" baseline="0" dirty="0" smtClean="0">
                <a:solidFill>
                  <a:srgbClr val="0D0D0D"/>
                </a:solidFill>
                <a:latin typeface="Calibri" panose="020F0502020204030204" pitchFamily="34" charset="0"/>
              </a:rPr>
              <a:t>Scripture </a:t>
            </a:r>
            <a:r>
              <a:rPr lang="en-US" sz="2400" b="0" i="0" u="none" strike="noStrike" baseline="0" dirty="0">
                <a:solidFill>
                  <a:srgbClr val="0D0D0D"/>
                </a:solidFill>
                <a:latin typeface="Calibri" panose="020F0502020204030204" pitchFamily="34" charset="0"/>
              </a:rPr>
              <a:t>correctly </a:t>
            </a:r>
            <a:r>
              <a:rPr lang="en-US" sz="2400" b="0" i="0" u="none" strike="noStrike" baseline="0" dirty="0" smtClean="0">
                <a:solidFill>
                  <a:srgbClr val="0D0D0D"/>
                </a:solidFill>
                <a:latin typeface="Calibri" panose="020F0502020204030204" pitchFamily="34" charset="0"/>
              </a:rPr>
              <a:t/>
            </a:r>
            <a:br>
              <a:rPr lang="en-US" sz="2400" b="0" i="0" u="none" strike="noStrike" baseline="0" dirty="0" smtClean="0">
                <a:solidFill>
                  <a:srgbClr val="0D0D0D"/>
                </a:solidFill>
                <a:latin typeface="Calibri" panose="020F0502020204030204" pitchFamily="34" charset="0"/>
              </a:rPr>
            </a:br>
            <a:r>
              <a:rPr lang="en-US" sz="2400" b="0" i="0" u="none" strike="noStrike" baseline="0" dirty="0" smtClean="0">
                <a:solidFill>
                  <a:srgbClr val="0D0D0D"/>
                </a:solidFill>
                <a:latin typeface="Calibri" panose="020F0502020204030204" pitchFamily="34" charset="0"/>
              </a:rPr>
              <a:t>it </a:t>
            </a:r>
            <a:r>
              <a:rPr lang="en-US" sz="2400" b="0" i="0" u="none" strike="noStrike" baseline="0" dirty="0">
                <a:solidFill>
                  <a:srgbClr val="0D0D0D"/>
                </a:solidFill>
                <a:latin typeface="Calibri" panose="020F0502020204030204" pitchFamily="34" charset="0"/>
              </a:rPr>
              <a:t>is imperative to be </a:t>
            </a:r>
            <a:r>
              <a:rPr lang="en-US" sz="2400" b="0" i="0" u="none" strike="noStrike" baseline="0" dirty="0" smtClean="0">
                <a:solidFill>
                  <a:srgbClr val="0D0D0D"/>
                </a:solidFill>
                <a:latin typeface="Calibri" panose="020F0502020204030204" pitchFamily="34" charset="0"/>
              </a:rPr>
              <a:t>more accurate.  </a:t>
            </a:r>
            <a:r>
              <a:rPr lang="en-US" sz="2400" b="0" i="0" u="none" strike="noStrike" baseline="0" dirty="0">
                <a:solidFill>
                  <a:srgbClr val="0D0D0D"/>
                </a:solidFill>
                <a:latin typeface="Calibri" panose="020F0502020204030204" pitchFamily="34" charset="0"/>
              </a:rPr>
              <a:t>Preference is given to the word </a:t>
            </a:r>
            <a:r>
              <a:rPr lang="en-US" sz="2400" b="1" i="0" u="none" strike="noStrike" baseline="0" dirty="0">
                <a:solidFill>
                  <a:srgbClr val="9A00FF"/>
                </a:solidFill>
                <a:latin typeface="Calibri,Bold"/>
              </a:rPr>
              <a:t>cycle </a:t>
            </a:r>
            <a:r>
              <a:rPr lang="en-US" sz="2400" b="0" i="0" u="none" strike="noStrike" baseline="0" dirty="0">
                <a:solidFill>
                  <a:srgbClr val="0D0D0D"/>
                </a:solidFill>
                <a:latin typeface="Calibri" panose="020F0502020204030204" pitchFamily="34" charset="0"/>
              </a:rPr>
              <a:t>in place of </a:t>
            </a:r>
            <a:r>
              <a:rPr lang="en-US" sz="2400" b="0" i="0" u="none" strike="noStrike" baseline="0" dirty="0" smtClean="0">
                <a:solidFill>
                  <a:srgbClr val="0D0D0D"/>
                </a:solidFill>
                <a:latin typeface="Calibri" panose="020F0502020204030204" pitchFamily="34" charset="0"/>
              </a:rPr>
              <a:t>day to denote the 24 hours.  </a:t>
            </a:r>
            <a:r>
              <a:rPr lang="en-US" sz="2400" b="0" i="0" u="none" strike="noStrike" baseline="0" dirty="0">
                <a:solidFill>
                  <a:srgbClr val="0D0D0D"/>
                </a:solidFill>
                <a:latin typeface="Calibri" panose="020F0502020204030204" pitchFamily="34" charset="0"/>
              </a:rPr>
              <a:t>When quoting the Scriptures or citing </a:t>
            </a:r>
            <a:r>
              <a:rPr lang="en-US" sz="2400" b="0" i="0" u="none" strike="noStrike" baseline="0" dirty="0" smtClean="0">
                <a:solidFill>
                  <a:srgbClr val="0D0D0D"/>
                </a:solidFill>
                <a:latin typeface="Calibri" panose="020F0502020204030204" pitchFamily="34" charset="0"/>
              </a:rPr>
              <a:t>the Sabbath </a:t>
            </a:r>
            <a:r>
              <a:rPr lang="en-US" sz="2400" b="1" i="0" u="none" strike="noStrike" baseline="0" dirty="0">
                <a:solidFill>
                  <a:srgbClr val="FF0066"/>
                </a:solidFill>
                <a:latin typeface="Calibri,Bold"/>
              </a:rPr>
              <a:t>Day, </a:t>
            </a:r>
            <a:r>
              <a:rPr lang="en-US" sz="2400" b="0" i="0" u="none" strike="noStrike" baseline="0" dirty="0">
                <a:solidFill>
                  <a:srgbClr val="0D0D0D"/>
                </a:solidFill>
                <a:latin typeface="Calibri" panose="020F0502020204030204" pitchFamily="34" charset="0"/>
              </a:rPr>
              <a:t>you will see it. Otherwise </a:t>
            </a:r>
            <a:r>
              <a:rPr lang="en-US" sz="2400" b="1" i="0" u="none" strike="noStrike" baseline="0" dirty="0">
                <a:solidFill>
                  <a:srgbClr val="9A00FF"/>
                </a:solidFill>
                <a:latin typeface="Calibri,Bold"/>
              </a:rPr>
              <a:t>cycle </a:t>
            </a:r>
            <a:r>
              <a:rPr lang="en-US" sz="2400" b="0" i="0" u="none" strike="noStrike" baseline="0" dirty="0">
                <a:solidFill>
                  <a:srgbClr val="0D0D0D"/>
                </a:solidFill>
                <a:latin typeface="Calibri" panose="020F0502020204030204" pitchFamily="34" charset="0"/>
              </a:rPr>
              <a:t>is the word of choice and the 24 hour </a:t>
            </a:r>
            <a:r>
              <a:rPr lang="en-US" sz="2400" b="1" i="0" u="none" strike="noStrike" baseline="0" dirty="0">
                <a:solidFill>
                  <a:srgbClr val="9A00FF"/>
                </a:solidFill>
                <a:latin typeface="Calibri,Bold"/>
              </a:rPr>
              <a:t>cycle </a:t>
            </a:r>
            <a:r>
              <a:rPr lang="en-US" sz="2400" b="0" i="0" u="none" strike="noStrike" baseline="0" dirty="0">
                <a:solidFill>
                  <a:srgbClr val="0D0D0D"/>
                </a:solidFill>
                <a:latin typeface="Calibri" panose="020F0502020204030204" pitchFamily="34" charset="0"/>
              </a:rPr>
              <a:t>will </a:t>
            </a:r>
            <a:r>
              <a:rPr lang="en-US" sz="2400" b="0" i="0" u="none" strike="noStrike" baseline="0" dirty="0" smtClean="0">
                <a:solidFill>
                  <a:srgbClr val="0D0D0D"/>
                </a:solidFill>
                <a:latin typeface="Calibri" panose="020F0502020204030204" pitchFamily="34" charset="0"/>
              </a:rPr>
              <a:t>be further </a:t>
            </a:r>
            <a:r>
              <a:rPr lang="en-US" sz="2400" b="0" i="0" u="none" strike="noStrike" baseline="0" dirty="0">
                <a:solidFill>
                  <a:srgbClr val="0D0D0D"/>
                </a:solidFill>
                <a:latin typeface="Calibri" panose="020F0502020204030204" pitchFamily="34" charset="0"/>
              </a:rPr>
              <a:t>defined </a:t>
            </a:r>
            <a:r>
              <a:rPr lang="en-US" sz="2400" b="0" i="0" u="none" strike="noStrike" baseline="0" dirty="0" smtClean="0">
                <a:solidFill>
                  <a:srgbClr val="0D0D0D"/>
                </a:solidFill>
                <a:latin typeface="Calibri" panose="020F0502020204030204" pitchFamily="34" charset="0"/>
              </a:rPr>
              <a:t>to </a:t>
            </a:r>
            <a:r>
              <a:rPr lang="en-AU" sz="2400" b="0" i="0" u="none" strike="noStrike" baseline="0" dirty="0" smtClean="0">
                <a:solidFill>
                  <a:srgbClr val="0D0D0D"/>
                </a:solidFill>
                <a:latin typeface="Calibri" panose="020F0502020204030204" pitchFamily="34" charset="0"/>
              </a:rPr>
              <a:t>pinpoint </a:t>
            </a:r>
            <a:r>
              <a:rPr lang="en-AU" sz="2400" b="0" i="0" u="none" strike="noStrike" baseline="0" dirty="0">
                <a:solidFill>
                  <a:srgbClr val="0D0D0D"/>
                </a:solidFill>
                <a:latin typeface="Calibri" panose="020F0502020204030204" pitchFamily="34" charset="0"/>
              </a:rPr>
              <a:t>the </a:t>
            </a:r>
            <a:r>
              <a:rPr lang="en-AU" sz="2400" b="1" i="0" u="none" strike="noStrike" baseline="0" dirty="0">
                <a:solidFill>
                  <a:srgbClr val="0D0D0D"/>
                </a:solidFill>
                <a:latin typeface="Calibri,Bold"/>
              </a:rPr>
              <a:t>two </a:t>
            </a:r>
            <a:r>
              <a:rPr lang="en-AU" sz="2400" b="1" i="0" u="none" strike="noStrike" baseline="0" dirty="0" smtClean="0">
                <a:solidFill>
                  <a:srgbClr val="0D0D0D"/>
                </a:solidFill>
                <a:latin typeface="Calibri,Bold"/>
              </a:rPr>
              <a:t>seasons</a:t>
            </a:r>
            <a:r>
              <a:rPr lang="en-AU" sz="2400" i="0" u="none" strike="noStrike" baseline="0" dirty="0" smtClean="0">
                <a:solidFill>
                  <a:srgbClr val="0D0D0D"/>
                </a:solidFill>
                <a:latin typeface="Calibri,Bold"/>
              </a:rPr>
              <a:t> found in each 24 hours</a:t>
            </a:r>
            <a:r>
              <a:rPr lang="en-AU" sz="2400" b="0" i="0" u="none" strike="noStrike" baseline="0" dirty="0" smtClean="0">
                <a:solidFill>
                  <a:srgbClr val="0D0D0D"/>
                </a:solidFill>
                <a:latin typeface="Calibri" panose="020F0502020204030204" pitchFamily="34" charset="0"/>
              </a:rPr>
              <a:t>.</a:t>
            </a:r>
            <a:endParaRPr lang="en-AU" sz="2400" b="0" i="0" u="none" strike="noStrike" baseline="0" dirty="0">
              <a:solidFill>
                <a:srgbClr val="0D0D0D"/>
              </a:solidFill>
              <a:latin typeface="Calibri" panose="020F0502020204030204" pitchFamily="34" charset="0"/>
            </a:endParaRPr>
          </a:p>
        </p:txBody>
      </p:sp>
      <p:sp>
        <p:nvSpPr>
          <p:cNvPr id="9" name="TextBox 8">
            <a:extLst>
              <a:ext uri="{FF2B5EF4-FFF2-40B4-BE49-F238E27FC236}">
                <a16:creationId xmlns:a16="http://schemas.microsoft.com/office/drawing/2014/main" xmlns="" id="{AD0A063B-1FE5-4878-ADED-33DE1FC57FB5}"/>
              </a:ext>
            </a:extLst>
          </p:cNvPr>
          <p:cNvSpPr txBox="1"/>
          <p:nvPr/>
        </p:nvSpPr>
        <p:spPr>
          <a:xfrm>
            <a:off x="289571" y="305733"/>
            <a:ext cx="4456052" cy="2123658"/>
          </a:xfrm>
          <a:prstGeom prst="rect">
            <a:avLst/>
          </a:prstGeom>
          <a:noFill/>
        </p:spPr>
        <p:txBody>
          <a:bodyPr wrap="square">
            <a:spAutoFit/>
            <a:scene3d>
              <a:camera prst="orthographicFront"/>
              <a:lightRig rig="threePt" dir="t"/>
            </a:scene3d>
            <a:sp3d extrusionH="57150">
              <a:bevelT w="38100" h="38100" prst="angle"/>
            </a:sp3d>
          </a:bodyPr>
          <a:lstStyle/>
          <a:p>
            <a:pPr algn="ctr"/>
            <a:r>
              <a:rPr lang="en-AU" sz="6600" b="0" i="0" u="none" strike="noStrike" baseline="0" dirty="0">
                <a:solidFill>
                  <a:srgbClr val="6600CD"/>
                </a:solidFill>
                <a:latin typeface="Bauhaus 93" panose="04030905020B02020C02" pitchFamily="82" charset="0"/>
              </a:rPr>
              <a:t>Belligerent </a:t>
            </a:r>
            <a:r>
              <a:rPr lang="en-AU" sz="6600" b="0" i="0" u="none" strike="noStrike" baseline="0" dirty="0" smtClean="0">
                <a:solidFill>
                  <a:srgbClr val="6600CD"/>
                </a:solidFill>
                <a:latin typeface="Bauhaus 93" panose="04030905020B02020C02" pitchFamily="82" charset="0"/>
              </a:rPr>
              <a:t>Benjamites</a:t>
            </a:r>
            <a:endParaRPr lang="en-AU" sz="6600" b="0" i="0" u="none" strike="noStrike" baseline="0" dirty="0">
              <a:solidFill>
                <a:srgbClr val="6600CD"/>
              </a:solidFill>
              <a:latin typeface="Bauhaus 93" panose="04030905020B02020C02" pitchFamily="82" charset="0"/>
            </a:endParaRPr>
          </a:p>
        </p:txBody>
      </p:sp>
      <p:sp>
        <p:nvSpPr>
          <p:cNvPr id="8" name="TextBox 7">
            <a:extLst>
              <a:ext uri="{FF2B5EF4-FFF2-40B4-BE49-F238E27FC236}">
                <a16:creationId xmlns:a16="http://schemas.microsoft.com/office/drawing/2014/main" xmlns="" id="{A061BA41-1A63-4D37-B0FA-CD629811C9FA}"/>
              </a:ext>
            </a:extLst>
          </p:cNvPr>
          <p:cNvSpPr txBox="1"/>
          <p:nvPr/>
        </p:nvSpPr>
        <p:spPr>
          <a:xfrm>
            <a:off x="636604" y="5508886"/>
            <a:ext cx="10993260" cy="1015663"/>
          </a:xfrm>
          <a:prstGeom prst="rect">
            <a:avLst/>
          </a:prstGeom>
          <a:solidFill>
            <a:schemeClr val="accent4">
              <a:lumMod val="20000"/>
              <a:lumOff val="80000"/>
            </a:schemeClr>
          </a:solidFill>
          <a:scene3d>
            <a:camera prst="orthographicFront"/>
            <a:lightRig rig="threePt" dir="t"/>
          </a:scene3d>
          <a:sp3d>
            <a:bevelT w="152400" h="50800" prst="softRound"/>
          </a:sp3d>
        </p:spPr>
        <p:txBody>
          <a:bodyPr wrap="square">
            <a:spAutoFit/>
          </a:bodyPr>
          <a:lstStyle/>
          <a:p>
            <a:pPr algn="l"/>
            <a:r>
              <a:rPr lang="en-US" sz="1800" b="1" i="0" u="none" strike="noStrike" baseline="0" dirty="0">
                <a:solidFill>
                  <a:srgbClr val="0D0D0D"/>
                </a:solidFill>
                <a:latin typeface="Calibri,Bold"/>
              </a:rPr>
              <a:t>1. </a:t>
            </a:r>
            <a:r>
              <a:rPr lang="en-US" sz="2000" b="1" i="0" u="none" strike="noStrike" baseline="0" dirty="0">
                <a:solidFill>
                  <a:srgbClr val="9A00FF"/>
                </a:solidFill>
                <a:latin typeface="Calibri,Bold"/>
              </a:rPr>
              <a:t>Cycle </a:t>
            </a:r>
            <a:r>
              <a:rPr lang="en-US" sz="2000" i="0" u="none" strike="noStrike" baseline="0" dirty="0">
                <a:solidFill>
                  <a:srgbClr val="0D0D0D"/>
                </a:solidFill>
                <a:latin typeface="Calibri,Bold"/>
              </a:rPr>
              <a:t>=</a:t>
            </a:r>
            <a:r>
              <a:rPr lang="en-US" sz="2000" b="1" i="0" u="none" strike="noStrike" baseline="0" dirty="0">
                <a:solidFill>
                  <a:srgbClr val="0D0D0D"/>
                </a:solidFill>
                <a:latin typeface="Calibri,Bold"/>
              </a:rPr>
              <a:t> </a:t>
            </a:r>
            <a:r>
              <a:rPr lang="en-US" sz="2000" b="0" i="0" u="none" strike="noStrike" baseline="0" dirty="0">
                <a:solidFill>
                  <a:srgbClr val="0D0D0D"/>
                </a:solidFill>
                <a:latin typeface="Calibri" panose="020F0502020204030204" pitchFamily="34" charset="0"/>
              </a:rPr>
              <a:t>24 hours containing the 2 seasons of </a:t>
            </a:r>
            <a:r>
              <a:rPr lang="en-US" sz="2000" b="1" i="0" u="none" strike="noStrike" baseline="0" dirty="0">
                <a:solidFill>
                  <a:srgbClr val="9A33FF"/>
                </a:solidFill>
                <a:latin typeface="Calibri,Bold"/>
              </a:rPr>
              <a:t>Light </a:t>
            </a:r>
            <a:r>
              <a:rPr lang="en-US" sz="2000" b="0" i="0" u="none" strike="noStrike" baseline="0" dirty="0">
                <a:solidFill>
                  <a:srgbClr val="0D0D0D"/>
                </a:solidFill>
                <a:latin typeface="Calibri" panose="020F0502020204030204" pitchFamily="34" charset="0"/>
              </a:rPr>
              <a:t>– H216 </a:t>
            </a:r>
            <a:r>
              <a:rPr lang="en-US" sz="2000" b="1" i="0" u="none" strike="noStrike" baseline="0" dirty="0">
                <a:solidFill>
                  <a:srgbClr val="0D0D0D"/>
                </a:solidFill>
                <a:latin typeface="Calibri,Bold"/>
              </a:rPr>
              <a:t>&lt;</a:t>
            </a:r>
            <a:r>
              <a:rPr lang="en-US" sz="2000" b="1" i="0" u="none" strike="noStrike" baseline="0" dirty="0">
                <a:solidFill>
                  <a:srgbClr val="00B150"/>
                </a:solidFill>
                <a:latin typeface="Calibri,Bold"/>
              </a:rPr>
              <a:t>’</a:t>
            </a:r>
            <a:r>
              <a:rPr lang="en-US" sz="2000" b="1" i="0" u="none" strike="noStrike" baseline="0" dirty="0" err="1">
                <a:solidFill>
                  <a:srgbClr val="00B150"/>
                </a:solidFill>
                <a:latin typeface="Calibri,Bold"/>
              </a:rPr>
              <a:t>owr</a:t>
            </a:r>
            <a:r>
              <a:rPr lang="en-US" sz="2000" b="1" i="0" u="none" strike="noStrike" baseline="0" dirty="0">
                <a:solidFill>
                  <a:srgbClr val="0D0D0D"/>
                </a:solidFill>
                <a:latin typeface="Calibri,Bold"/>
              </a:rPr>
              <a:t>&gt; </a:t>
            </a:r>
            <a:r>
              <a:rPr lang="en-US" sz="2000" b="1" i="0" u="none" strike="noStrike" baseline="0" dirty="0">
                <a:solidFill>
                  <a:srgbClr val="0070C1"/>
                </a:solidFill>
                <a:latin typeface="Calibri,Bold"/>
              </a:rPr>
              <a:t>AND </a:t>
            </a:r>
            <a:r>
              <a:rPr lang="en-US" sz="2000" b="1" i="0" u="none" strike="noStrike" baseline="0" dirty="0">
                <a:solidFill>
                  <a:srgbClr val="9A33FF"/>
                </a:solidFill>
                <a:latin typeface="Calibri,Bold"/>
              </a:rPr>
              <a:t>Night </a:t>
            </a:r>
            <a:r>
              <a:rPr lang="en-US" sz="2000" b="0" i="0" u="none" strike="noStrike" baseline="0" dirty="0">
                <a:solidFill>
                  <a:srgbClr val="0D0D0D"/>
                </a:solidFill>
                <a:latin typeface="Calibri" panose="020F0502020204030204" pitchFamily="34" charset="0"/>
              </a:rPr>
              <a:t>– H3915 </a:t>
            </a:r>
            <a:r>
              <a:rPr lang="en-US" sz="2000" b="1" i="0" u="none" strike="noStrike" baseline="0" dirty="0">
                <a:solidFill>
                  <a:srgbClr val="0D0D0D"/>
                </a:solidFill>
                <a:latin typeface="Calibri,Bold"/>
              </a:rPr>
              <a:t>&lt;</a:t>
            </a:r>
            <a:r>
              <a:rPr lang="en-US" sz="2000" b="1" i="0" u="none" strike="noStrike" baseline="0" dirty="0" err="1">
                <a:solidFill>
                  <a:srgbClr val="00B150"/>
                </a:solidFill>
                <a:latin typeface="Calibri,Bold"/>
              </a:rPr>
              <a:t>layil</a:t>
            </a:r>
            <a:r>
              <a:rPr lang="en-US" sz="2000" b="1" i="0" u="none" strike="noStrike" baseline="0" dirty="0">
                <a:solidFill>
                  <a:srgbClr val="0D0D0D"/>
                </a:solidFill>
                <a:latin typeface="Calibri,Bold"/>
              </a:rPr>
              <a:t>&gt;.</a:t>
            </a:r>
          </a:p>
          <a:p>
            <a:pPr algn="l"/>
            <a:r>
              <a:rPr lang="en-US" sz="2000" b="1" i="0" u="none" strike="noStrike" baseline="0" dirty="0">
                <a:solidFill>
                  <a:srgbClr val="0D0D0D"/>
                </a:solidFill>
                <a:latin typeface="Calibri,Bold"/>
              </a:rPr>
              <a:t>2. </a:t>
            </a:r>
            <a:r>
              <a:rPr lang="en-US" sz="2000" b="1" i="0" u="none" strike="noStrike" baseline="0" dirty="0">
                <a:solidFill>
                  <a:srgbClr val="9A00FF"/>
                </a:solidFill>
                <a:latin typeface="Calibri,Bold"/>
              </a:rPr>
              <a:t>Season </a:t>
            </a:r>
            <a:r>
              <a:rPr lang="en-US" sz="2000" b="0" i="0" u="none" strike="noStrike" baseline="0" dirty="0">
                <a:solidFill>
                  <a:srgbClr val="000000"/>
                </a:solidFill>
                <a:latin typeface="Calibri" panose="020F0502020204030204" pitchFamily="34" charset="0"/>
              </a:rPr>
              <a:t>H6256 - &lt;</a:t>
            </a:r>
            <a:r>
              <a:rPr lang="en-US" sz="2000" b="1" i="0" u="none" strike="noStrike" baseline="0" dirty="0">
                <a:solidFill>
                  <a:srgbClr val="00B150"/>
                </a:solidFill>
                <a:latin typeface="Calibri,Bold"/>
              </a:rPr>
              <a:t>‘eth</a:t>
            </a:r>
            <a:r>
              <a:rPr lang="en-US" sz="2000" b="0" i="0" u="none" strike="noStrike" baseline="0" dirty="0">
                <a:solidFill>
                  <a:srgbClr val="000000"/>
                </a:solidFill>
                <a:latin typeface="Calibri" panose="020F0502020204030204" pitchFamily="34" charset="0"/>
              </a:rPr>
              <a:t>&gt;, </a:t>
            </a:r>
            <a:r>
              <a:rPr lang="en-US" sz="2000" i="0" u="none" strike="noStrike" baseline="0" dirty="0">
                <a:solidFill>
                  <a:srgbClr val="000000"/>
                </a:solidFill>
                <a:latin typeface="Calibri,Bold"/>
              </a:rPr>
              <a:t>=</a:t>
            </a:r>
            <a:r>
              <a:rPr lang="en-US" sz="2000" b="1" i="0" u="none" strike="noStrike" baseline="0" dirty="0">
                <a:solidFill>
                  <a:srgbClr val="000000"/>
                </a:solidFill>
                <a:latin typeface="Calibri,Bold"/>
              </a:rPr>
              <a:t> </a:t>
            </a:r>
            <a:r>
              <a:rPr lang="en-US" sz="2000" b="0" i="0" u="none" strike="noStrike" baseline="0" dirty="0">
                <a:solidFill>
                  <a:srgbClr val="000000"/>
                </a:solidFill>
                <a:latin typeface="Calibri" panose="020F0502020204030204" pitchFamily="34" charset="0"/>
              </a:rPr>
              <a:t>12 Hour blocks of time whether it is the </a:t>
            </a:r>
            <a:r>
              <a:rPr lang="en-US" sz="2000" b="1" i="0" u="none" strike="noStrike" baseline="0" dirty="0">
                <a:solidFill>
                  <a:srgbClr val="9A33FF"/>
                </a:solidFill>
                <a:latin typeface="Calibri,Bold"/>
              </a:rPr>
              <a:t>Light </a:t>
            </a:r>
            <a:r>
              <a:rPr lang="en-US" sz="2000" b="1" i="0" u="none" strike="noStrike" baseline="0" dirty="0">
                <a:solidFill>
                  <a:srgbClr val="FF0000"/>
                </a:solidFill>
                <a:latin typeface="Calibri,Bold"/>
              </a:rPr>
              <a:t>OR </a:t>
            </a:r>
            <a:r>
              <a:rPr lang="en-US" sz="2000" b="1" i="0" u="none" strike="noStrike" baseline="0" dirty="0">
                <a:solidFill>
                  <a:srgbClr val="9A33FF"/>
                </a:solidFill>
                <a:latin typeface="Calibri,Bold"/>
              </a:rPr>
              <a:t>Night Season</a:t>
            </a:r>
            <a:r>
              <a:rPr lang="en-US" sz="2000" b="0" i="0" u="none" strike="noStrike" baseline="0" dirty="0">
                <a:solidFill>
                  <a:srgbClr val="000000"/>
                </a:solidFill>
                <a:latin typeface="Calibri" panose="020F0502020204030204" pitchFamily="34" charset="0"/>
              </a:rPr>
              <a:t>.</a:t>
            </a:r>
          </a:p>
          <a:p>
            <a:pPr algn="l"/>
            <a:r>
              <a:rPr lang="en-US" sz="2000" b="0" i="0" u="none" strike="noStrike" baseline="0" dirty="0">
                <a:solidFill>
                  <a:srgbClr val="000000"/>
                </a:solidFill>
                <a:latin typeface="Calibri" panose="020F0502020204030204" pitchFamily="34" charset="0"/>
              </a:rPr>
              <a:t>An excellent </a:t>
            </a:r>
            <a:r>
              <a:rPr lang="en-US" sz="2000" b="1" i="0" u="none" strike="noStrike" baseline="0" dirty="0">
                <a:solidFill>
                  <a:srgbClr val="9A00FF"/>
                </a:solidFill>
                <a:latin typeface="Calibri,Bold"/>
              </a:rPr>
              <a:t>“season” </a:t>
            </a:r>
            <a:r>
              <a:rPr lang="en-US" sz="2000" b="0" i="0" u="none" strike="noStrike" baseline="0" dirty="0">
                <a:solidFill>
                  <a:srgbClr val="000000"/>
                </a:solidFill>
                <a:latin typeface="Calibri" panose="020F0502020204030204" pitchFamily="34" charset="0"/>
              </a:rPr>
              <a:t>application example is found in </a:t>
            </a:r>
            <a:r>
              <a:rPr lang="en-US" sz="2000" b="1" i="0" u="none" strike="noStrike" baseline="0" dirty="0" err="1">
                <a:solidFill>
                  <a:srgbClr val="00B150"/>
                </a:solidFill>
                <a:latin typeface="Calibri,Bold"/>
              </a:rPr>
              <a:t>Yerimyahu</a:t>
            </a:r>
            <a:r>
              <a:rPr lang="en-US" sz="2000" b="1" i="0" u="none" strike="noStrike" baseline="0" dirty="0">
                <a:solidFill>
                  <a:srgbClr val="00B150"/>
                </a:solidFill>
                <a:latin typeface="Calibri,Bold"/>
              </a:rPr>
              <a:t> </a:t>
            </a:r>
            <a:r>
              <a:rPr lang="en-US" sz="2000" b="0" i="0" u="none" strike="noStrike" baseline="0" dirty="0">
                <a:solidFill>
                  <a:srgbClr val="000000"/>
                </a:solidFill>
                <a:latin typeface="Calibri" panose="020F0502020204030204" pitchFamily="34" charset="0"/>
              </a:rPr>
              <a:t>(Jeremiah) </a:t>
            </a:r>
            <a:r>
              <a:rPr lang="en-US" sz="2000" b="1" i="0" u="none" strike="noStrike" baseline="0" dirty="0">
                <a:solidFill>
                  <a:srgbClr val="00B150"/>
                </a:solidFill>
                <a:latin typeface="Calibri,Bold"/>
              </a:rPr>
              <a:t>33:20-25.</a:t>
            </a:r>
            <a:endParaRPr lang="en-AU" sz="2000" dirty="0"/>
          </a:p>
        </p:txBody>
      </p:sp>
      <p:grpSp>
        <p:nvGrpSpPr>
          <p:cNvPr id="2" name="Group 1"/>
          <p:cNvGrpSpPr/>
          <p:nvPr/>
        </p:nvGrpSpPr>
        <p:grpSpPr>
          <a:xfrm>
            <a:off x="5116009" y="195586"/>
            <a:ext cx="6802807" cy="2266312"/>
            <a:chOff x="4336168" y="195585"/>
            <a:chExt cx="7578042" cy="2449987"/>
          </a:xfrm>
        </p:grpSpPr>
        <p:pic>
          <p:nvPicPr>
            <p:cNvPr id="10" name="Picture 9" descr="C:\Documents and Settings\Demo\Desktop\Moon-Month &amp; Dawn\Astleford Studies - Dawn\7a - Judges Belligerant Benjamites {10 pgs} 1-1-15\Art Jud 20 BB Study\banner 2.jpeg"/>
            <p:cNvPicPr/>
            <p:nvPr/>
          </p:nvPicPr>
          <p:blipFill>
            <a:blip r:embed="rId2">
              <a:extLst>
                <a:ext uri="{28A0092B-C50C-407E-A947-70E740481C1C}">
                  <a14:useLocalDpi xmlns:a14="http://schemas.microsoft.com/office/drawing/2010/main" val="0"/>
                </a:ext>
              </a:extLst>
            </a:blip>
            <a:srcRect/>
            <a:stretch>
              <a:fillRect/>
            </a:stretch>
          </p:blipFill>
          <p:spPr bwMode="auto">
            <a:xfrm>
              <a:off x="4336168" y="195585"/>
              <a:ext cx="7578042" cy="2449987"/>
            </a:xfrm>
            <a:prstGeom prst="roundRect">
              <a:avLst>
                <a:gd name="adj" fmla="val 16667"/>
              </a:avLst>
            </a:prstGeom>
            <a:ln>
              <a:noFill/>
            </a:ln>
            <a:effectLst>
              <a:glow rad="1397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sp>
          <p:nvSpPr>
            <p:cNvPr id="11" name="Text Box 106"/>
            <p:cNvSpPr txBox="1"/>
            <p:nvPr/>
          </p:nvSpPr>
          <p:spPr>
            <a:xfrm>
              <a:off x="4550935" y="379258"/>
              <a:ext cx="7099139" cy="20826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4400" b="1" dirty="0" smtClean="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Study Verses: </a:t>
              </a:r>
            </a:p>
            <a:p>
              <a:pPr marL="0" marR="0" algn="ctr">
                <a:lnSpc>
                  <a:spcPct val="115000"/>
                </a:lnSpc>
                <a:spcBef>
                  <a:spcPts val="0"/>
                </a:spcBef>
                <a:spcAft>
                  <a:spcPts val="1000"/>
                </a:spcAft>
              </a:pPr>
              <a:r>
                <a:rPr lang="en-US" sz="4400" b="1" dirty="0" smtClean="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 </a:t>
              </a:r>
              <a:r>
                <a:rPr lang="en-US" sz="44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Judges 19, 20, 21:1-4</a:t>
              </a:r>
              <a:endParaRPr lang="en-US" sz="1200" dirty="0">
                <a:effectLst/>
                <a:ea typeface="Calibri"/>
              </a:endParaRPr>
            </a:p>
          </p:txBody>
        </p:sp>
      </p:grpSp>
      <p:sp>
        <p:nvSpPr>
          <p:cNvPr id="4" name="Slide Number Placeholder 3"/>
          <p:cNvSpPr>
            <a:spLocks noGrp="1"/>
          </p:cNvSpPr>
          <p:nvPr>
            <p:ph type="sldNum" sz="quarter" idx="12"/>
          </p:nvPr>
        </p:nvSpPr>
        <p:spPr/>
        <p:txBody>
          <a:bodyPr/>
          <a:lstStyle/>
          <a:p>
            <a:fld id="{837E6352-AEFE-4C79-A010-4136B479DE88}" type="slidenum">
              <a:rPr lang="en-AU" smtClean="0"/>
              <a:t>21</a:t>
            </a:fld>
            <a:endParaRPr lang="en-AU"/>
          </a:p>
        </p:txBody>
      </p:sp>
    </p:spTree>
    <p:extLst>
      <p:ext uri="{BB962C8B-B14F-4D97-AF65-F5344CB8AC3E}">
        <p14:creationId xmlns:p14="http://schemas.microsoft.com/office/powerpoint/2010/main" val="3266702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C6230B2-297C-46A0-8B3E-A3CA15C8A373}"/>
              </a:ext>
            </a:extLst>
          </p:cNvPr>
          <p:cNvPicPr>
            <a:picLocks noChangeAspect="1"/>
          </p:cNvPicPr>
          <p:nvPr/>
        </p:nvPicPr>
        <p:blipFill>
          <a:blip r:embed="rId2"/>
          <a:stretch>
            <a:fillRect/>
          </a:stretch>
        </p:blipFill>
        <p:spPr>
          <a:xfrm>
            <a:off x="8271509" y="4754265"/>
            <a:ext cx="3371766" cy="1910667"/>
          </a:xfrm>
          <a:prstGeom prst="ellipse">
            <a:avLst/>
          </a:prstGeom>
          <a:ln w="190500" cap="rnd">
            <a:solidFill>
              <a:schemeClr val="accent4">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itle 6"/>
          <p:cNvSpPr>
            <a:spLocks noGrp="1"/>
          </p:cNvSpPr>
          <p:nvPr>
            <p:ph type="title"/>
          </p:nvPr>
        </p:nvSpPr>
        <p:spPr>
          <a:xfrm>
            <a:off x="314961" y="7226"/>
            <a:ext cx="11755662" cy="1719974"/>
          </a:xfrm>
        </p:spPr>
        <p:txBody>
          <a:bodyPr>
            <a:noAutofit/>
            <a:scene3d>
              <a:camera prst="orthographicFront"/>
              <a:lightRig rig="threePt" dir="t"/>
            </a:scene3d>
            <a:sp3d extrusionH="57150">
              <a:bevelT w="38100" h="38100" prst="angle"/>
            </a:sp3d>
          </a:bodyPr>
          <a:lstStyle/>
          <a:p>
            <a:pPr algn="ctr">
              <a:lnSpc>
                <a:spcPct val="150000"/>
              </a:lnSpc>
            </a:pPr>
            <a:r>
              <a:rPr lang="en-AU" sz="4000" b="1" dirty="0" smtClean="0">
                <a:solidFill>
                  <a:srgbClr val="31859C"/>
                </a:solidFill>
                <a:latin typeface="Arial Rounded MT Bold" panose="020F0704030504030204" pitchFamily="34" charset="0"/>
              </a:rPr>
              <a:t>What was the Problem With </a:t>
            </a:r>
            <a:br>
              <a:rPr lang="en-AU" sz="4000" b="1" dirty="0" smtClean="0">
                <a:solidFill>
                  <a:srgbClr val="31859C"/>
                </a:solidFill>
                <a:latin typeface="Arial Rounded MT Bold" panose="020F0704030504030204" pitchFamily="34" charset="0"/>
              </a:rPr>
            </a:br>
            <a:r>
              <a:rPr lang="en-AU" sz="4000" b="1" dirty="0" smtClean="0">
                <a:solidFill>
                  <a:srgbClr val="31859C"/>
                </a:solidFill>
                <a:latin typeface="Arial Rounded MT Bold" panose="020F0704030504030204" pitchFamily="34" charset="0"/>
              </a:rPr>
              <a:t>the Benjamites?</a:t>
            </a:r>
            <a:r>
              <a:rPr lang="en-AU" sz="4000" b="1" dirty="0">
                <a:solidFill>
                  <a:srgbClr val="31859C"/>
                </a:solidFill>
                <a:latin typeface="Arial Rounded MT Bold" panose="020F0704030504030204" pitchFamily="34" charset="0"/>
              </a:rPr>
              <a:t/>
            </a:r>
            <a:br>
              <a:rPr lang="en-AU" sz="4000" b="1" dirty="0">
                <a:solidFill>
                  <a:srgbClr val="31859C"/>
                </a:solidFill>
                <a:latin typeface="Arial Rounded MT Bold" panose="020F0704030504030204" pitchFamily="34" charset="0"/>
              </a:rPr>
            </a:br>
            <a:endParaRPr lang="en-US" sz="4000" dirty="0"/>
          </a:p>
        </p:txBody>
      </p:sp>
      <p:sp>
        <p:nvSpPr>
          <p:cNvPr id="8" name="Content Placeholder 7"/>
          <p:cNvSpPr>
            <a:spLocks noGrp="1"/>
          </p:cNvSpPr>
          <p:nvPr>
            <p:ph idx="1"/>
          </p:nvPr>
        </p:nvSpPr>
        <p:spPr>
          <a:xfrm>
            <a:off x="1451579" y="1934707"/>
            <a:ext cx="9603275" cy="3450613"/>
          </a:xfrm>
        </p:spPr>
        <p:txBody>
          <a:bodyPr>
            <a:normAutofit/>
            <a:scene3d>
              <a:camera prst="orthographicFront"/>
              <a:lightRig rig="threePt" dir="t"/>
            </a:scene3d>
            <a:sp3d extrusionH="57150">
              <a:bevelT w="38100" h="38100" prst="angle"/>
            </a:sp3d>
          </a:bodyPr>
          <a:lstStyle/>
          <a:p>
            <a:r>
              <a:rPr lang="en-US" sz="3200" dirty="0">
                <a:solidFill>
                  <a:srgbClr val="000000"/>
                </a:solidFill>
                <a:latin typeface="Calibri" panose="020F0502020204030204" pitchFamily="34" charset="0"/>
              </a:rPr>
              <a:t>In </a:t>
            </a:r>
            <a:r>
              <a:rPr lang="en-US" sz="3200" b="1" dirty="0">
                <a:solidFill>
                  <a:srgbClr val="6600CD"/>
                </a:solidFill>
                <a:latin typeface="Calibri,Bold"/>
              </a:rPr>
              <a:t>Judges 19 </a:t>
            </a:r>
            <a:r>
              <a:rPr lang="en-US" sz="3200" dirty="0">
                <a:solidFill>
                  <a:srgbClr val="000000"/>
                </a:solidFill>
                <a:latin typeface="Calibri" panose="020F0502020204030204" pitchFamily="34" charset="0"/>
              </a:rPr>
              <a:t>we have read about the concubine who was abused until the dawn of the morning. She died with her hands upon the threshold of the door of the “old man.” The people of Israel wanting justice were challenged to war by the tribe of Benjamin.</a:t>
            </a:r>
            <a:endParaRPr lang="en-AU" sz="3200" dirty="0"/>
          </a:p>
          <a:p>
            <a:endParaRPr lang="en-US" sz="3200" dirty="0"/>
          </a:p>
        </p:txBody>
      </p:sp>
      <p:sp>
        <p:nvSpPr>
          <p:cNvPr id="3" name="Slide Number Placeholder 2"/>
          <p:cNvSpPr>
            <a:spLocks noGrp="1"/>
          </p:cNvSpPr>
          <p:nvPr>
            <p:ph type="sldNum" sz="quarter" idx="12"/>
          </p:nvPr>
        </p:nvSpPr>
        <p:spPr/>
        <p:txBody>
          <a:bodyPr/>
          <a:lstStyle/>
          <a:p>
            <a:fld id="{837E6352-AEFE-4C79-A010-4136B479DE88}" type="slidenum">
              <a:rPr lang="en-AU" smtClean="0"/>
              <a:t>22</a:t>
            </a:fld>
            <a:endParaRPr lang="en-AU"/>
          </a:p>
        </p:txBody>
      </p:sp>
    </p:spTree>
    <p:extLst>
      <p:ext uri="{BB962C8B-B14F-4D97-AF65-F5344CB8AC3E}">
        <p14:creationId xmlns:p14="http://schemas.microsoft.com/office/powerpoint/2010/main" val="1220235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AF757E-D72F-4546-B15C-07AA2AFF90D2}"/>
              </a:ext>
            </a:extLst>
          </p:cNvPr>
          <p:cNvSpPr txBox="1"/>
          <p:nvPr/>
        </p:nvSpPr>
        <p:spPr>
          <a:xfrm>
            <a:off x="740777" y="328679"/>
            <a:ext cx="10763865" cy="3477875"/>
          </a:xfrm>
          <a:prstGeom prst="rect">
            <a:avLst/>
          </a:prstGeom>
          <a:noFill/>
        </p:spPr>
        <p:txBody>
          <a:bodyPr wrap="square">
            <a:spAutoFit/>
            <a:scene3d>
              <a:camera prst="orthographicFront"/>
              <a:lightRig rig="threePt" dir="t"/>
            </a:scene3d>
            <a:sp3d extrusionH="57150">
              <a:bevelT w="38100" h="38100" prst="angle"/>
            </a:sp3d>
          </a:bodyPr>
          <a:lstStyle/>
          <a:p>
            <a:pPr algn="l"/>
            <a:r>
              <a:rPr lang="en-AU" sz="1800" b="1" i="0" u="none" strike="noStrike" baseline="0" dirty="0" smtClean="0">
                <a:solidFill>
                  <a:srgbClr val="6600CD"/>
                </a:solidFill>
                <a:latin typeface="Arial Rounded MT Bold" panose="020F0704030504030204" pitchFamily="34" charset="0"/>
              </a:rPr>
              <a:t>Judges </a:t>
            </a:r>
            <a:r>
              <a:rPr lang="en-AU" sz="1800" b="1" i="0" u="none" strike="noStrike" baseline="0" dirty="0">
                <a:solidFill>
                  <a:srgbClr val="6600CD"/>
                </a:solidFill>
                <a:latin typeface="Arial Rounded MT Bold" panose="020F0704030504030204" pitchFamily="34" charset="0"/>
              </a:rPr>
              <a:t>20:14</a:t>
            </a:r>
          </a:p>
          <a:p>
            <a:pPr algn="l"/>
            <a:r>
              <a:rPr lang="en-US" sz="1800" b="1" i="0" u="none" strike="noStrike" baseline="0" dirty="0">
                <a:solidFill>
                  <a:srgbClr val="008181"/>
                </a:solidFill>
                <a:latin typeface="Arial Rounded MT Bold" panose="020F0704030504030204" pitchFamily="34" charset="0"/>
              </a:rPr>
              <a:t>But the children of Benjamin gathered themselves together out of the cities unto</a:t>
            </a:r>
          </a:p>
          <a:p>
            <a:pPr algn="l"/>
            <a:r>
              <a:rPr lang="en-US" sz="1800" b="1" i="0" u="none" strike="noStrike" baseline="0" dirty="0">
                <a:solidFill>
                  <a:srgbClr val="008181"/>
                </a:solidFill>
                <a:latin typeface="Arial Rounded MT Bold" panose="020F0704030504030204" pitchFamily="34" charset="0"/>
              </a:rPr>
              <a:t>Gibeah, to go out to battle against the children of Israel.</a:t>
            </a:r>
          </a:p>
          <a:p>
            <a:pPr marL="285750" indent="-285750" algn="l">
              <a:buFont typeface="Arial" pitchFamily="34" charset="0"/>
              <a:buChar char="•"/>
            </a:pPr>
            <a:r>
              <a:rPr lang="en-US" sz="1800" b="0" i="0" u="none" strike="noStrike" baseline="0" dirty="0">
                <a:solidFill>
                  <a:srgbClr val="000000"/>
                </a:solidFill>
                <a:latin typeface="Calibri" panose="020F0502020204030204" pitchFamily="34" charset="0"/>
              </a:rPr>
              <a:t>The Hebrew men of war were all accounted for (verses 15 to 17), and then the Hebrew nation undertook </a:t>
            </a:r>
            <a:r>
              <a:rPr lang="en-US" sz="1800" b="0" i="0" u="none" strike="noStrike" baseline="0" dirty="0" smtClean="0">
                <a:solidFill>
                  <a:srgbClr val="000000"/>
                </a:solidFill>
                <a:latin typeface="Calibri" panose="020F0502020204030204" pitchFamily="34" charset="0"/>
              </a:rPr>
              <a:t>a very </a:t>
            </a:r>
            <a:r>
              <a:rPr lang="en-US" sz="1800" b="0" i="0" u="none" strike="noStrike" baseline="0" dirty="0">
                <a:solidFill>
                  <a:srgbClr val="000000"/>
                </a:solidFill>
                <a:latin typeface="Calibri" panose="020F0502020204030204" pitchFamily="34" charset="0"/>
              </a:rPr>
              <a:t>important preliminary precaution; they assembled at the House of Worship, to ask guidance </a:t>
            </a:r>
            <a:r>
              <a:rPr lang="en-US" sz="1800" b="0" i="0" u="none" strike="noStrike" baseline="0" dirty="0" smtClean="0">
                <a:solidFill>
                  <a:srgbClr val="000000"/>
                </a:solidFill>
                <a:latin typeface="Calibri" panose="020F0502020204030204" pitchFamily="34" charset="0"/>
              </a:rPr>
              <a:t>from</a:t>
            </a:r>
            <a:r>
              <a:rPr lang="he-IL" sz="2000" b="1" i="0" u="none" strike="noStrike" baseline="0" dirty="0" smtClean="0">
                <a:solidFill>
                  <a:srgbClr val="0000FF"/>
                </a:solidFill>
                <a:latin typeface="Times New Roman,Bold"/>
              </a:rPr>
              <a:t> </a:t>
            </a:r>
            <a:r>
              <a:rPr lang="en-AU" sz="1800" b="1" i="0" u="none" strike="noStrike" baseline="0" dirty="0" err="1">
                <a:solidFill>
                  <a:srgbClr val="0000FF"/>
                </a:solidFill>
                <a:latin typeface="Calibri,Bold"/>
              </a:rPr>
              <a:t>Yahuah</a:t>
            </a:r>
            <a:r>
              <a:rPr lang="en-AU" sz="1800" b="0" i="0" u="none" strike="noStrike" baseline="0" dirty="0">
                <a:solidFill>
                  <a:srgbClr val="0000FF"/>
                </a:solidFill>
                <a:latin typeface="Calibri" panose="020F0502020204030204" pitchFamily="34" charset="0"/>
              </a:rPr>
              <a:t>.</a:t>
            </a:r>
          </a:p>
          <a:p>
            <a:pPr algn="l"/>
            <a:endParaRPr lang="en-AU" sz="1800" b="0" i="0" u="none" strike="noStrike" baseline="0" dirty="0">
              <a:solidFill>
                <a:srgbClr val="0000FF"/>
              </a:solidFill>
              <a:latin typeface="Calibri" panose="020F0502020204030204" pitchFamily="34" charset="0"/>
            </a:endParaRPr>
          </a:p>
          <a:p>
            <a:pPr algn="l"/>
            <a:r>
              <a:rPr lang="en-AU" sz="1800" b="1" i="0" u="none" strike="noStrike" baseline="0" dirty="0" smtClean="0">
                <a:solidFill>
                  <a:srgbClr val="6600CD"/>
                </a:solidFill>
                <a:latin typeface="Arial Rounded MT Bold" panose="020F0704030504030204" pitchFamily="34" charset="0"/>
              </a:rPr>
              <a:t>Judges </a:t>
            </a:r>
            <a:r>
              <a:rPr lang="en-AU" sz="1800" b="1" i="0" u="none" strike="noStrike" baseline="0" dirty="0">
                <a:solidFill>
                  <a:srgbClr val="6600CD"/>
                </a:solidFill>
                <a:latin typeface="Arial Rounded MT Bold" panose="020F0704030504030204" pitchFamily="34" charset="0"/>
              </a:rPr>
              <a:t>20:18</a:t>
            </a:r>
          </a:p>
          <a:p>
            <a:pPr algn="l"/>
            <a:r>
              <a:rPr lang="en-US" sz="1800" b="1" i="0" u="none" strike="noStrike" baseline="0" dirty="0">
                <a:solidFill>
                  <a:srgbClr val="008181"/>
                </a:solidFill>
                <a:latin typeface="Arial Rounded MT Bold" panose="020F0704030504030204" pitchFamily="34" charset="0"/>
              </a:rPr>
              <a:t>And the children of Israel arose, and went up to the house of</a:t>
            </a:r>
          </a:p>
          <a:p>
            <a:pPr algn="l"/>
            <a:r>
              <a:rPr lang="en-US" sz="1800" b="1" i="0" u="none" strike="noStrike" baseline="0" dirty="0" smtClean="0">
                <a:solidFill>
                  <a:srgbClr val="0000FF"/>
                </a:solidFill>
                <a:latin typeface="Arial Rounded MT Bold" panose="020F0704030504030204" pitchFamily="34" charset="0"/>
              </a:rPr>
              <a:t>Elohim, </a:t>
            </a:r>
            <a:r>
              <a:rPr lang="en-US" sz="1800" b="1" i="0" u="none" strike="noStrike" baseline="0" dirty="0">
                <a:solidFill>
                  <a:srgbClr val="008181"/>
                </a:solidFill>
                <a:latin typeface="Arial Rounded MT Bold" panose="020F0704030504030204" pitchFamily="34" charset="0"/>
              </a:rPr>
              <a:t>and asked counsel of </a:t>
            </a:r>
            <a:r>
              <a:rPr lang="en-US" b="1" dirty="0" smtClean="0">
                <a:solidFill>
                  <a:srgbClr val="0000FF"/>
                </a:solidFill>
                <a:latin typeface="Arial Rounded MT Bold" panose="020F0704030504030204" pitchFamily="34" charset="0"/>
              </a:rPr>
              <a:t>Elohim</a:t>
            </a:r>
            <a:r>
              <a:rPr lang="en-US" sz="1800" b="1" i="0" u="none" strike="noStrike" baseline="0" dirty="0" smtClean="0">
                <a:solidFill>
                  <a:srgbClr val="0000FF"/>
                </a:solidFill>
                <a:latin typeface="Arial Rounded MT Bold" panose="020F0704030504030204" pitchFamily="34" charset="0"/>
              </a:rPr>
              <a:t>, </a:t>
            </a:r>
            <a:r>
              <a:rPr lang="en-US" sz="1800" b="1" i="0" u="none" strike="noStrike" baseline="0" dirty="0">
                <a:solidFill>
                  <a:srgbClr val="008181"/>
                </a:solidFill>
                <a:latin typeface="Arial Rounded MT Bold" panose="020F0704030504030204" pitchFamily="34" charset="0"/>
              </a:rPr>
              <a:t>and said, Which</a:t>
            </a:r>
          </a:p>
          <a:p>
            <a:pPr algn="l"/>
            <a:r>
              <a:rPr lang="en-US" sz="1800" b="1" i="0" u="none" strike="noStrike" baseline="0" dirty="0">
                <a:solidFill>
                  <a:srgbClr val="008181"/>
                </a:solidFill>
                <a:latin typeface="Arial Rounded MT Bold" panose="020F0704030504030204" pitchFamily="34" charset="0"/>
              </a:rPr>
              <a:t>of us shall go up first to the battle against the children of Benjamin?</a:t>
            </a:r>
          </a:p>
          <a:p>
            <a:pPr algn="l"/>
            <a:r>
              <a:rPr lang="en-AU" sz="1800" b="1" i="0" u="none" strike="noStrike" baseline="0" dirty="0" smtClean="0">
                <a:solidFill>
                  <a:srgbClr val="008181"/>
                </a:solidFill>
                <a:latin typeface="Arial Rounded MT Bold" panose="020F0704030504030204" pitchFamily="34" charset="0"/>
              </a:rPr>
              <a:t>And</a:t>
            </a:r>
            <a:r>
              <a:rPr lang="en-AU" sz="1800" b="1" i="0" u="none" strike="noStrike" baseline="0" dirty="0" smtClean="0">
                <a:solidFill>
                  <a:srgbClr val="E46D0A"/>
                </a:solidFill>
                <a:latin typeface="Arial Rounded MT Bold" panose="020F0704030504030204" pitchFamily="34" charset="0"/>
              </a:rPr>
              <a:t> </a:t>
            </a:r>
            <a:r>
              <a:rPr lang="en-AU" sz="1800" b="1" i="0" u="none" strike="noStrike" baseline="0" dirty="0" smtClean="0">
                <a:solidFill>
                  <a:srgbClr val="0000FF"/>
                </a:solidFill>
                <a:latin typeface="Arial Rounded MT Bold" panose="020F0704030504030204" pitchFamily="34" charset="0"/>
              </a:rPr>
              <a:t>Yahuah </a:t>
            </a:r>
            <a:r>
              <a:rPr lang="en-AU" sz="1800" b="1" i="0" u="none" strike="noStrike" baseline="0" dirty="0">
                <a:solidFill>
                  <a:srgbClr val="008181"/>
                </a:solidFill>
                <a:latin typeface="Arial Rounded MT Bold" panose="020F0704030504030204" pitchFamily="34" charset="0"/>
              </a:rPr>
              <a:t>said, Judah shall go up first.</a:t>
            </a:r>
            <a:endParaRPr lang="en-AU" dirty="0">
              <a:solidFill>
                <a:srgbClr val="008181"/>
              </a:solidFill>
            </a:endParaRPr>
          </a:p>
        </p:txBody>
      </p:sp>
      <p:sp>
        <p:nvSpPr>
          <p:cNvPr id="7" name="TextBox 6">
            <a:extLst>
              <a:ext uri="{FF2B5EF4-FFF2-40B4-BE49-F238E27FC236}">
                <a16:creationId xmlns:a16="http://schemas.microsoft.com/office/drawing/2014/main" xmlns="" id="{A4ACE1EC-3EF5-498A-92B4-0DF29ECA4B19}"/>
              </a:ext>
            </a:extLst>
          </p:cNvPr>
          <p:cNvSpPr txBox="1"/>
          <p:nvPr/>
        </p:nvSpPr>
        <p:spPr>
          <a:xfrm>
            <a:off x="184795" y="4092507"/>
            <a:ext cx="11320363" cy="2062103"/>
          </a:xfrm>
          <a:prstGeom prst="rect">
            <a:avLst/>
          </a:prstGeom>
          <a:noFill/>
        </p:spPr>
        <p:txBody>
          <a:bodyPr wrap="square">
            <a:spAutoFit/>
            <a:scene3d>
              <a:camera prst="orthographicFront"/>
              <a:lightRig rig="threePt" dir="t"/>
            </a:scene3d>
            <a:sp3d extrusionH="57150">
              <a:bevelT w="38100" h="38100" prst="angle"/>
            </a:sp3d>
          </a:bodyPr>
          <a:lstStyle/>
          <a:p>
            <a:pPr algn="ctr"/>
            <a:r>
              <a:rPr lang="en-AU" sz="4000" b="0" i="0" u="none" strike="noStrike" baseline="0" dirty="0">
                <a:solidFill>
                  <a:srgbClr val="000000"/>
                </a:solidFill>
                <a:latin typeface="Calibri" panose="020F0502020204030204" pitchFamily="34" charset="0"/>
              </a:rPr>
              <a:t>This was the </a:t>
            </a:r>
            <a:r>
              <a:rPr lang="en-AU" sz="4800" b="1" i="1" u="none" strike="noStrike" baseline="0" dirty="0" smtClean="0">
                <a:solidFill>
                  <a:srgbClr val="008181"/>
                </a:solidFill>
                <a:latin typeface="Calibri,BoldItalic"/>
              </a:rPr>
              <a:t>1</a:t>
            </a:r>
            <a:r>
              <a:rPr lang="en-AU" sz="4800" b="1" i="1" u="none" strike="noStrike" baseline="30000" dirty="0" smtClean="0">
                <a:solidFill>
                  <a:srgbClr val="008181"/>
                </a:solidFill>
                <a:latin typeface="Calibri,BoldItalic"/>
              </a:rPr>
              <a:t>st</a:t>
            </a:r>
            <a:r>
              <a:rPr lang="en-AU" sz="4800" b="1" i="1" u="none" strike="noStrike" baseline="0" dirty="0" smtClean="0">
                <a:solidFill>
                  <a:srgbClr val="008181"/>
                </a:solidFill>
                <a:latin typeface="Calibri,BoldItalic"/>
              </a:rPr>
              <a:t> of </a:t>
            </a:r>
            <a:r>
              <a:rPr lang="en-AU" sz="4800" b="1" i="1" u="none" strike="noStrike" baseline="0" dirty="0">
                <a:solidFill>
                  <a:srgbClr val="008181"/>
                </a:solidFill>
                <a:latin typeface="Calibri,BoldItalic"/>
              </a:rPr>
              <a:t>three occurrences </a:t>
            </a:r>
            <a:r>
              <a:rPr lang="en-AU" sz="4800" b="1" i="1" u="none" strike="noStrike" baseline="0" dirty="0" smtClean="0">
                <a:solidFill>
                  <a:srgbClr val="008181"/>
                </a:solidFill>
                <a:latin typeface="Calibri,BoldItalic"/>
              </a:rPr>
              <a:t/>
            </a:r>
            <a:br>
              <a:rPr lang="en-AU" sz="4800" b="1" i="1" u="none" strike="noStrike" baseline="0" dirty="0" smtClean="0">
                <a:solidFill>
                  <a:srgbClr val="008181"/>
                </a:solidFill>
                <a:latin typeface="Calibri,BoldItalic"/>
              </a:rPr>
            </a:br>
            <a:r>
              <a:rPr lang="en-AU" sz="4000" b="0" i="0" u="none" strike="noStrike" baseline="0" dirty="0" smtClean="0">
                <a:solidFill>
                  <a:srgbClr val="000000"/>
                </a:solidFill>
                <a:latin typeface="Calibri" panose="020F0502020204030204" pitchFamily="34" charset="0"/>
              </a:rPr>
              <a:t>of the </a:t>
            </a:r>
            <a:r>
              <a:rPr lang="en-AU" sz="4000" b="0" i="0" u="none" strike="noStrike" baseline="0" dirty="0">
                <a:solidFill>
                  <a:srgbClr val="000000"/>
                </a:solidFill>
                <a:latin typeface="Calibri" panose="020F0502020204030204" pitchFamily="34" charset="0"/>
              </a:rPr>
              <a:t>Hebrews in consulting with </a:t>
            </a:r>
            <a:r>
              <a:rPr lang="en-AU" sz="4000" b="1" i="0" u="none" strike="noStrike" baseline="0" dirty="0" smtClean="0">
                <a:solidFill>
                  <a:srgbClr val="0000FF"/>
                </a:solidFill>
                <a:latin typeface="Calibri,Bold"/>
              </a:rPr>
              <a:t>Yahuah </a:t>
            </a:r>
            <a:br>
              <a:rPr lang="en-AU" sz="4000" b="1" i="0" u="none" strike="noStrike" baseline="0" dirty="0" smtClean="0">
                <a:solidFill>
                  <a:srgbClr val="0000FF"/>
                </a:solidFill>
                <a:latin typeface="Calibri,Bold"/>
              </a:rPr>
            </a:br>
            <a:r>
              <a:rPr lang="en-AU" sz="4000" b="0" i="0" u="none" strike="noStrike" baseline="0" dirty="0" smtClean="0">
                <a:solidFill>
                  <a:srgbClr val="000000"/>
                </a:solidFill>
                <a:latin typeface="Calibri" panose="020F0502020204030204" pitchFamily="34" charset="0"/>
              </a:rPr>
              <a:t>for guidance </a:t>
            </a:r>
            <a:r>
              <a:rPr lang="en-AU" sz="4000" b="0" i="0" u="none" strike="noStrike" baseline="0" dirty="0">
                <a:solidFill>
                  <a:srgbClr val="000000"/>
                </a:solidFill>
                <a:latin typeface="Calibri" panose="020F0502020204030204" pitchFamily="34" charset="0"/>
              </a:rPr>
              <a:t>concerning this terrible event.</a:t>
            </a:r>
            <a:endParaRPr lang="en-AU" sz="4000" dirty="0"/>
          </a:p>
        </p:txBody>
      </p:sp>
      <p:sp>
        <p:nvSpPr>
          <p:cNvPr id="4" name="Slide Number Placeholder 3"/>
          <p:cNvSpPr>
            <a:spLocks noGrp="1"/>
          </p:cNvSpPr>
          <p:nvPr>
            <p:ph type="sldNum" sz="quarter" idx="12"/>
          </p:nvPr>
        </p:nvSpPr>
        <p:spPr/>
        <p:txBody>
          <a:bodyPr/>
          <a:lstStyle/>
          <a:p>
            <a:fld id="{837E6352-AEFE-4C79-A010-4136B479DE88}" type="slidenum">
              <a:rPr lang="en-AU" smtClean="0"/>
              <a:t>23</a:t>
            </a:fld>
            <a:endParaRPr lang="en-AU"/>
          </a:p>
        </p:txBody>
      </p:sp>
      <p:pic>
        <p:nvPicPr>
          <p:cNvPr id="8" name="Picture 7" descr="C:\Documents and Settings\Demo\Desktop\Moon-Month &amp; Dawn\Astleford Studies - Dawn\7a - Judges Belligerant Benjamites {10 pgs} 1-1-15\Art Jud 20 BB Study\Ask Yah.jpg"/>
          <p:cNvPicPr/>
          <p:nvPr/>
        </p:nvPicPr>
        <p:blipFill>
          <a:blip r:embed="rId2">
            <a:extLst>
              <a:ext uri="{28A0092B-C50C-407E-A947-70E740481C1C}">
                <a14:useLocalDpi xmlns:a14="http://schemas.microsoft.com/office/drawing/2010/main" val="0"/>
              </a:ext>
            </a:extLst>
          </a:blip>
          <a:srcRect/>
          <a:stretch>
            <a:fillRect/>
          </a:stretch>
        </p:blipFill>
        <p:spPr bwMode="auto">
          <a:xfrm>
            <a:off x="8947231" y="2067617"/>
            <a:ext cx="2218142" cy="1850432"/>
          </a:xfrm>
          <a:prstGeom prst="roundRect">
            <a:avLst>
              <a:gd name="adj" fmla="val 16667"/>
            </a:avLst>
          </a:prstGeom>
          <a:ln w="76200">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796296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793072-6F0B-446B-B0A1-8B8D85998CC9}"/>
              </a:ext>
            </a:extLst>
          </p:cNvPr>
          <p:cNvSpPr txBox="1"/>
          <p:nvPr/>
        </p:nvSpPr>
        <p:spPr>
          <a:xfrm>
            <a:off x="578734" y="258680"/>
            <a:ext cx="11395964" cy="3354765"/>
          </a:xfrm>
          <a:prstGeom prst="rect">
            <a:avLst/>
          </a:prstGeom>
          <a:noFill/>
        </p:spPr>
        <p:txBody>
          <a:bodyPr wrap="square">
            <a:spAutoFit/>
            <a:scene3d>
              <a:camera prst="orthographicFront"/>
              <a:lightRig rig="threePt" dir="t"/>
            </a:scene3d>
            <a:sp3d extrusionH="57150">
              <a:bevelT w="38100" h="38100" prst="angle"/>
            </a:sp3d>
          </a:bodyPr>
          <a:lstStyle/>
          <a:p>
            <a:pPr algn="l"/>
            <a:r>
              <a:rPr lang="en-AU" sz="1800" b="1" i="0" u="none" strike="noStrike" baseline="0" dirty="0" smtClean="0">
                <a:solidFill>
                  <a:srgbClr val="6600CD"/>
                </a:solidFill>
                <a:latin typeface="Arial Rounded MT Bold" panose="020F0704030504030204" pitchFamily="34" charset="0"/>
              </a:rPr>
              <a:t>Judges </a:t>
            </a:r>
            <a:r>
              <a:rPr lang="en-AU" sz="1800" b="1" i="0" u="none" strike="noStrike" baseline="0" dirty="0">
                <a:solidFill>
                  <a:srgbClr val="6600CD"/>
                </a:solidFill>
                <a:latin typeface="Arial Rounded MT Bold" panose="020F0704030504030204" pitchFamily="34" charset="0"/>
              </a:rPr>
              <a:t>20:19</a:t>
            </a:r>
          </a:p>
          <a:p>
            <a:pPr algn="l"/>
            <a:r>
              <a:rPr lang="en-US" sz="1800" b="1" i="0" u="none" strike="noStrike" baseline="0" dirty="0">
                <a:solidFill>
                  <a:srgbClr val="008181"/>
                </a:solidFill>
                <a:latin typeface="Arial Rounded MT Bold" panose="020F0704030504030204" pitchFamily="34" charset="0"/>
              </a:rPr>
              <a:t>And the children of Israel rose up in the </a:t>
            </a:r>
            <a:r>
              <a:rPr lang="en-US" sz="1800" b="1" i="0" u="none" strike="noStrike" baseline="0" dirty="0">
                <a:solidFill>
                  <a:schemeClr val="accent2">
                    <a:lumMod val="75000"/>
                  </a:schemeClr>
                </a:solidFill>
                <a:latin typeface="Arial Rounded MT Bold" panose="020F0704030504030204" pitchFamily="34" charset="0"/>
              </a:rPr>
              <a:t>morning</a:t>
            </a:r>
            <a:r>
              <a:rPr lang="en-US" sz="1800" b="1" i="0" u="none" strike="noStrike" baseline="0" dirty="0">
                <a:solidFill>
                  <a:srgbClr val="008181"/>
                </a:solidFill>
                <a:latin typeface="Arial Rounded MT Bold" panose="020F0704030504030204" pitchFamily="34" charset="0"/>
              </a:rPr>
              <a:t> [&lt;</a:t>
            </a:r>
            <a:r>
              <a:rPr lang="en-US" sz="1800" b="1" i="0" u="none" strike="noStrike" baseline="0" dirty="0">
                <a:solidFill>
                  <a:schemeClr val="accent2">
                    <a:lumMod val="75000"/>
                  </a:schemeClr>
                </a:solidFill>
                <a:latin typeface="Arial Rounded MT Bold" panose="020F0704030504030204" pitchFamily="34" charset="0"/>
              </a:rPr>
              <a:t>boqer</a:t>
            </a:r>
            <a:r>
              <a:rPr lang="en-US" sz="1800" b="1" i="0" u="none" strike="noStrike" baseline="0" dirty="0">
                <a:solidFill>
                  <a:srgbClr val="008181"/>
                </a:solidFill>
                <a:latin typeface="Arial Rounded MT Bold" panose="020F0704030504030204" pitchFamily="34" charset="0"/>
              </a:rPr>
              <a:t>&gt;], and encamped </a:t>
            </a:r>
            <a:r>
              <a:rPr lang="en-US" sz="1800" b="1" i="0" u="none" strike="noStrike" baseline="0" dirty="0" smtClean="0">
                <a:solidFill>
                  <a:srgbClr val="008181"/>
                </a:solidFill>
                <a:latin typeface="Arial Rounded MT Bold" panose="020F0704030504030204" pitchFamily="34" charset="0"/>
              </a:rPr>
              <a:t>against </a:t>
            </a:r>
            <a:r>
              <a:rPr lang="en-AU" sz="1800" b="1" i="0" u="none" strike="noStrike" baseline="0" dirty="0" err="1" smtClean="0">
                <a:solidFill>
                  <a:srgbClr val="008181"/>
                </a:solidFill>
                <a:latin typeface="Arial Rounded MT Bold" panose="020F0704030504030204" pitchFamily="34" charset="0"/>
              </a:rPr>
              <a:t>Gibeah</a:t>
            </a:r>
            <a:r>
              <a:rPr lang="en-AU" sz="1800" b="1" i="0" u="none" strike="noStrike" baseline="0" dirty="0" smtClean="0">
                <a:solidFill>
                  <a:srgbClr val="008181"/>
                </a:solidFill>
                <a:latin typeface="Arial Rounded MT Bold" panose="020F0704030504030204" pitchFamily="34" charset="0"/>
              </a:rPr>
              <a:t>.</a:t>
            </a:r>
            <a:br>
              <a:rPr lang="en-AU" sz="1800" b="1" i="0" u="none" strike="noStrike" baseline="0" dirty="0" smtClean="0">
                <a:solidFill>
                  <a:srgbClr val="008181"/>
                </a:solidFill>
                <a:latin typeface="Arial Rounded MT Bold" panose="020F0704030504030204" pitchFamily="34" charset="0"/>
              </a:rPr>
            </a:br>
            <a:endParaRPr lang="en-AU" sz="1800" b="1" i="0" u="none" strike="noStrike" baseline="0" dirty="0">
              <a:solidFill>
                <a:srgbClr val="008181"/>
              </a:solidFill>
              <a:latin typeface="Arial Rounded MT Bold" panose="020F0704030504030204" pitchFamily="34" charset="0"/>
            </a:endParaRPr>
          </a:p>
          <a:p>
            <a:pPr marL="285750" indent="-285750" algn="l">
              <a:buFont typeface="Arial" pitchFamily="34" charset="0"/>
              <a:buChar char="•"/>
            </a:pPr>
            <a:r>
              <a:rPr lang="en-US" sz="1800" b="1" i="0" u="none" strike="noStrike" baseline="0" dirty="0">
                <a:solidFill>
                  <a:schemeClr val="accent2">
                    <a:lumMod val="75000"/>
                  </a:schemeClr>
                </a:solidFill>
                <a:latin typeface="Calibri,Bold"/>
              </a:rPr>
              <a:t>morning</a:t>
            </a:r>
            <a:r>
              <a:rPr lang="en-US" sz="1800" b="1" i="0" u="none" strike="noStrike" baseline="0" dirty="0">
                <a:solidFill>
                  <a:srgbClr val="0070C1"/>
                </a:solidFill>
                <a:latin typeface="Calibri,Bold"/>
              </a:rPr>
              <a:t> </a:t>
            </a:r>
            <a:r>
              <a:rPr lang="en-US" b="1" dirty="0">
                <a:solidFill>
                  <a:srgbClr val="0070C1"/>
                </a:solidFill>
                <a:latin typeface="Calibri,Bold"/>
              </a:rPr>
              <a:t> </a:t>
            </a:r>
            <a:r>
              <a:rPr lang="en-US" b="1" dirty="0" smtClean="0">
                <a:solidFill>
                  <a:srgbClr val="0070C1"/>
                </a:solidFill>
                <a:latin typeface="Calibri,Bold"/>
              </a:rPr>
              <a:t> </a:t>
            </a:r>
            <a:r>
              <a:rPr lang="en-US" b="1" dirty="0" smtClean="0">
                <a:solidFill>
                  <a:srgbClr val="000000"/>
                </a:solidFill>
                <a:latin typeface="Calibri,Bold"/>
              </a:rPr>
              <a:t>H1</a:t>
            </a:r>
            <a:r>
              <a:rPr lang="en-US" sz="1800" b="1" i="0" u="none" strike="noStrike" baseline="0" dirty="0" smtClean="0">
                <a:solidFill>
                  <a:srgbClr val="000000"/>
                </a:solidFill>
                <a:latin typeface="Calibri,Bold"/>
              </a:rPr>
              <a:t>242</a:t>
            </a:r>
            <a:r>
              <a:rPr lang="en-US" sz="1800" b="0" i="0" u="none" strike="noStrike" baseline="0" dirty="0">
                <a:solidFill>
                  <a:srgbClr val="000000"/>
                </a:solidFill>
                <a:latin typeface="Calibri" panose="020F0502020204030204" pitchFamily="34" charset="0"/>
              </a:rPr>
              <a:t>; &lt;</a:t>
            </a:r>
            <a:r>
              <a:rPr lang="en-US" sz="1800" b="1" i="0" u="none" strike="noStrike" baseline="0" dirty="0">
                <a:solidFill>
                  <a:schemeClr val="accent2">
                    <a:lumMod val="75000"/>
                  </a:schemeClr>
                </a:solidFill>
                <a:latin typeface="Calibri,Bold"/>
              </a:rPr>
              <a:t>boqer</a:t>
            </a:r>
            <a:r>
              <a:rPr lang="en-US" sz="1800" b="0" i="0" u="none" strike="noStrike" baseline="0" dirty="0">
                <a:solidFill>
                  <a:srgbClr val="000000"/>
                </a:solidFill>
                <a:latin typeface="Calibri" panose="020F0502020204030204" pitchFamily="34" charset="0"/>
              </a:rPr>
              <a:t>&gt;; from </a:t>
            </a:r>
            <a:r>
              <a:rPr lang="en-US" sz="1800" b="1" i="0" u="none" strike="noStrike" baseline="0" dirty="0" smtClean="0">
                <a:solidFill>
                  <a:srgbClr val="000000"/>
                </a:solidFill>
                <a:latin typeface="Calibri,Bold"/>
              </a:rPr>
              <a:t>H1239</a:t>
            </a:r>
            <a:r>
              <a:rPr lang="en-US" sz="1800" b="0" i="0" u="none" strike="noStrike" baseline="0" dirty="0">
                <a:solidFill>
                  <a:srgbClr val="000000"/>
                </a:solidFill>
                <a:latin typeface="Calibri" panose="020F0502020204030204" pitchFamily="34" charset="0"/>
              </a:rPr>
              <a:t>; properly, </a:t>
            </a:r>
            <a:r>
              <a:rPr lang="en-US" sz="1800" b="1" i="0" u="none" strike="noStrike" baseline="0" dirty="0">
                <a:solidFill>
                  <a:schemeClr val="accent2">
                    <a:lumMod val="75000"/>
                  </a:schemeClr>
                </a:solidFill>
                <a:latin typeface="Calibri,Bold"/>
              </a:rPr>
              <a:t>dawn</a:t>
            </a:r>
            <a:r>
              <a:rPr lang="en-US" sz="1800" b="1" i="0" u="none" strike="noStrike" baseline="0" dirty="0">
                <a:solidFill>
                  <a:srgbClr val="A91893"/>
                </a:solidFill>
                <a:latin typeface="Calibri,Bold"/>
              </a:rPr>
              <a:t> </a:t>
            </a:r>
            <a:r>
              <a:rPr lang="en-US" sz="1800" b="0" i="0" u="none" strike="noStrike" baseline="0" dirty="0">
                <a:solidFill>
                  <a:srgbClr val="000000"/>
                </a:solidFill>
                <a:latin typeface="Calibri" panose="020F0502020204030204" pitchFamily="34" charset="0"/>
              </a:rPr>
              <a:t>(</a:t>
            </a:r>
            <a:r>
              <a:rPr lang="en-US" sz="1800" b="1" i="0" u="none" strike="noStrike" baseline="0" dirty="0">
                <a:solidFill>
                  <a:schemeClr val="accent2">
                    <a:lumMod val="75000"/>
                  </a:schemeClr>
                </a:solidFill>
                <a:latin typeface="Calibri" panose="020F0502020204030204" pitchFamily="34" charset="0"/>
              </a:rPr>
              <a:t>as the break of day</a:t>
            </a:r>
            <a:r>
              <a:rPr lang="en-US" sz="1800" b="0" i="0" u="none" strike="noStrike" baseline="0" dirty="0">
                <a:solidFill>
                  <a:srgbClr val="000000"/>
                </a:solidFill>
                <a:latin typeface="Calibri" panose="020F0502020204030204" pitchFamily="34" charset="0"/>
              </a:rPr>
              <a:t>); generally</a:t>
            </a:r>
            <a:r>
              <a:rPr lang="en-US" sz="1800" b="0" i="0" u="none" strike="noStrike" baseline="0" dirty="0" smtClean="0">
                <a:solidFill>
                  <a:srgbClr val="000000"/>
                </a:solidFill>
                <a:latin typeface="Calibri" panose="020F0502020204030204" pitchFamily="34" charset="0"/>
              </a:rPr>
              <a:t>, morning</a:t>
            </a:r>
            <a:r>
              <a:rPr lang="en-US" sz="1800" b="0" i="0" u="none" strike="noStrike" baseline="0" dirty="0">
                <a:solidFill>
                  <a:srgbClr val="000000"/>
                </a:solidFill>
                <a:latin typeface="Calibri" panose="020F0502020204030204" pitchFamily="34" charset="0"/>
              </a:rPr>
              <a:t>: KJV - (+)day, early, morning, </a:t>
            </a:r>
            <a:r>
              <a:rPr lang="en-US" sz="1800" b="0" i="0" u="none" strike="noStrike" baseline="0" dirty="0" smtClean="0">
                <a:solidFill>
                  <a:srgbClr val="000000"/>
                </a:solidFill>
                <a:latin typeface="Calibri" panose="020F0502020204030204" pitchFamily="34" charset="0"/>
              </a:rPr>
              <a:t>morrow.</a:t>
            </a:r>
          </a:p>
          <a:p>
            <a:pPr marL="742950" lvl="1" indent="-285750">
              <a:buFont typeface="Arial" pitchFamily="34" charset="0"/>
              <a:buChar char="•"/>
            </a:pPr>
            <a:r>
              <a:rPr lang="en-US" b="1" i="0" u="none" strike="noStrike" baseline="0" dirty="0" smtClean="0">
                <a:solidFill>
                  <a:srgbClr val="000000"/>
                </a:solidFill>
                <a:latin typeface="Calibri,Bold"/>
              </a:rPr>
              <a:t>H1239 </a:t>
            </a:r>
            <a:r>
              <a:rPr lang="en-US" b="0" i="0" u="none" strike="noStrike" baseline="0" dirty="0">
                <a:solidFill>
                  <a:srgbClr val="000000"/>
                </a:solidFill>
                <a:latin typeface="Calibri" panose="020F0502020204030204" pitchFamily="34" charset="0"/>
              </a:rPr>
              <a:t>&lt;</a:t>
            </a:r>
            <a:r>
              <a:rPr lang="en-US" b="1" i="0" u="none" strike="noStrike" baseline="0" dirty="0" err="1">
                <a:solidFill>
                  <a:schemeClr val="accent2">
                    <a:lumMod val="75000"/>
                  </a:schemeClr>
                </a:solidFill>
                <a:latin typeface="Calibri,Bold"/>
              </a:rPr>
              <a:t>baqar</a:t>
            </a:r>
            <a:r>
              <a:rPr lang="en-US" b="0" i="0" u="none" strike="noStrike" baseline="0" dirty="0">
                <a:solidFill>
                  <a:srgbClr val="000000"/>
                </a:solidFill>
                <a:latin typeface="Calibri" panose="020F0502020204030204" pitchFamily="34" charset="0"/>
              </a:rPr>
              <a:t>&gt;; </a:t>
            </a:r>
            <a:r>
              <a:rPr lang="en-US" b="1" i="0" u="sng"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a </a:t>
            </a:r>
            <a:r>
              <a:rPr lang="en-US" b="1" i="0"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p</a:t>
            </a:r>
            <a:r>
              <a:rPr lang="en-US" b="1" i="0" u="sng"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rimitive root</a:t>
            </a:r>
            <a:r>
              <a:rPr lang="en-US" b="0" i="0" u="none" strike="noStrike" baseline="0" dirty="0">
                <a:solidFill>
                  <a:srgbClr val="000000"/>
                </a:solidFill>
                <a:latin typeface="Calibri" panose="020F0502020204030204" pitchFamily="34" charset="0"/>
              </a:rPr>
              <a:t>; properly, </a:t>
            </a:r>
            <a:r>
              <a:rPr lang="en-US" b="0" i="0" u="sng"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to </a:t>
            </a:r>
            <a:r>
              <a:rPr lang="en-US" b="0" i="0"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p</a:t>
            </a:r>
            <a:r>
              <a:rPr lang="en-US" b="0" i="0" u="sng"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lou</a:t>
            </a:r>
            <a:r>
              <a:rPr lang="en-US" b="0" i="0"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g</a:t>
            </a:r>
            <a:r>
              <a:rPr lang="en-US" b="0" i="0" u="sng"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h</a:t>
            </a:r>
            <a:r>
              <a:rPr lang="en-US" b="0" i="0" u="none" strike="noStrike" baseline="0" dirty="0">
                <a:solidFill>
                  <a:srgbClr val="000000"/>
                </a:solidFill>
                <a:latin typeface="Calibri" panose="020F0502020204030204" pitchFamily="34" charset="0"/>
              </a:rPr>
              <a:t>, or (generally) </a:t>
            </a:r>
            <a:r>
              <a:rPr lang="en-US" b="0" i="0" u="sng"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break forth</a:t>
            </a:r>
            <a:r>
              <a:rPr lang="en-US" b="0" i="0" u="none" strike="noStrike" baseline="0" dirty="0">
                <a:solidFill>
                  <a:srgbClr val="000000"/>
                </a:solidFill>
                <a:latin typeface="Calibri" panose="020F0502020204030204" pitchFamily="34" charset="0"/>
              </a:rPr>
              <a:t>, i.e</a:t>
            </a:r>
            <a:r>
              <a:rPr lang="en-US" b="0" i="0" u="none" strike="noStrike" baseline="0" dirty="0" smtClean="0">
                <a:solidFill>
                  <a:srgbClr val="000000"/>
                </a:solidFill>
                <a:latin typeface="Calibri" panose="020F0502020204030204" pitchFamily="34" charset="0"/>
              </a:rPr>
              <a:t>. (</a:t>
            </a:r>
            <a:r>
              <a:rPr lang="en-US" b="0" i="0" u="none" strike="noStrike" baseline="0" dirty="0">
                <a:solidFill>
                  <a:srgbClr val="000000"/>
                </a:solidFill>
                <a:latin typeface="Calibri" panose="020F0502020204030204" pitchFamily="34" charset="0"/>
              </a:rPr>
              <a:t>figuratively) </a:t>
            </a:r>
            <a:r>
              <a:rPr lang="en-US" b="0" i="0" u="none" strike="noStrike" baseline="0" dirty="0" smtClean="0">
                <a:solidFill>
                  <a:srgbClr val="000000"/>
                </a:solidFill>
                <a:latin typeface="Calibri" panose="020F0502020204030204" pitchFamily="34" charset="0"/>
              </a:rPr>
              <a:t/>
            </a:r>
            <a:br>
              <a:rPr lang="en-US" b="0" i="0" u="none" strike="noStrike" baseline="0" dirty="0" smtClean="0">
                <a:solidFill>
                  <a:srgbClr val="000000"/>
                </a:solidFill>
                <a:latin typeface="Calibri" panose="020F0502020204030204" pitchFamily="34" charset="0"/>
              </a:rPr>
            </a:br>
            <a:r>
              <a:rPr lang="en-US" b="0" i="0" u="none" strike="noStrike" baseline="0" dirty="0" smtClean="0">
                <a:solidFill>
                  <a:srgbClr val="000000"/>
                </a:solidFill>
                <a:latin typeface="Calibri" panose="020F0502020204030204" pitchFamily="34" charset="0"/>
              </a:rPr>
              <a:t>to </a:t>
            </a:r>
            <a:r>
              <a:rPr lang="en-US" b="0" i="0" u="none" strike="noStrike" baseline="0" dirty="0">
                <a:solidFill>
                  <a:srgbClr val="000000"/>
                </a:solidFill>
                <a:latin typeface="Calibri" panose="020F0502020204030204" pitchFamily="34" charset="0"/>
              </a:rPr>
              <a:t>inspect, admire, care for, consider: KJV - (make) inquire (-</a:t>
            </a:r>
            <a:r>
              <a:rPr lang="en-US" b="0" i="0" u="none" strike="noStrike" baseline="0" dirty="0" err="1">
                <a:solidFill>
                  <a:srgbClr val="000000"/>
                </a:solidFill>
                <a:latin typeface="Calibri" panose="020F0502020204030204" pitchFamily="34" charset="0"/>
              </a:rPr>
              <a:t>ry</a:t>
            </a:r>
            <a:r>
              <a:rPr lang="en-US" b="0" i="0" u="none" strike="noStrike" baseline="0" dirty="0">
                <a:solidFill>
                  <a:srgbClr val="000000"/>
                </a:solidFill>
                <a:latin typeface="Calibri" panose="020F0502020204030204" pitchFamily="34" charset="0"/>
              </a:rPr>
              <a:t>), (make</a:t>
            </a:r>
            <a:r>
              <a:rPr lang="en-US" b="0" i="0" u="none" strike="noStrike" baseline="0" dirty="0" smtClean="0">
                <a:solidFill>
                  <a:srgbClr val="000000"/>
                </a:solidFill>
                <a:latin typeface="Calibri" panose="020F0502020204030204" pitchFamily="34" charset="0"/>
              </a:rPr>
              <a:t>) </a:t>
            </a:r>
            <a:r>
              <a:rPr lang="en-AU" b="0" i="0" u="none" strike="noStrike" baseline="0" dirty="0" smtClean="0">
                <a:solidFill>
                  <a:srgbClr val="000000"/>
                </a:solidFill>
                <a:latin typeface="Calibri" panose="020F0502020204030204" pitchFamily="34" charset="0"/>
              </a:rPr>
              <a:t>search</a:t>
            </a:r>
            <a:r>
              <a:rPr lang="en-AU" b="0" i="0" u="none" strike="noStrike" baseline="0" dirty="0">
                <a:solidFill>
                  <a:srgbClr val="000000"/>
                </a:solidFill>
                <a:latin typeface="Calibri" panose="020F0502020204030204" pitchFamily="34" charset="0"/>
              </a:rPr>
              <a:t>, seek out</a:t>
            </a:r>
            <a:r>
              <a:rPr lang="en-AU" b="0" i="0" u="none" strike="noStrike" baseline="0" dirty="0" smtClean="0">
                <a:solidFill>
                  <a:srgbClr val="000000"/>
                </a:solidFill>
                <a:latin typeface="Calibri" panose="020F0502020204030204" pitchFamily="34" charset="0"/>
              </a:rPr>
              <a:t>.</a:t>
            </a:r>
          </a:p>
          <a:p>
            <a:pPr algn="l"/>
            <a:endParaRPr lang="en-AU" sz="1800" b="0" i="0" u="none" strike="noStrike" baseline="0" dirty="0">
              <a:solidFill>
                <a:srgbClr val="000000"/>
              </a:solidFill>
              <a:latin typeface="Calibri" panose="020F0502020204030204" pitchFamily="34" charset="0"/>
            </a:endParaRPr>
          </a:p>
          <a:p>
            <a:pPr algn="l"/>
            <a:r>
              <a:rPr lang="en-US" sz="2000" b="0" i="0" u="none" strike="noStrike" baseline="0" dirty="0">
                <a:solidFill>
                  <a:srgbClr val="000000"/>
                </a:solidFill>
                <a:latin typeface="Calibri" panose="020F0502020204030204" pitchFamily="34" charset="0"/>
              </a:rPr>
              <a:t>The warriors arose before sunrise, </a:t>
            </a:r>
            <a:r>
              <a:rPr lang="en-US" sz="2000" b="1" i="0" u="none" strike="noStrike" baseline="0" dirty="0">
                <a:solidFill>
                  <a:schemeClr val="accent2">
                    <a:lumMod val="75000"/>
                  </a:schemeClr>
                </a:solidFill>
                <a:latin typeface="Calibri,Bold"/>
              </a:rPr>
              <a:t>at Dawn, </a:t>
            </a:r>
            <a:r>
              <a:rPr lang="en-US" sz="2000" b="0" i="0" u="none" strike="noStrike" baseline="0" dirty="0">
                <a:solidFill>
                  <a:srgbClr val="000000"/>
                </a:solidFill>
                <a:latin typeface="Calibri" panose="020F0502020204030204" pitchFamily="34" charset="0"/>
              </a:rPr>
              <a:t>and prepared for war. However, they were soundly </a:t>
            </a:r>
            <a:r>
              <a:rPr lang="en-US" sz="2000" b="0" i="0" u="none" strike="noStrike" baseline="0" dirty="0" smtClean="0">
                <a:solidFill>
                  <a:srgbClr val="000000"/>
                </a:solidFill>
                <a:latin typeface="Calibri" panose="020F0502020204030204" pitchFamily="34" charset="0"/>
              </a:rPr>
              <a:t/>
            </a:r>
            <a:br>
              <a:rPr lang="en-US" sz="2000" b="0" i="0" u="none" strike="noStrike" baseline="0" dirty="0" smtClean="0">
                <a:solidFill>
                  <a:srgbClr val="000000"/>
                </a:solidFill>
                <a:latin typeface="Calibri" panose="020F0502020204030204" pitchFamily="34" charset="0"/>
              </a:rPr>
            </a:br>
            <a:r>
              <a:rPr lang="en-US" sz="2000" b="0" i="0" u="none" strike="noStrike" baseline="0" dirty="0" smtClean="0">
                <a:solidFill>
                  <a:srgbClr val="000000"/>
                </a:solidFill>
                <a:latin typeface="Calibri" panose="020F0502020204030204" pitchFamily="34" charset="0"/>
              </a:rPr>
              <a:t>defeated by </a:t>
            </a:r>
            <a:r>
              <a:rPr lang="en-AU" sz="2000" b="0" i="0" u="none" strike="noStrike" baseline="0" dirty="0" smtClean="0">
                <a:solidFill>
                  <a:srgbClr val="000000"/>
                </a:solidFill>
                <a:latin typeface="Calibri" panose="020F0502020204030204" pitchFamily="34" charset="0"/>
              </a:rPr>
              <a:t>the </a:t>
            </a:r>
            <a:r>
              <a:rPr lang="en-AU" sz="2000" b="0" i="0" u="none" strike="noStrike" baseline="0" dirty="0">
                <a:solidFill>
                  <a:srgbClr val="000000"/>
                </a:solidFill>
                <a:latin typeface="Calibri" panose="020F0502020204030204" pitchFamily="34" charset="0"/>
              </a:rPr>
              <a:t>Benjamites. The next cycle (</a:t>
            </a:r>
            <a:r>
              <a:rPr lang="en-AU" sz="2000" b="0" i="0" u="none" strike="noStrike" baseline="0" dirty="0" smtClean="0">
                <a:solidFill>
                  <a:srgbClr val="000000"/>
                </a:solidFill>
                <a:latin typeface="Calibri" panose="020F0502020204030204" pitchFamily="34" charset="0"/>
              </a:rPr>
              <a:t>2</a:t>
            </a:r>
            <a:r>
              <a:rPr lang="en-AU" sz="2000" b="0" i="0" u="none" strike="noStrike" baseline="30000" dirty="0" smtClean="0">
                <a:solidFill>
                  <a:srgbClr val="000000"/>
                </a:solidFill>
                <a:latin typeface="Calibri" panose="020F0502020204030204" pitchFamily="34" charset="0"/>
              </a:rPr>
              <a:t>nd</a:t>
            </a:r>
            <a:r>
              <a:rPr lang="en-AU" sz="2000" b="0" i="0" u="none" strike="noStrike" baseline="0" dirty="0" smtClean="0">
                <a:solidFill>
                  <a:srgbClr val="000000"/>
                </a:solidFill>
                <a:latin typeface="Calibri" panose="020F0502020204030204" pitchFamily="34" charset="0"/>
              </a:rPr>
              <a:t> day</a:t>
            </a:r>
            <a:r>
              <a:rPr lang="en-AU" sz="2000" b="0" i="0" u="none" strike="noStrike" baseline="0" dirty="0">
                <a:solidFill>
                  <a:srgbClr val="000000"/>
                </a:solidFill>
                <a:latin typeface="Calibri" panose="020F0502020204030204" pitchFamily="34" charset="0"/>
              </a:rPr>
              <a:t>), they assembled before </a:t>
            </a:r>
            <a:r>
              <a:rPr lang="en-AU" sz="2000" b="1" i="0" u="none" strike="noStrike" baseline="0" dirty="0" smtClean="0">
                <a:solidFill>
                  <a:srgbClr val="0000FF"/>
                </a:solidFill>
                <a:latin typeface="Calibri,Bold"/>
              </a:rPr>
              <a:t>Yahuah </a:t>
            </a:r>
            <a:r>
              <a:rPr lang="en-AU" sz="2000" b="0" i="0" u="none" strike="noStrike" baseline="0" dirty="0">
                <a:solidFill>
                  <a:srgbClr val="000000"/>
                </a:solidFill>
                <a:latin typeface="Calibri" panose="020F0502020204030204" pitchFamily="34" charset="0"/>
              </a:rPr>
              <a:t>for a </a:t>
            </a:r>
            <a:r>
              <a:rPr lang="en-AU" sz="2800" b="1" i="1" u="none" strike="noStrike" baseline="0" dirty="0" smtClean="0">
                <a:ln>
                  <a:solidFill>
                    <a:schemeClr val="accent6">
                      <a:lumMod val="50000"/>
                    </a:schemeClr>
                  </a:solidFill>
                </a:ln>
                <a:solidFill>
                  <a:srgbClr val="008181"/>
                </a:solidFill>
                <a:latin typeface="Calibri,BoldItalic"/>
              </a:rPr>
              <a:t>2</a:t>
            </a:r>
            <a:r>
              <a:rPr lang="en-AU" sz="2800" b="1" i="1" u="none" strike="noStrike" baseline="30000" dirty="0" smtClean="0">
                <a:ln>
                  <a:solidFill>
                    <a:schemeClr val="accent6">
                      <a:lumMod val="50000"/>
                    </a:schemeClr>
                  </a:solidFill>
                </a:ln>
                <a:solidFill>
                  <a:srgbClr val="008181"/>
                </a:solidFill>
                <a:latin typeface="Calibri,BoldItalic"/>
              </a:rPr>
              <a:t>nd</a:t>
            </a:r>
            <a:r>
              <a:rPr lang="en-AU" sz="2800" b="1" i="1" u="none" strike="noStrike" baseline="0" dirty="0" smtClean="0">
                <a:ln>
                  <a:solidFill>
                    <a:schemeClr val="accent6">
                      <a:lumMod val="50000"/>
                    </a:schemeClr>
                  </a:solidFill>
                </a:ln>
                <a:solidFill>
                  <a:srgbClr val="008181"/>
                </a:solidFill>
                <a:latin typeface="Calibri,BoldItalic"/>
              </a:rPr>
              <a:t> time</a:t>
            </a:r>
            <a:r>
              <a:rPr lang="en-AU" sz="2800" i="1" u="none" strike="noStrike" baseline="0" dirty="0" smtClean="0">
                <a:solidFill>
                  <a:srgbClr val="008181"/>
                </a:solidFill>
                <a:latin typeface="Calibri,BoldItalic"/>
              </a:rPr>
              <a:t>.</a:t>
            </a:r>
            <a:r>
              <a:rPr lang="en-AU" sz="2000" b="0" i="0" u="none" strike="noStrike" baseline="0" dirty="0" smtClean="0">
                <a:solidFill>
                  <a:srgbClr val="000000"/>
                </a:solidFill>
                <a:latin typeface="Calibri" panose="020F0502020204030204" pitchFamily="34" charset="0"/>
              </a:rPr>
              <a:t>    </a:t>
            </a:r>
            <a:br>
              <a:rPr lang="en-AU" sz="2000" b="0" i="0" u="none" strike="noStrike" baseline="0" dirty="0" smtClean="0">
                <a:solidFill>
                  <a:srgbClr val="000000"/>
                </a:solidFill>
                <a:latin typeface="Calibri" panose="020F0502020204030204" pitchFamily="34" charset="0"/>
              </a:rPr>
            </a:br>
            <a:r>
              <a:rPr lang="en-AU" sz="2000" b="0" i="0" u="none" strike="noStrike" baseline="0" dirty="0" smtClean="0">
                <a:solidFill>
                  <a:srgbClr val="000000"/>
                </a:solidFill>
                <a:latin typeface="Calibri" panose="020F0502020204030204" pitchFamily="34" charset="0"/>
              </a:rPr>
              <a:t>In this </a:t>
            </a:r>
            <a:r>
              <a:rPr lang="en-US" sz="2000" b="0" i="0" u="none" strike="noStrike" baseline="0" dirty="0" smtClean="0">
                <a:solidFill>
                  <a:srgbClr val="000000"/>
                </a:solidFill>
                <a:latin typeface="Calibri" panose="020F0502020204030204" pitchFamily="34" charset="0"/>
              </a:rPr>
              <a:t>instance </a:t>
            </a:r>
            <a:r>
              <a:rPr lang="en-US" sz="2000" b="0" i="0" u="none" strike="noStrike" baseline="0" dirty="0">
                <a:solidFill>
                  <a:srgbClr val="000000"/>
                </a:solidFill>
                <a:latin typeface="Calibri" panose="020F0502020204030204" pitchFamily="34" charset="0"/>
              </a:rPr>
              <a:t>they were weeping and pleading </a:t>
            </a:r>
            <a:r>
              <a:rPr lang="en-US" sz="2000" b="1" i="0" u="none" strike="noStrike" baseline="0" dirty="0">
                <a:solidFill>
                  <a:srgbClr val="E46D0A"/>
                </a:solidFill>
                <a:latin typeface="Calibri,Bold"/>
              </a:rPr>
              <a:t>until even.</a:t>
            </a:r>
            <a:endParaRPr lang="en-AU" sz="2000" dirty="0">
              <a:solidFill>
                <a:srgbClr val="E46D0A"/>
              </a:solidFill>
            </a:endParaRPr>
          </a:p>
        </p:txBody>
      </p:sp>
      <p:sp>
        <p:nvSpPr>
          <p:cNvPr id="5" name="TextBox 4">
            <a:extLst>
              <a:ext uri="{FF2B5EF4-FFF2-40B4-BE49-F238E27FC236}">
                <a16:creationId xmlns:a16="http://schemas.microsoft.com/office/drawing/2014/main" xmlns="" id="{50BEFE45-3F14-40AB-AF90-168D2034FAFF}"/>
              </a:ext>
            </a:extLst>
          </p:cNvPr>
          <p:cNvSpPr txBox="1"/>
          <p:nvPr/>
        </p:nvSpPr>
        <p:spPr>
          <a:xfrm>
            <a:off x="715191" y="3721828"/>
            <a:ext cx="7744232" cy="1785104"/>
          </a:xfrm>
          <a:prstGeom prst="rect">
            <a:avLst/>
          </a:prstGeom>
          <a:noFill/>
        </p:spPr>
        <p:txBody>
          <a:bodyPr wrap="square">
            <a:spAutoFit/>
            <a:scene3d>
              <a:camera prst="orthographicFront"/>
              <a:lightRig rig="threePt" dir="t"/>
            </a:scene3d>
            <a:sp3d extrusionH="57150">
              <a:bevelT w="38100" h="38100" prst="angle"/>
            </a:sp3d>
          </a:bodyPr>
          <a:lstStyle/>
          <a:p>
            <a:pPr algn="l"/>
            <a:r>
              <a:rPr lang="en-AU" sz="1800" b="1" i="0" u="none" strike="noStrike" baseline="0" dirty="0" smtClean="0">
                <a:solidFill>
                  <a:srgbClr val="6600CD"/>
                </a:solidFill>
                <a:latin typeface="Arial Rounded MT Bold" panose="020F0704030504030204" pitchFamily="34" charset="0"/>
              </a:rPr>
              <a:t>Judges </a:t>
            </a:r>
            <a:r>
              <a:rPr lang="en-AU" sz="1800" b="1" i="0" u="none" strike="noStrike" baseline="0" dirty="0">
                <a:solidFill>
                  <a:srgbClr val="6600CD"/>
                </a:solidFill>
                <a:latin typeface="Arial Rounded MT Bold" panose="020F0704030504030204" pitchFamily="34" charset="0"/>
              </a:rPr>
              <a:t>20:23</a:t>
            </a:r>
          </a:p>
          <a:p>
            <a:pPr algn="l"/>
            <a:r>
              <a:rPr lang="en-US" sz="1800" b="1" i="0" u="none" strike="noStrike" baseline="0" dirty="0">
                <a:solidFill>
                  <a:srgbClr val="008181"/>
                </a:solidFill>
                <a:latin typeface="Arial Rounded MT Bold" panose="020F0704030504030204" pitchFamily="34" charset="0"/>
              </a:rPr>
              <a:t>(And the children of Israel went up and wept before </a:t>
            </a:r>
            <a:r>
              <a:rPr lang="en-AU" sz="1800" b="1" i="0" u="none" strike="noStrike" baseline="0" dirty="0" smtClean="0">
                <a:solidFill>
                  <a:srgbClr val="0000FF"/>
                </a:solidFill>
                <a:latin typeface="Arial Rounded MT Bold" panose="020F0704030504030204" pitchFamily="34" charset="0"/>
              </a:rPr>
              <a:t>Yahuah </a:t>
            </a:r>
            <a:br>
              <a:rPr lang="en-AU" sz="1800" b="1" i="0" u="none" strike="noStrike" baseline="0" dirty="0" smtClean="0">
                <a:solidFill>
                  <a:srgbClr val="0000FF"/>
                </a:solidFill>
                <a:latin typeface="Arial Rounded MT Bold" panose="020F0704030504030204" pitchFamily="34" charset="0"/>
              </a:rPr>
            </a:br>
            <a:r>
              <a:rPr lang="en-AU" sz="1800" b="1" i="0" u="none" strike="noStrike" baseline="0" dirty="0" smtClean="0">
                <a:solidFill>
                  <a:srgbClr val="E46D0A"/>
                </a:solidFill>
                <a:latin typeface="Arial Rounded MT Bold" panose="020F0704030504030204" pitchFamily="34" charset="0"/>
              </a:rPr>
              <a:t>until </a:t>
            </a:r>
            <a:r>
              <a:rPr lang="en-AU" sz="1800" b="1" i="0" u="none" strike="noStrike" baseline="0" dirty="0">
                <a:solidFill>
                  <a:srgbClr val="E46D0A"/>
                </a:solidFill>
                <a:latin typeface="Arial Rounded MT Bold" panose="020F0704030504030204" pitchFamily="34" charset="0"/>
              </a:rPr>
              <a:t>even, </a:t>
            </a:r>
            <a:r>
              <a:rPr lang="en-AU" sz="1800" b="1" i="0" u="none" strike="noStrike" baseline="0" dirty="0">
                <a:solidFill>
                  <a:srgbClr val="008181"/>
                </a:solidFill>
                <a:latin typeface="Arial Rounded MT Bold" panose="020F0704030504030204" pitchFamily="34" charset="0"/>
              </a:rPr>
              <a:t>and asked counsel </a:t>
            </a:r>
            <a:r>
              <a:rPr lang="en-AU" sz="1800" b="1" i="0" u="none" strike="noStrike" baseline="0" dirty="0" smtClean="0">
                <a:solidFill>
                  <a:srgbClr val="008181"/>
                </a:solidFill>
                <a:latin typeface="Arial Rounded MT Bold" panose="020F0704030504030204" pitchFamily="34" charset="0"/>
              </a:rPr>
              <a:t>of </a:t>
            </a:r>
            <a:r>
              <a:rPr lang="en-AU" sz="1800" b="1" i="0" u="none" strike="noStrike" baseline="0" dirty="0" smtClean="0">
                <a:solidFill>
                  <a:srgbClr val="0000FF"/>
                </a:solidFill>
                <a:latin typeface="Arial Rounded MT Bold" panose="020F0704030504030204" pitchFamily="34" charset="0"/>
              </a:rPr>
              <a:t>Yahuah, </a:t>
            </a:r>
            <a:r>
              <a:rPr lang="en-AU" sz="1800" b="1" i="0" u="none" strike="noStrike" baseline="0" dirty="0">
                <a:solidFill>
                  <a:srgbClr val="008181"/>
                </a:solidFill>
                <a:latin typeface="Arial Rounded MT Bold" panose="020F0704030504030204" pitchFamily="34" charset="0"/>
              </a:rPr>
              <a:t>saying, Shall I go up </a:t>
            </a:r>
            <a:r>
              <a:rPr lang="en-AU" sz="1800" b="1" i="0" u="none" strike="noStrike" baseline="0" dirty="0" smtClean="0">
                <a:solidFill>
                  <a:srgbClr val="008181"/>
                </a:solidFill>
                <a:latin typeface="Arial Rounded MT Bold" panose="020F0704030504030204" pitchFamily="34" charset="0"/>
              </a:rPr>
              <a:t/>
            </a:r>
            <a:br>
              <a:rPr lang="en-AU" sz="1800" b="1" i="0" u="none" strike="noStrike" baseline="0" dirty="0" smtClean="0">
                <a:solidFill>
                  <a:srgbClr val="008181"/>
                </a:solidFill>
                <a:latin typeface="Arial Rounded MT Bold" panose="020F0704030504030204" pitchFamily="34" charset="0"/>
              </a:rPr>
            </a:br>
            <a:r>
              <a:rPr lang="en-AU" sz="1800" b="1" i="0" u="none" strike="noStrike" baseline="0" dirty="0" smtClean="0">
                <a:solidFill>
                  <a:srgbClr val="008181"/>
                </a:solidFill>
                <a:latin typeface="Arial Rounded MT Bold" panose="020F0704030504030204" pitchFamily="34" charset="0"/>
              </a:rPr>
              <a:t>again </a:t>
            </a:r>
            <a:r>
              <a:rPr lang="en-AU" sz="1800" b="1" i="0" u="none" strike="noStrike" baseline="0" dirty="0">
                <a:solidFill>
                  <a:srgbClr val="008181"/>
                </a:solidFill>
                <a:latin typeface="Arial Rounded MT Bold" panose="020F0704030504030204" pitchFamily="34" charset="0"/>
              </a:rPr>
              <a:t>to </a:t>
            </a:r>
            <a:r>
              <a:rPr lang="en-AU" sz="1800" b="1" i="0" u="none" strike="noStrike" baseline="0" dirty="0" smtClean="0">
                <a:solidFill>
                  <a:srgbClr val="008181"/>
                </a:solidFill>
                <a:latin typeface="Arial Rounded MT Bold" panose="020F0704030504030204" pitchFamily="34" charset="0"/>
              </a:rPr>
              <a:t>battle </a:t>
            </a:r>
            <a:r>
              <a:rPr lang="en-US" sz="1800" b="1" i="0" u="none" strike="noStrike" baseline="0" dirty="0" smtClean="0">
                <a:solidFill>
                  <a:srgbClr val="008181"/>
                </a:solidFill>
                <a:latin typeface="Arial Rounded MT Bold" panose="020F0704030504030204" pitchFamily="34" charset="0"/>
              </a:rPr>
              <a:t>against </a:t>
            </a:r>
            <a:r>
              <a:rPr lang="en-US" sz="1800" b="1" i="0" u="none" strike="noStrike" baseline="0" dirty="0">
                <a:solidFill>
                  <a:srgbClr val="008181"/>
                </a:solidFill>
                <a:latin typeface="Arial Rounded MT Bold" panose="020F0704030504030204" pitchFamily="34" charset="0"/>
              </a:rPr>
              <a:t>the children of Benjamin my brother? </a:t>
            </a:r>
            <a:r>
              <a:rPr lang="en-US" sz="1800" b="1" i="0" u="none" strike="noStrike" baseline="0" dirty="0" smtClean="0">
                <a:solidFill>
                  <a:srgbClr val="008181"/>
                </a:solidFill>
                <a:latin typeface="Arial Rounded MT Bold" panose="020F0704030504030204" pitchFamily="34" charset="0"/>
              </a:rPr>
              <a:t/>
            </a:r>
            <a:br>
              <a:rPr lang="en-US" sz="1800" b="1" i="0" u="none" strike="noStrike" baseline="0" dirty="0" smtClean="0">
                <a:solidFill>
                  <a:srgbClr val="008181"/>
                </a:solidFill>
                <a:latin typeface="Arial Rounded MT Bold" panose="020F0704030504030204" pitchFamily="34" charset="0"/>
              </a:rPr>
            </a:br>
            <a:r>
              <a:rPr lang="en-US" sz="1800" b="1" i="0" u="none" strike="noStrike" baseline="0" dirty="0" smtClean="0">
                <a:solidFill>
                  <a:srgbClr val="008181"/>
                </a:solidFill>
                <a:latin typeface="Arial Rounded MT Bold" panose="020F0704030504030204" pitchFamily="34" charset="0"/>
              </a:rPr>
              <a:t>And </a:t>
            </a:r>
            <a:r>
              <a:rPr lang="en-AU" sz="1800" b="1" i="0" u="none" strike="noStrike" baseline="0" dirty="0" smtClean="0">
                <a:solidFill>
                  <a:srgbClr val="0000FF"/>
                </a:solidFill>
                <a:latin typeface="Arial Rounded MT Bold" panose="020F0704030504030204" pitchFamily="34" charset="0"/>
              </a:rPr>
              <a:t>Yahuah, </a:t>
            </a:r>
            <a:r>
              <a:rPr lang="en-AU" sz="1800" b="1" i="0" u="none" strike="noStrike" baseline="0" dirty="0">
                <a:solidFill>
                  <a:srgbClr val="008181"/>
                </a:solidFill>
                <a:latin typeface="Arial Rounded MT Bold" panose="020F0704030504030204" pitchFamily="34" charset="0"/>
              </a:rPr>
              <a:t>said, Go up against him.)</a:t>
            </a:r>
          </a:p>
          <a:p>
            <a:pPr marL="285750" indent="-285750" algn="l">
              <a:buFont typeface="Arial" pitchFamily="34" charset="0"/>
              <a:buChar char="•"/>
            </a:pPr>
            <a:r>
              <a:rPr lang="en-US" sz="2000" b="0" i="0" u="none" strike="noStrike" baseline="0" dirty="0">
                <a:solidFill>
                  <a:srgbClr val="000000"/>
                </a:solidFill>
                <a:latin typeface="Calibri" panose="020F0502020204030204" pitchFamily="34" charset="0"/>
              </a:rPr>
              <a:t>The Hebrew word used here for – </a:t>
            </a:r>
            <a:r>
              <a:rPr lang="en-US" sz="2000" b="1" i="0" u="none" strike="noStrike" baseline="0" dirty="0" smtClean="0">
                <a:solidFill>
                  <a:srgbClr val="E46D0A"/>
                </a:solidFill>
                <a:latin typeface="Calibri,Bold"/>
              </a:rPr>
              <a:t>even, </a:t>
            </a:r>
            <a:r>
              <a:rPr lang="en-US" sz="2000" b="0" i="0" u="none" strike="noStrike" baseline="0" dirty="0">
                <a:solidFill>
                  <a:srgbClr val="000000"/>
                </a:solidFill>
                <a:latin typeface="Calibri" panose="020F0502020204030204" pitchFamily="34" charset="0"/>
              </a:rPr>
              <a:t>is </a:t>
            </a:r>
            <a:r>
              <a:rPr lang="en-US" sz="2000" b="1" i="0" u="none" strike="noStrike" baseline="0" dirty="0">
                <a:solidFill>
                  <a:srgbClr val="E46D0A"/>
                </a:solidFill>
                <a:latin typeface="Calibri,Bold"/>
              </a:rPr>
              <a:t>&lt;orb&gt; or &lt;ereb&gt;.</a:t>
            </a:r>
            <a:endParaRPr lang="en-AU" sz="2000" dirty="0">
              <a:solidFill>
                <a:srgbClr val="E46D0A"/>
              </a:solidFill>
            </a:endParaRPr>
          </a:p>
        </p:txBody>
      </p:sp>
      <p:sp>
        <p:nvSpPr>
          <p:cNvPr id="4" name="Slide Number Placeholder 3"/>
          <p:cNvSpPr>
            <a:spLocks noGrp="1"/>
          </p:cNvSpPr>
          <p:nvPr>
            <p:ph type="sldNum" sz="quarter" idx="12"/>
          </p:nvPr>
        </p:nvSpPr>
        <p:spPr/>
        <p:txBody>
          <a:bodyPr/>
          <a:lstStyle/>
          <a:p>
            <a:fld id="{837E6352-AEFE-4C79-A010-4136B479DE88}" type="slidenum">
              <a:rPr lang="en-AU" smtClean="0"/>
              <a:t>24</a:t>
            </a:fld>
            <a:endParaRPr lang="en-AU"/>
          </a:p>
        </p:txBody>
      </p:sp>
      <p:pic>
        <p:nvPicPr>
          <p:cNvPr id="7" name="Picture 6" descr="C:\Documents and Settings\Demo\Desktop\Moon-Month &amp; Dawn\Astleford Studies - Dawn\7a - Judges Belligerant Benjamites {10 pgs} 1-1-15\Art Jud 20 BB Study\israelites counsel togeth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2979" y="3577585"/>
            <a:ext cx="3015326" cy="2360826"/>
          </a:xfrm>
          <a:prstGeom prst="roundRect">
            <a:avLst>
              <a:gd name="adj" fmla="val 16667"/>
            </a:avLst>
          </a:prstGeom>
          <a:ln w="76200">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08223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58F32DF-8BAA-4079-8F1A-9F629BBC68E9}"/>
              </a:ext>
            </a:extLst>
          </p:cNvPr>
          <p:cNvSpPr txBox="1"/>
          <p:nvPr/>
        </p:nvSpPr>
        <p:spPr>
          <a:xfrm>
            <a:off x="417545" y="240147"/>
            <a:ext cx="6214749" cy="5909310"/>
          </a:xfrm>
          <a:prstGeom prst="rect">
            <a:avLst/>
          </a:prstGeom>
          <a:noFill/>
        </p:spPr>
        <p:txBody>
          <a:bodyPr wrap="square">
            <a:spAutoFit/>
            <a:scene3d>
              <a:camera prst="orthographicFront"/>
              <a:lightRig rig="threePt" dir="t"/>
            </a:scene3d>
            <a:sp3d extrusionH="57150">
              <a:bevelT w="38100" h="38100" prst="angle"/>
            </a:sp3d>
          </a:bodyPr>
          <a:lstStyle/>
          <a:p>
            <a:pPr algn="l"/>
            <a:r>
              <a:rPr lang="en-US" sz="2400" b="1" i="1" u="none" strike="noStrike" baseline="0" dirty="0">
                <a:solidFill>
                  <a:srgbClr val="008181"/>
                </a:solidFill>
                <a:latin typeface="Calibri,BoldItalic"/>
              </a:rPr>
              <a:t>Etymological Dictionary of the </a:t>
            </a:r>
            <a:r>
              <a:rPr lang="en-US" sz="2400" b="1" i="1" u="none" strike="noStrike" baseline="0" dirty="0" smtClean="0">
                <a:solidFill>
                  <a:srgbClr val="008181"/>
                </a:solidFill>
                <a:latin typeface="Calibri,BoldItalic"/>
              </a:rPr>
              <a:t/>
            </a:r>
            <a:br>
              <a:rPr lang="en-US" sz="2400" b="1" i="1" u="none" strike="noStrike" baseline="0" dirty="0" smtClean="0">
                <a:solidFill>
                  <a:srgbClr val="008181"/>
                </a:solidFill>
                <a:latin typeface="Calibri,BoldItalic"/>
              </a:rPr>
            </a:br>
            <a:r>
              <a:rPr lang="en-US" sz="2400" b="1" i="1" u="none" strike="noStrike" baseline="0" dirty="0" smtClean="0">
                <a:solidFill>
                  <a:srgbClr val="008181"/>
                </a:solidFill>
                <a:latin typeface="Calibri,BoldItalic"/>
              </a:rPr>
              <a:t>Hebrew Language </a:t>
            </a:r>
          </a:p>
          <a:p>
            <a:pPr marL="342900" indent="-342900" algn="l">
              <a:buFont typeface="Arial" pitchFamily="34" charset="0"/>
              <a:buChar char="•"/>
            </a:pPr>
            <a:r>
              <a:rPr lang="en-AU" sz="2000" dirty="0">
                <a:solidFill>
                  <a:srgbClr val="E46D0A"/>
                </a:solidFill>
                <a:latin typeface="Arial Rounded MT Bold" panose="020F0704030504030204" pitchFamily="34" charset="0"/>
              </a:rPr>
              <a:t>&lt;</a:t>
            </a:r>
            <a:r>
              <a:rPr lang="en-AU" sz="2000" b="1" i="0" u="none" strike="noStrike" baseline="0" dirty="0" smtClean="0">
                <a:solidFill>
                  <a:srgbClr val="E46D0A"/>
                </a:solidFill>
                <a:latin typeface="Arial Rounded MT Bold" panose="020F0704030504030204" pitchFamily="34" charset="0"/>
              </a:rPr>
              <a:t>orb&gt;</a:t>
            </a:r>
            <a:r>
              <a:rPr lang="en-AU" sz="2000" b="1" i="0" u="none" strike="noStrike" baseline="0" dirty="0" smtClean="0">
                <a:solidFill>
                  <a:srgbClr val="E46D0A"/>
                </a:solidFill>
                <a:latin typeface="Times New Roman" panose="02020603050405020304" pitchFamily="18" charset="0"/>
              </a:rPr>
              <a:t> </a:t>
            </a:r>
            <a:r>
              <a:rPr lang="en-AU" sz="1800" b="0" i="0" u="none" strike="noStrike" baseline="0" dirty="0">
                <a:solidFill>
                  <a:srgbClr val="000000"/>
                </a:solidFill>
                <a:latin typeface="Calibri" panose="020F0502020204030204" pitchFamily="34" charset="0"/>
              </a:rPr>
              <a:t>evening; to set (said esp. of the sun), to enter, go in, to go down, it became evening, </a:t>
            </a:r>
            <a:r>
              <a:rPr lang="en-AU" sz="1800" b="0" i="0" u="none" strike="noStrike" baseline="0" dirty="0" smtClean="0">
                <a:solidFill>
                  <a:srgbClr val="000000"/>
                </a:solidFill>
                <a:latin typeface="Calibri" panose="020F0502020204030204" pitchFamily="34" charset="0"/>
              </a:rPr>
              <a:t>it </a:t>
            </a:r>
            <a:r>
              <a:rPr lang="en-US" sz="1800" b="0" i="0" u="none" strike="noStrike" baseline="0" dirty="0" smtClean="0">
                <a:solidFill>
                  <a:srgbClr val="000000"/>
                </a:solidFill>
                <a:latin typeface="Calibri" panose="020F0502020204030204" pitchFamily="34" charset="0"/>
              </a:rPr>
              <a:t>grew </a:t>
            </a:r>
            <a:r>
              <a:rPr lang="en-US" sz="1800" b="0" i="0" u="none" strike="noStrike" baseline="0" dirty="0">
                <a:solidFill>
                  <a:srgbClr val="000000"/>
                </a:solidFill>
                <a:latin typeface="Calibri" panose="020F0502020204030204" pitchFamily="34" charset="0"/>
              </a:rPr>
              <a:t>dark, to change, to exchange, to mix, mixed, mingled, mixed company, sunset</a:t>
            </a:r>
            <a:r>
              <a:rPr lang="en-US" sz="1800" b="0" i="0" u="none" strike="noStrike" baseline="0" dirty="0" smtClean="0">
                <a:solidFill>
                  <a:srgbClr val="000000"/>
                </a:solidFill>
                <a:latin typeface="Calibri" panose="020F0502020204030204" pitchFamily="34" charset="0"/>
              </a:rPr>
              <a:t>, evening</a:t>
            </a:r>
            <a:r>
              <a:rPr lang="en-US" sz="1800" b="0" i="0" u="none" strike="noStrike" baseline="0" dirty="0">
                <a:solidFill>
                  <a:srgbClr val="000000"/>
                </a:solidFill>
                <a:latin typeface="Calibri" panose="020F0502020204030204" pitchFamily="34" charset="0"/>
              </a:rPr>
              <a:t>, entering of the sun, weft, woof.</a:t>
            </a:r>
          </a:p>
          <a:p>
            <a:pPr algn="l"/>
            <a:endParaRPr lang="en-US" sz="1800" b="1" i="1" u="none" strike="noStrike" baseline="0" dirty="0" smtClean="0">
              <a:solidFill>
                <a:srgbClr val="008181"/>
              </a:solidFill>
              <a:latin typeface="Calibri,BoldItalic"/>
            </a:endParaRPr>
          </a:p>
          <a:p>
            <a:pPr algn="l"/>
            <a:r>
              <a:rPr lang="en-US" sz="2400" b="1" i="1" u="none" strike="noStrike" baseline="0" dirty="0" smtClean="0">
                <a:solidFill>
                  <a:srgbClr val="008181"/>
                </a:solidFill>
                <a:latin typeface="Calibri,BoldItalic"/>
              </a:rPr>
              <a:t>Strong’s</a:t>
            </a:r>
            <a:r>
              <a:rPr lang="en-US" sz="1800" b="1" i="1" u="none" strike="noStrike" baseline="0" dirty="0" smtClean="0">
                <a:solidFill>
                  <a:srgbClr val="008181"/>
                </a:solidFill>
                <a:latin typeface="Calibri,BoldItalic"/>
              </a:rPr>
              <a:t>  </a:t>
            </a:r>
          </a:p>
          <a:p>
            <a:pPr marL="285750" indent="-285750" algn="l">
              <a:buFont typeface="Arial" pitchFamily="34" charset="0"/>
              <a:buChar char="•"/>
            </a:pPr>
            <a:r>
              <a:rPr lang="en-US" sz="1800" b="1" i="0" u="none" strike="noStrike" baseline="0" dirty="0" smtClean="0">
                <a:solidFill>
                  <a:srgbClr val="E46D0A"/>
                </a:solidFill>
                <a:latin typeface="Calibri,Bold"/>
              </a:rPr>
              <a:t>H6153</a:t>
            </a:r>
            <a:r>
              <a:rPr lang="en-US" sz="1800" b="1" i="0" u="none" strike="noStrike" baseline="0" dirty="0" smtClean="0">
                <a:solidFill>
                  <a:srgbClr val="000000"/>
                </a:solidFill>
                <a:latin typeface="Calibri,Bold"/>
              </a:rPr>
              <a:t> </a:t>
            </a:r>
            <a:r>
              <a:rPr lang="en-US" sz="1800" b="0" i="0" u="none" strike="noStrike" baseline="0" dirty="0">
                <a:solidFill>
                  <a:srgbClr val="000000"/>
                </a:solidFill>
                <a:latin typeface="Calibri" panose="020F0502020204030204" pitchFamily="34" charset="0"/>
              </a:rPr>
              <a:t>`</a:t>
            </a:r>
            <a:r>
              <a:rPr lang="en-US" sz="1800" b="0" i="0" u="none" strike="noStrike" baseline="0" dirty="0" smtClean="0">
                <a:solidFill>
                  <a:srgbClr val="000000"/>
                </a:solidFill>
                <a:latin typeface="Calibri" panose="020F0502020204030204" pitchFamily="34" charset="0"/>
              </a:rPr>
              <a:t>ereb; from </a:t>
            </a:r>
            <a:r>
              <a:rPr lang="en-US" sz="1800" b="1" i="0" u="none" strike="noStrike" baseline="0" dirty="0" smtClean="0">
                <a:solidFill>
                  <a:srgbClr val="0000FF"/>
                </a:solidFill>
                <a:latin typeface="Calibri,Bold"/>
              </a:rPr>
              <a:t>H6150</a:t>
            </a:r>
            <a:r>
              <a:rPr lang="en-US" sz="1800" b="0" i="0" u="none" strike="noStrike" baseline="0" dirty="0">
                <a:solidFill>
                  <a:srgbClr val="000000"/>
                </a:solidFill>
                <a:latin typeface="Calibri" panose="020F0502020204030204" pitchFamily="34" charset="0"/>
              </a:rPr>
              <a:t>; </a:t>
            </a:r>
            <a:r>
              <a:rPr lang="en-US" sz="1800" b="1" i="0" u="none" strike="noStrike" baseline="0" dirty="0">
                <a:solidFill>
                  <a:srgbClr val="E46D0A"/>
                </a:solidFill>
                <a:latin typeface="Calibri,Bold"/>
              </a:rPr>
              <a:t>dusk</a:t>
            </a:r>
            <a:r>
              <a:rPr lang="en-US" sz="1800" b="0" i="0" u="none" strike="noStrike" baseline="0" dirty="0" smtClean="0">
                <a:solidFill>
                  <a:srgbClr val="E46D0A"/>
                </a:solidFill>
                <a:latin typeface="Calibri" panose="020F0502020204030204" pitchFamily="34" charset="0"/>
              </a:rPr>
              <a:t>: </a:t>
            </a:r>
            <a:r>
              <a:rPr lang="en-US" sz="1800" b="0" i="0" u="none" strike="noStrike" baseline="0" dirty="0" smtClean="0">
                <a:solidFill>
                  <a:srgbClr val="000000"/>
                </a:solidFill>
                <a:latin typeface="Calibri" panose="020F0502020204030204" pitchFamily="34" charset="0"/>
              </a:rPr>
              <a:t>-- + </a:t>
            </a:r>
            <a:r>
              <a:rPr lang="en-US" sz="1800" b="0" i="0" u="none" strike="noStrike" baseline="0" dirty="0">
                <a:solidFill>
                  <a:srgbClr val="000000"/>
                </a:solidFill>
                <a:latin typeface="Calibri" panose="020F0502020204030204" pitchFamily="34" charset="0"/>
              </a:rPr>
              <a:t>day, </a:t>
            </a:r>
            <a:r>
              <a:rPr lang="en-US" sz="1800" b="0" i="0" u="none" strike="noStrike" baseline="0" dirty="0" smtClean="0">
                <a:solidFill>
                  <a:srgbClr val="000000"/>
                </a:solidFill>
                <a:latin typeface="Calibri" panose="020F0502020204030204" pitchFamily="34" charset="0"/>
              </a:rPr>
              <a:t/>
            </a:r>
            <a:br>
              <a:rPr lang="en-US" sz="1800" b="0" i="0" u="none" strike="noStrike" baseline="0" dirty="0" smtClean="0">
                <a:solidFill>
                  <a:srgbClr val="000000"/>
                </a:solidFill>
                <a:latin typeface="Calibri" panose="020F0502020204030204" pitchFamily="34" charset="0"/>
              </a:rPr>
            </a:br>
            <a:r>
              <a:rPr lang="en-US" sz="1800" b="0" i="0" u="none" strike="noStrike" baseline="0" dirty="0" smtClean="0">
                <a:solidFill>
                  <a:srgbClr val="E46D0A"/>
                </a:solidFill>
                <a:latin typeface="Calibri" panose="020F0502020204030204" pitchFamily="34" charset="0"/>
              </a:rPr>
              <a:t>even</a:t>
            </a:r>
            <a:r>
              <a:rPr lang="en-US" sz="1800" b="0" i="0" u="none" strike="noStrike" baseline="0" dirty="0">
                <a:solidFill>
                  <a:srgbClr val="000000"/>
                </a:solidFill>
                <a:latin typeface="Calibri" panose="020F0502020204030204" pitchFamily="34" charset="0"/>
              </a:rPr>
              <a:t>(-</a:t>
            </a:r>
            <a:r>
              <a:rPr lang="en-US" sz="1800" b="0" i="0" u="none" strike="noStrike" baseline="0" dirty="0" err="1">
                <a:solidFill>
                  <a:srgbClr val="E46D0A"/>
                </a:solidFill>
                <a:latin typeface="Calibri" panose="020F0502020204030204" pitchFamily="34" charset="0"/>
              </a:rPr>
              <a:t>ing</a:t>
            </a:r>
            <a:r>
              <a:rPr lang="en-US" sz="1800" b="0" i="0" u="none" strike="noStrike" baseline="0" dirty="0">
                <a:solidFill>
                  <a:srgbClr val="E46D0A"/>
                </a:solidFill>
                <a:latin typeface="Calibri" panose="020F0502020204030204" pitchFamily="34" charset="0"/>
              </a:rPr>
              <a:t>, tide</a:t>
            </a:r>
            <a:r>
              <a:rPr lang="en-US" sz="1800" b="0" i="0" u="none" strike="noStrike" baseline="0" dirty="0">
                <a:solidFill>
                  <a:srgbClr val="000000"/>
                </a:solidFill>
                <a:latin typeface="Calibri" panose="020F0502020204030204" pitchFamily="34" charset="0"/>
              </a:rPr>
              <a:t>), night.</a:t>
            </a:r>
          </a:p>
          <a:p>
            <a:pPr algn="l"/>
            <a:endParaRPr lang="en-US" sz="1800" b="1" i="1" u="none" strike="noStrike" baseline="0" dirty="0" smtClean="0">
              <a:solidFill>
                <a:srgbClr val="008181"/>
              </a:solidFill>
              <a:latin typeface="Calibri,BoldItalic"/>
            </a:endParaRPr>
          </a:p>
          <a:p>
            <a:pPr algn="l"/>
            <a:r>
              <a:rPr lang="en-US" sz="2400" b="1" i="1" u="none" strike="noStrike" baseline="0" dirty="0" smtClean="0">
                <a:solidFill>
                  <a:srgbClr val="008181"/>
                </a:solidFill>
                <a:latin typeface="Calibri,BoldItalic"/>
              </a:rPr>
              <a:t>A </a:t>
            </a:r>
            <a:r>
              <a:rPr lang="en-US" sz="2400" b="1" i="1" u="none" strike="noStrike" baseline="0" dirty="0">
                <a:solidFill>
                  <a:srgbClr val="008181"/>
                </a:solidFill>
                <a:latin typeface="Calibri,BoldItalic"/>
              </a:rPr>
              <a:t>Hebrew Lexicon </a:t>
            </a:r>
            <a:r>
              <a:rPr lang="en-US" sz="1800" b="0" i="0" u="none" strike="noStrike" baseline="0" dirty="0">
                <a:solidFill>
                  <a:srgbClr val="000000"/>
                </a:solidFill>
                <a:latin typeface="Calibri" panose="020F0502020204030204" pitchFamily="34" charset="0"/>
              </a:rPr>
              <a:t>(by John Parkhurst – 1762) </a:t>
            </a:r>
            <a:endParaRPr lang="en-US" sz="1800" b="0" i="0" u="none" strike="noStrike" baseline="0" dirty="0" smtClean="0">
              <a:solidFill>
                <a:srgbClr val="000000"/>
              </a:solidFill>
              <a:latin typeface="Calibri" panose="020F0502020204030204" pitchFamily="34" charset="0"/>
            </a:endParaRPr>
          </a:p>
          <a:p>
            <a:pPr marL="285750" indent="-285750" algn="l">
              <a:buFont typeface="Arial" pitchFamily="34" charset="0"/>
              <a:buChar char="•"/>
            </a:pPr>
            <a:r>
              <a:rPr lang="en-US" sz="1800" b="0" i="0" u="none" strike="noStrike" baseline="0" dirty="0" smtClean="0">
                <a:solidFill>
                  <a:srgbClr val="000000"/>
                </a:solidFill>
                <a:latin typeface="Calibri" panose="020F0502020204030204" pitchFamily="34" charset="0"/>
              </a:rPr>
              <a:t>to </a:t>
            </a:r>
            <a:r>
              <a:rPr lang="en-US" sz="1800" b="0" i="0" u="none" strike="noStrike" baseline="0" dirty="0">
                <a:solidFill>
                  <a:srgbClr val="000000"/>
                </a:solidFill>
                <a:latin typeface="Calibri" panose="020F0502020204030204" pitchFamily="34" charset="0"/>
              </a:rPr>
              <a:t>mix, to mingle, from midday to night</a:t>
            </a:r>
            <a:r>
              <a:rPr lang="en-US" sz="1800" b="0" i="0" u="none" strike="noStrike" baseline="0" dirty="0" smtClean="0">
                <a:solidFill>
                  <a:srgbClr val="000000"/>
                </a:solidFill>
                <a:latin typeface="Calibri" panose="020F0502020204030204" pitchFamily="34" charset="0"/>
              </a:rPr>
              <a:t>.</a:t>
            </a:r>
            <a:br>
              <a:rPr lang="en-US" sz="1800" b="0" i="0" u="none" strike="noStrike" baseline="0" dirty="0" smtClean="0">
                <a:solidFill>
                  <a:srgbClr val="000000"/>
                </a:solidFill>
                <a:latin typeface="Calibri" panose="020F0502020204030204" pitchFamily="34" charset="0"/>
              </a:rPr>
            </a:br>
            <a:endParaRPr lang="en-US" sz="1800" b="0" i="0" u="none" strike="noStrike" baseline="0" dirty="0">
              <a:solidFill>
                <a:srgbClr val="000000"/>
              </a:solidFill>
              <a:latin typeface="Calibri" panose="020F0502020204030204" pitchFamily="34" charset="0"/>
            </a:endParaRPr>
          </a:p>
          <a:p>
            <a:pPr algn="l"/>
            <a:r>
              <a:rPr lang="en-AU" sz="2000" b="1" i="0" u="none" strike="noStrike" baseline="0" dirty="0">
                <a:solidFill>
                  <a:srgbClr val="000000"/>
                </a:solidFill>
                <a:latin typeface="Calibri" panose="020F0502020204030204" pitchFamily="34" charset="0"/>
              </a:rPr>
              <a:t>(Note: </a:t>
            </a:r>
            <a:r>
              <a:rPr lang="en-AU" sz="2000" b="1" i="0" u="none" strike="noStrike" baseline="0" dirty="0">
                <a:solidFill>
                  <a:srgbClr val="0070C0"/>
                </a:solidFill>
                <a:latin typeface="Calibri" panose="020F0502020204030204" pitchFamily="34" charset="0"/>
              </a:rPr>
              <a:t>There is a very revealing page excerpt from this source on the meanings </a:t>
            </a:r>
            <a:r>
              <a:rPr lang="en-AU" sz="2000" b="1" dirty="0" smtClean="0">
                <a:solidFill>
                  <a:srgbClr val="0070C0"/>
                </a:solidFill>
                <a:latin typeface="Calibri" panose="020F0502020204030204" pitchFamily="34" charset="0"/>
              </a:rPr>
              <a:t>of</a:t>
            </a:r>
            <a:r>
              <a:rPr lang="he-IL" sz="2000" b="1" i="0" u="none" strike="noStrike" baseline="0" dirty="0" smtClean="0">
                <a:solidFill>
                  <a:srgbClr val="0070C0"/>
                </a:solidFill>
                <a:latin typeface="Calibri,Bold"/>
              </a:rPr>
              <a:t> </a:t>
            </a:r>
            <a:r>
              <a:rPr lang="en-AU" sz="2000" b="1" i="0" u="none" strike="noStrike" baseline="0" dirty="0">
                <a:solidFill>
                  <a:srgbClr val="E46D0A"/>
                </a:solidFill>
                <a:latin typeface="Calibri" panose="020F0502020204030204" pitchFamily="34" charset="0"/>
              </a:rPr>
              <a:t>evening,</a:t>
            </a:r>
            <a:r>
              <a:rPr lang="en-AU" sz="2000" b="1" i="0" u="none" strike="noStrike" baseline="0" dirty="0">
                <a:solidFill>
                  <a:srgbClr val="0070C0"/>
                </a:solidFill>
                <a:latin typeface="Calibri" panose="020F0502020204030204" pitchFamily="34" charset="0"/>
              </a:rPr>
              <a:t> </a:t>
            </a:r>
            <a:r>
              <a:rPr lang="en-AU" sz="2000" b="1" i="0" u="none" strike="noStrike" baseline="0" dirty="0" smtClean="0">
                <a:solidFill>
                  <a:srgbClr val="0070C0"/>
                </a:solidFill>
                <a:latin typeface="Calibri" panose="020F0502020204030204" pitchFamily="34" charset="0"/>
              </a:rPr>
              <a:t>which </a:t>
            </a:r>
            <a:r>
              <a:rPr lang="en-US" sz="2000" b="1" i="0" u="none" strike="noStrike" baseline="0" dirty="0" smtClean="0">
                <a:solidFill>
                  <a:srgbClr val="0070C0"/>
                </a:solidFill>
                <a:latin typeface="Calibri" panose="020F0502020204030204" pitchFamily="34" charset="0"/>
              </a:rPr>
              <a:t>includes </a:t>
            </a:r>
            <a:r>
              <a:rPr lang="en-US" sz="2000" b="1" i="0" u="none" strike="noStrike" baseline="0" dirty="0">
                <a:solidFill>
                  <a:srgbClr val="0070C0"/>
                </a:solidFill>
                <a:latin typeface="Calibri" panose="020F0502020204030204" pitchFamily="34" charset="0"/>
              </a:rPr>
              <a:t>the phrase &lt;</a:t>
            </a:r>
            <a:r>
              <a:rPr lang="en-US" sz="2000" b="1" i="0" u="none" strike="noStrike" baseline="0" dirty="0">
                <a:solidFill>
                  <a:srgbClr val="E46D0A"/>
                </a:solidFill>
                <a:latin typeface="Calibri" panose="020F0502020204030204" pitchFamily="34" charset="0"/>
              </a:rPr>
              <a:t>ben ha </a:t>
            </a:r>
            <a:r>
              <a:rPr lang="en-US" sz="2000" b="1" i="0" u="none" strike="noStrike" baseline="0" dirty="0" err="1">
                <a:solidFill>
                  <a:srgbClr val="E46D0A"/>
                </a:solidFill>
                <a:latin typeface="Calibri" panose="020F0502020204030204" pitchFamily="34" charset="0"/>
              </a:rPr>
              <a:t>arbayim</a:t>
            </a:r>
            <a:r>
              <a:rPr lang="en-US" sz="2000" b="1" i="0" u="none" strike="noStrike" baseline="0" dirty="0">
                <a:solidFill>
                  <a:srgbClr val="0070C0"/>
                </a:solidFill>
                <a:latin typeface="Calibri" panose="020F0502020204030204" pitchFamily="34" charset="0"/>
              </a:rPr>
              <a:t>&gt; (between the two evenings) for the slaying of the </a:t>
            </a:r>
            <a:r>
              <a:rPr lang="en-US" sz="2000" b="1" i="0" u="none" strike="noStrike" baseline="0" dirty="0" smtClean="0">
                <a:solidFill>
                  <a:srgbClr val="0070C0"/>
                </a:solidFill>
                <a:latin typeface="Calibri" panose="020F0502020204030204" pitchFamily="34" charset="0"/>
              </a:rPr>
              <a:t>Passover Lamb</a:t>
            </a:r>
            <a:r>
              <a:rPr lang="en-US" sz="2000" b="1" i="0" u="none" strike="noStrike" baseline="0" dirty="0">
                <a:solidFill>
                  <a:srgbClr val="0070C0"/>
                </a:solidFill>
                <a:latin typeface="Calibri" panose="020F0502020204030204" pitchFamily="34" charset="0"/>
              </a:rPr>
              <a:t>. If this interests </a:t>
            </a:r>
            <a:r>
              <a:rPr lang="en-US" sz="2000" b="1" i="0" u="none" strike="noStrike" baseline="0" dirty="0" smtClean="0">
                <a:solidFill>
                  <a:srgbClr val="0070C0"/>
                </a:solidFill>
                <a:latin typeface="Calibri" panose="020F0502020204030204" pitchFamily="34" charset="0"/>
              </a:rPr>
              <a:t/>
            </a:r>
            <a:br>
              <a:rPr lang="en-US" sz="2000" b="1" i="0" u="none" strike="noStrike" baseline="0" dirty="0" smtClean="0">
                <a:solidFill>
                  <a:srgbClr val="0070C0"/>
                </a:solidFill>
                <a:latin typeface="Calibri" panose="020F0502020204030204" pitchFamily="34" charset="0"/>
              </a:rPr>
            </a:br>
            <a:r>
              <a:rPr lang="en-US" sz="2000" b="1" i="0" u="none" strike="noStrike" baseline="0" dirty="0" smtClean="0">
                <a:solidFill>
                  <a:srgbClr val="0070C0"/>
                </a:solidFill>
                <a:latin typeface="Calibri" panose="020F0502020204030204" pitchFamily="34" charset="0"/>
              </a:rPr>
              <a:t>you</a:t>
            </a:r>
            <a:r>
              <a:rPr lang="en-US" sz="2000" b="1" i="0" u="none" strike="noStrike" baseline="0" dirty="0">
                <a:solidFill>
                  <a:srgbClr val="0070C0"/>
                </a:solidFill>
                <a:latin typeface="Calibri" panose="020F0502020204030204" pitchFamily="34" charset="0"/>
              </a:rPr>
              <a:t>, please request the excerpt</a:t>
            </a:r>
            <a:r>
              <a:rPr lang="en-US" sz="2000" b="1" i="0" u="none" strike="noStrike" baseline="0" dirty="0" smtClean="0">
                <a:solidFill>
                  <a:srgbClr val="0070C0"/>
                </a:solidFill>
                <a:latin typeface="Calibri" panose="020F0502020204030204" pitchFamily="34" charset="0"/>
              </a:rPr>
              <a:t>.</a:t>
            </a:r>
            <a:r>
              <a:rPr lang="en-US" sz="2000" b="1" i="0" u="none" strike="noStrike" baseline="0" dirty="0" smtClean="0">
                <a:latin typeface="Calibri" panose="020F0502020204030204" pitchFamily="34" charset="0"/>
              </a:rPr>
              <a:t>)</a:t>
            </a:r>
            <a:endParaRPr lang="en-AU" sz="2000" b="1" dirty="0"/>
          </a:p>
        </p:txBody>
      </p:sp>
      <p:sp>
        <p:nvSpPr>
          <p:cNvPr id="5" name="TextBox 4">
            <a:extLst>
              <a:ext uri="{FF2B5EF4-FFF2-40B4-BE49-F238E27FC236}">
                <a16:creationId xmlns:a16="http://schemas.microsoft.com/office/drawing/2014/main" xmlns="" id="{D4C3EFD2-00B1-4BCE-BCB2-62E538358D70}"/>
              </a:ext>
            </a:extLst>
          </p:cNvPr>
          <p:cNvSpPr txBox="1"/>
          <p:nvPr/>
        </p:nvSpPr>
        <p:spPr>
          <a:xfrm>
            <a:off x="6864645" y="437698"/>
            <a:ext cx="4885396" cy="5262979"/>
          </a:xfrm>
          <a:prstGeom prst="rect">
            <a:avLst/>
          </a:prstGeom>
          <a:noFill/>
        </p:spPr>
        <p:txBody>
          <a:bodyPr wrap="square">
            <a:spAutoFit/>
            <a:scene3d>
              <a:camera prst="orthographicFront"/>
              <a:lightRig rig="threePt" dir="t"/>
            </a:scene3d>
            <a:sp3d extrusionH="57150">
              <a:bevelT w="38100" h="38100" prst="angle"/>
            </a:sp3d>
          </a:bodyPr>
          <a:lstStyle/>
          <a:p>
            <a:pPr marL="285750" indent="-285750" algn="l">
              <a:buFont typeface="Arial" pitchFamily="34" charset="0"/>
              <a:buChar char="•"/>
            </a:pPr>
            <a:r>
              <a:rPr lang="en-AU" sz="2000" b="0" i="0" u="none" strike="noStrike" baseline="0" dirty="0">
                <a:solidFill>
                  <a:srgbClr val="000000"/>
                </a:solidFill>
                <a:latin typeface="Calibri" panose="020F0502020204030204" pitchFamily="34" charset="0"/>
              </a:rPr>
              <a:t>The Israelites were asking for guidance from </a:t>
            </a:r>
            <a:r>
              <a:rPr lang="en-AU" sz="2000" b="1" i="0" u="none" strike="noStrike" baseline="0" dirty="0" smtClean="0">
                <a:solidFill>
                  <a:srgbClr val="0000FF"/>
                </a:solidFill>
                <a:latin typeface="Calibri,Bold"/>
              </a:rPr>
              <a:t>Yahuah </a:t>
            </a:r>
            <a:r>
              <a:rPr lang="en-AU" sz="2000" b="0" i="0" u="none" strike="noStrike" baseline="0" dirty="0">
                <a:solidFill>
                  <a:srgbClr val="000000"/>
                </a:solidFill>
                <a:latin typeface="Calibri" panose="020F0502020204030204" pitchFamily="34" charset="0"/>
              </a:rPr>
              <a:t>until </a:t>
            </a:r>
            <a:r>
              <a:rPr lang="en-AU" sz="2000" b="1" dirty="0">
                <a:solidFill>
                  <a:schemeClr val="accent2">
                    <a:lumMod val="75000"/>
                  </a:schemeClr>
                </a:solidFill>
              </a:rPr>
              <a:t>the mixing </a:t>
            </a:r>
            <a:r>
              <a:rPr lang="en-AU" sz="2000" b="0" i="0" u="none" strike="noStrike" baseline="0" dirty="0">
                <a:solidFill>
                  <a:srgbClr val="000000"/>
                </a:solidFill>
                <a:latin typeface="Calibri" panose="020F0502020204030204" pitchFamily="34" charset="0"/>
              </a:rPr>
              <a:t>of the Light Season with </a:t>
            </a:r>
            <a:r>
              <a:rPr lang="en-AU" sz="2000" b="0" i="0" u="none" strike="noStrike" baseline="0" dirty="0" smtClean="0">
                <a:solidFill>
                  <a:srgbClr val="000000"/>
                </a:solidFill>
                <a:latin typeface="Calibri" panose="020F0502020204030204" pitchFamily="34" charset="0"/>
              </a:rPr>
              <a:t>the </a:t>
            </a:r>
            <a:r>
              <a:rPr lang="en-US" sz="2000" b="0" i="0" u="none" strike="noStrike" baseline="0" dirty="0" smtClean="0">
                <a:solidFill>
                  <a:srgbClr val="000000"/>
                </a:solidFill>
                <a:latin typeface="Calibri" panose="020F0502020204030204" pitchFamily="34" charset="0"/>
              </a:rPr>
              <a:t>darkness </a:t>
            </a:r>
            <a:r>
              <a:rPr lang="en-US" sz="2000" b="0" i="0" u="none" strike="noStrike" baseline="0" dirty="0">
                <a:solidFill>
                  <a:srgbClr val="000000"/>
                </a:solidFill>
                <a:latin typeface="Calibri" panose="020F0502020204030204" pitchFamily="34" charset="0"/>
              </a:rPr>
              <a:t>of Night Season. </a:t>
            </a:r>
            <a:r>
              <a:rPr lang="en-US" sz="2000" b="0" i="0" u="none" strike="noStrike" baseline="0" dirty="0" smtClean="0">
                <a:solidFill>
                  <a:srgbClr val="000000"/>
                </a:solidFill>
                <a:latin typeface="Calibri" panose="020F0502020204030204" pitchFamily="34" charset="0"/>
              </a:rPr>
              <a:t> The </a:t>
            </a:r>
            <a:r>
              <a:rPr lang="en-US" sz="2000" b="0" i="0" u="none" strike="noStrike" baseline="0" dirty="0">
                <a:solidFill>
                  <a:srgbClr val="000000"/>
                </a:solidFill>
                <a:latin typeface="Calibri" panose="020F0502020204030204" pitchFamily="34" charset="0"/>
              </a:rPr>
              <a:t>battle commenced on the </a:t>
            </a:r>
            <a:r>
              <a:rPr lang="en-US" sz="2000" b="1" i="0" u="none" strike="noStrike" baseline="0" dirty="0">
                <a:solidFill>
                  <a:srgbClr val="000000"/>
                </a:solidFill>
                <a:latin typeface="Calibri,Bold"/>
              </a:rPr>
              <a:t>&lt;</a:t>
            </a:r>
            <a:r>
              <a:rPr lang="en-US" sz="2000" b="1" i="0" u="none" strike="noStrike" baseline="0" dirty="0">
                <a:solidFill>
                  <a:schemeClr val="accent2">
                    <a:lumMod val="75000"/>
                  </a:schemeClr>
                </a:solidFill>
                <a:latin typeface="Calibri,Bold"/>
              </a:rPr>
              <a:t>boqer</a:t>
            </a:r>
            <a:r>
              <a:rPr lang="en-US" sz="2000" b="1" i="0" u="none" strike="noStrike" baseline="0" dirty="0">
                <a:solidFill>
                  <a:srgbClr val="000000"/>
                </a:solidFill>
                <a:latin typeface="Calibri,Bold"/>
              </a:rPr>
              <a:t>&gt; </a:t>
            </a:r>
            <a:r>
              <a:rPr lang="en-US" sz="2000" b="0" i="0" u="none" strike="noStrike" baseline="0" dirty="0">
                <a:solidFill>
                  <a:srgbClr val="000000"/>
                </a:solidFill>
                <a:latin typeface="Calibri" panose="020F0502020204030204" pitchFamily="34" charset="0"/>
              </a:rPr>
              <a:t>morning – </a:t>
            </a:r>
            <a:r>
              <a:rPr lang="en-US" sz="2000" b="1" i="0" u="none" strike="noStrike" baseline="0" dirty="0">
                <a:solidFill>
                  <a:schemeClr val="accent2">
                    <a:lumMod val="75000"/>
                  </a:schemeClr>
                </a:solidFill>
                <a:latin typeface="Calibri,Bold"/>
              </a:rPr>
              <a:t>(Dawn) </a:t>
            </a:r>
            <a:r>
              <a:rPr lang="en-US" sz="2000" b="0" i="0" u="none" strike="noStrike" baseline="0" dirty="0">
                <a:solidFill>
                  <a:srgbClr val="000000"/>
                </a:solidFill>
                <a:latin typeface="Calibri" panose="020F0502020204030204" pitchFamily="34" charset="0"/>
              </a:rPr>
              <a:t>of the </a:t>
            </a:r>
            <a:r>
              <a:rPr lang="en-US" sz="2000" b="0" i="0" u="none" strike="noStrike" baseline="0" dirty="0" smtClean="0">
                <a:solidFill>
                  <a:srgbClr val="000000"/>
                </a:solidFill>
                <a:latin typeface="Calibri" panose="020F0502020204030204" pitchFamily="34" charset="0"/>
              </a:rPr>
              <a:t/>
            </a:r>
            <a:br>
              <a:rPr lang="en-US" sz="2000" b="0" i="0" u="none" strike="noStrike" baseline="0" dirty="0" smtClean="0">
                <a:solidFill>
                  <a:srgbClr val="000000"/>
                </a:solidFill>
                <a:latin typeface="Calibri" panose="020F0502020204030204" pitchFamily="34" charset="0"/>
              </a:rPr>
            </a:br>
            <a:r>
              <a:rPr lang="en-US" sz="2000" b="0" i="0" u="none" strike="noStrike" baseline="0" dirty="0" smtClean="0">
                <a:solidFill>
                  <a:srgbClr val="000000"/>
                </a:solidFill>
                <a:latin typeface="Calibri" panose="020F0502020204030204" pitchFamily="34" charset="0"/>
              </a:rPr>
              <a:t>next </a:t>
            </a:r>
            <a:r>
              <a:rPr lang="en-US" sz="2000" b="0" i="0" u="none" strike="noStrike" baseline="0" dirty="0">
                <a:solidFill>
                  <a:srgbClr val="000000"/>
                </a:solidFill>
                <a:latin typeface="Calibri" panose="020F0502020204030204" pitchFamily="34" charset="0"/>
              </a:rPr>
              <a:t>new cycle</a:t>
            </a:r>
            <a:r>
              <a:rPr lang="en-US" sz="2000" b="0" i="0" u="none" strike="noStrike" baseline="0" dirty="0" smtClean="0">
                <a:solidFill>
                  <a:srgbClr val="000000"/>
                </a:solidFill>
                <a:latin typeface="Calibri" panose="020F0502020204030204" pitchFamily="34" charset="0"/>
              </a:rPr>
              <a:t>.</a:t>
            </a:r>
          </a:p>
          <a:p>
            <a:pPr algn="l"/>
            <a:endParaRPr lang="en-US" sz="2000" b="0" i="0" u="none" strike="noStrike" baseline="0" dirty="0">
              <a:solidFill>
                <a:srgbClr val="000000"/>
              </a:solidFill>
              <a:latin typeface="Calibri" panose="020F0502020204030204" pitchFamily="34" charset="0"/>
            </a:endParaRPr>
          </a:p>
          <a:p>
            <a:pPr marL="285750" indent="-285750" algn="l">
              <a:buFont typeface="Arial" pitchFamily="34" charset="0"/>
              <a:buChar char="•"/>
            </a:pPr>
            <a:r>
              <a:rPr lang="en-AU" sz="2000" b="0" i="0" u="none" strike="noStrike" baseline="0" dirty="0">
                <a:solidFill>
                  <a:srgbClr val="000000"/>
                </a:solidFill>
                <a:latin typeface="Calibri" panose="020F0502020204030204" pitchFamily="34" charset="0"/>
              </a:rPr>
              <a:t>A </a:t>
            </a:r>
            <a:r>
              <a:rPr lang="en-AU" sz="2800" b="1" i="1" u="none" strike="noStrike" baseline="0" dirty="0" smtClean="0">
                <a:solidFill>
                  <a:srgbClr val="008181"/>
                </a:solidFill>
                <a:latin typeface="Calibri,BoldItalic"/>
              </a:rPr>
              <a:t>2</a:t>
            </a:r>
            <a:r>
              <a:rPr lang="en-AU" sz="2800" b="1" i="1" u="none" strike="noStrike" baseline="30000" dirty="0" smtClean="0">
                <a:solidFill>
                  <a:srgbClr val="008181"/>
                </a:solidFill>
                <a:latin typeface="Calibri,BoldItalic"/>
              </a:rPr>
              <a:t>nd</a:t>
            </a:r>
            <a:r>
              <a:rPr lang="en-AU" sz="2800" b="1" i="1" u="none" strike="noStrike" dirty="0" smtClean="0">
                <a:solidFill>
                  <a:srgbClr val="008181"/>
                </a:solidFill>
                <a:latin typeface="Calibri,BoldItalic"/>
              </a:rPr>
              <a:t> </a:t>
            </a:r>
            <a:r>
              <a:rPr lang="en-US" sz="2800" b="1" i="1" u="none" strike="noStrike" baseline="0" dirty="0" smtClean="0">
                <a:solidFill>
                  <a:srgbClr val="008181"/>
                </a:solidFill>
                <a:latin typeface="Calibri,BoldItalic"/>
              </a:rPr>
              <a:t>time </a:t>
            </a:r>
            <a:r>
              <a:rPr lang="en-US" sz="2000" b="0" i="0" u="none" strike="noStrike" baseline="0" dirty="0">
                <a:solidFill>
                  <a:srgbClr val="000000"/>
                </a:solidFill>
                <a:latin typeface="Calibri" panose="020F0502020204030204" pitchFamily="34" charset="0"/>
              </a:rPr>
              <a:t>the Benjamites delivered the Israelites a resounding defeat </a:t>
            </a:r>
            <a:r>
              <a:rPr lang="en-US" sz="2000" b="0" i="0" u="none" strike="noStrike" baseline="0" dirty="0" smtClean="0">
                <a:solidFill>
                  <a:srgbClr val="000000"/>
                </a:solidFill>
                <a:latin typeface="Calibri" panose="020F0502020204030204" pitchFamily="34" charset="0"/>
              </a:rPr>
              <a:t/>
            </a:r>
            <a:br>
              <a:rPr lang="en-US" sz="2000" b="0" i="0" u="none" strike="noStrike" baseline="0" dirty="0" smtClean="0">
                <a:solidFill>
                  <a:srgbClr val="000000"/>
                </a:solidFill>
                <a:latin typeface="Calibri" panose="020F0502020204030204" pitchFamily="34" charset="0"/>
              </a:rPr>
            </a:br>
            <a:r>
              <a:rPr lang="en-US" sz="2000" b="0" i="0" u="none" strike="noStrike" baseline="0" dirty="0" smtClean="0">
                <a:solidFill>
                  <a:srgbClr val="000000"/>
                </a:solidFill>
                <a:latin typeface="Calibri" panose="020F0502020204030204" pitchFamily="34" charset="0"/>
              </a:rPr>
              <a:t>(</a:t>
            </a:r>
            <a:r>
              <a:rPr lang="en-US" sz="2000" b="1" i="0" u="none" strike="noStrike" baseline="0" dirty="0" smtClean="0">
                <a:solidFill>
                  <a:srgbClr val="6600CD"/>
                </a:solidFill>
                <a:latin typeface="Calibri,Bold"/>
              </a:rPr>
              <a:t>Judges </a:t>
            </a:r>
            <a:r>
              <a:rPr lang="en-US" sz="2000" b="1" i="0" u="none" strike="noStrike" baseline="0" dirty="0">
                <a:solidFill>
                  <a:srgbClr val="6600CD"/>
                </a:solidFill>
                <a:latin typeface="Calibri,Bold"/>
              </a:rPr>
              <a:t>20:25</a:t>
            </a:r>
            <a:r>
              <a:rPr lang="en-US" sz="2000" b="0" i="0" u="none" strike="noStrike" baseline="0" dirty="0">
                <a:solidFill>
                  <a:srgbClr val="000000"/>
                </a:solidFill>
                <a:latin typeface="Calibri" panose="020F0502020204030204" pitchFamily="34" charset="0"/>
              </a:rPr>
              <a:t>).</a:t>
            </a:r>
          </a:p>
          <a:p>
            <a:pPr marL="285750" indent="-285750" algn="l">
              <a:buFont typeface="Arial" pitchFamily="34" charset="0"/>
              <a:buChar char="•"/>
            </a:pPr>
            <a:r>
              <a:rPr lang="en-AU" sz="2000" b="0" i="0" u="none" strike="noStrike" baseline="0" dirty="0">
                <a:solidFill>
                  <a:srgbClr val="000000"/>
                </a:solidFill>
                <a:latin typeface="Calibri" panose="020F0502020204030204" pitchFamily="34" charset="0"/>
              </a:rPr>
              <a:t>Here is the </a:t>
            </a:r>
            <a:r>
              <a:rPr lang="en-AU" sz="2800" b="1" i="1" u="none" strike="noStrike" baseline="0" dirty="0" smtClean="0">
                <a:solidFill>
                  <a:srgbClr val="008181"/>
                </a:solidFill>
                <a:latin typeface="Calibri,BoldItalic"/>
              </a:rPr>
              <a:t>3</a:t>
            </a:r>
            <a:r>
              <a:rPr lang="en-AU" sz="2800" b="1" i="1" u="none" strike="noStrike" baseline="30000" dirty="0" smtClean="0">
                <a:solidFill>
                  <a:srgbClr val="008181"/>
                </a:solidFill>
                <a:latin typeface="Calibri,BoldItalic"/>
              </a:rPr>
              <a:t>rd</a:t>
            </a:r>
            <a:r>
              <a:rPr lang="en-AU" sz="2800" b="1" i="1" u="none" strike="noStrike" baseline="0" dirty="0" smtClean="0">
                <a:solidFill>
                  <a:srgbClr val="008181"/>
                </a:solidFill>
                <a:latin typeface="Calibri,BoldItalic"/>
              </a:rPr>
              <a:t> time </a:t>
            </a:r>
            <a:r>
              <a:rPr lang="en-AU" sz="2000" b="0" i="0" u="none" strike="noStrike" baseline="0" dirty="0">
                <a:solidFill>
                  <a:srgbClr val="000000"/>
                </a:solidFill>
                <a:latin typeface="Calibri" panose="020F0502020204030204" pitchFamily="34" charset="0"/>
              </a:rPr>
              <a:t>the Israelites petitioned </a:t>
            </a:r>
            <a:r>
              <a:rPr lang="en-AU" sz="2000" b="1" i="0" u="none" strike="noStrike" baseline="0" dirty="0" smtClean="0">
                <a:solidFill>
                  <a:srgbClr val="0000FF"/>
                </a:solidFill>
                <a:latin typeface="Calibri,Bold"/>
              </a:rPr>
              <a:t>Yahuah </a:t>
            </a:r>
            <a:r>
              <a:rPr lang="en-AU" sz="2000" b="0" i="0" u="none" strike="noStrike" baseline="0" dirty="0">
                <a:solidFill>
                  <a:srgbClr val="000000"/>
                </a:solidFill>
                <a:latin typeface="Calibri" panose="020F0502020204030204" pitchFamily="34" charset="0"/>
              </a:rPr>
              <a:t>(this time with </a:t>
            </a:r>
            <a:r>
              <a:rPr lang="en-AU" sz="2000" b="0" i="0" u="none" strike="noStrike" baseline="0" dirty="0" smtClean="0">
                <a:solidFill>
                  <a:srgbClr val="000000"/>
                </a:solidFill>
                <a:latin typeface="Calibri" panose="020F0502020204030204" pitchFamily="34" charset="0"/>
              </a:rPr>
              <a:t/>
            </a:r>
            <a:br>
              <a:rPr lang="en-AU" sz="2000" b="0" i="0" u="none" strike="noStrike" baseline="0" dirty="0" smtClean="0">
                <a:solidFill>
                  <a:srgbClr val="000000"/>
                </a:solidFill>
                <a:latin typeface="Calibri" panose="020F0502020204030204" pitchFamily="34" charset="0"/>
              </a:rPr>
            </a:br>
            <a:r>
              <a:rPr lang="en-AU" sz="2000" b="0" i="0" u="none" strike="noStrike" baseline="0" dirty="0" smtClean="0">
                <a:solidFill>
                  <a:srgbClr val="000000"/>
                </a:solidFill>
                <a:latin typeface="Calibri" panose="020F0502020204030204" pitchFamily="34" charset="0"/>
              </a:rPr>
              <a:t>fasting </a:t>
            </a:r>
            <a:r>
              <a:rPr lang="en-AU" sz="2000" b="0" i="0" u="none" strike="noStrike" baseline="0" dirty="0">
                <a:solidFill>
                  <a:srgbClr val="000000"/>
                </a:solidFill>
                <a:latin typeface="Calibri" panose="020F0502020204030204" pitchFamily="34" charset="0"/>
              </a:rPr>
              <a:t>and sacrificial offerings.)</a:t>
            </a:r>
          </a:p>
          <a:p>
            <a:pPr algn="l"/>
            <a:endParaRPr lang="en-US" sz="2000" b="0" i="0" u="none" strike="noStrike" baseline="0" dirty="0" smtClean="0">
              <a:solidFill>
                <a:srgbClr val="000000"/>
              </a:solidFill>
              <a:latin typeface="Calibri" panose="020F0502020204030204" pitchFamily="34" charset="0"/>
            </a:endParaRPr>
          </a:p>
          <a:p>
            <a:pPr algn="l"/>
            <a:r>
              <a:rPr lang="en-US" sz="2000" b="0" i="0" u="none" strike="noStrike" baseline="0" dirty="0" smtClean="0">
                <a:solidFill>
                  <a:srgbClr val="000000"/>
                </a:solidFill>
                <a:latin typeface="Calibri" panose="020F0502020204030204" pitchFamily="34" charset="0"/>
              </a:rPr>
              <a:t>It </a:t>
            </a:r>
            <a:r>
              <a:rPr lang="en-US" sz="2000" b="0" i="0" u="none" strike="noStrike" baseline="0" dirty="0">
                <a:solidFill>
                  <a:srgbClr val="000000"/>
                </a:solidFill>
                <a:latin typeface="Calibri" panose="020F0502020204030204" pitchFamily="34" charset="0"/>
              </a:rPr>
              <a:t>is the </a:t>
            </a:r>
            <a:r>
              <a:rPr lang="en-US" sz="2000" b="0" i="0" u="none" strike="noStrike" baseline="0" dirty="0" smtClean="0">
                <a:solidFill>
                  <a:srgbClr val="000000"/>
                </a:solidFill>
                <a:latin typeface="Calibri" panose="020F0502020204030204" pitchFamily="34" charset="0"/>
              </a:rPr>
              <a:t>2</a:t>
            </a:r>
            <a:r>
              <a:rPr lang="en-US" sz="2000" b="0" i="0" u="none" strike="noStrike" baseline="30000" dirty="0" smtClean="0">
                <a:solidFill>
                  <a:srgbClr val="000000"/>
                </a:solidFill>
                <a:latin typeface="Calibri" panose="020F0502020204030204" pitchFamily="34" charset="0"/>
              </a:rPr>
              <a:t>nd</a:t>
            </a:r>
            <a:r>
              <a:rPr lang="en-US" sz="2000" b="0" i="0" u="none" strike="noStrike" baseline="0" dirty="0" smtClean="0">
                <a:solidFill>
                  <a:srgbClr val="000000"/>
                </a:solidFill>
                <a:latin typeface="Calibri" panose="020F0502020204030204" pitchFamily="34" charset="0"/>
              </a:rPr>
              <a:t> </a:t>
            </a:r>
            <a:r>
              <a:rPr lang="en-US" sz="900" b="0" i="0" u="none" strike="noStrike" baseline="0" dirty="0" smtClean="0">
                <a:solidFill>
                  <a:srgbClr val="000000"/>
                </a:solidFill>
                <a:latin typeface="Calibri" panose="020F0502020204030204" pitchFamily="34" charset="0"/>
              </a:rPr>
              <a:t> </a:t>
            </a:r>
            <a:r>
              <a:rPr lang="en-US" sz="2000" b="0" i="0" u="none" strike="noStrike" baseline="0" dirty="0">
                <a:solidFill>
                  <a:srgbClr val="000000"/>
                </a:solidFill>
                <a:latin typeface="Calibri" panose="020F0502020204030204" pitchFamily="34" charset="0"/>
              </a:rPr>
              <a:t>time Scripture records these words </a:t>
            </a:r>
            <a:r>
              <a:rPr lang="en-US" sz="2000" b="1" i="0" u="none" strike="noStrike" baseline="0" dirty="0">
                <a:solidFill>
                  <a:srgbClr val="E46D0A"/>
                </a:solidFill>
                <a:latin typeface="Calibri,Bold"/>
              </a:rPr>
              <a:t>“until even.”</a:t>
            </a:r>
            <a:endParaRPr lang="en-AU" sz="2000" dirty="0">
              <a:solidFill>
                <a:srgbClr val="E46D0A"/>
              </a:solidFill>
            </a:endParaRPr>
          </a:p>
        </p:txBody>
      </p:sp>
      <p:sp>
        <p:nvSpPr>
          <p:cNvPr id="4" name="Slide Number Placeholder 3"/>
          <p:cNvSpPr>
            <a:spLocks noGrp="1"/>
          </p:cNvSpPr>
          <p:nvPr>
            <p:ph type="sldNum" sz="quarter" idx="12"/>
          </p:nvPr>
        </p:nvSpPr>
        <p:spPr/>
        <p:txBody>
          <a:bodyPr/>
          <a:lstStyle/>
          <a:p>
            <a:fld id="{837E6352-AEFE-4C79-A010-4136B479DE88}" type="slidenum">
              <a:rPr lang="en-AU" smtClean="0"/>
              <a:t>25</a:t>
            </a:fld>
            <a:endParaRPr lang="en-AU"/>
          </a:p>
        </p:txBody>
      </p:sp>
    </p:spTree>
    <p:extLst>
      <p:ext uri="{BB962C8B-B14F-4D97-AF65-F5344CB8AC3E}">
        <p14:creationId xmlns:p14="http://schemas.microsoft.com/office/powerpoint/2010/main" val="2454821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9D992BF-6F2C-4B67-82F0-9EDF8072E83C}"/>
              </a:ext>
            </a:extLst>
          </p:cNvPr>
          <p:cNvSpPr txBox="1"/>
          <p:nvPr/>
        </p:nvSpPr>
        <p:spPr>
          <a:xfrm>
            <a:off x="307910" y="328661"/>
            <a:ext cx="8304245" cy="3200876"/>
          </a:xfrm>
          <a:prstGeom prst="rect">
            <a:avLst/>
          </a:prstGeom>
          <a:noFill/>
        </p:spPr>
        <p:txBody>
          <a:bodyPr wrap="square">
            <a:spAutoFit/>
            <a:scene3d>
              <a:camera prst="orthographicFront"/>
              <a:lightRig rig="threePt" dir="t"/>
            </a:scene3d>
            <a:sp3d extrusionH="57150">
              <a:bevelT w="38100" h="38100" prst="angle"/>
            </a:sp3d>
          </a:bodyPr>
          <a:lstStyle/>
          <a:p>
            <a:pPr algn="l"/>
            <a:r>
              <a:rPr lang="en-AU" sz="2000" b="1" i="0" u="none" strike="noStrike" baseline="0" dirty="0" smtClean="0">
                <a:solidFill>
                  <a:srgbClr val="6600CD"/>
                </a:solidFill>
                <a:latin typeface="Arial Rounded MT Bold" panose="020F0704030504030204" pitchFamily="34" charset="0"/>
              </a:rPr>
              <a:t>Judges </a:t>
            </a:r>
            <a:r>
              <a:rPr lang="en-AU" sz="2000" b="1" i="0" u="none" strike="noStrike" baseline="0" dirty="0">
                <a:solidFill>
                  <a:srgbClr val="6600CD"/>
                </a:solidFill>
                <a:latin typeface="Arial Rounded MT Bold" panose="020F0704030504030204" pitchFamily="34" charset="0"/>
              </a:rPr>
              <a:t>20:26</a:t>
            </a:r>
          </a:p>
          <a:p>
            <a:pPr algn="l"/>
            <a:r>
              <a:rPr lang="en-US" sz="2000" b="1" i="0" u="none" strike="noStrike" baseline="0" dirty="0">
                <a:solidFill>
                  <a:srgbClr val="008181"/>
                </a:solidFill>
                <a:latin typeface="Arial Rounded MT Bold" panose="020F0704030504030204" pitchFamily="34" charset="0"/>
              </a:rPr>
              <a:t>Then all the children of Israel, and all the people, went up,</a:t>
            </a:r>
          </a:p>
          <a:p>
            <a:pPr algn="l"/>
            <a:r>
              <a:rPr lang="en-US" sz="2000" b="1" i="0" u="none" strike="noStrike" baseline="0" dirty="0">
                <a:solidFill>
                  <a:srgbClr val="008181"/>
                </a:solidFill>
                <a:latin typeface="Arial Rounded MT Bold" panose="020F0704030504030204" pitchFamily="34" charset="0"/>
              </a:rPr>
              <a:t>and came unto the house of </a:t>
            </a:r>
            <a:r>
              <a:rPr lang="en-US" sz="2000" b="1" i="0" u="none" strike="noStrike" baseline="0" dirty="0" smtClean="0">
                <a:solidFill>
                  <a:srgbClr val="0000FF"/>
                </a:solidFill>
                <a:latin typeface="Arial Rounded MT Bold" panose="020F0704030504030204" pitchFamily="34" charset="0"/>
              </a:rPr>
              <a:t>Elohim,</a:t>
            </a:r>
            <a:r>
              <a:rPr lang="en-US" sz="2000" b="1" i="0" u="none" strike="noStrike" baseline="0" dirty="0" smtClean="0">
                <a:solidFill>
                  <a:srgbClr val="E46D0A"/>
                </a:solidFill>
                <a:latin typeface="Arial Rounded MT Bold" panose="020F0704030504030204" pitchFamily="34" charset="0"/>
              </a:rPr>
              <a:t> </a:t>
            </a:r>
            <a:r>
              <a:rPr lang="en-US" sz="2000" b="1" i="0" u="none" strike="noStrike" baseline="0" dirty="0">
                <a:solidFill>
                  <a:srgbClr val="008181"/>
                </a:solidFill>
                <a:latin typeface="Arial Rounded MT Bold" panose="020F0704030504030204" pitchFamily="34" charset="0"/>
              </a:rPr>
              <a:t>and wept, and sat there</a:t>
            </a:r>
          </a:p>
          <a:p>
            <a:pPr algn="l"/>
            <a:r>
              <a:rPr lang="en-AU" sz="2000" b="1" i="0" u="none" strike="noStrike" baseline="0" dirty="0">
                <a:solidFill>
                  <a:srgbClr val="008181"/>
                </a:solidFill>
                <a:latin typeface="Arial Rounded MT Bold" panose="020F0704030504030204" pitchFamily="34" charset="0"/>
              </a:rPr>
              <a:t>before</a:t>
            </a:r>
            <a:r>
              <a:rPr lang="en-AU" sz="2000" b="1" i="0" u="none" strike="noStrike" baseline="0" dirty="0">
                <a:solidFill>
                  <a:srgbClr val="E46D0A"/>
                </a:solidFill>
                <a:latin typeface="Arial Rounded MT Bold" panose="020F0704030504030204" pitchFamily="34" charset="0"/>
              </a:rPr>
              <a:t> </a:t>
            </a:r>
            <a:r>
              <a:rPr lang="en-AU" sz="2000" b="1" dirty="0" smtClean="0">
                <a:solidFill>
                  <a:srgbClr val="0000FF"/>
                </a:solidFill>
                <a:latin typeface="Arial Rounded MT Bold" panose="020F0704030504030204" pitchFamily="34" charset="0"/>
              </a:rPr>
              <a:t>Ya</a:t>
            </a:r>
            <a:r>
              <a:rPr lang="en-AU" sz="2000" b="1" i="0" u="none" strike="noStrike" baseline="0" dirty="0" smtClean="0">
                <a:solidFill>
                  <a:srgbClr val="0000FF"/>
                </a:solidFill>
                <a:latin typeface="Arial Rounded MT Bold" panose="020F0704030504030204" pitchFamily="34" charset="0"/>
              </a:rPr>
              <a:t>huah, </a:t>
            </a:r>
            <a:r>
              <a:rPr lang="en-AU" sz="2000" b="1" i="0" u="none" strike="noStrike" baseline="0" dirty="0">
                <a:solidFill>
                  <a:srgbClr val="008181"/>
                </a:solidFill>
                <a:latin typeface="Arial Rounded MT Bold" panose="020F0704030504030204" pitchFamily="34" charset="0"/>
              </a:rPr>
              <a:t>and fasted </a:t>
            </a:r>
            <a:r>
              <a:rPr lang="en-AU" sz="2000" b="1" i="0" u="none" strike="noStrike" baseline="0" dirty="0">
                <a:solidFill>
                  <a:srgbClr val="C10000"/>
                </a:solidFill>
                <a:latin typeface="Arial Rounded MT Bold" panose="020F0704030504030204" pitchFamily="34" charset="0"/>
              </a:rPr>
              <a:t>THAT </a:t>
            </a:r>
            <a:r>
              <a:rPr lang="en-AU" sz="2000" b="1" i="0" u="none" strike="noStrike" baseline="0" dirty="0" smtClean="0">
                <a:solidFill>
                  <a:srgbClr val="C10000"/>
                </a:solidFill>
                <a:latin typeface="Arial Rounded MT Bold" panose="020F0704030504030204" pitchFamily="34" charset="0"/>
              </a:rPr>
              <a:t>DAY </a:t>
            </a:r>
            <a:r>
              <a:rPr lang="en-US" sz="2000" b="1" i="0" u="none" strike="noStrike" baseline="0" dirty="0" smtClean="0">
                <a:solidFill>
                  <a:srgbClr val="E46D0A"/>
                </a:solidFill>
                <a:latin typeface="Arial Rounded MT Bold" panose="020F0704030504030204" pitchFamily="34" charset="0"/>
              </a:rPr>
              <a:t>until </a:t>
            </a:r>
            <a:r>
              <a:rPr lang="en-US" sz="2000" b="1" i="0" u="none" strike="noStrike" baseline="0" dirty="0">
                <a:solidFill>
                  <a:srgbClr val="E46D0A"/>
                </a:solidFill>
                <a:latin typeface="Arial Rounded MT Bold" panose="020F0704030504030204" pitchFamily="34" charset="0"/>
              </a:rPr>
              <a:t>even, </a:t>
            </a:r>
            <a:r>
              <a:rPr lang="en-US" sz="2000" b="1" i="0" u="none" strike="noStrike" baseline="0" dirty="0">
                <a:solidFill>
                  <a:srgbClr val="008181"/>
                </a:solidFill>
                <a:latin typeface="Arial Rounded MT Bold" panose="020F0704030504030204" pitchFamily="34" charset="0"/>
              </a:rPr>
              <a:t>and offered </a:t>
            </a:r>
            <a:r>
              <a:rPr lang="en-US" sz="2000" b="1" i="0" u="none" strike="noStrike" baseline="0" dirty="0" smtClean="0">
                <a:solidFill>
                  <a:srgbClr val="008181"/>
                </a:solidFill>
                <a:latin typeface="Arial Rounded MT Bold" panose="020F0704030504030204" pitchFamily="34" charset="0"/>
              </a:rPr>
              <a:t/>
            </a:r>
            <a:br>
              <a:rPr lang="en-US" sz="2000" b="1" i="0" u="none" strike="noStrike" baseline="0" dirty="0" smtClean="0">
                <a:solidFill>
                  <a:srgbClr val="008181"/>
                </a:solidFill>
                <a:latin typeface="Arial Rounded MT Bold" panose="020F0704030504030204" pitchFamily="34" charset="0"/>
              </a:rPr>
            </a:br>
            <a:r>
              <a:rPr lang="en-US" sz="2000" b="1" i="0" u="none" strike="noStrike" baseline="0" dirty="0" smtClean="0">
                <a:solidFill>
                  <a:srgbClr val="008181"/>
                </a:solidFill>
                <a:latin typeface="Arial Rounded MT Bold" panose="020F0704030504030204" pitchFamily="34" charset="0"/>
              </a:rPr>
              <a:t>burnt </a:t>
            </a:r>
            <a:r>
              <a:rPr lang="en-US" sz="2000" b="1" i="0" u="none" strike="noStrike" baseline="0" dirty="0">
                <a:solidFill>
                  <a:srgbClr val="008181"/>
                </a:solidFill>
                <a:latin typeface="Arial Rounded MT Bold" panose="020F0704030504030204" pitchFamily="34" charset="0"/>
              </a:rPr>
              <a:t>offerings and </a:t>
            </a:r>
            <a:r>
              <a:rPr lang="en-US" sz="2000" b="1" i="0" u="none" strike="noStrike" baseline="0" dirty="0" smtClean="0">
                <a:solidFill>
                  <a:srgbClr val="008181"/>
                </a:solidFill>
                <a:latin typeface="Arial Rounded MT Bold" panose="020F0704030504030204" pitchFamily="34" charset="0"/>
              </a:rPr>
              <a:t>peace </a:t>
            </a:r>
            <a:r>
              <a:rPr lang="en-AU" sz="2000" b="1" i="0" u="none" strike="noStrike" baseline="0" dirty="0" smtClean="0">
                <a:solidFill>
                  <a:srgbClr val="008181"/>
                </a:solidFill>
                <a:latin typeface="Arial Rounded MT Bold" panose="020F0704030504030204" pitchFamily="34" charset="0"/>
              </a:rPr>
              <a:t>offerings </a:t>
            </a:r>
            <a:r>
              <a:rPr lang="en-AU" sz="2000" b="1" i="0" u="none" strike="noStrike" baseline="0" dirty="0">
                <a:solidFill>
                  <a:srgbClr val="008181"/>
                </a:solidFill>
                <a:latin typeface="Arial Rounded MT Bold" panose="020F0704030504030204" pitchFamily="34" charset="0"/>
              </a:rPr>
              <a:t>before </a:t>
            </a:r>
            <a:r>
              <a:rPr lang="en-AU" sz="2000" b="1" i="0" u="none" strike="noStrike" baseline="0" dirty="0" smtClean="0">
                <a:solidFill>
                  <a:srgbClr val="0000FF"/>
                </a:solidFill>
                <a:latin typeface="Arial Rounded MT Bold" panose="020F0704030504030204" pitchFamily="34" charset="0"/>
              </a:rPr>
              <a:t>Yahuah.</a:t>
            </a:r>
          </a:p>
          <a:p>
            <a:pPr algn="l"/>
            <a:endParaRPr lang="en-AU" sz="1800" b="1" i="0" u="none" strike="noStrike" baseline="0" dirty="0">
              <a:solidFill>
                <a:srgbClr val="0000FF"/>
              </a:solidFill>
              <a:latin typeface="Arial Rounded MT Bold" panose="020F0704030504030204" pitchFamily="34" charset="0"/>
            </a:endParaRPr>
          </a:p>
          <a:p>
            <a:pPr marL="285750" indent="-285750" algn="l">
              <a:buFont typeface="Arial" pitchFamily="34" charset="0"/>
              <a:buChar char="•"/>
            </a:pPr>
            <a:r>
              <a:rPr lang="en-US" sz="2400" b="0" i="0" u="none" strike="noStrike" baseline="0" dirty="0">
                <a:solidFill>
                  <a:srgbClr val="000000"/>
                </a:solidFill>
                <a:latin typeface="Calibri" panose="020F0502020204030204" pitchFamily="34" charset="0"/>
              </a:rPr>
              <a:t>Recalling from the definitions, the timeframe is now in </a:t>
            </a:r>
            <a:r>
              <a:rPr lang="en-US" sz="2400" b="0" i="0" u="none" strike="noStrike" baseline="0" dirty="0" smtClean="0">
                <a:solidFill>
                  <a:srgbClr val="000000"/>
                </a:solidFill>
                <a:latin typeface="Calibri" panose="020F0502020204030204" pitchFamily="34" charset="0"/>
              </a:rPr>
              <a:t/>
            </a:r>
            <a:br>
              <a:rPr lang="en-US" sz="2400" b="0" i="0" u="none" strike="noStrike" baseline="0" dirty="0" smtClean="0">
                <a:solidFill>
                  <a:srgbClr val="000000"/>
                </a:solidFill>
                <a:latin typeface="Calibri" panose="020F0502020204030204" pitchFamily="34" charset="0"/>
              </a:rPr>
            </a:br>
            <a:r>
              <a:rPr lang="en-US" sz="2400" b="0" i="0" u="none" strike="noStrike" baseline="0" dirty="0" smtClean="0">
                <a:solidFill>
                  <a:srgbClr val="000000"/>
                </a:solidFill>
                <a:latin typeface="Calibri" panose="020F0502020204030204" pitchFamily="34" charset="0"/>
              </a:rPr>
              <a:t>the </a:t>
            </a:r>
            <a:r>
              <a:rPr lang="en-US" sz="2400" b="1" i="1" u="none" strike="noStrike" baseline="0" dirty="0">
                <a:solidFill>
                  <a:srgbClr val="7030A1"/>
                </a:solidFill>
                <a:latin typeface="Calibri,BoldItalic"/>
              </a:rPr>
              <a:t>mixing </a:t>
            </a:r>
            <a:r>
              <a:rPr lang="en-US" sz="2400" b="0" i="0" u="none" strike="noStrike" baseline="0" dirty="0">
                <a:solidFill>
                  <a:srgbClr val="000000"/>
                </a:solidFill>
                <a:latin typeface="Calibri" panose="020F0502020204030204" pitchFamily="34" charset="0"/>
              </a:rPr>
              <a:t>of light </a:t>
            </a:r>
            <a:r>
              <a:rPr lang="en-US" sz="2400" b="1" i="0" u="none" strike="noStrike" baseline="0" dirty="0">
                <a:solidFill>
                  <a:srgbClr val="000000"/>
                </a:solidFill>
                <a:latin typeface="Calibri,Bold"/>
              </a:rPr>
              <a:t>&lt;</a:t>
            </a:r>
            <a:r>
              <a:rPr lang="en-US" sz="2400" b="1" i="0" u="none" strike="noStrike" baseline="0" dirty="0">
                <a:solidFill>
                  <a:srgbClr val="E46D0A"/>
                </a:solidFill>
                <a:latin typeface="Calibri,Bold"/>
              </a:rPr>
              <a:t>ereb</a:t>
            </a:r>
            <a:r>
              <a:rPr lang="en-US" sz="2400" b="1" i="0" u="none" strike="noStrike" baseline="0" dirty="0">
                <a:solidFill>
                  <a:srgbClr val="000000"/>
                </a:solidFill>
                <a:latin typeface="Calibri,Bold"/>
              </a:rPr>
              <a:t>&gt; </a:t>
            </a:r>
            <a:r>
              <a:rPr lang="en-US" sz="2400" b="0" i="0" u="none" strike="noStrike" baseline="0" dirty="0">
                <a:solidFill>
                  <a:srgbClr val="000000"/>
                </a:solidFill>
                <a:latin typeface="Calibri" panose="020F0502020204030204" pitchFamily="34" charset="0"/>
              </a:rPr>
              <a:t>… </a:t>
            </a:r>
            <a:r>
              <a:rPr lang="en-US" sz="2400" b="0" i="0" u="none" strike="noStrike" baseline="0" dirty="0">
                <a:solidFill>
                  <a:srgbClr val="E46D0A"/>
                </a:solidFill>
                <a:latin typeface="Calibri" panose="020F0502020204030204" pitchFamily="34" charset="0"/>
              </a:rPr>
              <a:t>evening/dusk</a:t>
            </a:r>
            <a:r>
              <a:rPr lang="en-US" sz="2400" b="0" i="0" u="none" strike="noStrike" baseline="0" dirty="0">
                <a:solidFill>
                  <a:srgbClr val="000000"/>
                </a:solidFill>
                <a:latin typeface="Calibri" panose="020F0502020204030204" pitchFamily="34" charset="0"/>
              </a:rPr>
              <a:t> is nearing.</a:t>
            </a:r>
          </a:p>
          <a:p>
            <a:pPr algn="l"/>
            <a:endParaRPr lang="en-US" dirty="0">
              <a:solidFill>
                <a:srgbClr val="000000"/>
              </a:solidFill>
              <a:latin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p:txBody>
      </p:sp>
      <p:sp>
        <p:nvSpPr>
          <p:cNvPr id="6" name="TextBox 5">
            <a:extLst>
              <a:ext uri="{FF2B5EF4-FFF2-40B4-BE49-F238E27FC236}">
                <a16:creationId xmlns:a16="http://schemas.microsoft.com/office/drawing/2014/main" xmlns="" id="{04CAE748-FCA4-432C-8693-C47487DAF07C}"/>
              </a:ext>
            </a:extLst>
          </p:cNvPr>
          <p:cNvSpPr txBox="1"/>
          <p:nvPr/>
        </p:nvSpPr>
        <p:spPr>
          <a:xfrm>
            <a:off x="307910" y="3117196"/>
            <a:ext cx="7434010" cy="2708434"/>
          </a:xfrm>
          <a:prstGeom prst="rect">
            <a:avLst/>
          </a:prstGeom>
          <a:noFill/>
        </p:spPr>
        <p:txBody>
          <a:bodyPr wrap="square">
            <a:spAutoFit/>
            <a:scene3d>
              <a:camera prst="orthographicFront"/>
              <a:lightRig rig="threePt" dir="t"/>
            </a:scene3d>
            <a:sp3d extrusionH="57150">
              <a:bevelT w="38100" h="38100" prst="angle"/>
            </a:sp3d>
          </a:bodyPr>
          <a:lstStyle/>
          <a:p>
            <a:pPr algn="l"/>
            <a:r>
              <a:rPr lang="en-AU" sz="2800" b="0" i="0" u="none" strike="noStrike" baseline="0" dirty="0">
                <a:solidFill>
                  <a:srgbClr val="000000"/>
                </a:solidFill>
                <a:latin typeface="Calibri" panose="020F0502020204030204" pitchFamily="34" charset="0"/>
              </a:rPr>
              <a:t>What </a:t>
            </a:r>
            <a:r>
              <a:rPr lang="en-AU" sz="2800" b="0" i="0" u="none" strike="noStrike" baseline="0" dirty="0" smtClean="0">
                <a:solidFill>
                  <a:srgbClr val="000000"/>
                </a:solidFill>
                <a:latin typeface="Calibri" panose="020F0502020204030204" pitchFamily="34" charset="0"/>
              </a:rPr>
              <a:t>was</a:t>
            </a:r>
            <a:r>
              <a:rPr lang="he-IL" sz="3600" b="1" i="0" u="none" strike="noStrike" baseline="0" dirty="0" smtClean="0">
                <a:solidFill>
                  <a:srgbClr val="0000FF"/>
                </a:solidFill>
                <a:latin typeface="Times New Roman,Bold"/>
              </a:rPr>
              <a:t> </a:t>
            </a:r>
            <a:r>
              <a:rPr lang="en-AU" sz="2800" b="1" i="0" u="none" strike="noStrike" baseline="0" dirty="0">
                <a:solidFill>
                  <a:srgbClr val="0000FF"/>
                </a:solidFill>
                <a:latin typeface="Calibri,Bold"/>
              </a:rPr>
              <a:t>Yahuah’s </a:t>
            </a:r>
            <a:r>
              <a:rPr lang="en-AU" sz="2800" b="0" i="0" u="none" strike="noStrike" baseline="0" dirty="0">
                <a:solidFill>
                  <a:srgbClr val="000000"/>
                </a:solidFill>
                <a:latin typeface="Calibri" panose="020F0502020204030204" pitchFamily="34" charset="0"/>
              </a:rPr>
              <a:t>response to their inquiries</a:t>
            </a:r>
            <a:r>
              <a:rPr lang="en-AU" sz="2800" b="0" i="0" u="none" strike="noStrike" baseline="0" dirty="0" smtClean="0">
                <a:solidFill>
                  <a:srgbClr val="000000"/>
                </a:solidFill>
                <a:latin typeface="Calibri" panose="020F0502020204030204" pitchFamily="34" charset="0"/>
              </a:rPr>
              <a:t>?</a:t>
            </a:r>
          </a:p>
          <a:p>
            <a:pPr algn="l"/>
            <a:endParaRPr lang="en-AU" sz="1400" b="0" i="0" u="none" strike="noStrike" baseline="0" dirty="0">
              <a:solidFill>
                <a:srgbClr val="000000"/>
              </a:solidFill>
              <a:latin typeface="Calibri" panose="020F0502020204030204" pitchFamily="34" charset="0"/>
            </a:endParaRPr>
          </a:p>
          <a:p>
            <a:pPr algn="l"/>
            <a:r>
              <a:rPr lang="en-AU" sz="2000" b="1" i="0" u="none" strike="noStrike" baseline="0" dirty="0" smtClean="0">
                <a:solidFill>
                  <a:srgbClr val="6600CD"/>
                </a:solidFill>
                <a:latin typeface="Arial Rounded MT Bold" panose="020F0704030504030204" pitchFamily="34" charset="0"/>
              </a:rPr>
              <a:t>Judges </a:t>
            </a:r>
            <a:r>
              <a:rPr lang="en-AU" sz="2000" b="1" i="0" u="none" strike="noStrike" baseline="0" dirty="0">
                <a:solidFill>
                  <a:srgbClr val="6600CD"/>
                </a:solidFill>
                <a:latin typeface="Arial Rounded MT Bold" panose="020F0704030504030204" pitchFamily="34" charset="0"/>
              </a:rPr>
              <a:t>20:28</a:t>
            </a:r>
          </a:p>
          <a:p>
            <a:pPr algn="l"/>
            <a:r>
              <a:rPr lang="en-US" sz="2000" b="1" i="0" u="none" strike="noStrike" baseline="0" dirty="0">
                <a:solidFill>
                  <a:srgbClr val="008181"/>
                </a:solidFill>
                <a:latin typeface="Arial Rounded MT Bold" panose="020F0704030504030204" pitchFamily="34" charset="0"/>
              </a:rPr>
              <a:t>And Phinehas, the son of Eleazar, the son </a:t>
            </a:r>
            <a:r>
              <a:rPr lang="en-US" sz="2000" b="1" i="0" u="none" strike="noStrike" baseline="0" dirty="0" smtClean="0">
                <a:solidFill>
                  <a:srgbClr val="008181"/>
                </a:solidFill>
                <a:latin typeface="Arial Rounded MT Bold" panose="020F0704030504030204" pitchFamily="34" charset="0"/>
              </a:rPr>
              <a:t>of Aaron</a:t>
            </a:r>
            <a:r>
              <a:rPr lang="en-US" sz="2000" b="1" i="0" u="none" strike="noStrike" baseline="0" dirty="0">
                <a:solidFill>
                  <a:srgbClr val="008181"/>
                </a:solidFill>
                <a:latin typeface="Arial Rounded MT Bold" panose="020F0704030504030204" pitchFamily="34" charset="0"/>
              </a:rPr>
              <a:t>, stood before it in those days,) </a:t>
            </a:r>
            <a:r>
              <a:rPr lang="en-US" sz="2000" b="1" i="0" u="none" strike="noStrike" baseline="0" dirty="0" smtClean="0">
                <a:solidFill>
                  <a:srgbClr val="008181"/>
                </a:solidFill>
                <a:latin typeface="Arial Rounded MT Bold" panose="020F0704030504030204" pitchFamily="34" charset="0"/>
              </a:rPr>
              <a:t>saying, Shall </a:t>
            </a:r>
            <a:r>
              <a:rPr lang="en-US" sz="2000" b="1" i="0" u="none" strike="noStrike" baseline="0" dirty="0">
                <a:solidFill>
                  <a:srgbClr val="008181"/>
                </a:solidFill>
                <a:latin typeface="Arial Rounded MT Bold" panose="020F0704030504030204" pitchFamily="34" charset="0"/>
              </a:rPr>
              <a:t>I yet again go out to battle against </a:t>
            </a:r>
            <a:r>
              <a:rPr lang="en-US" sz="2000" b="1" i="0" u="none" strike="noStrike" baseline="0" dirty="0" smtClean="0">
                <a:solidFill>
                  <a:srgbClr val="008181"/>
                </a:solidFill>
                <a:latin typeface="Arial Rounded MT Bold" panose="020F0704030504030204" pitchFamily="34" charset="0"/>
              </a:rPr>
              <a:t>the children </a:t>
            </a:r>
            <a:r>
              <a:rPr lang="en-US" sz="2000" b="1" i="0" u="none" strike="noStrike" baseline="0" dirty="0">
                <a:solidFill>
                  <a:srgbClr val="008181"/>
                </a:solidFill>
                <a:latin typeface="Arial Rounded MT Bold" panose="020F0704030504030204" pitchFamily="34" charset="0"/>
              </a:rPr>
              <a:t>of Benjamin my brother, or shall </a:t>
            </a:r>
            <a:r>
              <a:rPr lang="en-US" sz="2000" b="1" i="0" u="none" strike="noStrike" baseline="0" dirty="0" smtClean="0">
                <a:solidFill>
                  <a:srgbClr val="008181"/>
                </a:solidFill>
                <a:latin typeface="Arial Rounded MT Bold" panose="020F0704030504030204" pitchFamily="34" charset="0"/>
              </a:rPr>
              <a:t>I </a:t>
            </a:r>
            <a:r>
              <a:rPr lang="en-AU" sz="2000" b="1" i="0" u="none" strike="noStrike" baseline="0" dirty="0" smtClean="0">
                <a:solidFill>
                  <a:srgbClr val="008181"/>
                </a:solidFill>
                <a:latin typeface="Arial Rounded MT Bold" panose="020F0704030504030204" pitchFamily="34" charset="0"/>
              </a:rPr>
              <a:t>cease</a:t>
            </a:r>
            <a:r>
              <a:rPr lang="en-AU" sz="2000" b="1" i="0" u="none" strike="noStrike" baseline="0" dirty="0">
                <a:solidFill>
                  <a:srgbClr val="008181"/>
                </a:solidFill>
                <a:latin typeface="Arial Rounded MT Bold" panose="020F0704030504030204" pitchFamily="34" charset="0"/>
              </a:rPr>
              <a:t>? </a:t>
            </a:r>
            <a:r>
              <a:rPr lang="en-AU" sz="2000" b="1" i="0" u="none" strike="noStrike" baseline="0" dirty="0" smtClean="0">
                <a:solidFill>
                  <a:srgbClr val="008181"/>
                </a:solidFill>
                <a:latin typeface="Arial Rounded MT Bold" panose="020F0704030504030204" pitchFamily="34" charset="0"/>
              </a:rPr>
              <a:t> And </a:t>
            </a:r>
            <a:r>
              <a:rPr lang="en-AU" sz="2000" b="1" i="0" u="none" strike="noStrike" baseline="0" dirty="0" smtClean="0">
                <a:solidFill>
                  <a:srgbClr val="0000FF"/>
                </a:solidFill>
                <a:latin typeface="Arial Rounded MT Bold" panose="020F0704030504030204" pitchFamily="34" charset="0"/>
              </a:rPr>
              <a:t>Yahuah </a:t>
            </a:r>
            <a:r>
              <a:rPr lang="en-AU" sz="2000" b="1" i="0" u="none" strike="noStrike" baseline="0" dirty="0" smtClean="0">
                <a:solidFill>
                  <a:srgbClr val="008181"/>
                </a:solidFill>
                <a:latin typeface="Arial Rounded MT Bold" panose="020F0704030504030204" pitchFamily="34" charset="0"/>
              </a:rPr>
              <a:t>said</a:t>
            </a:r>
            <a:r>
              <a:rPr lang="en-AU" sz="2000" b="1" i="0" u="none" strike="noStrike" baseline="0" dirty="0">
                <a:solidFill>
                  <a:srgbClr val="008181"/>
                </a:solidFill>
                <a:latin typeface="Arial Rounded MT Bold" panose="020F0704030504030204" pitchFamily="34" charset="0"/>
              </a:rPr>
              <a:t>, </a:t>
            </a:r>
            <a:r>
              <a:rPr lang="en-AU" sz="2000" b="1" i="0" u="none" strike="noStrike" baseline="0" dirty="0">
                <a:solidFill>
                  <a:srgbClr val="0000FF"/>
                </a:solidFill>
                <a:latin typeface="Arial Rounded MT Bold" panose="020F0704030504030204" pitchFamily="34" charset="0"/>
              </a:rPr>
              <a:t>Go up</a:t>
            </a:r>
            <a:r>
              <a:rPr lang="en-AU" sz="2000" b="1" i="0" u="none" strike="noStrike" baseline="0" dirty="0" smtClean="0">
                <a:solidFill>
                  <a:srgbClr val="0000FF"/>
                </a:solidFill>
                <a:latin typeface="Arial Rounded MT Bold" panose="020F0704030504030204" pitchFamily="34" charset="0"/>
              </a:rPr>
              <a:t>, </a:t>
            </a:r>
            <a:r>
              <a:rPr lang="en-US" sz="2000" b="1" i="0" u="none" strike="noStrike" baseline="0" dirty="0" smtClean="0">
                <a:solidFill>
                  <a:srgbClr val="0000FF"/>
                </a:solidFill>
                <a:latin typeface="Arial Rounded MT Bold" panose="020F0704030504030204" pitchFamily="34" charset="0"/>
              </a:rPr>
              <a:t>for </a:t>
            </a:r>
            <a:r>
              <a:rPr lang="en-US" sz="2000" b="0" i="0" u="none" strike="noStrike" baseline="0" dirty="0">
                <a:solidFill>
                  <a:srgbClr val="FF0000"/>
                </a:solidFill>
                <a:latin typeface="Cooper Black" panose="0208090404030B020404" pitchFamily="18" charset="0"/>
              </a:rPr>
              <a:t>TOMORROW </a:t>
            </a:r>
            <a:r>
              <a:rPr lang="en-US" sz="2000" b="1" i="0" u="none" strike="noStrike" baseline="0" dirty="0">
                <a:solidFill>
                  <a:srgbClr val="0000FF"/>
                </a:solidFill>
                <a:latin typeface="Arial Rounded MT Bold" panose="020F0704030504030204" pitchFamily="34" charset="0"/>
              </a:rPr>
              <a:t>I give them into thine hand.</a:t>
            </a:r>
            <a:endParaRPr lang="en-AU" sz="2000" dirty="0"/>
          </a:p>
        </p:txBody>
      </p:sp>
      <p:sp>
        <p:nvSpPr>
          <p:cNvPr id="4" name="Slide Number Placeholder 3"/>
          <p:cNvSpPr>
            <a:spLocks noGrp="1"/>
          </p:cNvSpPr>
          <p:nvPr>
            <p:ph type="sldNum" sz="quarter" idx="12"/>
          </p:nvPr>
        </p:nvSpPr>
        <p:spPr/>
        <p:txBody>
          <a:bodyPr/>
          <a:lstStyle/>
          <a:p>
            <a:fld id="{837E6352-AEFE-4C79-A010-4136B479DE88}" type="slidenum">
              <a:rPr lang="en-AU" smtClean="0"/>
              <a:t>26</a:t>
            </a:fld>
            <a:endParaRPr lang="en-AU"/>
          </a:p>
        </p:txBody>
      </p:sp>
      <p:pic>
        <p:nvPicPr>
          <p:cNvPr id="9" name="Picture 8" descr="C:\Documents and Settings\Demo\Desktop\Moon-Month &amp; Dawn\Astleford Studies - Dawn\7a - Judges Belligerant Benjamites {10 pgs} 1-1-15\Art Jud 20 BB Study\Commentary-logo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7196" y="662472"/>
            <a:ext cx="2875597" cy="2283928"/>
          </a:xfrm>
          <a:prstGeom prst="roundRect">
            <a:avLst>
              <a:gd name="adj" fmla="val 16667"/>
            </a:avLst>
          </a:prstGeom>
          <a:ln w="57150">
            <a:solidFill>
              <a:schemeClr val="accent4">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12" name="Group 11"/>
          <p:cNvGrpSpPr/>
          <p:nvPr/>
        </p:nvGrpSpPr>
        <p:grpSpPr>
          <a:xfrm>
            <a:off x="8138160" y="3518218"/>
            <a:ext cx="3129597" cy="2151062"/>
            <a:chOff x="8706802" y="3518218"/>
            <a:chExt cx="2560955" cy="1424305"/>
          </a:xfrm>
          <a:scene3d>
            <a:camera prst="orthographicFront">
              <a:rot lat="0" lon="0" rev="0"/>
            </a:camera>
            <a:lightRig rig="glow" dir="t">
              <a:rot lat="0" lon="0" rev="4800000"/>
            </a:lightRig>
          </a:scene3d>
        </p:grpSpPr>
        <p:pic>
          <p:nvPicPr>
            <p:cNvPr id="10" name="Picture 9" descr="C:\Documents and Settings\Demo\Desktop\Moon-Month &amp; Dawn\Astleford Studies - Dawn\7a - Judges Belligerant Benjamites {10 pgs} 1-1-15\Art Jud 20 BB Study\banner-fram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6802" y="3518218"/>
              <a:ext cx="2560955" cy="1424305"/>
            </a:xfrm>
            <a:prstGeom prst="rect">
              <a:avLst/>
            </a:prstGeom>
            <a:noFill/>
            <a:ln>
              <a:noFill/>
            </a:ln>
            <a:effectLst>
              <a:glow rad="63500">
                <a:schemeClr val="accent6">
                  <a:satMod val="175000"/>
                  <a:alpha val="40000"/>
                </a:schemeClr>
              </a:glow>
              <a:outerShdw blurRad="190500" dist="228600" dir="2700000" algn="ctr">
                <a:srgbClr val="000000">
                  <a:alpha val="30000"/>
                </a:srgbClr>
              </a:outerShdw>
            </a:effectLst>
            <a:sp3d prstMaterial="matte">
              <a:bevelT w="127000" h="63500"/>
            </a:sp3d>
          </p:spPr>
        </p:pic>
        <p:sp>
          <p:nvSpPr>
            <p:cNvPr id="11" name="Text Box 115"/>
            <p:cNvSpPr txBox="1"/>
            <p:nvPr/>
          </p:nvSpPr>
          <p:spPr>
            <a:xfrm>
              <a:off x="8820466" y="3788426"/>
              <a:ext cx="2333625" cy="1133475"/>
            </a:xfrm>
            <a:prstGeom prst="rect">
              <a:avLst/>
            </a:prstGeom>
            <a:noFill/>
            <a:ln w="6350">
              <a:noFill/>
            </a:ln>
            <a:effectLst>
              <a:outerShdw blurRad="190500" dist="228600" dir="2700000" algn="ctr">
                <a:srgbClr val="000000">
                  <a:alpha val="30000"/>
                </a:srgbClr>
              </a:outerShdw>
            </a:effectLst>
            <a:sp3d prstMaterial="matte">
              <a:bevelT w="127000" h="635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prst="angle"/>
              </a:sp3d>
            </a:bodyPr>
            <a:lstStyle/>
            <a:p>
              <a:pPr marL="0" marR="0" algn="ctr">
                <a:lnSpc>
                  <a:spcPct val="115000"/>
                </a:lnSpc>
                <a:spcBef>
                  <a:spcPts val="0"/>
                </a:spcBef>
                <a:spcAft>
                  <a:spcPts val="1000"/>
                </a:spcAft>
              </a:pPr>
              <a:r>
                <a:rPr lang="en-US" sz="2000" dirty="0" smtClean="0">
                  <a:solidFill>
                    <a:srgbClr val="0000FF"/>
                  </a:solidFill>
                  <a:effectLst/>
                  <a:latin typeface="Arial Rounded MT Bold"/>
                  <a:ea typeface="TITUS Cyberbit Basic"/>
                  <a:cs typeface="Georgia"/>
                </a:rPr>
                <a:t>Yahuah</a:t>
              </a:r>
              <a:r>
                <a:rPr lang="en-US" sz="2000" b="1" dirty="0" smtClean="0">
                  <a:solidFill>
                    <a:srgbClr val="0000FF"/>
                  </a:solidFill>
                  <a:effectLst/>
                  <a:latin typeface="Arial Rounded MT Bold"/>
                  <a:ea typeface="TITUS Cyberbit Basic"/>
                  <a:cs typeface="Georgia"/>
                </a:rPr>
                <a:t> </a:t>
              </a:r>
              <a:r>
                <a:rPr lang="en-US" sz="2000" dirty="0">
                  <a:solidFill>
                    <a:srgbClr val="0000FF"/>
                  </a:solidFill>
                  <a:effectLst/>
                  <a:latin typeface="Arial Rounded MT Bold"/>
                  <a:ea typeface="TITUS Cyberbit Basic"/>
                  <a:cs typeface="Georgia"/>
                </a:rPr>
                <a:t>said,</a:t>
              </a:r>
              <a:r>
                <a:rPr lang="en-US" sz="2000" dirty="0">
                  <a:effectLst/>
                  <a:latin typeface="Arial Rounded MT Bold"/>
                  <a:ea typeface="TITUS Cyberbit Basic"/>
                  <a:cs typeface="Georgia"/>
                </a:rPr>
                <a:t> </a:t>
              </a:r>
              <a:r>
                <a:rPr lang="en-US" sz="2000" u="dbl" dirty="0">
                  <a:solidFill>
                    <a:srgbClr val="0000FF"/>
                  </a:solidFill>
                  <a:effectLst/>
                  <a:uFill>
                    <a:solidFill>
                      <a:srgbClr val="00B050"/>
                    </a:solidFill>
                  </a:uFill>
                  <a:latin typeface="Arial Rounded MT Bold"/>
                  <a:ea typeface="TITUS Cyberbit Basic"/>
                  <a:cs typeface="Georgia"/>
                </a:rPr>
                <a:t>Go up, for </a:t>
              </a:r>
              <a:r>
                <a:rPr lang="en-US" sz="2000" u="dbl" dirty="0">
                  <a:solidFill>
                    <a:srgbClr val="FF0000"/>
                  </a:solidFill>
                  <a:effectLst/>
                  <a:uFill>
                    <a:solidFill>
                      <a:srgbClr val="00B050"/>
                    </a:solidFill>
                  </a:uFill>
                  <a:latin typeface="Cooper Black"/>
                  <a:ea typeface="TITUS Cyberbit Basic"/>
                  <a:cs typeface="Georgia"/>
                </a:rPr>
                <a:t>TOMORROW</a:t>
              </a:r>
              <a:r>
                <a:rPr lang="en-US" sz="2000" u="dbl" dirty="0">
                  <a:effectLst/>
                  <a:uFill>
                    <a:solidFill>
                      <a:srgbClr val="00B050"/>
                    </a:solidFill>
                  </a:uFill>
                  <a:latin typeface="Arial Rounded MT Bold"/>
                  <a:ea typeface="TITUS Cyberbit Basic"/>
                  <a:cs typeface="Georgia"/>
                </a:rPr>
                <a:t> </a:t>
              </a:r>
              <a:r>
                <a:rPr lang="en-US" sz="2000" u="dbl" dirty="0" smtClean="0">
                  <a:effectLst/>
                  <a:uFill>
                    <a:solidFill>
                      <a:srgbClr val="00B050"/>
                    </a:solidFill>
                  </a:uFill>
                  <a:latin typeface="Arial Rounded MT Bold"/>
                  <a:ea typeface="TITUS Cyberbit Basic"/>
                  <a:cs typeface="Georgia"/>
                </a:rPr>
                <a:t/>
              </a:r>
              <a:br>
                <a:rPr lang="en-US" sz="2000" u="dbl" dirty="0" smtClean="0">
                  <a:effectLst/>
                  <a:uFill>
                    <a:solidFill>
                      <a:srgbClr val="00B050"/>
                    </a:solidFill>
                  </a:uFill>
                  <a:latin typeface="Arial Rounded MT Bold"/>
                  <a:ea typeface="TITUS Cyberbit Basic"/>
                  <a:cs typeface="Georgia"/>
                </a:rPr>
              </a:br>
              <a:r>
                <a:rPr lang="en-US" sz="2000" u="dbl" dirty="0" smtClean="0">
                  <a:solidFill>
                    <a:srgbClr val="0000FF"/>
                  </a:solidFill>
                  <a:effectLst/>
                  <a:uFill>
                    <a:solidFill>
                      <a:srgbClr val="00B050"/>
                    </a:solidFill>
                  </a:uFill>
                  <a:latin typeface="Arial Rounded MT Bold"/>
                  <a:ea typeface="TITUS Cyberbit Basic"/>
                  <a:cs typeface="Georgia"/>
                </a:rPr>
                <a:t>I </a:t>
              </a:r>
              <a:r>
                <a:rPr lang="en-US" sz="2000" u="dbl" dirty="0">
                  <a:solidFill>
                    <a:srgbClr val="0000FF"/>
                  </a:solidFill>
                  <a:effectLst/>
                  <a:uFill>
                    <a:solidFill>
                      <a:srgbClr val="00B050"/>
                    </a:solidFill>
                  </a:uFill>
                  <a:latin typeface="Arial Rounded MT Bold"/>
                  <a:ea typeface="TITUS Cyberbit Basic"/>
                  <a:cs typeface="Georgia"/>
                </a:rPr>
                <a:t>give them into </a:t>
              </a:r>
              <a:r>
                <a:rPr lang="en-US" sz="2000" u="dbl" dirty="0" smtClean="0">
                  <a:solidFill>
                    <a:srgbClr val="0000FF"/>
                  </a:solidFill>
                  <a:effectLst/>
                  <a:uFill>
                    <a:solidFill>
                      <a:srgbClr val="00B050"/>
                    </a:solidFill>
                  </a:uFill>
                  <a:latin typeface="Arial Rounded MT Bold"/>
                  <a:ea typeface="TITUS Cyberbit Basic"/>
                  <a:cs typeface="Georgia"/>
                </a:rPr>
                <a:t/>
              </a:r>
              <a:br>
                <a:rPr lang="en-US" sz="2000" u="dbl" dirty="0" smtClean="0">
                  <a:solidFill>
                    <a:srgbClr val="0000FF"/>
                  </a:solidFill>
                  <a:effectLst/>
                  <a:uFill>
                    <a:solidFill>
                      <a:srgbClr val="00B050"/>
                    </a:solidFill>
                  </a:uFill>
                  <a:latin typeface="Arial Rounded MT Bold"/>
                  <a:ea typeface="TITUS Cyberbit Basic"/>
                  <a:cs typeface="Georgia"/>
                </a:rPr>
              </a:br>
              <a:r>
                <a:rPr lang="en-US" sz="2000" u="dbl" dirty="0" smtClean="0">
                  <a:solidFill>
                    <a:srgbClr val="0000FF"/>
                  </a:solidFill>
                  <a:effectLst/>
                  <a:uFill>
                    <a:solidFill>
                      <a:srgbClr val="00B050"/>
                    </a:solidFill>
                  </a:uFill>
                  <a:latin typeface="Arial Rounded MT Bold"/>
                  <a:ea typeface="TITUS Cyberbit Basic"/>
                  <a:cs typeface="Georgia"/>
                </a:rPr>
                <a:t>thine </a:t>
              </a:r>
              <a:r>
                <a:rPr lang="en-US" sz="2000" u="dbl" dirty="0">
                  <a:solidFill>
                    <a:srgbClr val="0000FF"/>
                  </a:solidFill>
                  <a:effectLst/>
                  <a:uFill>
                    <a:solidFill>
                      <a:srgbClr val="00B050"/>
                    </a:solidFill>
                  </a:uFill>
                  <a:latin typeface="Arial Rounded MT Bold"/>
                  <a:ea typeface="TITUS Cyberbit Basic"/>
                  <a:cs typeface="Georgia"/>
                </a:rPr>
                <a:t>hand</a:t>
              </a:r>
              <a:r>
                <a:rPr lang="en-US" sz="2000" dirty="0">
                  <a:solidFill>
                    <a:srgbClr val="0000FF"/>
                  </a:solidFill>
                  <a:effectLst/>
                  <a:latin typeface="Arial Rounded MT Bold"/>
                  <a:ea typeface="TITUS Cyberbit Basic"/>
                  <a:cs typeface="Georgia"/>
                </a:rPr>
                <a:t>.</a:t>
              </a:r>
              <a:endParaRPr lang="en-US" dirty="0">
                <a:effectLst/>
                <a:ea typeface="Calibri"/>
              </a:endParaRPr>
            </a:p>
          </p:txBody>
        </p:sp>
      </p:grpSp>
    </p:spTree>
    <p:extLst>
      <p:ext uri="{BB962C8B-B14F-4D97-AF65-F5344CB8AC3E}">
        <p14:creationId xmlns:p14="http://schemas.microsoft.com/office/powerpoint/2010/main" val="1467132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3000"/>
                                        <p:tgtEl>
                                          <p:spTgt spid="12"/>
                                        </p:tgtEl>
                                      </p:cBhvr>
                                    </p:animEffect>
                                    <p:anim calcmode="lin" valueType="num">
                                      <p:cBhvr>
                                        <p:cTn id="14" dur="3000" fill="hold"/>
                                        <p:tgtEl>
                                          <p:spTgt spid="12"/>
                                        </p:tgtEl>
                                        <p:attrNameLst>
                                          <p:attrName>ppt_x</p:attrName>
                                        </p:attrNameLst>
                                      </p:cBhvr>
                                      <p:tavLst>
                                        <p:tav tm="0">
                                          <p:val>
                                            <p:strVal val="#ppt_x"/>
                                          </p:val>
                                        </p:tav>
                                        <p:tav tm="100000">
                                          <p:val>
                                            <p:strVal val="#ppt_x"/>
                                          </p:val>
                                        </p:tav>
                                      </p:tavLst>
                                    </p:anim>
                                    <p:anim calcmode="lin" valueType="num">
                                      <p:cBhvr>
                                        <p:cTn id="15" dur="3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C6BA9866-1A4D-4FF5-84DE-E2C3489FE708}"/>
              </a:ext>
            </a:extLst>
          </p:cNvPr>
          <p:cNvSpPr txBox="1"/>
          <p:nvPr/>
        </p:nvSpPr>
        <p:spPr>
          <a:xfrm>
            <a:off x="130629" y="205273"/>
            <a:ext cx="12061371" cy="1723549"/>
          </a:xfrm>
          <a:prstGeom prst="rect">
            <a:avLst/>
          </a:prstGeom>
          <a:noFill/>
        </p:spPr>
        <p:txBody>
          <a:bodyPr wrap="square">
            <a:spAutoFit/>
            <a:scene3d>
              <a:camera prst="orthographicFront"/>
              <a:lightRig rig="threePt" dir="t"/>
            </a:scene3d>
            <a:sp3d extrusionH="57150">
              <a:bevelT w="38100" h="38100" prst="angle"/>
            </a:sp3d>
          </a:bodyPr>
          <a:lstStyle/>
          <a:p>
            <a:pPr algn="l"/>
            <a:r>
              <a:rPr lang="en-US" sz="2800" b="0" i="0" u="none" strike="noStrike" baseline="0" dirty="0">
                <a:solidFill>
                  <a:srgbClr val="000000"/>
                </a:solidFill>
                <a:latin typeface="Calibri" panose="020F0502020204030204" pitchFamily="34" charset="0"/>
              </a:rPr>
              <a:t>It is </a:t>
            </a:r>
            <a:r>
              <a:rPr lang="en-US" sz="2800" b="1" i="0" u="sng" strike="noStrike" baseline="0" dirty="0" smtClean="0">
                <a:solidFill>
                  <a:schemeClr val="accent3">
                    <a:lumMod val="75000"/>
                  </a:schemeClr>
                </a:solidFill>
                <a:latin typeface="Calibri" panose="020F0502020204030204" pitchFamily="34" charset="0"/>
              </a:rPr>
              <a:t>IMPERATIVE</a:t>
            </a:r>
            <a:r>
              <a:rPr lang="en-US" sz="2800" b="0" i="0" u="none" strike="noStrike" baseline="0" dirty="0" smtClean="0">
                <a:solidFill>
                  <a:srgbClr val="000000"/>
                </a:solidFill>
                <a:latin typeface="Calibri" panose="020F0502020204030204" pitchFamily="34" charset="0"/>
              </a:rPr>
              <a:t> </a:t>
            </a:r>
            <a:r>
              <a:rPr lang="en-US" sz="2800" b="0" i="0" u="none" strike="noStrike" baseline="0" dirty="0">
                <a:solidFill>
                  <a:srgbClr val="000000"/>
                </a:solidFill>
                <a:latin typeface="Calibri" panose="020F0502020204030204" pitchFamily="34" charset="0"/>
              </a:rPr>
              <a:t>we understand the word </a:t>
            </a:r>
            <a:r>
              <a:rPr lang="en-US" sz="2800" b="0" i="0" u="none" strike="noStrike" baseline="0" dirty="0">
                <a:solidFill>
                  <a:srgbClr val="FF0000"/>
                </a:solidFill>
                <a:latin typeface="Cooper Black" panose="0208090404030B020404" pitchFamily="18" charset="0"/>
              </a:rPr>
              <a:t>– </a:t>
            </a:r>
            <a:r>
              <a:rPr lang="en-US" sz="2400" b="0" i="0" u="none" strike="noStrike" baseline="0" dirty="0">
                <a:solidFill>
                  <a:srgbClr val="FF0000"/>
                </a:solidFill>
                <a:latin typeface="Cooper Black" panose="0208090404030B020404" pitchFamily="18" charset="0"/>
              </a:rPr>
              <a:t>TOMORROW – </a:t>
            </a:r>
            <a:r>
              <a:rPr lang="en-US" sz="2800" b="1" i="0" u="none" strike="noStrike" baseline="0" dirty="0">
                <a:solidFill>
                  <a:srgbClr val="000000"/>
                </a:solidFill>
                <a:latin typeface="Calibri,Bold"/>
              </a:rPr>
              <a:t>&lt;</a:t>
            </a:r>
            <a:r>
              <a:rPr lang="en-US" sz="2800" b="1" i="0" u="none" strike="noStrike" baseline="0" dirty="0" err="1">
                <a:solidFill>
                  <a:srgbClr val="FF0000"/>
                </a:solidFill>
                <a:latin typeface="Calibri,Bold"/>
              </a:rPr>
              <a:t>machar</a:t>
            </a:r>
            <a:r>
              <a:rPr lang="en-US" sz="2800" b="1" i="0" u="none" strike="noStrike" baseline="0" dirty="0">
                <a:solidFill>
                  <a:srgbClr val="000000"/>
                </a:solidFill>
                <a:latin typeface="Calibri,Bold"/>
              </a:rPr>
              <a:t>&gt; </a:t>
            </a:r>
            <a:r>
              <a:rPr lang="en-US" sz="2800" b="0" i="0" u="none" strike="noStrike" baseline="0" dirty="0">
                <a:solidFill>
                  <a:srgbClr val="000000"/>
                </a:solidFill>
                <a:latin typeface="Calibri" panose="020F0502020204030204" pitchFamily="34" charset="0"/>
              </a:rPr>
              <a:t>correctly.</a:t>
            </a:r>
          </a:p>
          <a:p>
            <a:pPr lvl="1"/>
            <a:r>
              <a:rPr lang="en-US" sz="2400" b="1" i="1" u="none" strike="noStrike" baseline="0" dirty="0">
                <a:solidFill>
                  <a:srgbClr val="008181"/>
                </a:solidFill>
                <a:latin typeface="Calibri,BoldItalic"/>
              </a:rPr>
              <a:t>Strong’s</a:t>
            </a:r>
            <a:r>
              <a:rPr lang="en-US" b="1" i="1" u="none" strike="noStrike" baseline="0" dirty="0">
                <a:solidFill>
                  <a:srgbClr val="008181"/>
                </a:solidFill>
                <a:latin typeface="Calibri,BoldItalic"/>
              </a:rPr>
              <a:t> </a:t>
            </a:r>
            <a:endParaRPr lang="en-US" b="1" i="1" u="none" strike="noStrike" baseline="0" dirty="0" smtClean="0">
              <a:solidFill>
                <a:srgbClr val="008181"/>
              </a:solidFill>
              <a:latin typeface="Calibri,BoldItalic"/>
            </a:endParaRPr>
          </a:p>
          <a:p>
            <a:pPr marL="742950" lvl="1" indent="-285750">
              <a:buFont typeface="Arial" pitchFamily="34" charset="0"/>
              <a:buChar char="•"/>
            </a:pPr>
            <a:r>
              <a:rPr lang="en-US" b="1" i="0" u="none" strike="noStrike" baseline="0" dirty="0" smtClean="0">
                <a:solidFill>
                  <a:srgbClr val="FF0000"/>
                </a:solidFill>
                <a:latin typeface="Calibri,Bold"/>
              </a:rPr>
              <a:t>H4279</a:t>
            </a:r>
            <a:r>
              <a:rPr lang="en-US" b="1" i="0" u="none" strike="noStrike" baseline="0" dirty="0" smtClean="0">
                <a:solidFill>
                  <a:srgbClr val="000000"/>
                </a:solidFill>
                <a:latin typeface="Calibri,Bold"/>
              </a:rPr>
              <a:t> </a:t>
            </a:r>
            <a:r>
              <a:rPr lang="en-US" b="0" i="0" u="none" strike="noStrike" baseline="0" dirty="0" smtClean="0">
                <a:solidFill>
                  <a:srgbClr val="000000"/>
                </a:solidFill>
                <a:latin typeface="Calibri" panose="020F0502020204030204" pitchFamily="34" charset="0"/>
              </a:rPr>
              <a:t>machar; maw-</a:t>
            </a:r>
            <a:r>
              <a:rPr lang="en-US" b="0" i="0" u="none" strike="noStrike" baseline="0" dirty="0" err="1" smtClean="0">
                <a:solidFill>
                  <a:srgbClr val="000000"/>
                </a:solidFill>
                <a:latin typeface="Calibri" panose="020F0502020204030204" pitchFamily="34" charset="0"/>
              </a:rPr>
              <a:t>khar</a:t>
            </a:r>
            <a:r>
              <a:rPr lang="en-US" b="0" i="0" u="none" strike="noStrike" baseline="0" dirty="0" smtClean="0">
                <a:solidFill>
                  <a:srgbClr val="000000"/>
                </a:solidFill>
                <a:latin typeface="Calibri" panose="020F0502020204030204" pitchFamily="34" charset="0"/>
              </a:rPr>
              <a:t>‘ - </a:t>
            </a:r>
            <a:r>
              <a:rPr lang="en-US" b="0" i="0" u="none" strike="noStrike" baseline="0" dirty="0">
                <a:solidFill>
                  <a:srgbClr val="000000"/>
                </a:solidFill>
                <a:latin typeface="Calibri" panose="020F0502020204030204" pitchFamily="34" charset="0"/>
              </a:rPr>
              <a:t>probably from </a:t>
            </a:r>
            <a:r>
              <a:rPr lang="en-US" b="1" i="0" u="none" strike="noStrike" baseline="0" dirty="0" smtClean="0">
                <a:solidFill>
                  <a:srgbClr val="0000FF"/>
                </a:solidFill>
                <a:latin typeface="Calibri,Bold"/>
              </a:rPr>
              <a:t>H309</a:t>
            </a:r>
            <a:r>
              <a:rPr lang="en-US" b="0" i="0" u="none" strike="noStrike" baseline="0" dirty="0">
                <a:solidFill>
                  <a:srgbClr val="000000"/>
                </a:solidFill>
                <a:latin typeface="Calibri" panose="020F0502020204030204" pitchFamily="34" charset="0"/>
              </a:rPr>
              <a:t>; properly, deferred, i.e. the morrow; </a:t>
            </a:r>
            <a:r>
              <a:rPr lang="en-US" b="0" i="0" u="none" strike="noStrike" baseline="0" dirty="0" smtClean="0">
                <a:solidFill>
                  <a:srgbClr val="000000"/>
                </a:solidFill>
                <a:latin typeface="Calibri" panose="020F0502020204030204" pitchFamily="34" charset="0"/>
              </a:rPr>
              <a:t>usually </a:t>
            </a:r>
            <a:br>
              <a:rPr lang="en-US" b="0" i="0" u="none" strike="noStrike" baseline="0" dirty="0" smtClean="0">
                <a:solidFill>
                  <a:srgbClr val="000000"/>
                </a:solidFill>
                <a:latin typeface="Calibri" panose="020F0502020204030204" pitchFamily="34" charset="0"/>
              </a:rPr>
            </a:br>
            <a:r>
              <a:rPr lang="en-US" b="0" i="0" u="none" strike="noStrike" baseline="0" dirty="0" smtClean="0">
                <a:solidFill>
                  <a:srgbClr val="000000"/>
                </a:solidFill>
                <a:latin typeface="Calibri" panose="020F0502020204030204" pitchFamily="34" charset="0"/>
              </a:rPr>
              <a:t>(</a:t>
            </a:r>
            <a:r>
              <a:rPr lang="en-US" b="0" i="0" u="none" strike="noStrike" baseline="0" dirty="0">
                <a:solidFill>
                  <a:srgbClr val="000000"/>
                </a:solidFill>
                <a:latin typeface="Calibri" panose="020F0502020204030204" pitchFamily="34" charset="0"/>
              </a:rPr>
              <a:t>adverbially) tomorrow; indefinitely, hereafter</a:t>
            </a:r>
            <a:r>
              <a:rPr lang="en-US" b="0" i="0" u="none" strike="noStrike" baseline="0" dirty="0" smtClean="0">
                <a:solidFill>
                  <a:srgbClr val="000000"/>
                </a:solidFill>
                <a:latin typeface="Calibri" panose="020F0502020204030204" pitchFamily="34" charset="0"/>
              </a:rPr>
              <a:t>:-- </a:t>
            </a:r>
            <a:r>
              <a:rPr lang="en-US" b="0" i="0" u="sng" strike="noStrike" baseline="0" dirty="0" smtClean="0">
                <a:solidFill>
                  <a:srgbClr val="FF0000"/>
                </a:solidFill>
                <a:latin typeface="Calibri" panose="020F0502020204030204" pitchFamily="34" charset="0"/>
              </a:rPr>
              <a:t>time </a:t>
            </a:r>
            <a:r>
              <a:rPr lang="en-US" b="0" i="0" u="sng" strike="noStrike" baseline="0" dirty="0">
                <a:solidFill>
                  <a:srgbClr val="FF0000"/>
                </a:solidFill>
                <a:latin typeface="Calibri" panose="020F0502020204030204" pitchFamily="34" charset="0"/>
              </a:rPr>
              <a:t>to come</a:t>
            </a:r>
            <a:r>
              <a:rPr lang="en-US" b="0" i="0" u="none" strike="noStrike" baseline="0" dirty="0">
                <a:solidFill>
                  <a:srgbClr val="FF0000"/>
                </a:solidFill>
                <a:latin typeface="Calibri" panose="020F0502020204030204" pitchFamily="34" charset="0"/>
              </a:rPr>
              <a:t>, </a:t>
            </a:r>
            <a:r>
              <a:rPr lang="en-US" b="0" i="0" u="none" strike="noStrike" baseline="0" dirty="0">
                <a:solidFill>
                  <a:srgbClr val="000000"/>
                </a:solidFill>
                <a:latin typeface="Calibri" panose="020F0502020204030204" pitchFamily="34" charset="0"/>
              </a:rPr>
              <a:t>tomorrow.</a:t>
            </a:r>
          </a:p>
          <a:p>
            <a:pPr algn="l"/>
            <a:endParaRPr lang="en-US" sz="1800" b="0" i="0" u="none" strike="noStrike" baseline="0" dirty="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xmlns="" id="{0F9D54E1-240F-4768-A30A-17B05DDAF23E}"/>
              </a:ext>
            </a:extLst>
          </p:cNvPr>
          <p:cNvSpPr txBox="1"/>
          <p:nvPr/>
        </p:nvSpPr>
        <p:spPr>
          <a:xfrm>
            <a:off x="599207" y="1835690"/>
            <a:ext cx="11209788" cy="769441"/>
          </a:xfrm>
          <a:prstGeom prst="rect">
            <a:avLst/>
          </a:prstGeom>
          <a:noFill/>
        </p:spPr>
        <p:txBody>
          <a:bodyPr wrap="square">
            <a:spAutoFit/>
            <a:scene3d>
              <a:camera prst="orthographicFront"/>
              <a:lightRig rig="threePt" dir="t"/>
            </a:scene3d>
            <a:sp3d extrusionH="57150">
              <a:bevelT w="38100" h="38100" prst="angle"/>
            </a:sp3d>
          </a:bodyPr>
          <a:lstStyle/>
          <a:p>
            <a:pPr algn="l"/>
            <a:r>
              <a:rPr lang="en-US" sz="2400" b="1" i="1" u="none" strike="noStrike" baseline="0" dirty="0">
                <a:solidFill>
                  <a:srgbClr val="008181"/>
                </a:solidFill>
                <a:latin typeface="Calibri,BoldItalic"/>
              </a:rPr>
              <a:t>Etymological dictionary of the Hebrew </a:t>
            </a:r>
            <a:r>
              <a:rPr lang="en-US" sz="2400" b="1" i="1" u="none" strike="noStrike" baseline="0" dirty="0" err="1">
                <a:solidFill>
                  <a:srgbClr val="008181"/>
                </a:solidFill>
                <a:latin typeface="Calibri,BoldItalic"/>
              </a:rPr>
              <a:t>Langauge</a:t>
            </a:r>
            <a:endParaRPr lang="en-US" sz="2400" b="1" i="1" u="none" strike="noStrike" baseline="0" dirty="0">
              <a:solidFill>
                <a:srgbClr val="008181"/>
              </a:solidFill>
              <a:latin typeface="Calibri,BoldItalic"/>
            </a:endParaRPr>
          </a:p>
          <a:p>
            <a:pPr algn="l"/>
            <a:r>
              <a:rPr lang="he-IL" sz="2000" b="1" i="0" u="none" strike="noStrike" baseline="0" dirty="0">
                <a:solidFill>
                  <a:srgbClr val="9A00FF"/>
                </a:solidFill>
                <a:latin typeface="Times New Roman,Bold"/>
              </a:rPr>
              <a:t>מ ח ר – </a:t>
            </a:r>
            <a:r>
              <a:rPr lang="en-AU" sz="1800" b="0" i="0" u="none" strike="noStrike" baseline="0" dirty="0">
                <a:solidFill>
                  <a:srgbClr val="000000"/>
                </a:solidFill>
                <a:latin typeface="Calibri" panose="020F0502020204030204" pitchFamily="34" charset="0"/>
              </a:rPr>
              <a:t>to-morrow, time in front, the morrow</a:t>
            </a:r>
            <a:r>
              <a:rPr lang="en-AU" sz="1800" b="0" i="0" u="none" strike="noStrike" baseline="0" dirty="0" smtClean="0">
                <a:solidFill>
                  <a:srgbClr val="000000"/>
                </a:solidFill>
                <a:latin typeface="Calibri" panose="020F0502020204030204" pitchFamily="34" charset="0"/>
              </a:rPr>
              <a:t>.</a:t>
            </a:r>
            <a:endParaRPr lang="en-AU" sz="1800" b="0" i="0" u="none" strike="noStrike" baseline="0" dirty="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xmlns="" id="{4453D4D1-8566-45E2-9BB9-E240AA287AB7}"/>
              </a:ext>
            </a:extLst>
          </p:cNvPr>
          <p:cNvSpPr txBox="1"/>
          <p:nvPr/>
        </p:nvSpPr>
        <p:spPr>
          <a:xfrm>
            <a:off x="599206" y="2605131"/>
            <a:ext cx="11436291" cy="1661993"/>
          </a:xfrm>
          <a:prstGeom prst="rect">
            <a:avLst/>
          </a:prstGeom>
          <a:noFill/>
        </p:spPr>
        <p:txBody>
          <a:bodyPr wrap="square">
            <a:spAutoFit/>
            <a:scene3d>
              <a:camera prst="orthographicFront"/>
              <a:lightRig rig="threePt" dir="t"/>
            </a:scene3d>
            <a:sp3d extrusionH="57150">
              <a:bevelT w="38100" h="38100" prst="angle"/>
            </a:sp3d>
          </a:bodyPr>
          <a:lstStyle/>
          <a:p>
            <a:pPr algn="l"/>
            <a:r>
              <a:rPr lang="en-US" sz="2400" b="1" i="1" u="none" strike="noStrike" baseline="0" dirty="0">
                <a:solidFill>
                  <a:srgbClr val="008181"/>
                </a:solidFill>
                <a:latin typeface="Calibri,BoldItalic"/>
              </a:rPr>
              <a:t>A Hebrew Lexicon </a:t>
            </a:r>
            <a:r>
              <a:rPr lang="en-US" sz="1800" b="0" i="0" u="none" strike="noStrike" baseline="0" dirty="0">
                <a:solidFill>
                  <a:srgbClr val="000000"/>
                </a:solidFill>
                <a:latin typeface="Calibri" panose="020F0502020204030204" pitchFamily="34" charset="0"/>
              </a:rPr>
              <a:t>(by John Parkhurst – </a:t>
            </a:r>
            <a:r>
              <a:rPr lang="en-US" sz="1800" b="0" i="0" u="none" strike="noStrike" baseline="0" dirty="0" smtClean="0">
                <a:solidFill>
                  <a:srgbClr val="000000"/>
                </a:solidFill>
                <a:latin typeface="Calibri" panose="020F0502020204030204" pitchFamily="34" charset="0"/>
              </a:rPr>
              <a:t>1762)</a:t>
            </a:r>
          </a:p>
          <a:p>
            <a:pPr marL="342900" indent="-342900" algn="l">
              <a:buFont typeface="Arial" pitchFamily="34" charset="0"/>
              <a:buChar char="•"/>
            </a:pPr>
            <a:r>
              <a:rPr lang="en-AU" sz="1800" b="0" i="0" u="none" strike="noStrike" baseline="0" dirty="0" smtClean="0">
                <a:solidFill>
                  <a:srgbClr val="000000"/>
                </a:solidFill>
                <a:latin typeface="Calibri" panose="020F0502020204030204" pitchFamily="34" charset="0"/>
              </a:rPr>
              <a:t>(as </a:t>
            </a:r>
            <a:r>
              <a:rPr lang="en-AU" sz="1800" b="0" i="0" u="none" strike="noStrike" baseline="0" dirty="0">
                <a:solidFill>
                  <a:srgbClr val="000000"/>
                </a:solidFill>
                <a:latin typeface="Calibri" panose="020F0502020204030204" pitchFamily="34" charset="0"/>
              </a:rPr>
              <a:t>a noun) or particle </a:t>
            </a:r>
            <a:r>
              <a:rPr lang="he-IL" sz="2000" b="1" i="0" u="none" strike="noStrike" baseline="0" dirty="0" smtClean="0">
                <a:solidFill>
                  <a:srgbClr val="9A00FF"/>
                </a:solidFill>
                <a:latin typeface="Times New Roman,Bold"/>
              </a:rPr>
              <a:t>מ </a:t>
            </a:r>
            <a:r>
              <a:rPr lang="he-IL" sz="2000" b="1" i="0" u="none" strike="noStrike" baseline="0" dirty="0">
                <a:solidFill>
                  <a:srgbClr val="9A00FF"/>
                </a:solidFill>
                <a:latin typeface="Times New Roman,Bold"/>
              </a:rPr>
              <a:t>ח ר </a:t>
            </a:r>
            <a:r>
              <a:rPr lang="en-US" sz="2000" b="1" i="0" u="none" strike="noStrike" baseline="0" dirty="0" smtClean="0">
                <a:solidFill>
                  <a:srgbClr val="9A00FF"/>
                </a:solidFill>
                <a:latin typeface="Times New Roman,Bold"/>
              </a:rPr>
              <a:t> </a:t>
            </a:r>
            <a:r>
              <a:rPr lang="en-AU" sz="1800" b="0" i="0" u="none" strike="noStrike" baseline="0" dirty="0" smtClean="0">
                <a:solidFill>
                  <a:srgbClr val="000000"/>
                </a:solidFill>
                <a:latin typeface="Calibri" panose="020F0502020204030204" pitchFamily="34" charset="0"/>
              </a:rPr>
              <a:t>is </a:t>
            </a:r>
            <a:r>
              <a:rPr lang="en-AU" sz="1800" b="0" i="0" u="none" strike="noStrike" baseline="0" dirty="0">
                <a:solidFill>
                  <a:srgbClr val="000000"/>
                </a:solidFill>
                <a:latin typeface="Calibri" panose="020F0502020204030204" pitchFamily="34" charset="0"/>
              </a:rPr>
              <a:t>used for commutation or change of time, as of to-morrow for this </a:t>
            </a:r>
            <a:r>
              <a:rPr lang="en-AU" sz="1800" b="0" i="0" u="none" strike="noStrike" baseline="0" dirty="0" smtClean="0">
                <a:solidFill>
                  <a:srgbClr val="000000"/>
                </a:solidFill>
                <a:latin typeface="Calibri" panose="020F0502020204030204" pitchFamily="34" charset="0"/>
              </a:rPr>
              <a:t>day</a:t>
            </a:r>
            <a:r>
              <a:rPr lang="en-AU" dirty="0" smtClean="0">
                <a:solidFill>
                  <a:srgbClr val="000000"/>
                </a:solidFill>
                <a:latin typeface="Calibri" panose="020F0502020204030204" pitchFamily="34" charset="0"/>
              </a:rPr>
              <a:t>.  </a:t>
            </a:r>
            <a:br>
              <a:rPr lang="en-AU" dirty="0" smtClean="0">
                <a:solidFill>
                  <a:srgbClr val="000000"/>
                </a:solidFill>
                <a:latin typeface="Calibri" panose="020F0502020204030204" pitchFamily="34" charset="0"/>
              </a:rPr>
            </a:br>
            <a:r>
              <a:rPr lang="en-AU" sz="1800" b="0" i="0" u="none" strike="noStrike" baseline="0" dirty="0" smtClean="0">
                <a:solidFill>
                  <a:srgbClr val="000000"/>
                </a:solidFill>
                <a:latin typeface="Calibri" panose="020F0502020204030204" pitchFamily="34" charset="0"/>
              </a:rPr>
              <a:t>Hence</a:t>
            </a:r>
            <a:r>
              <a:rPr lang="he-IL" sz="2000" b="1" i="0" u="none" strike="noStrike" baseline="0" dirty="0" smtClean="0">
                <a:solidFill>
                  <a:srgbClr val="9A00FF"/>
                </a:solidFill>
                <a:latin typeface="Times New Roman,Bold"/>
              </a:rPr>
              <a:t>מ </a:t>
            </a:r>
            <a:r>
              <a:rPr lang="he-IL" sz="2000" b="1" i="0" u="none" strike="noStrike" baseline="0" dirty="0">
                <a:solidFill>
                  <a:srgbClr val="9A00FF"/>
                </a:solidFill>
                <a:latin typeface="Times New Roman,Bold"/>
              </a:rPr>
              <a:t>ח ר </a:t>
            </a:r>
            <a:r>
              <a:rPr lang="en-AU" sz="1800" b="0" i="0" u="none" strike="noStrike" baseline="0" dirty="0" smtClean="0">
                <a:solidFill>
                  <a:srgbClr val="000000"/>
                </a:solidFill>
                <a:latin typeface="Calibri" panose="020F0502020204030204" pitchFamily="34" charset="0"/>
              </a:rPr>
              <a:t>  to-morrow</a:t>
            </a:r>
            <a:r>
              <a:rPr lang="en-AU" sz="1800" b="0" i="0" u="none" strike="noStrike" baseline="0" dirty="0">
                <a:solidFill>
                  <a:srgbClr val="000000"/>
                </a:solidFill>
                <a:latin typeface="Calibri" panose="020F0502020204030204" pitchFamily="34" charset="0"/>
              </a:rPr>
              <a:t>, the morrow. </a:t>
            </a:r>
            <a:r>
              <a:rPr lang="en-AU" sz="1800" b="0" i="0" u="none" strike="noStrike" baseline="0" dirty="0" smtClean="0">
                <a:solidFill>
                  <a:srgbClr val="000000"/>
                </a:solidFill>
                <a:latin typeface="Calibri" panose="020F0502020204030204" pitchFamily="34" charset="0"/>
              </a:rPr>
              <a:t> </a:t>
            </a:r>
          </a:p>
          <a:p>
            <a:pPr marL="285750" indent="-285750" algn="l">
              <a:buFont typeface="Arial" pitchFamily="34" charset="0"/>
              <a:buChar char="•"/>
            </a:pPr>
            <a:r>
              <a:rPr lang="en-AU" sz="1800" b="0" i="0" u="none" strike="noStrike" baseline="0" dirty="0" smtClean="0">
                <a:solidFill>
                  <a:srgbClr val="000000"/>
                </a:solidFill>
                <a:latin typeface="Calibri" panose="020F0502020204030204" pitchFamily="34" charset="0"/>
              </a:rPr>
              <a:t>Also </a:t>
            </a:r>
            <a:r>
              <a:rPr lang="he-IL" sz="2000" b="1" i="0" u="none" strike="noStrike" baseline="0" dirty="0" smtClean="0">
                <a:solidFill>
                  <a:srgbClr val="9A00FF"/>
                </a:solidFill>
                <a:latin typeface="Times New Roman,Bold"/>
              </a:rPr>
              <a:t>מ </a:t>
            </a:r>
            <a:r>
              <a:rPr lang="he-IL" sz="2000" b="1" i="0" u="none" strike="noStrike" baseline="0" dirty="0">
                <a:solidFill>
                  <a:srgbClr val="9A00FF"/>
                </a:solidFill>
                <a:latin typeface="Times New Roman,Bold"/>
              </a:rPr>
              <a:t>ח ר </a:t>
            </a:r>
            <a:r>
              <a:rPr lang="en-AU" sz="1800" b="1" i="0" u="none" strike="noStrike" baseline="0" dirty="0" smtClean="0">
                <a:solidFill>
                  <a:srgbClr val="000000"/>
                </a:solidFill>
                <a:latin typeface="Calibri,Bold"/>
              </a:rPr>
              <a:t> denotes </a:t>
            </a:r>
            <a:r>
              <a:rPr lang="en-AU" sz="1800" b="1" i="0" u="none" strike="noStrike" baseline="0" dirty="0">
                <a:solidFill>
                  <a:srgbClr val="000000"/>
                </a:solidFill>
                <a:latin typeface="Calibri,Bold"/>
              </a:rPr>
              <a:t>time at a greater </a:t>
            </a:r>
            <a:r>
              <a:rPr lang="en-US" sz="1800" b="1" i="0" u="none" strike="noStrike" baseline="0" dirty="0">
                <a:solidFill>
                  <a:srgbClr val="000000"/>
                </a:solidFill>
                <a:latin typeface="Calibri,Bold"/>
              </a:rPr>
              <a:t>distance</a:t>
            </a:r>
            <a:r>
              <a:rPr lang="en-US" sz="1800" b="0" i="0" u="none" strike="noStrike" baseline="0" dirty="0">
                <a:solidFill>
                  <a:srgbClr val="000000"/>
                </a:solidFill>
                <a:latin typeface="Calibri" panose="020F0502020204030204" pitchFamily="34" charset="0"/>
              </a:rPr>
              <a:t>, time to come, time hereafter, </a:t>
            </a:r>
            <a:r>
              <a:rPr lang="en-US" sz="1800" b="0" i="0" u="none" strike="noStrike" baseline="0" dirty="0" err="1" smtClean="0">
                <a:solidFill>
                  <a:srgbClr val="0D0D0D"/>
                </a:solidFill>
                <a:latin typeface="Calibri" panose="020F0502020204030204" pitchFamily="34" charset="0"/>
              </a:rPr>
              <a:t>Exo</a:t>
            </a:r>
            <a:r>
              <a:rPr lang="en-US" sz="1800" b="0" i="0" u="none" strike="noStrike" baseline="0" dirty="0" smtClean="0">
                <a:solidFill>
                  <a:srgbClr val="0D0D0D"/>
                </a:solidFill>
                <a:latin typeface="Calibri" panose="020F0502020204030204" pitchFamily="34" charset="0"/>
              </a:rPr>
              <a:t> </a:t>
            </a:r>
            <a:r>
              <a:rPr lang="en-US" sz="1800" b="0" i="0" u="none" strike="noStrike" baseline="0" dirty="0">
                <a:solidFill>
                  <a:srgbClr val="0D0D0D"/>
                </a:solidFill>
                <a:latin typeface="Calibri" panose="020F0502020204030204" pitchFamily="34" charset="0"/>
              </a:rPr>
              <a:t>13:14, Deut 6:20, Josh 9:6, </a:t>
            </a:r>
            <a:r>
              <a:rPr lang="en-US" sz="1800" b="0" i="0" u="none" strike="noStrike" baseline="0" dirty="0">
                <a:solidFill>
                  <a:srgbClr val="000000"/>
                </a:solidFill>
                <a:latin typeface="Calibri" panose="020F0502020204030204" pitchFamily="34" charset="0"/>
              </a:rPr>
              <a:t>Morrow, also morn</a:t>
            </a:r>
            <a:r>
              <a:rPr lang="en-US" sz="1800" b="0" i="0" u="none" strike="noStrike" baseline="0" dirty="0" smtClean="0">
                <a:solidFill>
                  <a:srgbClr val="000000"/>
                </a:solidFill>
                <a:latin typeface="Calibri" panose="020F0502020204030204" pitchFamily="34" charset="0"/>
              </a:rPr>
              <a:t>, </a:t>
            </a:r>
            <a:r>
              <a:rPr lang="en-AU" sz="1800" b="0" i="0" u="none" strike="noStrike" baseline="0" dirty="0" smtClean="0">
                <a:solidFill>
                  <a:srgbClr val="000000"/>
                </a:solidFill>
                <a:latin typeface="Calibri" panose="020F0502020204030204" pitchFamily="34" charset="0"/>
              </a:rPr>
              <a:t>morning</a:t>
            </a:r>
            <a:r>
              <a:rPr lang="en-AU" sz="1800" b="0" i="0" u="none" strike="noStrike" baseline="0" dirty="0">
                <a:solidFill>
                  <a:srgbClr val="000000"/>
                </a:solidFill>
                <a:latin typeface="Calibri" panose="020F0502020204030204" pitchFamily="34" charset="0"/>
              </a:rPr>
              <a:t>.</a:t>
            </a:r>
          </a:p>
        </p:txBody>
      </p:sp>
      <p:sp>
        <p:nvSpPr>
          <p:cNvPr id="11" name="TextBox 10">
            <a:extLst>
              <a:ext uri="{FF2B5EF4-FFF2-40B4-BE49-F238E27FC236}">
                <a16:creationId xmlns:a16="http://schemas.microsoft.com/office/drawing/2014/main" xmlns="" id="{9D6E3AF9-6BD1-499B-8802-DD47C060A95E}"/>
              </a:ext>
            </a:extLst>
          </p:cNvPr>
          <p:cNvSpPr txBox="1"/>
          <p:nvPr/>
        </p:nvSpPr>
        <p:spPr>
          <a:xfrm>
            <a:off x="485956" y="4380815"/>
            <a:ext cx="11436291" cy="1846659"/>
          </a:xfrm>
          <a:prstGeom prst="rect">
            <a:avLst/>
          </a:prstGeom>
          <a:noFill/>
        </p:spPr>
        <p:txBody>
          <a:bodyPr wrap="square">
            <a:spAutoFit/>
            <a:scene3d>
              <a:camera prst="orthographicFront"/>
              <a:lightRig rig="threePt" dir="t"/>
            </a:scene3d>
            <a:sp3d extrusionH="57150">
              <a:bevelT w="38100" h="38100" prst="angle"/>
            </a:sp3d>
          </a:bodyPr>
          <a:lstStyle/>
          <a:p>
            <a:pPr algn="l"/>
            <a:r>
              <a:rPr lang="en-AU" sz="2400" b="1" i="0" u="none" strike="noStrike" baseline="0" dirty="0" smtClean="0">
                <a:solidFill>
                  <a:srgbClr val="0000FF"/>
                </a:solidFill>
                <a:latin typeface="Arial Rounded MT Bold" panose="020F0704030504030204" pitchFamily="34" charset="0"/>
              </a:rPr>
              <a:t>Yahuah </a:t>
            </a:r>
            <a:r>
              <a:rPr lang="en-AU" sz="2400" b="1" i="0" u="none" strike="noStrike" baseline="0" dirty="0">
                <a:solidFill>
                  <a:srgbClr val="008181"/>
                </a:solidFill>
                <a:latin typeface="Arial Rounded MT Bold" panose="020F0704030504030204" pitchFamily="34" charset="0"/>
              </a:rPr>
              <a:t>said,</a:t>
            </a:r>
            <a:r>
              <a:rPr lang="en-AU" sz="2400" b="1" i="0" u="none" strike="noStrike" baseline="0" dirty="0">
                <a:solidFill>
                  <a:srgbClr val="E46D0A"/>
                </a:solidFill>
                <a:latin typeface="Arial Rounded MT Bold" panose="020F0704030504030204" pitchFamily="34" charset="0"/>
              </a:rPr>
              <a:t> </a:t>
            </a:r>
            <a:r>
              <a:rPr lang="en-AU" sz="2400" b="1" i="0" u="none" strike="noStrike" baseline="0" dirty="0">
                <a:solidFill>
                  <a:srgbClr val="0000FF"/>
                </a:solidFill>
                <a:latin typeface="Arial Rounded MT Bold" panose="020F0704030504030204" pitchFamily="34" charset="0"/>
              </a:rPr>
              <a:t>Go up, for </a:t>
            </a:r>
            <a:r>
              <a:rPr lang="en-AU" sz="2400" b="0" i="0" u="none" strike="noStrike" baseline="0" dirty="0">
                <a:solidFill>
                  <a:srgbClr val="FF0000"/>
                </a:solidFill>
                <a:latin typeface="Cooper Black" panose="0208090404030B020404" pitchFamily="18" charset="0"/>
              </a:rPr>
              <a:t>TOMORROW </a:t>
            </a:r>
            <a:r>
              <a:rPr lang="en-AU" sz="2400" b="1" i="0" u="none" strike="noStrike" baseline="0" dirty="0">
                <a:solidFill>
                  <a:srgbClr val="0000FF"/>
                </a:solidFill>
                <a:latin typeface="Arial Rounded MT Bold" panose="020F0704030504030204" pitchFamily="34" charset="0"/>
              </a:rPr>
              <a:t>I give them into thine hand</a:t>
            </a:r>
            <a:r>
              <a:rPr lang="en-AU" sz="2400" b="1" i="0" u="none" strike="noStrike" baseline="0" dirty="0" smtClean="0">
                <a:solidFill>
                  <a:srgbClr val="0000FF"/>
                </a:solidFill>
                <a:latin typeface="Arial Rounded MT Bold" panose="020F0704030504030204" pitchFamily="34" charset="0"/>
              </a:rPr>
              <a:t>.</a:t>
            </a:r>
          </a:p>
          <a:p>
            <a:pPr algn="l"/>
            <a:endParaRPr lang="en-AU" sz="1600" b="1" i="0" u="none" strike="noStrike" baseline="0" dirty="0">
              <a:solidFill>
                <a:srgbClr val="0000FF"/>
              </a:solidFill>
              <a:latin typeface="Arial Rounded MT Bold" panose="020F0704030504030204" pitchFamily="34" charset="0"/>
            </a:endParaRPr>
          </a:p>
          <a:p>
            <a:pPr algn="l"/>
            <a:r>
              <a:rPr lang="en-US" sz="2400" b="1" i="1" u="none" strike="noStrike" baseline="0" dirty="0">
                <a:solidFill>
                  <a:srgbClr val="008181"/>
                </a:solidFill>
                <a:latin typeface="Calibri,BoldItalic"/>
              </a:rPr>
              <a:t>Webster’s Encyclopedic Dictionary of the English Language</a:t>
            </a:r>
          </a:p>
          <a:p>
            <a:pPr marL="285750" indent="-285750" algn="l">
              <a:buFont typeface="Arial" pitchFamily="34" charset="0"/>
              <a:buChar char="•"/>
            </a:pPr>
            <a:r>
              <a:rPr lang="en-US" sz="2400" b="0" i="0" u="none" strike="noStrike" baseline="0" dirty="0">
                <a:solidFill>
                  <a:srgbClr val="000000"/>
                </a:solidFill>
                <a:latin typeface="Calibri" panose="020F0502020204030204" pitchFamily="34" charset="0"/>
              </a:rPr>
              <a:t>The next day after the present or after any day specified. Good Morrow, a term of salutation</a:t>
            </a:r>
            <a:r>
              <a:rPr lang="en-US" sz="2400" b="0" i="0" u="none" strike="noStrike" baseline="0" dirty="0" smtClean="0">
                <a:solidFill>
                  <a:srgbClr val="000000"/>
                </a:solidFill>
                <a:latin typeface="Calibri" panose="020F0502020204030204" pitchFamily="34" charset="0"/>
              </a:rPr>
              <a:t>.  To-morrow</a:t>
            </a:r>
            <a:r>
              <a:rPr lang="en-US" sz="2400" b="0" i="0" u="none" strike="noStrike" baseline="0" dirty="0">
                <a:solidFill>
                  <a:srgbClr val="000000"/>
                </a:solidFill>
                <a:latin typeface="Calibri" panose="020F0502020204030204" pitchFamily="34" charset="0"/>
              </a:rPr>
              <a:t>, on the morrow, the next day.</a:t>
            </a:r>
            <a:endParaRPr lang="en-AU" sz="2400" dirty="0"/>
          </a:p>
        </p:txBody>
      </p:sp>
      <p:sp>
        <p:nvSpPr>
          <p:cNvPr id="12" name="Slide Number Placeholder 4"/>
          <p:cNvSpPr>
            <a:spLocks noGrp="1"/>
          </p:cNvSpPr>
          <p:nvPr>
            <p:ph type="sldNum" sz="quarter" idx="12"/>
          </p:nvPr>
        </p:nvSpPr>
        <p:spPr>
          <a:xfrm>
            <a:off x="11334681" y="6308524"/>
            <a:ext cx="811019" cy="503578"/>
          </a:xfrm>
        </p:spPr>
        <p:txBody>
          <a:bodyPr/>
          <a:lstStyle/>
          <a:p>
            <a:fld id="{837E6352-AEFE-4C79-A010-4136B479DE88}" type="slidenum">
              <a:rPr lang="en-AU" smtClean="0"/>
              <a:t>27</a:t>
            </a:fld>
            <a:endParaRPr lang="en-AU"/>
          </a:p>
        </p:txBody>
      </p:sp>
    </p:spTree>
    <p:extLst>
      <p:ext uri="{BB962C8B-B14F-4D97-AF65-F5344CB8AC3E}">
        <p14:creationId xmlns:p14="http://schemas.microsoft.com/office/powerpoint/2010/main" val="2194835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B5A0B28-89CC-46D9-ADD4-972F6A050AD5}"/>
              </a:ext>
            </a:extLst>
          </p:cNvPr>
          <p:cNvSpPr txBox="1"/>
          <p:nvPr/>
        </p:nvSpPr>
        <p:spPr>
          <a:xfrm>
            <a:off x="230155" y="228703"/>
            <a:ext cx="11961845" cy="2800767"/>
          </a:xfrm>
          <a:prstGeom prst="rect">
            <a:avLst/>
          </a:prstGeom>
          <a:noFill/>
        </p:spPr>
        <p:txBody>
          <a:bodyPr wrap="square">
            <a:spAutoFit/>
            <a:scene3d>
              <a:camera prst="orthographicFront"/>
              <a:lightRig rig="threePt" dir="t"/>
            </a:scene3d>
            <a:sp3d extrusionH="57150">
              <a:bevelT w="38100" h="38100" prst="angle"/>
            </a:sp3d>
          </a:bodyPr>
          <a:lstStyle/>
          <a:p>
            <a:pPr algn="l"/>
            <a:r>
              <a:rPr lang="en-US" sz="3200" b="0" i="0" u="none" strike="noStrike" baseline="0" dirty="0">
                <a:solidFill>
                  <a:srgbClr val="A91893"/>
                </a:solidFill>
                <a:latin typeface="Kristen ITC" panose="03050502040202030202" pitchFamily="66" charset="0"/>
              </a:rPr>
              <a:t>OK … </a:t>
            </a:r>
            <a:r>
              <a:rPr lang="en-US" sz="3200" b="0" i="0" u="none" strike="noStrike" baseline="0" dirty="0" smtClean="0">
                <a:solidFill>
                  <a:srgbClr val="A91893"/>
                </a:solidFill>
                <a:latin typeface="Kristen ITC" panose="03050502040202030202" pitchFamily="66" charset="0"/>
              </a:rPr>
              <a:t> it’s time for </a:t>
            </a:r>
            <a:r>
              <a:rPr lang="en-US" sz="3200" b="0" i="0" u="none" strike="noStrike" baseline="0" dirty="0">
                <a:solidFill>
                  <a:srgbClr val="A91893"/>
                </a:solidFill>
                <a:latin typeface="Kristen ITC" panose="03050502040202030202" pitchFamily="66" charset="0"/>
              </a:rPr>
              <a:t>a little perspective here:</a:t>
            </a:r>
          </a:p>
          <a:p>
            <a:pPr algn="l"/>
            <a:r>
              <a:rPr lang="en-AU" sz="2400" b="0" i="0" u="none" strike="noStrike" baseline="0" dirty="0">
                <a:solidFill>
                  <a:srgbClr val="A91893"/>
                </a:solidFill>
                <a:latin typeface="Wingdings" panose="05000000000000000000" pitchFamily="2" charset="2"/>
              </a:rPr>
              <a:t> </a:t>
            </a:r>
            <a:r>
              <a:rPr lang="en-AU" sz="2400" b="0" i="0" u="none" strike="noStrike" baseline="0" dirty="0" smtClean="0">
                <a:solidFill>
                  <a:srgbClr val="000000"/>
                </a:solidFill>
                <a:latin typeface="Calibri" panose="020F0502020204030204" pitchFamily="34" charset="0"/>
              </a:rPr>
              <a:t>Three </a:t>
            </a:r>
            <a:r>
              <a:rPr lang="en-AU" sz="2400" b="0" i="0" u="none" strike="noStrike" baseline="0" dirty="0">
                <a:solidFill>
                  <a:srgbClr val="000000"/>
                </a:solidFill>
                <a:latin typeface="Calibri" panose="020F0502020204030204" pitchFamily="34" charset="0"/>
              </a:rPr>
              <a:t>[3] times the Israelites </a:t>
            </a:r>
            <a:r>
              <a:rPr lang="en-AU" sz="2400" b="0" i="0" u="none" strike="noStrike" baseline="0" dirty="0" smtClean="0">
                <a:solidFill>
                  <a:srgbClr val="000000"/>
                </a:solidFill>
                <a:latin typeface="Calibri" panose="020F0502020204030204" pitchFamily="34" charset="0"/>
              </a:rPr>
              <a:t>petitioned </a:t>
            </a:r>
            <a:r>
              <a:rPr lang="en-AU" sz="2400" b="1" i="0" u="none" strike="noStrike" baseline="0" dirty="0" smtClean="0">
                <a:solidFill>
                  <a:srgbClr val="0000FF"/>
                </a:solidFill>
                <a:latin typeface="Calibri,Bold"/>
              </a:rPr>
              <a:t>Yahuah</a:t>
            </a:r>
            <a:r>
              <a:rPr lang="en-AU" sz="2000" b="1" i="0" u="none" strike="noStrike" baseline="0" dirty="0" smtClean="0">
                <a:solidFill>
                  <a:srgbClr val="0000FF"/>
                </a:solidFill>
                <a:latin typeface="Georgia,Bold"/>
              </a:rPr>
              <a:t>.  </a:t>
            </a:r>
            <a:r>
              <a:rPr lang="en-AU" b="1" i="0" u="none" strike="noStrike" baseline="0" dirty="0">
                <a:solidFill>
                  <a:srgbClr val="6600CD"/>
                </a:solidFill>
                <a:latin typeface="Calibri,Bold"/>
              </a:rPr>
              <a:t>(Judges 20:18, 23, 26)</a:t>
            </a:r>
          </a:p>
          <a:p>
            <a:pPr algn="l"/>
            <a:r>
              <a:rPr lang="en-US" sz="2400" b="0" i="0" u="none" strike="noStrike" baseline="0" dirty="0">
                <a:solidFill>
                  <a:srgbClr val="A91893"/>
                </a:solidFill>
                <a:latin typeface="Wingdings" panose="05000000000000000000" pitchFamily="2" charset="2"/>
              </a:rPr>
              <a:t> </a:t>
            </a:r>
            <a:r>
              <a:rPr lang="en-US" sz="2400" b="0" i="0" u="none" strike="noStrike" baseline="0" dirty="0" smtClean="0">
                <a:solidFill>
                  <a:srgbClr val="000000"/>
                </a:solidFill>
                <a:latin typeface="Calibri" panose="020F0502020204030204" pitchFamily="34" charset="0"/>
              </a:rPr>
              <a:t>Two </a:t>
            </a:r>
            <a:r>
              <a:rPr lang="en-US" sz="2400" b="0" i="0" u="none" strike="noStrike" baseline="0" dirty="0">
                <a:solidFill>
                  <a:srgbClr val="000000"/>
                </a:solidFill>
                <a:latin typeface="Calibri" panose="020F0502020204030204" pitchFamily="34" charset="0"/>
              </a:rPr>
              <a:t>[2] times it is recorded they petitioned until the evening - </a:t>
            </a:r>
            <a:r>
              <a:rPr lang="en-US" sz="2400" b="1" i="0" u="none" strike="noStrike" baseline="0" dirty="0">
                <a:solidFill>
                  <a:srgbClr val="000000"/>
                </a:solidFill>
                <a:latin typeface="Calibri,Bold"/>
              </a:rPr>
              <a:t>&lt;</a:t>
            </a:r>
            <a:r>
              <a:rPr lang="en-US" sz="2400" b="1" i="0" u="none" strike="noStrike" baseline="0" dirty="0">
                <a:solidFill>
                  <a:srgbClr val="E46D0A"/>
                </a:solidFill>
                <a:latin typeface="Calibri,Bold"/>
              </a:rPr>
              <a:t>ereb</a:t>
            </a:r>
            <a:r>
              <a:rPr lang="en-US" sz="2400" b="1" i="0" u="none" strike="noStrike" baseline="0" dirty="0">
                <a:solidFill>
                  <a:srgbClr val="000000"/>
                </a:solidFill>
                <a:latin typeface="Calibri,Bold"/>
              </a:rPr>
              <a:t>&gt;</a:t>
            </a:r>
            <a:r>
              <a:rPr lang="en-US" sz="2400" b="0" i="0" u="none" strike="noStrike" baseline="0" dirty="0">
                <a:solidFill>
                  <a:srgbClr val="000000"/>
                </a:solidFill>
                <a:latin typeface="Calibri" panose="020F0502020204030204" pitchFamily="34" charset="0"/>
              </a:rPr>
              <a:t>. </a:t>
            </a:r>
            <a:r>
              <a:rPr lang="en-US" sz="2400" b="0" i="0" u="none" strike="noStrike" baseline="0" dirty="0" smtClean="0">
                <a:solidFill>
                  <a:srgbClr val="000000"/>
                </a:solidFill>
                <a:latin typeface="Calibri" panose="020F0502020204030204" pitchFamily="34" charset="0"/>
              </a:rPr>
              <a:t> </a:t>
            </a:r>
            <a:r>
              <a:rPr lang="en-US" b="1" i="0" u="none" strike="noStrike" baseline="0" dirty="0" smtClean="0">
                <a:solidFill>
                  <a:srgbClr val="6600CD"/>
                </a:solidFill>
                <a:latin typeface="Calibri,Bold"/>
              </a:rPr>
              <a:t>(</a:t>
            </a:r>
            <a:r>
              <a:rPr lang="en-US" b="1" i="0" u="none" strike="noStrike" baseline="0" dirty="0">
                <a:solidFill>
                  <a:srgbClr val="6600CD"/>
                </a:solidFill>
                <a:latin typeface="Calibri,Bold"/>
              </a:rPr>
              <a:t>Judges 20:23, 26)</a:t>
            </a:r>
            <a:endParaRPr lang="en-US" sz="2400" b="1" i="0" u="none" strike="noStrike" baseline="0" dirty="0">
              <a:solidFill>
                <a:srgbClr val="6600CD"/>
              </a:solidFill>
              <a:latin typeface="Calibri,Bold"/>
            </a:endParaRPr>
          </a:p>
          <a:p>
            <a:pPr algn="l"/>
            <a:r>
              <a:rPr lang="en-US" sz="2400" b="0" i="0" u="none" strike="noStrike" baseline="0" dirty="0">
                <a:solidFill>
                  <a:srgbClr val="A91893"/>
                </a:solidFill>
                <a:latin typeface="Wingdings" panose="05000000000000000000" pitchFamily="2" charset="2"/>
              </a:rPr>
              <a:t> </a:t>
            </a:r>
            <a:r>
              <a:rPr lang="en-US" sz="2400" b="0" i="0" u="none" strike="noStrike" baseline="0" dirty="0">
                <a:solidFill>
                  <a:srgbClr val="000000"/>
                </a:solidFill>
                <a:latin typeface="Calibri" panose="020F0502020204030204" pitchFamily="34" charset="0"/>
              </a:rPr>
              <a:t>The </a:t>
            </a:r>
            <a:r>
              <a:rPr lang="en-US" sz="2400" b="0" i="0" u="none" strike="noStrike" baseline="0" dirty="0" smtClean="0">
                <a:solidFill>
                  <a:srgbClr val="000000"/>
                </a:solidFill>
                <a:latin typeface="Calibri" panose="020F0502020204030204" pitchFamily="34" charset="0"/>
              </a:rPr>
              <a:t>3</a:t>
            </a:r>
            <a:r>
              <a:rPr lang="en-US" sz="2400" b="0" i="0" u="none" strike="noStrike" baseline="30000" dirty="0" smtClean="0">
                <a:solidFill>
                  <a:srgbClr val="000000"/>
                </a:solidFill>
                <a:latin typeface="Calibri" panose="020F0502020204030204" pitchFamily="34" charset="0"/>
              </a:rPr>
              <a:t>rd</a:t>
            </a:r>
            <a:r>
              <a:rPr lang="en-US" sz="2400" b="0" i="0" u="none" strike="noStrike" baseline="0" dirty="0" smtClean="0">
                <a:solidFill>
                  <a:srgbClr val="000000"/>
                </a:solidFill>
                <a:latin typeface="Calibri" panose="020F0502020204030204" pitchFamily="34" charset="0"/>
              </a:rPr>
              <a:t> time </a:t>
            </a:r>
            <a:r>
              <a:rPr lang="en-US" sz="2400" b="0" i="0" u="none" strike="noStrike" baseline="0" dirty="0">
                <a:solidFill>
                  <a:srgbClr val="000000"/>
                </a:solidFill>
                <a:latin typeface="Calibri" panose="020F0502020204030204" pitchFamily="34" charset="0"/>
              </a:rPr>
              <a:t>they were desperately seeking advice so they added fasting, burnt offerings and </a:t>
            </a:r>
            <a:r>
              <a:rPr lang="en-US" sz="2400" b="0" i="0" u="none" strike="noStrike" baseline="0" dirty="0" smtClean="0">
                <a:solidFill>
                  <a:srgbClr val="000000"/>
                </a:solidFill>
                <a:latin typeface="Calibri" panose="020F0502020204030204" pitchFamily="34" charset="0"/>
              </a:rPr>
              <a:t>peace offerings </a:t>
            </a:r>
            <a:r>
              <a:rPr lang="en-US" sz="2400" b="0" i="0" u="none" strike="noStrike" baseline="0" dirty="0">
                <a:solidFill>
                  <a:srgbClr val="000000"/>
                </a:solidFill>
                <a:latin typeface="Calibri" panose="020F0502020204030204" pitchFamily="34" charset="0"/>
              </a:rPr>
              <a:t>to their petitions</a:t>
            </a:r>
            <a:r>
              <a:rPr lang="en-US" sz="2400" b="0" i="0" u="none" strike="noStrike" baseline="0" dirty="0" smtClean="0">
                <a:solidFill>
                  <a:srgbClr val="000000"/>
                </a:solidFill>
                <a:latin typeface="Calibri" panose="020F0502020204030204" pitchFamily="34" charset="0"/>
              </a:rPr>
              <a:t>.  </a:t>
            </a:r>
            <a:r>
              <a:rPr lang="en-US" sz="2400" b="0" i="0" u="none" strike="noStrike" baseline="0" dirty="0">
                <a:solidFill>
                  <a:srgbClr val="000000"/>
                </a:solidFill>
                <a:latin typeface="Calibri" panose="020F0502020204030204" pitchFamily="34" charset="0"/>
              </a:rPr>
              <a:t>Out of desperation they eagerly went until dusk not letting any precious </a:t>
            </a:r>
            <a:r>
              <a:rPr lang="en-US" sz="2400" b="0" i="0" u="none" strike="noStrike" baseline="0" dirty="0" smtClean="0">
                <a:solidFill>
                  <a:srgbClr val="000000"/>
                </a:solidFill>
                <a:latin typeface="Calibri" panose="020F0502020204030204" pitchFamily="34" charset="0"/>
              </a:rPr>
              <a:t>time slip </a:t>
            </a:r>
            <a:r>
              <a:rPr lang="en-US" sz="2400" b="0" i="0" u="none" strike="noStrike" baseline="0" dirty="0">
                <a:solidFill>
                  <a:srgbClr val="000000"/>
                </a:solidFill>
                <a:latin typeface="Calibri" panose="020F0502020204030204" pitchFamily="34" charset="0"/>
              </a:rPr>
              <a:t>by unnoticed</a:t>
            </a:r>
            <a:r>
              <a:rPr lang="en-US" sz="2400" b="0" i="0" u="none" strike="noStrike" baseline="0" dirty="0" smtClean="0">
                <a:solidFill>
                  <a:srgbClr val="000000"/>
                </a:solidFill>
                <a:latin typeface="Calibri" panose="020F0502020204030204" pitchFamily="34" charset="0"/>
              </a:rPr>
              <a:t>.  </a:t>
            </a:r>
            <a:r>
              <a:rPr lang="en-US" b="1" i="0" u="none" strike="noStrike" baseline="0" dirty="0">
                <a:solidFill>
                  <a:srgbClr val="6600CD"/>
                </a:solidFill>
                <a:latin typeface="Calibri,Bold"/>
              </a:rPr>
              <a:t>(Judges 20:26)</a:t>
            </a:r>
          </a:p>
          <a:p>
            <a:pPr algn="l"/>
            <a:endParaRPr lang="en-US" sz="2400" b="1" i="0" u="none" strike="noStrike" baseline="0" dirty="0">
              <a:solidFill>
                <a:srgbClr val="00B150"/>
              </a:solidFill>
              <a:latin typeface="Calibri,Bold"/>
            </a:endParaRPr>
          </a:p>
        </p:txBody>
      </p:sp>
      <p:sp>
        <p:nvSpPr>
          <p:cNvPr id="4" name="TextBox 3">
            <a:extLst>
              <a:ext uri="{FF2B5EF4-FFF2-40B4-BE49-F238E27FC236}">
                <a16:creationId xmlns:a16="http://schemas.microsoft.com/office/drawing/2014/main" xmlns="" id="{8FA95618-4EC0-41EE-B9DB-1C3974784248}"/>
              </a:ext>
            </a:extLst>
          </p:cNvPr>
          <p:cNvSpPr txBox="1"/>
          <p:nvPr/>
        </p:nvSpPr>
        <p:spPr>
          <a:xfrm>
            <a:off x="174072" y="2652376"/>
            <a:ext cx="11961844" cy="2062103"/>
          </a:xfrm>
          <a:prstGeom prst="rect">
            <a:avLst/>
          </a:prstGeom>
          <a:noFill/>
        </p:spPr>
        <p:txBody>
          <a:bodyPr wrap="square">
            <a:spAutoFit/>
            <a:scene3d>
              <a:camera prst="orthographicFront"/>
              <a:lightRig rig="threePt" dir="t"/>
            </a:scene3d>
            <a:sp3d extrusionH="57150">
              <a:bevelT w="38100" h="38100" prst="angle"/>
            </a:sp3d>
          </a:bodyPr>
          <a:lstStyle/>
          <a:p>
            <a:pPr algn="l"/>
            <a:r>
              <a:rPr lang="en-AU" sz="1800" b="0" i="0" u="none" strike="noStrike" baseline="0" dirty="0">
                <a:solidFill>
                  <a:srgbClr val="0000FF"/>
                </a:solidFill>
                <a:latin typeface="Wingdings" panose="05000000000000000000" pitchFamily="2" charset="2"/>
              </a:rPr>
              <a:t> </a:t>
            </a:r>
            <a:r>
              <a:rPr lang="en-AU" sz="2400" b="0" i="0" u="none" strike="noStrike" baseline="0" dirty="0">
                <a:solidFill>
                  <a:srgbClr val="000000"/>
                </a:solidFill>
                <a:latin typeface="Calibri" panose="020F0502020204030204" pitchFamily="34" charset="0"/>
              </a:rPr>
              <a:t>At the end of the Light Season – </a:t>
            </a:r>
            <a:r>
              <a:rPr lang="en-AU" sz="2400" b="1" i="0" u="none" strike="noStrike" baseline="0" dirty="0">
                <a:solidFill>
                  <a:srgbClr val="E46D0A"/>
                </a:solidFill>
                <a:latin typeface="Calibri,Bold"/>
              </a:rPr>
              <a:t>evening</a:t>
            </a:r>
            <a:r>
              <a:rPr lang="en-AU" sz="2400" b="1" i="0" u="none" strike="noStrike" baseline="0" dirty="0">
                <a:solidFill>
                  <a:srgbClr val="000000"/>
                </a:solidFill>
                <a:latin typeface="Calibri,Bold"/>
              </a:rPr>
              <a:t> </a:t>
            </a:r>
            <a:r>
              <a:rPr lang="en-AU" sz="2400" b="0" i="0" u="none" strike="noStrike" baseline="0" dirty="0">
                <a:solidFill>
                  <a:srgbClr val="000000"/>
                </a:solidFill>
                <a:latin typeface="Calibri" panose="020F0502020204030204" pitchFamily="34" charset="0"/>
              </a:rPr>
              <a:t>– </a:t>
            </a:r>
            <a:r>
              <a:rPr lang="en-AU" sz="2400" b="0" i="1" u="none" strike="noStrike" baseline="0" dirty="0">
                <a:solidFill>
                  <a:srgbClr val="000000"/>
                </a:solidFill>
                <a:latin typeface="Calibri" panose="020F0502020204030204" pitchFamily="34" charset="0"/>
              </a:rPr>
              <a:t>(</a:t>
            </a:r>
            <a:r>
              <a:rPr lang="en-AU" sz="2400" b="1" i="1" u="none" strike="noStrike" baseline="0" dirty="0">
                <a:solidFill>
                  <a:srgbClr val="E46D0A"/>
                </a:solidFill>
                <a:latin typeface="Georgia,BoldItalic"/>
              </a:rPr>
              <a:t>dusk; after sunset</a:t>
            </a:r>
            <a:r>
              <a:rPr lang="en-AU" sz="2400" b="0" i="1" u="none" strike="noStrike" baseline="0" dirty="0">
                <a:solidFill>
                  <a:srgbClr val="000000"/>
                </a:solidFill>
                <a:latin typeface="Calibri" panose="020F0502020204030204" pitchFamily="34" charset="0"/>
              </a:rPr>
              <a:t>), </a:t>
            </a:r>
            <a:r>
              <a:rPr lang="en-AU" sz="2400" b="1" i="0" u="none" strike="noStrike" baseline="0" dirty="0" smtClean="0">
                <a:solidFill>
                  <a:srgbClr val="0000FF"/>
                </a:solidFill>
                <a:latin typeface="Calibri,Bold"/>
              </a:rPr>
              <a:t>Yahuah </a:t>
            </a:r>
            <a:r>
              <a:rPr lang="en-AU" sz="2400" b="0" i="0" u="none" strike="noStrike" baseline="0" dirty="0">
                <a:solidFill>
                  <a:srgbClr val="000000"/>
                </a:solidFill>
                <a:latin typeface="Calibri" panose="020F0502020204030204" pitchFamily="34" charset="0"/>
              </a:rPr>
              <a:t>answered </a:t>
            </a:r>
            <a:r>
              <a:rPr lang="en-AU" sz="2400" b="0" i="0" u="none" strike="noStrike" baseline="0" dirty="0" smtClean="0">
                <a:solidFill>
                  <a:srgbClr val="000000"/>
                </a:solidFill>
                <a:latin typeface="Calibri" panose="020F0502020204030204" pitchFamily="34" charset="0"/>
              </a:rPr>
              <a:t>them </a:t>
            </a:r>
            <a:r>
              <a:rPr lang="en-US" sz="2400" b="1" i="0" u="none" strike="noStrike" baseline="0" dirty="0" smtClean="0">
                <a:solidFill>
                  <a:srgbClr val="0000FF"/>
                </a:solidFill>
                <a:latin typeface="Calibri,Bold"/>
              </a:rPr>
              <a:t>“… </a:t>
            </a:r>
            <a:r>
              <a:rPr lang="en-US" sz="2400" b="1" i="0" u="none" strike="noStrike" baseline="0" dirty="0">
                <a:solidFill>
                  <a:srgbClr val="0000FF"/>
                </a:solidFill>
                <a:latin typeface="Calibri,Bold"/>
              </a:rPr>
              <a:t>Go up, for </a:t>
            </a:r>
            <a:r>
              <a:rPr lang="en-US" sz="2400" b="0" i="0" u="none" strike="noStrike" baseline="0" dirty="0">
                <a:ln>
                  <a:solidFill>
                    <a:srgbClr val="002060"/>
                  </a:solidFill>
                </a:ln>
                <a:solidFill>
                  <a:srgbClr val="FF0000"/>
                </a:solidFill>
                <a:latin typeface="Cooper Black" panose="0208090404030B020404" pitchFamily="18" charset="0"/>
              </a:rPr>
              <a:t>tomorrow</a:t>
            </a:r>
            <a:r>
              <a:rPr lang="en-US" sz="2400" b="0" i="0" u="none" strike="noStrike" baseline="0" dirty="0">
                <a:solidFill>
                  <a:srgbClr val="FF0000"/>
                </a:solidFill>
                <a:latin typeface="Cooper Black" panose="0208090404030B020404" pitchFamily="18" charset="0"/>
              </a:rPr>
              <a:t> </a:t>
            </a:r>
            <a:r>
              <a:rPr lang="en-US" sz="2400" b="1" i="0" u="none" strike="noStrike" baseline="0" dirty="0">
                <a:solidFill>
                  <a:srgbClr val="0000FF"/>
                </a:solidFill>
                <a:latin typeface="Calibri,Bold"/>
              </a:rPr>
              <a:t>I will deliver them into your hand.” </a:t>
            </a:r>
            <a:r>
              <a:rPr lang="en-US" sz="2000" b="1" i="0" u="none" strike="noStrike" baseline="0" dirty="0">
                <a:solidFill>
                  <a:srgbClr val="6600CD"/>
                </a:solidFill>
                <a:latin typeface="Calibri,Bold"/>
              </a:rPr>
              <a:t>(Judges 20:28)</a:t>
            </a:r>
          </a:p>
          <a:p>
            <a:pPr algn="l"/>
            <a:r>
              <a:rPr lang="en-AU" sz="2400" b="0" i="0" u="none" strike="noStrike" baseline="0" dirty="0">
                <a:solidFill>
                  <a:srgbClr val="A91893"/>
                </a:solidFill>
                <a:latin typeface="Wingdings" panose="05000000000000000000" pitchFamily="2" charset="2"/>
              </a:rPr>
              <a:t> </a:t>
            </a:r>
            <a:r>
              <a:rPr lang="en-AU" sz="2400" b="0" i="0" u="none" strike="noStrike" baseline="0" dirty="0" smtClean="0">
                <a:solidFill>
                  <a:srgbClr val="000000"/>
                </a:solidFill>
                <a:latin typeface="Calibri" panose="020F0502020204030204" pitchFamily="34" charset="0"/>
              </a:rPr>
              <a:t>When</a:t>
            </a:r>
            <a:r>
              <a:rPr lang="he-IL" sz="3200" b="1" i="0" u="none" strike="noStrike" baseline="0" dirty="0" smtClean="0">
                <a:solidFill>
                  <a:srgbClr val="0000FF"/>
                </a:solidFill>
                <a:latin typeface="Times New Roman,Bold"/>
              </a:rPr>
              <a:t> </a:t>
            </a:r>
            <a:r>
              <a:rPr lang="en-AU" sz="2400" b="1" i="0" u="none" strike="noStrike" baseline="0" dirty="0">
                <a:solidFill>
                  <a:srgbClr val="0000FF"/>
                </a:solidFill>
                <a:latin typeface="Calibri,Bold"/>
              </a:rPr>
              <a:t>Yahuah </a:t>
            </a:r>
            <a:r>
              <a:rPr lang="en-AU" sz="2400" b="0" i="0" u="none" strike="noStrike" baseline="0" dirty="0">
                <a:solidFill>
                  <a:srgbClr val="000000"/>
                </a:solidFill>
                <a:latin typeface="Calibri" panose="020F0502020204030204" pitchFamily="34" charset="0"/>
              </a:rPr>
              <a:t>was speaking/commanding, the </a:t>
            </a:r>
            <a:r>
              <a:rPr lang="en-AU" sz="2400" b="1" i="0" u="none" strike="noStrike" baseline="0" dirty="0">
                <a:solidFill>
                  <a:srgbClr val="E46D0A"/>
                </a:solidFill>
                <a:latin typeface="Calibri" panose="020F0502020204030204" pitchFamily="34" charset="0"/>
              </a:rPr>
              <a:t>dusk</a:t>
            </a:r>
            <a:r>
              <a:rPr lang="en-AU" sz="2400" b="0" i="0" u="none" strike="noStrike" baseline="0" dirty="0">
                <a:solidFill>
                  <a:srgbClr val="000000"/>
                </a:solidFill>
                <a:latin typeface="Calibri" panose="020F0502020204030204" pitchFamily="34" charset="0"/>
              </a:rPr>
              <a:t> (</a:t>
            </a:r>
            <a:r>
              <a:rPr lang="en-AU" sz="2400" b="1" i="0" u="none" strike="noStrike" baseline="0" dirty="0">
                <a:solidFill>
                  <a:srgbClr val="000000"/>
                </a:solidFill>
                <a:latin typeface="Calibri,Bold"/>
              </a:rPr>
              <a:t>&lt;</a:t>
            </a:r>
            <a:r>
              <a:rPr lang="en-AU" sz="2400" b="1" i="0" u="none" strike="noStrike" baseline="0" dirty="0">
                <a:solidFill>
                  <a:srgbClr val="E46D0A"/>
                </a:solidFill>
                <a:latin typeface="Calibri,Bold"/>
              </a:rPr>
              <a:t>ereb</a:t>
            </a:r>
            <a:r>
              <a:rPr lang="en-AU" sz="2400" b="1" i="0" u="none" strike="noStrike" baseline="0" dirty="0">
                <a:solidFill>
                  <a:srgbClr val="000000"/>
                </a:solidFill>
                <a:latin typeface="Calibri,Bold"/>
              </a:rPr>
              <a:t>&gt;) </a:t>
            </a:r>
            <a:r>
              <a:rPr lang="en-AU" sz="2400" b="0" i="0" u="none" strike="noStrike" baseline="0" dirty="0">
                <a:solidFill>
                  <a:srgbClr val="000000"/>
                </a:solidFill>
                <a:latin typeface="Calibri" panose="020F0502020204030204" pitchFamily="34" charset="0"/>
              </a:rPr>
              <a:t>was settling in. </a:t>
            </a:r>
            <a:r>
              <a:rPr lang="en-AU" sz="2400" b="0" i="0" u="none" strike="noStrike" baseline="0" dirty="0" smtClean="0">
                <a:solidFill>
                  <a:srgbClr val="000000"/>
                </a:solidFill>
                <a:latin typeface="Calibri" panose="020F0502020204030204" pitchFamily="34" charset="0"/>
              </a:rPr>
              <a:t/>
            </a:r>
            <a:br>
              <a:rPr lang="en-AU" sz="2400" b="0" i="0" u="none" strike="noStrike" baseline="0" dirty="0" smtClean="0">
                <a:solidFill>
                  <a:srgbClr val="000000"/>
                </a:solidFill>
                <a:latin typeface="Calibri" panose="020F0502020204030204" pitchFamily="34" charset="0"/>
              </a:rPr>
            </a:br>
            <a:r>
              <a:rPr lang="en-AU" sz="2400" b="0" i="0" u="none" strike="noStrike" baseline="0" dirty="0" smtClean="0">
                <a:solidFill>
                  <a:srgbClr val="000000"/>
                </a:solidFill>
                <a:latin typeface="Calibri" panose="020F0502020204030204" pitchFamily="34" charset="0"/>
              </a:rPr>
              <a:t>The </a:t>
            </a:r>
            <a:r>
              <a:rPr lang="en-AU" sz="2400" b="0" i="0" u="none" strike="noStrike" baseline="0" dirty="0">
                <a:solidFill>
                  <a:srgbClr val="000000"/>
                </a:solidFill>
                <a:latin typeface="Calibri" panose="020F0502020204030204" pitchFamily="34" charset="0"/>
              </a:rPr>
              <a:t>use of the </a:t>
            </a:r>
            <a:r>
              <a:rPr lang="en-AU" sz="2400" b="0" i="0" u="none" strike="noStrike" baseline="0" dirty="0" smtClean="0">
                <a:solidFill>
                  <a:srgbClr val="000000"/>
                </a:solidFill>
                <a:latin typeface="Calibri" panose="020F0502020204030204" pitchFamily="34" charset="0"/>
              </a:rPr>
              <a:t>word </a:t>
            </a:r>
            <a:r>
              <a:rPr lang="en-US" sz="2400" b="1" i="0" u="none" strike="noStrike" baseline="0" dirty="0" smtClean="0">
                <a:solidFill>
                  <a:srgbClr val="000000"/>
                </a:solidFill>
                <a:latin typeface="Calibri,Bold"/>
              </a:rPr>
              <a:t>&lt;</a:t>
            </a:r>
            <a:r>
              <a:rPr lang="en-US" sz="2400" b="1" i="0" u="none" strike="noStrike" baseline="0" dirty="0">
                <a:solidFill>
                  <a:srgbClr val="FF0000"/>
                </a:solidFill>
                <a:latin typeface="Calibri,Bold"/>
              </a:rPr>
              <a:t>machar</a:t>
            </a:r>
            <a:r>
              <a:rPr lang="en-US" sz="2400" b="1" i="0" u="none" strike="noStrike" baseline="0" dirty="0">
                <a:solidFill>
                  <a:srgbClr val="000000"/>
                </a:solidFill>
                <a:latin typeface="Calibri,Bold"/>
              </a:rPr>
              <a:t>&gt; </a:t>
            </a:r>
            <a:r>
              <a:rPr lang="en-US" sz="2400" b="0" i="0" u="none" strike="noStrike" baseline="0" dirty="0">
                <a:solidFill>
                  <a:srgbClr val="000000"/>
                </a:solidFill>
                <a:latin typeface="Calibri" panose="020F0502020204030204" pitchFamily="34" charset="0"/>
              </a:rPr>
              <a:t>- </a:t>
            </a:r>
            <a:r>
              <a:rPr lang="en-US" sz="2400" b="0" i="0" u="none" strike="noStrike" baseline="0" dirty="0">
                <a:ln>
                  <a:solidFill>
                    <a:srgbClr val="002060"/>
                  </a:solidFill>
                </a:ln>
                <a:solidFill>
                  <a:srgbClr val="FF0000"/>
                </a:solidFill>
                <a:latin typeface="Cooper Black" panose="0208090404030B020404" pitchFamily="18" charset="0"/>
              </a:rPr>
              <a:t>tomorrow</a:t>
            </a:r>
            <a:r>
              <a:rPr lang="en-US" sz="1400" b="0" i="0" u="none" strike="noStrike" baseline="0" dirty="0">
                <a:ln>
                  <a:solidFill>
                    <a:srgbClr val="002060"/>
                  </a:solidFill>
                </a:ln>
                <a:solidFill>
                  <a:srgbClr val="FF0000"/>
                </a:solidFill>
                <a:latin typeface="Cooper Black" panose="0208090404030B020404" pitchFamily="18" charset="0"/>
              </a:rPr>
              <a:t>,</a:t>
            </a:r>
            <a:r>
              <a:rPr lang="en-US" sz="1400" b="0" i="0" u="none" strike="noStrike" baseline="0" dirty="0">
                <a:solidFill>
                  <a:srgbClr val="FF0000"/>
                </a:solidFill>
                <a:latin typeface="Cooper Black" panose="0208090404030B020404" pitchFamily="18" charset="0"/>
              </a:rPr>
              <a:t> </a:t>
            </a:r>
            <a:r>
              <a:rPr lang="en-US" sz="2400" b="0" i="0" u="none" strike="noStrike" baseline="0" dirty="0">
                <a:solidFill>
                  <a:srgbClr val="000000"/>
                </a:solidFill>
                <a:latin typeface="Calibri" panose="020F0502020204030204" pitchFamily="34" charset="0"/>
              </a:rPr>
              <a:t>for the timing start of the battle, would necessarily (by definition) cause </a:t>
            </a:r>
            <a:r>
              <a:rPr lang="en-US" sz="2400" b="0" i="0" u="none" strike="noStrike" baseline="0" dirty="0" smtClean="0">
                <a:solidFill>
                  <a:srgbClr val="000000"/>
                </a:solidFill>
                <a:latin typeface="Calibri" panose="020F0502020204030204" pitchFamily="34" charset="0"/>
              </a:rPr>
              <a:t>the battle </a:t>
            </a:r>
            <a:r>
              <a:rPr lang="en-US" sz="2400" b="0" i="0" u="none" strike="noStrike" baseline="0" dirty="0">
                <a:solidFill>
                  <a:srgbClr val="000000"/>
                </a:solidFill>
                <a:latin typeface="Calibri" panose="020F0502020204030204" pitchFamily="34" charset="0"/>
              </a:rPr>
              <a:t>to begin at the </a:t>
            </a:r>
            <a:r>
              <a:rPr lang="en-US" sz="2400" b="1" i="0" u="none" strike="noStrike" baseline="0" dirty="0">
                <a:solidFill>
                  <a:srgbClr val="E46D0A"/>
                </a:solidFill>
                <a:latin typeface="Calibri" panose="020F0502020204030204" pitchFamily="34" charset="0"/>
              </a:rPr>
              <a:t>following dusk, </a:t>
            </a:r>
            <a:r>
              <a:rPr lang="en-US" sz="2400" b="0" i="0" u="none" strike="noStrike" baseline="0" dirty="0">
                <a:solidFill>
                  <a:srgbClr val="000000"/>
                </a:solidFill>
                <a:latin typeface="Calibri" panose="020F0502020204030204" pitchFamily="34" charset="0"/>
              </a:rPr>
              <a:t>24 hours away – </a:t>
            </a:r>
            <a:endParaRPr lang="en-US" sz="4000" b="1" i="0" u="none" strike="noStrike" baseline="0" dirty="0">
              <a:solidFill>
                <a:srgbClr val="7030A1"/>
              </a:solidFill>
              <a:latin typeface="Calibri,Bold"/>
            </a:endParaRPr>
          </a:p>
        </p:txBody>
      </p:sp>
      <p:sp>
        <p:nvSpPr>
          <p:cNvPr id="6" name="TextBox 5">
            <a:extLst>
              <a:ext uri="{FF2B5EF4-FFF2-40B4-BE49-F238E27FC236}">
                <a16:creationId xmlns:a16="http://schemas.microsoft.com/office/drawing/2014/main" xmlns="" id="{99F1B638-243B-4C61-BC1A-A9B6C7191B4F}"/>
              </a:ext>
            </a:extLst>
          </p:cNvPr>
          <p:cNvSpPr txBox="1"/>
          <p:nvPr/>
        </p:nvSpPr>
        <p:spPr>
          <a:xfrm>
            <a:off x="2784002" y="4837587"/>
            <a:ext cx="8584034" cy="1323439"/>
          </a:xfrm>
          <a:prstGeom prst="rect">
            <a:avLst/>
          </a:prstGeom>
          <a:noFill/>
        </p:spPr>
        <p:txBody>
          <a:bodyPr wrap="square">
            <a:spAutoFit/>
            <a:scene3d>
              <a:camera prst="orthographicFront"/>
              <a:lightRig rig="threePt" dir="t"/>
            </a:scene3d>
            <a:sp3d extrusionH="57150">
              <a:bevelT w="38100" h="38100" prst="angle"/>
            </a:sp3d>
          </a:bodyPr>
          <a:lstStyle/>
          <a:p>
            <a:pPr algn="l"/>
            <a:r>
              <a:rPr lang="en-US" sz="2400" b="1" i="0" u="none" strike="noStrike" baseline="0" dirty="0">
                <a:solidFill>
                  <a:srgbClr val="660033"/>
                </a:solidFill>
                <a:latin typeface="Calibri,Bold"/>
              </a:rPr>
              <a:t>1. </a:t>
            </a:r>
            <a:r>
              <a:rPr lang="en-US" sz="2400" b="0" i="0" u="none" strike="noStrike" baseline="0" dirty="0">
                <a:solidFill>
                  <a:srgbClr val="000000"/>
                </a:solidFill>
                <a:latin typeface="Calibri" panose="020F0502020204030204" pitchFamily="34" charset="0"/>
              </a:rPr>
              <a:t>SUNSET BEGAN THE CYCLES! </a:t>
            </a:r>
            <a:r>
              <a:rPr lang="en-US" sz="2800" b="0" i="0" u="none" strike="noStrike" baseline="0" dirty="0">
                <a:solidFill>
                  <a:srgbClr val="A91893"/>
                </a:solidFill>
                <a:latin typeface="Bauhaus 93" panose="04030905020B02020C02" pitchFamily="82" charset="0"/>
              </a:rPr>
              <a:t>… OR …</a:t>
            </a:r>
          </a:p>
          <a:p>
            <a:pPr algn="l"/>
            <a:r>
              <a:rPr lang="en-US" sz="2400" b="1" i="0" u="none" strike="noStrike" baseline="0" dirty="0">
                <a:solidFill>
                  <a:srgbClr val="660033"/>
                </a:solidFill>
                <a:latin typeface="Calibri,Bold"/>
              </a:rPr>
              <a:t>2. </a:t>
            </a:r>
            <a:r>
              <a:rPr lang="en-US" sz="2400" b="0" i="0" u="none" strike="noStrike" baseline="0" dirty="0">
                <a:solidFill>
                  <a:srgbClr val="000000"/>
                </a:solidFill>
                <a:latin typeface="Calibri" panose="020F0502020204030204" pitchFamily="34" charset="0"/>
              </a:rPr>
              <a:t>The battle could begin </a:t>
            </a:r>
            <a:r>
              <a:rPr lang="en-US" sz="2400" b="0" i="0" u="none" strike="noStrike" baseline="0" dirty="0">
                <a:solidFill>
                  <a:srgbClr val="FF0000"/>
                </a:solidFill>
                <a:latin typeface="Cooper Black" panose="0208090404030B020404" pitchFamily="18" charset="0"/>
              </a:rPr>
              <a:t>tomorrow </a:t>
            </a:r>
            <a:r>
              <a:rPr lang="en-US" sz="2400" b="1" i="0" u="none" strike="noStrike" baseline="0" dirty="0">
                <a:solidFill>
                  <a:srgbClr val="000000"/>
                </a:solidFill>
                <a:latin typeface="Calibri,Bold"/>
              </a:rPr>
              <a:t>&lt;</a:t>
            </a:r>
            <a:r>
              <a:rPr lang="en-US" sz="2400" b="1" i="0" u="none" strike="noStrike" baseline="0" dirty="0">
                <a:solidFill>
                  <a:srgbClr val="FF0000"/>
                </a:solidFill>
                <a:latin typeface="Calibri,Bold"/>
              </a:rPr>
              <a:t>machar</a:t>
            </a:r>
            <a:r>
              <a:rPr lang="en-US" sz="2400" b="1" i="0" u="none" strike="noStrike" baseline="0" dirty="0">
                <a:solidFill>
                  <a:srgbClr val="000000"/>
                </a:solidFill>
                <a:latin typeface="Calibri,Bold"/>
              </a:rPr>
              <a:t>&gt; </a:t>
            </a:r>
            <a:r>
              <a:rPr lang="en-US" sz="2800" b="1" i="1" u="none" strike="noStrike" baseline="0" dirty="0">
                <a:solidFill>
                  <a:srgbClr val="FF0000"/>
                </a:solidFill>
                <a:latin typeface="Calibri,BoldItalic"/>
              </a:rPr>
              <a:t>morning </a:t>
            </a:r>
            <a:r>
              <a:rPr lang="en-US" sz="2800" b="1" i="1" u="none" strike="noStrike" baseline="0" dirty="0" smtClean="0">
                <a:solidFill>
                  <a:srgbClr val="FF0000"/>
                </a:solidFill>
                <a:latin typeface="Calibri,BoldItalic"/>
              </a:rPr>
              <a:t/>
            </a:r>
            <a:br>
              <a:rPr lang="en-US" sz="2800" b="1" i="1" u="none" strike="noStrike" baseline="0" dirty="0" smtClean="0">
                <a:solidFill>
                  <a:srgbClr val="FF0000"/>
                </a:solidFill>
                <a:latin typeface="Calibri,BoldItalic"/>
              </a:rPr>
            </a:br>
            <a:r>
              <a:rPr lang="en-US" sz="2400" b="0" i="0" u="none" strike="noStrike" baseline="0" dirty="0" smtClean="0">
                <a:solidFill>
                  <a:srgbClr val="000000"/>
                </a:solidFill>
                <a:latin typeface="Calibri" panose="020F0502020204030204" pitchFamily="34" charset="0"/>
              </a:rPr>
              <a:t>as </a:t>
            </a:r>
            <a:r>
              <a:rPr lang="en-US" sz="2400" b="0" i="0" u="none" strike="noStrike" baseline="0" dirty="0">
                <a:solidFill>
                  <a:srgbClr val="000000"/>
                </a:solidFill>
                <a:latin typeface="Calibri" panose="020F0502020204030204" pitchFamily="34" charset="0"/>
              </a:rPr>
              <a:t>promised</a:t>
            </a:r>
            <a:r>
              <a:rPr lang="en-US" sz="2400" b="0" i="0" u="none" strike="noStrike" baseline="0" dirty="0" smtClean="0">
                <a:solidFill>
                  <a:srgbClr val="000000"/>
                </a:solidFill>
                <a:latin typeface="Calibri" panose="020F0502020204030204" pitchFamily="34" charset="0"/>
              </a:rPr>
              <a:t>, according </a:t>
            </a:r>
            <a:r>
              <a:rPr lang="en-US" sz="2400" b="0" i="0" u="none" strike="noStrike" baseline="0" dirty="0">
                <a:solidFill>
                  <a:srgbClr val="000000"/>
                </a:solidFill>
                <a:latin typeface="Calibri" panose="020F0502020204030204" pitchFamily="34" charset="0"/>
              </a:rPr>
              <a:t>to </a:t>
            </a:r>
            <a:r>
              <a:rPr lang="en-US" sz="2400" b="1" i="0" u="none" strike="noStrike" baseline="0" dirty="0">
                <a:solidFill>
                  <a:srgbClr val="0000FF"/>
                </a:solidFill>
                <a:latin typeface="Calibri,Bold"/>
              </a:rPr>
              <a:t>Dawn Design </a:t>
            </a:r>
            <a:r>
              <a:rPr lang="en-US" sz="2400" b="0" i="0" u="none" strike="noStrike" baseline="0" dirty="0">
                <a:solidFill>
                  <a:srgbClr val="000000"/>
                </a:solidFill>
                <a:latin typeface="Calibri" panose="020F0502020204030204" pitchFamily="34" charset="0"/>
              </a:rPr>
              <a:t>per Creation exposure!</a:t>
            </a:r>
            <a:endParaRPr lang="en-AU" sz="2400" dirty="0"/>
          </a:p>
        </p:txBody>
      </p:sp>
      <p:sp>
        <p:nvSpPr>
          <p:cNvPr id="5" name="Slide Number Placeholder 4"/>
          <p:cNvSpPr>
            <a:spLocks noGrp="1"/>
          </p:cNvSpPr>
          <p:nvPr>
            <p:ph type="sldNum" sz="quarter" idx="12"/>
          </p:nvPr>
        </p:nvSpPr>
        <p:spPr/>
        <p:txBody>
          <a:bodyPr/>
          <a:lstStyle/>
          <a:p>
            <a:fld id="{837E6352-AEFE-4C79-A010-4136B479DE88}" type="slidenum">
              <a:rPr lang="en-AU" smtClean="0"/>
              <a:t>28</a:t>
            </a:fld>
            <a:endParaRPr lang="en-AU"/>
          </a:p>
        </p:txBody>
      </p:sp>
      <p:grpSp>
        <p:nvGrpSpPr>
          <p:cNvPr id="9" name="Group 8"/>
          <p:cNvGrpSpPr/>
          <p:nvPr/>
        </p:nvGrpSpPr>
        <p:grpSpPr>
          <a:xfrm>
            <a:off x="230153" y="4608467"/>
            <a:ext cx="2450293" cy="2249533"/>
            <a:chOff x="230153" y="4608467"/>
            <a:chExt cx="2450293" cy="2249533"/>
          </a:xfrm>
        </p:grpSpPr>
        <p:pic>
          <p:nvPicPr>
            <p:cNvPr id="7" name="Picture 5" descr="C:\Users\Rae\Desktop\Art on Desktop\white man clip art\3d white people\3d white boar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30153" y="4608467"/>
              <a:ext cx="2450293" cy="22495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797792" y="5029199"/>
              <a:ext cx="784045" cy="707886"/>
            </a:xfrm>
            <a:prstGeom prst="rect">
              <a:avLst/>
            </a:prstGeom>
          </p:spPr>
          <p:txBody>
            <a:bodyPr wrap="square">
              <a:spAutoFit/>
              <a:scene3d>
                <a:camera prst="orthographicFront"/>
                <a:lightRig rig="threePt" dir="t"/>
              </a:scene3d>
              <a:sp3d extrusionH="57150">
                <a:bevelT w="38100" h="38100" prst="angle"/>
              </a:sp3d>
            </a:bodyPr>
            <a:lstStyle/>
            <a:p>
              <a:r>
                <a:rPr lang="en-US" sz="4000" b="1" dirty="0">
                  <a:solidFill>
                    <a:srgbClr val="7030A1"/>
                  </a:solidFill>
                  <a:latin typeface="Calibri,Bold"/>
                </a:rPr>
                <a:t>If:</a:t>
              </a:r>
              <a:endParaRPr lang="en-US" sz="4000" dirty="0"/>
            </a:p>
          </p:txBody>
        </p:sp>
      </p:grpSp>
    </p:spTree>
    <p:extLst>
      <p:ext uri="{BB962C8B-B14F-4D97-AF65-F5344CB8AC3E}">
        <p14:creationId xmlns:p14="http://schemas.microsoft.com/office/powerpoint/2010/main" val="3662313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500"/>
                                        <p:tgtEl>
                                          <p:spTgt spid="6"/>
                                        </p:tgtEl>
                                      </p:cBhvr>
                                    </p:animEffect>
                                    <p:anim calcmode="lin" valueType="num">
                                      <p:cBhvr>
                                        <p:cTn id="19" dur="1500" fill="hold"/>
                                        <p:tgtEl>
                                          <p:spTgt spid="6"/>
                                        </p:tgtEl>
                                        <p:attrNameLst>
                                          <p:attrName>ppt_x</p:attrName>
                                        </p:attrNameLst>
                                      </p:cBhvr>
                                      <p:tavLst>
                                        <p:tav tm="0">
                                          <p:val>
                                            <p:strVal val="#ppt_x"/>
                                          </p:val>
                                        </p:tav>
                                        <p:tav tm="100000">
                                          <p:val>
                                            <p:strVal val="#ppt_x"/>
                                          </p:val>
                                        </p:tav>
                                      </p:tavLst>
                                    </p:anim>
                                    <p:anim calcmode="lin" valueType="num">
                                      <p:cBhvr>
                                        <p:cTn id="20"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0E0019-F16C-4A32-B57E-33D4B80D50B6}"/>
              </a:ext>
            </a:extLst>
          </p:cNvPr>
          <p:cNvSpPr txBox="1"/>
          <p:nvPr/>
        </p:nvSpPr>
        <p:spPr>
          <a:xfrm>
            <a:off x="258925" y="598734"/>
            <a:ext cx="6466995" cy="2308324"/>
          </a:xfrm>
          <a:prstGeom prst="rect">
            <a:avLst/>
          </a:prstGeom>
          <a:noFill/>
        </p:spPr>
        <p:txBody>
          <a:bodyPr wrap="square">
            <a:spAutoFit/>
            <a:scene3d>
              <a:camera prst="orthographicFront"/>
              <a:lightRig rig="threePt" dir="t"/>
            </a:scene3d>
            <a:sp3d extrusionH="57150">
              <a:bevelT w="38100" h="38100" prst="angle"/>
            </a:sp3d>
          </a:bodyPr>
          <a:lstStyle/>
          <a:p>
            <a:pPr marL="285750" indent="-285750" algn="l">
              <a:buFont typeface="Wingdings" panose="05000000000000000000" pitchFamily="2" charset="2"/>
              <a:buChar char="Ø"/>
            </a:pPr>
            <a:r>
              <a:rPr lang="en-US" sz="2400" b="0" i="0" u="none" strike="noStrike" baseline="0" dirty="0">
                <a:solidFill>
                  <a:srgbClr val="000000"/>
                </a:solidFill>
                <a:latin typeface="Calibri" panose="020F0502020204030204" pitchFamily="34" charset="0"/>
              </a:rPr>
              <a:t>Scripture tells us they went up to battle on the </a:t>
            </a:r>
            <a:r>
              <a:rPr lang="en-US" sz="2400" b="1" i="0" u="none" strike="noStrike" baseline="0" dirty="0">
                <a:solidFill>
                  <a:srgbClr val="000000"/>
                </a:solidFill>
                <a:latin typeface="Calibri" panose="020F0502020204030204" pitchFamily="34" charset="0"/>
              </a:rPr>
              <a:t>third</a:t>
            </a:r>
            <a:r>
              <a:rPr lang="en-US" sz="2400" b="0" i="0" u="none" strike="noStrike" baseline="0" dirty="0">
                <a:solidFill>
                  <a:srgbClr val="000000"/>
                </a:solidFill>
                <a:latin typeface="Calibri" panose="020F0502020204030204" pitchFamily="34" charset="0"/>
              </a:rPr>
              <a:t> </a:t>
            </a:r>
            <a:r>
              <a:rPr lang="en-US" sz="2400" b="1" i="0" u="none" strike="noStrike" baseline="0" dirty="0">
                <a:solidFill>
                  <a:srgbClr val="000000"/>
                </a:solidFill>
                <a:latin typeface="Calibri,Bold"/>
              </a:rPr>
              <a:t>&lt;</a:t>
            </a:r>
            <a:r>
              <a:rPr lang="en-US" sz="2400" b="1" i="0" u="none" strike="noStrike" baseline="0" dirty="0">
                <a:solidFill>
                  <a:srgbClr val="00B150"/>
                </a:solidFill>
                <a:latin typeface="Calibri,Bold"/>
              </a:rPr>
              <a:t>yowm</a:t>
            </a:r>
            <a:r>
              <a:rPr lang="en-US" sz="2400" b="1" i="0" u="none" strike="noStrike" baseline="0" dirty="0">
                <a:solidFill>
                  <a:srgbClr val="000000"/>
                </a:solidFill>
                <a:latin typeface="Calibri,Bold"/>
              </a:rPr>
              <a:t>&gt; </a:t>
            </a:r>
            <a:r>
              <a:rPr lang="en-US" sz="2400" b="1" i="0" u="none" strike="noStrike" baseline="0" dirty="0">
                <a:solidFill>
                  <a:srgbClr val="FF0000"/>
                </a:solidFill>
                <a:latin typeface="Calibri,Bold"/>
              </a:rPr>
              <a:t>(day</a:t>
            </a:r>
            <a:r>
              <a:rPr lang="en-US" sz="2400" i="0" u="none" strike="noStrike" baseline="0" dirty="0" smtClean="0">
                <a:solidFill>
                  <a:srgbClr val="FF0000"/>
                </a:solidFill>
                <a:latin typeface="Calibri,Bold"/>
              </a:rPr>
              <a:t>).</a:t>
            </a:r>
            <a:endParaRPr lang="en-US" sz="2400" i="0" u="none" strike="noStrike" baseline="0" dirty="0">
              <a:solidFill>
                <a:srgbClr val="FF0000"/>
              </a:solidFill>
              <a:latin typeface="Calibri,Bold"/>
            </a:endParaRPr>
          </a:p>
          <a:p>
            <a:pPr marL="285750" indent="-285750" algn="l">
              <a:buFont typeface="Wingdings" panose="05000000000000000000" pitchFamily="2" charset="2"/>
              <a:buChar char="Ø"/>
            </a:pPr>
            <a:endParaRPr lang="en-US" sz="2400" b="1" dirty="0">
              <a:solidFill>
                <a:srgbClr val="FF0000"/>
              </a:solidFill>
              <a:latin typeface="Calibri,Bold"/>
            </a:endParaRPr>
          </a:p>
          <a:p>
            <a:pPr marL="342900" indent="-342900" algn="l">
              <a:buFont typeface="Wingdings"/>
              <a:buChar char="Ø"/>
            </a:pPr>
            <a:r>
              <a:rPr lang="en-US" sz="2400" b="0" i="0" u="none" strike="noStrike" baseline="0" dirty="0" smtClean="0">
                <a:solidFill>
                  <a:srgbClr val="000000"/>
                </a:solidFill>
                <a:latin typeface="Calibri" panose="020F0502020204030204" pitchFamily="34" charset="0"/>
              </a:rPr>
              <a:t>The </a:t>
            </a:r>
            <a:r>
              <a:rPr lang="en-US" sz="2400" b="0" i="0" u="none" strike="noStrike" baseline="0" dirty="0">
                <a:solidFill>
                  <a:srgbClr val="000000"/>
                </a:solidFill>
                <a:latin typeface="Calibri" panose="020F0502020204030204" pitchFamily="34" charset="0"/>
              </a:rPr>
              <a:t>men of Israel pursued and eliminated </a:t>
            </a:r>
            <a:r>
              <a:rPr lang="en-US" sz="2400" b="0" i="0" u="none" strike="noStrike" baseline="0" dirty="0" smtClean="0">
                <a:solidFill>
                  <a:srgbClr val="000000"/>
                </a:solidFill>
                <a:latin typeface="Calibri" panose="020F0502020204030204" pitchFamily="34" charset="0"/>
              </a:rPr>
              <a:t>the Benjamites </a:t>
            </a:r>
            <a:r>
              <a:rPr lang="en-US" sz="2400" b="0" i="0" u="none" strike="noStrike" baseline="0" dirty="0">
                <a:solidFill>
                  <a:srgbClr val="000000"/>
                </a:solidFill>
                <a:latin typeface="Calibri" panose="020F0502020204030204" pitchFamily="34" charset="0"/>
              </a:rPr>
              <a:t>“toward the </a:t>
            </a:r>
            <a:r>
              <a:rPr lang="en-US" sz="2400" b="1" i="0" u="none" strike="noStrike" baseline="0" dirty="0">
                <a:solidFill>
                  <a:schemeClr val="accent2">
                    <a:lumMod val="75000"/>
                  </a:schemeClr>
                </a:solidFill>
                <a:latin typeface="Calibri" panose="020F0502020204030204" pitchFamily="34" charset="0"/>
              </a:rPr>
              <a:t>sunrising,</a:t>
            </a:r>
            <a:r>
              <a:rPr lang="en-US" sz="2400" b="0" i="0" u="none" strike="noStrike" baseline="0" dirty="0">
                <a:solidFill>
                  <a:srgbClr val="000000"/>
                </a:solidFill>
                <a:latin typeface="Calibri" panose="020F0502020204030204" pitchFamily="34" charset="0"/>
              </a:rPr>
              <a:t>” or … to the east </a:t>
            </a:r>
            <a:r>
              <a:rPr lang="en-US" sz="2400" b="0" i="0" u="none" strike="noStrike" baseline="0" dirty="0" smtClean="0">
                <a:solidFill>
                  <a:srgbClr val="000000"/>
                </a:solidFill>
                <a:latin typeface="Calibri" panose="020F0502020204030204" pitchFamily="34" charset="0"/>
              </a:rPr>
              <a:t>side of </a:t>
            </a:r>
            <a:r>
              <a:rPr lang="en-US" sz="2400" b="0" i="0" u="none" strike="noStrike" baseline="0" dirty="0">
                <a:solidFill>
                  <a:srgbClr val="000000"/>
                </a:solidFill>
                <a:latin typeface="Calibri" panose="020F0502020204030204" pitchFamily="34" charset="0"/>
              </a:rPr>
              <a:t>the city. </a:t>
            </a:r>
            <a:r>
              <a:rPr lang="en-US" sz="2400" b="0" i="0" u="none" strike="noStrike" baseline="0" dirty="0" smtClean="0">
                <a:solidFill>
                  <a:srgbClr val="000000"/>
                </a:solidFill>
                <a:latin typeface="Calibri" panose="020F0502020204030204" pitchFamily="34" charset="0"/>
              </a:rPr>
              <a:t>  </a:t>
            </a:r>
            <a:r>
              <a:rPr lang="en-US" sz="1800" b="1" i="0" u="none" strike="noStrike" baseline="0" dirty="0" smtClean="0">
                <a:solidFill>
                  <a:srgbClr val="6600CD"/>
                </a:solidFill>
                <a:latin typeface="Calibri,Bold"/>
              </a:rPr>
              <a:t>(</a:t>
            </a:r>
            <a:r>
              <a:rPr lang="en-US" sz="1800" b="1" i="0" u="none" strike="noStrike" baseline="0" dirty="0">
                <a:solidFill>
                  <a:srgbClr val="6600CD"/>
                </a:solidFill>
                <a:latin typeface="Calibri,Bold"/>
              </a:rPr>
              <a:t>Judges 20:43</a:t>
            </a:r>
            <a:r>
              <a:rPr lang="en-US" sz="1800" b="1" i="0" u="none" strike="noStrike" baseline="0" dirty="0" smtClean="0">
                <a:solidFill>
                  <a:srgbClr val="6600CD"/>
                </a:solidFill>
                <a:latin typeface="Calibri,Bold"/>
              </a:rPr>
              <a:t>)</a:t>
            </a:r>
          </a:p>
        </p:txBody>
      </p:sp>
      <p:sp>
        <p:nvSpPr>
          <p:cNvPr id="6" name="TextBox 5">
            <a:extLst>
              <a:ext uri="{FF2B5EF4-FFF2-40B4-BE49-F238E27FC236}">
                <a16:creationId xmlns:a16="http://schemas.microsoft.com/office/drawing/2014/main" xmlns="" id="{58842003-6D4F-401D-9F1C-C06DB2356577}"/>
              </a:ext>
            </a:extLst>
          </p:cNvPr>
          <p:cNvSpPr txBox="1"/>
          <p:nvPr/>
        </p:nvSpPr>
        <p:spPr>
          <a:xfrm>
            <a:off x="258925" y="3148151"/>
            <a:ext cx="6223156" cy="2754600"/>
          </a:xfrm>
          <a:prstGeom prst="rect">
            <a:avLst/>
          </a:prstGeom>
          <a:noFill/>
        </p:spPr>
        <p:txBody>
          <a:bodyPr wrap="square">
            <a:spAutoFit/>
            <a:scene3d>
              <a:camera prst="orthographicFront"/>
              <a:lightRig rig="threePt" dir="t"/>
            </a:scene3d>
            <a:sp3d extrusionH="57150">
              <a:bevelT w="38100" h="38100" prst="angle"/>
            </a:sp3d>
          </a:bodyPr>
          <a:lstStyle/>
          <a:p>
            <a:pPr marL="285750" indent="-285750" algn="l">
              <a:buFont typeface="Wingdings" panose="05000000000000000000" pitchFamily="2" charset="2"/>
              <a:buChar char="Ø"/>
            </a:pPr>
            <a:r>
              <a:rPr lang="en-US" sz="2400" b="0" i="0" u="none" strike="noStrike" baseline="0" dirty="0" smtClean="0">
                <a:solidFill>
                  <a:srgbClr val="000000"/>
                </a:solidFill>
                <a:latin typeface="Calibri" panose="020F0502020204030204" pitchFamily="34" charset="0"/>
              </a:rPr>
              <a:t>25,000 </a:t>
            </a:r>
            <a:r>
              <a:rPr lang="en-US" sz="2400" b="0" i="0" u="none" strike="noStrike" baseline="0" dirty="0">
                <a:solidFill>
                  <a:srgbClr val="000000"/>
                </a:solidFill>
                <a:latin typeface="Calibri" panose="020F0502020204030204" pitchFamily="34" charset="0"/>
              </a:rPr>
              <a:t>warriors died upon </a:t>
            </a:r>
            <a:r>
              <a:rPr lang="en-US" sz="2400" b="1" i="0" u="none" strike="noStrike" baseline="0" dirty="0">
                <a:solidFill>
                  <a:srgbClr val="A91893"/>
                </a:solidFill>
                <a:latin typeface="Calibri,Bold"/>
              </a:rPr>
              <a:t>“that” </a:t>
            </a:r>
            <a:r>
              <a:rPr lang="en-US" sz="2400" b="1" i="0" u="none" strike="noStrike" baseline="0" dirty="0" smtClean="0">
                <a:solidFill>
                  <a:srgbClr val="A91893"/>
                </a:solidFill>
                <a:latin typeface="Calibri,Bold"/>
              </a:rPr>
              <a:t>day! </a:t>
            </a:r>
            <a:r>
              <a:rPr lang="en-US" sz="1800" b="1" i="0" u="none" strike="noStrike" baseline="0" dirty="0">
                <a:solidFill>
                  <a:srgbClr val="6600CD"/>
                </a:solidFill>
                <a:latin typeface="Calibri,Bold"/>
              </a:rPr>
              <a:t>(Judges 20:46)</a:t>
            </a:r>
          </a:p>
          <a:p>
            <a:pPr marL="285750" indent="-285750" algn="l">
              <a:buFont typeface="Wingdings" panose="05000000000000000000" pitchFamily="2" charset="2"/>
              <a:buChar char="Ø"/>
            </a:pPr>
            <a:endParaRPr lang="en-US" sz="1100" b="1" i="0" u="none" strike="noStrike" baseline="0" dirty="0">
              <a:solidFill>
                <a:srgbClr val="00B150"/>
              </a:solidFill>
              <a:latin typeface="Calibri,Bold"/>
            </a:endParaRPr>
          </a:p>
          <a:p>
            <a:pPr algn="l"/>
            <a:r>
              <a:rPr lang="en-US" sz="2400" b="0" i="0" u="none" strike="noStrike" baseline="0" dirty="0">
                <a:solidFill>
                  <a:srgbClr val="000000"/>
                </a:solidFill>
                <a:latin typeface="Calibri" panose="020F0502020204030204" pitchFamily="34" charset="0"/>
              </a:rPr>
              <a:t>Let’s place the </a:t>
            </a:r>
            <a:r>
              <a:rPr lang="en-US" sz="2400" b="0" i="0" u="none" strike="noStrike" baseline="0" dirty="0" smtClean="0">
                <a:solidFill>
                  <a:srgbClr val="000000"/>
                </a:solidFill>
                <a:latin typeface="Calibri" panose="020F0502020204030204" pitchFamily="34" charset="0"/>
              </a:rPr>
              <a:t>4</a:t>
            </a:r>
            <a:r>
              <a:rPr lang="en-US" sz="2400" b="0" i="0" u="none" strike="noStrike" baseline="30000" dirty="0" smtClean="0">
                <a:solidFill>
                  <a:srgbClr val="000000"/>
                </a:solidFill>
                <a:latin typeface="Calibri" panose="020F0502020204030204" pitchFamily="34" charset="0"/>
              </a:rPr>
              <a:t>th</a:t>
            </a:r>
            <a:r>
              <a:rPr lang="en-US" sz="2400" b="0" i="0" u="none" strike="noStrike" baseline="0" dirty="0" smtClean="0">
                <a:solidFill>
                  <a:srgbClr val="000000"/>
                </a:solidFill>
                <a:latin typeface="Calibri" panose="020F0502020204030204" pitchFamily="34" charset="0"/>
              </a:rPr>
              <a:t> point </a:t>
            </a:r>
            <a:r>
              <a:rPr lang="en-US" sz="2400" b="0" i="0" u="none" strike="noStrike" baseline="0" dirty="0" smtClean="0">
                <a:solidFill>
                  <a:srgbClr val="0070C1"/>
                </a:solidFill>
                <a:latin typeface="Calibri" panose="020F0502020204030204" pitchFamily="34" charset="0"/>
              </a:rPr>
              <a:t>(that </a:t>
            </a:r>
            <a:r>
              <a:rPr lang="en-US" sz="2400" b="1" i="0" u="none" strike="noStrike" baseline="0" dirty="0" smtClean="0">
                <a:solidFill>
                  <a:srgbClr val="0000FF"/>
                </a:solidFill>
                <a:latin typeface="Calibri" panose="020F0502020204030204" pitchFamily="34" charset="0"/>
              </a:rPr>
              <a:t>Yahuah</a:t>
            </a:r>
            <a:r>
              <a:rPr lang="en-US" sz="2400" b="0" i="0" u="none" strike="noStrike" baseline="0" dirty="0" smtClean="0">
                <a:solidFill>
                  <a:srgbClr val="0070C1"/>
                </a:solidFill>
                <a:latin typeface="Calibri" panose="020F0502020204030204" pitchFamily="34" charset="0"/>
              </a:rPr>
              <a:t> answered them in the evening of what to do) </a:t>
            </a:r>
            <a:r>
              <a:rPr lang="en-US" sz="2400" dirty="0" smtClean="0">
                <a:solidFill>
                  <a:srgbClr val="000000"/>
                </a:solidFill>
                <a:latin typeface="Calibri" panose="020F0502020204030204" pitchFamily="34" charset="0"/>
              </a:rPr>
              <a:t>onto a</a:t>
            </a:r>
            <a:r>
              <a:rPr lang="en-US" sz="2400" b="0" i="0" u="none" strike="noStrike" baseline="0" dirty="0" smtClean="0">
                <a:solidFill>
                  <a:srgbClr val="000000"/>
                </a:solidFill>
                <a:latin typeface="Calibri" panose="020F0502020204030204" pitchFamily="34" charset="0"/>
              </a:rPr>
              <a:t> chart </a:t>
            </a:r>
            <a:r>
              <a:rPr lang="en-AU" sz="2400" b="0" i="0" u="none" strike="noStrike" baseline="0" dirty="0" smtClean="0">
                <a:solidFill>
                  <a:srgbClr val="000000"/>
                </a:solidFill>
                <a:latin typeface="Calibri" panose="020F0502020204030204" pitchFamily="34" charset="0"/>
              </a:rPr>
              <a:t>to </a:t>
            </a:r>
            <a:r>
              <a:rPr lang="en-AU" sz="2400" b="0" i="0" u="none" strike="noStrike" baseline="0" dirty="0">
                <a:solidFill>
                  <a:srgbClr val="000000"/>
                </a:solidFill>
                <a:latin typeface="Calibri" panose="020F0502020204030204" pitchFamily="34" charset="0"/>
              </a:rPr>
              <a:t>be sure of </a:t>
            </a:r>
            <a:r>
              <a:rPr lang="en-AU" sz="2400" b="0" i="0" u="none" strike="noStrike" baseline="0" dirty="0" smtClean="0">
                <a:solidFill>
                  <a:srgbClr val="000000"/>
                </a:solidFill>
                <a:latin typeface="Calibri" panose="020F0502020204030204" pitchFamily="34" charset="0"/>
              </a:rPr>
              <a:t>when</a:t>
            </a:r>
            <a:r>
              <a:rPr lang="en-US" sz="2000" b="1" dirty="0">
                <a:solidFill>
                  <a:srgbClr val="0000FF"/>
                </a:solidFill>
                <a:latin typeface="Times New Roman,Bold"/>
              </a:rPr>
              <a:t> </a:t>
            </a:r>
            <a:r>
              <a:rPr lang="en-AU" sz="2400" b="1" i="0" u="none" strike="noStrike" baseline="0" dirty="0" smtClean="0">
                <a:solidFill>
                  <a:srgbClr val="0000FF"/>
                </a:solidFill>
                <a:latin typeface="Calibri,Bold"/>
              </a:rPr>
              <a:t>Yahuah </a:t>
            </a:r>
            <a:r>
              <a:rPr lang="en-AU" sz="2400" b="0" i="0" u="none" strike="noStrike" baseline="0" dirty="0">
                <a:solidFill>
                  <a:srgbClr val="000000"/>
                </a:solidFill>
                <a:latin typeface="Calibri" panose="020F0502020204030204" pitchFamily="34" charset="0"/>
              </a:rPr>
              <a:t>was answering </a:t>
            </a:r>
            <a:r>
              <a:rPr lang="en-US" sz="2400" b="0" i="0" u="none" strike="noStrike" baseline="0" dirty="0">
                <a:solidFill>
                  <a:srgbClr val="000000"/>
                </a:solidFill>
                <a:latin typeface="Calibri" panose="020F0502020204030204" pitchFamily="34" charset="0"/>
              </a:rPr>
              <a:t>the Israelites and exactly when </a:t>
            </a:r>
            <a:r>
              <a:rPr lang="en-US" sz="2400" b="0" i="0" u="none" strike="noStrike" baseline="0" dirty="0" smtClean="0">
                <a:solidFill>
                  <a:srgbClr val="000000"/>
                </a:solidFill>
                <a:latin typeface="Calibri" panose="020F0502020204030204" pitchFamily="34" charset="0"/>
              </a:rPr>
              <a:t>the </a:t>
            </a:r>
            <a:r>
              <a:rPr lang="en-US" sz="2000" b="0" i="0" u="none" strike="noStrike" baseline="0" dirty="0" smtClean="0">
                <a:solidFill>
                  <a:srgbClr val="FF0000"/>
                </a:solidFill>
                <a:latin typeface="Cooper Black" panose="0208090404030B020404" pitchFamily="18" charset="0"/>
              </a:rPr>
              <a:t>“</a:t>
            </a:r>
            <a:r>
              <a:rPr lang="en-US" sz="2400" b="0" i="0" u="none" strike="noStrike" baseline="0" dirty="0" smtClean="0">
                <a:solidFill>
                  <a:srgbClr val="FF0000"/>
                </a:solidFill>
                <a:latin typeface="Cooper Black" panose="0208090404030B020404" pitchFamily="18" charset="0"/>
              </a:rPr>
              <a:t>tomorrow</a:t>
            </a:r>
            <a:r>
              <a:rPr lang="en-US" sz="2000" b="0" i="0" u="none" strike="noStrike" baseline="0" dirty="0" smtClean="0">
                <a:solidFill>
                  <a:srgbClr val="FF0000"/>
                </a:solidFill>
                <a:latin typeface="Cooper Black" panose="0208090404030B020404" pitchFamily="18" charset="0"/>
              </a:rPr>
              <a:t>” </a:t>
            </a:r>
            <a:r>
              <a:rPr lang="en-US" sz="2400" b="0" i="0" u="none" strike="noStrike" baseline="0" dirty="0">
                <a:solidFill>
                  <a:srgbClr val="000000"/>
                </a:solidFill>
                <a:latin typeface="Calibri" panose="020F0502020204030204" pitchFamily="34" charset="0"/>
              </a:rPr>
              <a:t>would </a:t>
            </a:r>
            <a:r>
              <a:rPr lang="en-AU" sz="2400" b="0" i="0" u="none" strike="noStrike" baseline="0" dirty="0">
                <a:solidFill>
                  <a:srgbClr val="000000"/>
                </a:solidFill>
                <a:latin typeface="Calibri" panose="020F0502020204030204" pitchFamily="34" charset="0"/>
              </a:rPr>
              <a:t>have been.</a:t>
            </a:r>
            <a:endParaRPr lang="en-AU" sz="2400" dirty="0"/>
          </a:p>
        </p:txBody>
      </p:sp>
      <p:sp>
        <p:nvSpPr>
          <p:cNvPr id="4" name="Slide Number Placeholder 3"/>
          <p:cNvSpPr>
            <a:spLocks noGrp="1"/>
          </p:cNvSpPr>
          <p:nvPr>
            <p:ph type="sldNum" sz="quarter" idx="12"/>
          </p:nvPr>
        </p:nvSpPr>
        <p:spPr/>
        <p:txBody>
          <a:bodyPr/>
          <a:lstStyle/>
          <a:p>
            <a:fld id="{837E6352-AEFE-4C79-A010-4136B479DE88}" type="slidenum">
              <a:rPr lang="en-AU" smtClean="0"/>
              <a:t>29</a:t>
            </a:fld>
            <a:endParaRPr lang="en-AU"/>
          </a:p>
        </p:txBody>
      </p:sp>
      <p:pic>
        <p:nvPicPr>
          <p:cNvPr id="2050" name="Picture 2" descr="C:\Users\Rae\Desktop\3.-- Belligerent Benjamites\Art Jud 20 BB Study\BattleAtGibeah map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697" y="504892"/>
            <a:ext cx="4955503" cy="3010468"/>
          </a:xfrm>
          <a:prstGeom prst="roundRect">
            <a:avLst>
              <a:gd name="adj" fmla="val 9242"/>
            </a:avLst>
          </a:prstGeom>
          <a:ln w="38100">
            <a:solidFill>
              <a:srgbClr val="005024"/>
            </a:solidFill>
          </a:ln>
          <a:effectLst>
            <a:outerShdw blurRad="190500" dist="228600" dir="2700000" algn="ctr">
              <a:srgbClr val="000000">
                <a:alpha val="30000"/>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784313" y="4256146"/>
            <a:ext cx="3129597" cy="2151062"/>
            <a:chOff x="7909369" y="3833178"/>
            <a:chExt cx="3129597" cy="2151062"/>
          </a:xfrm>
        </p:grpSpPr>
        <p:pic>
          <p:nvPicPr>
            <p:cNvPr id="8" name="Picture 7" descr="C:\Documents and Settings\Demo\Desktop\Moon-Month &amp; Dawn\Astleford Studies - Dawn\7a - Judges Belligerant Benjamites {10 pgs} 1-1-15\Art Jud 20 BB Study\banner-fram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9369" y="3833178"/>
              <a:ext cx="3129597" cy="2151062"/>
            </a:xfrm>
            <a:prstGeom prst="rect">
              <a:avLst/>
            </a:prstGeom>
            <a:noFill/>
            <a:ln>
              <a:noFill/>
            </a:ln>
            <a:effectLst>
              <a:glow rad="635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ext Box 115"/>
            <p:cNvSpPr txBox="1"/>
            <p:nvPr/>
          </p:nvSpPr>
          <p:spPr>
            <a:xfrm>
              <a:off x="8082238" y="4113750"/>
              <a:ext cx="2851790" cy="1711835"/>
            </a:xfrm>
            <a:prstGeom prst="rect">
              <a:avLst/>
            </a:prstGeom>
            <a:no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smtClean="0">
                  <a:solidFill>
                    <a:srgbClr val="0000FF"/>
                  </a:solidFill>
                  <a:effectLst/>
                  <a:latin typeface="Arial Rounded MT Bold"/>
                  <a:ea typeface="TITUS Cyberbit Basic"/>
                  <a:cs typeface="Georgia"/>
                </a:rPr>
                <a:t>Yahuah said,</a:t>
              </a:r>
              <a:r>
                <a:rPr lang="en-US" sz="2000" dirty="0" smtClean="0">
                  <a:effectLst/>
                  <a:latin typeface="Arial Rounded MT Bold"/>
                  <a:ea typeface="TITUS Cyberbit Basic"/>
                  <a:cs typeface="Georgia"/>
                </a:rPr>
                <a:t> </a:t>
              </a:r>
              <a:r>
                <a:rPr lang="en-US" sz="2000" u="dbl" dirty="0">
                  <a:solidFill>
                    <a:srgbClr val="0000FF"/>
                  </a:solidFill>
                  <a:effectLst/>
                  <a:uFill>
                    <a:solidFill>
                      <a:srgbClr val="00B050"/>
                    </a:solidFill>
                  </a:uFill>
                  <a:latin typeface="Arial Rounded MT Bold"/>
                  <a:ea typeface="TITUS Cyberbit Basic"/>
                  <a:cs typeface="Georgia"/>
                </a:rPr>
                <a:t>Go up, for </a:t>
              </a:r>
              <a:r>
                <a:rPr lang="en-US" sz="2000" u="dbl" dirty="0">
                  <a:solidFill>
                    <a:srgbClr val="FF0000"/>
                  </a:solidFill>
                  <a:effectLst/>
                  <a:uFill>
                    <a:solidFill>
                      <a:srgbClr val="00B050"/>
                    </a:solidFill>
                  </a:uFill>
                  <a:latin typeface="Cooper Black"/>
                  <a:ea typeface="TITUS Cyberbit Basic"/>
                  <a:cs typeface="Georgia"/>
                </a:rPr>
                <a:t>TOMORROW</a:t>
              </a:r>
              <a:r>
                <a:rPr lang="en-US" sz="2000" u="dbl" dirty="0">
                  <a:effectLst/>
                  <a:uFill>
                    <a:solidFill>
                      <a:srgbClr val="00B050"/>
                    </a:solidFill>
                  </a:uFill>
                  <a:latin typeface="Arial Rounded MT Bold"/>
                  <a:ea typeface="TITUS Cyberbit Basic"/>
                  <a:cs typeface="Georgia"/>
                </a:rPr>
                <a:t> </a:t>
              </a:r>
              <a:r>
                <a:rPr lang="en-US" sz="2000" u="dbl" dirty="0" smtClean="0">
                  <a:effectLst/>
                  <a:uFill>
                    <a:solidFill>
                      <a:srgbClr val="00B050"/>
                    </a:solidFill>
                  </a:uFill>
                  <a:latin typeface="Arial Rounded MT Bold"/>
                  <a:ea typeface="TITUS Cyberbit Basic"/>
                  <a:cs typeface="Georgia"/>
                </a:rPr>
                <a:t/>
              </a:r>
              <a:br>
                <a:rPr lang="en-US" sz="2000" u="dbl" dirty="0" smtClean="0">
                  <a:effectLst/>
                  <a:uFill>
                    <a:solidFill>
                      <a:srgbClr val="00B050"/>
                    </a:solidFill>
                  </a:uFill>
                  <a:latin typeface="Arial Rounded MT Bold"/>
                  <a:ea typeface="TITUS Cyberbit Basic"/>
                  <a:cs typeface="Georgia"/>
                </a:rPr>
              </a:br>
              <a:r>
                <a:rPr lang="en-US" sz="2000" u="dbl" dirty="0" smtClean="0">
                  <a:solidFill>
                    <a:srgbClr val="0000FF"/>
                  </a:solidFill>
                  <a:effectLst/>
                  <a:uFill>
                    <a:solidFill>
                      <a:srgbClr val="00B050"/>
                    </a:solidFill>
                  </a:uFill>
                  <a:latin typeface="Arial Rounded MT Bold"/>
                  <a:ea typeface="TITUS Cyberbit Basic"/>
                  <a:cs typeface="Georgia"/>
                </a:rPr>
                <a:t>I </a:t>
              </a:r>
              <a:r>
                <a:rPr lang="en-US" sz="2000" u="dbl" dirty="0">
                  <a:solidFill>
                    <a:srgbClr val="0000FF"/>
                  </a:solidFill>
                  <a:effectLst/>
                  <a:uFill>
                    <a:solidFill>
                      <a:srgbClr val="00B050"/>
                    </a:solidFill>
                  </a:uFill>
                  <a:latin typeface="Arial Rounded MT Bold"/>
                  <a:ea typeface="TITUS Cyberbit Basic"/>
                  <a:cs typeface="Georgia"/>
                </a:rPr>
                <a:t>give them into </a:t>
              </a:r>
              <a:r>
                <a:rPr lang="en-US" sz="2000" u="dbl" dirty="0" smtClean="0">
                  <a:solidFill>
                    <a:srgbClr val="0000FF"/>
                  </a:solidFill>
                  <a:effectLst/>
                  <a:uFill>
                    <a:solidFill>
                      <a:srgbClr val="00B050"/>
                    </a:solidFill>
                  </a:uFill>
                  <a:latin typeface="Arial Rounded MT Bold"/>
                  <a:ea typeface="TITUS Cyberbit Basic"/>
                  <a:cs typeface="Georgia"/>
                </a:rPr>
                <a:t/>
              </a:r>
              <a:br>
                <a:rPr lang="en-US" sz="2000" u="dbl" dirty="0" smtClean="0">
                  <a:solidFill>
                    <a:srgbClr val="0000FF"/>
                  </a:solidFill>
                  <a:effectLst/>
                  <a:uFill>
                    <a:solidFill>
                      <a:srgbClr val="00B050"/>
                    </a:solidFill>
                  </a:uFill>
                  <a:latin typeface="Arial Rounded MT Bold"/>
                  <a:ea typeface="TITUS Cyberbit Basic"/>
                  <a:cs typeface="Georgia"/>
                </a:rPr>
              </a:br>
              <a:r>
                <a:rPr lang="en-US" sz="2000" u="dbl" dirty="0" smtClean="0">
                  <a:solidFill>
                    <a:srgbClr val="0000FF"/>
                  </a:solidFill>
                  <a:effectLst/>
                  <a:uFill>
                    <a:solidFill>
                      <a:srgbClr val="00B050"/>
                    </a:solidFill>
                  </a:uFill>
                  <a:latin typeface="Arial Rounded MT Bold"/>
                  <a:ea typeface="TITUS Cyberbit Basic"/>
                  <a:cs typeface="Georgia"/>
                </a:rPr>
                <a:t>thine </a:t>
              </a:r>
              <a:r>
                <a:rPr lang="en-US" sz="2000" u="dbl" dirty="0">
                  <a:solidFill>
                    <a:srgbClr val="0000FF"/>
                  </a:solidFill>
                  <a:effectLst/>
                  <a:uFill>
                    <a:solidFill>
                      <a:srgbClr val="00B050"/>
                    </a:solidFill>
                  </a:uFill>
                  <a:latin typeface="Arial Rounded MT Bold"/>
                  <a:ea typeface="TITUS Cyberbit Basic"/>
                  <a:cs typeface="Georgia"/>
                </a:rPr>
                <a:t>hand</a:t>
              </a:r>
              <a:r>
                <a:rPr lang="en-US" sz="2000" dirty="0">
                  <a:solidFill>
                    <a:srgbClr val="0000FF"/>
                  </a:solidFill>
                  <a:effectLst/>
                  <a:latin typeface="Arial Rounded MT Bold"/>
                  <a:ea typeface="TITUS Cyberbit Basic"/>
                  <a:cs typeface="Georgia"/>
                </a:rPr>
                <a:t>.</a:t>
              </a:r>
              <a:endParaRPr lang="en-US" dirty="0">
                <a:effectLst/>
                <a:ea typeface="Calibri"/>
              </a:endParaRPr>
            </a:p>
          </p:txBody>
        </p:sp>
      </p:grpSp>
      <p:sp>
        <p:nvSpPr>
          <p:cNvPr id="10" name="TextBox 9"/>
          <p:cNvSpPr txBox="1"/>
          <p:nvPr/>
        </p:nvSpPr>
        <p:spPr>
          <a:xfrm>
            <a:off x="8768080" y="3273177"/>
            <a:ext cx="2712720" cy="707886"/>
          </a:xfrm>
          <a:prstGeom prst="rect">
            <a:avLst/>
          </a:prstGeom>
          <a:solidFill>
            <a:schemeClr val="bg1"/>
          </a:solidFill>
          <a:ln w="38100">
            <a:solidFill>
              <a:schemeClr val="accent5">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000" b="1" i="1" dirty="0" smtClean="0">
                <a:solidFill>
                  <a:schemeClr val="accent5">
                    <a:lumMod val="75000"/>
                  </a:schemeClr>
                </a:solidFill>
              </a:rPr>
              <a:t>Men of Israel Pursue the Benjamites</a:t>
            </a:r>
            <a:endParaRPr lang="en-US" sz="2000" b="1" i="1" dirty="0">
              <a:solidFill>
                <a:schemeClr val="accent5">
                  <a:lumMod val="75000"/>
                </a:schemeClr>
              </a:solidFill>
            </a:endParaRPr>
          </a:p>
        </p:txBody>
      </p:sp>
    </p:spTree>
    <p:extLst>
      <p:ext uri="{BB962C8B-B14F-4D97-AF65-F5344CB8AC3E}">
        <p14:creationId xmlns:p14="http://schemas.microsoft.com/office/powerpoint/2010/main" val="2026598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410" y="621275"/>
            <a:ext cx="4525702" cy="1049235"/>
          </a:xfrm>
        </p:spPr>
        <p:txBody>
          <a:bodyPr>
            <a:scene3d>
              <a:camera prst="orthographicFront"/>
              <a:lightRig rig="threePt" dir="t"/>
            </a:scene3d>
            <a:sp3d extrusionH="57150">
              <a:bevelT w="38100" h="38100" prst="angle"/>
            </a:sp3d>
          </a:bodyPr>
          <a:lstStyle/>
          <a:p>
            <a:pPr algn="ctr"/>
            <a:r>
              <a:rPr lang="en-AU" b="1" dirty="0" smtClean="0">
                <a:solidFill>
                  <a:srgbClr val="31859C"/>
                </a:solidFill>
                <a:latin typeface="Arial Rounded MT Bold" panose="020F0704030504030204" pitchFamily="34" charset="0"/>
              </a:rPr>
              <a:t>An </a:t>
            </a:r>
            <a:r>
              <a:rPr lang="en-AU" b="1" i="1" u="sng" dirty="0" smtClean="0">
                <a:solidFill>
                  <a:srgbClr val="FFCC00"/>
                </a:solidFill>
                <a:latin typeface="Comic Sans MS" panose="030F0702030302020204" pitchFamily="66" charset="0"/>
              </a:rPr>
              <a:t>Unusual</a:t>
            </a:r>
            <a:r>
              <a:rPr lang="en-AU" b="1" dirty="0" smtClean="0">
                <a:solidFill>
                  <a:srgbClr val="31859C"/>
                </a:solidFill>
                <a:latin typeface="Arial Rounded MT Bold" panose="020F0704030504030204" pitchFamily="34" charset="0"/>
              </a:rPr>
              <a:t> </a:t>
            </a:r>
            <a:br>
              <a:rPr lang="en-AU" b="1" dirty="0" smtClean="0">
                <a:solidFill>
                  <a:srgbClr val="31859C"/>
                </a:solidFill>
                <a:latin typeface="Arial Rounded MT Bold" panose="020F0704030504030204" pitchFamily="34" charset="0"/>
              </a:rPr>
            </a:br>
            <a:r>
              <a:rPr lang="en-AU" b="1" dirty="0" smtClean="0">
                <a:solidFill>
                  <a:srgbClr val="31859C"/>
                </a:solidFill>
                <a:latin typeface="Arial Rounded MT Bold" panose="020F0704030504030204" pitchFamily="34" charset="0"/>
              </a:rPr>
              <a:t>day-start study?</a:t>
            </a:r>
            <a:endParaRPr lang="en-US" dirty="0"/>
          </a:p>
        </p:txBody>
      </p:sp>
      <p:sp>
        <p:nvSpPr>
          <p:cNvPr id="5" name="Slide Number Placeholder 4"/>
          <p:cNvSpPr>
            <a:spLocks noGrp="1"/>
          </p:cNvSpPr>
          <p:nvPr>
            <p:ph type="sldNum" sz="quarter" idx="12"/>
          </p:nvPr>
        </p:nvSpPr>
        <p:spPr/>
        <p:txBody>
          <a:bodyPr/>
          <a:lstStyle/>
          <a:p>
            <a:fld id="{837E6352-AEFE-4C79-A010-4136B479DE88}" type="slidenum">
              <a:rPr lang="en-AU" smtClean="0"/>
              <a:pPr/>
              <a:t>3</a:t>
            </a:fld>
            <a:endParaRPr lang="en-AU" dirty="0"/>
          </a:p>
        </p:txBody>
      </p:sp>
      <p:pic>
        <p:nvPicPr>
          <p:cNvPr id="7" name="Picture 3" descr="C:\Users\Rae\Desktop\Art on Desktop\white man clip art\3d white people\3d white board 3.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6134584" y="39736"/>
            <a:ext cx="6018835" cy="608326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6814543" y="2249706"/>
            <a:ext cx="4003019" cy="2308324"/>
          </a:xfrm>
          <a:prstGeom prst="rect">
            <a:avLst/>
          </a:prstGeom>
          <a:noFill/>
        </p:spPr>
        <p:txBody>
          <a:bodyPr wrap="none" lIns="91440" tIns="45720" rIns="91440" bIns="45720">
            <a:spAutoFit/>
          </a:bodyPr>
          <a:lstStyle/>
          <a:p>
            <a:pPr algn="ct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in the</a:t>
            </a:r>
            <a:b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world was</a:t>
            </a:r>
            <a:b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going on?”</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Content Placeholder 2"/>
          <p:cNvSpPr txBox="1">
            <a:spLocks/>
          </p:cNvSpPr>
          <p:nvPr/>
        </p:nvSpPr>
        <p:spPr>
          <a:xfrm>
            <a:off x="462987" y="1921392"/>
            <a:ext cx="5671597" cy="414060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2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There are many studies in the Scriptures that speak of  </a:t>
            </a:r>
            <a:r>
              <a:rPr lang="en-US" sz="2200" b="1" dirty="0" smtClean="0">
                <a:ln w="1905">
                  <a:solidFill>
                    <a:schemeClr val="accent6">
                      <a:lumMod val="50000"/>
                    </a:schemeClr>
                  </a:solidFill>
                </a:ln>
                <a:solidFill>
                  <a:srgbClr val="0070C0"/>
                </a:solidFill>
                <a:effectLst>
                  <a:innerShdw blurRad="69850" dist="43180" dir="5400000">
                    <a:srgbClr val="000000">
                      <a:alpha val="65000"/>
                    </a:srgbClr>
                  </a:innerShdw>
                </a:effectLst>
              </a:rPr>
              <a:t>Yahuah’s</a:t>
            </a:r>
            <a:r>
              <a:rPr lang="en-US" sz="2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day start, but </a:t>
            </a:r>
            <a:br>
              <a:rPr lang="en-US" sz="2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 of them have surprises. </a:t>
            </a:r>
          </a:p>
          <a:p>
            <a:pPr marL="0" indent="0">
              <a:buFont typeface="Arial" panose="020B0604020202020204" pitchFamily="34" charset="0"/>
              <a:buNone/>
            </a:pPr>
            <a:r>
              <a:rPr lang="en-US" sz="2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 some testimonies show the true commencement of  </a:t>
            </a:r>
            <a:r>
              <a:rPr lang="en-US" sz="2200" b="1" dirty="0" smtClean="0">
                <a:ln w="1905">
                  <a:solidFill>
                    <a:schemeClr val="accent6">
                      <a:lumMod val="50000"/>
                    </a:schemeClr>
                  </a:solidFill>
                </a:ln>
                <a:solidFill>
                  <a:srgbClr val="0070C0"/>
                </a:solidFill>
                <a:effectLst>
                  <a:innerShdw blurRad="69850" dist="43180" dir="5400000">
                    <a:srgbClr val="000000">
                      <a:alpha val="65000"/>
                    </a:srgbClr>
                  </a:innerShdw>
                </a:effectLst>
              </a:rPr>
              <a:t>Yahuah’s</a:t>
            </a:r>
            <a:r>
              <a:rPr lang="en-US" sz="2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cycles through the most unusual circumstances. </a:t>
            </a:r>
          </a:p>
          <a:p>
            <a:pPr marL="0" indent="0">
              <a:buFont typeface="Arial" panose="020B0604020202020204" pitchFamily="34" charset="0"/>
              <a:buNone/>
            </a:pPr>
            <a:r>
              <a:rPr lang="en-US" sz="24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Even for many – after reading this account, they may well ask … </a:t>
            </a:r>
            <a:endParaRPr lang="en-US" sz="2400" dirty="0">
              <a:ln w="1905">
                <a:solidFill>
                  <a:schemeClr val="accent6">
                    <a:lumMod val="50000"/>
                  </a:schemeClr>
                </a:solidFill>
              </a:ln>
            </a:endParaRPr>
          </a:p>
        </p:txBody>
      </p:sp>
      <p:sp>
        <p:nvSpPr>
          <p:cNvPr id="10" name="Rectangle 9"/>
          <p:cNvSpPr/>
          <p:nvPr/>
        </p:nvSpPr>
        <p:spPr>
          <a:xfrm>
            <a:off x="281973" y="6061995"/>
            <a:ext cx="11454756" cy="769441"/>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can we learn from this testimony?</a:t>
            </a:r>
            <a:endParaRPr lang="en-US" sz="4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835523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Horizontal)">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Left Brace 46"/>
          <p:cNvSpPr/>
          <p:nvPr/>
        </p:nvSpPr>
        <p:spPr>
          <a:xfrm rot="5400000">
            <a:off x="5694147" y="-1217543"/>
            <a:ext cx="737581" cy="5620646"/>
          </a:xfrm>
          <a:prstGeom prst="leftBrace">
            <a:avLst>
              <a:gd name="adj1" fmla="val 160553"/>
              <a:gd name="adj2" fmla="val 50000"/>
            </a:avLst>
          </a:prstGeom>
          <a:ln w="5715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dirty="0" smtClean="0"/>
              <a:t>3</a:t>
            </a:r>
            <a:r>
              <a:rPr lang="en-US" baseline="30000" dirty="0" smtClean="0"/>
              <a:t>rd</a:t>
            </a:r>
            <a:r>
              <a:rPr lang="en-US" dirty="0" smtClean="0"/>
              <a:t>  24 </a:t>
            </a:r>
            <a:r>
              <a:rPr lang="en-US" sz="1400" dirty="0" smtClean="0"/>
              <a:t>HR</a:t>
            </a:r>
            <a:r>
              <a:rPr lang="en-US" dirty="0" smtClean="0"/>
              <a:t> Sunset Theory Cycle</a:t>
            </a:r>
          </a:p>
          <a:p>
            <a:pPr algn="ctr"/>
            <a:endParaRPr lang="en-US" sz="1050" dirty="0"/>
          </a:p>
        </p:txBody>
      </p:sp>
      <p:graphicFrame>
        <p:nvGraphicFramePr>
          <p:cNvPr id="41" name="Table 40"/>
          <p:cNvGraphicFramePr>
            <a:graphicFrameLocks noGrp="1"/>
          </p:cNvGraphicFramePr>
          <p:nvPr>
            <p:extLst>
              <p:ext uri="{D42A27DB-BD31-4B8C-83A1-F6EECF244321}">
                <p14:modId xmlns:p14="http://schemas.microsoft.com/office/powerpoint/2010/main" val="156868509"/>
              </p:ext>
            </p:extLst>
          </p:nvPr>
        </p:nvGraphicFramePr>
        <p:xfrm>
          <a:off x="342682" y="1946976"/>
          <a:ext cx="11432168" cy="563552"/>
        </p:xfrm>
        <a:graphic>
          <a:graphicData uri="http://schemas.openxmlformats.org/drawingml/2006/table">
            <a:tbl>
              <a:tblPr firstRow="1" bandRow="1">
                <a:tableStyleId>{16D9F66E-5EB9-4882-86FB-DCBF35E3C3E4}</a:tableStyleId>
              </a:tblPr>
              <a:tblGrid>
                <a:gridCol w="208280"/>
                <a:gridCol w="2649762"/>
                <a:gridCol w="208280"/>
                <a:gridCol w="2649762"/>
                <a:gridCol w="208280"/>
                <a:gridCol w="2649762"/>
                <a:gridCol w="208280"/>
                <a:gridCol w="2649762"/>
              </a:tblGrid>
              <a:tr h="563552">
                <a:tc>
                  <a:txBody>
                    <a:bodyPr/>
                    <a:lstStyle/>
                    <a:p>
                      <a:endParaRPr lang="en-US" dirty="0"/>
                    </a:p>
                  </a:txBody>
                  <a:tcPr>
                    <a:cell3D prstMaterial="dkEdge">
                      <a:bevel w="77470" h="12700" prst="softRound"/>
                      <a:lightRig rig="flood" dir="t"/>
                    </a:cell3D>
                    <a:gradFill flip="none" rotWithShape="1">
                      <a:gsLst>
                        <a:gs pos="9000">
                          <a:srgbClr val="66008F"/>
                        </a:gs>
                        <a:gs pos="32000">
                          <a:srgbClr val="BA0066"/>
                        </a:gs>
                        <a:gs pos="76000">
                          <a:srgbClr val="FF0000"/>
                        </a:gs>
                        <a:gs pos="94000">
                          <a:srgbClr val="E46D0A"/>
                        </a:gs>
                        <a:gs pos="87000">
                          <a:srgbClr val="FF4100"/>
                        </a:gs>
                      </a:gsLst>
                      <a:lin ang="2700000" scaled="1"/>
                      <a:tileRect/>
                    </a:gradFill>
                  </a:tcPr>
                </a:tc>
                <a:tc>
                  <a:txBody>
                    <a:bodyPr/>
                    <a:lstStyle/>
                    <a:p>
                      <a:pPr algn="ctr"/>
                      <a:r>
                        <a:rPr lang="en-US" dirty="0" smtClean="0"/>
                        <a:t>Battle #2 (</a:t>
                      </a:r>
                      <a:r>
                        <a:rPr lang="en-US" dirty="0" err="1" smtClean="0"/>
                        <a:t>Jdg</a:t>
                      </a:r>
                      <a:r>
                        <a:rPr lang="en-US" dirty="0" smtClean="0"/>
                        <a:t> 20:25)</a:t>
                      </a:r>
                      <a:endParaRPr lang="en-US" dirty="0"/>
                    </a:p>
                  </a:txBody>
                  <a:tcPr>
                    <a:cell3D prstMaterial="dkEdge">
                      <a:bevel w="77470" h="12700" prst="softRound"/>
                      <a:lightRig rig="flood" dir="t"/>
                    </a:cell3D>
                    <a:solidFill>
                      <a:srgbClr val="FFFF00"/>
                    </a:solidFill>
                  </a:tcPr>
                </a:tc>
                <a:tc>
                  <a:txBody>
                    <a:bodyPr/>
                    <a:lstStyle/>
                    <a:p>
                      <a:endParaRPr lang="en-US" dirty="0"/>
                    </a:p>
                  </a:txBody>
                  <a:tcPr>
                    <a:cell3D prstMaterial="dkEdge">
                      <a:bevel w="77470" h="12700" prst="softRound"/>
                      <a:lightRig rig="flood" dir="t"/>
                    </a:cell3D>
                    <a:gradFill flip="none" rotWithShape="1">
                      <a:gsLst>
                        <a:gs pos="27000">
                          <a:srgbClr val="FF7A00"/>
                        </a:gs>
                        <a:gs pos="48000">
                          <a:srgbClr val="FF0300"/>
                        </a:gs>
                        <a:gs pos="83000">
                          <a:srgbClr val="4D0808"/>
                        </a:gs>
                      </a:gsLst>
                      <a:lin ang="13500000" scaled="1"/>
                      <a:tileRect/>
                    </a:gradFill>
                  </a:tcPr>
                </a:tc>
                <a:tc>
                  <a:txBody>
                    <a:bodyPr/>
                    <a:lstStyle/>
                    <a:p>
                      <a:endParaRPr lang="en-US" dirty="0"/>
                    </a:p>
                  </a:txBody>
                  <a:tcPr>
                    <a:cell3D prstMaterial="dkEdge">
                      <a:bevel w="77470" h="12700" prst="softRound"/>
                      <a:lightRig rig="flood" dir="t"/>
                    </a:cell3D>
                    <a:solidFill>
                      <a:srgbClr val="002060"/>
                    </a:solidFill>
                  </a:tcPr>
                </a:tc>
                <a:tc>
                  <a:txBody>
                    <a:bodyPr/>
                    <a:lstStyle/>
                    <a:p>
                      <a:endParaRPr lang="en-US" dirty="0"/>
                    </a:p>
                  </a:txBody>
                  <a:tcPr>
                    <a:cell3D prstMaterial="dkEdge">
                      <a:bevel w="77470" h="12700" prst="softRound"/>
                      <a:lightRig rig="flood" dir="t"/>
                    </a:cell3D>
                    <a:gradFill flip="none" rotWithShape="1">
                      <a:gsLst>
                        <a:gs pos="9000">
                          <a:srgbClr val="66008F"/>
                        </a:gs>
                        <a:gs pos="32000">
                          <a:srgbClr val="BA0066"/>
                        </a:gs>
                        <a:gs pos="76000">
                          <a:srgbClr val="FF0000"/>
                        </a:gs>
                        <a:gs pos="94000">
                          <a:srgbClr val="E46D0A"/>
                        </a:gs>
                        <a:gs pos="87000">
                          <a:srgbClr val="FF4100"/>
                        </a:gs>
                      </a:gsLst>
                      <a:lin ang="2700000" scaled="1"/>
                      <a:tileRect/>
                    </a:gradFill>
                  </a:tcPr>
                </a:tc>
                <a:tc>
                  <a:txBody>
                    <a:bodyPr/>
                    <a:lstStyle/>
                    <a:p>
                      <a:endParaRPr lang="en-US" dirty="0"/>
                    </a:p>
                  </a:txBody>
                  <a:tcPr>
                    <a:cell3D prstMaterial="dkEdge">
                      <a:bevel w="77470" h="12700" prst="softRound"/>
                      <a:lightRig rig="flood" dir="t"/>
                    </a:cell3D>
                    <a:solidFill>
                      <a:srgbClr val="FFFF00"/>
                    </a:solidFill>
                  </a:tcPr>
                </a:tc>
                <a:tc>
                  <a:txBody>
                    <a:bodyPr/>
                    <a:lstStyle/>
                    <a:p>
                      <a:endParaRPr lang="en-US" dirty="0"/>
                    </a:p>
                  </a:txBody>
                  <a:tcPr>
                    <a:cell3D prstMaterial="dkEdge">
                      <a:bevel w="77470" h="12700" prst="softRound"/>
                      <a:lightRig rig="flood" dir="t"/>
                    </a:cell3D>
                    <a:gradFill>
                      <a:gsLst>
                        <a:gs pos="27000">
                          <a:srgbClr val="FF7A00"/>
                        </a:gs>
                        <a:gs pos="48000">
                          <a:srgbClr val="FF0300"/>
                        </a:gs>
                        <a:gs pos="83000">
                          <a:srgbClr val="4D0808"/>
                        </a:gs>
                      </a:gsLst>
                      <a:lin ang="13500000" scaled="1"/>
                    </a:gradFill>
                  </a:tcPr>
                </a:tc>
                <a:tc>
                  <a:txBody>
                    <a:bodyPr/>
                    <a:lstStyle/>
                    <a:p>
                      <a:endParaRPr lang="en-US" dirty="0"/>
                    </a:p>
                  </a:txBody>
                  <a:tcPr>
                    <a:cell3D prstMaterial="dkEdge">
                      <a:bevel w="77470" h="12700" prst="softRound"/>
                      <a:lightRig rig="flood" dir="t"/>
                    </a:cell3D>
                    <a:solidFill>
                      <a:srgbClr val="002060"/>
                    </a:solidFill>
                  </a:tcPr>
                </a:tc>
              </a:tr>
            </a:tbl>
          </a:graphicData>
        </a:graphic>
      </p:graphicFrame>
      <p:sp>
        <p:nvSpPr>
          <p:cNvPr id="3" name="Slide Number Placeholder 2"/>
          <p:cNvSpPr>
            <a:spLocks noGrp="1"/>
          </p:cNvSpPr>
          <p:nvPr>
            <p:ph type="sldNum" sz="quarter" idx="12"/>
          </p:nvPr>
        </p:nvSpPr>
        <p:spPr/>
        <p:txBody>
          <a:bodyPr/>
          <a:lstStyle/>
          <a:p>
            <a:fld id="{837E6352-AEFE-4C79-A010-4136B479DE88}" type="slidenum">
              <a:rPr lang="en-AU" smtClean="0">
                <a:solidFill>
                  <a:schemeClr val="tx1">
                    <a:lumMod val="65000"/>
                    <a:lumOff val="35000"/>
                  </a:schemeClr>
                </a:solidFill>
              </a:rPr>
              <a:t>30</a:t>
            </a:fld>
            <a:endParaRPr lang="en-AU" dirty="0">
              <a:solidFill>
                <a:schemeClr val="tx1">
                  <a:lumMod val="65000"/>
                  <a:lumOff val="35000"/>
                </a:schemeClr>
              </a:solidFill>
            </a:endParaRPr>
          </a:p>
        </p:txBody>
      </p:sp>
      <p:sp>
        <p:nvSpPr>
          <p:cNvPr id="6" name="Title 1"/>
          <p:cNvSpPr txBox="1">
            <a:spLocks/>
          </p:cNvSpPr>
          <p:nvPr/>
        </p:nvSpPr>
        <p:spPr>
          <a:xfrm>
            <a:off x="300943" y="38311"/>
            <a:ext cx="11416034" cy="839513"/>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Chart #1</a:t>
            </a:r>
            <a:r>
              <a:rPr lang="en-US" sz="20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of 3</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  </a:t>
            </a:r>
            <a:r>
              <a:rPr lang="en-US" b="1" cap="none" dirty="0" smtClean="0">
                <a:ln w="1905"/>
                <a:solidFill>
                  <a:srgbClr val="FF0000"/>
                </a:solidFill>
                <a:effectLst>
                  <a:innerShdw blurRad="69850" dist="43180" dir="5400000">
                    <a:srgbClr val="000000">
                      <a:alpha val="65000"/>
                    </a:srgbClr>
                  </a:innerShdw>
                </a:effectLst>
                <a:latin typeface="system-ui"/>
              </a:rPr>
              <a:t>Sunset Theory’s </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Attempted Application </a:t>
            </a:r>
            <a:b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b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of </a:t>
            </a:r>
            <a:r>
              <a:rPr lang="en-US" b="1" cap="none" dirty="0" smtClean="0">
                <a:ln w="1905"/>
                <a:solidFill>
                  <a:srgbClr val="0000FF"/>
                </a:solidFill>
                <a:effectLst>
                  <a:innerShdw blurRad="69850" dist="43180" dir="5400000">
                    <a:srgbClr val="000000">
                      <a:alpha val="65000"/>
                    </a:srgbClr>
                  </a:innerShdw>
                </a:effectLst>
                <a:latin typeface="system-ui"/>
              </a:rPr>
              <a:t>Yahuah’s</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 Command</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5" name="Straight Arrow Connector 14"/>
          <p:cNvCxnSpPr/>
          <p:nvPr/>
        </p:nvCxnSpPr>
        <p:spPr>
          <a:xfrm flipV="1">
            <a:off x="2245360" y="2501136"/>
            <a:ext cx="1007254" cy="811877"/>
          </a:xfrm>
          <a:prstGeom prst="straightConnector1">
            <a:avLst/>
          </a:prstGeom>
          <a:ln w="57150">
            <a:solidFill>
              <a:schemeClr val="accent6"/>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331223" y="2517435"/>
            <a:ext cx="137193" cy="736935"/>
          </a:xfrm>
          <a:prstGeom prst="straightConnector1">
            <a:avLst/>
          </a:prstGeom>
          <a:ln w="57150">
            <a:solidFill>
              <a:srgbClr val="00B0F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8977775" y="2526297"/>
            <a:ext cx="3904" cy="1566400"/>
          </a:xfrm>
          <a:prstGeom prst="straightConnector1">
            <a:avLst/>
          </a:prstGeom>
          <a:ln w="57150">
            <a:solidFill>
              <a:srgbClr val="C000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19672" y="2974373"/>
            <a:ext cx="4497305" cy="1838965"/>
          </a:xfrm>
          <a:prstGeom prst="rect">
            <a:avLst/>
          </a:prstGeom>
          <a:solidFill>
            <a:schemeClr val="bg2">
              <a:lumMod val="90000"/>
            </a:schemeClr>
          </a:solidFill>
          <a:scene3d>
            <a:camera prst="orthographicFront"/>
            <a:lightRig rig="threePt" dir="t"/>
          </a:scene3d>
          <a:sp3d>
            <a:bevelT w="152400" h="50800" prst="softRound"/>
          </a:sp3d>
        </p:spPr>
        <p:txBody>
          <a:bodyPr wrap="square" rtlCol="0">
            <a:spAutoFit/>
          </a:bodyPr>
          <a:lstStyle/>
          <a:p>
            <a:pPr algn="ctr"/>
            <a:r>
              <a:rPr lang="en-US" sz="1750" dirty="0" smtClean="0"/>
              <a:t>3.  </a:t>
            </a:r>
            <a:r>
              <a:rPr lang="en-US" sz="1600" b="1" dirty="0">
                <a:effectLst>
                  <a:glow rad="228600">
                    <a:srgbClr val="E46D0A">
                      <a:alpha val="40000"/>
                    </a:srgbClr>
                  </a:glow>
                </a:effectLst>
              </a:rPr>
              <a:t>Sunset’s tomorrow begins here!  </a:t>
            </a:r>
            <a:r>
              <a:rPr lang="en-US" sz="1600" b="1" dirty="0" smtClean="0">
                <a:effectLst>
                  <a:glow rad="228600">
                    <a:srgbClr val="E46D0A">
                      <a:alpha val="40000"/>
                    </a:srgbClr>
                  </a:glow>
                </a:effectLst>
              </a:rPr>
              <a:t/>
            </a:r>
            <a:br>
              <a:rPr lang="en-US" sz="1600" b="1" dirty="0" smtClean="0">
                <a:effectLst>
                  <a:glow rad="228600">
                    <a:srgbClr val="E46D0A">
                      <a:alpha val="40000"/>
                    </a:srgbClr>
                  </a:glow>
                </a:effectLst>
              </a:rPr>
            </a:br>
            <a:r>
              <a:rPr lang="en-US" sz="1600" b="1" dirty="0" smtClean="0">
                <a:solidFill>
                  <a:srgbClr val="C00000"/>
                </a:solidFill>
              </a:rPr>
              <a:t>Is </a:t>
            </a:r>
            <a:r>
              <a:rPr lang="en-US" sz="1600" b="1" dirty="0">
                <a:solidFill>
                  <a:srgbClr val="C00000"/>
                </a:solidFill>
              </a:rPr>
              <a:t>this when the Israelites </a:t>
            </a:r>
            <a:r>
              <a:rPr lang="en-US" sz="1600" b="1" dirty="0" smtClean="0">
                <a:solidFill>
                  <a:srgbClr val="C00000"/>
                </a:solidFill>
              </a:rPr>
              <a:t/>
            </a:r>
            <a:br>
              <a:rPr lang="en-US" sz="1600" b="1" dirty="0" smtClean="0">
                <a:solidFill>
                  <a:srgbClr val="C00000"/>
                </a:solidFill>
              </a:rPr>
            </a:br>
            <a:r>
              <a:rPr lang="en-US" sz="1600" b="1" dirty="0" smtClean="0"/>
              <a:t>“</a:t>
            </a:r>
            <a:r>
              <a:rPr lang="en-US" sz="1600" b="1" dirty="0"/>
              <a:t>rose up </a:t>
            </a:r>
            <a:r>
              <a:rPr lang="en-US" sz="1600" b="1" dirty="0" smtClean="0"/>
              <a:t>early in </a:t>
            </a:r>
            <a:r>
              <a:rPr lang="en-US" sz="1600" b="1" dirty="0"/>
              <a:t>the morning” </a:t>
            </a:r>
            <a:r>
              <a:rPr lang="en-US" sz="1600" b="1" dirty="0">
                <a:solidFill>
                  <a:srgbClr val="C00000"/>
                </a:solidFill>
              </a:rPr>
              <a:t>to battle?  </a:t>
            </a:r>
            <a:br>
              <a:rPr lang="en-US" sz="1600" b="1" dirty="0">
                <a:solidFill>
                  <a:srgbClr val="C00000"/>
                </a:solidFill>
              </a:rPr>
            </a:br>
            <a:r>
              <a:rPr lang="en-US" sz="1600" b="1" dirty="0">
                <a:solidFill>
                  <a:srgbClr val="6600CD"/>
                </a:solidFill>
              </a:rPr>
              <a:t>(See </a:t>
            </a:r>
            <a:r>
              <a:rPr lang="en-US" sz="1600" b="1" dirty="0" smtClean="0">
                <a:solidFill>
                  <a:srgbClr val="6600CD"/>
                </a:solidFill>
              </a:rPr>
              <a:t>Judges </a:t>
            </a:r>
            <a:r>
              <a:rPr lang="en-US" sz="1600" b="1" dirty="0">
                <a:solidFill>
                  <a:srgbClr val="6600CD"/>
                </a:solidFill>
              </a:rPr>
              <a:t>20: 30.)</a:t>
            </a:r>
            <a:br>
              <a:rPr lang="en-US" sz="1600" b="1" dirty="0">
                <a:solidFill>
                  <a:srgbClr val="6600CD"/>
                </a:solidFill>
              </a:rPr>
            </a:br>
            <a:r>
              <a:rPr lang="en-US" sz="1600" b="1" dirty="0">
                <a:solidFill>
                  <a:srgbClr val="C00000"/>
                </a:solidFill>
              </a:rPr>
              <a:t>The Israelites </a:t>
            </a:r>
            <a:r>
              <a:rPr lang="en-US" sz="1600" b="1" u="dotted" dirty="0">
                <a:solidFill>
                  <a:srgbClr val="C00000"/>
                </a:solidFill>
              </a:rPr>
              <a:t>o</a:t>
            </a:r>
            <a:r>
              <a:rPr lang="en-US" sz="1600" b="1" u="sng" dirty="0">
                <a:solidFill>
                  <a:srgbClr val="C00000"/>
                </a:solidFill>
              </a:rPr>
              <a:t>p</a:t>
            </a:r>
            <a:r>
              <a:rPr lang="en-US" sz="1600" b="1" u="dotted" dirty="0">
                <a:solidFill>
                  <a:srgbClr val="C00000"/>
                </a:solidFill>
              </a:rPr>
              <a:t>erated as in the former contests</a:t>
            </a:r>
            <a:r>
              <a:rPr lang="en-US" sz="1600" b="1" dirty="0">
                <a:solidFill>
                  <a:srgbClr val="C00000"/>
                </a:solidFill>
              </a:rPr>
              <a:t>.  </a:t>
            </a:r>
            <a:r>
              <a:rPr lang="en-US" sz="1600" b="1" dirty="0">
                <a:solidFill>
                  <a:srgbClr val="6600CD"/>
                </a:solidFill>
              </a:rPr>
              <a:t>Verse 19 </a:t>
            </a:r>
            <a:r>
              <a:rPr lang="en-US" sz="1600" b="1" dirty="0">
                <a:solidFill>
                  <a:srgbClr val="C00000"/>
                </a:solidFill>
              </a:rPr>
              <a:t>tells us they were up at </a:t>
            </a:r>
            <a:r>
              <a:rPr lang="en-US" sz="1600" b="1" dirty="0"/>
              <a:t>&lt;</a:t>
            </a:r>
            <a:r>
              <a:rPr lang="en-US" sz="1600" b="1" dirty="0">
                <a:solidFill>
                  <a:schemeClr val="accent2">
                    <a:lumMod val="75000"/>
                  </a:schemeClr>
                </a:solidFill>
              </a:rPr>
              <a:t>boqer</a:t>
            </a:r>
            <a:r>
              <a:rPr lang="en-US" sz="1600" b="1" dirty="0"/>
              <a:t>&gt; (</a:t>
            </a:r>
            <a:r>
              <a:rPr lang="en-US" sz="1600" b="1" dirty="0">
                <a:solidFill>
                  <a:schemeClr val="accent2">
                    <a:lumMod val="75000"/>
                  </a:schemeClr>
                </a:solidFill>
              </a:rPr>
              <a:t>Dawn!</a:t>
            </a:r>
            <a:r>
              <a:rPr lang="en-US" sz="1600" b="1" dirty="0"/>
              <a:t>) </a:t>
            </a:r>
            <a:r>
              <a:rPr lang="en-US" sz="1600" b="1" dirty="0">
                <a:solidFill>
                  <a:srgbClr val="C00000"/>
                </a:solidFill>
              </a:rPr>
              <a:t>to begin the battle!</a:t>
            </a:r>
            <a:endParaRPr lang="en-US" sz="1600" dirty="0">
              <a:solidFill>
                <a:srgbClr val="C00000"/>
              </a:solidFill>
            </a:endParaRPr>
          </a:p>
        </p:txBody>
      </p:sp>
      <p:sp>
        <p:nvSpPr>
          <p:cNvPr id="21" name="TextBox 20"/>
          <p:cNvSpPr txBox="1"/>
          <p:nvPr/>
        </p:nvSpPr>
        <p:spPr>
          <a:xfrm>
            <a:off x="3331223" y="3020626"/>
            <a:ext cx="3274224" cy="1092607"/>
          </a:xfrm>
          <a:prstGeom prst="rect">
            <a:avLst/>
          </a:prstGeom>
          <a:solidFill>
            <a:srgbClr val="CCFFFF"/>
          </a:solidFill>
          <a:scene3d>
            <a:camera prst="orthographicFront"/>
            <a:lightRig rig="threePt" dir="t"/>
          </a:scene3d>
          <a:sp3d>
            <a:bevelT w="152400" h="50800" prst="softRound"/>
          </a:sp3d>
        </p:spPr>
        <p:txBody>
          <a:bodyPr wrap="square" rtlCol="0">
            <a:spAutoFit/>
            <a:sp3d extrusionH="57150">
              <a:bevelT w="38100" h="38100" prst="angle"/>
            </a:sp3d>
          </a:bodyPr>
          <a:lstStyle/>
          <a:p>
            <a:pPr algn="ctr"/>
            <a:r>
              <a:rPr lang="en-US" sz="1700" dirty="0" smtClean="0"/>
              <a:t>2.  </a:t>
            </a:r>
            <a:r>
              <a:rPr lang="en-US" sz="1600" b="1" dirty="0" smtClean="0">
                <a:solidFill>
                  <a:srgbClr val="0000FF"/>
                </a:solidFill>
              </a:rPr>
              <a:t>Yahuah</a:t>
            </a:r>
            <a:r>
              <a:rPr lang="en-US" sz="1600" b="1" dirty="0" smtClean="0"/>
              <a:t> </a:t>
            </a:r>
            <a:r>
              <a:rPr lang="en-US" sz="1600" b="1" dirty="0"/>
              <a:t>answers:  </a:t>
            </a:r>
            <a:r>
              <a:rPr lang="en-US" sz="1600" b="1" dirty="0" smtClean="0"/>
              <a:t/>
            </a:r>
            <a:br>
              <a:rPr lang="en-US" sz="1600" b="1" dirty="0" smtClean="0"/>
            </a:br>
            <a:r>
              <a:rPr lang="en-US" sz="1600" b="1" dirty="0" smtClean="0"/>
              <a:t>“</a:t>
            </a:r>
            <a:r>
              <a:rPr lang="en-US" sz="1600" b="1" dirty="0"/>
              <a:t>Go up, for </a:t>
            </a:r>
            <a:r>
              <a:rPr lang="en-US" sz="1600" b="1" dirty="0">
                <a:solidFill>
                  <a:srgbClr val="C00000"/>
                </a:solidFill>
                <a:latin typeface="Cooper Black" pitchFamily="18" charset="0"/>
              </a:rPr>
              <a:t>TOMORROW</a:t>
            </a:r>
            <a:r>
              <a:rPr lang="en-US" sz="1600" b="1" dirty="0"/>
              <a:t> </a:t>
            </a:r>
            <a:r>
              <a:rPr lang="en-US" sz="1600" b="1" dirty="0" smtClean="0"/>
              <a:t/>
            </a:r>
            <a:br>
              <a:rPr lang="en-US" sz="1600" b="1" dirty="0" smtClean="0"/>
            </a:br>
            <a:r>
              <a:rPr lang="en-US" sz="1600" b="1" dirty="0" smtClean="0"/>
              <a:t>I </a:t>
            </a:r>
            <a:r>
              <a:rPr lang="en-US" sz="1600" b="1" dirty="0"/>
              <a:t>give them into thine hand.”</a:t>
            </a:r>
            <a:br>
              <a:rPr lang="en-US" sz="1600" b="1" dirty="0"/>
            </a:br>
            <a:r>
              <a:rPr lang="en-US" sz="1600" b="1" dirty="0" smtClean="0">
                <a:solidFill>
                  <a:srgbClr val="6600CD"/>
                </a:solidFill>
              </a:rPr>
              <a:t>Judges </a:t>
            </a:r>
            <a:r>
              <a:rPr lang="en-US" sz="1600" b="1" dirty="0">
                <a:solidFill>
                  <a:srgbClr val="6600CD"/>
                </a:solidFill>
              </a:rPr>
              <a:t>20:28 </a:t>
            </a:r>
            <a:endParaRPr lang="en-US" sz="1600" dirty="0">
              <a:solidFill>
                <a:srgbClr val="6600CD"/>
              </a:solidFill>
            </a:endParaRPr>
          </a:p>
        </p:txBody>
      </p:sp>
      <p:sp>
        <p:nvSpPr>
          <p:cNvPr id="25" name="TextBox 24"/>
          <p:cNvSpPr txBox="1"/>
          <p:nvPr/>
        </p:nvSpPr>
        <p:spPr>
          <a:xfrm>
            <a:off x="2596632" y="834971"/>
            <a:ext cx="1233139" cy="461665"/>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smtClean="0">
                <a:solidFill>
                  <a:srgbClr val="FFC000"/>
                </a:solidFill>
              </a:rPr>
              <a:t>Sunset</a:t>
            </a:r>
            <a:endParaRPr lang="en-US" b="1" dirty="0">
              <a:solidFill>
                <a:srgbClr val="FFC000"/>
              </a:solidFill>
              <a:effectLst>
                <a:glow rad="127000">
                  <a:srgbClr val="FFFF00"/>
                </a:glow>
              </a:effectLst>
            </a:endParaRPr>
          </a:p>
        </p:txBody>
      </p:sp>
      <p:cxnSp>
        <p:nvCxnSpPr>
          <p:cNvPr id="26" name="Straight Connector 25"/>
          <p:cNvCxnSpPr/>
          <p:nvPr/>
        </p:nvCxnSpPr>
        <p:spPr>
          <a:xfrm flipV="1">
            <a:off x="3213202" y="1295108"/>
            <a:ext cx="0" cy="1222327"/>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95576" y="815402"/>
            <a:ext cx="1211443" cy="461665"/>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smtClean="0">
                <a:solidFill>
                  <a:srgbClr val="FFC000"/>
                </a:solidFill>
              </a:rPr>
              <a:t>Sunset</a:t>
            </a:r>
            <a:endParaRPr lang="en-US" b="1" dirty="0">
              <a:solidFill>
                <a:srgbClr val="FFC000"/>
              </a:solidFill>
              <a:effectLst>
                <a:glow rad="127000">
                  <a:srgbClr val="FFFF00"/>
                </a:glow>
              </a:effectLst>
            </a:endParaRPr>
          </a:p>
        </p:txBody>
      </p:sp>
      <p:cxnSp>
        <p:nvCxnSpPr>
          <p:cNvPr id="31" name="Straight Connector 30"/>
          <p:cNvCxnSpPr/>
          <p:nvPr/>
        </p:nvCxnSpPr>
        <p:spPr>
          <a:xfrm flipV="1">
            <a:off x="8901298" y="1277067"/>
            <a:ext cx="0" cy="1224068"/>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04891" y="3020626"/>
            <a:ext cx="2658109" cy="3293209"/>
          </a:xfrm>
          <a:prstGeom prst="rect">
            <a:avLst/>
          </a:prstGeom>
          <a:solidFill>
            <a:schemeClr val="accent6">
              <a:lumMod val="60000"/>
              <a:lumOff val="40000"/>
            </a:schemeClr>
          </a:solidFill>
          <a:scene3d>
            <a:camera prst="orthographicFront"/>
            <a:lightRig rig="threePt" dir="t"/>
          </a:scene3d>
          <a:sp3d>
            <a:bevelT w="152400" h="50800" prst="softRound"/>
          </a:sp3d>
        </p:spPr>
        <p:txBody>
          <a:bodyPr wrap="square" rtlCol="0">
            <a:spAutoFit/>
          </a:bodyPr>
          <a:lstStyle/>
          <a:p>
            <a:pPr algn="ctr"/>
            <a:r>
              <a:rPr lang="en-US" sz="1600" dirty="0" smtClean="0"/>
              <a:t>1</a:t>
            </a:r>
            <a:r>
              <a:rPr lang="en-US" sz="1600" b="1" dirty="0" smtClean="0"/>
              <a:t>.  </a:t>
            </a:r>
            <a:r>
              <a:rPr lang="en-US" sz="1600" b="1" dirty="0">
                <a:solidFill>
                  <a:srgbClr val="FF0000"/>
                </a:solidFill>
                <a:effectLst>
                  <a:outerShdw blurRad="38100" dist="38100" dir="2700000" algn="tl">
                    <a:srgbClr val="000000">
                      <a:alpha val="43137"/>
                    </a:srgbClr>
                  </a:outerShdw>
                </a:effectLst>
              </a:rPr>
              <a:t>On this second cycle </a:t>
            </a:r>
            <a:r>
              <a:rPr lang="en-US" sz="1600" b="1" i="1" dirty="0"/>
              <a:t>(or was it the third cycle </a:t>
            </a:r>
            <a:r>
              <a:rPr lang="en-US" sz="1600" b="1" i="1" dirty="0" smtClean="0"/>
              <a:t/>
            </a:r>
            <a:br>
              <a:rPr lang="en-US" sz="1600" b="1" i="1" dirty="0" smtClean="0"/>
            </a:br>
            <a:r>
              <a:rPr lang="en-US" sz="1600" b="1" i="1" dirty="0" smtClean="0"/>
              <a:t>by </a:t>
            </a:r>
            <a:r>
              <a:rPr lang="en-US" sz="1600" b="1" i="1" dirty="0"/>
              <a:t>reason of a sunset?),</a:t>
            </a:r>
            <a:r>
              <a:rPr lang="en-US" sz="1600" b="1" dirty="0"/>
              <a:t> </a:t>
            </a:r>
            <a:r>
              <a:rPr lang="en-US" sz="1600" b="1" dirty="0" smtClean="0"/>
              <a:t/>
            </a:r>
            <a:br>
              <a:rPr lang="en-US" sz="1600" b="1" dirty="0" smtClean="0"/>
            </a:br>
            <a:r>
              <a:rPr lang="en-US" sz="1600" b="1" dirty="0" smtClean="0">
                <a:solidFill>
                  <a:srgbClr val="FF0000"/>
                </a:solidFill>
                <a:effectLst>
                  <a:outerShdw blurRad="38100" dist="38100" dir="2700000" algn="tl">
                    <a:srgbClr val="000000">
                      <a:alpha val="43137"/>
                    </a:srgbClr>
                  </a:outerShdw>
                </a:effectLst>
              </a:rPr>
              <a:t>after </a:t>
            </a:r>
            <a:r>
              <a:rPr lang="en-US" sz="1600" b="1" dirty="0">
                <a:solidFill>
                  <a:srgbClr val="FF0000"/>
                </a:solidFill>
                <a:effectLst>
                  <a:outerShdw blurRad="38100" dist="38100" dir="2700000" algn="tl">
                    <a:srgbClr val="000000">
                      <a:alpha val="43137"/>
                    </a:srgbClr>
                  </a:outerShdw>
                </a:effectLst>
              </a:rPr>
              <a:t>their second battle with Benjamin,</a:t>
            </a:r>
            <a:br>
              <a:rPr lang="en-US" sz="1600" b="1" dirty="0">
                <a:solidFill>
                  <a:srgbClr val="FF0000"/>
                </a:solidFill>
                <a:effectLst>
                  <a:outerShdw blurRad="38100" dist="38100" dir="2700000" algn="tl">
                    <a:srgbClr val="000000">
                      <a:alpha val="43137"/>
                    </a:srgbClr>
                  </a:outerShdw>
                </a:effectLst>
              </a:rPr>
            </a:br>
            <a:r>
              <a:rPr lang="en-US" sz="1600" b="1" dirty="0"/>
              <a:t>the children of Israel gathered at the House </a:t>
            </a:r>
            <a:r>
              <a:rPr lang="en-US" sz="1600" b="1" dirty="0" smtClean="0"/>
              <a:t/>
            </a:r>
            <a:br>
              <a:rPr lang="en-US" sz="1600" b="1" dirty="0" smtClean="0"/>
            </a:br>
            <a:r>
              <a:rPr lang="en-US" sz="1600" b="1" dirty="0" smtClean="0"/>
              <a:t>of  </a:t>
            </a:r>
            <a:r>
              <a:rPr lang="en-US" sz="1600" b="1" dirty="0">
                <a:solidFill>
                  <a:srgbClr val="0000FF"/>
                </a:solidFill>
              </a:rPr>
              <a:t>Yahuah</a:t>
            </a:r>
            <a:r>
              <a:rPr lang="en-US" sz="1600" b="1" dirty="0"/>
              <a:t> weeping, </a:t>
            </a:r>
            <a:r>
              <a:rPr lang="en-US" sz="1600" b="1" dirty="0" smtClean="0"/>
              <a:t/>
            </a:r>
            <a:br>
              <a:rPr lang="en-US" sz="1600" b="1" dirty="0" smtClean="0"/>
            </a:br>
            <a:r>
              <a:rPr lang="en-US" sz="1600" b="1" dirty="0" smtClean="0"/>
              <a:t>fasting </a:t>
            </a:r>
            <a:r>
              <a:rPr lang="en-US" sz="1600" b="1" dirty="0"/>
              <a:t>and offering </a:t>
            </a:r>
            <a:r>
              <a:rPr lang="en-US" sz="1600" b="1" dirty="0" smtClean="0"/>
              <a:t/>
            </a:r>
            <a:br>
              <a:rPr lang="en-US" sz="1600" b="1" dirty="0" smtClean="0"/>
            </a:br>
            <a:r>
              <a:rPr lang="en-US" sz="1600" b="1" dirty="0" smtClean="0"/>
              <a:t>burnt </a:t>
            </a:r>
            <a:r>
              <a:rPr lang="en-US" sz="1600" b="1" dirty="0"/>
              <a:t>offerings and </a:t>
            </a:r>
            <a:br>
              <a:rPr lang="en-US" sz="1600" b="1" dirty="0"/>
            </a:br>
            <a:r>
              <a:rPr lang="en-US" sz="1600" b="1" dirty="0"/>
              <a:t>peace offerings,</a:t>
            </a:r>
            <a:br>
              <a:rPr lang="en-US" sz="1600" b="1" dirty="0"/>
            </a:br>
            <a:r>
              <a:rPr lang="en-US" sz="1600" b="1" dirty="0">
                <a:ln>
                  <a:solidFill>
                    <a:srgbClr val="0070C0"/>
                  </a:solidFill>
                </a:ln>
                <a:solidFill>
                  <a:srgbClr val="FFC000"/>
                </a:solidFill>
                <a:effectLst>
                  <a:glow rad="127000">
                    <a:srgbClr val="E46D0A"/>
                  </a:glow>
                </a:effectLst>
              </a:rPr>
              <a:t>UNTIL </a:t>
            </a:r>
            <a:r>
              <a:rPr lang="en-US" sz="1600" b="1" dirty="0" smtClean="0">
                <a:ln>
                  <a:solidFill>
                    <a:srgbClr val="0070C0"/>
                  </a:solidFill>
                </a:ln>
                <a:solidFill>
                  <a:srgbClr val="FFC000"/>
                </a:solidFill>
                <a:effectLst>
                  <a:glow rad="127000">
                    <a:srgbClr val="E46D0A"/>
                  </a:glow>
                </a:effectLst>
              </a:rPr>
              <a:t>EVENING.</a:t>
            </a:r>
            <a:r>
              <a:rPr lang="en-US" sz="1600" b="1" dirty="0">
                <a:ln>
                  <a:solidFill>
                    <a:srgbClr val="0070C0"/>
                  </a:solidFill>
                </a:ln>
                <a:effectLst>
                  <a:glow rad="127000">
                    <a:srgbClr val="E46D0A"/>
                  </a:glow>
                </a:effectLst>
              </a:rPr>
              <a:t/>
            </a:r>
            <a:br>
              <a:rPr lang="en-US" sz="1600" b="1" dirty="0">
                <a:ln>
                  <a:solidFill>
                    <a:srgbClr val="0070C0"/>
                  </a:solidFill>
                </a:ln>
                <a:effectLst>
                  <a:glow rad="127000">
                    <a:srgbClr val="E46D0A"/>
                  </a:glow>
                </a:effectLst>
              </a:rPr>
            </a:br>
            <a:r>
              <a:rPr lang="en-US" sz="1600" b="1" dirty="0" smtClean="0">
                <a:solidFill>
                  <a:srgbClr val="6600CD"/>
                </a:solidFill>
              </a:rPr>
              <a:t>Judges </a:t>
            </a:r>
            <a:r>
              <a:rPr lang="en-US" sz="1600" b="1" dirty="0">
                <a:solidFill>
                  <a:srgbClr val="6600CD"/>
                </a:solidFill>
              </a:rPr>
              <a:t>20:26</a:t>
            </a:r>
            <a:endParaRPr lang="en-US" sz="1600" dirty="0">
              <a:solidFill>
                <a:srgbClr val="6600CD"/>
              </a:solidFill>
            </a:endParaRPr>
          </a:p>
        </p:txBody>
      </p:sp>
      <p:sp>
        <p:nvSpPr>
          <p:cNvPr id="35" name="TextBox 34"/>
          <p:cNvSpPr txBox="1"/>
          <p:nvPr/>
        </p:nvSpPr>
        <p:spPr>
          <a:xfrm>
            <a:off x="9383976" y="4999734"/>
            <a:ext cx="2333001" cy="646331"/>
          </a:xfrm>
          <a:prstGeom prst="rect">
            <a:avLst/>
          </a:prstGeom>
          <a:solidFill>
            <a:srgbClr val="002060"/>
          </a:solidFill>
          <a:scene3d>
            <a:camera prst="orthographicFront"/>
            <a:lightRig rig="threePt" dir="t"/>
          </a:scene3d>
          <a:sp3d>
            <a:bevelT w="152400" h="50800" prst="softRound"/>
          </a:sp3d>
        </p:spPr>
        <p:txBody>
          <a:bodyPr wrap="square" rtlCol="0">
            <a:spAutoFit/>
            <a:sp3d extrusionH="57150">
              <a:bevelT w="38100" h="38100"/>
            </a:sp3d>
          </a:bodyPr>
          <a:lstStyle/>
          <a:p>
            <a:pPr algn="ctr"/>
            <a:r>
              <a:rPr lang="en-US" b="1" dirty="0" smtClean="0">
                <a:solidFill>
                  <a:schemeClr val="accent2">
                    <a:lumMod val="50000"/>
                  </a:schemeClr>
                </a:solidFill>
                <a:effectLst>
                  <a:glow rad="127000">
                    <a:srgbClr val="A3E7FF"/>
                  </a:glow>
                </a:effectLst>
              </a:rPr>
              <a:t>4.  Was it actually </a:t>
            </a:r>
            <a:br>
              <a:rPr lang="en-US" b="1" dirty="0" smtClean="0">
                <a:solidFill>
                  <a:schemeClr val="accent2">
                    <a:lumMod val="50000"/>
                  </a:schemeClr>
                </a:solidFill>
                <a:effectLst>
                  <a:glow rad="127000">
                    <a:srgbClr val="A3E7FF"/>
                  </a:glow>
                </a:effectLst>
              </a:rPr>
            </a:br>
            <a:r>
              <a:rPr lang="en-US" b="1" dirty="0" smtClean="0">
                <a:solidFill>
                  <a:schemeClr val="accent2">
                    <a:lumMod val="50000"/>
                  </a:schemeClr>
                </a:solidFill>
                <a:effectLst>
                  <a:glow rad="127000">
                    <a:srgbClr val="A3E7FF"/>
                  </a:glow>
                </a:effectLst>
              </a:rPr>
              <a:t>the 3</a:t>
            </a:r>
            <a:r>
              <a:rPr lang="en-US" b="1" baseline="30000" dirty="0" smtClean="0">
                <a:solidFill>
                  <a:schemeClr val="accent2">
                    <a:lumMod val="50000"/>
                  </a:schemeClr>
                </a:solidFill>
                <a:effectLst>
                  <a:glow rad="127000">
                    <a:srgbClr val="A3E7FF"/>
                  </a:glow>
                </a:effectLst>
              </a:rPr>
              <a:t>rd</a:t>
            </a:r>
            <a:r>
              <a:rPr lang="en-US" b="1" dirty="0" smtClean="0">
                <a:solidFill>
                  <a:schemeClr val="accent2">
                    <a:lumMod val="50000"/>
                  </a:schemeClr>
                </a:solidFill>
                <a:effectLst>
                  <a:glow rad="127000">
                    <a:srgbClr val="A3E7FF"/>
                  </a:glow>
                </a:effectLst>
              </a:rPr>
              <a:t> cycle? </a:t>
            </a:r>
            <a:endParaRPr lang="en-US" b="1" dirty="0">
              <a:solidFill>
                <a:schemeClr val="accent2">
                  <a:lumMod val="50000"/>
                </a:schemeClr>
              </a:solidFill>
              <a:effectLst>
                <a:glow rad="127000">
                  <a:srgbClr val="A3E7FF"/>
                </a:glow>
              </a:effectLst>
            </a:endParaRPr>
          </a:p>
        </p:txBody>
      </p:sp>
      <p:cxnSp>
        <p:nvCxnSpPr>
          <p:cNvPr id="36" name="Straight Arrow Connector 35"/>
          <p:cNvCxnSpPr/>
          <p:nvPr/>
        </p:nvCxnSpPr>
        <p:spPr>
          <a:xfrm>
            <a:off x="5709920" y="5121893"/>
            <a:ext cx="3829012" cy="849590"/>
          </a:xfrm>
          <a:prstGeom prst="straightConnector1">
            <a:avLst/>
          </a:prstGeom>
          <a:ln w="57150">
            <a:solidFill>
              <a:srgbClr val="E46D0A"/>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6" name="Lightning Bolt 45"/>
          <p:cNvSpPr/>
          <p:nvPr/>
        </p:nvSpPr>
        <p:spPr>
          <a:xfrm rot="913233" flipH="1">
            <a:off x="9514130" y="510760"/>
            <a:ext cx="657139" cy="648420"/>
          </a:xfrm>
          <a:prstGeom prst="lightningBolt">
            <a:avLst/>
          </a:prstGeom>
          <a:ln w="381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826622" y="4667231"/>
            <a:ext cx="852818" cy="889004"/>
            <a:chOff x="4826622" y="4667231"/>
            <a:chExt cx="852818" cy="889004"/>
          </a:xfrm>
        </p:grpSpPr>
        <p:sp>
          <p:nvSpPr>
            <p:cNvPr id="49" name="4-Point Star 48"/>
            <p:cNvSpPr/>
            <p:nvPr/>
          </p:nvSpPr>
          <p:spPr>
            <a:xfrm>
              <a:off x="4826622" y="4667231"/>
              <a:ext cx="852818" cy="889004"/>
            </a:xfrm>
            <a:prstGeom prst="star4">
              <a:avLst/>
            </a:prstGeom>
            <a:solidFill>
              <a:srgbClr val="E46D0A"/>
            </a:solidFill>
            <a:ln w="12700">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4-Point Star 47"/>
            <p:cNvSpPr/>
            <p:nvPr/>
          </p:nvSpPr>
          <p:spPr>
            <a:xfrm>
              <a:off x="5030166" y="4893277"/>
              <a:ext cx="457200" cy="429895"/>
            </a:xfrm>
            <a:prstGeom prst="star4">
              <a:avLst/>
            </a:prstGeom>
            <a:solidFill>
              <a:srgbClr val="FFFF00"/>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7" name="Rectangle 56"/>
          <p:cNvSpPr/>
          <p:nvPr/>
        </p:nvSpPr>
        <p:spPr>
          <a:xfrm>
            <a:off x="3460832" y="5961323"/>
            <a:ext cx="7962139" cy="646331"/>
          </a:xfrm>
          <a:prstGeom prst="rect">
            <a:avLst/>
          </a:prstGeom>
        </p:spPr>
        <p:txBody>
          <a:bodyPr wrap="square">
            <a:spAutoFit/>
            <a:scene3d>
              <a:camera prst="orthographicFront"/>
              <a:lightRig rig="threePt" dir="t"/>
            </a:scene3d>
            <a:sp3d extrusionH="57150">
              <a:bevelT w="38100" h="38100" prst="angle"/>
            </a:sp3d>
          </a:bodyPr>
          <a:lstStyle/>
          <a:p>
            <a:r>
              <a:rPr lang="en-US" b="1" dirty="0" smtClean="0">
                <a:solidFill>
                  <a:srgbClr val="C00000"/>
                </a:solidFill>
                <a:latin typeface="Kristen ITC" pitchFamily="66" charset="0"/>
              </a:rPr>
              <a:t>Question:</a:t>
            </a:r>
            <a:r>
              <a:rPr lang="en-US" dirty="0"/>
              <a:t> </a:t>
            </a:r>
            <a:r>
              <a:rPr lang="en-US" dirty="0" smtClean="0"/>
              <a:t>  If </a:t>
            </a:r>
            <a:r>
              <a:rPr lang="en-US" dirty="0"/>
              <a:t>the Israelites were still gathered after sunset </a:t>
            </a:r>
            <a:r>
              <a:rPr lang="en-US" b="1" i="1" dirty="0"/>
              <a:t>(</a:t>
            </a:r>
            <a:r>
              <a:rPr lang="en-US" b="1" i="1" dirty="0">
                <a:solidFill>
                  <a:srgbClr val="E46D0A"/>
                </a:solidFill>
              </a:rPr>
              <a:t>evening/even</a:t>
            </a:r>
            <a:r>
              <a:rPr lang="en-US" b="1" i="1" dirty="0"/>
              <a:t>) </a:t>
            </a:r>
            <a:r>
              <a:rPr lang="en-US" b="1" i="1" dirty="0" smtClean="0"/>
              <a:t/>
            </a:r>
            <a:br>
              <a:rPr lang="en-US" b="1" i="1" dirty="0" smtClean="0"/>
            </a:br>
            <a:r>
              <a:rPr lang="en-US" dirty="0" smtClean="0"/>
              <a:t>on </a:t>
            </a:r>
            <a:r>
              <a:rPr lang="en-US" dirty="0"/>
              <a:t>the cycle after </a:t>
            </a:r>
            <a:r>
              <a:rPr lang="en-US" dirty="0" smtClean="0"/>
              <a:t>the 2</a:t>
            </a:r>
            <a:r>
              <a:rPr lang="en-US" baseline="30000" dirty="0" smtClean="0"/>
              <a:t>nd</a:t>
            </a:r>
            <a:r>
              <a:rPr lang="en-US" dirty="0" smtClean="0"/>
              <a:t> battle, what </a:t>
            </a:r>
            <a:r>
              <a:rPr lang="en-US" dirty="0"/>
              <a:t>cycle was it according to Sunset Theory?</a:t>
            </a:r>
          </a:p>
        </p:txBody>
      </p:sp>
      <p:cxnSp>
        <p:nvCxnSpPr>
          <p:cNvPr id="19" name="Straight Arrow Connector 18"/>
          <p:cNvCxnSpPr>
            <a:stCxn id="49" idx="1"/>
          </p:cNvCxnSpPr>
          <p:nvPr/>
        </p:nvCxnSpPr>
        <p:spPr>
          <a:xfrm flipH="1">
            <a:off x="2769311" y="5111733"/>
            <a:ext cx="2057311" cy="765164"/>
          </a:xfrm>
          <a:prstGeom prst="straightConnector1">
            <a:avLst/>
          </a:prstGeom>
          <a:ln w="57150">
            <a:solidFill>
              <a:srgbClr val="FFF2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378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left)">
                                      <p:cBhvr>
                                        <p:cTn id="7" dur="1250"/>
                                        <p:tgtEl>
                                          <p:spTgt spid="3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7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wipe(left)">
                                      <p:cBhvr>
                                        <p:cTn id="16" dur="1750"/>
                                        <p:tgtEl>
                                          <p:spTgt spid="21">
                                            <p:txEl>
                                              <p:pRg st="0" end="0"/>
                                            </p:txEl>
                                          </p:spTgt>
                                        </p:tgtEl>
                                      </p:cBhvr>
                                    </p:animEffect>
                                  </p:childTnLst>
                                </p:cTn>
                              </p:par>
                            </p:childTnLst>
                          </p:cTn>
                        </p:par>
                        <p:par>
                          <p:cTn id="17" fill="hold">
                            <p:stCondLst>
                              <p:cond delay="1750"/>
                            </p:stCondLst>
                            <p:childTnLst>
                              <p:par>
                                <p:cTn id="18" presetID="2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175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1750"/>
                                        <p:tgtEl>
                                          <p:spTgt spid="18">
                                            <p:txEl>
                                              <p:pRg st="0" end="0"/>
                                            </p:txEl>
                                          </p:spTgt>
                                        </p:tgtEl>
                                      </p:cBhvr>
                                    </p:animEffect>
                                  </p:childTnLst>
                                </p:cTn>
                              </p:par>
                            </p:childTnLst>
                          </p:cTn>
                        </p:par>
                        <p:par>
                          <p:cTn id="26" fill="hold">
                            <p:stCondLst>
                              <p:cond delay="1750"/>
                            </p:stCondLst>
                            <p:childTnLst>
                              <p:par>
                                <p:cTn id="27" presetID="22" presetClass="entr" presetSubtype="4"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175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1000" fill="hold"/>
                                        <p:tgtEl>
                                          <p:spTgt spid="57"/>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1500"/>
                                        <p:tgtEl>
                                          <p:spTgt spid="19"/>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5">
                                            <p:txEl>
                                              <p:pRg st="0" end="0"/>
                                            </p:txEl>
                                          </p:spTgt>
                                        </p:tgtEl>
                                        <p:attrNameLst>
                                          <p:attrName>style.visibility</p:attrName>
                                        </p:attrNameLst>
                                      </p:cBhvr>
                                      <p:to>
                                        <p:strVal val="visible"/>
                                      </p:to>
                                    </p:set>
                                    <p:animEffect transition="in" filter="barn(inVertical)">
                                      <p:cBhvr>
                                        <p:cTn id="49" dur="10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E421CBA-CAA9-46CE-8E67-4288503FD7EF}"/>
              </a:ext>
            </a:extLst>
          </p:cNvPr>
          <p:cNvSpPr txBox="1"/>
          <p:nvPr/>
        </p:nvSpPr>
        <p:spPr>
          <a:xfrm>
            <a:off x="305579" y="377155"/>
            <a:ext cx="4000204" cy="4401205"/>
          </a:xfrm>
          <a:prstGeom prst="rect">
            <a:avLst/>
          </a:prstGeom>
          <a:noFill/>
        </p:spPr>
        <p:txBody>
          <a:bodyPr wrap="square">
            <a:spAutoFit/>
            <a:scene3d>
              <a:camera prst="orthographicFront"/>
              <a:lightRig rig="threePt" dir="t"/>
            </a:scene3d>
            <a:sp3d extrusionH="57150">
              <a:bevelT w="38100" h="38100" prst="angle"/>
            </a:sp3d>
          </a:bodyPr>
          <a:lstStyle/>
          <a:p>
            <a:pPr algn="ctr"/>
            <a:r>
              <a:rPr lang="en-AU" sz="2800" b="0" i="0" u="none" strike="noStrike" baseline="0" dirty="0" smtClean="0">
                <a:solidFill>
                  <a:srgbClr val="CD00CD"/>
                </a:solidFill>
                <a:latin typeface="Kristen ITC" panose="03050502040202030202" pitchFamily="66" charset="0"/>
              </a:rPr>
              <a:t>  </a:t>
            </a:r>
            <a:r>
              <a:rPr lang="en-AU" sz="3200" b="0" i="0" u="none" strike="noStrike" baseline="0" dirty="0" smtClean="0">
                <a:solidFill>
                  <a:srgbClr val="CD00CD"/>
                </a:solidFill>
                <a:latin typeface="Kristen ITC" panose="03050502040202030202" pitchFamily="66" charset="0"/>
              </a:rPr>
              <a:t>Scenario </a:t>
            </a:r>
            <a:r>
              <a:rPr lang="en-AU" sz="3200" b="0" i="0" u="none" strike="noStrike" baseline="0" dirty="0">
                <a:solidFill>
                  <a:srgbClr val="000000"/>
                </a:solidFill>
                <a:latin typeface="Kristen ITC" panose="03050502040202030202" pitchFamily="66" charset="0"/>
              </a:rPr>
              <a:t>#1:</a:t>
            </a:r>
            <a:endParaRPr lang="en-AU" sz="2800" b="0" i="0" u="none" strike="noStrike" baseline="0" dirty="0">
              <a:solidFill>
                <a:srgbClr val="000000"/>
              </a:solidFill>
              <a:latin typeface="Kristen ITC" panose="03050502040202030202" pitchFamily="66" charset="0"/>
            </a:endParaRPr>
          </a:p>
          <a:p>
            <a:pPr algn="ctr"/>
            <a:r>
              <a:rPr lang="en-US" sz="3200" b="1" i="0" u="none" strike="noStrike" baseline="0" dirty="0">
                <a:solidFill>
                  <a:srgbClr val="0D0D0D"/>
                </a:solidFill>
                <a:latin typeface="Rockwell Extra Bold" panose="02060903040505020403" pitchFamily="18" charset="0"/>
              </a:rPr>
              <a:t>If </a:t>
            </a:r>
            <a:r>
              <a:rPr lang="en-US" sz="2000" b="1" i="0" u="none" strike="noStrike" baseline="0" dirty="0">
                <a:solidFill>
                  <a:srgbClr val="0000FF"/>
                </a:solidFill>
                <a:latin typeface="Kristen ITC" panose="03050502040202030202" pitchFamily="66" charset="0"/>
              </a:rPr>
              <a:t>Yahuah’s Words </a:t>
            </a:r>
            <a:r>
              <a:rPr lang="en-US" sz="2400" b="0" i="0" u="none" strike="noStrike" baseline="0" dirty="0">
                <a:solidFill>
                  <a:srgbClr val="000000"/>
                </a:solidFill>
                <a:latin typeface="Calibri" panose="020F0502020204030204" pitchFamily="34" charset="0"/>
              </a:rPr>
              <a:t>(spoken </a:t>
            </a:r>
            <a:r>
              <a:rPr lang="en-US" sz="2400" b="0" i="0" u="none" strike="noStrike" baseline="0" dirty="0" smtClean="0">
                <a:solidFill>
                  <a:srgbClr val="000000"/>
                </a:solidFill>
                <a:latin typeface="Calibri" panose="020F0502020204030204" pitchFamily="34" charset="0"/>
              </a:rPr>
              <a:t/>
            </a:r>
            <a:br>
              <a:rPr lang="en-US" sz="2400" b="0" i="0" u="none" strike="noStrike" baseline="0" dirty="0" smtClean="0">
                <a:solidFill>
                  <a:srgbClr val="000000"/>
                </a:solidFill>
                <a:latin typeface="Calibri" panose="020F0502020204030204" pitchFamily="34" charset="0"/>
              </a:rPr>
            </a:br>
            <a:r>
              <a:rPr lang="en-US" sz="2400" b="0" i="0" u="none" strike="noStrike" baseline="0" dirty="0" smtClean="0">
                <a:solidFill>
                  <a:srgbClr val="000000"/>
                </a:solidFill>
                <a:latin typeface="Calibri" panose="020F0502020204030204" pitchFamily="34" charset="0"/>
              </a:rPr>
              <a:t>in Box </a:t>
            </a:r>
            <a:r>
              <a:rPr lang="en-US" sz="2400" b="0" i="0" u="none" strike="noStrike" baseline="0" dirty="0">
                <a:solidFill>
                  <a:srgbClr val="000000"/>
                </a:solidFill>
                <a:latin typeface="Calibri" panose="020F0502020204030204" pitchFamily="34" charset="0"/>
              </a:rPr>
              <a:t>#2), </a:t>
            </a:r>
            <a:r>
              <a:rPr lang="en-US" sz="2000" b="0" i="0" u="none" strike="noStrike" baseline="0" dirty="0">
                <a:solidFill>
                  <a:srgbClr val="FF0000"/>
                </a:solidFill>
                <a:latin typeface="Kristen ITC" panose="03050502040202030202" pitchFamily="66" charset="0"/>
              </a:rPr>
              <a:t>were indeed spoken on the </a:t>
            </a:r>
            <a:r>
              <a:rPr lang="en-US" sz="2800" b="0" i="0" u="none" strike="noStrike" baseline="0" dirty="0" smtClean="0">
                <a:solidFill>
                  <a:srgbClr val="0D0D0D"/>
                </a:solidFill>
                <a:latin typeface="Kristen ITC" panose="03050502040202030202" pitchFamily="66" charset="0"/>
              </a:rPr>
              <a:t>3</a:t>
            </a:r>
            <a:r>
              <a:rPr lang="en-US" sz="2800" b="0" i="0" u="none" strike="noStrike" baseline="30000" dirty="0" smtClean="0">
                <a:solidFill>
                  <a:srgbClr val="0D0D0D"/>
                </a:solidFill>
                <a:latin typeface="Kristen ITC" panose="03050502040202030202" pitchFamily="66" charset="0"/>
              </a:rPr>
              <a:t>rd</a:t>
            </a:r>
            <a:r>
              <a:rPr lang="en-US" sz="2800" b="0" i="0" u="none" strike="noStrike" dirty="0" smtClean="0">
                <a:solidFill>
                  <a:srgbClr val="0D0D0D"/>
                </a:solidFill>
                <a:latin typeface="Kristen ITC" panose="03050502040202030202" pitchFamily="66" charset="0"/>
              </a:rPr>
              <a:t> </a:t>
            </a:r>
            <a:r>
              <a:rPr lang="en-US" sz="2000" b="0" i="0" u="none" strike="noStrike" baseline="0" dirty="0" smtClean="0">
                <a:solidFill>
                  <a:srgbClr val="FF0000"/>
                </a:solidFill>
                <a:latin typeface="Kristen ITC" panose="03050502040202030202" pitchFamily="66" charset="0"/>
              </a:rPr>
              <a:t>cycle</a:t>
            </a:r>
            <a:r>
              <a:rPr lang="en-US" sz="2000" b="0" i="0" u="none" strike="noStrike" baseline="0" dirty="0">
                <a:solidFill>
                  <a:srgbClr val="FF0000"/>
                </a:solidFill>
                <a:latin typeface="Kristen ITC" panose="03050502040202030202" pitchFamily="66" charset="0"/>
              </a:rPr>
              <a:t>, by </a:t>
            </a:r>
            <a:r>
              <a:rPr lang="en-US" sz="2000" b="0" i="0" u="none" strike="noStrike" baseline="0" dirty="0" smtClean="0">
                <a:solidFill>
                  <a:srgbClr val="FF0000"/>
                </a:solidFill>
                <a:latin typeface="Kristen ITC" panose="03050502040202030202" pitchFamily="66" charset="0"/>
              </a:rPr>
              <a:t>reason of the </a:t>
            </a:r>
            <a:r>
              <a:rPr lang="en-US" sz="2000" b="0" i="0" u="none" strike="noStrike" baseline="0" dirty="0">
                <a:solidFill>
                  <a:srgbClr val="FF0000"/>
                </a:solidFill>
                <a:latin typeface="Kristen ITC" panose="03050502040202030202" pitchFamily="66" charset="0"/>
              </a:rPr>
              <a:t>Sunset Theory, </a:t>
            </a:r>
            <a:r>
              <a:rPr lang="en-US" sz="2400" b="0" i="0" u="none" strike="noStrike" baseline="0" dirty="0">
                <a:solidFill>
                  <a:srgbClr val="000000"/>
                </a:solidFill>
                <a:latin typeface="Calibri" panose="020F0502020204030204" pitchFamily="34" charset="0"/>
              </a:rPr>
              <a:t>and the Hebrew warriors went to battle the very </a:t>
            </a:r>
            <a:r>
              <a:rPr lang="en-US" sz="2400" b="0" i="0" u="none" strike="noStrike" baseline="0" dirty="0" smtClean="0">
                <a:solidFill>
                  <a:srgbClr val="000000"/>
                </a:solidFill>
                <a:latin typeface="Calibri" panose="020F0502020204030204" pitchFamily="34" charset="0"/>
              </a:rPr>
              <a:t>next </a:t>
            </a:r>
            <a:r>
              <a:rPr lang="en-US" sz="2400" b="0" i="0" u="none" strike="noStrike" baseline="0" dirty="0">
                <a:solidFill>
                  <a:srgbClr val="000000"/>
                </a:solidFill>
                <a:latin typeface="Calibri" panose="020F0502020204030204" pitchFamily="34" charset="0"/>
              </a:rPr>
              <a:t>morning, </a:t>
            </a:r>
            <a:r>
              <a:rPr lang="en-US" sz="2400" b="0" i="0" u="none" strike="noStrike" baseline="0" dirty="0" smtClean="0">
                <a:solidFill>
                  <a:srgbClr val="000000"/>
                </a:solidFill>
                <a:latin typeface="Calibri" panose="020F0502020204030204" pitchFamily="34" charset="0"/>
              </a:rPr>
              <a:t>or even </a:t>
            </a:r>
            <a:r>
              <a:rPr lang="en-US" sz="2400" b="0" i="0" u="none" strike="noStrike" baseline="0" dirty="0">
                <a:solidFill>
                  <a:srgbClr val="000000"/>
                </a:solidFill>
                <a:latin typeface="Calibri" panose="020F0502020204030204" pitchFamily="34" charset="0"/>
              </a:rPr>
              <a:t>sometime </a:t>
            </a:r>
            <a:r>
              <a:rPr lang="en-US" sz="2400" b="1" i="0" u="sng" strike="noStrike" baseline="0" dirty="0">
                <a:solidFill>
                  <a:srgbClr val="FF0000"/>
                </a:solidFill>
                <a:latin typeface="Calibri,Bold"/>
              </a:rPr>
              <a:t>BEFORE THE NEXT SUNSET</a:t>
            </a:r>
            <a:r>
              <a:rPr lang="en-US" sz="2400" b="1" i="0" u="none" strike="noStrike" baseline="0" dirty="0">
                <a:solidFill>
                  <a:srgbClr val="FF0000"/>
                </a:solidFill>
                <a:latin typeface="Calibri,Bold"/>
              </a:rPr>
              <a:t> </a:t>
            </a:r>
            <a:r>
              <a:rPr lang="en-US" sz="2400" b="0" i="0" u="none" strike="noStrike" baseline="0" dirty="0">
                <a:solidFill>
                  <a:srgbClr val="000000"/>
                </a:solidFill>
                <a:latin typeface="Calibri" panose="020F0502020204030204" pitchFamily="34" charset="0"/>
              </a:rPr>
              <a:t>occurred in this </a:t>
            </a:r>
            <a:r>
              <a:rPr lang="en-US" sz="2400" b="0" i="0" u="none" strike="noStrike" baseline="0" dirty="0" smtClean="0">
                <a:solidFill>
                  <a:srgbClr val="000000"/>
                </a:solidFill>
                <a:latin typeface="Calibri" panose="020F0502020204030204" pitchFamily="34" charset="0"/>
              </a:rPr>
              <a:t>3</a:t>
            </a:r>
            <a:r>
              <a:rPr lang="en-US" sz="2400" b="0" i="0" u="none" strike="noStrike" baseline="30000" dirty="0" smtClean="0">
                <a:solidFill>
                  <a:srgbClr val="000000"/>
                </a:solidFill>
                <a:latin typeface="Calibri" panose="020F0502020204030204" pitchFamily="34" charset="0"/>
              </a:rPr>
              <a:t>rd</a:t>
            </a:r>
            <a:r>
              <a:rPr lang="en-US" sz="2400" b="0" i="0" u="none" strike="noStrike" baseline="0" dirty="0" smtClean="0">
                <a:solidFill>
                  <a:srgbClr val="000000"/>
                </a:solidFill>
                <a:latin typeface="Calibri" panose="020F0502020204030204" pitchFamily="34" charset="0"/>
              </a:rPr>
              <a:t> </a:t>
            </a:r>
            <a:r>
              <a:rPr lang="en-US" sz="1000" b="0" i="0" u="none" strike="noStrike" baseline="0" dirty="0" smtClean="0">
                <a:solidFill>
                  <a:srgbClr val="000000"/>
                </a:solidFill>
                <a:latin typeface="Calibri" panose="020F0502020204030204" pitchFamily="34" charset="0"/>
              </a:rPr>
              <a:t> </a:t>
            </a:r>
            <a:r>
              <a:rPr lang="en-US" sz="2400" b="0" i="0" u="none" strike="noStrike" baseline="0" dirty="0">
                <a:solidFill>
                  <a:srgbClr val="000000"/>
                </a:solidFill>
                <a:latin typeface="Calibri" panose="020F0502020204030204" pitchFamily="34" charset="0"/>
              </a:rPr>
              <a:t>cycle </a:t>
            </a:r>
            <a:r>
              <a:rPr lang="en-US" sz="2400" b="0" i="0" u="none" strike="noStrike" baseline="0" dirty="0" smtClean="0">
                <a:solidFill>
                  <a:srgbClr val="000000"/>
                </a:solidFill>
                <a:latin typeface="Calibri" panose="020F0502020204030204" pitchFamily="34" charset="0"/>
              </a:rPr>
              <a:t>…</a:t>
            </a:r>
          </a:p>
          <a:p>
            <a:pPr algn="l"/>
            <a:endParaRPr lang="en-US" sz="2000" dirty="0">
              <a:solidFill>
                <a:srgbClr val="00000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837E6352-AEFE-4C79-A010-4136B479DE88}" type="slidenum">
              <a:rPr lang="en-AU" smtClean="0"/>
              <a:t>31</a:t>
            </a:fld>
            <a:endParaRPr lang="en-AU"/>
          </a:p>
        </p:txBody>
      </p:sp>
      <p:sp>
        <p:nvSpPr>
          <p:cNvPr id="6" name="Down Arrow 5"/>
          <p:cNvSpPr/>
          <p:nvPr/>
        </p:nvSpPr>
        <p:spPr>
          <a:xfrm>
            <a:off x="601301" y="439980"/>
            <a:ext cx="232304" cy="396747"/>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6E421CBA-CAA9-46CE-8E67-4288503FD7EF}"/>
              </a:ext>
            </a:extLst>
          </p:cNvPr>
          <p:cNvSpPr txBox="1"/>
          <p:nvPr/>
        </p:nvSpPr>
        <p:spPr>
          <a:xfrm>
            <a:off x="698855" y="4625174"/>
            <a:ext cx="10764457" cy="1815882"/>
          </a:xfrm>
          <a:prstGeom prst="rect">
            <a:avLst/>
          </a:prstGeom>
          <a:noFill/>
        </p:spPr>
        <p:txBody>
          <a:bodyPr wrap="square">
            <a:spAutoFit/>
            <a:scene3d>
              <a:camera prst="orthographicFront"/>
              <a:lightRig rig="threePt" dir="t"/>
            </a:scene3d>
            <a:sp3d extrusionH="57150">
              <a:bevelT w="38100" h="38100" prst="angle"/>
            </a:sp3d>
          </a:bodyPr>
          <a:lstStyle/>
          <a:p>
            <a:pPr algn="ctr"/>
            <a:r>
              <a:rPr lang="en-AU" sz="3200" b="0" i="0" u="none" strike="noStrike" baseline="0" dirty="0" smtClean="0">
                <a:solidFill>
                  <a:srgbClr val="CD00CD"/>
                </a:solidFill>
                <a:latin typeface="Kristen ITC" panose="03050502040202030202" pitchFamily="66" charset="0"/>
              </a:rPr>
              <a:t>  </a:t>
            </a:r>
            <a:r>
              <a:rPr lang="en-AU" sz="3200" b="1" dirty="0" smtClean="0">
                <a:solidFill>
                  <a:srgbClr val="31859C"/>
                </a:solidFill>
                <a:latin typeface="Kristen ITC" panose="03050502040202030202" pitchFamily="66" charset="0"/>
              </a:rPr>
              <a:t>Here’s the question</a:t>
            </a:r>
            <a:r>
              <a:rPr lang="en-AU" sz="2400" dirty="0">
                <a:solidFill>
                  <a:srgbClr val="31859C"/>
                </a:solidFill>
                <a:latin typeface="Kristen ITC" panose="03050502040202030202" pitchFamily="66" charset="0"/>
              </a:rPr>
              <a:t>:  </a:t>
            </a:r>
            <a:r>
              <a:rPr lang="en-AU" sz="2400" dirty="0">
                <a:solidFill>
                  <a:srgbClr val="000000"/>
                </a:solidFill>
                <a:latin typeface="Calibri" panose="020F0502020204030204" pitchFamily="34" charset="0"/>
              </a:rPr>
              <a:t>Could</a:t>
            </a:r>
            <a:r>
              <a:rPr lang="en-US" sz="3200" b="1" dirty="0">
                <a:solidFill>
                  <a:srgbClr val="0000FF"/>
                </a:solidFill>
                <a:latin typeface="Times New Roman,Bold"/>
              </a:rPr>
              <a:t> </a:t>
            </a:r>
            <a:r>
              <a:rPr lang="en-AU" sz="2800" b="1" i="1" dirty="0">
                <a:solidFill>
                  <a:srgbClr val="0000FF"/>
                </a:solidFill>
                <a:latin typeface="Calibri,BoldItalic"/>
              </a:rPr>
              <a:t>Yahuah be held responsible </a:t>
            </a:r>
            <a:r>
              <a:rPr lang="en-AU" sz="2400" dirty="0" smtClean="0">
                <a:solidFill>
                  <a:srgbClr val="000000"/>
                </a:solidFill>
                <a:latin typeface="Calibri" panose="020F0502020204030204" pitchFamily="34" charset="0"/>
              </a:rPr>
              <a:t>for</a:t>
            </a:r>
            <a:br>
              <a:rPr lang="en-AU" sz="2400" dirty="0" smtClean="0">
                <a:solidFill>
                  <a:srgbClr val="000000"/>
                </a:solidFill>
                <a:latin typeface="Calibri" panose="020F0502020204030204" pitchFamily="34" charset="0"/>
              </a:rPr>
            </a:br>
            <a:r>
              <a:rPr lang="en-AU" sz="2400" dirty="0" smtClean="0">
                <a:solidFill>
                  <a:srgbClr val="000000"/>
                </a:solidFill>
                <a:latin typeface="Calibri" panose="020F0502020204030204" pitchFamily="34" charset="0"/>
              </a:rPr>
              <a:t> </a:t>
            </a:r>
            <a:r>
              <a:rPr lang="en-AU" sz="2400" b="1" dirty="0">
                <a:solidFill>
                  <a:srgbClr val="FF0000"/>
                </a:solidFill>
                <a:latin typeface="Rockwell Extra Bold" panose="02060903040505020403" pitchFamily="18" charset="0"/>
              </a:rPr>
              <a:t>NOT DELIVERING </a:t>
            </a:r>
            <a:r>
              <a:rPr lang="en-AU" sz="2400" dirty="0" smtClean="0">
                <a:solidFill>
                  <a:srgbClr val="000000"/>
                </a:solidFill>
                <a:latin typeface="Calibri" panose="020F0502020204030204" pitchFamily="34" charset="0"/>
              </a:rPr>
              <a:t>their </a:t>
            </a:r>
            <a:r>
              <a:rPr lang="en-AU" sz="2400" dirty="0" err="1">
                <a:solidFill>
                  <a:srgbClr val="000000"/>
                </a:solidFill>
                <a:latin typeface="Calibri" panose="020F0502020204030204" pitchFamily="34" charset="0"/>
              </a:rPr>
              <a:t>Benjamite</a:t>
            </a:r>
            <a:r>
              <a:rPr lang="en-AU" sz="2400" dirty="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brothers (opponents) into their hands </a:t>
            </a:r>
            <a:r>
              <a:rPr lang="en-US" sz="2400" dirty="0" smtClean="0">
                <a:solidFill>
                  <a:srgbClr val="000000"/>
                </a:solidFill>
                <a:latin typeface="Calibri" panose="020F0502020204030204" pitchFamily="34" charset="0"/>
              </a:rPr>
              <a:t/>
            </a:r>
            <a:br>
              <a:rPr lang="en-US" sz="2400" dirty="0" smtClean="0">
                <a:solidFill>
                  <a:srgbClr val="000000"/>
                </a:solidFill>
                <a:latin typeface="Calibri" panose="020F0502020204030204" pitchFamily="34" charset="0"/>
              </a:rPr>
            </a:br>
            <a:r>
              <a:rPr lang="en-US" sz="2400" b="1" dirty="0" smtClean="0">
                <a:solidFill>
                  <a:srgbClr val="FF0000"/>
                </a:solidFill>
                <a:latin typeface="Rockwell Extra Bold" panose="02060903040505020403" pitchFamily="18" charset="0"/>
              </a:rPr>
              <a:t>BEFORE </a:t>
            </a:r>
            <a:r>
              <a:rPr lang="en-US" sz="2800" dirty="0">
                <a:solidFill>
                  <a:srgbClr val="FF0000"/>
                </a:solidFill>
                <a:latin typeface="Comic Sans MS" panose="030F0702030302020204" pitchFamily="66" charset="0"/>
              </a:rPr>
              <a:t>”</a:t>
            </a:r>
            <a:r>
              <a:rPr lang="en-US" sz="2800" u="sng" dirty="0">
                <a:solidFill>
                  <a:srgbClr val="FF0000"/>
                </a:solidFill>
                <a:latin typeface="Comic Sans MS" panose="030F0702030302020204" pitchFamily="66" charset="0"/>
              </a:rPr>
              <a:t>the </a:t>
            </a:r>
            <a:r>
              <a:rPr lang="en-US" sz="3200" b="1" u="sng" dirty="0">
                <a:solidFill>
                  <a:srgbClr val="FF0000"/>
                </a:solidFill>
                <a:latin typeface="Comic Sans MS,Bold"/>
              </a:rPr>
              <a:t>tomorrow</a:t>
            </a:r>
            <a:r>
              <a:rPr lang="en-US" sz="2800" dirty="0">
                <a:solidFill>
                  <a:srgbClr val="FF0000"/>
                </a:solidFill>
                <a:latin typeface="Comic Sans MS" panose="030F0702030302020204" pitchFamily="66" charset="0"/>
              </a:rPr>
              <a:t>” </a:t>
            </a:r>
            <a:r>
              <a:rPr lang="en-US" sz="2800" u="sng" dirty="0" smtClean="0">
                <a:solidFill>
                  <a:srgbClr val="000000"/>
                </a:solidFill>
                <a:latin typeface="Comic Sans MS" panose="030F0702030302020204" pitchFamily="66" charset="0"/>
              </a:rPr>
              <a:t>be</a:t>
            </a:r>
            <a:r>
              <a:rPr lang="en-US" sz="2800" dirty="0" smtClean="0">
                <a:solidFill>
                  <a:srgbClr val="000000"/>
                </a:solidFill>
                <a:latin typeface="Comic Sans MS" panose="030F0702030302020204" pitchFamily="66" charset="0"/>
              </a:rPr>
              <a:t>g</a:t>
            </a:r>
            <a:r>
              <a:rPr lang="en-US" sz="2800" u="sng" dirty="0" smtClean="0">
                <a:solidFill>
                  <a:srgbClr val="000000"/>
                </a:solidFill>
                <a:latin typeface="Comic Sans MS" panose="030F0702030302020204" pitchFamily="66" charset="0"/>
              </a:rPr>
              <a:t>an </a:t>
            </a:r>
            <a:r>
              <a:rPr lang="en-US" sz="2800" u="sng" dirty="0">
                <a:solidFill>
                  <a:srgbClr val="000000"/>
                </a:solidFill>
                <a:latin typeface="Comic Sans MS" panose="030F0702030302020204" pitchFamily="66" charset="0"/>
              </a:rPr>
              <a:t>at </a:t>
            </a:r>
            <a:r>
              <a:rPr lang="en-US" sz="2400" b="1" u="sng" dirty="0">
                <a:solidFill>
                  <a:srgbClr val="000000"/>
                </a:solidFill>
                <a:latin typeface="Comic Sans MS,Bold"/>
              </a:rPr>
              <a:t>SUNSET</a:t>
            </a:r>
            <a:r>
              <a:rPr lang="en-US" sz="2800" dirty="0">
                <a:solidFill>
                  <a:srgbClr val="000000"/>
                </a:solidFill>
                <a:latin typeface="Comic Sans MS" panose="030F0702030302020204" pitchFamily="66" charset="0"/>
              </a:rPr>
              <a:t>?</a:t>
            </a:r>
            <a:endParaRPr lang="en-AU" sz="2400" dirty="0"/>
          </a:p>
          <a:p>
            <a:pPr algn="l"/>
            <a:endParaRPr lang="en-US" sz="2400" b="0" i="0" u="none" strike="noStrike" baseline="0" dirty="0" smtClean="0">
              <a:solidFill>
                <a:srgbClr val="000000"/>
              </a:solidFill>
              <a:latin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84919" y="262480"/>
            <a:ext cx="7441130" cy="4185635"/>
          </a:xfrm>
          <a:prstGeom prst="rect">
            <a:avLst/>
          </a:prstGeom>
          <a:noFill/>
          <a:ln w="571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52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A69BBFE-01B7-4016-9678-B224506F49CE}"/>
              </a:ext>
            </a:extLst>
          </p:cNvPr>
          <p:cNvSpPr txBox="1"/>
          <p:nvPr/>
        </p:nvSpPr>
        <p:spPr>
          <a:xfrm>
            <a:off x="74011" y="266636"/>
            <a:ext cx="4185383" cy="2923877"/>
          </a:xfrm>
          <a:prstGeom prst="rect">
            <a:avLst/>
          </a:prstGeom>
          <a:noFill/>
        </p:spPr>
        <p:txBody>
          <a:bodyPr wrap="square">
            <a:spAutoFit/>
            <a:scene3d>
              <a:camera prst="orthographicFront"/>
              <a:lightRig rig="threePt" dir="t"/>
            </a:scene3d>
            <a:sp3d extrusionH="57150">
              <a:bevelT w="38100" h="38100" prst="angle"/>
            </a:sp3d>
          </a:bodyPr>
          <a:lstStyle/>
          <a:p>
            <a:pPr algn="ctr"/>
            <a:r>
              <a:rPr lang="en-AU" sz="3200" b="0" i="0" u="none" strike="noStrike" baseline="0" dirty="0" smtClean="0">
                <a:solidFill>
                  <a:srgbClr val="CD00CD"/>
                </a:solidFill>
                <a:latin typeface="Kristen ITC" panose="03050502040202030202" pitchFamily="66" charset="0"/>
              </a:rPr>
              <a:t>  Scenario </a:t>
            </a:r>
            <a:r>
              <a:rPr lang="en-AU" sz="3200" b="0" i="0" u="none" strike="noStrike" baseline="0" dirty="0">
                <a:solidFill>
                  <a:srgbClr val="000000"/>
                </a:solidFill>
                <a:latin typeface="Kristen ITC" panose="03050502040202030202" pitchFamily="66" charset="0"/>
              </a:rPr>
              <a:t>#2:</a:t>
            </a:r>
          </a:p>
          <a:p>
            <a:pPr algn="ctr"/>
            <a:r>
              <a:rPr lang="en-US" sz="3200" b="1" i="0" u="none" strike="noStrike" baseline="0" dirty="0">
                <a:solidFill>
                  <a:srgbClr val="000000"/>
                </a:solidFill>
                <a:latin typeface="Rockwell Extra Bold" panose="02060903040505020403" pitchFamily="18" charset="0"/>
              </a:rPr>
              <a:t>If </a:t>
            </a:r>
            <a:r>
              <a:rPr lang="en-US" sz="2400" b="0" i="0" u="none" strike="noStrike" baseline="0" dirty="0">
                <a:solidFill>
                  <a:srgbClr val="000000"/>
                </a:solidFill>
                <a:latin typeface="Calibri" panose="020F0502020204030204" pitchFamily="34" charset="0"/>
              </a:rPr>
              <a:t>the Hebrew warriors had waited </a:t>
            </a:r>
            <a:r>
              <a:rPr lang="en-US" sz="2400" b="0" i="0" u="sng" strike="noStrike" baseline="0" dirty="0">
                <a:solidFill>
                  <a:srgbClr val="000000"/>
                </a:solidFill>
                <a:latin typeface="Calibri" panose="020F0502020204030204" pitchFamily="34" charset="0"/>
              </a:rPr>
              <a:t>for nearly 24 hours</a:t>
            </a:r>
            <a:r>
              <a:rPr lang="en-US" sz="2400" b="0" i="0" strike="noStrike" baseline="0" dirty="0">
                <a:solidFill>
                  <a:srgbClr val="000000"/>
                </a:solidFill>
                <a:latin typeface="Calibri" panose="020F0502020204030204" pitchFamily="34" charset="0"/>
              </a:rPr>
              <a:t> </a:t>
            </a:r>
            <a:r>
              <a:rPr lang="en-US" sz="2400" b="0" i="0" strike="noStrike" baseline="0" dirty="0" smtClean="0">
                <a:solidFill>
                  <a:srgbClr val="000000"/>
                </a:solidFill>
                <a:latin typeface="Calibri" panose="020F0502020204030204" pitchFamily="34" charset="0"/>
              </a:rPr>
              <a:t/>
            </a:r>
            <a:br>
              <a:rPr lang="en-US" sz="2400" b="0" i="0" strike="noStrike" baseline="0" dirty="0" smtClean="0">
                <a:solidFill>
                  <a:srgbClr val="000000"/>
                </a:solidFill>
                <a:latin typeface="Calibri" panose="020F0502020204030204" pitchFamily="34" charset="0"/>
              </a:rPr>
            </a:br>
            <a:r>
              <a:rPr lang="en-US" sz="2400" b="1" i="0" u="sng" strike="noStrike" baseline="0" dirty="0" smtClean="0">
                <a:solidFill>
                  <a:srgbClr val="FF0000"/>
                </a:solidFill>
                <a:latin typeface="Comic Sans MS,Bold"/>
              </a:rPr>
              <a:t>until </a:t>
            </a:r>
            <a:r>
              <a:rPr lang="en-US" sz="2400" b="1" i="0" u="sng" strike="noStrike" baseline="0" dirty="0">
                <a:solidFill>
                  <a:srgbClr val="FF0000"/>
                </a:solidFill>
                <a:latin typeface="Comic Sans MS,Bold"/>
              </a:rPr>
              <a:t>the sunset arrived</a:t>
            </a:r>
            <a:r>
              <a:rPr lang="en-US" sz="2400" b="1" i="0" u="none" strike="noStrike" baseline="0" dirty="0">
                <a:solidFill>
                  <a:srgbClr val="FF0000"/>
                </a:solidFill>
                <a:latin typeface="Comic Sans MS,Bold"/>
              </a:rPr>
              <a:t> </a:t>
            </a:r>
            <a:r>
              <a:rPr lang="en-US" sz="2400" b="0" i="0" u="none" strike="noStrike" baseline="0" dirty="0" smtClean="0">
                <a:solidFill>
                  <a:srgbClr val="000000"/>
                </a:solidFill>
                <a:latin typeface="Calibri" panose="020F0502020204030204" pitchFamily="34" charset="0"/>
              </a:rPr>
              <a:t>bringing with </a:t>
            </a:r>
            <a:r>
              <a:rPr lang="en-US" sz="2400" b="0" i="0" u="none" strike="noStrike" baseline="0" dirty="0">
                <a:solidFill>
                  <a:srgbClr val="000000"/>
                </a:solidFill>
                <a:latin typeface="Calibri" panose="020F0502020204030204" pitchFamily="34" charset="0"/>
              </a:rPr>
              <a:t>it </a:t>
            </a:r>
            <a:r>
              <a:rPr lang="en-US" sz="2400" b="0" i="0" u="none" strike="noStrike" baseline="0" dirty="0" smtClean="0">
                <a:solidFill>
                  <a:srgbClr val="000000"/>
                </a:solidFill>
                <a:latin typeface="Calibri" panose="020F0502020204030204" pitchFamily="34" charset="0"/>
              </a:rPr>
              <a:t/>
            </a:r>
            <a:br>
              <a:rPr lang="en-US" sz="2400" b="0" i="0" u="none" strike="noStrike" baseline="0" dirty="0" smtClean="0">
                <a:solidFill>
                  <a:srgbClr val="000000"/>
                </a:solidFill>
                <a:latin typeface="Calibri" panose="020F0502020204030204" pitchFamily="34" charset="0"/>
              </a:rPr>
            </a:br>
            <a:r>
              <a:rPr lang="en-US" sz="2400" b="0" i="0" u="none" strike="noStrike" baseline="0" dirty="0" smtClean="0">
                <a:solidFill>
                  <a:srgbClr val="FF0000"/>
                </a:solidFill>
                <a:latin typeface="Comic Sans MS" panose="030F0702030302020204" pitchFamily="66" charset="0"/>
              </a:rPr>
              <a:t>“</a:t>
            </a:r>
            <a:r>
              <a:rPr lang="en-US" sz="2400" b="1" i="0" u="none" strike="noStrike" baseline="0" dirty="0">
                <a:solidFill>
                  <a:srgbClr val="FF0000"/>
                </a:solidFill>
                <a:latin typeface="Comic Sans MS" panose="030F0702030302020204" pitchFamily="66" charset="0"/>
              </a:rPr>
              <a:t>the</a:t>
            </a:r>
            <a:r>
              <a:rPr lang="en-US" sz="2400" b="0" i="0" u="none" strike="noStrike" baseline="0" dirty="0">
                <a:solidFill>
                  <a:srgbClr val="FF0000"/>
                </a:solidFill>
                <a:latin typeface="Comic Sans MS" panose="030F0702030302020204" pitchFamily="66" charset="0"/>
              </a:rPr>
              <a:t> </a:t>
            </a:r>
            <a:r>
              <a:rPr lang="en-US" sz="2400" b="1" i="0" u="none" strike="noStrike" baseline="0" dirty="0">
                <a:solidFill>
                  <a:srgbClr val="FF0000"/>
                </a:solidFill>
                <a:latin typeface="Comic Sans MS,Bold"/>
              </a:rPr>
              <a:t>tomorrow</a:t>
            </a:r>
            <a:r>
              <a:rPr lang="en-US" sz="2400" b="0" i="0" u="none" strike="noStrike" baseline="0" dirty="0">
                <a:solidFill>
                  <a:srgbClr val="FF0000"/>
                </a:solidFill>
                <a:latin typeface="Comic Sans MS" panose="030F0702030302020204" pitchFamily="66" charset="0"/>
              </a:rPr>
              <a:t>” </a:t>
            </a:r>
            <a:r>
              <a:rPr lang="en-US" sz="2400" b="0" i="0" u="none" strike="noStrike" baseline="0" dirty="0" smtClean="0">
                <a:solidFill>
                  <a:srgbClr val="FF0000"/>
                </a:solidFill>
                <a:latin typeface="Comic Sans MS" panose="030F0702030302020204" pitchFamily="66" charset="0"/>
              </a:rPr>
              <a:t/>
            </a:r>
            <a:br>
              <a:rPr lang="en-US" sz="2400" b="0" i="0" u="none" strike="noStrike" baseline="0" dirty="0" smtClean="0">
                <a:solidFill>
                  <a:srgbClr val="FF0000"/>
                </a:solidFill>
                <a:latin typeface="Comic Sans MS" panose="030F0702030302020204" pitchFamily="66" charset="0"/>
              </a:rPr>
            </a:br>
            <a:r>
              <a:rPr lang="en-US" sz="2400" b="0" i="0" u="none" strike="noStrike" baseline="0" dirty="0" smtClean="0">
                <a:solidFill>
                  <a:srgbClr val="000000"/>
                </a:solidFill>
                <a:latin typeface="Calibri" panose="020F0502020204030204" pitchFamily="34" charset="0"/>
              </a:rPr>
              <a:t>(&amp; </a:t>
            </a:r>
            <a:r>
              <a:rPr lang="en-US" sz="2400" b="0" i="0" u="none" strike="noStrike" baseline="0" dirty="0">
                <a:solidFill>
                  <a:srgbClr val="000000"/>
                </a:solidFill>
                <a:latin typeface="Calibri" panose="020F0502020204030204" pitchFamily="34" charset="0"/>
              </a:rPr>
              <a:t>the promised deliverance) </a:t>
            </a:r>
            <a:r>
              <a:rPr lang="en-US" sz="2400" b="0" i="0" u="none" strike="noStrike" baseline="0" dirty="0" smtClean="0">
                <a:solidFill>
                  <a:srgbClr val="000000"/>
                </a:solidFill>
                <a:latin typeface="Calibri" panose="020F0502020204030204" pitchFamily="34" charset="0"/>
              </a:rPr>
              <a:t>…</a:t>
            </a:r>
          </a:p>
        </p:txBody>
      </p:sp>
      <p:sp>
        <p:nvSpPr>
          <p:cNvPr id="4" name="Slide Number Placeholder 3"/>
          <p:cNvSpPr>
            <a:spLocks noGrp="1"/>
          </p:cNvSpPr>
          <p:nvPr>
            <p:ph type="sldNum" sz="quarter" idx="12"/>
          </p:nvPr>
        </p:nvSpPr>
        <p:spPr/>
        <p:txBody>
          <a:bodyPr/>
          <a:lstStyle/>
          <a:p>
            <a:fld id="{837E6352-AEFE-4C79-A010-4136B479DE88}" type="slidenum">
              <a:rPr lang="en-AU" smtClean="0"/>
              <a:t>32</a:t>
            </a:fld>
            <a:endParaRPr lang="en-AU"/>
          </a:p>
        </p:txBody>
      </p:sp>
      <p:pic>
        <p:nvPicPr>
          <p:cNvPr id="3074" name="Picture 2" descr="C:\Users\Rae\Desktop\Art for CCC\1. Art - Main File\All white man clip art\3d white people\white man confusion 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95" y="3487594"/>
            <a:ext cx="2656840" cy="2656840"/>
          </a:xfrm>
          <a:prstGeom prst="rect">
            <a:avLst/>
          </a:prstGeom>
          <a:noFill/>
          <a:ln w="3810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Down Arrow 7"/>
          <p:cNvSpPr/>
          <p:nvPr/>
        </p:nvSpPr>
        <p:spPr>
          <a:xfrm>
            <a:off x="459211" y="362837"/>
            <a:ext cx="232304" cy="396747"/>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46019" y="262480"/>
            <a:ext cx="7441130" cy="4185636"/>
          </a:xfrm>
          <a:prstGeom prst="rect">
            <a:avLst/>
          </a:prstGeom>
          <a:noFill/>
          <a:ln w="57150">
            <a:solidFill>
              <a:srgbClr val="002060"/>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7A69BBFE-01B7-4016-9678-B224506F49CE}"/>
              </a:ext>
            </a:extLst>
          </p:cNvPr>
          <p:cNvSpPr txBox="1"/>
          <p:nvPr/>
        </p:nvSpPr>
        <p:spPr>
          <a:xfrm>
            <a:off x="4190035" y="4523978"/>
            <a:ext cx="7893935" cy="1908215"/>
          </a:xfrm>
          <a:prstGeom prst="rect">
            <a:avLst/>
          </a:prstGeom>
          <a:noFill/>
        </p:spPr>
        <p:txBody>
          <a:bodyPr wrap="square">
            <a:spAutoFit/>
            <a:scene3d>
              <a:camera prst="orthographicFront"/>
              <a:lightRig rig="threePt" dir="t"/>
            </a:scene3d>
            <a:sp3d extrusionH="57150">
              <a:bevelT w="38100" h="38100" prst="angle"/>
            </a:sp3d>
          </a:bodyPr>
          <a:lstStyle/>
          <a:p>
            <a:pPr algn="ctr"/>
            <a:r>
              <a:rPr lang="en-US" sz="3600" b="1" i="0" u="none" strike="noStrike" baseline="0" dirty="0" smtClean="0">
                <a:solidFill>
                  <a:srgbClr val="31859C"/>
                </a:solidFill>
                <a:latin typeface="Kristen ITC" panose="03050502040202030202" pitchFamily="66" charset="0"/>
              </a:rPr>
              <a:t>Question</a:t>
            </a:r>
            <a:r>
              <a:rPr lang="en-US" sz="2800" b="0" i="0" u="none" strike="noStrike" baseline="0" dirty="0">
                <a:solidFill>
                  <a:srgbClr val="31859C"/>
                </a:solidFill>
                <a:latin typeface="Kristen ITC" panose="03050502040202030202" pitchFamily="66" charset="0"/>
              </a:rPr>
              <a:t>: </a:t>
            </a:r>
            <a:r>
              <a:rPr lang="en-US" sz="2800" b="0" i="0" u="none" strike="noStrike" baseline="0" dirty="0" smtClean="0">
                <a:solidFill>
                  <a:srgbClr val="31859C"/>
                </a:solidFill>
                <a:latin typeface="Kristen ITC" panose="03050502040202030202" pitchFamily="66" charset="0"/>
              </a:rPr>
              <a:t> </a:t>
            </a:r>
            <a:r>
              <a:rPr lang="en-US" sz="2800" b="0" i="0" u="none" strike="noStrike" baseline="0" dirty="0" smtClean="0">
                <a:solidFill>
                  <a:srgbClr val="000000"/>
                </a:solidFill>
                <a:latin typeface="Calibri" panose="020F0502020204030204" pitchFamily="34" charset="0"/>
              </a:rPr>
              <a:t>Was </a:t>
            </a:r>
            <a:r>
              <a:rPr lang="en-US" sz="2800" b="0" i="0" u="none" strike="noStrike" baseline="0" dirty="0">
                <a:solidFill>
                  <a:srgbClr val="000000"/>
                </a:solidFill>
                <a:latin typeface="Calibri" panose="020F0502020204030204" pitchFamily="34" charset="0"/>
              </a:rPr>
              <a:t>the final battle actually fought on the </a:t>
            </a:r>
            <a:r>
              <a:rPr lang="en-US" sz="3600" b="1" i="1" u="none" strike="noStrike" baseline="0" dirty="0" smtClean="0">
                <a:solidFill>
                  <a:srgbClr val="FF33CD"/>
                </a:solidFill>
                <a:latin typeface="Calibri,BoldItalic"/>
              </a:rPr>
              <a:t>4</a:t>
            </a:r>
            <a:r>
              <a:rPr lang="en-US" sz="3600" b="1" i="1" u="none" strike="noStrike" baseline="30000" dirty="0" smtClean="0">
                <a:solidFill>
                  <a:srgbClr val="FF33CD"/>
                </a:solidFill>
                <a:latin typeface="Calibri,BoldItalic"/>
              </a:rPr>
              <a:t>th</a:t>
            </a:r>
            <a:r>
              <a:rPr lang="en-US" sz="3600" b="1" i="1" u="none" strike="noStrike" baseline="0" dirty="0" smtClean="0">
                <a:solidFill>
                  <a:srgbClr val="FF33CD"/>
                </a:solidFill>
                <a:latin typeface="Calibri,BoldItalic"/>
              </a:rPr>
              <a:t> </a:t>
            </a:r>
            <a:r>
              <a:rPr lang="en-US" sz="2800" b="1" i="1" u="none" strike="noStrike" baseline="0" dirty="0" smtClean="0">
                <a:solidFill>
                  <a:srgbClr val="FF33CD"/>
                </a:solidFill>
                <a:latin typeface="Calibri,BoldItalic"/>
              </a:rPr>
              <a:t>cycle </a:t>
            </a:r>
            <a:r>
              <a:rPr lang="en-US" sz="2800" b="0" i="0" u="none" strike="noStrike" baseline="0" dirty="0" smtClean="0">
                <a:solidFill>
                  <a:srgbClr val="000000"/>
                </a:solidFill>
                <a:latin typeface="Calibri" panose="020F0502020204030204" pitchFamily="34" charset="0"/>
              </a:rPr>
              <a:t>(</a:t>
            </a:r>
            <a:r>
              <a:rPr lang="en-US" sz="2800" dirty="0" smtClean="0">
                <a:solidFill>
                  <a:srgbClr val="000000"/>
                </a:solidFill>
                <a:latin typeface="Calibri" panose="020F0502020204030204" pitchFamily="34" charset="0"/>
              </a:rPr>
              <a:t>render</a:t>
            </a:r>
            <a:r>
              <a:rPr lang="en-US" sz="2800" b="0" i="0" u="none" strike="noStrike" baseline="0" dirty="0" smtClean="0">
                <a:solidFill>
                  <a:srgbClr val="000000"/>
                </a:solidFill>
                <a:latin typeface="Calibri" panose="020F0502020204030204" pitchFamily="34" charset="0"/>
              </a:rPr>
              <a:t>ing </a:t>
            </a:r>
            <a:r>
              <a:rPr lang="en-US" sz="2800" b="0" i="0" u="none" strike="noStrike" baseline="0" dirty="0">
                <a:solidFill>
                  <a:srgbClr val="000000"/>
                </a:solidFill>
                <a:latin typeface="Calibri" panose="020F0502020204030204" pitchFamily="34" charset="0"/>
              </a:rPr>
              <a:t>the Scripture </a:t>
            </a:r>
            <a:r>
              <a:rPr lang="en-US" sz="2800" b="0" i="0" u="none" strike="noStrike" baseline="0" dirty="0" smtClean="0">
                <a:solidFill>
                  <a:srgbClr val="000000"/>
                </a:solidFill>
                <a:latin typeface="Calibri" panose="020F0502020204030204" pitchFamily="34" charset="0"/>
              </a:rPr>
              <a:t>documentation </a:t>
            </a:r>
            <a:r>
              <a:rPr lang="en-AU" sz="2800" b="1" i="1" u="none" strike="noStrike" baseline="0" dirty="0" smtClean="0">
                <a:solidFill>
                  <a:srgbClr val="FF0000"/>
                </a:solidFill>
                <a:latin typeface="Calibri,BoldItalic"/>
              </a:rPr>
              <a:t>INCORRECT)?  </a:t>
            </a:r>
            <a:r>
              <a:rPr lang="en-AU" sz="2000" b="1" i="0" u="none" strike="noStrike" baseline="0" dirty="0" smtClean="0">
                <a:solidFill>
                  <a:srgbClr val="6600CD"/>
                </a:solidFill>
                <a:latin typeface="Calibri,Bold"/>
              </a:rPr>
              <a:t>(</a:t>
            </a:r>
            <a:r>
              <a:rPr lang="en-AU" sz="2000" b="1" i="0" u="none" strike="noStrike" baseline="0" dirty="0">
                <a:solidFill>
                  <a:srgbClr val="6600CD"/>
                </a:solidFill>
                <a:latin typeface="Calibri,Bold"/>
              </a:rPr>
              <a:t>See </a:t>
            </a:r>
            <a:r>
              <a:rPr lang="en-AU" sz="2000" b="1" i="0" u="none" strike="noStrike" baseline="0" dirty="0" smtClean="0">
                <a:solidFill>
                  <a:srgbClr val="6600CD"/>
                </a:solidFill>
                <a:latin typeface="Calibri,Bold"/>
              </a:rPr>
              <a:t>Judges </a:t>
            </a:r>
            <a:r>
              <a:rPr lang="en-AU" sz="2000" b="1" i="0" u="none" strike="noStrike" baseline="0" dirty="0">
                <a:solidFill>
                  <a:srgbClr val="6600CD"/>
                </a:solidFill>
                <a:latin typeface="Calibri,Bold"/>
              </a:rPr>
              <a:t>20:30.)</a:t>
            </a:r>
          </a:p>
          <a:p>
            <a:pPr algn="l"/>
            <a:endParaRPr lang="en-AU" sz="1800" b="1" i="0" u="none" strike="noStrike" baseline="0" dirty="0">
              <a:solidFill>
                <a:srgbClr val="00B150"/>
              </a:solidFill>
              <a:latin typeface="Calibri,Bold"/>
            </a:endParaRPr>
          </a:p>
        </p:txBody>
      </p:sp>
    </p:spTree>
    <p:extLst>
      <p:ext uri="{BB962C8B-B14F-4D97-AF65-F5344CB8AC3E}">
        <p14:creationId xmlns:p14="http://schemas.microsoft.com/office/powerpoint/2010/main" val="375015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1" presetClass="entr" presetSubtype="4" fill="hold" nodeType="afterEffect">
                                  <p:stCondLst>
                                    <p:cond delay="2000"/>
                                  </p:stCondLst>
                                  <p:childTnLst>
                                    <p:set>
                                      <p:cBhvr>
                                        <p:cTn id="19" dur="1" fill="hold">
                                          <p:stCondLst>
                                            <p:cond delay="0"/>
                                          </p:stCondLst>
                                        </p:cTn>
                                        <p:tgtEl>
                                          <p:spTgt spid="3074"/>
                                        </p:tgtEl>
                                        <p:attrNameLst>
                                          <p:attrName>style.visibility</p:attrName>
                                        </p:attrNameLst>
                                      </p:cBhvr>
                                      <p:to>
                                        <p:strVal val="visible"/>
                                      </p:to>
                                    </p:set>
                                    <p:animEffect transition="in" filter="wheel(4)">
                                      <p:cBhvr>
                                        <p:cTn id="2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006B7FF-0C54-48D5-9F93-739B7B6EAAA7}"/>
              </a:ext>
            </a:extLst>
          </p:cNvPr>
          <p:cNvSpPr txBox="1"/>
          <p:nvPr/>
        </p:nvSpPr>
        <p:spPr>
          <a:xfrm>
            <a:off x="770744" y="589546"/>
            <a:ext cx="9692769" cy="430887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57150">
            <a:solidFill>
              <a:schemeClr val="accent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scene3d>
              <a:camera prst="orthographicFront"/>
              <a:lightRig rig="threePt" dir="t"/>
            </a:scene3d>
            <a:sp3d extrusionH="57150">
              <a:bevelT w="38100" h="38100" prst="angle"/>
            </a:sp3d>
          </a:bodyPr>
          <a:lstStyle/>
          <a:p>
            <a:pPr algn="l"/>
            <a:r>
              <a:rPr lang="en-US" sz="4400" b="0" i="0" u="none" strike="noStrike" baseline="0" dirty="0">
                <a:ln>
                  <a:solidFill>
                    <a:srgbClr val="002060"/>
                  </a:solidFill>
                </a:ln>
                <a:solidFill>
                  <a:srgbClr val="FF0000"/>
                </a:solidFill>
                <a:latin typeface="Bodoni MT Black" panose="02070A03080606020203" pitchFamily="18" charset="0"/>
              </a:rPr>
              <a:t>Do you see the </a:t>
            </a:r>
            <a:r>
              <a:rPr lang="en-US" sz="4400" b="0" i="0" u="none" strike="noStrike" baseline="0" dirty="0">
                <a:ln>
                  <a:solidFill>
                    <a:srgbClr val="002060"/>
                  </a:solidFill>
                </a:ln>
                <a:solidFill>
                  <a:srgbClr val="4A442A"/>
                </a:solidFill>
                <a:latin typeface="Bodoni MT Black" panose="02070A03080606020203" pitchFamily="18" charset="0"/>
              </a:rPr>
              <a:t>confusion </a:t>
            </a:r>
            <a:r>
              <a:rPr lang="en-US" sz="4400" b="0" i="0" u="none" strike="noStrike" baseline="0" dirty="0">
                <a:ln>
                  <a:solidFill>
                    <a:srgbClr val="002060"/>
                  </a:solidFill>
                </a:ln>
                <a:solidFill>
                  <a:srgbClr val="FF0000"/>
                </a:solidFill>
                <a:latin typeface="Bodoni MT Black" panose="02070A03080606020203" pitchFamily="18" charset="0"/>
              </a:rPr>
              <a:t>here</a:t>
            </a:r>
            <a:r>
              <a:rPr lang="en-US" sz="4400" b="0" i="0" u="none" strike="noStrike" baseline="0" dirty="0" smtClean="0">
                <a:ln>
                  <a:solidFill>
                    <a:srgbClr val="002060"/>
                  </a:solidFill>
                </a:ln>
                <a:solidFill>
                  <a:srgbClr val="FF0000"/>
                </a:solidFill>
                <a:latin typeface="Bodoni MT Black" panose="02070A03080606020203" pitchFamily="18" charset="0"/>
              </a:rPr>
              <a:t>?</a:t>
            </a:r>
            <a:br>
              <a:rPr lang="en-US" sz="4400" b="0" i="0" u="none" strike="noStrike" baseline="0" dirty="0" smtClean="0">
                <a:ln>
                  <a:solidFill>
                    <a:srgbClr val="002060"/>
                  </a:solidFill>
                </a:ln>
                <a:solidFill>
                  <a:srgbClr val="FF0000"/>
                </a:solidFill>
                <a:latin typeface="Bodoni MT Black" panose="02070A03080606020203" pitchFamily="18" charset="0"/>
              </a:rPr>
            </a:br>
            <a:endParaRPr lang="en-US" b="0" i="0" u="none" strike="noStrike" baseline="0" dirty="0">
              <a:ln>
                <a:solidFill>
                  <a:srgbClr val="002060"/>
                </a:solidFill>
              </a:ln>
              <a:solidFill>
                <a:srgbClr val="FF0000"/>
              </a:solidFill>
              <a:latin typeface="Bodoni MT Black" panose="02070A03080606020203" pitchFamily="18" charset="0"/>
            </a:endParaRPr>
          </a:p>
          <a:p>
            <a:pPr marL="285750" indent="-285750" algn="l">
              <a:buFont typeface="Arial" pitchFamily="34" charset="0"/>
              <a:buChar char="•"/>
            </a:pPr>
            <a:r>
              <a:rPr lang="en-US" sz="3200" b="0" i="0" u="none" strike="noStrike" baseline="0" dirty="0">
                <a:solidFill>
                  <a:srgbClr val="FF0000"/>
                </a:solidFill>
                <a:latin typeface="Comic Sans MS" pitchFamily="66" charset="0"/>
              </a:rPr>
              <a:t>Do you see the definite misfit of information caused by the </a:t>
            </a:r>
            <a:r>
              <a:rPr lang="en-US" sz="3200" b="1" i="0" u="none" strike="noStrike" baseline="0" dirty="0">
                <a:solidFill>
                  <a:srgbClr val="000000"/>
                </a:solidFill>
                <a:latin typeface="Comic Sans MS" pitchFamily="66" charset="0"/>
              </a:rPr>
              <a:t>erroneous idea </a:t>
            </a:r>
            <a:r>
              <a:rPr lang="en-US" sz="3200" b="0" i="0" u="none" strike="noStrike" baseline="0" dirty="0">
                <a:solidFill>
                  <a:srgbClr val="FF0000"/>
                </a:solidFill>
                <a:latin typeface="Comic Sans MS" pitchFamily="66" charset="0"/>
              </a:rPr>
              <a:t>that sunset changes the cycles</a:t>
            </a:r>
            <a:r>
              <a:rPr lang="en-US" sz="3200" b="0" i="0" u="none" strike="noStrike" baseline="0" dirty="0" smtClean="0">
                <a:solidFill>
                  <a:srgbClr val="FF0000"/>
                </a:solidFill>
                <a:latin typeface="Comic Sans MS" pitchFamily="66" charset="0"/>
              </a:rPr>
              <a:t>?</a:t>
            </a:r>
            <a:br>
              <a:rPr lang="en-US" sz="3200" b="0" i="0" u="none" strike="noStrike" baseline="0" dirty="0" smtClean="0">
                <a:solidFill>
                  <a:srgbClr val="FF0000"/>
                </a:solidFill>
                <a:latin typeface="Comic Sans MS" pitchFamily="66" charset="0"/>
              </a:rPr>
            </a:br>
            <a:endParaRPr lang="en-US" sz="1200" b="0" i="0" u="none" strike="noStrike" baseline="0" dirty="0">
              <a:solidFill>
                <a:srgbClr val="FF0000"/>
              </a:solidFill>
              <a:latin typeface="Comic Sans MS" pitchFamily="66" charset="0"/>
            </a:endParaRPr>
          </a:p>
          <a:p>
            <a:pPr marL="285750" indent="-285750" algn="l">
              <a:buFont typeface="Arial" pitchFamily="34" charset="0"/>
              <a:buChar char="•"/>
            </a:pPr>
            <a:r>
              <a:rPr lang="en-US" sz="3200" b="1" i="0" u="none" strike="noStrike" baseline="0" dirty="0">
                <a:solidFill>
                  <a:schemeClr val="accent1">
                    <a:lumMod val="50000"/>
                  </a:schemeClr>
                </a:solidFill>
                <a:latin typeface="Calibri" panose="020F0502020204030204" pitchFamily="34" charset="0"/>
              </a:rPr>
              <a:t>What happens when the divine system of </a:t>
            </a:r>
            <a:r>
              <a:rPr lang="en-US" sz="3200" b="1" i="0" u="none" strike="noStrike" baseline="0" dirty="0">
                <a:solidFill>
                  <a:srgbClr val="0000FF"/>
                </a:solidFill>
                <a:latin typeface="Calibri,Bold"/>
              </a:rPr>
              <a:t>Dawn, </a:t>
            </a:r>
            <a:r>
              <a:rPr lang="en-US" sz="3200" b="1" i="0" u="none" strike="noStrike" baseline="0" dirty="0">
                <a:solidFill>
                  <a:schemeClr val="accent1">
                    <a:lumMod val="50000"/>
                  </a:schemeClr>
                </a:solidFill>
                <a:latin typeface="Calibri" panose="020F0502020204030204" pitchFamily="34" charset="0"/>
              </a:rPr>
              <a:t>(beginning the cycles as documented in </a:t>
            </a:r>
            <a:r>
              <a:rPr lang="en-US" sz="3200" b="1" i="0" u="none" strike="noStrike" baseline="0" dirty="0" smtClean="0">
                <a:solidFill>
                  <a:schemeClr val="accent1">
                    <a:lumMod val="50000"/>
                  </a:schemeClr>
                </a:solidFill>
                <a:latin typeface="Calibri" panose="020F0502020204030204" pitchFamily="34" charset="0"/>
              </a:rPr>
              <a:t/>
            </a:r>
            <a:br>
              <a:rPr lang="en-US" sz="3200" b="1" i="0" u="none" strike="noStrike" baseline="0" dirty="0" smtClean="0">
                <a:solidFill>
                  <a:schemeClr val="accent1">
                    <a:lumMod val="50000"/>
                  </a:schemeClr>
                </a:solidFill>
                <a:latin typeface="Calibri" panose="020F0502020204030204" pitchFamily="34" charset="0"/>
              </a:rPr>
            </a:br>
            <a:r>
              <a:rPr lang="en-US" sz="3200" b="0" i="0" u="none" strike="noStrike" baseline="0" dirty="0" smtClean="0">
                <a:solidFill>
                  <a:srgbClr val="002060"/>
                </a:solidFill>
                <a:latin typeface="Calibri" panose="020F0502020204030204" pitchFamily="34" charset="0"/>
              </a:rPr>
              <a:t>Genesis 1</a:t>
            </a:r>
            <a:r>
              <a:rPr lang="en-US" sz="3200" b="1" i="0" u="none" strike="noStrike" baseline="0" dirty="0" smtClean="0">
                <a:solidFill>
                  <a:schemeClr val="accent1">
                    <a:lumMod val="50000"/>
                  </a:schemeClr>
                </a:solidFill>
                <a:latin typeface="Calibri" panose="020F0502020204030204" pitchFamily="34" charset="0"/>
              </a:rPr>
              <a:t>), is </a:t>
            </a:r>
            <a:r>
              <a:rPr lang="en-AU" sz="3200" b="1" i="0" u="none" strike="noStrike" baseline="0" dirty="0" smtClean="0">
                <a:solidFill>
                  <a:schemeClr val="accent1">
                    <a:lumMod val="50000"/>
                  </a:schemeClr>
                </a:solidFill>
                <a:latin typeface="Calibri" panose="020F0502020204030204" pitchFamily="34" charset="0"/>
              </a:rPr>
              <a:t>arranged </a:t>
            </a:r>
            <a:r>
              <a:rPr lang="en-AU" sz="3200" b="1" i="0" u="none" strike="noStrike" baseline="0" dirty="0">
                <a:solidFill>
                  <a:schemeClr val="accent1">
                    <a:lumMod val="50000"/>
                  </a:schemeClr>
                </a:solidFill>
                <a:latin typeface="Calibri" panose="020F0502020204030204" pitchFamily="34" charset="0"/>
              </a:rPr>
              <a:t>into this event?</a:t>
            </a:r>
            <a:endParaRPr lang="en-AU" sz="3200"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837E6352-AEFE-4C79-A010-4136B479DE88}" type="slidenum">
              <a:rPr lang="en-AU" smtClean="0"/>
              <a:t>33</a:t>
            </a:fld>
            <a:endParaRPr lang="en-AU"/>
          </a:p>
        </p:txBody>
      </p:sp>
      <p:pic>
        <p:nvPicPr>
          <p:cNvPr id="3074" name="Picture 2" descr="C:\Users\Rae\Desktop\Art for CCC\1. Art - Main File\All white man clip art\3d white people\white man confusion 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433" y="3877620"/>
            <a:ext cx="2656840" cy="2656840"/>
          </a:xfrm>
          <a:prstGeom prst="rect">
            <a:avLst/>
          </a:prstGeom>
          <a:noFill/>
          <a:ln w="3810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295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3616577590"/>
              </p:ext>
            </p:extLst>
          </p:nvPr>
        </p:nvGraphicFramePr>
        <p:xfrm>
          <a:off x="342682" y="1946976"/>
          <a:ext cx="11432168" cy="563552"/>
        </p:xfrm>
        <a:graphic>
          <a:graphicData uri="http://schemas.openxmlformats.org/drawingml/2006/table">
            <a:tbl>
              <a:tblPr firstRow="1" bandRow="1">
                <a:tableStyleId>{16D9F66E-5EB9-4882-86FB-DCBF35E3C3E4}</a:tableStyleId>
              </a:tblPr>
              <a:tblGrid>
                <a:gridCol w="208280"/>
                <a:gridCol w="2649762"/>
                <a:gridCol w="208280"/>
                <a:gridCol w="2649762"/>
                <a:gridCol w="208280"/>
                <a:gridCol w="2649762"/>
                <a:gridCol w="208280"/>
                <a:gridCol w="2649762"/>
              </a:tblGrid>
              <a:tr h="563552">
                <a:tc>
                  <a:txBody>
                    <a:bodyPr/>
                    <a:lstStyle/>
                    <a:p>
                      <a:endParaRPr lang="en-US" dirty="0"/>
                    </a:p>
                  </a:txBody>
                  <a:tcPr>
                    <a:cell3D prstMaterial="dkEdge">
                      <a:bevel w="77470" h="12700" prst="softRound"/>
                      <a:lightRig rig="flood" dir="t"/>
                    </a:cell3D>
                    <a:gradFill flip="none" rotWithShape="1">
                      <a:gsLst>
                        <a:gs pos="9000">
                          <a:srgbClr val="66008F"/>
                        </a:gs>
                        <a:gs pos="32000">
                          <a:srgbClr val="BA0066"/>
                        </a:gs>
                        <a:gs pos="76000">
                          <a:srgbClr val="FF0000"/>
                        </a:gs>
                        <a:gs pos="94000">
                          <a:srgbClr val="E46D0A"/>
                        </a:gs>
                        <a:gs pos="87000">
                          <a:srgbClr val="FF4100"/>
                        </a:gs>
                      </a:gsLst>
                      <a:lin ang="2700000" scaled="1"/>
                      <a:tileRect/>
                    </a:gradFill>
                  </a:tcPr>
                </a:tc>
                <a:tc>
                  <a:txBody>
                    <a:bodyPr/>
                    <a:lstStyle/>
                    <a:p>
                      <a:pPr algn="ctr"/>
                      <a:r>
                        <a:rPr lang="en-US" dirty="0" smtClean="0"/>
                        <a:t>Battle #2 (</a:t>
                      </a:r>
                      <a:r>
                        <a:rPr lang="en-US" dirty="0" err="1" smtClean="0"/>
                        <a:t>Jdg</a:t>
                      </a:r>
                      <a:r>
                        <a:rPr lang="en-US" dirty="0" smtClean="0"/>
                        <a:t> 20:25)</a:t>
                      </a:r>
                      <a:endParaRPr lang="en-US" dirty="0"/>
                    </a:p>
                  </a:txBody>
                  <a:tcPr>
                    <a:cell3D prstMaterial="dkEdge">
                      <a:bevel w="77470" h="12700" prst="softRound"/>
                      <a:lightRig rig="flood" dir="t"/>
                    </a:cell3D>
                    <a:solidFill>
                      <a:srgbClr val="FFFF00"/>
                    </a:solidFill>
                  </a:tcPr>
                </a:tc>
                <a:tc>
                  <a:txBody>
                    <a:bodyPr/>
                    <a:lstStyle/>
                    <a:p>
                      <a:endParaRPr lang="en-US" dirty="0"/>
                    </a:p>
                  </a:txBody>
                  <a:tcPr>
                    <a:cell3D prstMaterial="dkEdge">
                      <a:bevel w="77470" h="12700" prst="softRound"/>
                      <a:lightRig rig="flood" dir="t"/>
                    </a:cell3D>
                    <a:gradFill flip="none" rotWithShape="1">
                      <a:gsLst>
                        <a:gs pos="27000">
                          <a:srgbClr val="FF7A00"/>
                        </a:gs>
                        <a:gs pos="48000">
                          <a:srgbClr val="FF0300"/>
                        </a:gs>
                        <a:gs pos="83000">
                          <a:srgbClr val="4D0808"/>
                        </a:gs>
                      </a:gsLst>
                      <a:lin ang="13500000" scaled="1"/>
                      <a:tileRect/>
                    </a:gradFill>
                  </a:tcPr>
                </a:tc>
                <a:tc>
                  <a:txBody>
                    <a:bodyPr/>
                    <a:lstStyle/>
                    <a:p>
                      <a:endParaRPr lang="en-US" dirty="0"/>
                    </a:p>
                  </a:txBody>
                  <a:tcPr>
                    <a:cell3D prstMaterial="dkEdge">
                      <a:bevel w="77470" h="12700" prst="softRound"/>
                      <a:lightRig rig="flood" dir="t"/>
                    </a:cell3D>
                    <a:solidFill>
                      <a:srgbClr val="002060"/>
                    </a:solidFill>
                  </a:tcPr>
                </a:tc>
                <a:tc>
                  <a:txBody>
                    <a:bodyPr/>
                    <a:lstStyle/>
                    <a:p>
                      <a:endParaRPr lang="en-US" dirty="0"/>
                    </a:p>
                  </a:txBody>
                  <a:tcPr>
                    <a:cell3D prstMaterial="dkEdge">
                      <a:bevel w="77470" h="12700" prst="softRound"/>
                      <a:lightRig rig="flood" dir="t"/>
                    </a:cell3D>
                    <a:gradFill flip="none" rotWithShape="1">
                      <a:gsLst>
                        <a:gs pos="9000">
                          <a:srgbClr val="66008F"/>
                        </a:gs>
                        <a:gs pos="32000">
                          <a:srgbClr val="BA0066"/>
                        </a:gs>
                        <a:gs pos="76000">
                          <a:srgbClr val="FF0000"/>
                        </a:gs>
                        <a:gs pos="94000">
                          <a:srgbClr val="E46D0A"/>
                        </a:gs>
                        <a:gs pos="87000">
                          <a:srgbClr val="FF4100"/>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Battle #3 (</a:t>
                      </a:r>
                      <a:r>
                        <a:rPr lang="en-US" dirty="0" err="1" smtClean="0"/>
                        <a:t>Jdg</a:t>
                      </a:r>
                      <a:r>
                        <a:rPr lang="en-US" dirty="0" smtClean="0"/>
                        <a:t> 20:28)</a:t>
                      </a:r>
                    </a:p>
                  </a:txBody>
                  <a:tcPr>
                    <a:cell3D prstMaterial="dkEdge">
                      <a:bevel w="77470" h="12700" prst="softRound"/>
                      <a:lightRig rig="flood" dir="t"/>
                    </a:cell3D>
                    <a:solidFill>
                      <a:srgbClr val="FFFF00"/>
                    </a:solidFill>
                  </a:tcPr>
                </a:tc>
                <a:tc>
                  <a:txBody>
                    <a:bodyPr/>
                    <a:lstStyle/>
                    <a:p>
                      <a:endParaRPr lang="en-US" dirty="0"/>
                    </a:p>
                  </a:txBody>
                  <a:tcPr>
                    <a:cell3D prstMaterial="dkEdge">
                      <a:bevel w="77470" h="12700" prst="softRound"/>
                      <a:lightRig rig="flood" dir="t"/>
                    </a:cell3D>
                    <a:gradFill>
                      <a:gsLst>
                        <a:gs pos="27000">
                          <a:srgbClr val="FF7A00"/>
                        </a:gs>
                        <a:gs pos="48000">
                          <a:srgbClr val="FF0300"/>
                        </a:gs>
                        <a:gs pos="83000">
                          <a:srgbClr val="4D0808"/>
                        </a:gs>
                      </a:gsLst>
                      <a:lin ang="13500000" scaled="1"/>
                    </a:gradFill>
                  </a:tcPr>
                </a:tc>
                <a:tc>
                  <a:txBody>
                    <a:bodyPr/>
                    <a:lstStyle/>
                    <a:p>
                      <a:endParaRPr lang="en-US" dirty="0"/>
                    </a:p>
                  </a:txBody>
                  <a:tcPr>
                    <a:cell3D prstMaterial="dkEdge">
                      <a:bevel w="77470" h="12700" prst="softRound"/>
                      <a:lightRig rig="flood" dir="t"/>
                    </a:cell3D>
                    <a:solidFill>
                      <a:srgbClr val="002060"/>
                    </a:solidFill>
                  </a:tcPr>
                </a:tc>
              </a:tr>
            </a:tbl>
          </a:graphicData>
        </a:graphic>
      </p:graphicFrame>
      <p:sp>
        <p:nvSpPr>
          <p:cNvPr id="30" name="Slide Number Placeholder 2"/>
          <p:cNvSpPr>
            <a:spLocks noGrp="1"/>
          </p:cNvSpPr>
          <p:nvPr>
            <p:ph type="sldNum" sz="quarter" idx="12"/>
          </p:nvPr>
        </p:nvSpPr>
        <p:spPr>
          <a:xfrm>
            <a:off x="11334681" y="6308524"/>
            <a:ext cx="811019" cy="503578"/>
          </a:xfrm>
        </p:spPr>
        <p:txBody>
          <a:bodyPr/>
          <a:lstStyle/>
          <a:p>
            <a:fld id="{837E6352-AEFE-4C79-A010-4136B479DE88}" type="slidenum">
              <a:rPr lang="en-AU" smtClean="0">
                <a:solidFill>
                  <a:schemeClr val="tx1">
                    <a:lumMod val="65000"/>
                    <a:lumOff val="35000"/>
                  </a:schemeClr>
                </a:solidFill>
              </a:rPr>
              <a:t>34</a:t>
            </a:fld>
            <a:endParaRPr lang="en-AU" dirty="0">
              <a:solidFill>
                <a:schemeClr val="tx1">
                  <a:lumMod val="65000"/>
                  <a:lumOff val="35000"/>
                </a:schemeClr>
              </a:solidFill>
            </a:endParaRPr>
          </a:p>
        </p:txBody>
      </p:sp>
      <p:sp>
        <p:nvSpPr>
          <p:cNvPr id="32" name="Title 1"/>
          <p:cNvSpPr txBox="1">
            <a:spLocks/>
          </p:cNvSpPr>
          <p:nvPr/>
        </p:nvSpPr>
        <p:spPr>
          <a:xfrm>
            <a:off x="300943" y="188782"/>
            <a:ext cx="11416034" cy="57514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Chart #2 </a:t>
            </a:r>
            <a:r>
              <a:rPr lang="en-US" sz="20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of 3</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  </a:t>
            </a:r>
            <a:r>
              <a:rPr lang="en-US" b="1" cap="none" dirty="0" smtClean="0">
                <a:ln w="1905"/>
                <a:solidFill>
                  <a:srgbClr val="0070C0"/>
                </a:solidFill>
                <a:effectLst>
                  <a:innerShdw blurRad="69850" dist="43180" dir="5400000">
                    <a:srgbClr val="000000">
                      <a:alpha val="65000"/>
                    </a:srgbClr>
                  </a:innerShdw>
                </a:effectLst>
                <a:latin typeface="system-ui"/>
              </a:rPr>
              <a:t>Yahuah’s</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 2</a:t>
            </a:r>
            <a:r>
              <a:rPr lang="en-US" b="1" cap="none"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nd</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 Cycle Command:  </a:t>
            </a:r>
            <a:r>
              <a:rPr lang="en-US" b="1" cap="none" dirty="0" smtClean="0">
                <a:ln w="1905"/>
                <a:solidFill>
                  <a:schemeClr val="accent2">
                    <a:lumMod val="75000"/>
                  </a:schemeClr>
                </a:solidFill>
                <a:effectLst>
                  <a:innerShdw blurRad="69850" dist="43180" dir="5400000">
                    <a:srgbClr val="000000">
                      <a:alpha val="65000"/>
                    </a:srgbClr>
                  </a:innerShdw>
                </a:effectLst>
                <a:latin typeface="system-ui"/>
              </a:rPr>
              <a:t>Dawn Design</a:t>
            </a:r>
            <a:endParaRPr lang="en-US" b="1" cap="none" dirty="0">
              <a:ln w="1905"/>
              <a:solidFill>
                <a:schemeClr val="accent2">
                  <a:lumMod val="75000"/>
                </a:schemeClr>
              </a:solidFill>
              <a:effectLst>
                <a:innerShdw blurRad="69850" dist="43180" dir="5400000">
                  <a:srgbClr val="000000">
                    <a:alpha val="65000"/>
                  </a:srgbClr>
                </a:innerShdw>
              </a:effectLst>
            </a:endParaRPr>
          </a:p>
        </p:txBody>
      </p:sp>
      <p:cxnSp>
        <p:nvCxnSpPr>
          <p:cNvPr id="34" name="Straight Arrow Connector 33"/>
          <p:cNvCxnSpPr/>
          <p:nvPr/>
        </p:nvCxnSpPr>
        <p:spPr>
          <a:xfrm flipH="1" flipV="1">
            <a:off x="3378688" y="2444783"/>
            <a:ext cx="339896" cy="809588"/>
          </a:xfrm>
          <a:prstGeom prst="straightConnector1">
            <a:avLst/>
          </a:prstGeom>
          <a:ln w="57150">
            <a:solidFill>
              <a:srgbClr val="00B0F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288355" y="2444783"/>
            <a:ext cx="2801773" cy="789955"/>
          </a:xfrm>
          <a:prstGeom prst="straightConnector1">
            <a:avLst/>
          </a:prstGeom>
          <a:ln w="57150">
            <a:solidFill>
              <a:srgbClr val="C000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928658" y="2974373"/>
            <a:ext cx="3788319" cy="3662541"/>
          </a:xfrm>
          <a:prstGeom prst="rect">
            <a:avLst/>
          </a:prstGeom>
          <a:solidFill>
            <a:schemeClr val="bg2">
              <a:lumMod val="90000"/>
            </a:schemeClr>
          </a:solidFill>
          <a:scene3d>
            <a:camera prst="orthographicFront"/>
            <a:lightRig rig="threePt" dir="t"/>
          </a:scene3d>
          <a:sp3d>
            <a:bevelT w="152400" h="50800" prst="softRound"/>
          </a:sp3d>
        </p:spPr>
        <p:txBody>
          <a:bodyPr wrap="square" rtlCol="0">
            <a:spAutoFit/>
            <a:sp3d extrusionH="57150">
              <a:bevelT w="38100" h="38100" prst="angle"/>
            </a:sp3d>
          </a:bodyPr>
          <a:lstStyle/>
          <a:p>
            <a:pPr marL="342900" indent="-342900" algn="ctr">
              <a:buAutoNum type="arabicPeriod" startAt="4"/>
            </a:pPr>
            <a:r>
              <a:rPr lang="en-US" b="1" dirty="0">
                <a:effectLst>
                  <a:glow rad="228600">
                    <a:srgbClr val="E46D0A">
                      <a:alpha val="40000"/>
                    </a:srgbClr>
                  </a:glow>
                </a:effectLst>
              </a:rPr>
              <a:t>Israel, </a:t>
            </a:r>
            <a:r>
              <a:rPr lang="en-US" b="1" u="sng" dirty="0">
                <a:effectLst>
                  <a:glow rad="228600">
                    <a:srgbClr val="E46D0A">
                      <a:alpha val="40000"/>
                    </a:srgbClr>
                  </a:glow>
                </a:effectLst>
              </a:rPr>
              <a:t>as in the 1</a:t>
            </a:r>
            <a:r>
              <a:rPr lang="en-US" b="1" u="sng" baseline="30000" dirty="0">
                <a:effectLst>
                  <a:glow rad="228600">
                    <a:srgbClr val="E46D0A">
                      <a:alpha val="40000"/>
                    </a:srgbClr>
                  </a:glow>
                </a:effectLst>
              </a:rPr>
              <a:t>st</a:t>
            </a:r>
            <a:r>
              <a:rPr lang="en-US" b="1" u="sng" dirty="0">
                <a:effectLst>
                  <a:glow rad="228600">
                    <a:srgbClr val="E46D0A">
                      <a:alpha val="40000"/>
                    </a:srgbClr>
                  </a:glow>
                </a:effectLst>
              </a:rPr>
              <a:t> battle</a:t>
            </a:r>
            <a:r>
              <a:rPr lang="en-US" b="1" dirty="0">
                <a:effectLst>
                  <a:glow rad="228600">
                    <a:srgbClr val="E46D0A">
                      <a:alpha val="40000"/>
                    </a:srgbClr>
                  </a:glow>
                </a:effectLst>
              </a:rPr>
              <a:t>, </a:t>
            </a:r>
            <a:br>
              <a:rPr lang="en-US" b="1" dirty="0">
                <a:effectLst>
                  <a:glow rad="228600">
                    <a:srgbClr val="E46D0A">
                      <a:alpha val="40000"/>
                    </a:srgbClr>
                  </a:glow>
                </a:effectLst>
              </a:rPr>
            </a:br>
            <a:r>
              <a:rPr lang="en-US" b="1" dirty="0">
                <a:effectLst>
                  <a:glow rad="228600">
                    <a:srgbClr val="E46D0A">
                      <a:alpha val="40000"/>
                    </a:srgbClr>
                  </a:glow>
                </a:effectLst>
              </a:rPr>
              <a:t>rises at </a:t>
            </a:r>
            <a:r>
              <a:rPr lang="en-US" b="1" dirty="0"/>
              <a:t>&lt;</a:t>
            </a:r>
            <a:r>
              <a:rPr lang="en-US" b="1" dirty="0">
                <a:solidFill>
                  <a:schemeClr val="accent1">
                    <a:lumMod val="75000"/>
                  </a:schemeClr>
                </a:solidFill>
              </a:rPr>
              <a:t>boqer</a:t>
            </a:r>
            <a:r>
              <a:rPr lang="en-US" b="1" dirty="0"/>
              <a:t>&gt; (</a:t>
            </a:r>
            <a:r>
              <a:rPr lang="en-US" b="1" dirty="0">
                <a:solidFill>
                  <a:schemeClr val="accent1">
                    <a:lumMod val="75000"/>
                  </a:schemeClr>
                </a:solidFill>
              </a:rPr>
              <a:t>Dawn</a:t>
            </a:r>
            <a:r>
              <a:rPr lang="en-US" b="1" dirty="0"/>
              <a:t>), </a:t>
            </a:r>
            <a:r>
              <a:rPr lang="en-US" b="1" dirty="0">
                <a:solidFill>
                  <a:srgbClr val="C00000"/>
                </a:solidFill>
              </a:rPr>
              <a:t> </a:t>
            </a:r>
            <a:br>
              <a:rPr lang="en-US" b="1" dirty="0">
                <a:solidFill>
                  <a:srgbClr val="C00000"/>
                </a:solidFill>
              </a:rPr>
            </a:br>
            <a:r>
              <a:rPr lang="en-US" b="1" dirty="0"/>
              <a:t>the start of the new cycle, </a:t>
            </a:r>
            <a:br>
              <a:rPr lang="en-US" b="1" dirty="0"/>
            </a:br>
            <a:r>
              <a:rPr lang="en-US" b="1" dirty="0"/>
              <a:t>on </a:t>
            </a:r>
            <a:r>
              <a:rPr lang="en-US" b="1" dirty="0">
                <a:solidFill>
                  <a:srgbClr val="C00000"/>
                </a:solidFill>
                <a:latin typeface="Cooper Black" pitchFamily="18" charset="0"/>
              </a:rPr>
              <a:t>“the tomorrow,”</a:t>
            </a:r>
            <a:r>
              <a:rPr lang="en-US" b="1" dirty="0">
                <a:solidFill>
                  <a:srgbClr val="C00000"/>
                </a:solidFill>
              </a:rPr>
              <a:t> </a:t>
            </a:r>
            <a:r>
              <a:rPr lang="en-US" b="1" dirty="0"/>
              <a:t>ready </a:t>
            </a:r>
            <a:br>
              <a:rPr lang="en-US" b="1" dirty="0"/>
            </a:br>
            <a:r>
              <a:rPr lang="en-US" b="1" dirty="0"/>
              <a:t>to do battle with </a:t>
            </a:r>
            <a:r>
              <a:rPr lang="en-US" b="1" dirty="0">
                <a:solidFill>
                  <a:srgbClr val="0000FF"/>
                </a:solidFill>
              </a:rPr>
              <a:t>Yahuah</a:t>
            </a:r>
            <a:r>
              <a:rPr lang="en-US" b="1" dirty="0"/>
              <a:t> as </a:t>
            </a:r>
            <a:br>
              <a:rPr lang="en-US" b="1" dirty="0"/>
            </a:br>
            <a:r>
              <a:rPr lang="en-US" b="1" dirty="0"/>
              <a:t>their Commander in chief!</a:t>
            </a:r>
            <a:r>
              <a:rPr lang="en-US" b="1" dirty="0">
                <a:solidFill>
                  <a:srgbClr val="C00000"/>
                </a:solidFill>
              </a:rPr>
              <a:t>  </a:t>
            </a:r>
          </a:p>
          <a:p>
            <a:pPr algn="ctr"/>
            <a:r>
              <a:rPr lang="en-US" b="1" dirty="0">
                <a:solidFill>
                  <a:srgbClr val="6600CD"/>
                </a:solidFill>
              </a:rPr>
              <a:t>(See Judges 20: 30.)</a:t>
            </a:r>
            <a:br>
              <a:rPr lang="en-US" b="1" dirty="0">
                <a:solidFill>
                  <a:srgbClr val="6600CD"/>
                </a:solidFill>
              </a:rPr>
            </a:br>
            <a:r>
              <a:rPr lang="en-US" b="1" dirty="0">
                <a:effectLst>
                  <a:glow rad="228600">
                    <a:srgbClr val="E46D0A">
                      <a:alpha val="40000"/>
                    </a:srgbClr>
                  </a:glow>
                </a:effectLst>
              </a:rPr>
              <a:t>The battle can begin on the </a:t>
            </a:r>
            <a:br>
              <a:rPr lang="en-US" b="1" dirty="0">
                <a:effectLst>
                  <a:glow rad="228600">
                    <a:srgbClr val="E46D0A">
                      <a:alpha val="40000"/>
                    </a:srgbClr>
                  </a:glow>
                </a:effectLst>
              </a:rPr>
            </a:br>
            <a:r>
              <a:rPr lang="en-US" b="1" dirty="0">
                <a:effectLst>
                  <a:glow rad="228600">
                    <a:srgbClr val="E46D0A">
                      <a:alpha val="40000"/>
                    </a:srgbClr>
                  </a:glow>
                </a:effectLst>
              </a:rPr>
              <a:t>3</a:t>
            </a:r>
            <a:r>
              <a:rPr lang="en-US" b="1" baseline="30000" dirty="0">
                <a:effectLst>
                  <a:glow rad="228600">
                    <a:srgbClr val="E46D0A">
                      <a:alpha val="40000"/>
                    </a:srgbClr>
                  </a:glow>
                </a:effectLst>
              </a:rPr>
              <a:t>rd</a:t>
            </a:r>
            <a:r>
              <a:rPr lang="en-US" b="1" dirty="0">
                <a:effectLst>
                  <a:glow rad="228600">
                    <a:srgbClr val="E46D0A">
                      <a:alpha val="40000"/>
                    </a:srgbClr>
                  </a:glow>
                </a:effectLst>
              </a:rPr>
              <a:t> cycle, </a:t>
            </a:r>
            <a:r>
              <a:rPr lang="en-US" b="1" dirty="0"/>
              <a:t>as documented, reflecting </a:t>
            </a:r>
            <a:r>
              <a:rPr lang="en-US" b="1" dirty="0">
                <a:solidFill>
                  <a:srgbClr val="0070C0"/>
                </a:solidFill>
                <a:latin typeface="Kristen ITC" pitchFamily="66" charset="0"/>
              </a:rPr>
              <a:t>perfect alignment </a:t>
            </a:r>
            <a:br>
              <a:rPr lang="en-US" b="1" dirty="0">
                <a:solidFill>
                  <a:srgbClr val="0070C0"/>
                </a:solidFill>
                <a:latin typeface="Kristen ITC" pitchFamily="66" charset="0"/>
              </a:rPr>
            </a:br>
            <a:r>
              <a:rPr lang="en-US" b="1" dirty="0"/>
              <a:t>with the Hebrew language </a:t>
            </a:r>
            <a:br>
              <a:rPr lang="en-US" b="1" dirty="0"/>
            </a:br>
            <a:r>
              <a:rPr lang="en-US" b="1" dirty="0"/>
              <a:t>it was recorded in! </a:t>
            </a:r>
          </a:p>
          <a:p>
            <a:pPr algn="ctr"/>
            <a:r>
              <a:rPr lang="en-US" sz="1600" b="1" dirty="0">
                <a:solidFill>
                  <a:srgbClr val="C00000"/>
                </a:solidFill>
              </a:rPr>
              <a:t>        </a:t>
            </a:r>
            <a:r>
              <a:rPr lang="en-US" sz="1600" b="1" dirty="0" err="1">
                <a:solidFill>
                  <a:srgbClr val="C00000"/>
                </a:solidFill>
              </a:rPr>
              <a:t>Hhmmm</a:t>
            </a:r>
            <a:r>
              <a:rPr lang="en-US" sz="1600" b="1" dirty="0">
                <a:solidFill>
                  <a:srgbClr val="C00000"/>
                </a:solidFill>
              </a:rPr>
              <a:t>….!!!</a:t>
            </a:r>
            <a:endParaRPr lang="en-US" sz="1600" dirty="0">
              <a:solidFill>
                <a:srgbClr val="C00000"/>
              </a:solidFill>
            </a:endParaRPr>
          </a:p>
        </p:txBody>
      </p:sp>
      <p:sp>
        <p:nvSpPr>
          <p:cNvPr id="37" name="TextBox 36"/>
          <p:cNvSpPr txBox="1"/>
          <p:nvPr/>
        </p:nvSpPr>
        <p:spPr>
          <a:xfrm>
            <a:off x="3331224" y="3020626"/>
            <a:ext cx="2039429" cy="1585049"/>
          </a:xfrm>
          <a:prstGeom prst="rect">
            <a:avLst/>
          </a:prstGeom>
          <a:solidFill>
            <a:srgbClr val="CCFFFF"/>
          </a:solidFill>
          <a:scene3d>
            <a:camera prst="orthographicFront"/>
            <a:lightRig rig="threePt" dir="t"/>
          </a:scene3d>
          <a:sp3d>
            <a:bevelT w="152400" h="50800" prst="softRound"/>
          </a:sp3d>
        </p:spPr>
        <p:txBody>
          <a:bodyPr wrap="square" rtlCol="0">
            <a:spAutoFit/>
            <a:sp3d extrusionH="57150">
              <a:bevelT w="38100" h="38100" prst="angle"/>
            </a:sp3d>
          </a:bodyPr>
          <a:lstStyle/>
          <a:p>
            <a:pPr algn="ctr"/>
            <a:r>
              <a:rPr lang="en-US" sz="1700" dirty="0" smtClean="0"/>
              <a:t>2.  </a:t>
            </a:r>
            <a:r>
              <a:rPr lang="en-US" sz="1600" b="1" dirty="0" smtClean="0">
                <a:solidFill>
                  <a:srgbClr val="0000FF"/>
                </a:solidFill>
              </a:rPr>
              <a:t>Yahuah</a:t>
            </a:r>
            <a:r>
              <a:rPr lang="en-US" sz="1600" b="1" dirty="0" smtClean="0"/>
              <a:t> </a:t>
            </a:r>
            <a:r>
              <a:rPr lang="en-US" sz="1600" b="1" dirty="0"/>
              <a:t>answers:  </a:t>
            </a:r>
            <a:r>
              <a:rPr lang="en-US" sz="1600" b="1" dirty="0" smtClean="0"/>
              <a:t/>
            </a:r>
            <a:br>
              <a:rPr lang="en-US" sz="1600" b="1" dirty="0" smtClean="0"/>
            </a:br>
            <a:r>
              <a:rPr lang="en-US" sz="1600" b="1" dirty="0" smtClean="0"/>
              <a:t>“</a:t>
            </a:r>
            <a:r>
              <a:rPr lang="en-US" sz="1600" b="1" dirty="0"/>
              <a:t>Go up, for </a:t>
            </a:r>
            <a:r>
              <a:rPr lang="en-US" sz="1600" b="1" dirty="0">
                <a:solidFill>
                  <a:srgbClr val="C00000"/>
                </a:solidFill>
                <a:latin typeface="Cooper Black" pitchFamily="18" charset="0"/>
              </a:rPr>
              <a:t>TOMORROW</a:t>
            </a:r>
            <a:r>
              <a:rPr lang="en-US" sz="1600" b="1" dirty="0"/>
              <a:t> </a:t>
            </a:r>
            <a:r>
              <a:rPr lang="en-US" sz="1600" b="1" dirty="0" smtClean="0"/>
              <a:t/>
            </a:r>
            <a:br>
              <a:rPr lang="en-US" sz="1600" b="1" dirty="0" smtClean="0"/>
            </a:br>
            <a:r>
              <a:rPr lang="en-US" sz="1600" b="1" dirty="0" smtClean="0"/>
              <a:t>I </a:t>
            </a:r>
            <a:r>
              <a:rPr lang="en-US" sz="1600" b="1" dirty="0"/>
              <a:t>give them into thine hand.”</a:t>
            </a:r>
            <a:br>
              <a:rPr lang="en-US" sz="1600" b="1" dirty="0"/>
            </a:br>
            <a:r>
              <a:rPr lang="en-US" sz="1600" b="1" dirty="0" smtClean="0">
                <a:solidFill>
                  <a:srgbClr val="6600CD"/>
                </a:solidFill>
              </a:rPr>
              <a:t>Judges </a:t>
            </a:r>
            <a:r>
              <a:rPr lang="en-US" sz="1600" b="1" dirty="0">
                <a:solidFill>
                  <a:srgbClr val="6600CD"/>
                </a:solidFill>
              </a:rPr>
              <a:t>20:28 </a:t>
            </a:r>
            <a:endParaRPr lang="en-US" sz="1600" dirty="0">
              <a:solidFill>
                <a:srgbClr val="6600CD"/>
              </a:solidFill>
            </a:endParaRPr>
          </a:p>
        </p:txBody>
      </p:sp>
      <p:sp>
        <p:nvSpPr>
          <p:cNvPr id="38" name="TextBox 37"/>
          <p:cNvSpPr txBox="1"/>
          <p:nvPr/>
        </p:nvSpPr>
        <p:spPr>
          <a:xfrm>
            <a:off x="215929" y="896426"/>
            <a:ext cx="1233139" cy="461665"/>
          </a:xfrm>
          <a:prstGeom prst="rect">
            <a:avLst/>
          </a:prstGeom>
          <a:noFill/>
        </p:spPr>
        <p:txBody>
          <a:bodyPr wrap="square" rtlCol="0">
            <a:spAutoFit/>
            <a:scene3d>
              <a:camera prst="orthographicFront"/>
              <a:lightRig rig="threePt" dir="t"/>
            </a:scene3d>
            <a:sp3d extrusionH="57150">
              <a:bevelT w="38100" h="38100" prst="angle"/>
            </a:sp3d>
          </a:bodyPr>
          <a:lstStyle/>
          <a:p>
            <a:r>
              <a:rPr lang="en-US" sz="2400" b="1" dirty="0" smtClean="0">
                <a:solidFill>
                  <a:schemeClr val="accent2">
                    <a:lumMod val="75000"/>
                  </a:schemeClr>
                </a:solidFill>
              </a:rPr>
              <a:t>Dawn</a:t>
            </a:r>
            <a:endParaRPr lang="en-US" b="1" dirty="0">
              <a:solidFill>
                <a:schemeClr val="accent2">
                  <a:lumMod val="75000"/>
                </a:schemeClr>
              </a:solidFill>
              <a:effectLst>
                <a:glow rad="127000">
                  <a:srgbClr val="FFFF00"/>
                </a:glow>
              </a:effectLst>
            </a:endParaRPr>
          </a:p>
        </p:txBody>
      </p:sp>
      <p:cxnSp>
        <p:nvCxnSpPr>
          <p:cNvPr id="39" name="Straight Connector 38"/>
          <p:cNvCxnSpPr/>
          <p:nvPr/>
        </p:nvCxnSpPr>
        <p:spPr>
          <a:xfrm flipV="1">
            <a:off x="3177685" y="1668815"/>
            <a:ext cx="1" cy="744445"/>
          </a:xfrm>
          <a:prstGeom prst="line">
            <a:avLst/>
          </a:prstGeom>
          <a:ln w="76200">
            <a:solidFill>
              <a:srgbClr val="E46D0A"/>
            </a:soli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475791" y="880430"/>
            <a:ext cx="1211443" cy="461665"/>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smtClean="0">
                <a:solidFill>
                  <a:schemeClr val="accent2">
                    <a:lumMod val="75000"/>
                  </a:schemeClr>
                </a:solidFill>
              </a:rPr>
              <a:t>Dawn</a:t>
            </a:r>
            <a:endParaRPr lang="en-US" b="1" dirty="0">
              <a:solidFill>
                <a:schemeClr val="accent2">
                  <a:lumMod val="75000"/>
                </a:schemeClr>
              </a:solidFill>
              <a:effectLst>
                <a:glow rad="127000">
                  <a:srgbClr val="FFFF00"/>
                </a:glow>
              </a:effectLst>
            </a:endParaRPr>
          </a:p>
        </p:txBody>
      </p:sp>
      <p:sp>
        <p:nvSpPr>
          <p:cNvPr id="44" name="Left Brace 43"/>
          <p:cNvSpPr/>
          <p:nvPr/>
        </p:nvSpPr>
        <p:spPr>
          <a:xfrm rot="5400000">
            <a:off x="2868760" y="-1251181"/>
            <a:ext cx="737581" cy="5711073"/>
          </a:xfrm>
          <a:prstGeom prst="leftBrace">
            <a:avLst>
              <a:gd name="adj1" fmla="val 160553"/>
              <a:gd name="adj2" fmla="val 50000"/>
            </a:avLst>
          </a:prstGeom>
          <a:ln w="57150">
            <a:solidFill>
              <a:srgbClr val="00B0F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r>
              <a:rPr lang="en-US" dirty="0" smtClean="0"/>
              <a:t>                      Cycle #2 </a:t>
            </a:r>
          </a:p>
          <a:p>
            <a:pPr algn="ctr"/>
            <a:endParaRPr lang="en-US" sz="1050" dirty="0"/>
          </a:p>
        </p:txBody>
      </p:sp>
      <p:sp>
        <p:nvSpPr>
          <p:cNvPr id="46" name="Rectangle 45"/>
          <p:cNvSpPr/>
          <p:nvPr/>
        </p:nvSpPr>
        <p:spPr>
          <a:xfrm>
            <a:off x="3331224" y="4749670"/>
            <a:ext cx="4263654" cy="1938992"/>
          </a:xfrm>
          <a:prstGeom prst="rect">
            <a:avLst/>
          </a:prstGeom>
        </p:spPr>
        <p:txBody>
          <a:bodyPr wrap="square">
            <a:spAutoFit/>
            <a:scene3d>
              <a:camera prst="orthographicFront"/>
              <a:lightRig rig="threePt" dir="t"/>
            </a:scene3d>
            <a:sp3d extrusionH="57150">
              <a:bevelT w="38100" h="38100" prst="angle"/>
            </a:sp3d>
          </a:bodyPr>
          <a:lstStyle/>
          <a:p>
            <a:r>
              <a:rPr lang="en-US" sz="2400" b="1" dirty="0" smtClean="0">
                <a:solidFill>
                  <a:srgbClr val="C00000"/>
                </a:solidFill>
                <a:latin typeface="Kristen ITC" pitchFamily="66" charset="0"/>
              </a:rPr>
              <a:t>Please note:  </a:t>
            </a:r>
            <a:r>
              <a:rPr lang="en-US" sz="2400" dirty="0" smtClean="0"/>
              <a:t>It becomes quite clear that the </a:t>
            </a:r>
            <a:r>
              <a:rPr lang="en-US" sz="2400" b="1" dirty="0" smtClean="0">
                <a:solidFill>
                  <a:schemeClr val="accent2">
                    <a:lumMod val="75000"/>
                  </a:schemeClr>
                </a:solidFill>
              </a:rPr>
              <a:t>Dawn design </a:t>
            </a:r>
            <a:r>
              <a:rPr lang="en-US" sz="2400" dirty="0" smtClean="0"/>
              <a:t>from the Creation account fits firmly into these Scriptures with no juggling necessary! NICE!?</a:t>
            </a:r>
            <a:endParaRPr lang="en-US" sz="2400" dirty="0"/>
          </a:p>
        </p:txBody>
      </p:sp>
      <p:sp>
        <p:nvSpPr>
          <p:cNvPr id="48" name="Left Brace 47"/>
          <p:cNvSpPr/>
          <p:nvPr/>
        </p:nvSpPr>
        <p:spPr>
          <a:xfrm rot="5400000">
            <a:off x="8573754" y="-1257900"/>
            <a:ext cx="737581" cy="5698916"/>
          </a:xfrm>
          <a:prstGeom prst="leftBrace">
            <a:avLst>
              <a:gd name="adj1" fmla="val 160553"/>
              <a:gd name="adj2" fmla="val 50000"/>
            </a:avLst>
          </a:prstGeom>
          <a:ln w="57150">
            <a:solidFill>
              <a:srgbClr val="00B0F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r>
              <a:rPr lang="en-US" dirty="0" smtClean="0"/>
              <a:t>                       Cycle #3</a:t>
            </a:r>
          </a:p>
          <a:p>
            <a:pPr algn="ctr"/>
            <a:endParaRPr lang="en-US" sz="1050" dirty="0"/>
          </a:p>
        </p:txBody>
      </p:sp>
      <p:sp>
        <p:nvSpPr>
          <p:cNvPr id="49" name="TextBox 48"/>
          <p:cNvSpPr txBox="1"/>
          <p:nvPr/>
        </p:nvSpPr>
        <p:spPr>
          <a:xfrm>
            <a:off x="10774026" y="905781"/>
            <a:ext cx="1211443" cy="461665"/>
          </a:xfrm>
          <a:prstGeom prst="rect">
            <a:avLst/>
          </a:prstGeom>
          <a:noFill/>
        </p:spPr>
        <p:txBody>
          <a:bodyPr wrap="square" rtlCol="0">
            <a:spAutoFit/>
            <a:scene3d>
              <a:camera prst="orthographicFront"/>
              <a:lightRig rig="threePt" dir="t"/>
            </a:scene3d>
            <a:sp3d extrusionH="57150">
              <a:bevelT w="38100" h="38100" prst="angle"/>
            </a:sp3d>
          </a:bodyPr>
          <a:lstStyle/>
          <a:p>
            <a:pPr algn="r"/>
            <a:r>
              <a:rPr lang="en-US" sz="2400" b="1" dirty="0" smtClean="0">
                <a:solidFill>
                  <a:schemeClr val="accent2">
                    <a:lumMod val="75000"/>
                  </a:schemeClr>
                </a:solidFill>
              </a:rPr>
              <a:t>Dawn</a:t>
            </a:r>
            <a:endParaRPr lang="en-US" b="1" dirty="0">
              <a:solidFill>
                <a:schemeClr val="accent2">
                  <a:lumMod val="75000"/>
                </a:schemeClr>
              </a:solidFill>
              <a:effectLst>
                <a:glow rad="127000">
                  <a:srgbClr val="FFFF00"/>
                </a:glow>
              </a:effectLst>
            </a:endParaRPr>
          </a:p>
        </p:txBody>
      </p:sp>
      <p:cxnSp>
        <p:nvCxnSpPr>
          <p:cNvPr id="50" name="Straight Connector 49"/>
          <p:cNvCxnSpPr/>
          <p:nvPr/>
        </p:nvCxnSpPr>
        <p:spPr>
          <a:xfrm flipV="1">
            <a:off x="8924881" y="1680389"/>
            <a:ext cx="1" cy="744445"/>
          </a:xfrm>
          <a:prstGeom prst="line">
            <a:avLst/>
          </a:prstGeom>
          <a:ln w="76200">
            <a:solidFill>
              <a:srgbClr val="E46D0A"/>
            </a:soli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088573" y="1277067"/>
            <a:ext cx="0" cy="1224068"/>
          </a:xfrm>
          <a:prstGeom prst="line">
            <a:avLst/>
          </a:prstGeom>
          <a:ln w="76200">
            <a:solidFill>
              <a:schemeClr val="accent1">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1829328" y="1296636"/>
            <a:ext cx="0" cy="1229925"/>
          </a:xfrm>
          <a:prstGeom prst="line">
            <a:avLst/>
          </a:prstGeom>
          <a:ln w="76200">
            <a:solidFill>
              <a:schemeClr val="accent1">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65752" y="1295108"/>
            <a:ext cx="0" cy="1222327"/>
          </a:xfrm>
          <a:prstGeom prst="line">
            <a:avLst/>
          </a:prstGeom>
          <a:ln w="76200">
            <a:solidFill>
              <a:schemeClr val="accent1">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1699236" y="2476884"/>
            <a:ext cx="1185" cy="638525"/>
          </a:xfrm>
          <a:prstGeom prst="straightConnector1">
            <a:avLst/>
          </a:prstGeom>
          <a:ln w="57150">
            <a:solidFill>
              <a:schemeClr val="accent6"/>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04891" y="3020626"/>
            <a:ext cx="2658109" cy="2800767"/>
          </a:xfrm>
          <a:prstGeom prst="rect">
            <a:avLst/>
          </a:prstGeom>
          <a:solidFill>
            <a:schemeClr val="accent6">
              <a:lumMod val="60000"/>
              <a:lumOff val="40000"/>
            </a:schemeClr>
          </a:solidFill>
          <a:scene3d>
            <a:camera prst="orthographicFront"/>
            <a:lightRig rig="threePt" dir="t"/>
          </a:scene3d>
          <a:sp3d>
            <a:bevelT w="152400" h="50800" prst="softRound"/>
          </a:sp3d>
        </p:spPr>
        <p:txBody>
          <a:bodyPr wrap="square" rtlCol="0">
            <a:spAutoFit/>
          </a:bodyPr>
          <a:lstStyle/>
          <a:p>
            <a:pPr algn="ctr"/>
            <a:r>
              <a:rPr lang="en-US" sz="1600" dirty="0" smtClean="0"/>
              <a:t>1</a:t>
            </a:r>
            <a:r>
              <a:rPr lang="en-US" sz="1600" b="1" dirty="0" smtClean="0"/>
              <a:t>.  </a:t>
            </a:r>
            <a:r>
              <a:rPr lang="en-US" sz="1600" b="1" dirty="0">
                <a:solidFill>
                  <a:srgbClr val="FF0000"/>
                </a:solidFill>
                <a:effectLst>
                  <a:outerShdw blurRad="38100" dist="38100" dir="2700000" algn="tl">
                    <a:srgbClr val="000000">
                      <a:alpha val="43137"/>
                    </a:srgbClr>
                  </a:outerShdw>
                </a:effectLst>
              </a:rPr>
              <a:t>On this second cycle </a:t>
            </a:r>
            <a:r>
              <a:rPr lang="en-US" sz="1600" b="1" dirty="0" smtClean="0">
                <a:solidFill>
                  <a:srgbClr val="FF0000"/>
                </a:solidFill>
                <a:effectLst>
                  <a:outerShdw blurRad="38100" dist="38100" dir="2700000" algn="tl">
                    <a:srgbClr val="000000">
                      <a:alpha val="43137"/>
                    </a:srgbClr>
                  </a:outerShdw>
                </a:effectLst>
              </a:rPr>
              <a:t>after </a:t>
            </a:r>
            <a:r>
              <a:rPr lang="en-US" sz="1600" b="1" dirty="0">
                <a:solidFill>
                  <a:srgbClr val="FF0000"/>
                </a:solidFill>
                <a:effectLst>
                  <a:outerShdw blurRad="38100" dist="38100" dir="2700000" algn="tl">
                    <a:srgbClr val="000000">
                      <a:alpha val="43137"/>
                    </a:srgbClr>
                  </a:outerShdw>
                </a:effectLst>
              </a:rPr>
              <a:t>their second battle with Benjamin,</a:t>
            </a:r>
            <a:br>
              <a:rPr lang="en-US" sz="1600" b="1" dirty="0">
                <a:solidFill>
                  <a:srgbClr val="FF0000"/>
                </a:solidFill>
                <a:effectLst>
                  <a:outerShdw blurRad="38100" dist="38100" dir="2700000" algn="tl">
                    <a:srgbClr val="000000">
                      <a:alpha val="43137"/>
                    </a:srgbClr>
                  </a:outerShdw>
                </a:effectLst>
              </a:rPr>
            </a:br>
            <a:r>
              <a:rPr lang="en-US" sz="1600" b="1" dirty="0"/>
              <a:t>the children of Israel gathered at the House </a:t>
            </a:r>
            <a:r>
              <a:rPr lang="en-US" sz="1600" b="1" dirty="0" smtClean="0"/>
              <a:t/>
            </a:r>
            <a:br>
              <a:rPr lang="en-US" sz="1600" b="1" dirty="0" smtClean="0"/>
            </a:br>
            <a:r>
              <a:rPr lang="en-US" sz="1600" b="1" dirty="0" smtClean="0"/>
              <a:t>of  </a:t>
            </a:r>
            <a:r>
              <a:rPr lang="en-US" sz="1600" b="1" dirty="0">
                <a:solidFill>
                  <a:srgbClr val="0000FF"/>
                </a:solidFill>
              </a:rPr>
              <a:t>Yahuah</a:t>
            </a:r>
            <a:r>
              <a:rPr lang="en-US" sz="1600" b="1" dirty="0"/>
              <a:t> weeping, </a:t>
            </a:r>
            <a:r>
              <a:rPr lang="en-US" sz="1600" b="1" dirty="0" smtClean="0"/>
              <a:t/>
            </a:r>
            <a:br>
              <a:rPr lang="en-US" sz="1600" b="1" dirty="0" smtClean="0"/>
            </a:br>
            <a:r>
              <a:rPr lang="en-US" sz="1600" b="1" dirty="0" smtClean="0"/>
              <a:t>fasting </a:t>
            </a:r>
            <a:r>
              <a:rPr lang="en-US" sz="1600" b="1" dirty="0"/>
              <a:t>and offering </a:t>
            </a:r>
            <a:r>
              <a:rPr lang="en-US" sz="1600" b="1" dirty="0" smtClean="0"/>
              <a:t/>
            </a:r>
            <a:br>
              <a:rPr lang="en-US" sz="1600" b="1" dirty="0" smtClean="0"/>
            </a:br>
            <a:r>
              <a:rPr lang="en-US" sz="1600" b="1" dirty="0" smtClean="0"/>
              <a:t>burnt </a:t>
            </a:r>
            <a:r>
              <a:rPr lang="en-US" sz="1600" b="1" dirty="0"/>
              <a:t>offerings and </a:t>
            </a:r>
            <a:br>
              <a:rPr lang="en-US" sz="1600" b="1" dirty="0"/>
            </a:br>
            <a:r>
              <a:rPr lang="en-US" sz="1600" b="1" dirty="0"/>
              <a:t>peace offerings,</a:t>
            </a:r>
            <a:br>
              <a:rPr lang="en-US" sz="1600" b="1" dirty="0"/>
            </a:br>
            <a:r>
              <a:rPr lang="en-US" sz="1600" b="1" dirty="0">
                <a:ln>
                  <a:solidFill>
                    <a:srgbClr val="0070C0"/>
                  </a:solidFill>
                </a:ln>
                <a:solidFill>
                  <a:srgbClr val="FFC000"/>
                </a:solidFill>
                <a:effectLst>
                  <a:glow rad="127000">
                    <a:srgbClr val="E46D0A"/>
                  </a:glow>
                </a:effectLst>
              </a:rPr>
              <a:t>UNTIL </a:t>
            </a:r>
            <a:r>
              <a:rPr lang="en-US" sz="1600" b="1" dirty="0" smtClean="0">
                <a:ln>
                  <a:solidFill>
                    <a:srgbClr val="0070C0"/>
                  </a:solidFill>
                </a:ln>
                <a:solidFill>
                  <a:srgbClr val="FFC000"/>
                </a:solidFill>
                <a:effectLst>
                  <a:glow rad="127000">
                    <a:srgbClr val="E46D0A"/>
                  </a:glow>
                </a:effectLst>
              </a:rPr>
              <a:t>EVENING.</a:t>
            </a:r>
            <a:r>
              <a:rPr lang="en-US" sz="1600" b="1" dirty="0">
                <a:ln>
                  <a:solidFill>
                    <a:srgbClr val="0070C0"/>
                  </a:solidFill>
                </a:ln>
                <a:effectLst>
                  <a:glow rad="127000">
                    <a:srgbClr val="E46D0A"/>
                  </a:glow>
                </a:effectLst>
              </a:rPr>
              <a:t/>
            </a:r>
            <a:br>
              <a:rPr lang="en-US" sz="1600" b="1" dirty="0">
                <a:ln>
                  <a:solidFill>
                    <a:srgbClr val="0070C0"/>
                  </a:solidFill>
                </a:ln>
                <a:effectLst>
                  <a:glow rad="127000">
                    <a:srgbClr val="E46D0A"/>
                  </a:glow>
                </a:effectLst>
              </a:rPr>
            </a:br>
            <a:r>
              <a:rPr lang="en-US" sz="1600" b="1" dirty="0" smtClean="0">
                <a:solidFill>
                  <a:srgbClr val="6600CD"/>
                </a:solidFill>
              </a:rPr>
              <a:t>Judges </a:t>
            </a:r>
            <a:r>
              <a:rPr lang="en-US" sz="1600" b="1" dirty="0">
                <a:solidFill>
                  <a:srgbClr val="6600CD"/>
                </a:solidFill>
              </a:rPr>
              <a:t>20:26</a:t>
            </a:r>
            <a:endParaRPr lang="en-US" sz="1600" dirty="0">
              <a:solidFill>
                <a:srgbClr val="6600CD"/>
              </a:solidFill>
            </a:endParaRPr>
          </a:p>
        </p:txBody>
      </p:sp>
      <p:cxnSp>
        <p:nvCxnSpPr>
          <p:cNvPr id="60" name="Straight Arrow Connector 59"/>
          <p:cNvCxnSpPr/>
          <p:nvPr/>
        </p:nvCxnSpPr>
        <p:spPr>
          <a:xfrm flipH="1" flipV="1">
            <a:off x="6113986" y="2476883"/>
            <a:ext cx="3904" cy="1566400"/>
          </a:xfrm>
          <a:prstGeom prst="straightConnector1">
            <a:avLst/>
          </a:prstGeom>
          <a:ln w="57150">
            <a:solidFill>
              <a:srgbClr val="C000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555449" y="3023292"/>
            <a:ext cx="2039429" cy="1585049"/>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rtlCol="0">
            <a:spAutoFit/>
            <a:sp3d extrusionH="57150">
              <a:bevelT w="38100" h="38100" prst="angle"/>
            </a:sp3d>
          </a:bodyPr>
          <a:lstStyle/>
          <a:p>
            <a:pPr algn="ctr"/>
            <a:r>
              <a:rPr lang="en-US" sz="1700" dirty="0" smtClean="0"/>
              <a:t>3.  </a:t>
            </a:r>
            <a:r>
              <a:rPr lang="en-US" sz="1600" b="1" dirty="0" smtClean="0">
                <a:solidFill>
                  <a:srgbClr val="C00000"/>
                </a:solidFill>
                <a:latin typeface="Cooper Black" pitchFamily="18" charset="0"/>
              </a:rPr>
              <a:t>TOMORROW</a:t>
            </a:r>
            <a:r>
              <a:rPr lang="en-US" sz="1600" b="1" dirty="0" smtClean="0"/>
              <a:t> </a:t>
            </a:r>
            <a:br>
              <a:rPr lang="en-US" sz="1600" b="1" dirty="0" smtClean="0"/>
            </a:br>
            <a:r>
              <a:rPr lang="en-US" sz="1600" b="1" dirty="0" smtClean="0"/>
              <a:t>&lt;</a:t>
            </a:r>
            <a:r>
              <a:rPr lang="en-US" sz="1600" b="1" dirty="0">
                <a:ln>
                  <a:solidFill>
                    <a:srgbClr val="002060"/>
                  </a:solidFill>
                </a:ln>
                <a:solidFill>
                  <a:srgbClr val="00B050"/>
                </a:solidFill>
              </a:rPr>
              <a:t> </a:t>
            </a:r>
            <a:r>
              <a:rPr lang="en-US" sz="1600" b="1" dirty="0" smtClean="0">
                <a:ln>
                  <a:solidFill>
                    <a:srgbClr val="002060"/>
                  </a:solidFill>
                </a:ln>
                <a:solidFill>
                  <a:schemeClr val="accent2">
                    <a:lumMod val="75000"/>
                  </a:schemeClr>
                </a:solidFill>
              </a:rPr>
              <a:t>machar</a:t>
            </a:r>
            <a:r>
              <a:rPr lang="en-US" sz="1600" b="1" dirty="0" smtClean="0">
                <a:ln>
                  <a:solidFill>
                    <a:srgbClr val="002060"/>
                  </a:solidFill>
                </a:ln>
                <a:solidFill>
                  <a:srgbClr val="00B050"/>
                </a:solidFill>
              </a:rPr>
              <a:t> </a:t>
            </a:r>
            <a:r>
              <a:rPr lang="en-US" sz="1600" b="1" dirty="0" smtClean="0"/>
              <a:t>&gt;</a:t>
            </a:r>
            <a:r>
              <a:rPr lang="en-US" sz="1600" dirty="0" smtClean="0">
                <a:ln>
                  <a:solidFill>
                    <a:srgbClr val="002060"/>
                  </a:solidFill>
                </a:ln>
                <a:solidFill>
                  <a:srgbClr val="00B050"/>
                </a:solidFill>
              </a:rPr>
              <a:t/>
            </a:r>
            <a:br>
              <a:rPr lang="en-US" sz="1600" dirty="0" smtClean="0">
                <a:ln>
                  <a:solidFill>
                    <a:srgbClr val="002060"/>
                  </a:solidFill>
                </a:ln>
                <a:solidFill>
                  <a:srgbClr val="00B050"/>
                </a:solidFill>
              </a:rPr>
            </a:br>
            <a:r>
              <a:rPr lang="en-US" sz="1600" dirty="0" smtClean="0">
                <a:ln>
                  <a:solidFill>
                    <a:srgbClr val="002060"/>
                  </a:solidFill>
                </a:ln>
                <a:solidFill>
                  <a:srgbClr val="00B050"/>
                </a:solidFill>
              </a:rPr>
              <a:t>begins here with </a:t>
            </a:r>
            <a:r>
              <a:rPr lang="en-US" sz="1600" b="1" dirty="0" smtClean="0">
                <a:ln>
                  <a:solidFill>
                    <a:srgbClr val="002060"/>
                  </a:solidFill>
                </a:ln>
                <a:solidFill>
                  <a:srgbClr val="C00000"/>
                </a:solidFill>
              </a:rPr>
              <a:t>DAWN,</a:t>
            </a:r>
            <a:r>
              <a:rPr lang="en-US" sz="1600" dirty="0" smtClean="0">
                <a:ln>
                  <a:solidFill>
                    <a:srgbClr val="002060"/>
                  </a:solidFill>
                </a:ln>
                <a:solidFill>
                  <a:schemeClr val="accent2">
                    <a:lumMod val="75000"/>
                  </a:schemeClr>
                </a:solidFill>
              </a:rPr>
              <a:t> </a:t>
            </a:r>
            <a:r>
              <a:rPr lang="en-US" sz="1600" dirty="0" smtClean="0">
                <a:ln>
                  <a:solidFill>
                    <a:srgbClr val="002060"/>
                  </a:solidFill>
                </a:ln>
                <a:solidFill>
                  <a:srgbClr val="00B050"/>
                </a:solidFill>
              </a:rPr>
              <a:t>as per the Creation account of </a:t>
            </a:r>
            <a:r>
              <a:rPr lang="en-US" sz="1600" b="1" dirty="0" smtClean="0">
                <a:ln>
                  <a:solidFill>
                    <a:srgbClr val="002060"/>
                  </a:solidFill>
                </a:ln>
                <a:solidFill>
                  <a:srgbClr val="00B050"/>
                </a:solidFill>
              </a:rPr>
              <a:t>Genesis 1. </a:t>
            </a:r>
            <a:endParaRPr lang="en-US" sz="1600" b="1" dirty="0">
              <a:ln>
                <a:solidFill>
                  <a:srgbClr val="002060"/>
                </a:solidFill>
              </a:ln>
              <a:solidFill>
                <a:srgbClr val="00B050"/>
              </a:solidFill>
            </a:endParaRPr>
          </a:p>
        </p:txBody>
      </p:sp>
      <p:pic>
        <p:nvPicPr>
          <p:cNvPr id="62" name="Picture 2" descr="C:\Users\Rae\Desktop\yellow face clap cle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15" y="5660269"/>
            <a:ext cx="1712171" cy="13857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3" name="Bent Arrow 62"/>
          <p:cNvSpPr/>
          <p:nvPr/>
        </p:nvSpPr>
        <p:spPr>
          <a:xfrm rot="5400000" flipH="1">
            <a:off x="1614254" y="3661581"/>
            <a:ext cx="2899718" cy="629150"/>
          </a:xfrm>
          <a:prstGeom prst="bentArrow">
            <a:avLst>
              <a:gd name="adj1" fmla="val 19565"/>
              <a:gd name="adj2" fmla="val 25000"/>
              <a:gd name="adj3" fmla="val 50000"/>
              <a:gd name="adj4" fmla="val 84783"/>
            </a:avLst>
          </a:prstGeom>
          <a:solidFill>
            <a:schemeClr val="accent3">
              <a:lumMod val="60000"/>
              <a:lumOff val="4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835356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wipe(left)">
                                      <p:cBhvr>
                                        <p:cTn id="7" dur="1250"/>
                                        <p:tgtEl>
                                          <p:spTgt spid="59">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1750"/>
                                        <p:tgtEl>
                                          <p:spTgt spid="58"/>
                                        </p:tgtEl>
                                      </p:cBhvr>
                                    </p:animEffect>
                                  </p:childTnLst>
                                </p:cTn>
                              </p:par>
                            </p:childTnLst>
                          </p:cTn>
                        </p:par>
                        <p:par>
                          <p:cTn id="12" fill="hold">
                            <p:stCondLst>
                              <p:cond delay="3000"/>
                            </p:stCondLst>
                            <p:childTnLst>
                              <p:par>
                                <p:cTn id="13" presetID="22" presetClass="entr" presetSubtype="4" fill="hold" grpId="0" nodeType="afterEffect">
                                  <p:stCondLst>
                                    <p:cond delay="400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50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7">
                                            <p:txEl>
                                              <p:pRg st="0" end="0"/>
                                            </p:txEl>
                                          </p:spTgt>
                                        </p:tgtEl>
                                        <p:attrNameLst>
                                          <p:attrName>style.visibility</p:attrName>
                                        </p:attrNameLst>
                                      </p:cBhvr>
                                      <p:to>
                                        <p:strVal val="visible"/>
                                      </p:to>
                                    </p:set>
                                    <p:animEffect transition="in" filter="wipe(left)">
                                      <p:cBhvr>
                                        <p:cTn id="20" dur="1750"/>
                                        <p:tgtEl>
                                          <p:spTgt spid="37">
                                            <p:txEl>
                                              <p:pRg st="0" end="0"/>
                                            </p:txEl>
                                          </p:spTgt>
                                        </p:tgtEl>
                                      </p:cBhvr>
                                    </p:animEffect>
                                  </p:childTnLst>
                                </p:cTn>
                              </p:par>
                            </p:childTnLst>
                          </p:cTn>
                        </p:par>
                        <p:par>
                          <p:cTn id="21" fill="hold">
                            <p:stCondLst>
                              <p:cond delay="1750"/>
                            </p:stCondLst>
                            <p:childTnLst>
                              <p:par>
                                <p:cTn id="22" presetID="22" presetClass="entr" presetSubtype="4"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175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1">
                                            <p:txEl>
                                              <p:pRg st="0" end="0"/>
                                            </p:txEl>
                                          </p:spTgt>
                                        </p:tgtEl>
                                        <p:attrNameLst>
                                          <p:attrName>style.visibility</p:attrName>
                                        </p:attrNameLst>
                                      </p:cBhvr>
                                      <p:to>
                                        <p:strVal val="visible"/>
                                      </p:to>
                                    </p:set>
                                    <p:animEffect transition="in" filter="wipe(left)">
                                      <p:cBhvr>
                                        <p:cTn id="29" dur="1750"/>
                                        <p:tgtEl>
                                          <p:spTgt spid="61">
                                            <p:txEl>
                                              <p:pRg st="0" end="0"/>
                                            </p:txEl>
                                          </p:spTgt>
                                        </p:tgtEl>
                                      </p:cBhvr>
                                    </p:animEffect>
                                  </p:childTnLst>
                                </p:cTn>
                              </p:par>
                            </p:childTnLst>
                          </p:cTn>
                        </p:par>
                        <p:par>
                          <p:cTn id="30" fill="hold">
                            <p:stCondLst>
                              <p:cond delay="1750"/>
                            </p:stCondLst>
                            <p:childTnLst>
                              <p:par>
                                <p:cTn id="31" presetID="22" presetClass="entr" presetSubtype="4"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down)">
                                      <p:cBhvr>
                                        <p:cTn id="33" dur="175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6">
                                            <p:txEl>
                                              <p:pRg st="0" end="0"/>
                                            </p:txEl>
                                          </p:spTgt>
                                        </p:tgtEl>
                                        <p:attrNameLst>
                                          <p:attrName>style.visibility</p:attrName>
                                        </p:attrNameLst>
                                      </p:cBhvr>
                                      <p:to>
                                        <p:strVal val="visible"/>
                                      </p:to>
                                    </p:set>
                                    <p:animEffect transition="in" filter="wipe(left)">
                                      <p:cBhvr>
                                        <p:cTn id="38" dur="1750"/>
                                        <p:tgtEl>
                                          <p:spTgt spid="3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6">
                                            <p:txEl>
                                              <p:pRg st="1" end="1"/>
                                            </p:txEl>
                                          </p:spTgt>
                                        </p:tgtEl>
                                        <p:attrNameLst>
                                          <p:attrName>style.visibility</p:attrName>
                                        </p:attrNameLst>
                                      </p:cBhvr>
                                      <p:to>
                                        <p:strVal val="visible"/>
                                      </p:to>
                                    </p:set>
                                    <p:animEffect transition="in" filter="wipe(left)">
                                      <p:cBhvr>
                                        <p:cTn id="43" dur="1750"/>
                                        <p:tgtEl>
                                          <p:spTgt spid="3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6">
                                            <p:txEl>
                                              <p:pRg st="2" end="2"/>
                                            </p:txEl>
                                          </p:spTgt>
                                        </p:tgtEl>
                                        <p:attrNameLst>
                                          <p:attrName>style.visibility</p:attrName>
                                        </p:attrNameLst>
                                      </p:cBhvr>
                                      <p:to>
                                        <p:strVal val="visible"/>
                                      </p:to>
                                    </p:set>
                                    <p:animEffect transition="in" filter="wipe(left)">
                                      <p:cBhvr>
                                        <p:cTn id="48" dur="1750"/>
                                        <p:tgtEl>
                                          <p:spTgt spid="36">
                                            <p:txEl>
                                              <p:pRg st="2" end="2"/>
                                            </p:txEl>
                                          </p:spTgt>
                                        </p:tgtEl>
                                      </p:cBhvr>
                                    </p:animEffect>
                                  </p:childTnLst>
                                </p:cTn>
                              </p:par>
                            </p:childTnLst>
                          </p:cTn>
                        </p:par>
                        <p:par>
                          <p:cTn id="49" fill="hold">
                            <p:stCondLst>
                              <p:cond delay="1750"/>
                            </p:stCondLst>
                            <p:childTnLst>
                              <p:par>
                                <p:cTn id="50" presetID="22" presetClass="entr" presetSubtype="4"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175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6" presetClass="entr" presetSubtype="16" fill="hold" nodeType="afterEffect">
                                  <p:stCondLst>
                                    <p:cond delay="1500"/>
                                  </p:stCondLst>
                                  <p:childTnLst>
                                    <p:set>
                                      <p:cBhvr>
                                        <p:cTn id="62" dur="1" fill="hold">
                                          <p:stCondLst>
                                            <p:cond delay="0"/>
                                          </p:stCondLst>
                                        </p:cTn>
                                        <p:tgtEl>
                                          <p:spTgt spid="62"/>
                                        </p:tgtEl>
                                        <p:attrNameLst>
                                          <p:attrName>style.visibility</p:attrName>
                                        </p:attrNameLst>
                                      </p:cBhvr>
                                      <p:to>
                                        <p:strVal val="visible"/>
                                      </p:to>
                                    </p:set>
                                    <p:animEffect transition="in" filter="circle(in)">
                                      <p:cBhvr>
                                        <p:cTn id="63"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71DEA21-A203-4B7D-8BEA-0F125DA7CA3E}"/>
              </a:ext>
            </a:extLst>
          </p:cNvPr>
          <p:cNvSpPr txBox="1"/>
          <p:nvPr/>
        </p:nvSpPr>
        <p:spPr>
          <a:xfrm>
            <a:off x="421052" y="508437"/>
            <a:ext cx="9996162" cy="1323439"/>
          </a:xfrm>
          <a:prstGeom prst="rect">
            <a:avLst/>
          </a:prstGeom>
          <a:noFill/>
        </p:spPr>
        <p:txBody>
          <a:bodyPr wrap="square">
            <a:spAutoFit/>
            <a:scene3d>
              <a:camera prst="orthographicFront"/>
              <a:lightRig rig="threePt" dir="t"/>
            </a:scene3d>
            <a:sp3d extrusionH="57150">
              <a:bevelT w="38100" h="38100" prst="angle"/>
            </a:sp3d>
          </a:bodyPr>
          <a:lstStyle/>
          <a:p>
            <a:pPr algn="l"/>
            <a:r>
              <a:rPr lang="en-US" sz="4000" b="1" i="0" u="none" strike="noStrike" baseline="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Is it possible to find a second witness to this revelation within the same book of Judges</a:t>
            </a:r>
            <a:r>
              <a:rPr lang="en-US" sz="4000" b="1" i="0" u="none" strike="noStrike" baseline="0"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a:t>
            </a:r>
          </a:p>
        </p:txBody>
      </p:sp>
      <p:sp>
        <p:nvSpPr>
          <p:cNvPr id="4" name="Slide Number Placeholder 3"/>
          <p:cNvSpPr>
            <a:spLocks noGrp="1"/>
          </p:cNvSpPr>
          <p:nvPr>
            <p:ph type="sldNum" sz="quarter" idx="12"/>
          </p:nvPr>
        </p:nvSpPr>
        <p:spPr/>
        <p:txBody>
          <a:bodyPr/>
          <a:lstStyle/>
          <a:p>
            <a:fld id="{837E6352-AEFE-4C79-A010-4136B479DE88}" type="slidenum">
              <a:rPr lang="en-AU" smtClean="0"/>
              <a:t>35</a:t>
            </a:fld>
            <a:endParaRPr lang="en-AU"/>
          </a:p>
        </p:txBody>
      </p:sp>
      <p:pic>
        <p:nvPicPr>
          <p:cNvPr id="4098" name="Picture 2" descr="C:\Users\Rae\Desktop\3.-- Belligerent Benjamites\Art Jud 20 BB Study\mizpah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583" y="2187616"/>
            <a:ext cx="4070752" cy="4070752"/>
          </a:xfrm>
          <a:prstGeom prst="rect">
            <a:avLst/>
          </a:prstGeom>
          <a:noFill/>
          <a:ln w="57150">
            <a:solidFill>
              <a:schemeClr val="bg2">
                <a:lumMod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5" descr="C:\Users\Rae\Desktop\Art on Desktop\white man clip art\3d white people\ques mark dk gree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34" b="100000" l="178" r="99288">
                        <a14:foregroundMark x1="38078" y1="70093" x2="38078" y2="70093"/>
                        <a14:foregroundMark x1="72064" y1="88919" x2="72064" y2="88919"/>
                        <a14:foregroundMark x1="74377" y1="82644" x2="74377" y2="82644"/>
                        <a14:foregroundMark x1="82918" y1="30040" x2="82918" y2="30040"/>
                        <a14:foregroundMark x1="84875" y1="32310" x2="84875" y2="32310"/>
                        <a14:foregroundMark x1="84164" y1="31242" x2="84164" y2="31242"/>
                        <a14:backgroundMark x1="71708" y1="88919" x2="71708" y2="88919"/>
                        <a14:backgroundMark x1="71886" y1="87850" x2="71886" y2="87850"/>
                        <a14:backgroundMark x1="73843" y1="83712" x2="73843" y2="83712"/>
                        <a14:backgroundMark x1="70107" y1="88251" x2="70107" y2="88251"/>
                        <a14:backgroundMark x1="74377" y1="82644" x2="74377" y2="8264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559335" y="168954"/>
            <a:ext cx="2376487" cy="316757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D71DEA21-A203-4B7D-8BEA-0F125DA7CA3E}"/>
              </a:ext>
            </a:extLst>
          </p:cNvPr>
          <p:cNvSpPr txBox="1"/>
          <p:nvPr/>
        </p:nvSpPr>
        <p:spPr>
          <a:xfrm>
            <a:off x="661958" y="2394817"/>
            <a:ext cx="4267236" cy="3046988"/>
          </a:xfrm>
          <a:prstGeom prst="rect">
            <a:avLst/>
          </a:prstGeom>
          <a:noFill/>
        </p:spPr>
        <p:txBody>
          <a:bodyPr wrap="square">
            <a:spAutoFit/>
            <a:scene3d>
              <a:camera prst="orthographicFront"/>
              <a:lightRig rig="threePt" dir="t"/>
            </a:scene3d>
            <a:sp3d extrusionH="57150">
              <a:bevelT w="38100" h="38100" prst="angle"/>
            </a:sp3d>
          </a:bodyPr>
          <a:lstStyle/>
          <a:p>
            <a:pPr algn="ctr"/>
            <a:r>
              <a:rPr lang="en-US" sz="3200" b="1" i="0" u="none" strike="noStrike" baseline="0" dirty="0" smtClean="0">
                <a:solidFill>
                  <a:schemeClr val="tx1">
                    <a:lumMod val="65000"/>
                    <a:lumOff val="35000"/>
                  </a:schemeClr>
                </a:solidFill>
                <a:latin typeface="Calibri" panose="020F0502020204030204" pitchFamily="34" charset="0"/>
              </a:rPr>
              <a:t>How </a:t>
            </a:r>
            <a:r>
              <a:rPr lang="en-US" sz="3200" b="1" i="0" u="none" strike="noStrike" baseline="0" dirty="0">
                <a:solidFill>
                  <a:schemeClr val="tx1">
                    <a:lumMod val="65000"/>
                    <a:lumOff val="35000"/>
                  </a:schemeClr>
                </a:solidFill>
                <a:latin typeface="Calibri" panose="020F0502020204030204" pitchFamily="34" charset="0"/>
              </a:rPr>
              <a:t>about </a:t>
            </a:r>
            <a:r>
              <a:rPr lang="en-US" sz="3200" b="1" i="0" u="none" strike="noStrike" baseline="0" dirty="0" smtClean="0">
                <a:solidFill>
                  <a:schemeClr val="tx1">
                    <a:lumMod val="65000"/>
                    <a:lumOff val="35000"/>
                  </a:schemeClr>
                </a:solidFill>
                <a:latin typeface="Calibri" panose="020F0502020204030204" pitchFamily="34" charset="0"/>
              </a:rPr>
              <a:t/>
            </a:r>
            <a:br>
              <a:rPr lang="en-US" sz="3200" b="1" i="0" u="none" strike="noStrike" baseline="0" dirty="0" smtClean="0">
                <a:solidFill>
                  <a:schemeClr val="tx1">
                    <a:lumMod val="65000"/>
                    <a:lumOff val="35000"/>
                  </a:schemeClr>
                </a:solidFill>
                <a:latin typeface="Calibri" panose="020F0502020204030204" pitchFamily="34" charset="0"/>
              </a:rPr>
            </a:br>
            <a:r>
              <a:rPr lang="en-US" sz="3200" b="1" i="0" u="none" strike="noStrike" baseline="0" dirty="0" smtClean="0">
                <a:solidFill>
                  <a:schemeClr val="tx1">
                    <a:lumMod val="65000"/>
                    <a:lumOff val="35000"/>
                  </a:schemeClr>
                </a:solidFill>
                <a:latin typeface="Calibri" panose="020F0502020204030204" pitchFamily="34" charset="0"/>
              </a:rPr>
              <a:t>the </a:t>
            </a:r>
            <a:r>
              <a:rPr lang="en-US" sz="3200" b="1" i="0" u="none" strike="noStrike" baseline="0" dirty="0">
                <a:solidFill>
                  <a:schemeClr val="tx1">
                    <a:lumMod val="65000"/>
                    <a:lumOff val="35000"/>
                  </a:schemeClr>
                </a:solidFill>
                <a:latin typeface="Calibri" panose="020F0502020204030204" pitchFamily="34" charset="0"/>
              </a:rPr>
              <a:t>very next </a:t>
            </a:r>
            <a:r>
              <a:rPr lang="en-US" sz="3200" b="1" i="0" u="none" strike="noStrike" baseline="0" dirty="0" smtClean="0">
                <a:solidFill>
                  <a:schemeClr val="tx1">
                    <a:lumMod val="65000"/>
                    <a:lumOff val="35000"/>
                  </a:schemeClr>
                </a:solidFill>
                <a:latin typeface="Calibri" panose="020F0502020204030204" pitchFamily="34" charset="0"/>
              </a:rPr>
              <a:t/>
            </a:r>
            <a:br>
              <a:rPr lang="en-US" sz="3200" b="1" i="0" u="none" strike="noStrike" baseline="0" dirty="0" smtClean="0">
                <a:solidFill>
                  <a:schemeClr val="tx1">
                    <a:lumMod val="65000"/>
                    <a:lumOff val="35000"/>
                  </a:schemeClr>
                </a:solidFill>
                <a:latin typeface="Calibri" panose="020F0502020204030204" pitchFamily="34" charset="0"/>
              </a:rPr>
            </a:br>
            <a:r>
              <a:rPr lang="en-US" sz="3200" b="1" i="0" u="none" strike="noStrike" baseline="0" dirty="0" smtClean="0">
                <a:solidFill>
                  <a:schemeClr val="tx1">
                    <a:lumMod val="65000"/>
                    <a:lumOff val="35000"/>
                  </a:schemeClr>
                </a:solidFill>
                <a:latin typeface="Calibri" panose="020F0502020204030204" pitchFamily="34" charset="0"/>
              </a:rPr>
              <a:t>chapter in </a:t>
            </a:r>
            <a:br>
              <a:rPr lang="en-US" sz="3200" b="1" i="0" u="none" strike="noStrike" baseline="0" dirty="0" smtClean="0">
                <a:solidFill>
                  <a:schemeClr val="tx1">
                    <a:lumMod val="65000"/>
                    <a:lumOff val="35000"/>
                  </a:schemeClr>
                </a:solidFill>
                <a:latin typeface="Calibri" panose="020F0502020204030204" pitchFamily="34" charset="0"/>
              </a:rPr>
            </a:br>
            <a:r>
              <a:rPr lang="en-US" sz="3200" b="1" i="0" u="none" strike="noStrike" baseline="0" dirty="0" smtClean="0">
                <a:solidFill>
                  <a:srgbClr val="6600CD"/>
                </a:solidFill>
                <a:latin typeface="Arial Rounded MT Bold" panose="020F0704030504030204" pitchFamily="34" charset="0"/>
              </a:rPr>
              <a:t>Judges 21:1-4 </a:t>
            </a:r>
            <a:r>
              <a:rPr lang="en-US" sz="3200" b="1" i="0" u="none" strike="noStrike" baseline="0" dirty="0" smtClean="0">
                <a:solidFill>
                  <a:srgbClr val="008181"/>
                </a:solidFill>
                <a:latin typeface="Arial Rounded MT Bold" panose="020F0704030504030204" pitchFamily="34" charset="0"/>
              </a:rPr>
              <a:t/>
            </a:r>
            <a:br>
              <a:rPr lang="en-US" sz="3200" b="1" i="0" u="none" strike="noStrike" baseline="0" dirty="0" smtClean="0">
                <a:solidFill>
                  <a:srgbClr val="008181"/>
                </a:solidFill>
                <a:latin typeface="Arial Rounded MT Bold" panose="020F0704030504030204" pitchFamily="34" charset="0"/>
              </a:rPr>
            </a:br>
            <a:r>
              <a:rPr lang="en-US" sz="3200" b="1" i="0" u="none" strike="noStrike" baseline="0" dirty="0" smtClean="0">
                <a:solidFill>
                  <a:srgbClr val="008181"/>
                </a:solidFill>
                <a:latin typeface="Arial Rounded MT Bold" panose="020F0704030504030204" pitchFamily="34" charset="0"/>
              </a:rPr>
              <a:t>where something </a:t>
            </a:r>
            <a:br>
              <a:rPr lang="en-US" sz="3200" b="1" i="0" u="none" strike="noStrike" baseline="0" dirty="0" smtClean="0">
                <a:solidFill>
                  <a:srgbClr val="008181"/>
                </a:solidFill>
                <a:latin typeface="Arial Rounded MT Bold" panose="020F0704030504030204" pitchFamily="34" charset="0"/>
              </a:rPr>
            </a:br>
            <a:r>
              <a:rPr lang="en-US" sz="3200" b="1" i="0" u="none" strike="noStrike" baseline="0" dirty="0" smtClean="0">
                <a:solidFill>
                  <a:srgbClr val="008181"/>
                </a:solidFill>
                <a:latin typeface="Arial Rounded MT Bold" panose="020F0704030504030204" pitchFamily="34" charset="0"/>
              </a:rPr>
              <a:t>happens at Mizpah?</a:t>
            </a:r>
            <a:endParaRPr lang="en-AU" sz="3200" dirty="0"/>
          </a:p>
        </p:txBody>
      </p:sp>
      <p:pic>
        <p:nvPicPr>
          <p:cNvPr id="9" name="Picture 2" descr="C:\Users\Rae\Desktop\white man red green question et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919" y="5261989"/>
            <a:ext cx="1525810" cy="152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765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5837388-6BE6-40BB-8048-F7AAE6E72D94}"/>
              </a:ext>
            </a:extLst>
          </p:cNvPr>
          <p:cNvSpPr txBox="1"/>
          <p:nvPr/>
        </p:nvSpPr>
        <p:spPr>
          <a:xfrm>
            <a:off x="328455" y="186169"/>
            <a:ext cx="8707370" cy="1692771"/>
          </a:xfrm>
          <a:prstGeom prst="rect">
            <a:avLst/>
          </a:prstGeom>
          <a:noFill/>
        </p:spPr>
        <p:txBody>
          <a:bodyPr wrap="square">
            <a:spAutoFit/>
            <a:scene3d>
              <a:camera prst="orthographicFront"/>
              <a:lightRig rig="threePt" dir="t"/>
            </a:scene3d>
            <a:sp3d extrusionH="57150">
              <a:bevelT w="38100" h="38100" prst="angle"/>
            </a:sp3d>
          </a:bodyPr>
          <a:lstStyle/>
          <a:p>
            <a:pPr algn="l"/>
            <a:r>
              <a:rPr lang="en-AU" sz="2000" b="1" i="0" u="none" strike="noStrike" baseline="0" dirty="0">
                <a:solidFill>
                  <a:srgbClr val="6600CD"/>
                </a:solidFill>
                <a:latin typeface="Arial Rounded MT Bold" panose="020F0704030504030204" pitchFamily="34" charset="0"/>
              </a:rPr>
              <a:t>The Decision at </a:t>
            </a:r>
            <a:r>
              <a:rPr lang="en-AU" sz="2000" b="1" i="0" u="none" strike="noStrike" baseline="0" dirty="0" smtClean="0">
                <a:solidFill>
                  <a:srgbClr val="6600CD"/>
                </a:solidFill>
                <a:latin typeface="Arial Rounded MT Bold" panose="020F0704030504030204" pitchFamily="34" charset="0"/>
              </a:rPr>
              <a:t>Mizpah - </a:t>
            </a:r>
            <a:r>
              <a:rPr lang="en-AU" sz="1800" b="1" i="0" u="none" strike="noStrike" baseline="0" dirty="0" smtClean="0">
                <a:solidFill>
                  <a:srgbClr val="6600CD"/>
                </a:solidFill>
                <a:latin typeface="Arial Rounded MT Bold" panose="020F0704030504030204" pitchFamily="34" charset="0"/>
              </a:rPr>
              <a:t>Judges 21:1-2</a:t>
            </a:r>
          </a:p>
          <a:p>
            <a:pPr algn="l"/>
            <a:endParaRPr lang="en-AU" sz="1050" b="1" i="0" u="none" strike="noStrike" baseline="0" dirty="0">
              <a:solidFill>
                <a:srgbClr val="008181"/>
              </a:solidFill>
              <a:latin typeface="Arial Rounded MT Bold" panose="020F0704030504030204" pitchFamily="34" charset="0"/>
            </a:endParaRPr>
          </a:p>
          <a:p>
            <a:pPr algn="l"/>
            <a:r>
              <a:rPr lang="en-US" sz="1800" b="1" i="0" u="none" strike="noStrike" baseline="0" dirty="0">
                <a:solidFill>
                  <a:srgbClr val="595959"/>
                </a:solidFill>
                <a:latin typeface="Arial Rounded MT Bold" panose="020F0704030504030204" pitchFamily="34" charset="0"/>
              </a:rPr>
              <a:t>1 </a:t>
            </a:r>
            <a:r>
              <a:rPr lang="en-US" sz="1800" b="1" i="0" u="none" strike="noStrike" baseline="0" dirty="0">
                <a:solidFill>
                  <a:srgbClr val="008181"/>
                </a:solidFill>
                <a:latin typeface="Arial Rounded MT Bold" panose="020F0704030504030204" pitchFamily="34" charset="0"/>
              </a:rPr>
              <a:t>Now the men of Israel had sworn in </a:t>
            </a:r>
            <a:r>
              <a:rPr lang="en-US" sz="1800" b="1" i="0" u="none" strike="noStrike" baseline="0" dirty="0" smtClean="0">
                <a:solidFill>
                  <a:srgbClr val="008181"/>
                </a:solidFill>
                <a:latin typeface="Arial Rounded MT Bold" panose="020F0704030504030204" pitchFamily="34" charset="0"/>
              </a:rPr>
              <a:t>Mizpah</a:t>
            </a:r>
            <a:r>
              <a:rPr lang="en-US" sz="1800" b="1" i="0" u="none" strike="noStrike" baseline="0" dirty="0">
                <a:solidFill>
                  <a:srgbClr val="008181"/>
                </a:solidFill>
                <a:latin typeface="Arial Rounded MT Bold" panose="020F0704030504030204" pitchFamily="34" charset="0"/>
              </a:rPr>
              <a:t>, saying</a:t>
            </a:r>
            <a:r>
              <a:rPr lang="en-US" sz="1800" b="1" i="0" u="none" strike="noStrike" baseline="0" dirty="0" smtClean="0">
                <a:solidFill>
                  <a:srgbClr val="008181"/>
                </a:solidFill>
                <a:latin typeface="Arial Rounded MT Bold" panose="020F0704030504030204" pitchFamily="34" charset="0"/>
              </a:rPr>
              <a:t>, There </a:t>
            </a:r>
            <a:r>
              <a:rPr lang="en-US" sz="1800" b="1" i="0" u="none" strike="noStrike" baseline="0" dirty="0">
                <a:solidFill>
                  <a:srgbClr val="008181"/>
                </a:solidFill>
                <a:latin typeface="Arial Rounded MT Bold" panose="020F0704030504030204" pitchFamily="34" charset="0"/>
              </a:rPr>
              <a:t>shall </a:t>
            </a:r>
            <a:r>
              <a:rPr lang="en-US" sz="1800" b="1" i="0" u="none" strike="noStrike" baseline="0" dirty="0" smtClean="0">
                <a:solidFill>
                  <a:srgbClr val="008181"/>
                </a:solidFill>
                <a:latin typeface="Arial Rounded MT Bold" panose="020F0704030504030204" pitchFamily="34" charset="0"/>
              </a:rPr>
              <a:t/>
            </a:r>
            <a:br>
              <a:rPr lang="en-US" sz="1800" b="1" i="0" u="none" strike="noStrike" baseline="0" dirty="0" smtClean="0">
                <a:solidFill>
                  <a:srgbClr val="008181"/>
                </a:solidFill>
                <a:latin typeface="Arial Rounded MT Bold" panose="020F0704030504030204" pitchFamily="34" charset="0"/>
              </a:rPr>
            </a:br>
            <a:r>
              <a:rPr lang="en-US" sz="1800" b="1" i="0" u="none" strike="noStrike" baseline="0" dirty="0" smtClean="0">
                <a:solidFill>
                  <a:srgbClr val="008181"/>
                </a:solidFill>
                <a:latin typeface="Arial Rounded MT Bold" panose="020F0704030504030204" pitchFamily="34" charset="0"/>
              </a:rPr>
              <a:t>not </a:t>
            </a:r>
            <a:r>
              <a:rPr lang="en-US" sz="1800" b="1" i="0" u="none" strike="noStrike" baseline="0" dirty="0">
                <a:solidFill>
                  <a:srgbClr val="008181"/>
                </a:solidFill>
                <a:latin typeface="Arial Rounded MT Bold" panose="020F0704030504030204" pitchFamily="34" charset="0"/>
              </a:rPr>
              <a:t>any of us give his daughter </a:t>
            </a:r>
            <a:r>
              <a:rPr lang="en-US" sz="1800" b="1" i="0" u="none" strike="noStrike" baseline="0" dirty="0" smtClean="0">
                <a:solidFill>
                  <a:srgbClr val="008181"/>
                </a:solidFill>
                <a:latin typeface="Arial Rounded MT Bold" panose="020F0704030504030204" pitchFamily="34" charset="0"/>
              </a:rPr>
              <a:t>unto </a:t>
            </a:r>
            <a:r>
              <a:rPr lang="en-AU" sz="1800" b="1" i="0" u="none" strike="noStrike" baseline="0" dirty="0" smtClean="0">
                <a:solidFill>
                  <a:srgbClr val="008181"/>
                </a:solidFill>
                <a:latin typeface="Arial Rounded MT Bold" panose="020F0704030504030204" pitchFamily="34" charset="0"/>
              </a:rPr>
              <a:t>Benjamin </a:t>
            </a:r>
            <a:r>
              <a:rPr lang="en-AU" sz="1800" b="1" i="0" u="none" strike="noStrike" baseline="0" dirty="0">
                <a:solidFill>
                  <a:srgbClr val="008181"/>
                </a:solidFill>
                <a:latin typeface="Arial Rounded MT Bold" panose="020F0704030504030204" pitchFamily="34" charset="0"/>
              </a:rPr>
              <a:t>to wife.</a:t>
            </a:r>
          </a:p>
          <a:p>
            <a:pPr algn="l"/>
            <a:r>
              <a:rPr lang="en-US" sz="1800" b="1" i="0" u="none" strike="noStrike" baseline="0" dirty="0">
                <a:solidFill>
                  <a:srgbClr val="595959"/>
                </a:solidFill>
                <a:latin typeface="Arial Rounded MT Bold" panose="020F0704030504030204" pitchFamily="34" charset="0"/>
              </a:rPr>
              <a:t>2 </a:t>
            </a:r>
            <a:r>
              <a:rPr lang="en-US" sz="1800" b="1" i="0" u="none" strike="noStrike" baseline="0" dirty="0">
                <a:solidFill>
                  <a:srgbClr val="008181"/>
                </a:solidFill>
                <a:latin typeface="Arial Rounded MT Bold" panose="020F0704030504030204" pitchFamily="34" charset="0"/>
              </a:rPr>
              <a:t>And the people came to the house of </a:t>
            </a:r>
            <a:r>
              <a:rPr lang="en-US" sz="1800" b="1" i="0" u="none" strike="noStrike" baseline="0" dirty="0" smtClean="0">
                <a:solidFill>
                  <a:srgbClr val="0000FF"/>
                </a:solidFill>
                <a:latin typeface="Arial Rounded MT Bold" panose="020F0704030504030204" pitchFamily="34" charset="0"/>
              </a:rPr>
              <a:t>Elohim,</a:t>
            </a:r>
            <a:r>
              <a:rPr lang="en-US" sz="1800" b="1" i="0" u="none" strike="noStrike" baseline="0" dirty="0" smtClean="0">
                <a:solidFill>
                  <a:srgbClr val="008181"/>
                </a:solidFill>
                <a:latin typeface="Arial Rounded MT Bold" panose="020F0704030504030204" pitchFamily="34" charset="0"/>
              </a:rPr>
              <a:t> </a:t>
            </a:r>
            <a:r>
              <a:rPr lang="en-US" sz="1800" b="1" i="0" u="none" strike="noStrike" baseline="0" dirty="0">
                <a:solidFill>
                  <a:srgbClr val="008181"/>
                </a:solidFill>
                <a:latin typeface="Arial Rounded MT Bold" panose="020F0704030504030204" pitchFamily="34" charset="0"/>
              </a:rPr>
              <a:t>and </a:t>
            </a:r>
            <a:r>
              <a:rPr lang="en-US" sz="1800" b="1" i="0" u="none" strike="noStrike" baseline="0" dirty="0" smtClean="0">
                <a:solidFill>
                  <a:srgbClr val="008181"/>
                </a:solidFill>
                <a:latin typeface="Arial Rounded MT Bold" panose="020F0704030504030204" pitchFamily="34" charset="0"/>
              </a:rPr>
              <a:t>abode there </a:t>
            </a:r>
            <a:br>
              <a:rPr lang="en-US" sz="1800" b="1" i="0" u="none" strike="noStrike" baseline="0" dirty="0" smtClean="0">
                <a:solidFill>
                  <a:srgbClr val="008181"/>
                </a:solidFill>
                <a:latin typeface="Arial Rounded MT Bold" panose="020F0704030504030204" pitchFamily="34" charset="0"/>
              </a:rPr>
            </a:br>
            <a:r>
              <a:rPr lang="en-US" sz="1800" b="1" i="0" u="sng" strike="noStrike" baseline="0" dirty="0" smtClean="0">
                <a:solidFill>
                  <a:srgbClr val="E46D0A"/>
                </a:solidFill>
                <a:latin typeface="Arial Rounded MT Bold" panose="020F0704030504030204" pitchFamily="34" charset="0"/>
              </a:rPr>
              <a:t>till </a:t>
            </a:r>
            <a:r>
              <a:rPr lang="en-US" sz="1800" b="1" i="0" u="sng" strike="noStrike" baseline="0" dirty="0">
                <a:solidFill>
                  <a:srgbClr val="E46D0A"/>
                </a:solidFill>
                <a:latin typeface="Arial Rounded MT Bold" panose="020F0704030504030204" pitchFamily="34" charset="0"/>
              </a:rPr>
              <a:t>even</a:t>
            </a:r>
            <a:r>
              <a:rPr lang="en-US" sz="1800" b="1" i="0" strike="noStrike" baseline="0" dirty="0">
                <a:solidFill>
                  <a:srgbClr val="E46D0A"/>
                </a:solidFill>
                <a:latin typeface="Arial Rounded MT Bold" panose="020F0704030504030204" pitchFamily="34" charset="0"/>
              </a:rPr>
              <a:t> </a:t>
            </a:r>
            <a:r>
              <a:rPr lang="en-US" sz="1800" b="1" i="0" u="none" strike="noStrike" baseline="0" dirty="0">
                <a:solidFill>
                  <a:srgbClr val="008181"/>
                </a:solidFill>
                <a:latin typeface="Arial Rounded MT Bold" panose="020F0704030504030204" pitchFamily="34" charset="0"/>
              </a:rPr>
              <a:t>before </a:t>
            </a:r>
            <a:r>
              <a:rPr lang="en-US" b="1" dirty="0" smtClean="0">
                <a:solidFill>
                  <a:srgbClr val="0000FF"/>
                </a:solidFill>
                <a:latin typeface="Arial Rounded MT Bold" panose="020F0704030504030204" pitchFamily="34" charset="0"/>
              </a:rPr>
              <a:t>Elohim,</a:t>
            </a:r>
            <a:r>
              <a:rPr lang="en-US" sz="1800" b="1" i="0" u="none" strike="noStrike" baseline="0" dirty="0" smtClean="0">
                <a:solidFill>
                  <a:srgbClr val="008181"/>
                </a:solidFill>
                <a:latin typeface="Arial Rounded MT Bold" panose="020F0704030504030204" pitchFamily="34" charset="0"/>
              </a:rPr>
              <a:t> </a:t>
            </a:r>
            <a:r>
              <a:rPr lang="en-US" sz="1800" b="1" i="0" u="none" strike="noStrike" baseline="0" dirty="0">
                <a:solidFill>
                  <a:srgbClr val="008181"/>
                </a:solidFill>
                <a:latin typeface="Arial Rounded MT Bold" panose="020F0704030504030204" pitchFamily="34" charset="0"/>
              </a:rPr>
              <a:t>and lifted up their voices, </a:t>
            </a:r>
            <a:r>
              <a:rPr lang="en-AU" sz="1800" b="1" i="0" u="none" strike="noStrike" baseline="0" dirty="0">
                <a:solidFill>
                  <a:srgbClr val="008181"/>
                </a:solidFill>
                <a:latin typeface="Arial Rounded MT Bold" panose="020F0704030504030204" pitchFamily="34" charset="0"/>
              </a:rPr>
              <a:t>and wept sore;</a:t>
            </a:r>
          </a:p>
        </p:txBody>
      </p:sp>
      <p:sp>
        <p:nvSpPr>
          <p:cNvPr id="13" name="TextBox 12">
            <a:extLst>
              <a:ext uri="{FF2B5EF4-FFF2-40B4-BE49-F238E27FC236}">
                <a16:creationId xmlns:a16="http://schemas.microsoft.com/office/drawing/2014/main" xmlns="" id="{985AB9A3-84E4-40CC-8B6D-5253FB62D9AB}"/>
              </a:ext>
            </a:extLst>
          </p:cNvPr>
          <p:cNvSpPr txBox="1"/>
          <p:nvPr/>
        </p:nvSpPr>
        <p:spPr>
          <a:xfrm>
            <a:off x="328454" y="1924966"/>
            <a:ext cx="7796973" cy="2062103"/>
          </a:xfrm>
          <a:prstGeom prst="rect">
            <a:avLst/>
          </a:prstGeom>
          <a:noFill/>
        </p:spPr>
        <p:txBody>
          <a:bodyPr wrap="square">
            <a:spAutoFit/>
            <a:scene3d>
              <a:camera prst="orthographicFront"/>
              <a:lightRig rig="threePt" dir="t"/>
            </a:scene3d>
            <a:sp3d extrusionH="57150">
              <a:bevelT w="38100" h="38100" prst="angle"/>
            </a:sp3d>
          </a:bodyPr>
          <a:lstStyle/>
          <a:p>
            <a:pPr algn="l"/>
            <a:r>
              <a:rPr lang="en-AU" sz="2000" b="1" i="0" u="sng" strike="noStrike" baseline="0" dirty="0">
                <a:solidFill>
                  <a:srgbClr val="000000"/>
                </a:solidFill>
                <a:latin typeface="Calibri" panose="020F0502020204030204" pitchFamily="34" charset="0"/>
              </a:rPr>
              <a:t>Note a</a:t>
            </a:r>
            <a:r>
              <a:rPr lang="en-AU" sz="2000" b="1" i="0" strike="noStrike" baseline="0" dirty="0">
                <a:solidFill>
                  <a:srgbClr val="000000"/>
                </a:solidFill>
                <a:latin typeface="Calibri" panose="020F0502020204030204" pitchFamily="34" charset="0"/>
              </a:rPr>
              <a:t>g</a:t>
            </a:r>
            <a:r>
              <a:rPr lang="en-AU" sz="2000" b="1" i="0" u="sng" strike="noStrike" baseline="0" dirty="0">
                <a:solidFill>
                  <a:srgbClr val="000000"/>
                </a:solidFill>
                <a:latin typeface="Calibri" panose="020F0502020204030204" pitchFamily="34" charset="0"/>
              </a:rPr>
              <a:t>ain</a:t>
            </a:r>
            <a:r>
              <a:rPr lang="en-AU" sz="2000" b="0" i="0" u="none" strike="noStrike" baseline="0" dirty="0">
                <a:solidFill>
                  <a:srgbClr val="000000"/>
                </a:solidFill>
                <a:latin typeface="Calibri" panose="020F0502020204030204" pitchFamily="34" charset="0"/>
              </a:rPr>
              <a:t>: The Israelites presented themselves before </a:t>
            </a:r>
            <a:r>
              <a:rPr lang="en-AU" sz="2000" b="1" i="0" u="none" strike="noStrike" baseline="0" dirty="0" smtClean="0">
                <a:solidFill>
                  <a:srgbClr val="0000FF"/>
                </a:solidFill>
                <a:latin typeface="Calibri,Bold"/>
              </a:rPr>
              <a:t>Yahuah</a:t>
            </a:r>
            <a:r>
              <a:rPr lang="en-AU" sz="2000" b="1" i="0" u="none" strike="noStrike" baseline="0" dirty="0">
                <a:solidFill>
                  <a:srgbClr val="0000FF"/>
                </a:solidFill>
                <a:latin typeface="Calibri,Bold"/>
              </a:rPr>
              <a:t>, </a:t>
            </a:r>
            <a:r>
              <a:rPr lang="en-AU" sz="2000" b="0" i="0" u="none" strike="noStrike" baseline="0" dirty="0">
                <a:solidFill>
                  <a:srgbClr val="000000"/>
                </a:solidFill>
                <a:latin typeface="Calibri" panose="020F0502020204030204" pitchFamily="34" charset="0"/>
              </a:rPr>
              <a:t>petitioning Him for answers. </a:t>
            </a:r>
            <a:r>
              <a:rPr lang="en-US" sz="2000" b="0" i="0" u="none" strike="noStrike" baseline="0" dirty="0">
                <a:solidFill>
                  <a:srgbClr val="000000"/>
                </a:solidFill>
                <a:latin typeface="Calibri" panose="020F0502020204030204" pitchFamily="34" charset="0"/>
              </a:rPr>
              <a:t>Yes, they were there until the Light Season </a:t>
            </a:r>
            <a:r>
              <a:rPr lang="en-US" sz="2000" b="1" i="0" u="none" strike="noStrike" baseline="0" dirty="0">
                <a:solidFill>
                  <a:srgbClr val="000000"/>
                </a:solidFill>
                <a:effectLst>
                  <a:glow rad="127000">
                    <a:srgbClr val="FFFF00"/>
                  </a:glow>
                </a:effectLst>
                <a:latin typeface="Calibri" panose="020F0502020204030204" pitchFamily="34" charset="0"/>
              </a:rPr>
              <a:t>began mixing </a:t>
            </a:r>
            <a:r>
              <a:rPr lang="en-US" sz="2000" b="0" i="0" u="none" strike="noStrike" baseline="0" dirty="0">
                <a:solidFill>
                  <a:srgbClr val="000000"/>
                </a:solidFill>
                <a:latin typeface="Calibri" panose="020F0502020204030204" pitchFamily="34" charset="0"/>
              </a:rPr>
              <a:t>with the darkness of the Night Season or </a:t>
            </a:r>
            <a:r>
              <a:rPr lang="en-AU" b="1" i="0" u="none" strike="noStrike" baseline="0" dirty="0">
                <a:solidFill>
                  <a:srgbClr val="E46D0A"/>
                </a:solidFill>
                <a:latin typeface="Calibri,Bold"/>
              </a:rPr>
              <a:t>“until evening.” </a:t>
            </a:r>
            <a:r>
              <a:rPr lang="en-AU" sz="2000" b="0" i="0" u="none" strike="noStrike" baseline="0" dirty="0">
                <a:solidFill>
                  <a:srgbClr val="000000"/>
                </a:solidFill>
                <a:latin typeface="Calibri" panose="020F0502020204030204" pitchFamily="34" charset="0"/>
              </a:rPr>
              <a:t>This evening, </a:t>
            </a:r>
            <a:r>
              <a:rPr lang="en-AU" sz="2000" b="1" i="0" u="none" strike="noStrike" baseline="0" dirty="0">
                <a:solidFill>
                  <a:srgbClr val="000000"/>
                </a:solidFill>
                <a:latin typeface="Calibri,Bold"/>
              </a:rPr>
              <a:t>&lt;</a:t>
            </a:r>
            <a:r>
              <a:rPr lang="en-AU" sz="2000" b="1" i="0" u="none" strike="noStrike" baseline="0" dirty="0">
                <a:solidFill>
                  <a:srgbClr val="E46D0A"/>
                </a:solidFill>
                <a:latin typeface="Calibri,Bold"/>
              </a:rPr>
              <a:t>ereb</a:t>
            </a:r>
            <a:r>
              <a:rPr lang="en-AU" sz="2000" b="1" i="0" u="none" strike="noStrike" baseline="0" dirty="0">
                <a:solidFill>
                  <a:srgbClr val="000000"/>
                </a:solidFill>
                <a:latin typeface="Calibri,Bold"/>
              </a:rPr>
              <a:t>&gt;</a:t>
            </a:r>
            <a:r>
              <a:rPr lang="en-AU" sz="2000" i="0" u="none" strike="noStrike" baseline="0" dirty="0">
                <a:solidFill>
                  <a:srgbClr val="000000"/>
                </a:solidFill>
                <a:latin typeface="Calibri,Bold"/>
              </a:rPr>
              <a:t>,</a:t>
            </a:r>
            <a:r>
              <a:rPr lang="en-AU" sz="2000" b="1" i="0" u="none" strike="noStrike" baseline="0" dirty="0">
                <a:solidFill>
                  <a:srgbClr val="000000"/>
                </a:solidFill>
                <a:latin typeface="Calibri,Bold"/>
              </a:rPr>
              <a:t> </a:t>
            </a:r>
            <a:r>
              <a:rPr lang="en-AU" sz="2000" b="0" i="0" u="none" strike="noStrike" baseline="0" dirty="0">
                <a:solidFill>
                  <a:srgbClr val="000000"/>
                </a:solidFill>
                <a:latin typeface="Calibri" panose="020F0502020204030204" pitchFamily="34" charset="0"/>
              </a:rPr>
              <a:t>is the identical time </a:t>
            </a:r>
            <a:r>
              <a:rPr lang="en-AU" sz="2000" b="0" i="0" u="none" strike="noStrike" baseline="0" dirty="0" smtClean="0">
                <a:solidFill>
                  <a:srgbClr val="000000"/>
                </a:solidFill>
                <a:latin typeface="Calibri" panose="020F0502020204030204" pitchFamily="34" charset="0"/>
              </a:rPr>
              <a:t>that</a:t>
            </a:r>
            <a:r>
              <a:rPr lang="en-US" sz="2800" b="1" dirty="0" smtClean="0">
                <a:solidFill>
                  <a:srgbClr val="0000FF"/>
                </a:solidFill>
                <a:latin typeface="Times New Roman,Bold"/>
              </a:rPr>
              <a:t> </a:t>
            </a:r>
            <a:r>
              <a:rPr lang="en-AU" sz="2000" b="1" dirty="0" smtClean="0">
                <a:solidFill>
                  <a:srgbClr val="0000FF"/>
                </a:solidFill>
                <a:latin typeface="Calibri,Bold"/>
              </a:rPr>
              <a:t>Ya</a:t>
            </a:r>
            <a:r>
              <a:rPr lang="en-AU" sz="2000" b="1" i="0" u="none" strike="noStrike" baseline="0" dirty="0" smtClean="0">
                <a:solidFill>
                  <a:srgbClr val="0000FF"/>
                </a:solidFill>
                <a:latin typeface="Calibri,Bold"/>
              </a:rPr>
              <a:t>huah </a:t>
            </a:r>
            <a:r>
              <a:rPr lang="en-AU" sz="2000" b="0" i="0" u="none" strike="noStrike" baseline="0" dirty="0">
                <a:solidFill>
                  <a:srgbClr val="000000"/>
                </a:solidFill>
                <a:latin typeface="Calibri" panose="020F0502020204030204" pitchFamily="34" charset="0"/>
              </a:rPr>
              <a:t>came to walk with </a:t>
            </a:r>
            <a:r>
              <a:rPr lang="en-US" sz="2000" b="0" i="0" u="none" strike="noStrike" baseline="0" dirty="0">
                <a:solidFill>
                  <a:srgbClr val="000000"/>
                </a:solidFill>
                <a:latin typeface="Calibri" panose="020F0502020204030204" pitchFamily="34" charset="0"/>
              </a:rPr>
              <a:t>Adam and Eve in the cool of the evening, when the gentle breezes began to blow</a:t>
            </a:r>
            <a:r>
              <a:rPr lang="en-US" sz="2000" b="0" i="0" u="none" strike="noStrike" baseline="0" dirty="0" smtClean="0">
                <a:solidFill>
                  <a:srgbClr val="000000"/>
                </a:solidFill>
                <a:latin typeface="Calibri" panose="020F0502020204030204" pitchFamily="34" charset="0"/>
              </a:rPr>
              <a:t>.  </a:t>
            </a:r>
            <a:r>
              <a:rPr lang="en-US" sz="2000" b="1" i="0" u="none" strike="noStrike" baseline="0" dirty="0">
                <a:solidFill>
                  <a:srgbClr val="6600CD"/>
                </a:solidFill>
                <a:latin typeface="Calibri,Bold"/>
              </a:rPr>
              <a:t>(Gen 3:8)</a:t>
            </a:r>
          </a:p>
        </p:txBody>
      </p:sp>
      <p:sp>
        <p:nvSpPr>
          <p:cNvPr id="14" name="TextBox 13">
            <a:extLst>
              <a:ext uri="{FF2B5EF4-FFF2-40B4-BE49-F238E27FC236}">
                <a16:creationId xmlns:a16="http://schemas.microsoft.com/office/drawing/2014/main" xmlns="" id="{1E5D62F3-482E-442B-BC8E-168D220A6C75}"/>
              </a:ext>
            </a:extLst>
          </p:cNvPr>
          <p:cNvSpPr txBox="1"/>
          <p:nvPr/>
        </p:nvSpPr>
        <p:spPr>
          <a:xfrm>
            <a:off x="328455" y="4013753"/>
            <a:ext cx="11741791" cy="923330"/>
          </a:xfrm>
          <a:prstGeom prst="rect">
            <a:avLst/>
          </a:prstGeom>
          <a:noFill/>
        </p:spPr>
        <p:txBody>
          <a:bodyPr wrap="square">
            <a:spAutoFit/>
            <a:scene3d>
              <a:camera prst="orthographicFront"/>
              <a:lightRig rig="threePt" dir="t"/>
            </a:scene3d>
            <a:sp3d extrusionH="57150">
              <a:bevelT w="38100" h="38100" prst="angle"/>
            </a:sp3d>
          </a:bodyPr>
          <a:lstStyle/>
          <a:p>
            <a:pPr algn="l"/>
            <a:r>
              <a:rPr lang="en-AU" sz="1800" b="1" i="0" u="none" strike="noStrike" baseline="0" dirty="0" smtClean="0">
                <a:solidFill>
                  <a:srgbClr val="6600CD"/>
                </a:solidFill>
                <a:latin typeface="Arial Rounded MT Bold" panose="020F0704030504030204" pitchFamily="34" charset="0"/>
              </a:rPr>
              <a:t>Judges </a:t>
            </a:r>
            <a:r>
              <a:rPr lang="en-AU" sz="1800" b="1" i="0" u="none" strike="noStrike" baseline="0" dirty="0">
                <a:solidFill>
                  <a:srgbClr val="6600CD"/>
                </a:solidFill>
                <a:latin typeface="Arial Rounded MT Bold" panose="020F0704030504030204" pitchFamily="34" charset="0"/>
              </a:rPr>
              <a:t>21:3</a:t>
            </a:r>
          </a:p>
          <a:p>
            <a:pPr algn="l"/>
            <a:r>
              <a:rPr lang="en-AU" sz="1800" b="1" i="0" u="none" strike="noStrike" baseline="0" dirty="0">
                <a:solidFill>
                  <a:srgbClr val="595959"/>
                </a:solidFill>
                <a:latin typeface="Arial Rounded MT Bold" panose="020F0704030504030204" pitchFamily="34" charset="0"/>
              </a:rPr>
              <a:t>3 </a:t>
            </a:r>
            <a:r>
              <a:rPr lang="en-AU" sz="1800" b="1" i="0" u="none" strike="noStrike" baseline="0" dirty="0">
                <a:solidFill>
                  <a:srgbClr val="008181"/>
                </a:solidFill>
                <a:latin typeface="Arial Rounded MT Bold" panose="020F0704030504030204" pitchFamily="34" charset="0"/>
              </a:rPr>
              <a:t>And said, O </a:t>
            </a:r>
            <a:r>
              <a:rPr lang="en-AU" sz="1800" b="1" i="0" u="none" strike="noStrike" baseline="0" dirty="0" smtClean="0">
                <a:solidFill>
                  <a:srgbClr val="0000FF"/>
                </a:solidFill>
                <a:latin typeface="Arial Rounded MT Bold" panose="020F0704030504030204" pitchFamily="34" charset="0"/>
              </a:rPr>
              <a:t>Yahuah</a:t>
            </a:r>
            <a:r>
              <a:rPr lang="en-AU" sz="1800" b="1" i="0" u="none" strike="noStrike" dirty="0" smtClean="0">
                <a:solidFill>
                  <a:srgbClr val="0000FF"/>
                </a:solidFill>
                <a:latin typeface="Arial Rounded MT Bold" panose="020F0704030504030204" pitchFamily="34" charset="0"/>
              </a:rPr>
              <a:t> </a:t>
            </a:r>
            <a:r>
              <a:rPr lang="en-AU" sz="1800" b="1" i="0" u="none" strike="noStrike" baseline="0" dirty="0" smtClean="0">
                <a:solidFill>
                  <a:srgbClr val="0000FF"/>
                </a:solidFill>
                <a:latin typeface="Arial Rounded MT Bold" panose="020F0704030504030204" pitchFamily="34" charset="0"/>
              </a:rPr>
              <a:t>Elohim </a:t>
            </a:r>
            <a:r>
              <a:rPr lang="en-AU" sz="1800" b="1" i="0" u="none" strike="noStrike" baseline="0" dirty="0">
                <a:solidFill>
                  <a:srgbClr val="008181"/>
                </a:solidFill>
                <a:latin typeface="Arial Rounded MT Bold" panose="020F0704030504030204" pitchFamily="34" charset="0"/>
              </a:rPr>
              <a:t>of Israel, why is </a:t>
            </a:r>
            <a:r>
              <a:rPr lang="en-AU" sz="1800" b="1" i="1" u="sng" strike="noStrike" baseline="0" dirty="0">
                <a:solidFill>
                  <a:srgbClr val="A91893"/>
                </a:solidFill>
                <a:latin typeface="Georgia,BoldItalic"/>
              </a:rPr>
              <a:t>this come to</a:t>
            </a:r>
            <a:r>
              <a:rPr lang="en-AU" sz="1800" b="1" i="1" strike="noStrike" baseline="0" dirty="0">
                <a:solidFill>
                  <a:srgbClr val="A91893"/>
                </a:solidFill>
                <a:latin typeface="Georgia,BoldItalic"/>
              </a:rPr>
              <a:t> p</a:t>
            </a:r>
            <a:r>
              <a:rPr lang="en-AU" sz="1800" b="1" i="1" u="sng" strike="noStrike" baseline="0" dirty="0">
                <a:solidFill>
                  <a:srgbClr val="A91893"/>
                </a:solidFill>
                <a:latin typeface="Georgia,BoldItalic"/>
              </a:rPr>
              <a:t>ass </a:t>
            </a:r>
            <a:r>
              <a:rPr lang="en-AU" sz="1800" b="1" i="1" u="none" strike="noStrike" baseline="0" dirty="0" smtClean="0">
                <a:solidFill>
                  <a:srgbClr val="A91893"/>
                </a:solidFill>
                <a:latin typeface="Georgia,BoldItalic"/>
              </a:rPr>
              <a:t/>
            </a:r>
            <a:br>
              <a:rPr lang="en-AU" sz="1800" b="1" i="1" u="none" strike="noStrike" baseline="0" dirty="0" smtClean="0">
                <a:solidFill>
                  <a:srgbClr val="A91893"/>
                </a:solidFill>
                <a:latin typeface="Georgia,BoldItalic"/>
              </a:rPr>
            </a:br>
            <a:r>
              <a:rPr lang="en-AU" sz="1800" b="1" i="0" u="none" strike="noStrike" baseline="0" dirty="0" smtClean="0">
                <a:solidFill>
                  <a:srgbClr val="008181"/>
                </a:solidFill>
                <a:latin typeface="Arial Rounded MT Bold" panose="020F0704030504030204" pitchFamily="34" charset="0"/>
              </a:rPr>
              <a:t>in </a:t>
            </a:r>
            <a:r>
              <a:rPr lang="en-US" sz="1800" b="1" i="0" u="none" strike="noStrike" baseline="0" dirty="0" smtClean="0">
                <a:solidFill>
                  <a:srgbClr val="008181"/>
                </a:solidFill>
                <a:latin typeface="Arial Rounded MT Bold" panose="020F0704030504030204" pitchFamily="34" charset="0"/>
              </a:rPr>
              <a:t>Israel</a:t>
            </a:r>
            <a:r>
              <a:rPr lang="en-US" sz="1800" b="1" i="0" u="none" strike="noStrike" baseline="0" dirty="0">
                <a:solidFill>
                  <a:srgbClr val="008181"/>
                </a:solidFill>
                <a:latin typeface="Arial Rounded MT Bold" panose="020F0704030504030204" pitchFamily="34" charset="0"/>
              </a:rPr>
              <a:t>, that there should be </a:t>
            </a:r>
            <a:r>
              <a:rPr lang="en-US" sz="1800" b="1" i="0" u="none" strike="noStrike" baseline="0" dirty="0" smtClean="0">
                <a:solidFill>
                  <a:srgbClr val="FF0000"/>
                </a:solidFill>
                <a:effectLst>
                  <a:glow rad="127000">
                    <a:srgbClr val="00CC66"/>
                  </a:glow>
                </a:effectLst>
                <a:latin typeface="Arial Rounded MT Bold" panose="020F0704030504030204" pitchFamily="34" charset="0"/>
              </a:rPr>
              <a:t>TO DAY </a:t>
            </a:r>
            <a:r>
              <a:rPr lang="en-US" sz="1800" b="1" i="0" u="none" strike="noStrike" baseline="0" dirty="0" smtClean="0">
                <a:solidFill>
                  <a:srgbClr val="008181"/>
                </a:solidFill>
                <a:latin typeface="Arial Rounded MT Bold" panose="020F0704030504030204" pitchFamily="34" charset="0"/>
              </a:rPr>
              <a:t>one </a:t>
            </a:r>
            <a:r>
              <a:rPr lang="en-US" sz="1800" b="1" i="0" u="none" strike="noStrike" baseline="0" dirty="0">
                <a:solidFill>
                  <a:srgbClr val="008181"/>
                </a:solidFill>
                <a:latin typeface="Arial Rounded MT Bold" panose="020F0704030504030204" pitchFamily="34" charset="0"/>
              </a:rPr>
              <a:t>tribe lacking in Israel?</a:t>
            </a:r>
          </a:p>
        </p:txBody>
      </p:sp>
      <p:sp>
        <p:nvSpPr>
          <p:cNvPr id="15" name="TextBox 14">
            <a:extLst>
              <a:ext uri="{FF2B5EF4-FFF2-40B4-BE49-F238E27FC236}">
                <a16:creationId xmlns:a16="http://schemas.microsoft.com/office/drawing/2014/main" xmlns="" id="{6355819B-2418-4C38-B078-464552E5C2B3}"/>
              </a:ext>
            </a:extLst>
          </p:cNvPr>
          <p:cNvSpPr txBox="1"/>
          <p:nvPr/>
        </p:nvSpPr>
        <p:spPr>
          <a:xfrm>
            <a:off x="328455" y="4908537"/>
            <a:ext cx="11019453" cy="1323439"/>
          </a:xfrm>
          <a:prstGeom prst="rect">
            <a:avLst/>
          </a:prstGeom>
          <a:noFill/>
        </p:spPr>
        <p:txBody>
          <a:bodyPr wrap="square">
            <a:spAutoFit/>
            <a:scene3d>
              <a:camera prst="orthographicFront"/>
              <a:lightRig rig="threePt" dir="t"/>
            </a:scene3d>
            <a:sp3d extrusionH="57150">
              <a:bevelT w="38100" h="38100" prst="angle"/>
            </a:sp3d>
          </a:bodyPr>
          <a:lstStyle/>
          <a:p>
            <a:r>
              <a:rPr lang="en-AU" sz="2400" b="0" i="0" u="none" strike="noStrike" baseline="0" dirty="0">
                <a:solidFill>
                  <a:srgbClr val="000000"/>
                </a:solidFill>
                <a:latin typeface="Calibri" panose="020F0502020204030204" pitchFamily="34" charset="0"/>
              </a:rPr>
              <a:t>Do you realize the petitioning words of </a:t>
            </a:r>
            <a:r>
              <a:rPr lang="en-AU" sz="2400" b="1" i="1" dirty="0" smtClean="0">
                <a:solidFill>
                  <a:srgbClr val="A91893"/>
                </a:solidFill>
                <a:latin typeface="Georgia,Italic"/>
              </a:rPr>
              <a:t>“</a:t>
            </a:r>
            <a:r>
              <a:rPr lang="en-AU" sz="2400" b="1" i="1" u="sng" strike="noStrike" baseline="0" dirty="0" smtClean="0">
                <a:solidFill>
                  <a:srgbClr val="A91893"/>
                </a:solidFill>
                <a:latin typeface="Georgia,BoldItalic"/>
              </a:rPr>
              <a:t>this </a:t>
            </a:r>
            <a:r>
              <a:rPr lang="en-AU" sz="2400" b="1" i="1" u="sng" strike="noStrike" baseline="0" dirty="0">
                <a:solidFill>
                  <a:srgbClr val="A91893"/>
                </a:solidFill>
                <a:latin typeface="Georgia,BoldItalic"/>
              </a:rPr>
              <a:t>come to</a:t>
            </a:r>
            <a:r>
              <a:rPr lang="en-AU" sz="2400" b="1" i="1" strike="noStrike" baseline="0" dirty="0">
                <a:solidFill>
                  <a:srgbClr val="A91893"/>
                </a:solidFill>
                <a:latin typeface="Georgia,BoldItalic"/>
              </a:rPr>
              <a:t> p</a:t>
            </a:r>
            <a:r>
              <a:rPr lang="en-AU" sz="2400" b="1" i="1" u="sng" strike="noStrike" baseline="0" dirty="0">
                <a:solidFill>
                  <a:srgbClr val="A91893"/>
                </a:solidFill>
                <a:latin typeface="Georgia,BoldItalic"/>
              </a:rPr>
              <a:t>ass</a:t>
            </a:r>
            <a:r>
              <a:rPr lang="en-AU" sz="2400" b="1" i="1" u="none" strike="noStrike" baseline="0" dirty="0">
                <a:solidFill>
                  <a:srgbClr val="A91893"/>
                </a:solidFill>
                <a:latin typeface="Georgia,BoldItalic"/>
              </a:rPr>
              <a:t>” </a:t>
            </a:r>
            <a:r>
              <a:rPr lang="en-AU" sz="2400" b="0" i="0" u="none" strike="noStrike" baseline="0" dirty="0">
                <a:solidFill>
                  <a:srgbClr val="000000"/>
                </a:solidFill>
                <a:latin typeface="Calibri" panose="020F0502020204030204" pitchFamily="34" charset="0"/>
              </a:rPr>
              <a:t>was spoken </a:t>
            </a:r>
            <a:r>
              <a:rPr lang="en-AU" sz="2400" b="0" i="0" u="none" strike="noStrike" baseline="0" dirty="0" smtClean="0">
                <a:solidFill>
                  <a:srgbClr val="000000"/>
                </a:solidFill>
                <a:latin typeface="Calibri" panose="020F0502020204030204" pitchFamily="34" charset="0"/>
              </a:rPr>
              <a:t>to </a:t>
            </a:r>
            <a:r>
              <a:rPr lang="en-AU" sz="2400" b="1" i="0" u="none" strike="noStrike" baseline="0" dirty="0" smtClean="0">
                <a:solidFill>
                  <a:srgbClr val="0000FF"/>
                </a:solidFill>
                <a:latin typeface="Calibri,Bold"/>
              </a:rPr>
              <a:t>Yahuah </a:t>
            </a:r>
            <a:r>
              <a:rPr lang="en-AU" sz="2400" b="1" i="0" u="none" strike="noStrike" baseline="0" dirty="0">
                <a:solidFill>
                  <a:schemeClr val="accent1">
                    <a:lumMod val="75000"/>
                  </a:schemeClr>
                </a:solidFill>
                <a:latin typeface="Calibri" panose="020F0502020204030204" pitchFamily="34" charset="0"/>
              </a:rPr>
              <a:t>– </a:t>
            </a:r>
            <a:r>
              <a:rPr lang="en-AU" sz="2400" b="1" i="1" u="none" strike="noStrike" baseline="0" dirty="0">
                <a:solidFill>
                  <a:schemeClr val="accent1">
                    <a:lumMod val="75000"/>
                  </a:schemeClr>
                </a:solidFill>
                <a:latin typeface="Georgia,BoldItalic"/>
              </a:rPr>
              <a:t>after </a:t>
            </a:r>
            <a:r>
              <a:rPr lang="en-AU" sz="2400" b="1" i="0" u="none" strike="noStrike" baseline="0" dirty="0" smtClean="0">
                <a:solidFill>
                  <a:schemeClr val="accent1">
                    <a:lumMod val="75000"/>
                  </a:schemeClr>
                </a:solidFill>
                <a:latin typeface="Calibri" panose="020F0502020204030204" pitchFamily="34" charset="0"/>
              </a:rPr>
              <a:t>the </a:t>
            </a:r>
            <a:r>
              <a:rPr lang="en-US" sz="2400" b="1" i="0" u="none" strike="noStrike" baseline="0" dirty="0" smtClean="0">
                <a:solidFill>
                  <a:schemeClr val="accent1">
                    <a:lumMod val="75000"/>
                  </a:schemeClr>
                </a:solidFill>
                <a:latin typeface="Calibri" panose="020F0502020204030204" pitchFamily="34" charset="0"/>
              </a:rPr>
              <a:t>sun </a:t>
            </a:r>
            <a:r>
              <a:rPr lang="en-US" sz="2400" b="1" i="0" u="none" strike="noStrike" baseline="0" dirty="0">
                <a:solidFill>
                  <a:schemeClr val="accent1">
                    <a:lumMod val="75000"/>
                  </a:schemeClr>
                </a:solidFill>
                <a:latin typeface="Calibri" panose="020F0502020204030204" pitchFamily="34" charset="0"/>
              </a:rPr>
              <a:t>had gone down? </a:t>
            </a:r>
            <a:r>
              <a:rPr lang="en-US" sz="2400" b="1" i="0" u="none" strike="noStrike" baseline="0" dirty="0" smtClean="0">
                <a:solidFill>
                  <a:schemeClr val="accent1">
                    <a:lumMod val="75000"/>
                  </a:schemeClr>
                </a:solidFill>
                <a:latin typeface="Calibri" panose="020F0502020204030204" pitchFamily="34" charset="0"/>
              </a:rPr>
              <a:t> </a:t>
            </a:r>
            <a:r>
              <a:rPr lang="en-US" sz="2400" b="1" i="1" u="none" strike="noStrike" baseline="0" dirty="0" smtClean="0">
                <a:solidFill>
                  <a:srgbClr val="A42700"/>
                </a:solidFill>
                <a:latin typeface="Calibri" panose="020F0502020204030204" pitchFamily="34" charset="0"/>
              </a:rPr>
              <a:t>When </a:t>
            </a:r>
            <a:r>
              <a:rPr lang="en-US" sz="2400" b="1" i="1" u="none" strike="noStrike" baseline="0" dirty="0">
                <a:solidFill>
                  <a:srgbClr val="A42700"/>
                </a:solidFill>
                <a:latin typeface="Calibri" panose="020F0502020204030204" pitchFamily="34" charset="0"/>
              </a:rPr>
              <a:t>the mixing of light was occurring??</a:t>
            </a:r>
          </a:p>
          <a:p>
            <a:pPr algn="l"/>
            <a:r>
              <a:rPr lang="en-US" sz="3200" b="1" i="1" u="none" strike="noStrike" baseline="0" dirty="0">
                <a:solidFill>
                  <a:srgbClr val="002060"/>
                </a:solidFill>
                <a:latin typeface="Calibri" panose="020F0502020204030204" pitchFamily="34" charset="0"/>
              </a:rPr>
              <a:t>Now let us understand the importance of the next verse.</a:t>
            </a:r>
            <a:endParaRPr lang="en-AU" sz="3200" b="1" i="1" dirty="0">
              <a:solidFill>
                <a:srgbClr val="002060"/>
              </a:solidFill>
            </a:endParaRPr>
          </a:p>
        </p:txBody>
      </p:sp>
      <p:sp>
        <p:nvSpPr>
          <p:cNvPr id="16" name="Slide Number Placeholder 3"/>
          <p:cNvSpPr>
            <a:spLocks noGrp="1"/>
          </p:cNvSpPr>
          <p:nvPr>
            <p:ph type="sldNum" sz="quarter" idx="12"/>
          </p:nvPr>
        </p:nvSpPr>
        <p:spPr>
          <a:xfrm>
            <a:off x="11334681" y="6308524"/>
            <a:ext cx="811019" cy="503578"/>
          </a:xfrm>
        </p:spPr>
        <p:txBody>
          <a:bodyPr/>
          <a:lstStyle/>
          <a:p>
            <a:fld id="{837E6352-AEFE-4C79-A010-4136B479DE88}" type="slidenum">
              <a:rPr lang="en-AU" smtClean="0"/>
              <a:t>36</a:t>
            </a:fld>
            <a:endParaRPr lang="en-AU"/>
          </a:p>
        </p:txBody>
      </p:sp>
      <p:pic>
        <p:nvPicPr>
          <p:cNvPr id="17" name="Picture 2" descr="C:\Users\Rae\Desktop\3.-- Belligerent Benjamites\Art Jud 20 BB Study\mizpah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428" y="348469"/>
            <a:ext cx="3655451" cy="3655451"/>
          </a:xfrm>
          <a:prstGeom prst="rect">
            <a:avLst/>
          </a:prstGeom>
          <a:noFill/>
          <a:ln w="57150">
            <a:solidFill>
              <a:schemeClr val="bg2">
                <a:lumMod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8" name="U-Turn Arrow 17"/>
          <p:cNvSpPr/>
          <p:nvPr/>
        </p:nvSpPr>
        <p:spPr>
          <a:xfrm flipH="1">
            <a:off x="6929717" y="3682024"/>
            <a:ext cx="860612" cy="1255059"/>
          </a:xfrm>
          <a:prstGeom prst="uturnArrow">
            <a:avLst>
              <a:gd name="adj1" fmla="val 25000"/>
              <a:gd name="adj2" fmla="val 25000"/>
              <a:gd name="adj3" fmla="val 42722"/>
              <a:gd name="adj4" fmla="val 43750"/>
              <a:gd name="adj5" fmla="val 52152"/>
            </a:avLst>
          </a:prstGeom>
          <a:solidFill>
            <a:srgbClr val="A9189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ent Arrow 18"/>
          <p:cNvSpPr/>
          <p:nvPr/>
        </p:nvSpPr>
        <p:spPr>
          <a:xfrm rot="12363263" flipH="1">
            <a:off x="152312" y="1792596"/>
            <a:ext cx="403143" cy="940374"/>
          </a:xfrm>
          <a:prstGeom prst="bentArrow">
            <a:avLst>
              <a:gd name="adj1" fmla="val 21162"/>
              <a:gd name="adj2" fmla="val 40600"/>
              <a:gd name="adj3" fmla="val 50000"/>
              <a:gd name="adj4" fmla="val 84783"/>
            </a:avLst>
          </a:prstGeom>
          <a:solidFill>
            <a:schemeClr val="accent3">
              <a:lumMod val="60000"/>
              <a:lumOff val="4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167088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125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0992D08-63EB-4600-B10E-FFD669F20872}"/>
              </a:ext>
            </a:extLst>
          </p:cNvPr>
          <p:cNvPicPr>
            <a:picLocks noChangeAspect="1"/>
          </p:cNvPicPr>
          <p:nvPr/>
        </p:nvPicPr>
        <p:blipFill>
          <a:blip r:embed="rId2"/>
          <a:stretch>
            <a:fillRect/>
          </a:stretch>
        </p:blipFill>
        <p:spPr>
          <a:xfrm>
            <a:off x="8294913" y="958498"/>
            <a:ext cx="3300761" cy="24086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a:extLst>
              <a:ext uri="{FF2B5EF4-FFF2-40B4-BE49-F238E27FC236}">
                <a16:creationId xmlns:a16="http://schemas.microsoft.com/office/drawing/2014/main" xmlns="" id="{B7AC71D9-778C-45D3-9584-4DEB93166685}"/>
              </a:ext>
            </a:extLst>
          </p:cNvPr>
          <p:cNvSpPr txBox="1"/>
          <p:nvPr/>
        </p:nvSpPr>
        <p:spPr>
          <a:xfrm>
            <a:off x="412350" y="282624"/>
            <a:ext cx="7952013" cy="2277547"/>
          </a:xfrm>
          <a:prstGeom prst="rect">
            <a:avLst/>
          </a:prstGeom>
          <a:noFill/>
        </p:spPr>
        <p:txBody>
          <a:bodyPr wrap="square">
            <a:spAutoFit/>
            <a:scene3d>
              <a:camera prst="orthographicFront"/>
              <a:lightRig rig="threePt" dir="t"/>
            </a:scene3d>
            <a:sp3d extrusionH="57150">
              <a:bevelT w="38100" h="38100" prst="angle"/>
            </a:sp3d>
          </a:bodyPr>
          <a:lstStyle/>
          <a:p>
            <a:pPr algn="l"/>
            <a:r>
              <a:rPr lang="en-AU" sz="1800" b="1" i="0" u="none" strike="noStrike" baseline="0" dirty="0" smtClean="0">
                <a:solidFill>
                  <a:srgbClr val="6600CD"/>
                </a:solidFill>
                <a:latin typeface="Arial Rounded MT Bold" panose="020F0704030504030204" pitchFamily="34" charset="0"/>
              </a:rPr>
              <a:t>Judges </a:t>
            </a:r>
            <a:r>
              <a:rPr lang="en-AU" sz="1800" b="1" i="0" u="none" strike="noStrike" baseline="0" dirty="0">
                <a:solidFill>
                  <a:srgbClr val="6600CD"/>
                </a:solidFill>
                <a:latin typeface="Arial Rounded MT Bold" panose="020F0704030504030204" pitchFamily="34" charset="0"/>
              </a:rPr>
              <a:t>21:4</a:t>
            </a:r>
          </a:p>
          <a:p>
            <a:pPr algn="l"/>
            <a:r>
              <a:rPr lang="en-US" sz="1800" b="1" i="0" u="none" strike="noStrike" baseline="0" dirty="0">
                <a:solidFill>
                  <a:srgbClr val="595959"/>
                </a:solidFill>
                <a:latin typeface="Arial Rounded MT Bold" panose="020F0704030504030204" pitchFamily="34" charset="0"/>
              </a:rPr>
              <a:t>4 </a:t>
            </a:r>
            <a:r>
              <a:rPr lang="en-US" sz="1800" b="1" i="0" u="none" strike="noStrike" baseline="0" dirty="0">
                <a:solidFill>
                  <a:srgbClr val="008181"/>
                </a:solidFill>
                <a:latin typeface="Arial Rounded MT Bold" panose="020F0704030504030204" pitchFamily="34" charset="0"/>
              </a:rPr>
              <a:t>And it came to pass </a:t>
            </a:r>
            <a:r>
              <a:rPr lang="en-US" sz="2000" b="1" i="0" u="none" strike="noStrike" baseline="0" dirty="0">
                <a:solidFill>
                  <a:schemeClr val="accent2">
                    <a:lumMod val="75000"/>
                  </a:schemeClr>
                </a:solidFill>
                <a:latin typeface="Arial Rounded MT Bold" panose="020F0704030504030204" pitchFamily="34" charset="0"/>
              </a:rPr>
              <a:t>on the morrow</a:t>
            </a:r>
            <a:r>
              <a:rPr lang="en-US" sz="1800" b="1" i="0" u="none" strike="noStrike" baseline="0" dirty="0">
                <a:solidFill>
                  <a:schemeClr val="accent2">
                    <a:lumMod val="75000"/>
                  </a:schemeClr>
                </a:solidFill>
                <a:latin typeface="Arial Rounded MT Bold" panose="020F0704030504030204" pitchFamily="34" charset="0"/>
              </a:rPr>
              <a:t>, </a:t>
            </a:r>
            <a:r>
              <a:rPr lang="en-US" sz="1800" b="1" i="0" u="none" strike="noStrike" baseline="0" dirty="0">
                <a:solidFill>
                  <a:srgbClr val="008181"/>
                </a:solidFill>
                <a:latin typeface="Arial Rounded MT Bold" panose="020F0704030504030204" pitchFamily="34" charset="0"/>
              </a:rPr>
              <a:t>that the people </a:t>
            </a:r>
            <a:r>
              <a:rPr lang="en-US" sz="1800" b="1" i="0" u="none" strike="noStrike" baseline="0" dirty="0">
                <a:solidFill>
                  <a:schemeClr val="accent2">
                    <a:lumMod val="75000"/>
                  </a:schemeClr>
                </a:solidFill>
                <a:latin typeface="Arial Rounded MT Bold" panose="020F0704030504030204" pitchFamily="34" charset="0"/>
              </a:rPr>
              <a:t>rose early, </a:t>
            </a:r>
            <a:r>
              <a:rPr lang="en-US" sz="1800" b="1" i="0" u="none" strike="noStrike" baseline="0" dirty="0">
                <a:solidFill>
                  <a:srgbClr val="008181"/>
                </a:solidFill>
                <a:latin typeface="Arial Rounded MT Bold" panose="020F0704030504030204" pitchFamily="34" charset="0"/>
              </a:rPr>
              <a:t>and built there an altar, and offered burnt offerings and peace offerings.</a:t>
            </a:r>
          </a:p>
          <a:p>
            <a:pPr algn="l"/>
            <a:endParaRPr lang="en-US" sz="1800" b="1" i="0" u="none" strike="noStrike" baseline="0" dirty="0">
              <a:solidFill>
                <a:srgbClr val="E46D0A"/>
              </a:solidFill>
              <a:latin typeface="Arial Rounded MT Bold" panose="020F0704030504030204" pitchFamily="34" charset="0"/>
            </a:endParaRPr>
          </a:p>
          <a:p>
            <a:pPr algn="l"/>
            <a:r>
              <a:rPr lang="en-US" sz="2000" b="0" i="0" u="none" strike="noStrike" baseline="0" dirty="0">
                <a:solidFill>
                  <a:srgbClr val="000000"/>
                </a:solidFill>
                <a:latin typeface="Calibri" panose="020F0502020204030204" pitchFamily="34" charset="0"/>
              </a:rPr>
              <a:t>To be </a:t>
            </a:r>
            <a:r>
              <a:rPr lang="en-US" sz="2000" b="1" i="0" u="none" strike="noStrike" baseline="0" dirty="0">
                <a:solidFill>
                  <a:schemeClr val="accent2">
                    <a:lumMod val="75000"/>
                  </a:schemeClr>
                </a:solidFill>
                <a:latin typeface="Arial Rounded MT Bold" panose="020F0704030504030204" pitchFamily="34" charset="0"/>
              </a:rPr>
              <a:t>early</a:t>
            </a:r>
            <a:r>
              <a:rPr lang="en-US" sz="2000" b="1" i="1" u="none" strike="noStrike" baseline="0" dirty="0">
                <a:solidFill>
                  <a:schemeClr val="accent2">
                    <a:lumMod val="75000"/>
                  </a:schemeClr>
                </a:solidFill>
                <a:latin typeface="Georgia,BoldItalic"/>
              </a:rPr>
              <a:t>,</a:t>
            </a:r>
            <a:r>
              <a:rPr lang="en-US" sz="2000" b="1" i="1" u="none" strike="noStrike" baseline="0" dirty="0">
                <a:solidFill>
                  <a:srgbClr val="FF0000"/>
                </a:solidFill>
                <a:latin typeface="Georgia,BoldItalic"/>
              </a:rPr>
              <a:t> </a:t>
            </a:r>
            <a:r>
              <a:rPr lang="en-US" sz="2000" b="0" i="0" u="none" strike="noStrike" baseline="0" dirty="0">
                <a:solidFill>
                  <a:srgbClr val="000000"/>
                </a:solidFill>
                <a:latin typeface="Calibri" panose="020F0502020204030204" pitchFamily="34" charset="0"/>
              </a:rPr>
              <a:t>by definition, is to be </a:t>
            </a:r>
            <a:r>
              <a:rPr lang="en-US" sz="2000" b="1" i="0" u="none" strike="noStrike" baseline="0" dirty="0">
                <a:solidFill>
                  <a:schemeClr val="accent2">
                    <a:lumMod val="75000"/>
                  </a:schemeClr>
                </a:solidFill>
                <a:latin typeface="Calibri,Bold"/>
              </a:rPr>
              <a:t>at the very beginning of a </a:t>
            </a:r>
            <a:r>
              <a:rPr lang="en-AU" sz="2000" b="1" i="0" u="none" strike="noStrike" baseline="0" dirty="0">
                <a:solidFill>
                  <a:schemeClr val="accent2">
                    <a:lumMod val="75000"/>
                  </a:schemeClr>
                </a:solidFill>
                <a:latin typeface="Calibri,Bold"/>
              </a:rPr>
              <a:t>specified identity</a:t>
            </a:r>
            <a:r>
              <a:rPr lang="en-AU" sz="2000" b="1" i="0" u="none" strike="noStrike" baseline="0" dirty="0" smtClean="0">
                <a:solidFill>
                  <a:schemeClr val="accent2">
                    <a:lumMod val="75000"/>
                  </a:schemeClr>
                </a:solidFill>
                <a:latin typeface="Calibri,Bold"/>
              </a:rPr>
              <a:t>.</a:t>
            </a:r>
            <a:r>
              <a:rPr lang="en-AU" sz="2000" b="1" i="0" u="none" strike="noStrike" baseline="0" dirty="0" smtClean="0">
                <a:solidFill>
                  <a:srgbClr val="FF0000"/>
                </a:solidFill>
                <a:latin typeface="Calibri,Bold"/>
              </a:rPr>
              <a:t>  </a:t>
            </a:r>
            <a:r>
              <a:rPr lang="en-US" sz="2400" b="0" i="0" u="none" strike="noStrike" baseline="0" dirty="0" smtClean="0">
                <a:solidFill>
                  <a:srgbClr val="000000"/>
                </a:solidFill>
                <a:latin typeface="Calibri" panose="020F0502020204030204" pitchFamily="34" charset="0"/>
              </a:rPr>
              <a:t>In </a:t>
            </a:r>
            <a:r>
              <a:rPr lang="en-US" sz="2400" b="0" i="0" u="none" strike="noStrike" baseline="0" dirty="0">
                <a:solidFill>
                  <a:srgbClr val="000000"/>
                </a:solidFill>
                <a:latin typeface="Calibri" panose="020F0502020204030204" pitchFamily="34" charset="0"/>
              </a:rPr>
              <a:t>accordance with </a:t>
            </a:r>
            <a:r>
              <a:rPr lang="en-US" sz="2400" b="1" i="0" u="none" strike="noStrike" baseline="0" dirty="0">
                <a:solidFill>
                  <a:srgbClr val="0D0D0D"/>
                </a:solidFill>
                <a:latin typeface="Calibri" panose="020F0502020204030204" pitchFamily="34" charset="0"/>
              </a:rPr>
              <a:t>Sunset Theory </a:t>
            </a:r>
            <a:r>
              <a:rPr lang="en-US" sz="2400" b="0" i="0" u="none" strike="noStrike" baseline="0" dirty="0" smtClean="0">
                <a:solidFill>
                  <a:srgbClr val="0D0D0D"/>
                </a:solidFill>
                <a:latin typeface="Calibri" panose="020F0502020204030204" pitchFamily="34" charset="0"/>
              </a:rPr>
              <a:t/>
            </a:r>
            <a:br>
              <a:rPr lang="en-US" sz="2400" b="0" i="0" u="none" strike="noStrike" baseline="0" dirty="0" smtClean="0">
                <a:solidFill>
                  <a:srgbClr val="0D0D0D"/>
                </a:solidFill>
                <a:latin typeface="Calibri" panose="020F0502020204030204" pitchFamily="34" charset="0"/>
              </a:rPr>
            </a:br>
            <a:r>
              <a:rPr lang="en-US" sz="2400" b="1" i="0" u="none" strike="noStrike" baseline="0" dirty="0" smtClean="0">
                <a:solidFill>
                  <a:srgbClr val="E46D0A"/>
                </a:solidFill>
                <a:latin typeface="Calibri,Bold"/>
              </a:rPr>
              <a:t>the </a:t>
            </a:r>
            <a:r>
              <a:rPr lang="en-US" sz="2400" b="1" i="0" u="none" strike="noStrike" baseline="0" dirty="0">
                <a:solidFill>
                  <a:srgbClr val="E46D0A"/>
                </a:solidFill>
                <a:latin typeface="Calibri,Bold"/>
              </a:rPr>
              <a:t>new weekly cycle begins </a:t>
            </a:r>
            <a:r>
              <a:rPr lang="en-US" sz="2400" b="1" i="0" u="none" strike="noStrike" baseline="0" dirty="0">
                <a:solidFill>
                  <a:srgbClr val="0D0D0D"/>
                </a:solidFill>
                <a:latin typeface="Calibri,Bold"/>
              </a:rPr>
              <a:t>at sunset.</a:t>
            </a:r>
          </a:p>
        </p:txBody>
      </p:sp>
      <p:sp>
        <p:nvSpPr>
          <p:cNvPr id="6" name="TextBox 5">
            <a:extLst>
              <a:ext uri="{FF2B5EF4-FFF2-40B4-BE49-F238E27FC236}">
                <a16:creationId xmlns:a16="http://schemas.microsoft.com/office/drawing/2014/main" xmlns="" id="{D081BCC6-7927-4799-B917-796A3AA361DB}"/>
              </a:ext>
            </a:extLst>
          </p:cNvPr>
          <p:cNvSpPr txBox="1"/>
          <p:nvPr/>
        </p:nvSpPr>
        <p:spPr>
          <a:xfrm>
            <a:off x="412350" y="4619310"/>
            <a:ext cx="11149853"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en-US" sz="1800" b="0" i="0" u="none" strike="noStrike" baseline="0" dirty="0">
                <a:solidFill>
                  <a:srgbClr val="000000"/>
                </a:solidFill>
                <a:latin typeface="Calibri" panose="020F0502020204030204" pitchFamily="34" charset="0"/>
              </a:rPr>
              <a:t> </a:t>
            </a:r>
            <a:r>
              <a:rPr lang="en-US" sz="5400" b="1" spc="30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Do you see </a:t>
            </a:r>
            <a:r>
              <a:rPr lang="en-US" sz="5400" b="1" spc="300" dirty="0" smtClean="0">
                <a:ln w="12700">
                  <a:solidFill>
                    <a:schemeClr val="tx2">
                      <a:satMod val="155000"/>
                    </a:schemeClr>
                  </a:solidFill>
                  <a:prstDash val="solid"/>
                </a:ln>
                <a:solidFill>
                  <a:srgbClr val="FFC000"/>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a</a:t>
            </a:r>
            <a:r>
              <a:rPr lang="en-US" sz="5400" b="1" spc="30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 </a:t>
            </a:r>
            <a:r>
              <a:rPr lang="en-US" sz="5400" b="1" spc="300" dirty="0" smtClean="0">
                <a:ln w="12700">
                  <a:solidFill>
                    <a:schemeClr val="tx2">
                      <a:satMod val="155000"/>
                    </a:schemeClr>
                  </a:solidFill>
                  <a:prstDash val="solid"/>
                </a:ln>
                <a:solidFill>
                  <a:srgbClr val="FFC000"/>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problem</a:t>
            </a:r>
            <a:r>
              <a:rPr lang="en-US" sz="5400" b="1" spc="30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 here?</a:t>
            </a:r>
            <a:endParaRPr lang="en-AU" sz="5400" b="1" dirty="0"/>
          </a:p>
        </p:txBody>
      </p:sp>
      <p:sp>
        <p:nvSpPr>
          <p:cNvPr id="8" name="TextBox 7">
            <a:extLst>
              <a:ext uri="{FF2B5EF4-FFF2-40B4-BE49-F238E27FC236}">
                <a16:creationId xmlns:a16="http://schemas.microsoft.com/office/drawing/2014/main" xmlns="" id="{E453EC96-C584-4443-A2C9-A5C599D7A138}"/>
              </a:ext>
            </a:extLst>
          </p:cNvPr>
          <p:cNvSpPr txBox="1"/>
          <p:nvPr/>
        </p:nvSpPr>
        <p:spPr>
          <a:xfrm>
            <a:off x="412349" y="2979711"/>
            <a:ext cx="7952013" cy="1200329"/>
          </a:xfrm>
          <a:prstGeom prst="rect">
            <a:avLst/>
          </a:prstGeom>
          <a:noFill/>
        </p:spPr>
        <p:txBody>
          <a:bodyPr wrap="square">
            <a:spAutoFit/>
            <a:scene3d>
              <a:camera prst="orthographicFront"/>
              <a:lightRig rig="threePt" dir="t"/>
            </a:scene3d>
            <a:sp3d extrusionH="57150">
              <a:bevelT w="38100" h="38100" prst="angle"/>
            </a:sp3d>
          </a:bodyPr>
          <a:lstStyle/>
          <a:p>
            <a:pPr algn="l"/>
            <a:r>
              <a:rPr lang="en-US" sz="2400" b="0" i="0" u="none" strike="noStrike" baseline="0" dirty="0" smtClean="0">
                <a:solidFill>
                  <a:srgbClr val="0D0D0D"/>
                </a:solidFill>
                <a:latin typeface="Calibri" panose="020F0502020204030204" pitchFamily="34" charset="0"/>
              </a:rPr>
              <a:t>Therefore </a:t>
            </a:r>
            <a:r>
              <a:rPr lang="en-US" sz="2400" b="1" i="0" u="none" strike="noStrike" baseline="0" dirty="0">
                <a:solidFill>
                  <a:srgbClr val="FF0000"/>
                </a:solidFill>
                <a:latin typeface="Calibri,Bold"/>
              </a:rPr>
              <a:t>IF </a:t>
            </a:r>
            <a:r>
              <a:rPr lang="en-US" sz="2400" b="0" i="0" u="none" strike="noStrike" baseline="0" dirty="0">
                <a:solidFill>
                  <a:srgbClr val="0D0D0D"/>
                </a:solidFill>
                <a:latin typeface="Calibri" panose="020F0502020204030204" pitchFamily="34" charset="0"/>
              </a:rPr>
              <a:t>Sunset Theory is applied to this verse, </a:t>
            </a:r>
            <a:r>
              <a:rPr lang="en-US" sz="2400" b="0" i="0" u="none" strike="noStrike" baseline="0" dirty="0" smtClean="0">
                <a:solidFill>
                  <a:srgbClr val="0D0D0D"/>
                </a:solidFill>
                <a:latin typeface="Calibri" panose="020F0502020204030204" pitchFamily="34" charset="0"/>
              </a:rPr>
              <a:t/>
            </a:r>
            <a:br>
              <a:rPr lang="en-US" sz="2400" b="0" i="0" u="none" strike="noStrike" baseline="0" dirty="0" smtClean="0">
                <a:solidFill>
                  <a:srgbClr val="0D0D0D"/>
                </a:solidFill>
                <a:latin typeface="Calibri" panose="020F0502020204030204" pitchFamily="34" charset="0"/>
              </a:rPr>
            </a:br>
            <a:r>
              <a:rPr lang="en-US" sz="2400" b="0" i="0" u="none" strike="noStrike" baseline="0" dirty="0" smtClean="0">
                <a:solidFill>
                  <a:srgbClr val="0D0D0D"/>
                </a:solidFill>
                <a:latin typeface="Calibri" panose="020F0502020204030204" pitchFamily="34" charset="0"/>
              </a:rPr>
              <a:t>“</a:t>
            </a:r>
            <a:r>
              <a:rPr lang="en-US" sz="2400" b="1" i="0" u="none" strike="noStrike" baseline="0" dirty="0">
                <a:solidFill>
                  <a:srgbClr val="FF0000"/>
                </a:solidFill>
                <a:latin typeface="Arial Rounded MT Bold" panose="020F0704030504030204" pitchFamily="34" charset="0"/>
              </a:rPr>
              <a:t>the morrow</a:t>
            </a:r>
            <a:r>
              <a:rPr lang="en-US" sz="2400" b="0" i="0" u="none" strike="noStrike" baseline="0" dirty="0">
                <a:solidFill>
                  <a:srgbClr val="0D0D0D"/>
                </a:solidFill>
                <a:latin typeface="Calibri" panose="020F0502020204030204" pitchFamily="34" charset="0"/>
              </a:rPr>
              <a:t>” (or tomorrow) </a:t>
            </a:r>
            <a:r>
              <a:rPr lang="en-US" sz="2400" b="0" i="0" u="none" strike="noStrike" baseline="0" dirty="0">
                <a:solidFill>
                  <a:srgbClr val="000000"/>
                </a:solidFill>
                <a:latin typeface="Calibri" panose="020F0502020204030204" pitchFamily="34" charset="0"/>
              </a:rPr>
              <a:t>would have the Israelites </a:t>
            </a:r>
            <a:r>
              <a:rPr lang="en-US" sz="2400" b="1" i="1" u="none" strike="noStrike" baseline="0" dirty="0">
                <a:solidFill>
                  <a:srgbClr val="E46D0A"/>
                </a:solidFill>
                <a:latin typeface="Georgia,BoldItalic"/>
              </a:rPr>
              <a:t>rising early on the morrow</a:t>
            </a:r>
            <a:r>
              <a:rPr lang="en-US" sz="2400" b="1" i="1" u="none" strike="noStrike" baseline="0" dirty="0">
                <a:solidFill>
                  <a:srgbClr val="A91893"/>
                </a:solidFill>
                <a:latin typeface="Georgia,BoldItalic"/>
              </a:rPr>
              <a:t> </a:t>
            </a:r>
            <a:r>
              <a:rPr lang="en-US" sz="2400" b="1" i="0" u="none" strike="noStrike" baseline="0" dirty="0">
                <a:solidFill>
                  <a:srgbClr val="000000"/>
                </a:solidFill>
                <a:latin typeface="Calibri,Bold"/>
              </a:rPr>
              <a:t>AT SUNSET </a:t>
            </a:r>
            <a:r>
              <a:rPr lang="en-US" sz="2400" b="0" i="0" u="none" strike="noStrike" baseline="0" dirty="0">
                <a:solidFill>
                  <a:srgbClr val="000000"/>
                </a:solidFill>
                <a:latin typeface="Calibri" panose="020F0502020204030204" pitchFamily="34" charset="0"/>
              </a:rPr>
              <a:t>to worship!!!</a:t>
            </a:r>
          </a:p>
        </p:txBody>
      </p:sp>
      <p:sp>
        <p:nvSpPr>
          <p:cNvPr id="4" name="Slide Number Placeholder 3"/>
          <p:cNvSpPr>
            <a:spLocks noGrp="1"/>
          </p:cNvSpPr>
          <p:nvPr>
            <p:ph type="sldNum" sz="quarter" idx="12"/>
          </p:nvPr>
        </p:nvSpPr>
        <p:spPr/>
        <p:txBody>
          <a:bodyPr/>
          <a:lstStyle/>
          <a:p>
            <a:fld id="{837E6352-AEFE-4C79-A010-4136B479DE88}" type="slidenum">
              <a:rPr lang="en-AU" smtClean="0"/>
              <a:t>37</a:t>
            </a:fld>
            <a:endParaRPr lang="en-AU"/>
          </a:p>
        </p:txBody>
      </p:sp>
    </p:spTree>
    <p:extLst>
      <p:ext uri="{BB962C8B-B14F-4D97-AF65-F5344CB8AC3E}">
        <p14:creationId xmlns:p14="http://schemas.microsoft.com/office/powerpoint/2010/main" val="29498406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99F281E-6DCF-4E05-B350-276C70B1D5AA}"/>
              </a:ext>
            </a:extLst>
          </p:cNvPr>
          <p:cNvSpPr txBox="1"/>
          <p:nvPr/>
        </p:nvSpPr>
        <p:spPr>
          <a:xfrm>
            <a:off x="481793" y="1148063"/>
            <a:ext cx="11116040" cy="4832092"/>
          </a:xfrm>
          <a:prstGeom prst="rect">
            <a:avLst/>
          </a:prstGeom>
          <a:noFill/>
        </p:spPr>
        <p:txBody>
          <a:bodyPr wrap="square">
            <a:spAutoFit/>
            <a:scene3d>
              <a:camera prst="orthographicFront"/>
              <a:lightRig rig="threePt" dir="t"/>
            </a:scene3d>
            <a:sp3d extrusionH="57150">
              <a:bevelT w="38100" h="38100" prst="angle"/>
            </a:sp3d>
          </a:bodyPr>
          <a:lstStyle/>
          <a:p>
            <a:pPr algn="l"/>
            <a:r>
              <a:rPr lang="en-US" sz="2800" b="0" i="0" u="none" strike="noStrike" baseline="0" dirty="0">
                <a:solidFill>
                  <a:srgbClr val="000000"/>
                </a:solidFill>
                <a:latin typeface="Calibri" panose="020F0502020204030204" pitchFamily="34" charset="0"/>
              </a:rPr>
              <a:t>We have already seen the definitions and determined the </a:t>
            </a:r>
            <a:r>
              <a:rPr lang="en-US" sz="2800" b="1" i="0" u="none" strike="noStrike" baseline="0" dirty="0">
                <a:solidFill>
                  <a:schemeClr val="accent2">
                    <a:lumMod val="75000"/>
                  </a:schemeClr>
                </a:solidFill>
                <a:latin typeface="Arial Rounded MT Bold" panose="020F0704030504030204" pitchFamily="34" charset="0"/>
              </a:rPr>
              <a:t>“morrow” </a:t>
            </a:r>
            <a:r>
              <a:rPr lang="en-US" sz="2800" b="1" i="0" u="none" strike="noStrike" baseline="0" dirty="0">
                <a:solidFill>
                  <a:srgbClr val="000000"/>
                </a:solidFill>
                <a:latin typeface="Calibri,Bold"/>
              </a:rPr>
              <a:t>&lt;</a:t>
            </a:r>
            <a:r>
              <a:rPr lang="en-US" sz="2800" b="1" i="0" u="none" strike="noStrike" baseline="0" dirty="0">
                <a:solidFill>
                  <a:schemeClr val="accent2">
                    <a:lumMod val="75000"/>
                  </a:schemeClr>
                </a:solidFill>
                <a:latin typeface="Calibri,Bold"/>
              </a:rPr>
              <a:t>machar</a:t>
            </a:r>
            <a:r>
              <a:rPr lang="en-US" sz="2800" b="1" i="0" u="none" strike="noStrike" baseline="0" dirty="0">
                <a:solidFill>
                  <a:srgbClr val="000000"/>
                </a:solidFill>
                <a:latin typeface="Calibri,Bold"/>
              </a:rPr>
              <a:t>&gt; </a:t>
            </a:r>
            <a:r>
              <a:rPr lang="en-US" sz="2800" b="0" i="0" u="none" strike="noStrike" baseline="0" dirty="0">
                <a:solidFill>
                  <a:srgbClr val="000000"/>
                </a:solidFill>
                <a:latin typeface="Calibri" panose="020F0502020204030204" pitchFamily="34" charset="0"/>
              </a:rPr>
              <a:t>begins with </a:t>
            </a:r>
            <a:r>
              <a:rPr lang="en-US" sz="2800" b="1" i="0" u="none" strike="noStrike" baseline="0" dirty="0">
                <a:solidFill>
                  <a:schemeClr val="accent2">
                    <a:lumMod val="75000"/>
                  </a:schemeClr>
                </a:solidFill>
                <a:latin typeface="Calibri,Bold"/>
              </a:rPr>
              <a:t>Dawn</a:t>
            </a:r>
            <a:r>
              <a:rPr lang="en-US" sz="2800" b="1" i="0" u="none" strike="noStrike" baseline="0" dirty="0">
                <a:solidFill>
                  <a:srgbClr val="0070C1"/>
                </a:solidFill>
                <a:latin typeface="Calibri,Bold"/>
              </a:rPr>
              <a:t> </a:t>
            </a:r>
            <a:r>
              <a:rPr lang="en-US" sz="2800" b="1" i="0" u="none" strike="noStrike" baseline="0" dirty="0">
                <a:solidFill>
                  <a:srgbClr val="000000"/>
                </a:solidFill>
                <a:latin typeface="Calibri,Bold"/>
              </a:rPr>
              <a:t>&lt;</a:t>
            </a:r>
            <a:r>
              <a:rPr lang="en-US" sz="2800" b="1" i="0" u="none" strike="noStrike" baseline="0" dirty="0">
                <a:solidFill>
                  <a:schemeClr val="accent2">
                    <a:lumMod val="75000"/>
                  </a:schemeClr>
                </a:solidFill>
                <a:latin typeface="Calibri,Bold"/>
              </a:rPr>
              <a:t>boqer</a:t>
            </a:r>
            <a:r>
              <a:rPr lang="en-US" sz="2800" b="1" i="0" u="none" strike="noStrike" baseline="0" dirty="0" smtClean="0">
                <a:solidFill>
                  <a:srgbClr val="000000"/>
                </a:solidFill>
                <a:latin typeface="Calibri,Bold"/>
              </a:rPr>
              <a:t>&gt; </a:t>
            </a:r>
            <a:r>
              <a:rPr lang="en-US" sz="2800" b="0" i="0" u="none" strike="noStrike" baseline="0" dirty="0" smtClean="0">
                <a:solidFill>
                  <a:srgbClr val="000000"/>
                </a:solidFill>
                <a:latin typeface="Calibri" panose="020F0502020204030204" pitchFamily="34" charset="0"/>
              </a:rPr>
              <a:t>on </a:t>
            </a:r>
            <a:r>
              <a:rPr lang="en-US" sz="2800" b="0" i="0" u="none" strike="noStrike" baseline="0" dirty="0">
                <a:solidFill>
                  <a:srgbClr val="000000"/>
                </a:solidFill>
                <a:latin typeface="Calibri" panose="020F0502020204030204" pitchFamily="34" charset="0"/>
              </a:rPr>
              <a:t>the next cycle. </a:t>
            </a:r>
            <a:endParaRPr lang="en-US" sz="2800" b="0" i="0" u="none" strike="noStrike" baseline="0" dirty="0" smtClean="0">
              <a:solidFill>
                <a:srgbClr val="000000"/>
              </a:solidFill>
              <a:latin typeface="Calibri" panose="020F0502020204030204" pitchFamily="34" charset="0"/>
            </a:endParaRPr>
          </a:p>
          <a:p>
            <a:pPr algn="l"/>
            <a:endParaRPr lang="en-US" sz="2800" dirty="0">
              <a:solidFill>
                <a:srgbClr val="000000"/>
              </a:solidFill>
              <a:latin typeface="Calibri" panose="020F0502020204030204" pitchFamily="34" charset="0"/>
            </a:endParaRPr>
          </a:p>
          <a:p>
            <a:pPr algn="l"/>
            <a:r>
              <a:rPr lang="en-US" sz="2800" b="0" i="0" u="none" strike="noStrike" baseline="0" dirty="0" smtClean="0">
                <a:solidFill>
                  <a:srgbClr val="000000"/>
                </a:solidFill>
                <a:latin typeface="Calibri" panose="020F0502020204030204" pitchFamily="34" charset="0"/>
              </a:rPr>
              <a:t>The </a:t>
            </a:r>
            <a:r>
              <a:rPr lang="en-US" sz="2800" b="0" i="0" u="none" strike="noStrike" baseline="0" dirty="0">
                <a:solidFill>
                  <a:srgbClr val="000000"/>
                </a:solidFill>
                <a:latin typeface="Calibri" panose="020F0502020204030204" pitchFamily="34" charset="0"/>
              </a:rPr>
              <a:t>very next time the </a:t>
            </a:r>
            <a:r>
              <a:rPr lang="en-US" sz="2800" b="1" i="0" u="none" strike="noStrike" baseline="0" dirty="0">
                <a:solidFill>
                  <a:schemeClr val="accent2">
                    <a:lumMod val="75000"/>
                  </a:schemeClr>
                </a:solidFill>
                <a:latin typeface="Calibri,Bold"/>
              </a:rPr>
              <a:t>Dawn</a:t>
            </a:r>
            <a:r>
              <a:rPr lang="en-US" sz="2800" b="1" i="0" u="none" strike="noStrike" baseline="0" dirty="0">
                <a:solidFill>
                  <a:srgbClr val="0070C1"/>
                </a:solidFill>
                <a:latin typeface="Calibri,Bold"/>
              </a:rPr>
              <a:t> </a:t>
            </a:r>
            <a:r>
              <a:rPr lang="en-US" sz="2800" b="0" i="0" u="none" strike="noStrike" baseline="0" dirty="0">
                <a:solidFill>
                  <a:srgbClr val="000000"/>
                </a:solidFill>
                <a:latin typeface="Calibri" panose="020F0502020204030204" pitchFamily="34" charset="0"/>
              </a:rPr>
              <a:t>arrives, the </a:t>
            </a:r>
            <a:r>
              <a:rPr lang="en-US" sz="2800" b="1" i="0" u="none" strike="noStrike" baseline="0" dirty="0">
                <a:solidFill>
                  <a:schemeClr val="accent2">
                    <a:lumMod val="75000"/>
                  </a:schemeClr>
                </a:solidFill>
                <a:latin typeface="Arial Rounded MT Bold" panose="020F0704030504030204" pitchFamily="34" charset="0"/>
              </a:rPr>
              <a:t>morrow</a:t>
            </a:r>
            <a:r>
              <a:rPr lang="en-US" sz="2800" b="1" i="0" u="none" strike="noStrike" baseline="0" dirty="0">
                <a:solidFill>
                  <a:srgbClr val="FF0000"/>
                </a:solidFill>
                <a:latin typeface="Arial Rounded MT Bold" panose="020F0704030504030204" pitchFamily="34" charset="0"/>
              </a:rPr>
              <a:t> </a:t>
            </a:r>
            <a:r>
              <a:rPr lang="en-US" sz="2800" b="0" i="0" u="none" strike="noStrike" baseline="0" dirty="0">
                <a:solidFill>
                  <a:srgbClr val="000000"/>
                </a:solidFill>
                <a:latin typeface="Calibri" panose="020F0502020204030204" pitchFamily="34" charset="0"/>
              </a:rPr>
              <a:t>begins!</a:t>
            </a:r>
          </a:p>
          <a:p>
            <a:pPr algn="l"/>
            <a:endParaRPr lang="en-US" sz="2800" b="0" i="0" u="none" strike="noStrike" baseline="0" dirty="0">
              <a:solidFill>
                <a:srgbClr val="000000"/>
              </a:solidFill>
              <a:latin typeface="Calibri" panose="020F0502020204030204" pitchFamily="34" charset="0"/>
            </a:endParaRPr>
          </a:p>
          <a:p>
            <a:pPr algn="l"/>
            <a:r>
              <a:rPr lang="en-US" sz="2800" b="0" i="0" u="none" strike="noStrike" baseline="0" dirty="0">
                <a:solidFill>
                  <a:srgbClr val="000000"/>
                </a:solidFill>
                <a:latin typeface="Calibri" panose="020F0502020204030204" pitchFamily="34" charset="0"/>
              </a:rPr>
              <a:t>For this particular situation, we will consider one more chart demonstrating both </a:t>
            </a:r>
            <a:r>
              <a:rPr lang="en-US" sz="2800" b="1" i="0" u="none" strike="noStrike" baseline="0" dirty="0">
                <a:solidFill>
                  <a:schemeClr val="accent2">
                    <a:lumMod val="75000"/>
                  </a:schemeClr>
                </a:solidFill>
                <a:latin typeface="Calibri" panose="020F0502020204030204" pitchFamily="34" charset="0"/>
              </a:rPr>
              <a:t>Dawn days </a:t>
            </a:r>
            <a:r>
              <a:rPr lang="en-US" sz="2800" b="0" i="0" u="none" strike="noStrike" baseline="0" dirty="0">
                <a:solidFill>
                  <a:srgbClr val="000000"/>
                </a:solidFill>
                <a:latin typeface="Calibri" panose="020F0502020204030204" pitchFamily="34" charset="0"/>
              </a:rPr>
              <a:t>and </a:t>
            </a:r>
            <a:r>
              <a:rPr lang="en-US" sz="2800" b="1" i="0" u="none" strike="noStrike" baseline="0" dirty="0" smtClean="0">
                <a:solidFill>
                  <a:srgbClr val="FF0000"/>
                </a:solidFill>
                <a:latin typeface="Calibri" panose="020F0502020204030204" pitchFamily="34" charset="0"/>
              </a:rPr>
              <a:t>Sunset Theory </a:t>
            </a:r>
            <a:r>
              <a:rPr lang="en-US" sz="2800" b="1" i="0" u="none" strike="noStrike" baseline="0" dirty="0">
                <a:solidFill>
                  <a:srgbClr val="FF0000"/>
                </a:solidFill>
                <a:latin typeface="Calibri" panose="020F0502020204030204" pitchFamily="34" charset="0"/>
              </a:rPr>
              <a:t>days. </a:t>
            </a:r>
            <a:r>
              <a:rPr lang="en-US" sz="2800" b="0" i="0" u="none" strike="noStrike" baseline="0" dirty="0" smtClean="0">
                <a:solidFill>
                  <a:srgbClr val="000000"/>
                </a:solidFill>
                <a:latin typeface="Calibri" panose="020F0502020204030204" pitchFamily="34" charset="0"/>
              </a:rPr>
              <a:t>The </a:t>
            </a:r>
            <a:r>
              <a:rPr lang="en-US" sz="2800" b="0" i="0" u="none" strike="noStrike" baseline="0" dirty="0">
                <a:solidFill>
                  <a:srgbClr val="000000"/>
                </a:solidFill>
                <a:latin typeface="Calibri" panose="020F0502020204030204" pitchFamily="34" charset="0"/>
              </a:rPr>
              <a:t>chart will show the beginning of the events that lead up to the verses of </a:t>
            </a:r>
            <a:r>
              <a:rPr lang="en-US" sz="2800" b="1" i="0" u="none" strike="noStrike" baseline="0" dirty="0">
                <a:solidFill>
                  <a:srgbClr val="6600CD"/>
                </a:solidFill>
                <a:latin typeface="Calibri,Bold"/>
              </a:rPr>
              <a:t>Judges </a:t>
            </a:r>
            <a:r>
              <a:rPr lang="en-US" sz="2800" b="1" i="0" u="none" strike="noStrike" baseline="0" dirty="0" smtClean="0">
                <a:solidFill>
                  <a:srgbClr val="6600CD"/>
                </a:solidFill>
                <a:latin typeface="Calibri,Bold"/>
              </a:rPr>
              <a:t>21:16-23.</a:t>
            </a:r>
            <a:endParaRPr lang="en-US" sz="2800" b="0" i="0" u="none" strike="noStrike" baseline="0" dirty="0">
              <a:solidFill>
                <a:srgbClr val="00B150"/>
              </a:solidFill>
              <a:latin typeface="Calibri" panose="020F0502020204030204" pitchFamily="34" charset="0"/>
            </a:endParaRPr>
          </a:p>
          <a:p>
            <a:pPr algn="l"/>
            <a:endParaRPr lang="en-US" sz="2800" b="0" i="0" u="none" strike="noStrike" baseline="0" dirty="0">
              <a:solidFill>
                <a:srgbClr val="00B150"/>
              </a:solidFill>
              <a:latin typeface="Calibri" panose="020F0502020204030204" pitchFamily="34" charset="0"/>
            </a:endParaRPr>
          </a:p>
          <a:p>
            <a:pPr algn="l"/>
            <a:r>
              <a:rPr lang="en-US" sz="2800" b="0" i="0" u="none" strike="noStrike" baseline="0" dirty="0" smtClean="0">
                <a:solidFill>
                  <a:srgbClr val="000000"/>
                </a:solidFill>
                <a:latin typeface="Calibri" panose="020F0502020204030204" pitchFamily="34" charset="0"/>
              </a:rPr>
              <a:t>(</a:t>
            </a:r>
            <a:r>
              <a:rPr lang="en-US" sz="2800" b="1" u="sng" dirty="0" smtClean="0">
                <a:solidFill>
                  <a:srgbClr val="000000"/>
                </a:solidFill>
                <a:latin typeface="Calibri" panose="020F0502020204030204" pitchFamily="34" charset="0"/>
              </a:rPr>
              <a:t>Remember</a:t>
            </a:r>
            <a:r>
              <a:rPr lang="en-US" sz="2800" b="0" i="0" u="none" strike="noStrike" baseline="0" dirty="0" smtClean="0">
                <a:solidFill>
                  <a:srgbClr val="000000"/>
                </a:solidFill>
                <a:latin typeface="Calibri" panose="020F0502020204030204" pitchFamily="34" charset="0"/>
              </a:rPr>
              <a:t>: </a:t>
            </a:r>
            <a:r>
              <a:rPr lang="en-US" sz="2800" b="0" i="0" u="none" strike="noStrike" baseline="0" dirty="0">
                <a:solidFill>
                  <a:srgbClr val="000000"/>
                </a:solidFill>
                <a:latin typeface="Calibri" panose="020F0502020204030204" pitchFamily="34" charset="0"/>
              </a:rPr>
              <a:t>The tribe of Benjamin needed wives, or eventually face the consequences of extinction!)</a:t>
            </a:r>
            <a:endParaRPr lang="en-AU" sz="2800" dirty="0"/>
          </a:p>
        </p:txBody>
      </p:sp>
      <p:sp>
        <p:nvSpPr>
          <p:cNvPr id="6" name="TextBox 5">
            <a:extLst>
              <a:ext uri="{FF2B5EF4-FFF2-40B4-BE49-F238E27FC236}">
                <a16:creationId xmlns:a16="http://schemas.microsoft.com/office/drawing/2014/main" xmlns="" id="{D081BCC6-7927-4799-B917-796A3AA361DB}"/>
              </a:ext>
            </a:extLst>
          </p:cNvPr>
          <p:cNvSpPr txBox="1"/>
          <p:nvPr/>
        </p:nvSpPr>
        <p:spPr>
          <a:xfrm>
            <a:off x="481793" y="281744"/>
            <a:ext cx="11116039"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US" sz="1800" b="0" i="0" u="none" strike="noStrike" baseline="0" dirty="0">
                <a:solidFill>
                  <a:srgbClr val="000000"/>
                </a:solidFill>
                <a:latin typeface="Calibri" panose="020F0502020204030204" pitchFamily="34" charset="0"/>
              </a:rPr>
              <a:t> </a:t>
            </a:r>
            <a:r>
              <a:rPr lang="en-US" sz="4400" b="1" i="0" u="none" strike="noStrike" spc="300" baseline="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Yes,  there definitely is </a:t>
            </a:r>
            <a:r>
              <a:rPr lang="en-US" sz="4400" b="1" i="0" u="none" strike="noStrike" spc="300" baseline="0" dirty="0" smtClean="0">
                <a:ln w="12700">
                  <a:solidFill>
                    <a:schemeClr val="tx2">
                      <a:satMod val="155000"/>
                    </a:schemeClr>
                  </a:solidFill>
                  <a:prstDash val="solid"/>
                </a:ln>
                <a:solidFill>
                  <a:srgbClr val="FFC000"/>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a problem </a:t>
            </a:r>
            <a:r>
              <a:rPr lang="en-US" sz="4400" b="1" i="0" u="none" strike="noStrike" spc="300" baseline="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here!</a:t>
            </a:r>
            <a:endParaRPr lang="en-AU" sz="4400" b="1" spc="300" dirty="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
        <p:nvSpPr>
          <p:cNvPr id="4" name="Slide Number Placeholder 3"/>
          <p:cNvSpPr>
            <a:spLocks noGrp="1"/>
          </p:cNvSpPr>
          <p:nvPr>
            <p:ph type="sldNum" sz="quarter" idx="12"/>
          </p:nvPr>
        </p:nvSpPr>
        <p:spPr/>
        <p:txBody>
          <a:bodyPr/>
          <a:lstStyle/>
          <a:p>
            <a:fld id="{837E6352-AEFE-4C79-A010-4136B479DE88}" type="slidenum">
              <a:rPr lang="en-AU" smtClean="0"/>
              <a:t>38</a:t>
            </a:fld>
            <a:endParaRPr lang="en-AU"/>
          </a:p>
        </p:txBody>
      </p:sp>
    </p:spTree>
    <p:extLst>
      <p:ext uri="{BB962C8B-B14F-4D97-AF65-F5344CB8AC3E}">
        <p14:creationId xmlns:p14="http://schemas.microsoft.com/office/powerpoint/2010/main" val="1387404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
          <p:cNvSpPr>
            <a:spLocks noGrp="1"/>
          </p:cNvSpPr>
          <p:nvPr>
            <p:ph type="sldNum" sz="quarter" idx="12"/>
          </p:nvPr>
        </p:nvSpPr>
        <p:spPr>
          <a:xfrm>
            <a:off x="11334681" y="6308524"/>
            <a:ext cx="811019" cy="503578"/>
          </a:xfrm>
        </p:spPr>
        <p:txBody>
          <a:bodyPr/>
          <a:lstStyle/>
          <a:p>
            <a:fld id="{837E6352-AEFE-4C79-A010-4136B479DE88}" type="slidenum">
              <a:rPr lang="en-AU" smtClean="0"/>
              <a:t>39</a:t>
            </a:fld>
            <a:endParaRPr lang="en-AU"/>
          </a:p>
        </p:txBody>
      </p:sp>
      <p:graphicFrame>
        <p:nvGraphicFramePr>
          <p:cNvPr id="39" name="Table 38"/>
          <p:cNvGraphicFramePr>
            <a:graphicFrameLocks noGrp="1"/>
          </p:cNvGraphicFramePr>
          <p:nvPr>
            <p:extLst>
              <p:ext uri="{D42A27DB-BD31-4B8C-83A1-F6EECF244321}">
                <p14:modId xmlns:p14="http://schemas.microsoft.com/office/powerpoint/2010/main" val="1621848524"/>
              </p:ext>
            </p:extLst>
          </p:nvPr>
        </p:nvGraphicFramePr>
        <p:xfrm>
          <a:off x="286109" y="2117465"/>
          <a:ext cx="11619780" cy="640080"/>
        </p:xfrm>
        <a:graphic>
          <a:graphicData uri="http://schemas.openxmlformats.org/drawingml/2006/table">
            <a:tbl>
              <a:tblPr firstRow="1" bandRow="1">
                <a:tableStyleId>{5C22544A-7EE6-4342-B048-85BDC9FD1C3A}</a:tableStyleId>
              </a:tblPr>
              <a:tblGrid>
                <a:gridCol w="2904945"/>
                <a:gridCol w="2904945"/>
                <a:gridCol w="2904945"/>
                <a:gridCol w="2904945"/>
              </a:tblGrid>
              <a:tr h="608482">
                <a:tc>
                  <a:txBody>
                    <a:bodyPr/>
                    <a:lstStyle/>
                    <a:p>
                      <a:pPr algn="ctr"/>
                      <a:r>
                        <a:rPr lang="en-CA" dirty="0" smtClean="0">
                          <a:solidFill>
                            <a:schemeClr val="tx1"/>
                          </a:solidFill>
                        </a:rPr>
                        <a:t>Judges 20:35</a:t>
                      </a:r>
                      <a:r>
                        <a:rPr lang="en-CA" baseline="0" dirty="0" smtClean="0">
                          <a:solidFill>
                            <a:schemeClr val="tx1"/>
                          </a:solidFill>
                        </a:rPr>
                        <a:t> </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3">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solidFill>
                  </a:tcPr>
                </a:tc>
                <a:tc>
                  <a:txBody>
                    <a:bodyPr/>
                    <a:lstStyle/>
                    <a:p>
                      <a:r>
                        <a:rPr lang="en-CA" dirty="0" smtClean="0"/>
                        <a:t>          </a:t>
                      </a:r>
                      <a:r>
                        <a:rPr lang="en-CA" dirty="0" smtClean="0">
                          <a:ln>
                            <a:solidFill>
                              <a:srgbClr val="002060"/>
                            </a:solidFill>
                          </a:ln>
                          <a:solidFill>
                            <a:srgbClr val="0099CC"/>
                          </a:solidFill>
                        </a:rPr>
                        <a:t>Day of grief and     </a:t>
                      </a:r>
                      <a:br>
                        <a:rPr lang="en-CA" dirty="0" smtClean="0">
                          <a:ln>
                            <a:solidFill>
                              <a:srgbClr val="002060"/>
                            </a:solidFill>
                          </a:ln>
                          <a:solidFill>
                            <a:srgbClr val="0099CC"/>
                          </a:solidFill>
                        </a:rPr>
                      </a:br>
                      <a:r>
                        <a:rPr lang="en-CA" dirty="0" smtClean="0">
                          <a:ln>
                            <a:solidFill>
                              <a:srgbClr val="002060"/>
                            </a:solidFill>
                          </a:ln>
                          <a:solidFill>
                            <a:srgbClr val="0099CC"/>
                          </a:solidFill>
                        </a:rPr>
                        <a:t>               restoration</a:t>
                      </a:r>
                      <a:endParaRPr lang="en-CA" dirty="0">
                        <a:ln>
                          <a:solidFill>
                            <a:srgbClr val="002060"/>
                          </a:solidFill>
                        </a:ln>
                        <a:solidFill>
                          <a:srgbClr val="0099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3">
                        <a:lumMod val="20000"/>
                        <a:lumOff val="80000"/>
                      </a:schemeClr>
                    </a:solidFill>
                  </a:tcPr>
                </a:tc>
                <a:tc>
                  <a:txBody>
                    <a:bodyPr/>
                    <a:lstStyle/>
                    <a:p>
                      <a:endParaRPr lang="en-CA"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solidFill>
                  </a:tcPr>
                </a:tc>
              </a:tr>
            </a:tbl>
          </a:graphicData>
        </a:graphic>
      </p:graphicFrame>
      <p:sp>
        <p:nvSpPr>
          <p:cNvPr id="40" name="Rectangle 39"/>
          <p:cNvSpPr/>
          <p:nvPr/>
        </p:nvSpPr>
        <p:spPr>
          <a:xfrm rot="18968226">
            <a:off x="40451" y="1291286"/>
            <a:ext cx="933102" cy="313929"/>
          </a:xfrm>
          <a:prstGeom prst="rect">
            <a:avLst/>
          </a:prstGeom>
          <a:solidFill>
            <a:srgbClr val="FFFF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1302EC"/>
                </a:solidFill>
              </a:rPr>
              <a:t>Dawn</a:t>
            </a:r>
            <a:endParaRPr lang="en-CA" b="1" dirty="0">
              <a:solidFill>
                <a:srgbClr val="1302EC"/>
              </a:solidFill>
            </a:endParaRPr>
          </a:p>
        </p:txBody>
      </p:sp>
      <p:sp>
        <p:nvSpPr>
          <p:cNvPr id="41" name="Rectangle 40"/>
          <p:cNvSpPr/>
          <p:nvPr/>
        </p:nvSpPr>
        <p:spPr>
          <a:xfrm rot="18968226">
            <a:off x="5865853" y="1305332"/>
            <a:ext cx="933102" cy="313929"/>
          </a:xfrm>
          <a:prstGeom prst="rect">
            <a:avLst/>
          </a:prstGeom>
          <a:solidFill>
            <a:srgbClr val="FFFF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1302EC"/>
                </a:solidFill>
              </a:rPr>
              <a:t>Dawn</a:t>
            </a:r>
            <a:endParaRPr lang="en-CA" b="1" dirty="0">
              <a:solidFill>
                <a:srgbClr val="1302EC"/>
              </a:solidFill>
            </a:endParaRPr>
          </a:p>
        </p:txBody>
      </p:sp>
      <p:sp>
        <p:nvSpPr>
          <p:cNvPr id="42" name="Right Brace 41"/>
          <p:cNvSpPr/>
          <p:nvPr/>
        </p:nvSpPr>
        <p:spPr>
          <a:xfrm rot="16200000">
            <a:off x="3014083" y="-973400"/>
            <a:ext cx="353943" cy="5809890"/>
          </a:xfrm>
          <a:prstGeom prst="rightBrace">
            <a:avLst>
              <a:gd name="adj1" fmla="val 228035"/>
              <a:gd name="adj2" fmla="val 50000"/>
            </a:avLst>
          </a:prstGeom>
          <a:ln w="57150">
            <a:solidFill>
              <a:srgbClr val="1302E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Rectangle 42"/>
          <p:cNvSpPr/>
          <p:nvPr/>
        </p:nvSpPr>
        <p:spPr>
          <a:xfrm>
            <a:off x="1915063" y="1239356"/>
            <a:ext cx="2941609" cy="558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1302EC"/>
                </a:solidFill>
              </a:rPr>
              <a:t>Yahuah’s 24 hour cycle </a:t>
            </a:r>
            <a:r>
              <a:rPr lang="en-CA" b="1" dirty="0" smtClean="0">
                <a:solidFill>
                  <a:srgbClr val="1302EC"/>
                </a:solidFill>
                <a:effectLst>
                  <a:glow rad="127000">
                    <a:srgbClr val="FFCC00"/>
                  </a:glow>
                </a:effectLst>
              </a:rPr>
              <a:t>#1 </a:t>
            </a:r>
            <a:endParaRPr lang="en-CA" b="1" dirty="0">
              <a:solidFill>
                <a:srgbClr val="1302EC"/>
              </a:solidFill>
              <a:effectLst>
                <a:glow rad="127000">
                  <a:srgbClr val="FFCC00"/>
                </a:glow>
              </a:effectLst>
            </a:endParaRPr>
          </a:p>
        </p:txBody>
      </p:sp>
      <p:sp>
        <p:nvSpPr>
          <p:cNvPr id="45" name="Rectangle 44"/>
          <p:cNvSpPr/>
          <p:nvPr/>
        </p:nvSpPr>
        <p:spPr>
          <a:xfrm>
            <a:off x="317755" y="2125853"/>
            <a:ext cx="211039" cy="629921"/>
          </a:xfrm>
          <a:prstGeom prst="rect">
            <a:avLst/>
          </a:prstGeom>
          <a:gradFill flip="none" rotWithShape="1">
            <a:gsLst>
              <a:gs pos="24000">
                <a:schemeClr val="accent1">
                  <a:lumMod val="60000"/>
                  <a:lumOff val="40000"/>
                </a:schemeClr>
              </a:gs>
              <a:gs pos="100000">
                <a:srgbClr val="FFFF00"/>
              </a:gs>
            </a:gsLst>
            <a:path path="rect">
              <a:fillToRect t="100000" r="100000"/>
            </a:path>
            <a:tileRect l="-100000" b="-100000"/>
          </a:gradFill>
          <a:ln>
            <a:solidFill>
              <a:srgbClr val="0A039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6129380" y="2127625"/>
            <a:ext cx="203023" cy="640080"/>
          </a:xfrm>
          <a:prstGeom prst="rect">
            <a:avLst/>
          </a:prstGeom>
          <a:gradFill flip="none" rotWithShape="1">
            <a:gsLst>
              <a:gs pos="24000">
                <a:schemeClr val="accent1">
                  <a:lumMod val="60000"/>
                  <a:lumOff val="40000"/>
                </a:schemeClr>
              </a:gs>
              <a:gs pos="100000">
                <a:srgbClr val="FFFF00"/>
              </a:gs>
            </a:gsLst>
            <a:path path="rect">
              <a:fillToRect t="100000" r="100000"/>
            </a:path>
            <a:tileRect l="-100000" b="-100000"/>
          </a:gradFill>
          <a:ln>
            <a:solidFill>
              <a:srgbClr val="0A039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327803" y="3236129"/>
            <a:ext cx="1889186" cy="3469471"/>
          </a:xfrm>
          <a:prstGeom prst="rect">
            <a:avLst/>
          </a:prstGeom>
          <a:solidFill>
            <a:schemeClr val="accent3">
              <a:lumMod val="20000"/>
              <a:lumOff val="8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6600CD"/>
                </a:solidFill>
              </a:rPr>
              <a:t>1</a:t>
            </a:r>
            <a:r>
              <a:rPr lang="en-CA" sz="2000" dirty="0" smtClean="0">
                <a:solidFill>
                  <a:srgbClr val="6600CD"/>
                </a:solidFill>
              </a:rPr>
              <a:t>.</a:t>
            </a:r>
            <a:r>
              <a:rPr lang="en-CA" sz="2000" dirty="0" smtClean="0">
                <a:solidFill>
                  <a:srgbClr val="00B050"/>
                </a:solidFill>
              </a:rPr>
              <a:t>  </a:t>
            </a:r>
            <a:r>
              <a:rPr lang="en-CA" sz="2000" dirty="0" smtClean="0">
                <a:solidFill>
                  <a:schemeClr val="tx1"/>
                </a:solidFill>
              </a:rPr>
              <a:t>So the people came to the house of </a:t>
            </a:r>
            <a:r>
              <a:rPr lang="en-CA" sz="2000" dirty="0" err="1" smtClean="0">
                <a:solidFill>
                  <a:schemeClr val="tx1"/>
                </a:solidFill>
              </a:rPr>
              <a:t>Beyth</a:t>
            </a:r>
            <a:r>
              <a:rPr lang="en-CA" sz="2000" dirty="0" smtClean="0">
                <a:solidFill>
                  <a:schemeClr val="tx1"/>
                </a:solidFill>
              </a:rPr>
              <a:t> El, and sat there </a:t>
            </a:r>
            <a:r>
              <a:rPr lang="en-CA" sz="2000" u="sng" dirty="0" smtClean="0">
                <a:solidFill>
                  <a:schemeClr val="tx1"/>
                </a:solidFill>
              </a:rPr>
              <a:t>until </a:t>
            </a:r>
            <a:r>
              <a:rPr lang="en-CA" sz="2000" b="1" u="sng" dirty="0" smtClean="0">
                <a:ln>
                  <a:solidFill>
                    <a:sysClr val="windowText" lastClr="000000"/>
                  </a:solidFill>
                </a:ln>
                <a:solidFill>
                  <a:srgbClr val="0099CC"/>
                </a:solidFill>
              </a:rPr>
              <a:t>EVENING</a:t>
            </a:r>
            <a:r>
              <a:rPr lang="en-CA" sz="2000" dirty="0" smtClean="0">
                <a:solidFill>
                  <a:schemeClr val="tx1"/>
                </a:solidFill>
              </a:rPr>
              <a:t> before Elohim, and lifted up their voices and wept bitterly.</a:t>
            </a:r>
            <a:br>
              <a:rPr lang="en-CA" sz="2000" dirty="0" smtClean="0">
                <a:solidFill>
                  <a:schemeClr val="tx1"/>
                </a:solidFill>
              </a:rPr>
            </a:br>
            <a:r>
              <a:rPr lang="en-CA" sz="2000" dirty="0" smtClean="0">
                <a:solidFill>
                  <a:srgbClr val="6600CD"/>
                </a:solidFill>
              </a:rPr>
              <a:t>Judges 21:2</a:t>
            </a:r>
            <a:endParaRPr lang="en-CA" sz="2000" dirty="0">
              <a:solidFill>
                <a:srgbClr val="6600CD"/>
              </a:solidFill>
            </a:endParaRPr>
          </a:p>
        </p:txBody>
      </p:sp>
      <p:sp>
        <p:nvSpPr>
          <p:cNvPr id="52" name="Rectangle 51"/>
          <p:cNvSpPr/>
          <p:nvPr/>
        </p:nvSpPr>
        <p:spPr>
          <a:xfrm>
            <a:off x="4756081" y="3236129"/>
            <a:ext cx="1889186" cy="3469471"/>
          </a:xfrm>
          <a:prstGeom prst="rect">
            <a:avLst/>
          </a:prstGeom>
          <a:solidFill>
            <a:schemeClr val="accent3">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rgbClr val="7030A0"/>
                </a:solidFill>
              </a:rPr>
              <a:t>3.  </a:t>
            </a:r>
            <a:r>
              <a:rPr lang="en-CA" sz="2000" dirty="0" smtClean="0">
                <a:solidFill>
                  <a:schemeClr val="tx1"/>
                </a:solidFill>
              </a:rPr>
              <a:t>And it   came to be </a:t>
            </a:r>
            <a:r>
              <a:rPr lang="en-CA" sz="2000" u="sng" dirty="0" smtClean="0">
                <a:solidFill>
                  <a:schemeClr val="tx1"/>
                </a:solidFill>
              </a:rPr>
              <a:t>on  the</a:t>
            </a:r>
            <a:r>
              <a:rPr lang="en-CA" sz="2000" dirty="0" smtClean="0">
                <a:noFill/>
              </a:rPr>
              <a:t>...</a:t>
            </a:r>
            <a:r>
              <a:rPr lang="en-CA" sz="2000" u="sng" dirty="0" smtClean="0">
                <a:solidFill>
                  <a:schemeClr val="tx1"/>
                </a:solidFill>
              </a:rPr>
              <a:t> </a:t>
            </a:r>
            <a:r>
              <a:rPr lang="en-CA" sz="2000" b="1" u="sng" dirty="0" smtClean="0">
                <a:ln>
                  <a:solidFill>
                    <a:srgbClr val="0066FF"/>
                  </a:solidFill>
                </a:ln>
                <a:solidFill>
                  <a:srgbClr val="FF0000"/>
                </a:solidFill>
              </a:rPr>
              <a:t>MORROW</a:t>
            </a:r>
            <a:r>
              <a:rPr lang="en-CA" sz="2000" dirty="0" smtClean="0">
                <a:ln>
                  <a:solidFill>
                    <a:srgbClr val="0066FF"/>
                  </a:solidFill>
                </a:ln>
                <a:solidFill>
                  <a:srgbClr val="FF0000"/>
                </a:solidFill>
              </a:rPr>
              <a:t>, </a:t>
            </a:r>
            <a:r>
              <a:rPr lang="en-CA" sz="2000" dirty="0" smtClean="0">
                <a:solidFill>
                  <a:schemeClr val="tx1"/>
                </a:solidFill>
              </a:rPr>
              <a:t>that the people rose </a:t>
            </a:r>
            <a:r>
              <a:rPr lang="en-CA" sz="2000" b="1" dirty="0" smtClean="0">
                <a:solidFill>
                  <a:schemeClr val="tx1"/>
                </a:solidFill>
                <a:effectLst>
                  <a:glow rad="127000">
                    <a:srgbClr val="FFFF00"/>
                  </a:glow>
                </a:effectLst>
              </a:rPr>
              <a:t>EARLY</a:t>
            </a:r>
            <a:r>
              <a:rPr lang="en-CA" sz="2000" dirty="0" smtClean="0">
                <a:solidFill>
                  <a:schemeClr val="tx1"/>
                </a:solidFill>
              </a:rPr>
              <a:t> </a:t>
            </a:r>
            <a:br>
              <a:rPr lang="en-CA" sz="2000" dirty="0" smtClean="0">
                <a:solidFill>
                  <a:schemeClr val="tx1"/>
                </a:solidFill>
              </a:rPr>
            </a:br>
            <a:r>
              <a:rPr lang="en-CA" sz="2000" dirty="0" smtClean="0">
                <a:solidFill>
                  <a:schemeClr val="tx1"/>
                </a:solidFill>
              </a:rPr>
              <a:t>to build an </a:t>
            </a:r>
            <a:br>
              <a:rPr lang="en-CA" sz="2000" dirty="0" smtClean="0">
                <a:solidFill>
                  <a:schemeClr val="tx1"/>
                </a:solidFill>
              </a:rPr>
            </a:br>
            <a:r>
              <a:rPr lang="en-CA" sz="2000" dirty="0" smtClean="0">
                <a:solidFill>
                  <a:schemeClr val="tx1"/>
                </a:solidFill>
              </a:rPr>
              <a:t>altar there, </a:t>
            </a:r>
            <a:r>
              <a:rPr lang="en-CA" sz="2000" dirty="0" smtClean="0">
                <a:solidFill>
                  <a:schemeClr val="tx1"/>
                </a:solidFill>
                <a:effectLst>
                  <a:glow rad="76200">
                    <a:srgbClr val="CCFFFF"/>
                  </a:glow>
                </a:effectLst>
              </a:rPr>
              <a:t>and brought burnt offerings and peace offerings</a:t>
            </a:r>
            <a:r>
              <a:rPr lang="en-CA" sz="2000" dirty="0" smtClean="0">
                <a:solidFill>
                  <a:schemeClr val="tx1"/>
                </a:solidFill>
              </a:rPr>
              <a:t>.</a:t>
            </a:r>
          </a:p>
          <a:p>
            <a:pPr algn="ctr"/>
            <a:r>
              <a:rPr lang="en-CA" sz="2000" dirty="0" smtClean="0">
                <a:solidFill>
                  <a:srgbClr val="6600CD"/>
                </a:solidFill>
              </a:rPr>
              <a:t>Judges 21:4</a:t>
            </a:r>
            <a:endParaRPr lang="en-CA" sz="2000" dirty="0">
              <a:solidFill>
                <a:srgbClr val="6600CD"/>
              </a:solidFill>
            </a:endParaRPr>
          </a:p>
        </p:txBody>
      </p:sp>
      <p:sp>
        <p:nvSpPr>
          <p:cNvPr id="53" name="Rectangle 52"/>
          <p:cNvSpPr/>
          <p:nvPr/>
        </p:nvSpPr>
        <p:spPr>
          <a:xfrm>
            <a:off x="6988330" y="3797078"/>
            <a:ext cx="4663944" cy="2846638"/>
          </a:xfrm>
          <a:prstGeom prst="rect">
            <a:avLst/>
          </a:prstGeom>
          <a:solidFill>
            <a:srgbClr val="008080"/>
          </a:solidFill>
          <a:ln w="57150">
            <a:solidFill>
              <a:schemeClr val="tx1"/>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4.  </a:t>
            </a:r>
            <a:r>
              <a:rPr lang="en-CA" sz="2000" dirty="0" smtClean="0"/>
              <a:t>Note the </a:t>
            </a:r>
            <a:r>
              <a:rPr lang="en-CA" sz="2000" b="1" dirty="0" smtClean="0">
                <a:solidFill>
                  <a:srgbClr val="FF0000"/>
                </a:solidFill>
                <a:effectLst>
                  <a:glow rad="228600">
                    <a:schemeClr val="bg1">
                      <a:lumMod val="95000"/>
                      <a:alpha val="66000"/>
                    </a:schemeClr>
                  </a:glow>
                </a:effectLst>
              </a:rPr>
              <a:t>red box </a:t>
            </a:r>
            <a:r>
              <a:rPr lang="en-CA" sz="2000" dirty="0" smtClean="0"/>
              <a:t>information.  </a:t>
            </a:r>
            <a:br>
              <a:rPr lang="en-CA" sz="2000" dirty="0" smtClean="0"/>
            </a:br>
            <a:r>
              <a:rPr lang="en-CA" sz="2000" dirty="0" smtClean="0"/>
              <a:t>Did the Yisra’elites arise “</a:t>
            </a:r>
            <a:r>
              <a:rPr lang="en-CA" sz="2000" b="1" dirty="0" smtClean="0">
                <a:solidFill>
                  <a:schemeClr val="tx1"/>
                </a:solidFill>
              </a:rPr>
              <a:t>early</a:t>
            </a:r>
            <a:r>
              <a:rPr lang="en-CA" sz="2000" dirty="0" smtClean="0"/>
              <a:t> </a:t>
            </a:r>
            <a:br>
              <a:rPr lang="en-CA" sz="2000" dirty="0" smtClean="0"/>
            </a:br>
            <a:r>
              <a:rPr lang="en-CA" sz="2000" b="1" u="sng" dirty="0" smtClean="0">
                <a:solidFill>
                  <a:schemeClr val="accent3">
                    <a:lumMod val="75000"/>
                  </a:schemeClr>
                </a:solidFill>
                <a:effectLst>
                  <a:glow rad="228600">
                    <a:schemeClr val="bg1">
                      <a:alpha val="66000"/>
                    </a:schemeClr>
                  </a:glow>
                </a:effectLst>
              </a:rPr>
              <a:t>at sunset</a:t>
            </a:r>
            <a:r>
              <a:rPr lang="en-CA" sz="2000" b="1" dirty="0" smtClean="0">
                <a:solidFill>
                  <a:schemeClr val="accent3">
                    <a:lumMod val="75000"/>
                  </a:schemeClr>
                </a:solidFill>
                <a:effectLst>
                  <a:glow rad="228600">
                    <a:schemeClr val="bg1">
                      <a:alpha val="66000"/>
                    </a:schemeClr>
                  </a:glow>
                </a:effectLst>
              </a:rPr>
              <a:t>,</a:t>
            </a:r>
            <a:r>
              <a:rPr lang="en-CA" sz="2000" dirty="0" smtClean="0">
                <a:solidFill>
                  <a:schemeClr val="bg1"/>
                </a:solidFill>
              </a:rPr>
              <a:t>”</a:t>
            </a:r>
            <a:r>
              <a:rPr lang="en-CA" sz="2000" b="1" dirty="0" smtClean="0">
                <a:solidFill>
                  <a:schemeClr val="accent3">
                    <a:lumMod val="75000"/>
                  </a:schemeClr>
                </a:solidFill>
              </a:rPr>
              <a:t> </a:t>
            </a:r>
            <a:r>
              <a:rPr lang="en-CA" sz="2000" dirty="0" smtClean="0"/>
              <a:t>build an alter and begin worship services </a:t>
            </a:r>
            <a:r>
              <a:rPr lang="en-CA" sz="2000" b="1" u="sng" dirty="0" smtClean="0">
                <a:solidFill>
                  <a:srgbClr val="002060"/>
                </a:solidFill>
                <a:effectLst>
                  <a:glow rad="228600">
                    <a:schemeClr val="bg1">
                      <a:alpha val="65000"/>
                    </a:schemeClr>
                  </a:glow>
                </a:effectLst>
              </a:rPr>
              <a:t>after sunset</a:t>
            </a:r>
            <a:r>
              <a:rPr lang="en-CA" sz="2000" b="1" dirty="0" smtClean="0">
                <a:solidFill>
                  <a:srgbClr val="002060"/>
                </a:solidFill>
                <a:effectLst>
                  <a:glow rad="228600">
                    <a:schemeClr val="bg1">
                      <a:alpha val="65000"/>
                    </a:schemeClr>
                  </a:glow>
                </a:effectLst>
              </a:rPr>
              <a:t>?  </a:t>
            </a:r>
            <a:r>
              <a:rPr lang="en-CA" sz="2000" b="1" dirty="0" smtClean="0">
                <a:solidFill>
                  <a:srgbClr val="002060"/>
                </a:solidFill>
              </a:rPr>
              <a:t/>
            </a:r>
            <a:br>
              <a:rPr lang="en-CA" sz="2000" b="1" dirty="0" smtClean="0">
                <a:solidFill>
                  <a:srgbClr val="002060"/>
                </a:solidFill>
              </a:rPr>
            </a:br>
            <a:r>
              <a:rPr lang="en-CA" sz="2000" dirty="0" smtClean="0"/>
              <a:t>Did they then continue on sacrificing through darkness of </a:t>
            </a:r>
            <a:r>
              <a:rPr lang="en-CA" sz="2000" dirty="0"/>
              <a:t>the Night Season?</a:t>
            </a:r>
            <a:r>
              <a:rPr lang="en-CA" sz="2000" dirty="0" smtClean="0"/>
              <a:t/>
            </a:r>
            <a:br>
              <a:rPr lang="en-CA" sz="2000" dirty="0" smtClean="0"/>
            </a:br>
            <a:r>
              <a:rPr lang="en-CA" sz="2000" dirty="0" smtClean="0"/>
              <a:t>The word </a:t>
            </a:r>
            <a:r>
              <a:rPr lang="en-CA" sz="2000" b="1" u="sng" dirty="0" smtClean="0">
                <a:solidFill>
                  <a:schemeClr val="tx1"/>
                </a:solidFill>
                <a:effectLst>
                  <a:glow rad="228600">
                    <a:schemeClr val="bg1">
                      <a:alpha val="50000"/>
                    </a:schemeClr>
                  </a:glow>
                </a:effectLst>
              </a:rPr>
              <a:t>EARLY</a:t>
            </a:r>
            <a:r>
              <a:rPr lang="en-CA" sz="2000" dirty="0" smtClean="0"/>
              <a:t> by definition demands a timeframe at the </a:t>
            </a:r>
            <a:r>
              <a:rPr lang="en-CA" sz="2000" b="1" u="sng" dirty="0" smtClean="0">
                <a:solidFill>
                  <a:schemeClr val="tx1"/>
                </a:solidFill>
                <a:effectLst>
                  <a:glow rad="228600">
                    <a:schemeClr val="bg1">
                      <a:alpha val="51000"/>
                    </a:schemeClr>
                  </a:glow>
                </a:effectLst>
              </a:rPr>
              <a:t>start</a:t>
            </a:r>
            <a:r>
              <a:rPr lang="en-CA" sz="2000" dirty="0" smtClean="0"/>
              <a:t> of a given identity.</a:t>
            </a:r>
            <a:endParaRPr lang="en-CA" sz="2000" dirty="0"/>
          </a:p>
        </p:txBody>
      </p:sp>
      <p:sp>
        <p:nvSpPr>
          <p:cNvPr id="54" name="Right Brace 53"/>
          <p:cNvSpPr/>
          <p:nvPr/>
        </p:nvSpPr>
        <p:spPr>
          <a:xfrm rot="16200000">
            <a:off x="8812901" y="-945047"/>
            <a:ext cx="356820" cy="5768200"/>
          </a:xfrm>
          <a:prstGeom prst="rightBrace">
            <a:avLst>
              <a:gd name="adj1" fmla="val 228035"/>
              <a:gd name="adj2" fmla="val 50000"/>
            </a:avLst>
          </a:prstGeom>
          <a:ln w="57150">
            <a:solidFill>
              <a:srgbClr val="1302E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5" name="Rectangle 54"/>
          <p:cNvSpPr/>
          <p:nvPr/>
        </p:nvSpPr>
        <p:spPr>
          <a:xfrm>
            <a:off x="7622106" y="1275395"/>
            <a:ext cx="2941609" cy="558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1302EC"/>
                </a:solidFill>
              </a:rPr>
              <a:t>Yahuah’s 24 hour cycle </a:t>
            </a:r>
            <a:r>
              <a:rPr lang="en-CA" b="1" dirty="0" smtClean="0">
                <a:solidFill>
                  <a:srgbClr val="1302EC"/>
                </a:solidFill>
                <a:effectLst>
                  <a:glow rad="127000">
                    <a:srgbClr val="FFFF00"/>
                  </a:glow>
                </a:effectLst>
              </a:rPr>
              <a:t>#2 </a:t>
            </a:r>
            <a:endParaRPr lang="en-CA" b="1" dirty="0">
              <a:solidFill>
                <a:srgbClr val="1302EC"/>
              </a:solidFill>
              <a:effectLst>
                <a:glow rad="127000">
                  <a:srgbClr val="FFFF00"/>
                </a:glow>
              </a:effectLst>
            </a:endParaRPr>
          </a:p>
        </p:txBody>
      </p:sp>
      <p:sp>
        <p:nvSpPr>
          <p:cNvPr id="56" name="Rectangle 55"/>
          <p:cNvSpPr/>
          <p:nvPr/>
        </p:nvSpPr>
        <p:spPr>
          <a:xfrm>
            <a:off x="9015096" y="2126091"/>
            <a:ext cx="227912" cy="621294"/>
          </a:xfrm>
          <a:prstGeom prst="rect">
            <a:avLst/>
          </a:prstGeom>
          <a:gradFill flip="none" rotWithShape="1">
            <a:gsLst>
              <a:gs pos="43000">
                <a:schemeClr val="tx1">
                  <a:lumMod val="50000"/>
                  <a:lumOff val="50000"/>
                </a:schemeClr>
              </a:gs>
              <a:gs pos="100000">
                <a:srgbClr val="FFCC00"/>
              </a:gs>
            </a:gsLst>
            <a:path path="rect">
              <a:fillToRect l="100000" t="100000"/>
            </a:path>
            <a:tileRect r="-100000" b="-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3206681" y="2116126"/>
            <a:ext cx="227912" cy="621294"/>
          </a:xfrm>
          <a:prstGeom prst="rect">
            <a:avLst/>
          </a:prstGeom>
          <a:gradFill flip="none" rotWithShape="1">
            <a:gsLst>
              <a:gs pos="43000">
                <a:schemeClr val="tx1">
                  <a:lumMod val="50000"/>
                  <a:lumOff val="50000"/>
                </a:schemeClr>
              </a:gs>
              <a:gs pos="100000">
                <a:srgbClr val="FFCC00"/>
              </a:gs>
            </a:gsLst>
            <a:path path="rect">
              <a:fillToRect l="100000" t="100000"/>
            </a:path>
            <a:tileRect r="-100000" b="-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8" name="Straight Connector 57"/>
          <p:cNvCxnSpPr/>
          <p:nvPr/>
        </p:nvCxnSpPr>
        <p:spPr>
          <a:xfrm flipV="1">
            <a:off x="1926079" y="4245166"/>
            <a:ext cx="465917" cy="677644"/>
          </a:xfrm>
          <a:prstGeom prst="line">
            <a:avLst/>
          </a:prstGeom>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787714" y="892232"/>
            <a:ext cx="3802734" cy="366736"/>
          </a:xfrm>
          <a:prstGeom prst="rect">
            <a:avLst/>
          </a:prstGeom>
          <a:solidFill>
            <a:srgbClr val="FFFF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1302EC"/>
                </a:solidFill>
              </a:rPr>
              <a:t>Breaking of Day  - </a:t>
            </a:r>
            <a:r>
              <a:rPr lang="en-CA" b="1" dirty="0" smtClean="0">
                <a:solidFill>
                  <a:srgbClr val="002060"/>
                </a:solidFill>
              </a:rPr>
              <a:t>Gen 32:24, 26</a:t>
            </a:r>
            <a:endParaRPr lang="en-CA" b="1" dirty="0">
              <a:solidFill>
                <a:srgbClr val="002060"/>
              </a:solidFill>
            </a:endParaRPr>
          </a:p>
        </p:txBody>
      </p:sp>
      <p:sp>
        <p:nvSpPr>
          <p:cNvPr id="62" name="Oval 61"/>
          <p:cNvSpPr/>
          <p:nvPr/>
        </p:nvSpPr>
        <p:spPr>
          <a:xfrm>
            <a:off x="8360330" y="3030108"/>
            <a:ext cx="914400" cy="914400"/>
          </a:xfrm>
          <a:prstGeom prst="ellipse">
            <a:avLst/>
          </a:prstGeom>
          <a:noFill/>
          <a:ln>
            <a:solidFill>
              <a:srgbClr val="FF0066"/>
            </a:solidFill>
          </a:ln>
          <a:effectLst>
            <a:innerShdw blurRad="63500" dist="50800">
              <a:prstClr val="black">
                <a:alpha val="50000"/>
              </a:prstClr>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200" dirty="0" smtClean="0">
                <a:solidFill>
                  <a:schemeClr val="tx1"/>
                </a:solidFill>
                <a:effectLst>
                  <a:glow rad="101600">
                    <a:schemeClr val="accent2">
                      <a:lumMod val="75000"/>
                    </a:schemeClr>
                  </a:glow>
                </a:effectLst>
              </a:rPr>
              <a:t>?</a:t>
            </a:r>
            <a:endParaRPr lang="en-CA" sz="7200" dirty="0">
              <a:solidFill>
                <a:schemeClr val="tx1"/>
              </a:solidFill>
              <a:effectLst>
                <a:glow rad="101600">
                  <a:schemeClr val="accent2">
                    <a:lumMod val="75000"/>
                  </a:schemeClr>
                </a:glow>
              </a:effectLst>
            </a:endParaRPr>
          </a:p>
        </p:txBody>
      </p:sp>
      <p:cxnSp>
        <p:nvCxnSpPr>
          <p:cNvPr id="64" name="Straight Connector 63"/>
          <p:cNvCxnSpPr/>
          <p:nvPr/>
        </p:nvCxnSpPr>
        <p:spPr>
          <a:xfrm flipH="1" flipV="1">
            <a:off x="275950" y="1905811"/>
            <a:ext cx="11549" cy="849963"/>
          </a:xfrm>
          <a:prstGeom prst="line">
            <a:avLst/>
          </a:prstGeom>
          <a:ln w="57150">
            <a:solidFill>
              <a:schemeClr val="accent1">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6095999" y="1908039"/>
            <a:ext cx="1" cy="868360"/>
          </a:xfrm>
          <a:prstGeom prst="line">
            <a:avLst/>
          </a:prstGeom>
          <a:ln w="57150">
            <a:solidFill>
              <a:schemeClr val="accent1">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8985658" y="2003830"/>
            <a:ext cx="11211" cy="1004021"/>
          </a:xfrm>
          <a:prstGeom prst="line">
            <a:avLst/>
          </a:prstGeom>
          <a:ln w="57150">
            <a:solidFill>
              <a:srgbClr val="FFCC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3" name="Rounded Rectangular Callout 72"/>
          <p:cNvSpPr/>
          <p:nvPr/>
        </p:nvSpPr>
        <p:spPr>
          <a:xfrm>
            <a:off x="850691" y="134866"/>
            <a:ext cx="2787349" cy="879076"/>
          </a:xfrm>
          <a:prstGeom prst="wedgeRoundRectCallout">
            <a:avLst>
              <a:gd name="adj1" fmla="val -20852"/>
              <a:gd name="adj2" fmla="val 182415"/>
              <a:gd name="adj3" fmla="val 16667"/>
            </a:avLst>
          </a:prstGeom>
          <a:ln w="76200">
            <a:solidFill>
              <a:schemeClr val="tx1"/>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ln>
                  <a:solidFill>
                    <a:schemeClr val="bg1"/>
                  </a:solidFill>
                </a:ln>
                <a:solidFill>
                  <a:srgbClr val="00B050"/>
                </a:solidFill>
              </a:rPr>
              <a:t>Battle</a:t>
            </a:r>
            <a:r>
              <a:rPr lang="en-CA" sz="2400" dirty="0" smtClean="0">
                <a:solidFill>
                  <a:srgbClr val="00B050"/>
                </a:solidFill>
              </a:rPr>
              <a:t> </a:t>
            </a:r>
            <a:r>
              <a:rPr lang="en-CA" sz="2400" b="1" dirty="0" smtClean="0">
                <a:ln>
                  <a:solidFill>
                    <a:schemeClr val="bg1"/>
                  </a:solidFill>
                </a:ln>
                <a:solidFill>
                  <a:srgbClr val="00B050"/>
                </a:solidFill>
                <a:effectLst>
                  <a:glow rad="88900">
                    <a:srgbClr val="FFFF00"/>
                  </a:glow>
                </a:effectLst>
              </a:rPr>
              <a:t>#3</a:t>
            </a:r>
            <a:r>
              <a:rPr lang="en-CA" sz="2400" b="1" dirty="0" smtClean="0">
                <a:ln>
                  <a:solidFill>
                    <a:sysClr val="windowText" lastClr="000000"/>
                  </a:solidFill>
                </a:ln>
                <a:solidFill>
                  <a:srgbClr val="00B050"/>
                </a:solidFill>
                <a:effectLst>
                  <a:glow rad="88900">
                    <a:srgbClr val="FFFF00"/>
                  </a:glow>
                </a:effectLst>
              </a:rPr>
              <a:t> </a:t>
            </a:r>
            <a:r>
              <a:rPr lang="en-CA" sz="2400" dirty="0" smtClean="0"/>
              <a:t>– 25,000 </a:t>
            </a:r>
            <a:r>
              <a:rPr lang="en-CA" sz="2400" dirty="0" err="1" smtClean="0"/>
              <a:t>Benjamites</a:t>
            </a:r>
            <a:r>
              <a:rPr lang="en-CA" sz="2400" dirty="0" smtClean="0"/>
              <a:t> smitten!</a:t>
            </a:r>
            <a:endParaRPr lang="en-CA" sz="2400" dirty="0"/>
          </a:p>
        </p:txBody>
      </p:sp>
      <p:sp>
        <p:nvSpPr>
          <p:cNvPr id="75" name="TextBox 74">
            <a:extLst>
              <a:ext uri="{FF2B5EF4-FFF2-40B4-BE49-F238E27FC236}">
                <a16:creationId xmlns:a16="http://schemas.microsoft.com/office/drawing/2014/main" xmlns="" id="{FEBC6309-84F1-434C-8DDE-7068D0D84428}"/>
              </a:ext>
            </a:extLst>
          </p:cNvPr>
          <p:cNvSpPr txBox="1"/>
          <p:nvPr/>
        </p:nvSpPr>
        <p:spPr>
          <a:xfrm>
            <a:off x="4093827" y="179243"/>
            <a:ext cx="7701093" cy="584775"/>
          </a:xfrm>
          <a:prstGeom prst="rect">
            <a:avLst/>
          </a:prstGeom>
          <a:solidFill>
            <a:schemeClr val="bg1"/>
          </a:solidFill>
          <a:ln w="28575">
            <a:solidFill>
              <a:schemeClr val="accent1">
                <a:lumMod val="60000"/>
                <a:lumOff val="40000"/>
              </a:schemeClr>
            </a:solidFill>
          </a:ln>
          <a:effectLst>
            <a:innerShdw blurRad="114300">
              <a:prstClr val="black"/>
            </a:innerShdw>
          </a:effectLst>
        </p:spPr>
        <p:txBody>
          <a:bodyPr wrap="square">
            <a:spAutoFit/>
            <a:scene3d>
              <a:camera prst="orthographicFront"/>
              <a:lightRig rig="threePt" dir="t"/>
            </a:scene3d>
            <a:sp3d extrusionH="57150">
              <a:bevelT w="38100" h="38100" prst="angle"/>
            </a:sp3d>
          </a:bodyPr>
          <a:lstStyle/>
          <a:p>
            <a:r>
              <a:rPr lang="en-US" sz="2400" b="0" i="0" u="none" strike="noStrike" baseline="0" dirty="0">
                <a:solidFill>
                  <a:srgbClr val="000000"/>
                </a:solidFill>
                <a:latin typeface="Bauhaus 93" panose="04030905020B02020C02" pitchFamily="82" charset="0"/>
              </a:rPr>
              <a:t>Chart #3</a:t>
            </a:r>
            <a:r>
              <a:rPr lang="en-US" b="0" i="0" u="none" strike="noStrike" baseline="0" dirty="0">
                <a:solidFill>
                  <a:srgbClr val="000000"/>
                </a:solidFill>
                <a:latin typeface="Bauhaus 93" panose="04030905020B02020C02" pitchFamily="82" charset="0"/>
              </a:rPr>
              <a:t> </a:t>
            </a:r>
            <a:r>
              <a:rPr lang="en-US" sz="1000" b="0" i="0" u="none" strike="noStrike" baseline="0" dirty="0">
                <a:solidFill>
                  <a:srgbClr val="000000"/>
                </a:solidFill>
                <a:latin typeface="Calibri" panose="020F0502020204030204" pitchFamily="34" charset="0"/>
              </a:rPr>
              <a:t>of </a:t>
            </a:r>
            <a:r>
              <a:rPr lang="en-US" sz="1000" b="0" i="0" u="none" strike="noStrike" baseline="0" dirty="0" smtClean="0">
                <a:solidFill>
                  <a:srgbClr val="000000"/>
                </a:solidFill>
                <a:latin typeface="Calibri" panose="020F0502020204030204" pitchFamily="34" charset="0"/>
              </a:rPr>
              <a:t>3     </a:t>
            </a:r>
            <a:r>
              <a:rPr lang="en-US" sz="3200" b="1" i="0" u="none" strike="noStrike" baseline="0" dirty="0">
                <a:solidFill>
                  <a:srgbClr val="9A00FF"/>
                </a:solidFill>
                <a:latin typeface="Berlin Sans FB Demi,Bold"/>
              </a:rPr>
              <a:t>Arising </a:t>
            </a:r>
            <a:r>
              <a:rPr lang="en-US" sz="3200" b="1" i="0" u="none" strike="noStrike" baseline="0" dirty="0">
                <a:ln>
                  <a:solidFill>
                    <a:sysClr val="windowText" lastClr="000000"/>
                  </a:solidFill>
                </a:ln>
                <a:solidFill>
                  <a:srgbClr val="9A00FF"/>
                </a:solidFill>
                <a:effectLst>
                  <a:glow rad="127000">
                    <a:srgbClr val="FFFF00"/>
                  </a:glow>
                </a:effectLst>
                <a:latin typeface="Berlin Sans FB Demi,Bold"/>
              </a:rPr>
              <a:t>Early</a:t>
            </a:r>
            <a:r>
              <a:rPr lang="en-US" sz="3200" b="1" i="0" u="none" strike="noStrike" baseline="0" dirty="0">
                <a:solidFill>
                  <a:srgbClr val="9A00FF"/>
                </a:solidFill>
                <a:latin typeface="Berlin Sans FB Demi,Bold"/>
              </a:rPr>
              <a:t> on the </a:t>
            </a:r>
            <a:r>
              <a:rPr lang="en-US" sz="3200" b="1" i="0" u="none" strike="noStrike" baseline="0" dirty="0">
                <a:ln>
                  <a:solidFill>
                    <a:srgbClr val="0A0397"/>
                  </a:solidFill>
                </a:ln>
                <a:solidFill>
                  <a:srgbClr val="9A00FF"/>
                </a:solidFill>
                <a:effectLst>
                  <a:glow rad="127000">
                    <a:schemeClr val="accent1">
                      <a:lumMod val="40000"/>
                      <a:lumOff val="60000"/>
                    </a:schemeClr>
                  </a:glow>
                </a:effectLst>
                <a:latin typeface="Berlin Sans FB Demi,Bold"/>
              </a:rPr>
              <a:t>Morrow!</a:t>
            </a:r>
            <a:endParaRPr lang="en-AU" sz="3200" dirty="0">
              <a:ln>
                <a:solidFill>
                  <a:srgbClr val="0A0397"/>
                </a:solidFill>
              </a:ln>
              <a:effectLst>
                <a:glow rad="127000">
                  <a:schemeClr val="accent1">
                    <a:lumMod val="40000"/>
                    <a:lumOff val="60000"/>
                  </a:schemeClr>
                </a:glow>
              </a:effectLst>
            </a:endParaRPr>
          </a:p>
        </p:txBody>
      </p:sp>
      <p:sp>
        <p:nvSpPr>
          <p:cNvPr id="49" name="Right Bracket 48"/>
          <p:cNvSpPr/>
          <p:nvPr/>
        </p:nvSpPr>
        <p:spPr>
          <a:xfrm rot="5400000">
            <a:off x="5919798" y="-14699"/>
            <a:ext cx="295534" cy="5794079"/>
          </a:xfrm>
          <a:prstGeom prst="rightBracket">
            <a:avLst>
              <a:gd name="adj" fmla="val 163467"/>
            </a:avLst>
          </a:prstGeom>
          <a:solidFill>
            <a:schemeClr val="accent6">
              <a:lumMod val="60000"/>
              <a:lumOff val="40000"/>
            </a:schemeClr>
          </a:solidFill>
          <a:ln w="57150">
            <a:solidFill>
              <a:schemeClr val="accent3">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9" name="Rectangle 68"/>
          <p:cNvSpPr/>
          <p:nvPr/>
        </p:nvSpPr>
        <p:spPr>
          <a:xfrm>
            <a:off x="4162923" y="2725947"/>
            <a:ext cx="3786995" cy="281903"/>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24 hr Sunset to   Sunset Deception</a:t>
            </a:r>
            <a:endParaRPr lang="en-CA" dirty="0"/>
          </a:p>
        </p:txBody>
      </p:sp>
      <p:cxnSp>
        <p:nvCxnSpPr>
          <p:cNvPr id="65" name="Straight Connector 64"/>
          <p:cNvCxnSpPr/>
          <p:nvPr/>
        </p:nvCxnSpPr>
        <p:spPr>
          <a:xfrm flipV="1">
            <a:off x="3169898" y="1932711"/>
            <a:ext cx="7334" cy="1075139"/>
          </a:xfrm>
          <a:prstGeom prst="line">
            <a:avLst/>
          </a:prstGeom>
          <a:ln w="57150">
            <a:solidFill>
              <a:srgbClr val="FFCC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2380590" y="2564180"/>
            <a:ext cx="940047" cy="593083"/>
          </a:xfrm>
          <a:prstGeom prst="straightConnector1">
            <a:avLst/>
          </a:prstGeom>
          <a:ln w="57150">
            <a:solidFill>
              <a:srgbClr val="FF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2380980" y="3140016"/>
            <a:ext cx="0" cy="1140582"/>
          </a:xfrm>
          <a:prstGeom prst="line">
            <a:avLst/>
          </a:prstGeom>
          <a:ln w="57150">
            <a:solidFill>
              <a:srgbClr val="FF0000"/>
            </a:soli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3350075" y="2572493"/>
            <a:ext cx="67441" cy="856508"/>
          </a:xfrm>
          <a:prstGeom prst="straightConnector1">
            <a:avLst/>
          </a:prstGeom>
          <a:ln w="57150">
            <a:solidFill>
              <a:srgbClr val="CCFF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41" idx="1"/>
          </p:cNvCxnSpPr>
          <p:nvPr/>
        </p:nvCxnSpPr>
        <p:spPr>
          <a:xfrm flipV="1">
            <a:off x="5915132" y="1785586"/>
            <a:ext cx="80889" cy="2156875"/>
          </a:xfrm>
          <a:prstGeom prst="straightConnector1">
            <a:avLst/>
          </a:prstGeom>
          <a:ln w="76200">
            <a:solidFill>
              <a:srgbClr val="CCFF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391253" y="2804910"/>
            <a:ext cx="2548247" cy="1213417"/>
          </a:xfrm>
          <a:prstGeom prst="straightConnector1">
            <a:avLst/>
          </a:prstGeom>
          <a:ln w="76200">
            <a:solidFill>
              <a:srgbClr val="FF0066"/>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rot="1758105">
            <a:off x="8755839" y="2682343"/>
            <a:ext cx="797631" cy="245134"/>
          </a:xfrm>
          <a:prstGeom prst="rect">
            <a:avLst/>
          </a:prstGeom>
          <a:solidFill>
            <a:srgbClr val="FFC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Sunset</a:t>
            </a:r>
            <a:endParaRPr lang="en-CA" dirty="0">
              <a:solidFill>
                <a:schemeClr val="tx1"/>
              </a:solidFill>
            </a:endParaRPr>
          </a:p>
        </p:txBody>
      </p:sp>
      <p:sp>
        <p:nvSpPr>
          <p:cNvPr id="63" name="Rectangle 62"/>
          <p:cNvSpPr/>
          <p:nvPr/>
        </p:nvSpPr>
        <p:spPr>
          <a:xfrm>
            <a:off x="2600665" y="3236130"/>
            <a:ext cx="1889186" cy="3469470"/>
          </a:xfrm>
          <a:prstGeom prst="rect">
            <a:avLst/>
          </a:prstGeom>
          <a:solidFill>
            <a:srgbClr val="0099CC"/>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rgbClr val="6600CD"/>
                </a:solidFill>
              </a:rPr>
              <a:t>2.</a:t>
            </a:r>
            <a:r>
              <a:rPr lang="en-CA" sz="2000" dirty="0" smtClean="0">
                <a:solidFill>
                  <a:schemeClr val="tx1"/>
                </a:solidFill>
              </a:rPr>
              <a:t>  </a:t>
            </a:r>
            <a:r>
              <a:rPr lang="en-CA" sz="2000" u="sng" dirty="0" smtClean="0"/>
              <a:t>And said</a:t>
            </a:r>
            <a:r>
              <a:rPr lang="en-CA" sz="2000" dirty="0" smtClean="0"/>
              <a:t> “O </a:t>
            </a:r>
            <a:r>
              <a:rPr lang="en-CA" sz="2000" dirty="0">
                <a:solidFill>
                  <a:srgbClr val="0000FF"/>
                </a:solidFill>
              </a:rPr>
              <a:t>Yahuah</a:t>
            </a:r>
            <a:r>
              <a:rPr lang="en-CA" sz="2000" dirty="0"/>
              <a:t> </a:t>
            </a:r>
            <a:r>
              <a:rPr lang="en-CA" sz="2000" dirty="0">
                <a:solidFill>
                  <a:srgbClr val="0000FF"/>
                </a:solidFill>
              </a:rPr>
              <a:t>Elohim</a:t>
            </a:r>
            <a:r>
              <a:rPr lang="en-CA" sz="2000" dirty="0"/>
              <a:t> of </a:t>
            </a:r>
            <a:r>
              <a:rPr lang="en-CA" sz="2000" dirty="0" err="1" smtClean="0"/>
              <a:t>Yisra’el</a:t>
            </a:r>
            <a:r>
              <a:rPr lang="en-CA" sz="2000" dirty="0" smtClean="0"/>
              <a:t>, why has this come about in </a:t>
            </a:r>
            <a:r>
              <a:rPr lang="en-CA" sz="2000" dirty="0" err="1" smtClean="0"/>
              <a:t>Yisra’el</a:t>
            </a:r>
            <a:r>
              <a:rPr lang="en-CA" sz="2000" dirty="0" smtClean="0"/>
              <a:t>, that </a:t>
            </a:r>
            <a:r>
              <a:rPr lang="en-CA" sz="2000" dirty="0" smtClean="0">
                <a:noFill/>
              </a:rPr>
              <a:t>…………</a:t>
            </a:r>
            <a:r>
              <a:rPr lang="en-CA" sz="2000" dirty="0" smtClean="0"/>
              <a:t> </a:t>
            </a:r>
          </a:p>
          <a:p>
            <a:pPr algn="ctr"/>
            <a:r>
              <a:rPr lang="en-CA" sz="2000" dirty="0" smtClean="0"/>
              <a:t>there should be one tribe missing in </a:t>
            </a:r>
            <a:r>
              <a:rPr lang="en-CA" sz="2000" dirty="0" err="1" smtClean="0"/>
              <a:t>Yisra’el</a:t>
            </a:r>
            <a:r>
              <a:rPr lang="en-CA" sz="2000" dirty="0" smtClean="0"/>
              <a:t>?</a:t>
            </a:r>
          </a:p>
          <a:p>
            <a:pPr algn="ctr"/>
            <a:r>
              <a:rPr lang="en-CA" sz="2000" dirty="0" smtClean="0">
                <a:solidFill>
                  <a:srgbClr val="6600CD"/>
                </a:solidFill>
              </a:rPr>
              <a:t>Judges 21:3 </a:t>
            </a:r>
            <a:endParaRPr lang="en-CA" sz="2000" dirty="0">
              <a:solidFill>
                <a:srgbClr val="6600CD"/>
              </a:solidFill>
            </a:endParaRPr>
          </a:p>
        </p:txBody>
      </p:sp>
      <p:sp>
        <p:nvSpPr>
          <p:cNvPr id="74" name="Rectangle 73"/>
          <p:cNvSpPr/>
          <p:nvPr/>
        </p:nvSpPr>
        <p:spPr>
          <a:xfrm>
            <a:off x="3277919" y="4814957"/>
            <a:ext cx="1117847" cy="379562"/>
          </a:xfrm>
          <a:prstGeom prst="rect">
            <a:avLst/>
          </a:prstGeom>
          <a:ln w="28575">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u="sng" dirty="0">
                <a:ln>
                  <a:solidFill>
                    <a:sysClr val="windowText" lastClr="000000"/>
                  </a:solidFill>
                </a:ln>
                <a:solidFill>
                  <a:srgbClr val="00CC66"/>
                </a:solidFill>
              </a:rPr>
              <a:t>TODAY</a:t>
            </a:r>
            <a:endParaRPr lang="en-CA" dirty="0"/>
          </a:p>
        </p:txBody>
      </p:sp>
    </p:spTree>
    <p:extLst>
      <p:ext uri="{BB962C8B-B14F-4D97-AF65-F5344CB8AC3E}">
        <p14:creationId xmlns:p14="http://schemas.microsoft.com/office/powerpoint/2010/main" val="1143332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1000"/>
                                        <p:tgtEl>
                                          <p:spTgt spid="4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125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anim calcmode="lin" valueType="num">
                                      <p:cBhvr>
                                        <p:cTn id="48" dur="1000" fill="hold"/>
                                        <p:tgtEl>
                                          <p:spTgt spid="72"/>
                                        </p:tgtEl>
                                        <p:attrNameLst>
                                          <p:attrName>ppt_x</p:attrName>
                                        </p:attrNameLst>
                                      </p:cBhvr>
                                      <p:tavLst>
                                        <p:tav tm="0">
                                          <p:val>
                                            <p:strVal val="#ppt_x"/>
                                          </p:val>
                                        </p:tav>
                                        <p:tav tm="100000">
                                          <p:val>
                                            <p:strVal val="#ppt_x"/>
                                          </p:val>
                                        </p:tav>
                                      </p:tavLst>
                                    </p:anim>
                                    <p:anim calcmode="lin" valueType="num">
                                      <p:cBhvr>
                                        <p:cTn id="4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randombar(horizontal)">
                                      <p:cBhvr>
                                        <p:cTn id="54" dur="1250"/>
                                        <p:tgtEl>
                                          <p:spTgt spid="7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barn(inVertical)">
                                      <p:cBhvr>
                                        <p:cTn id="59" dur="500"/>
                                        <p:tgtEl>
                                          <p:spTgt spid="50"/>
                                        </p:tgtEl>
                                      </p:cBhvr>
                                    </p:animEffect>
                                  </p:childTnLst>
                                </p:cTn>
                              </p:par>
                            </p:childTnLst>
                          </p:cTn>
                        </p:par>
                        <p:par>
                          <p:cTn id="60" fill="hold">
                            <p:stCondLst>
                              <p:cond delay="500"/>
                            </p:stCondLst>
                            <p:childTnLst>
                              <p:par>
                                <p:cTn id="61" presetID="22" presetClass="entr" presetSubtype="4" fill="hold" nodeType="afterEffect">
                                  <p:stCondLst>
                                    <p:cond delay="1750"/>
                                  </p:stCondLst>
                                  <p:childTnLst>
                                    <p:set>
                                      <p:cBhvr>
                                        <p:cTn id="62" dur="1" fill="hold">
                                          <p:stCondLst>
                                            <p:cond delay="0"/>
                                          </p:stCondLst>
                                        </p:cTn>
                                        <p:tgtEl>
                                          <p:spTgt spid="58"/>
                                        </p:tgtEl>
                                        <p:attrNameLst>
                                          <p:attrName>style.visibility</p:attrName>
                                        </p:attrNameLst>
                                      </p:cBhvr>
                                      <p:to>
                                        <p:strVal val="visible"/>
                                      </p:to>
                                    </p:set>
                                    <p:animEffect transition="in" filter="wipe(down)">
                                      <p:cBhvr>
                                        <p:cTn id="63" dur="1250"/>
                                        <p:tgtEl>
                                          <p:spTgt spid="58"/>
                                        </p:tgtEl>
                                      </p:cBhvr>
                                    </p:animEffect>
                                  </p:childTnLst>
                                </p:cTn>
                              </p:par>
                              <p:par>
                                <p:cTn id="64" presetID="22" presetClass="entr" presetSubtype="4" fill="hold" nodeType="withEffect">
                                  <p:stCondLst>
                                    <p:cond delay="2750"/>
                                  </p:stCondLst>
                                  <p:childTnLst>
                                    <p:set>
                                      <p:cBhvr>
                                        <p:cTn id="65" dur="1" fill="hold">
                                          <p:stCondLst>
                                            <p:cond delay="0"/>
                                          </p:stCondLst>
                                        </p:cTn>
                                        <p:tgtEl>
                                          <p:spTgt spid="67"/>
                                        </p:tgtEl>
                                        <p:attrNameLst>
                                          <p:attrName>style.visibility</p:attrName>
                                        </p:attrNameLst>
                                      </p:cBhvr>
                                      <p:to>
                                        <p:strVal val="visible"/>
                                      </p:to>
                                    </p:set>
                                    <p:animEffect transition="in" filter="wipe(down)">
                                      <p:cBhvr>
                                        <p:cTn id="66" dur="1250"/>
                                        <p:tgtEl>
                                          <p:spTgt spid="67"/>
                                        </p:tgtEl>
                                      </p:cBhvr>
                                    </p:animEffect>
                                  </p:childTnLst>
                                </p:cTn>
                              </p:par>
                              <p:par>
                                <p:cTn id="67" presetID="22" presetClass="entr" presetSubtype="4" fill="hold" nodeType="withEffect">
                                  <p:stCondLst>
                                    <p:cond delay="3750"/>
                                  </p:stCondLst>
                                  <p:childTnLst>
                                    <p:set>
                                      <p:cBhvr>
                                        <p:cTn id="68" dur="1" fill="hold">
                                          <p:stCondLst>
                                            <p:cond delay="0"/>
                                          </p:stCondLst>
                                        </p:cTn>
                                        <p:tgtEl>
                                          <p:spTgt spid="66"/>
                                        </p:tgtEl>
                                        <p:attrNameLst>
                                          <p:attrName>style.visibility</p:attrName>
                                        </p:attrNameLst>
                                      </p:cBhvr>
                                      <p:to>
                                        <p:strVal val="visible"/>
                                      </p:to>
                                    </p:set>
                                    <p:animEffect transition="in" filter="wipe(down)">
                                      <p:cBhvr>
                                        <p:cTn id="69" dur="1250"/>
                                        <p:tgtEl>
                                          <p:spTgt spid="66"/>
                                        </p:tgtEl>
                                      </p:cBhvr>
                                    </p:animEffect>
                                  </p:childTnLst>
                                </p:cTn>
                              </p:par>
                              <p:par>
                                <p:cTn id="70" presetID="8" presetClass="emph" presetSubtype="0" repeatCount="3000" fill="hold" grpId="0" nodeType="withEffect">
                                  <p:stCondLst>
                                    <p:cond delay="4500"/>
                                  </p:stCondLst>
                                  <p:childTnLst>
                                    <p:animRot by="21600000">
                                      <p:cBhvr>
                                        <p:cTn id="71" dur="2000" fill="hold"/>
                                        <p:tgtEl>
                                          <p:spTgt spid="57"/>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barn(inVertical)">
                                      <p:cBhvr>
                                        <p:cTn id="76" dur="1250"/>
                                        <p:tgtEl>
                                          <p:spTgt spid="63"/>
                                        </p:tgtEl>
                                      </p:cBhvr>
                                    </p:animEffect>
                                  </p:childTnLst>
                                </p:cTn>
                              </p:par>
                            </p:childTnLst>
                          </p:cTn>
                        </p:par>
                        <p:par>
                          <p:cTn id="77" fill="hold">
                            <p:stCondLst>
                              <p:cond delay="1250"/>
                            </p:stCondLst>
                            <p:childTnLst>
                              <p:par>
                                <p:cTn id="78" presetID="22" presetClass="entr" presetSubtype="4" fill="hold"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wipe(down)">
                                      <p:cBhvr>
                                        <p:cTn id="80" dur="1250"/>
                                        <p:tgtEl>
                                          <p:spTgt spid="5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up)">
                                      <p:cBhvr>
                                        <p:cTn id="85" dur="1000"/>
                                        <p:tgtEl>
                                          <p:spTgt spid="74"/>
                                        </p:tgtEl>
                                      </p:cBhvr>
                                    </p:animEffect>
                                  </p:childTnLst>
                                </p:cTn>
                              </p:par>
                            </p:childTnLst>
                          </p:cTn>
                        </p:par>
                        <p:par>
                          <p:cTn id="86" fill="hold">
                            <p:stCondLst>
                              <p:cond delay="1000"/>
                            </p:stCondLst>
                            <p:childTnLst>
                              <p:par>
                                <p:cTn id="87" presetID="32" presetClass="emph" presetSubtype="0" repeatCount="5000" fill="hold" grpId="1" nodeType="afterEffect">
                                  <p:stCondLst>
                                    <p:cond delay="500"/>
                                  </p:stCondLst>
                                  <p:childTnLst>
                                    <p:animRot by="120000">
                                      <p:cBhvr>
                                        <p:cTn id="88" dur="100" fill="hold">
                                          <p:stCondLst>
                                            <p:cond delay="0"/>
                                          </p:stCondLst>
                                        </p:cTn>
                                        <p:tgtEl>
                                          <p:spTgt spid="42"/>
                                        </p:tgtEl>
                                        <p:attrNameLst>
                                          <p:attrName>r</p:attrName>
                                        </p:attrNameLst>
                                      </p:cBhvr>
                                    </p:animRot>
                                    <p:animRot by="-240000">
                                      <p:cBhvr>
                                        <p:cTn id="89" dur="200" fill="hold">
                                          <p:stCondLst>
                                            <p:cond delay="200"/>
                                          </p:stCondLst>
                                        </p:cTn>
                                        <p:tgtEl>
                                          <p:spTgt spid="42"/>
                                        </p:tgtEl>
                                        <p:attrNameLst>
                                          <p:attrName>r</p:attrName>
                                        </p:attrNameLst>
                                      </p:cBhvr>
                                    </p:animRot>
                                    <p:animRot by="240000">
                                      <p:cBhvr>
                                        <p:cTn id="90" dur="200" fill="hold">
                                          <p:stCondLst>
                                            <p:cond delay="400"/>
                                          </p:stCondLst>
                                        </p:cTn>
                                        <p:tgtEl>
                                          <p:spTgt spid="42"/>
                                        </p:tgtEl>
                                        <p:attrNameLst>
                                          <p:attrName>r</p:attrName>
                                        </p:attrNameLst>
                                      </p:cBhvr>
                                    </p:animRot>
                                    <p:animRot by="-240000">
                                      <p:cBhvr>
                                        <p:cTn id="91" dur="200" fill="hold">
                                          <p:stCondLst>
                                            <p:cond delay="600"/>
                                          </p:stCondLst>
                                        </p:cTn>
                                        <p:tgtEl>
                                          <p:spTgt spid="42"/>
                                        </p:tgtEl>
                                        <p:attrNameLst>
                                          <p:attrName>r</p:attrName>
                                        </p:attrNameLst>
                                      </p:cBhvr>
                                    </p:animRot>
                                    <p:animRot by="120000">
                                      <p:cBhvr>
                                        <p:cTn id="92" dur="200" fill="hold">
                                          <p:stCondLst>
                                            <p:cond delay="800"/>
                                          </p:stCondLst>
                                        </p:cTn>
                                        <p:tgtEl>
                                          <p:spTgt spid="42"/>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circle(in)">
                                      <p:cBhvr>
                                        <p:cTn id="97" dur="1250"/>
                                        <p:tgtEl>
                                          <p:spTgt spid="52"/>
                                        </p:tgtEl>
                                      </p:cBhvr>
                                    </p:animEffect>
                                  </p:childTnLst>
                                </p:cTn>
                              </p:par>
                            </p:childTnLst>
                          </p:cTn>
                        </p:par>
                        <p:par>
                          <p:cTn id="98" fill="hold">
                            <p:stCondLst>
                              <p:cond delay="1250"/>
                            </p:stCondLst>
                            <p:childTnLst>
                              <p:par>
                                <p:cTn id="99" presetID="22" presetClass="entr" presetSubtype="4" fill="hold" nodeType="after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down)">
                                      <p:cBhvr>
                                        <p:cTn id="101" dur="1250"/>
                                        <p:tgtEl>
                                          <p:spTgt spid="70"/>
                                        </p:tgtEl>
                                      </p:cBhvr>
                                    </p:animEffect>
                                  </p:childTnLst>
                                </p:cTn>
                              </p:par>
                            </p:childTnLst>
                          </p:cTn>
                        </p:par>
                        <p:par>
                          <p:cTn id="102" fill="hold">
                            <p:stCondLst>
                              <p:cond delay="2500"/>
                            </p:stCondLst>
                            <p:childTnLst>
                              <p:par>
                                <p:cTn id="103" presetID="8" presetClass="emph" presetSubtype="0" repeatCount="2000" fill="hold" grpId="1" nodeType="afterEffect">
                                  <p:stCondLst>
                                    <p:cond delay="0"/>
                                  </p:stCondLst>
                                  <p:childTnLst>
                                    <p:animRot by="21600000">
                                      <p:cBhvr>
                                        <p:cTn id="104" dur="2000" fill="hold"/>
                                        <p:tgtEl>
                                          <p:spTgt spid="41"/>
                                        </p:tgtEl>
                                        <p:attrNameLst>
                                          <p:attrName>r</p:attrName>
                                        </p:attrNameLst>
                                      </p:cBhvr>
                                    </p:animRot>
                                  </p:childTnLst>
                                </p:cTn>
                              </p:par>
                            </p:childTnLst>
                          </p:cTn>
                        </p:par>
                        <p:par>
                          <p:cTn id="105" fill="hold">
                            <p:stCondLst>
                              <p:cond delay="6500"/>
                            </p:stCondLst>
                            <p:childTnLst>
                              <p:par>
                                <p:cTn id="106" presetID="22" presetClass="entr" presetSubtype="8" fill="hold" grpId="0" nodeType="afterEffect">
                                  <p:stCondLst>
                                    <p:cond delay="2000"/>
                                  </p:stCondLst>
                                  <p:childTnLst>
                                    <p:set>
                                      <p:cBhvr>
                                        <p:cTn id="107" dur="1" fill="hold">
                                          <p:stCondLst>
                                            <p:cond delay="0"/>
                                          </p:stCondLst>
                                        </p:cTn>
                                        <p:tgtEl>
                                          <p:spTgt spid="60"/>
                                        </p:tgtEl>
                                        <p:attrNameLst>
                                          <p:attrName>style.visibility</p:attrName>
                                        </p:attrNameLst>
                                      </p:cBhvr>
                                      <p:to>
                                        <p:strVal val="visible"/>
                                      </p:to>
                                    </p:set>
                                    <p:animEffect transition="in" filter="wipe(left)">
                                      <p:cBhvr>
                                        <p:cTn id="108" dur="1250"/>
                                        <p:tgtEl>
                                          <p:spTgt spid="60"/>
                                        </p:tgtEl>
                                      </p:cBhvr>
                                    </p:animEffect>
                                  </p:childTnLst>
                                </p:cTn>
                              </p:par>
                            </p:childTnLst>
                          </p:cTn>
                        </p:par>
                        <p:par>
                          <p:cTn id="109" fill="hold">
                            <p:stCondLst>
                              <p:cond delay="9750"/>
                            </p:stCondLst>
                            <p:childTnLst>
                              <p:par>
                                <p:cTn id="110" presetID="35" presetClass="emph" presetSubtype="0" repeatCount="3000" fill="hold" grpId="1" nodeType="afterEffect">
                                  <p:stCondLst>
                                    <p:cond delay="3500"/>
                                  </p:stCondLst>
                                  <p:childTnLst>
                                    <p:anim calcmode="discrete" valueType="str">
                                      <p:cBhvr>
                                        <p:cTn id="111" dur="1000" fill="hold"/>
                                        <p:tgtEl>
                                          <p:spTgt spid="60"/>
                                        </p:tgtEl>
                                        <p:attrNameLst>
                                          <p:attrName>style.visibility</p:attrName>
                                        </p:attrNameLst>
                                      </p:cBhvr>
                                      <p:tavLst>
                                        <p:tav tm="0">
                                          <p:val>
                                            <p:strVal val="hidden"/>
                                          </p:val>
                                        </p:tav>
                                        <p:tav tm="50000">
                                          <p:val>
                                            <p:strVal val="visible"/>
                                          </p:val>
                                        </p:tav>
                                      </p:tavLst>
                                    </p:anim>
                                  </p:childTnLst>
                                </p:cTn>
                              </p:par>
                            </p:childTnLst>
                          </p:cTn>
                        </p:par>
                      </p:childTnLst>
                    </p:cTn>
                  </p:par>
                  <p:par>
                    <p:cTn id="112" fill="hold">
                      <p:stCondLst>
                        <p:cond delay="indefinite"/>
                      </p:stCondLst>
                      <p:childTnLst>
                        <p:par>
                          <p:cTn id="113" fill="hold">
                            <p:stCondLst>
                              <p:cond delay="0"/>
                            </p:stCondLst>
                            <p:childTnLst>
                              <p:par>
                                <p:cTn id="114" presetID="8" presetClass="entr" presetSubtype="16" fill="hold" grpId="0" nodeType="click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diamond(in)">
                                      <p:cBhvr>
                                        <p:cTn id="116" dur="1250"/>
                                        <p:tgtEl>
                                          <p:spTgt spid="53"/>
                                        </p:tgtEl>
                                      </p:cBhvr>
                                    </p:animEffect>
                                  </p:childTnLst>
                                </p:cTn>
                              </p:par>
                              <p:par>
                                <p:cTn id="117" presetID="35" presetClass="emph" presetSubtype="0" repeatCount="2000" fill="hold" grpId="1" nodeType="withEffect">
                                  <p:stCondLst>
                                    <p:cond delay="1500"/>
                                  </p:stCondLst>
                                  <p:childTnLst>
                                    <p:anim calcmode="discrete" valueType="str">
                                      <p:cBhvr>
                                        <p:cTn id="118" dur="1000" fill="hold"/>
                                        <p:tgtEl>
                                          <p:spTgt spid="69"/>
                                        </p:tgtEl>
                                        <p:attrNameLst>
                                          <p:attrName>style.visibility</p:attrName>
                                        </p:attrNameLst>
                                      </p:cBhvr>
                                      <p:tavLst>
                                        <p:tav tm="0">
                                          <p:val>
                                            <p:strVal val="hidden"/>
                                          </p:val>
                                        </p:tav>
                                        <p:tav tm="50000">
                                          <p:val>
                                            <p:strVal val="visible"/>
                                          </p:val>
                                        </p:tav>
                                      </p:tavLst>
                                    </p:anim>
                                  </p:childTnLst>
                                </p:cTn>
                              </p:par>
                            </p:childTnLst>
                          </p:cTn>
                        </p:par>
                        <p:par>
                          <p:cTn id="119" fill="hold">
                            <p:stCondLst>
                              <p:cond delay="3500"/>
                            </p:stCondLst>
                            <p:childTnLst>
                              <p:par>
                                <p:cTn id="120" presetID="22" presetClass="entr" presetSubtype="4" fill="hold" nodeType="after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down)">
                                      <p:cBhvr>
                                        <p:cTn id="122" dur="1250"/>
                                        <p:tgtEl>
                                          <p:spTgt spid="61"/>
                                        </p:tgtEl>
                                      </p:cBhvr>
                                    </p:animEffect>
                                  </p:childTnLst>
                                </p:cTn>
                              </p:par>
                            </p:childTnLst>
                          </p:cTn>
                        </p:par>
                        <p:par>
                          <p:cTn id="123" fill="hold">
                            <p:stCondLst>
                              <p:cond delay="4750"/>
                            </p:stCondLst>
                            <p:childTnLst>
                              <p:par>
                                <p:cTn id="124" presetID="14" presetClass="entr" presetSubtype="10" fill="hold" grpId="0" nodeType="after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randombar(horizontal)">
                                      <p:cBhvr>
                                        <p:cTn id="126" dur="500"/>
                                        <p:tgtEl>
                                          <p:spTgt spid="62"/>
                                        </p:tgtEl>
                                      </p:cBhvr>
                                    </p:animEffect>
                                  </p:childTnLst>
                                </p:cTn>
                              </p:par>
                            </p:childTnLst>
                          </p:cTn>
                        </p:par>
                        <p:par>
                          <p:cTn id="127" fill="hold">
                            <p:stCondLst>
                              <p:cond delay="5250"/>
                            </p:stCondLst>
                            <p:childTnLst>
                              <p:par>
                                <p:cTn id="128" presetID="35" presetClass="emph" presetSubtype="0" repeatCount="5000" fill="hold" grpId="1" nodeType="afterEffect">
                                  <p:stCondLst>
                                    <p:cond delay="4000"/>
                                  </p:stCondLst>
                                  <p:childTnLst>
                                    <p:anim calcmode="discrete" valueType="str">
                                      <p:cBhvr>
                                        <p:cTn id="129" dur="1000" fill="hold"/>
                                        <p:tgtEl>
                                          <p:spTgt spid="6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1" grpId="1" animBg="1"/>
      <p:bldP spid="42" grpId="0" animBg="1"/>
      <p:bldP spid="42" grpId="1" animBg="1"/>
      <p:bldP spid="43" grpId="0"/>
      <p:bldP spid="50" grpId="0" animBg="1"/>
      <p:bldP spid="52" grpId="0" animBg="1"/>
      <p:bldP spid="53" grpId="0" animBg="1"/>
      <p:bldP spid="54" grpId="0" animBg="1"/>
      <p:bldP spid="55" grpId="0"/>
      <p:bldP spid="57" grpId="0" animBg="1"/>
      <p:bldP spid="60" grpId="0" animBg="1"/>
      <p:bldP spid="60" grpId="1" animBg="1"/>
      <p:bldP spid="62" grpId="0" animBg="1"/>
      <p:bldP spid="62" grpId="1" animBg="1"/>
      <p:bldP spid="73" grpId="0" animBg="1"/>
      <p:bldP spid="49" grpId="0" animBg="1"/>
      <p:bldP spid="69" grpId="0" animBg="1"/>
      <p:bldP spid="69" grpId="1" animBg="1"/>
      <p:bldP spid="72" grpId="0" animBg="1"/>
      <p:bldP spid="63"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11535" y="845939"/>
            <a:ext cx="4675948" cy="275247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544013" y="115376"/>
            <a:ext cx="10903352" cy="646331"/>
          </a:xfrm>
          <a:prstGeom prst="rect">
            <a:avLst/>
          </a:prstGeom>
        </p:spPr>
        <p:txBody>
          <a:bodyPr wrap="square">
            <a:spAutoFit/>
            <a:scene3d>
              <a:camera prst="orthographicFront"/>
              <a:lightRig rig="threePt" dir="t"/>
            </a:scene3d>
            <a:sp3d extrusionH="57150">
              <a:bevelT w="38100" h="38100"/>
            </a:sp3d>
          </a:bodyPr>
          <a:lstStyle/>
          <a:p>
            <a:pPr algn="ctr"/>
            <a:r>
              <a:rPr lang="en-US" sz="3600" b="1" dirty="0" smtClean="0">
                <a:solidFill>
                  <a:srgbClr val="A42700"/>
                </a:solidFill>
                <a:effectLst/>
                <a:latin typeface="Segoe Print" pitchFamily="2" charset="0"/>
              </a:rPr>
              <a:t>Overview of A Traumatic Testimony</a:t>
            </a:r>
            <a:endParaRPr lang="en-US" sz="2800" b="1" dirty="0">
              <a:solidFill>
                <a:srgbClr val="A42700"/>
              </a:solidFill>
              <a:effectLst/>
              <a:latin typeface="Segoe Print" pitchFamily="2" charset="0"/>
            </a:endParaRPr>
          </a:p>
        </p:txBody>
      </p:sp>
      <p:sp>
        <p:nvSpPr>
          <p:cNvPr id="5" name="TextBox 4">
            <a:extLst>
              <a:ext uri="{FF2B5EF4-FFF2-40B4-BE49-F238E27FC236}">
                <a16:creationId xmlns:a16="http://schemas.microsoft.com/office/drawing/2014/main" xmlns="" id="{C0F13ACF-6561-4E77-B204-C5165B0A26A1}"/>
              </a:ext>
            </a:extLst>
          </p:cNvPr>
          <p:cNvSpPr txBox="1"/>
          <p:nvPr/>
        </p:nvSpPr>
        <p:spPr>
          <a:xfrm>
            <a:off x="254643" y="703699"/>
            <a:ext cx="6748041" cy="2862322"/>
          </a:xfrm>
          <a:prstGeom prst="rect">
            <a:avLst/>
          </a:prstGeom>
          <a:noFill/>
        </p:spPr>
        <p:txBody>
          <a:bodyPr wrap="square" rtlCol="0">
            <a:spAutoFit/>
          </a:bodyPr>
          <a:lstStyle/>
          <a:p>
            <a:pPr algn="ctr"/>
            <a:r>
              <a:rPr lang="en-US" sz="2000" dirty="0" smtClean="0"/>
              <a:t>This Scriptural testimony is an </a:t>
            </a:r>
            <a:r>
              <a:rPr lang="en-US" sz="2000" dirty="0"/>
              <a:t>episode </a:t>
            </a:r>
            <a:r>
              <a:rPr lang="en-US" sz="2000" dirty="0" smtClean="0"/>
              <a:t>concerning a</a:t>
            </a:r>
            <a:r>
              <a:rPr lang="en-US" sz="2000" dirty="0"/>
              <a:t> </a:t>
            </a:r>
            <a:r>
              <a:rPr lang="en-US" sz="2000" dirty="0" smtClean="0"/>
              <a:t/>
            </a:r>
            <a:br>
              <a:rPr lang="en-US" sz="2000" dirty="0" smtClean="0"/>
            </a:br>
            <a:r>
              <a:rPr lang="en-US" sz="2000" b="1" dirty="0" smtClean="0"/>
              <a:t>Levite's concubine</a:t>
            </a:r>
            <a:r>
              <a:rPr lang="en-US" sz="2000" dirty="0"/>
              <a:t> </a:t>
            </a:r>
            <a:r>
              <a:rPr lang="en-US" sz="2000" dirty="0" smtClean="0"/>
              <a:t>who was also from the tribe of Levi.  </a:t>
            </a:r>
            <a:br>
              <a:rPr lang="en-US" sz="2000" dirty="0" smtClean="0"/>
            </a:br>
            <a:r>
              <a:rPr lang="en-US" sz="2000" dirty="0" smtClean="0"/>
              <a:t>It is one of the most disturbing texts in the Hebrew Scriptures.  </a:t>
            </a:r>
            <a:br>
              <a:rPr lang="en-US" sz="2000" dirty="0" smtClean="0"/>
            </a:br>
            <a:r>
              <a:rPr lang="en-US" sz="2000" dirty="0" smtClean="0"/>
              <a:t>The record describes </a:t>
            </a:r>
            <a:r>
              <a:rPr lang="en-US" sz="2000" dirty="0"/>
              <a:t>a Levite from Ephraim </a:t>
            </a:r>
            <a:r>
              <a:rPr lang="en-US" sz="2000" dirty="0" smtClean="0"/>
              <a:t>and his concubine</a:t>
            </a:r>
            <a:r>
              <a:rPr lang="en-US" sz="2000" dirty="0"/>
              <a:t>, who travel </a:t>
            </a:r>
            <a:r>
              <a:rPr lang="en-US" sz="2000" dirty="0" smtClean="0"/>
              <a:t>through the </a:t>
            </a:r>
            <a:r>
              <a:rPr lang="en-US" sz="2000" dirty="0" err="1"/>
              <a:t>Benjaminite</a:t>
            </a:r>
            <a:r>
              <a:rPr lang="en-US" sz="2000" dirty="0"/>
              <a:t> </a:t>
            </a:r>
            <a:r>
              <a:rPr lang="en-US" sz="2000" dirty="0" smtClean="0"/>
              <a:t>city </a:t>
            </a:r>
            <a:r>
              <a:rPr lang="en-US" sz="2000" dirty="0"/>
              <a:t>of </a:t>
            </a:r>
            <a:r>
              <a:rPr lang="en-US" sz="2000" dirty="0" err="1" smtClean="0"/>
              <a:t>Gibeah</a:t>
            </a:r>
            <a:r>
              <a:rPr lang="en-US" sz="2000" dirty="0" smtClean="0"/>
              <a:t>.  </a:t>
            </a:r>
            <a:br>
              <a:rPr lang="en-US" sz="2000" dirty="0" smtClean="0"/>
            </a:br>
            <a:r>
              <a:rPr lang="en-US" sz="2000" dirty="0" smtClean="0"/>
              <a:t>During an overnight stay, a mob from the tribe of Benjamin demanded to </a:t>
            </a:r>
            <a:r>
              <a:rPr lang="en-US" sz="2000" dirty="0"/>
              <a:t>sodomize the Levite. </a:t>
            </a:r>
            <a:r>
              <a:rPr lang="en-US" sz="2000" dirty="0" smtClean="0"/>
              <a:t/>
            </a:r>
            <a:br>
              <a:rPr lang="en-US" sz="2000" dirty="0" smtClean="0"/>
            </a:br>
            <a:r>
              <a:rPr lang="en-US" sz="2000" dirty="0" smtClean="0"/>
              <a:t>But instead, the Levite </a:t>
            </a:r>
            <a:r>
              <a:rPr lang="en-US" sz="2000" dirty="0"/>
              <a:t>turns his concubine over to </a:t>
            </a:r>
            <a:r>
              <a:rPr lang="en-US" sz="2000" dirty="0" smtClean="0"/>
              <a:t/>
            </a:r>
            <a:br>
              <a:rPr lang="en-US" sz="2000" dirty="0" smtClean="0"/>
            </a:br>
            <a:r>
              <a:rPr lang="en-US" sz="2000" dirty="0" smtClean="0"/>
              <a:t>the </a:t>
            </a:r>
            <a:r>
              <a:rPr lang="en-US" sz="2000" dirty="0"/>
              <a:t>crowd</a:t>
            </a:r>
            <a:r>
              <a:rPr lang="en-US" sz="2000" dirty="0" smtClean="0"/>
              <a:t>, and </a:t>
            </a:r>
            <a:r>
              <a:rPr lang="en-US" sz="2000" dirty="0"/>
              <a:t>they rape her until she </a:t>
            </a:r>
            <a:r>
              <a:rPr lang="en-US" sz="2000" dirty="0" smtClean="0"/>
              <a:t>dies!</a:t>
            </a:r>
            <a:endParaRPr lang="en-US" sz="2000" i="0" u="none" strike="noStrike" baseline="0" dirty="0">
              <a:solidFill>
                <a:schemeClr val="accent2">
                  <a:lumMod val="20000"/>
                  <a:lumOff val="80000"/>
                </a:schemeClr>
              </a:solidFill>
              <a:effectLst>
                <a:glow rad="127000">
                  <a:srgbClr val="A42700"/>
                </a:glow>
              </a:effectLst>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837E6352-AEFE-4C79-A010-4136B479DE88}" type="slidenum">
              <a:rPr lang="en-AU" smtClean="0"/>
              <a:t>4</a:t>
            </a:fld>
            <a:endParaRPr lang="en-AU"/>
          </a:p>
        </p:txBody>
      </p:sp>
      <p:pic>
        <p:nvPicPr>
          <p:cNvPr id="7" name="Picture 2" descr="C:\Users\Rae\Desktop\levite's concub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983" y="3598413"/>
            <a:ext cx="4238626" cy="24479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a:extLst>
            <a:ext uri="{909E8E84-426E-40DD-AFC4-6F175D3DCCD1}">
              <a14:hiddenFill xmlns:a14="http://schemas.microsoft.com/office/drawing/2010/main">
                <a:solidFill>
                  <a:srgbClr val="FFFFFF"/>
                </a:solidFill>
              </a14:hiddenFill>
            </a:ext>
          </a:extLst>
        </p:spPr>
      </p:pic>
      <p:pic>
        <p:nvPicPr>
          <p:cNvPr id="1028" name="Picture 4" descr="C:\Users\Rae\Desktop\gibeah 3rd bat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001" y="3708400"/>
            <a:ext cx="4041194" cy="2350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D081BCC6-7927-4799-B917-796A3AA361DB}"/>
              </a:ext>
            </a:extLst>
          </p:cNvPr>
          <p:cNvSpPr txBox="1"/>
          <p:nvPr/>
        </p:nvSpPr>
        <p:spPr>
          <a:xfrm>
            <a:off x="513964" y="6197256"/>
            <a:ext cx="11116039" cy="646331"/>
          </a:xfrm>
          <a:prstGeom prst="rect">
            <a:avLst/>
          </a:prstGeom>
          <a:noFill/>
        </p:spPr>
        <p:txBody>
          <a:bodyPr wrap="square">
            <a:spAutoFit/>
            <a:scene3d>
              <a:camera prst="orthographicFront"/>
              <a:lightRig rig="threePt" dir="t"/>
            </a:scene3d>
            <a:sp3d extrusionH="57150">
              <a:bevelT h="25400" prst="softRound"/>
            </a:sp3d>
          </a:bodyPr>
          <a:lstStyle/>
          <a:p>
            <a:pPr algn="ctr"/>
            <a:r>
              <a:rPr lang="en-US" sz="1400" b="0" i="0" u="none" strike="noStrike" baseline="0" dirty="0">
                <a:solidFill>
                  <a:srgbClr val="000000"/>
                </a:solidFill>
                <a:latin typeface="Calibri" panose="020F0502020204030204" pitchFamily="34" charset="0"/>
              </a:rPr>
              <a:t> </a:t>
            </a:r>
            <a:r>
              <a:rPr lang="en-US" sz="3600" b="1" i="0" u="none" strike="noStrike" spc="300" baseline="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Many lives were lost over this incident!</a:t>
            </a:r>
            <a:endParaRPr lang="en-AU" sz="3600" b="1" spc="300" dirty="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Tree>
    <p:extLst>
      <p:ext uri="{BB962C8B-B14F-4D97-AF65-F5344CB8AC3E}">
        <p14:creationId xmlns:p14="http://schemas.microsoft.com/office/powerpoint/2010/main" val="1200887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B9CCA9B-501B-46D8-AD37-F77C6A4520FE}"/>
              </a:ext>
            </a:extLst>
          </p:cNvPr>
          <p:cNvSpPr txBox="1"/>
          <p:nvPr/>
        </p:nvSpPr>
        <p:spPr>
          <a:xfrm>
            <a:off x="213360" y="1104715"/>
            <a:ext cx="11927840" cy="5386090"/>
          </a:xfrm>
          <a:prstGeom prst="rect">
            <a:avLst/>
          </a:prstGeom>
          <a:noFill/>
        </p:spPr>
        <p:txBody>
          <a:bodyPr wrap="square">
            <a:spAutoFit/>
            <a:scene3d>
              <a:camera prst="orthographicFront"/>
              <a:lightRig rig="threePt" dir="t"/>
            </a:scene3d>
            <a:sp3d extrusionH="57150">
              <a:bevelT w="38100" h="38100" prst="angle"/>
            </a:sp3d>
          </a:bodyPr>
          <a:lstStyle/>
          <a:p>
            <a:pPr marL="457200" indent="-457200" algn="l">
              <a:buAutoNum type="arabicPeriod"/>
            </a:pPr>
            <a:r>
              <a:rPr lang="en-US" sz="3200" b="0" i="0" u="none" strike="noStrike" baseline="0" dirty="0" smtClean="0">
                <a:solidFill>
                  <a:srgbClr val="0070C0"/>
                </a:solidFill>
                <a:latin typeface="Calibri" panose="020F0502020204030204" pitchFamily="34" charset="0"/>
              </a:rPr>
              <a:t>Is </a:t>
            </a:r>
            <a:r>
              <a:rPr lang="en-US" sz="3200" b="0" i="0" u="none" strike="noStrike" baseline="0" dirty="0">
                <a:solidFill>
                  <a:srgbClr val="0070C0"/>
                </a:solidFill>
                <a:latin typeface="Calibri" panose="020F0502020204030204" pitchFamily="34" charset="0"/>
              </a:rPr>
              <a:t>it now possible for you to see the </a:t>
            </a:r>
            <a:r>
              <a:rPr lang="en-US" sz="3200" b="1" i="1" u="none" strike="noStrike" baseline="0" dirty="0">
                <a:solidFill>
                  <a:srgbClr val="FF0000"/>
                </a:solidFill>
                <a:latin typeface="Calibri,BoldItalic"/>
              </a:rPr>
              <a:t>simplicity </a:t>
            </a:r>
            <a:r>
              <a:rPr lang="en-US" sz="3200" b="1" i="1" u="none" strike="noStrike" baseline="0" dirty="0">
                <a:solidFill>
                  <a:srgbClr val="0070C0"/>
                </a:solidFill>
                <a:latin typeface="Calibri" panose="020F0502020204030204" pitchFamily="34" charset="0"/>
              </a:rPr>
              <a:t>and</a:t>
            </a:r>
            <a:r>
              <a:rPr lang="en-US" sz="3200" b="0" i="0" u="none" strike="noStrike" baseline="0" dirty="0">
                <a:solidFill>
                  <a:srgbClr val="000000"/>
                </a:solidFill>
                <a:latin typeface="Calibri" panose="020F0502020204030204" pitchFamily="34" charset="0"/>
              </a:rPr>
              <a:t> </a:t>
            </a:r>
            <a:r>
              <a:rPr lang="en-US" sz="3200" b="1" i="1" u="none" strike="noStrike" baseline="0" dirty="0">
                <a:solidFill>
                  <a:srgbClr val="FF0000"/>
                </a:solidFill>
                <a:latin typeface="Calibri,BoldItalic"/>
              </a:rPr>
              <a:t>perfect alignment </a:t>
            </a:r>
            <a:r>
              <a:rPr lang="en-US" sz="3200" b="0" i="0" u="none" strike="noStrike" baseline="0" dirty="0">
                <a:solidFill>
                  <a:srgbClr val="0070C0"/>
                </a:solidFill>
                <a:latin typeface="Calibri" panose="020F0502020204030204" pitchFamily="34" charset="0"/>
              </a:rPr>
              <a:t>when applying </a:t>
            </a:r>
            <a:r>
              <a:rPr lang="en-US" sz="3200" b="1" i="0" u="none" strike="noStrike" baseline="0" dirty="0">
                <a:solidFill>
                  <a:srgbClr val="0000FF"/>
                </a:solidFill>
                <a:latin typeface="Calibri,Bold"/>
              </a:rPr>
              <a:t>Yahuah’s Dawn Design </a:t>
            </a:r>
            <a:r>
              <a:rPr lang="en-US" sz="3200" b="0" i="0" u="none" strike="noStrike" baseline="0" dirty="0">
                <a:solidFill>
                  <a:srgbClr val="0070C0"/>
                </a:solidFill>
                <a:latin typeface="Calibri" panose="020F0502020204030204" pitchFamily="34" charset="0"/>
              </a:rPr>
              <a:t>to the Scriptures</a:t>
            </a:r>
            <a:r>
              <a:rPr lang="en-US" sz="3200" b="0" i="0" u="none" strike="noStrike" baseline="0" dirty="0" smtClean="0">
                <a:solidFill>
                  <a:srgbClr val="0070C0"/>
                </a:solidFill>
                <a:latin typeface="Calibri" panose="020F0502020204030204" pitchFamily="34" charset="0"/>
              </a:rPr>
              <a:t>?  </a:t>
            </a:r>
          </a:p>
          <a:p>
            <a:pPr marL="457200" indent="-457200" algn="l">
              <a:buAutoNum type="arabicPeriod"/>
            </a:pPr>
            <a:r>
              <a:rPr lang="en-US" sz="3200" b="0" i="0" u="none" strike="noStrike" baseline="0" dirty="0" smtClean="0">
                <a:solidFill>
                  <a:srgbClr val="A42700"/>
                </a:solidFill>
                <a:latin typeface="Calibri" panose="020F0502020204030204" pitchFamily="34" charset="0"/>
              </a:rPr>
              <a:t>Do </a:t>
            </a:r>
            <a:r>
              <a:rPr lang="en-US" sz="3200" b="0" i="0" u="none" strike="noStrike" baseline="0" dirty="0">
                <a:solidFill>
                  <a:srgbClr val="A42700"/>
                </a:solidFill>
                <a:latin typeface="Calibri" panose="020F0502020204030204" pitchFamily="34" charset="0"/>
              </a:rPr>
              <a:t>you see how impossible it is for Sunset Theory to align </a:t>
            </a:r>
            <a:r>
              <a:rPr lang="en-US" sz="3200" b="0" i="0" u="none" strike="noStrike" baseline="0" dirty="0" smtClean="0">
                <a:solidFill>
                  <a:srgbClr val="A42700"/>
                </a:solidFill>
                <a:latin typeface="Calibri" panose="020F0502020204030204" pitchFamily="34" charset="0"/>
              </a:rPr>
              <a:t/>
            </a:r>
            <a:br>
              <a:rPr lang="en-US" sz="3200" b="0" i="0" u="none" strike="noStrike" baseline="0" dirty="0" smtClean="0">
                <a:solidFill>
                  <a:srgbClr val="A42700"/>
                </a:solidFill>
                <a:latin typeface="Calibri" panose="020F0502020204030204" pitchFamily="34" charset="0"/>
              </a:rPr>
            </a:br>
            <a:r>
              <a:rPr lang="en-US" sz="3200" b="0" i="0" u="none" strike="noStrike" baseline="0" dirty="0" smtClean="0">
                <a:solidFill>
                  <a:srgbClr val="A42700"/>
                </a:solidFill>
                <a:latin typeface="Calibri" panose="020F0502020204030204" pitchFamily="34" charset="0"/>
              </a:rPr>
              <a:t>with </a:t>
            </a:r>
            <a:r>
              <a:rPr lang="en-US" sz="3200" b="0" i="0" u="none" strike="noStrike" baseline="0" dirty="0">
                <a:solidFill>
                  <a:srgbClr val="A42700"/>
                </a:solidFill>
                <a:latin typeface="Calibri" panose="020F0502020204030204" pitchFamily="34" charset="0"/>
              </a:rPr>
              <a:t>the original </a:t>
            </a:r>
            <a:r>
              <a:rPr lang="en-AU" sz="3200" b="0" i="0" u="none" strike="noStrike" baseline="0" dirty="0">
                <a:solidFill>
                  <a:srgbClr val="A42700"/>
                </a:solidFill>
                <a:latin typeface="Calibri" panose="020F0502020204030204" pitchFamily="34" charset="0"/>
              </a:rPr>
              <a:t>Hebrew words </a:t>
            </a:r>
            <a:r>
              <a:rPr lang="en-AU" sz="3200" b="0" i="0" u="none" strike="noStrike" baseline="0" dirty="0" smtClean="0">
                <a:solidFill>
                  <a:srgbClr val="A42700"/>
                </a:solidFill>
                <a:latin typeface="Calibri" panose="020F0502020204030204" pitchFamily="34" charset="0"/>
              </a:rPr>
              <a:t>that</a:t>
            </a:r>
            <a:r>
              <a:rPr lang="en-US" sz="3200" b="1" dirty="0" smtClean="0">
                <a:solidFill>
                  <a:srgbClr val="A42700"/>
                </a:solidFill>
                <a:latin typeface="Times New Roman,Bold"/>
              </a:rPr>
              <a:t> </a:t>
            </a:r>
            <a:r>
              <a:rPr lang="en-AU" sz="3200" b="1" dirty="0" smtClean="0">
                <a:solidFill>
                  <a:srgbClr val="0000FF"/>
                </a:solidFill>
                <a:latin typeface="Calibri,Bold"/>
              </a:rPr>
              <a:t>Yahua</a:t>
            </a:r>
            <a:r>
              <a:rPr lang="en-AU" sz="3200" b="1" i="0" u="none" strike="noStrike" baseline="0" dirty="0" smtClean="0">
                <a:solidFill>
                  <a:srgbClr val="0000FF"/>
                </a:solidFill>
                <a:latin typeface="Calibri,Bold"/>
              </a:rPr>
              <a:t>h </a:t>
            </a:r>
            <a:r>
              <a:rPr lang="en-AU" sz="3200" b="0" i="0" u="none" strike="noStrike" baseline="0" dirty="0">
                <a:solidFill>
                  <a:srgbClr val="A42700"/>
                </a:solidFill>
                <a:latin typeface="Calibri" panose="020F0502020204030204" pitchFamily="34" charset="0"/>
              </a:rPr>
              <a:t>has preserved </a:t>
            </a:r>
            <a:r>
              <a:rPr lang="en-AU" sz="3200" b="0" i="0" u="none" strike="noStrike" baseline="0" dirty="0" smtClean="0">
                <a:solidFill>
                  <a:srgbClr val="A42700"/>
                </a:solidFill>
                <a:latin typeface="Calibri" panose="020F0502020204030204" pitchFamily="34" charset="0"/>
              </a:rPr>
              <a:t/>
            </a:r>
            <a:br>
              <a:rPr lang="en-AU" sz="3200" b="0" i="0" u="none" strike="noStrike" baseline="0" dirty="0" smtClean="0">
                <a:solidFill>
                  <a:srgbClr val="A42700"/>
                </a:solidFill>
                <a:latin typeface="Calibri" panose="020F0502020204030204" pitchFamily="34" charset="0"/>
              </a:rPr>
            </a:br>
            <a:r>
              <a:rPr lang="en-AU" sz="3200" b="0" i="0" u="none" strike="noStrike" baseline="0" dirty="0" smtClean="0">
                <a:solidFill>
                  <a:srgbClr val="A42700"/>
                </a:solidFill>
                <a:latin typeface="Calibri" panose="020F0502020204030204" pitchFamily="34" charset="0"/>
              </a:rPr>
              <a:t>for </a:t>
            </a:r>
            <a:r>
              <a:rPr lang="en-AU" sz="3200" b="0" i="0" u="none" strike="noStrike" baseline="0" dirty="0">
                <a:solidFill>
                  <a:srgbClr val="A42700"/>
                </a:solidFill>
                <a:latin typeface="Calibri" panose="020F0502020204030204" pitchFamily="34" charset="0"/>
              </a:rPr>
              <a:t>thousands of years? </a:t>
            </a:r>
            <a:endParaRPr lang="en-AU" sz="3200" b="0" i="0" u="none" strike="noStrike" baseline="0" dirty="0" smtClean="0">
              <a:solidFill>
                <a:srgbClr val="A42700"/>
              </a:solidFill>
              <a:latin typeface="Calibri" panose="020F0502020204030204" pitchFamily="34" charset="0"/>
            </a:endParaRPr>
          </a:p>
          <a:p>
            <a:pPr marL="457200" indent="-457200" algn="l">
              <a:buAutoNum type="arabicPeriod"/>
            </a:pPr>
            <a:r>
              <a:rPr lang="en-AU" sz="3200" b="0" i="0" u="none" strike="noStrike" baseline="0" dirty="0" smtClean="0">
                <a:solidFill>
                  <a:srgbClr val="E46D0A"/>
                </a:solidFill>
                <a:latin typeface="Calibri" panose="020F0502020204030204" pitchFamily="34" charset="0"/>
              </a:rPr>
              <a:t>How </a:t>
            </a:r>
            <a:r>
              <a:rPr lang="en-US" sz="3200" b="0" i="0" u="none" strike="noStrike" baseline="0" dirty="0">
                <a:solidFill>
                  <a:srgbClr val="E46D0A"/>
                </a:solidFill>
                <a:latin typeface="Calibri" panose="020F0502020204030204" pitchFamily="34" charset="0"/>
              </a:rPr>
              <a:t>is it possible that Sunset Theory is still being taught as if </a:t>
            </a:r>
            <a:r>
              <a:rPr lang="en-US" sz="3200" b="0" i="0" u="none" strike="noStrike" baseline="0" dirty="0" smtClean="0">
                <a:solidFill>
                  <a:srgbClr val="E46D0A"/>
                </a:solidFill>
                <a:latin typeface="Calibri" panose="020F0502020204030204" pitchFamily="34" charset="0"/>
              </a:rPr>
              <a:t/>
            </a:r>
            <a:br>
              <a:rPr lang="en-US" sz="3200" b="0" i="0" u="none" strike="noStrike" baseline="0" dirty="0" smtClean="0">
                <a:solidFill>
                  <a:srgbClr val="E46D0A"/>
                </a:solidFill>
                <a:latin typeface="Calibri" panose="020F0502020204030204" pitchFamily="34" charset="0"/>
              </a:rPr>
            </a:br>
            <a:r>
              <a:rPr lang="en-US" sz="3200" b="0" i="0" u="none" strike="noStrike" baseline="0" dirty="0" smtClean="0">
                <a:solidFill>
                  <a:srgbClr val="E46D0A"/>
                </a:solidFill>
                <a:latin typeface="Calibri" panose="020F0502020204030204" pitchFamily="34" charset="0"/>
              </a:rPr>
              <a:t>it were an established </a:t>
            </a:r>
            <a:r>
              <a:rPr lang="en-US" sz="3200" b="0" i="0" u="none" strike="noStrike" baseline="0" dirty="0">
                <a:solidFill>
                  <a:srgbClr val="E46D0A"/>
                </a:solidFill>
                <a:latin typeface="Calibri" panose="020F0502020204030204" pitchFamily="34" charset="0"/>
              </a:rPr>
              <a:t>Torah truth</a:t>
            </a:r>
            <a:r>
              <a:rPr lang="en-US" sz="3200" b="0" i="0" u="none" strike="noStrike" baseline="0" dirty="0" smtClean="0">
                <a:solidFill>
                  <a:srgbClr val="E46D0A"/>
                </a:solidFill>
                <a:latin typeface="Calibri" panose="020F0502020204030204" pitchFamily="34" charset="0"/>
              </a:rPr>
              <a:t>?</a:t>
            </a:r>
          </a:p>
          <a:p>
            <a:pPr marL="457200" indent="-457200" algn="l">
              <a:buAutoNum type="arabicPeriod"/>
            </a:pPr>
            <a:r>
              <a:rPr lang="en-US" sz="3200" dirty="0" smtClean="0">
                <a:solidFill>
                  <a:schemeClr val="tx1">
                    <a:lumMod val="75000"/>
                    <a:lumOff val="25000"/>
                  </a:schemeClr>
                </a:solidFill>
                <a:latin typeface="Calibri" panose="020F0502020204030204" pitchFamily="34" charset="0"/>
              </a:rPr>
              <a:t>Is it any surprise that Sunset </a:t>
            </a:r>
            <a:r>
              <a:rPr lang="en-US" sz="3200" dirty="0">
                <a:solidFill>
                  <a:schemeClr val="tx1">
                    <a:lumMod val="75000"/>
                    <a:lumOff val="25000"/>
                  </a:schemeClr>
                </a:solidFill>
                <a:latin typeface="Calibri" panose="020F0502020204030204" pitchFamily="34" charset="0"/>
              </a:rPr>
              <a:t>T</a:t>
            </a:r>
            <a:r>
              <a:rPr lang="en-US" sz="3200" dirty="0" smtClean="0">
                <a:solidFill>
                  <a:schemeClr val="tx1">
                    <a:lumMod val="75000"/>
                    <a:lumOff val="25000"/>
                  </a:schemeClr>
                </a:solidFill>
                <a:latin typeface="Calibri" panose="020F0502020204030204" pitchFamily="34" charset="0"/>
              </a:rPr>
              <a:t>heory was adopted and incorporated by the </a:t>
            </a:r>
            <a:r>
              <a:rPr lang="en-US" sz="3200" u="sng" dirty="0" smtClean="0">
                <a:solidFill>
                  <a:srgbClr val="FF0000"/>
                </a:solidFill>
                <a:latin typeface="Calibri" panose="020F0502020204030204" pitchFamily="34" charset="0"/>
              </a:rPr>
              <a:t>same reli</a:t>
            </a:r>
            <a:r>
              <a:rPr lang="en-US" sz="3200" dirty="0" smtClean="0">
                <a:solidFill>
                  <a:srgbClr val="FF0000"/>
                </a:solidFill>
                <a:latin typeface="Calibri" panose="020F0502020204030204" pitchFamily="34" charset="0"/>
              </a:rPr>
              <a:t>g</a:t>
            </a:r>
            <a:r>
              <a:rPr lang="en-US" sz="3200" u="sng" dirty="0" smtClean="0">
                <a:solidFill>
                  <a:srgbClr val="FF0000"/>
                </a:solidFill>
                <a:latin typeface="Calibri" panose="020F0502020204030204" pitchFamily="34" charset="0"/>
              </a:rPr>
              <a:t>ion</a:t>
            </a:r>
            <a:r>
              <a:rPr lang="en-US" sz="3200" dirty="0" smtClean="0">
                <a:solidFill>
                  <a:srgbClr val="FF0000"/>
                </a:solidFill>
                <a:latin typeface="Calibri" panose="020F0502020204030204" pitchFamily="34" charset="0"/>
              </a:rPr>
              <a:t> that tortured &amp; crucified our </a:t>
            </a:r>
            <a:r>
              <a:rPr lang="en-US" sz="3200" dirty="0" smtClean="0">
                <a:solidFill>
                  <a:srgbClr val="0000FF"/>
                </a:solidFill>
                <a:latin typeface="Calibri" panose="020F0502020204030204" pitchFamily="34" charset="0"/>
              </a:rPr>
              <a:t>Mashiach?</a:t>
            </a:r>
            <a:endParaRPr lang="en-US" sz="3200" b="0" i="0" u="none" strike="noStrike" baseline="0" dirty="0">
              <a:solidFill>
                <a:srgbClr val="0000FF"/>
              </a:solidFill>
              <a:latin typeface="Calibri" panose="020F0502020204030204" pitchFamily="34" charset="0"/>
            </a:endParaRPr>
          </a:p>
          <a:p>
            <a:pPr algn="l"/>
            <a:endParaRPr lang="en-US" sz="2400" b="0" i="0" u="none" strike="noStrike" baseline="0" dirty="0">
              <a:solidFill>
                <a:srgbClr val="000000"/>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837E6352-AEFE-4C79-A010-4136B479DE88}" type="slidenum">
              <a:rPr lang="en-AU" smtClean="0"/>
              <a:t>40</a:t>
            </a:fld>
            <a:endParaRPr lang="en-AU"/>
          </a:p>
        </p:txBody>
      </p:sp>
      <p:sp>
        <p:nvSpPr>
          <p:cNvPr id="9" name="TextBox 8">
            <a:extLst>
              <a:ext uri="{FF2B5EF4-FFF2-40B4-BE49-F238E27FC236}">
                <a16:creationId xmlns:a16="http://schemas.microsoft.com/office/drawing/2014/main" xmlns="" id="{D081BCC6-7927-4799-B917-796A3AA361DB}"/>
              </a:ext>
            </a:extLst>
          </p:cNvPr>
          <p:cNvSpPr txBox="1"/>
          <p:nvPr/>
        </p:nvSpPr>
        <p:spPr>
          <a:xfrm>
            <a:off x="481793" y="181385"/>
            <a:ext cx="11116039"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en-US" sz="1800" b="0" i="0" u="none" strike="noStrike" baseline="0" dirty="0">
                <a:solidFill>
                  <a:srgbClr val="000000"/>
                </a:solidFill>
                <a:latin typeface="Calibri" panose="020F0502020204030204" pitchFamily="34" charset="0"/>
              </a:rPr>
              <a:t> </a:t>
            </a:r>
            <a:r>
              <a:rPr lang="en-US" sz="5400" b="1" i="0" u="none" strike="noStrike" spc="300" baseline="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Questions to Ponder:</a:t>
            </a:r>
            <a:endParaRPr lang="en-AU" sz="5400" b="1" spc="300" dirty="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
        <p:nvSpPr>
          <p:cNvPr id="6" name="TextBox 5">
            <a:extLst>
              <a:ext uri="{FF2B5EF4-FFF2-40B4-BE49-F238E27FC236}">
                <a16:creationId xmlns:a16="http://schemas.microsoft.com/office/drawing/2014/main" xmlns="" id="{4B9CCA9B-501B-46D8-AD37-F77C6A4520FE}"/>
              </a:ext>
            </a:extLst>
          </p:cNvPr>
          <p:cNvSpPr txBox="1"/>
          <p:nvPr/>
        </p:nvSpPr>
        <p:spPr>
          <a:xfrm>
            <a:off x="12395592" y="1023435"/>
            <a:ext cx="11358488" cy="5386090"/>
          </a:xfrm>
          <a:prstGeom prst="rect">
            <a:avLst/>
          </a:prstGeom>
          <a:noFill/>
        </p:spPr>
        <p:txBody>
          <a:bodyPr wrap="square">
            <a:spAutoFit/>
            <a:scene3d>
              <a:camera prst="orthographicFront"/>
              <a:lightRig rig="threePt" dir="t"/>
            </a:scene3d>
            <a:sp3d extrusionH="57150">
              <a:bevelT w="38100" h="38100" prst="angle"/>
            </a:sp3d>
          </a:bodyPr>
          <a:lstStyle/>
          <a:p>
            <a:pPr marL="457200" indent="-457200" algn="l">
              <a:buAutoNum type="arabicPeriod"/>
            </a:pPr>
            <a:r>
              <a:rPr lang="en-US" sz="3200" b="0" i="0" u="none" strike="noStrike" baseline="0" dirty="0" smtClean="0">
                <a:solidFill>
                  <a:srgbClr val="0070C0"/>
                </a:solidFill>
                <a:latin typeface="Calibri" panose="020F0502020204030204" pitchFamily="34" charset="0"/>
              </a:rPr>
              <a:t>Is </a:t>
            </a:r>
            <a:r>
              <a:rPr lang="en-US" sz="3200" b="0" i="0" u="none" strike="noStrike" baseline="0" dirty="0">
                <a:solidFill>
                  <a:srgbClr val="0070C0"/>
                </a:solidFill>
                <a:latin typeface="Calibri" panose="020F0502020204030204" pitchFamily="34" charset="0"/>
              </a:rPr>
              <a:t>it now possible for you to see the </a:t>
            </a:r>
            <a:r>
              <a:rPr lang="en-US" sz="3200" b="1" i="1" u="none" strike="noStrike" baseline="0" dirty="0">
                <a:solidFill>
                  <a:srgbClr val="FF0000"/>
                </a:solidFill>
                <a:latin typeface="Calibri,BoldItalic"/>
              </a:rPr>
              <a:t>simplicity </a:t>
            </a:r>
            <a:r>
              <a:rPr lang="en-US" sz="3200" b="1" i="1" u="none" strike="noStrike" baseline="0" dirty="0">
                <a:solidFill>
                  <a:srgbClr val="0070C0"/>
                </a:solidFill>
                <a:latin typeface="Calibri" panose="020F0502020204030204" pitchFamily="34" charset="0"/>
              </a:rPr>
              <a:t>and</a:t>
            </a:r>
            <a:r>
              <a:rPr lang="en-US" sz="3200" b="0" i="0" u="none" strike="noStrike" baseline="0" dirty="0">
                <a:solidFill>
                  <a:srgbClr val="000000"/>
                </a:solidFill>
                <a:latin typeface="Calibri" panose="020F0502020204030204" pitchFamily="34" charset="0"/>
              </a:rPr>
              <a:t> </a:t>
            </a:r>
            <a:r>
              <a:rPr lang="en-US" sz="3200" b="1" i="1" u="none" strike="noStrike" baseline="0" dirty="0">
                <a:solidFill>
                  <a:srgbClr val="FF0000"/>
                </a:solidFill>
                <a:latin typeface="Calibri,BoldItalic"/>
              </a:rPr>
              <a:t>perfect alignment </a:t>
            </a:r>
            <a:r>
              <a:rPr lang="en-US" sz="3200" b="0" i="0" u="none" strike="noStrike" baseline="0" dirty="0">
                <a:solidFill>
                  <a:srgbClr val="0070C0"/>
                </a:solidFill>
                <a:latin typeface="Calibri" panose="020F0502020204030204" pitchFamily="34" charset="0"/>
              </a:rPr>
              <a:t>when applying </a:t>
            </a:r>
            <a:r>
              <a:rPr lang="en-US" sz="3200" b="1" i="0" u="none" strike="noStrike" baseline="0" dirty="0">
                <a:solidFill>
                  <a:srgbClr val="0000FF"/>
                </a:solidFill>
                <a:latin typeface="Calibri,Bold"/>
              </a:rPr>
              <a:t>Yahuah’s Dawn Design </a:t>
            </a:r>
            <a:r>
              <a:rPr lang="en-US" sz="3200" b="0" i="0" u="none" strike="noStrike" baseline="0" dirty="0">
                <a:solidFill>
                  <a:srgbClr val="0070C0"/>
                </a:solidFill>
                <a:latin typeface="Calibri" panose="020F0502020204030204" pitchFamily="34" charset="0"/>
              </a:rPr>
              <a:t>to the Scriptures</a:t>
            </a:r>
            <a:r>
              <a:rPr lang="en-US" sz="3200" b="0" i="0" u="none" strike="noStrike" baseline="0" dirty="0" smtClean="0">
                <a:solidFill>
                  <a:srgbClr val="0070C0"/>
                </a:solidFill>
                <a:latin typeface="Calibri" panose="020F0502020204030204" pitchFamily="34" charset="0"/>
              </a:rPr>
              <a:t>?  </a:t>
            </a:r>
          </a:p>
          <a:p>
            <a:pPr marL="457200" indent="-457200" algn="l">
              <a:buAutoNum type="arabicPeriod"/>
            </a:pPr>
            <a:r>
              <a:rPr lang="en-US" sz="3200" b="0" i="0" u="none" strike="noStrike" baseline="0" dirty="0" smtClean="0">
                <a:solidFill>
                  <a:srgbClr val="A42700"/>
                </a:solidFill>
                <a:latin typeface="Calibri" panose="020F0502020204030204" pitchFamily="34" charset="0"/>
              </a:rPr>
              <a:t>Do </a:t>
            </a:r>
            <a:r>
              <a:rPr lang="en-US" sz="3200" b="0" i="0" u="none" strike="noStrike" baseline="0" dirty="0">
                <a:solidFill>
                  <a:srgbClr val="A42700"/>
                </a:solidFill>
                <a:latin typeface="Calibri" panose="020F0502020204030204" pitchFamily="34" charset="0"/>
              </a:rPr>
              <a:t>you see how impossible it is for Sunset Theory to align </a:t>
            </a:r>
            <a:r>
              <a:rPr lang="en-US" sz="3200" b="0" i="0" u="none" strike="noStrike" baseline="0" dirty="0" smtClean="0">
                <a:solidFill>
                  <a:srgbClr val="A42700"/>
                </a:solidFill>
                <a:latin typeface="Calibri" panose="020F0502020204030204" pitchFamily="34" charset="0"/>
              </a:rPr>
              <a:t/>
            </a:r>
            <a:br>
              <a:rPr lang="en-US" sz="3200" b="0" i="0" u="none" strike="noStrike" baseline="0" dirty="0" smtClean="0">
                <a:solidFill>
                  <a:srgbClr val="A42700"/>
                </a:solidFill>
                <a:latin typeface="Calibri" panose="020F0502020204030204" pitchFamily="34" charset="0"/>
              </a:rPr>
            </a:br>
            <a:r>
              <a:rPr lang="en-US" sz="3200" b="0" i="0" u="none" strike="noStrike" baseline="0" dirty="0" smtClean="0">
                <a:solidFill>
                  <a:srgbClr val="A42700"/>
                </a:solidFill>
                <a:latin typeface="Calibri" panose="020F0502020204030204" pitchFamily="34" charset="0"/>
              </a:rPr>
              <a:t>with </a:t>
            </a:r>
            <a:r>
              <a:rPr lang="en-US" sz="3200" b="0" i="0" u="none" strike="noStrike" baseline="0" dirty="0">
                <a:solidFill>
                  <a:srgbClr val="A42700"/>
                </a:solidFill>
                <a:latin typeface="Calibri" panose="020F0502020204030204" pitchFamily="34" charset="0"/>
              </a:rPr>
              <a:t>the original </a:t>
            </a:r>
            <a:r>
              <a:rPr lang="en-AU" sz="3200" b="0" i="0" u="none" strike="noStrike" baseline="0" dirty="0">
                <a:solidFill>
                  <a:srgbClr val="A42700"/>
                </a:solidFill>
                <a:latin typeface="Calibri" panose="020F0502020204030204" pitchFamily="34" charset="0"/>
              </a:rPr>
              <a:t>Hebrew words </a:t>
            </a:r>
            <a:r>
              <a:rPr lang="en-AU" sz="3200" b="0" i="0" u="none" strike="noStrike" baseline="0" dirty="0" smtClean="0">
                <a:solidFill>
                  <a:srgbClr val="A42700"/>
                </a:solidFill>
                <a:latin typeface="Calibri" panose="020F0502020204030204" pitchFamily="34" charset="0"/>
              </a:rPr>
              <a:t>that</a:t>
            </a:r>
            <a:r>
              <a:rPr lang="en-US" sz="3200" b="1" dirty="0" smtClean="0">
                <a:solidFill>
                  <a:srgbClr val="A42700"/>
                </a:solidFill>
                <a:latin typeface="Times New Roman,Bold"/>
              </a:rPr>
              <a:t> </a:t>
            </a:r>
            <a:r>
              <a:rPr lang="en-AU" sz="3200" b="1" dirty="0" smtClean="0">
                <a:solidFill>
                  <a:srgbClr val="0000FF"/>
                </a:solidFill>
                <a:latin typeface="Calibri,Bold"/>
              </a:rPr>
              <a:t>Yahua</a:t>
            </a:r>
            <a:r>
              <a:rPr lang="en-AU" sz="3200" b="1" i="0" u="none" strike="noStrike" baseline="0" dirty="0" smtClean="0">
                <a:solidFill>
                  <a:srgbClr val="0000FF"/>
                </a:solidFill>
                <a:latin typeface="Calibri,Bold"/>
              </a:rPr>
              <a:t>h </a:t>
            </a:r>
            <a:r>
              <a:rPr lang="en-AU" sz="3200" b="0" i="0" u="none" strike="noStrike" baseline="0" dirty="0">
                <a:solidFill>
                  <a:srgbClr val="A42700"/>
                </a:solidFill>
                <a:latin typeface="Calibri" panose="020F0502020204030204" pitchFamily="34" charset="0"/>
              </a:rPr>
              <a:t>has preserved </a:t>
            </a:r>
            <a:r>
              <a:rPr lang="en-AU" sz="3200" b="0" i="0" u="none" strike="noStrike" baseline="0" dirty="0" smtClean="0">
                <a:solidFill>
                  <a:srgbClr val="A42700"/>
                </a:solidFill>
                <a:latin typeface="Calibri" panose="020F0502020204030204" pitchFamily="34" charset="0"/>
              </a:rPr>
              <a:t/>
            </a:r>
            <a:br>
              <a:rPr lang="en-AU" sz="3200" b="0" i="0" u="none" strike="noStrike" baseline="0" dirty="0" smtClean="0">
                <a:solidFill>
                  <a:srgbClr val="A42700"/>
                </a:solidFill>
                <a:latin typeface="Calibri" panose="020F0502020204030204" pitchFamily="34" charset="0"/>
              </a:rPr>
            </a:br>
            <a:r>
              <a:rPr lang="en-AU" sz="3200" b="0" i="0" u="none" strike="noStrike" baseline="0" dirty="0" smtClean="0">
                <a:solidFill>
                  <a:srgbClr val="A42700"/>
                </a:solidFill>
                <a:latin typeface="Calibri" panose="020F0502020204030204" pitchFamily="34" charset="0"/>
              </a:rPr>
              <a:t>for </a:t>
            </a:r>
            <a:r>
              <a:rPr lang="en-AU" sz="3200" b="0" i="0" u="none" strike="noStrike" baseline="0" dirty="0">
                <a:solidFill>
                  <a:srgbClr val="A42700"/>
                </a:solidFill>
                <a:latin typeface="Calibri" panose="020F0502020204030204" pitchFamily="34" charset="0"/>
              </a:rPr>
              <a:t>thousands of years? </a:t>
            </a:r>
            <a:endParaRPr lang="en-AU" sz="3200" b="0" i="0" u="none" strike="noStrike" baseline="0" dirty="0" smtClean="0">
              <a:solidFill>
                <a:srgbClr val="A42700"/>
              </a:solidFill>
              <a:latin typeface="Calibri" panose="020F0502020204030204" pitchFamily="34" charset="0"/>
            </a:endParaRPr>
          </a:p>
          <a:p>
            <a:pPr marL="457200" indent="-457200" algn="l">
              <a:buAutoNum type="arabicPeriod"/>
            </a:pPr>
            <a:r>
              <a:rPr lang="en-AU" sz="3200" b="0" i="0" u="none" strike="noStrike" baseline="0" dirty="0" smtClean="0">
                <a:solidFill>
                  <a:srgbClr val="E46D0A"/>
                </a:solidFill>
                <a:latin typeface="Calibri" panose="020F0502020204030204" pitchFamily="34" charset="0"/>
              </a:rPr>
              <a:t>How </a:t>
            </a:r>
            <a:r>
              <a:rPr lang="en-US" sz="3200" b="0" i="0" u="none" strike="noStrike" baseline="0" dirty="0">
                <a:solidFill>
                  <a:srgbClr val="E46D0A"/>
                </a:solidFill>
                <a:latin typeface="Calibri" panose="020F0502020204030204" pitchFamily="34" charset="0"/>
              </a:rPr>
              <a:t>is it possible that Sunset Theory is still being taught as if </a:t>
            </a:r>
            <a:r>
              <a:rPr lang="en-US" sz="3200" b="0" i="0" u="none" strike="noStrike" baseline="0" dirty="0" smtClean="0">
                <a:solidFill>
                  <a:srgbClr val="E46D0A"/>
                </a:solidFill>
                <a:latin typeface="Calibri" panose="020F0502020204030204" pitchFamily="34" charset="0"/>
              </a:rPr>
              <a:t/>
            </a:r>
            <a:br>
              <a:rPr lang="en-US" sz="3200" b="0" i="0" u="none" strike="noStrike" baseline="0" dirty="0" smtClean="0">
                <a:solidFill>
                  <a:srgbClr val="E46D0A"/>
                </a:solidFill>
                <a:latin typeface="Calibri" panose="020F0502020204030204" pitchFamily="34" charset="0"/>
              </a:rPr>
            </a:br>
            <a:r>
              <a:rPr lang="en-US" sz="3200" b="0" i="0" u="none" strike="noStrike" baseline="0" dirty="0" smtClean="0">
                <a:solidFill>
                  <a:srgbClr val="E46D0A"/>
                </a:solidFill>
                <a:latin typeface="Calibri" panose="020F0502020204030204" pitchFamily="34" charset="0"/>
              </a:rPr>
              <a:t>it were an established </a:t>
            </a:r>
            <a:r>
              <a:rPr lang="en-US" sz="3200" b="0" i="0" u="none" strike="noStrike" baseline="0" dirty="0">
                <a:solidFill>
                  <a:srgbClr val="E46D0A"/>
                </a:solidFill>
                <a:latin typeface="Calibri" panose="020F0502020204030204" pitchFamily="34" charset="0"/>
              </a:rPr>
              <a:t>Torah truth</a:t>
            </a:r>
            <a:r>
              <a:rPr lang="en-US" sz="3200" b="0" i="0" u="none" strike="noStrike" baseline="0" dirty="0" smtClean="0">
                <a:solidFill>
                  <a:srgbClr val="E46D0A"/>
                </a:solidFill>
                <a:latin typeface="Calibri" panose="020F0502020204030204" pitchFamily="34" charset="0"/>
              </a:rPr>
              <a:t>?</a:t>
            </a:r>
          </a:p>
          <a:p>
            <a:pPr marL="457200" indent="-457200" algn="l">
              <a:buAutoNum type="arabicPeriod"/>
            </a:pPr>
            <a:r>
              <a:rPr lang="en-US" sz="3200" dirty="0" smtClean="0">
                <a:solidFill>
                  <a:schemeClr val="tx1">
                    <a:lumMod val="75000"/>
                    <a:lumOff val="25000"/>
                  </a:schemeClr>
                </a:solidFill>
                <a:latin typeface="Calibri" panose="020F0502020204030204" pitchFamily="34" charset="0"/>
              </a:rPr>
              <a:t>Is it any surprise that Sunset </a:t>
            </a:r>
            <a:r>
              <a:rPr lang="en-US" sz="3200" dirty="0">
                <a:solidFill>
                  <a:schemeClr val="tx1">
                    <a:lumMod val="75000"/>
                    <a:lumOff val="25000"/>
                  </a:schemeClr>
                </a:solidFill>
                <a:latin typeface="Calibri" panose="020F0502020204030204" pitchFamily="34" charset="0"/>
              </a:rPr>
              <a:t>T</a:t>
            </a:r>
            <a:r>
              <a:rPr lang="en-US" sz="3200" dirty="0" smtClean="0">
                <a:solidFill>
                  <a:schemeClr val="tx1">
                    <a:lumMod val="75000"/>
                    <a:lumOff val="25000"/>
                  </a:schemeClr>
                </a:solidFill>
                <a:latin typeface="Calibri" panose="020F0502020204030204" pitchFamily="34" charset="0"/>
              </a:rPr>
              <a:t>heory was adopted and incorporated by the </a:t>
            </a:r>
            <a:r>
              <a:rPr lang="en-US" sz="3200" u="sng" dirty="0" smtClean="0">
                <a:solidFill>
                  <a:srgbClr val="FF0000"/>
                </a:solidFill>
                <a:latin typeface="Calibri" panose="020F0502020204030204" pitchFamily="34" charset="0"/>
              </a:rPr>
              <a:t>same reli</a:t>
            </a:r>
            <a:r>
              <a:rPr lang="en-US" sz="3200" dirty="0" smtClean="0">
                <a:solidFill>
                  <a:srgbClr val="FF0000"/>
                </a:solidFill>
                <a:latin typeface="Calibri" panose="020F0502020204030204" pitchFamily="34" charset="0"/>
              </a:rPr>
              <a:t>g</a:t>
            </a:r>
            <a:r>
              <a:rPr lang="en-US" sz="3200" u="sng" dirty="0" smtClean="0">
                <a:solidFill>
                  <a:srgbClr val="FF0000"/>
                </a:solidFill>
                <a:latin typeface="Calibri" panose="020F0502020204030204" pitchFamily="34" charset="0"/>
              </a:rPr>
              <a:t>ion</a:t>
            </a:r>
            <a:r>
              <a:rPr lang="en-US" sz="3200" dirty="0" smtClean="0">
                <a:solidFill>
                  <a:srgbClr val="FF0000"/>
                </a:solidFill>
                <a:latin typeface="Calibri" panose="020F0502020204030204" pitchFamily="34" charset="0"/>
              </a:rPr>
              <a:t> that murdered our </a:t>
            </a:r>
            <a:r>
              <a:rPr lang="en-US" sz="3200" dirty="0" smtClean="0">
                <a:solidFill>
                  <a:srgbClr val="0000FF"/>
                </a:solidFill>
                <a:latin typeface="Calibri" panose="020F0502020204030204" pitchFamily="34" charset="0"/>
              </a:rPr>
              <a:t>Mashiach?</a:t>
            </a:r>
            <a:endParaRPr lang="en-US" sz="3200" b="0" i="0" u="none" strike="noStrike" baseline="0" dirty="0">
              <a:solidFill>
                <a:srgbClr val="0000FF"/>
              </a:solidFill>
              <a:latin typeface="Calibri" panose="020F0502020204030204" pitchFamily="34" charset="0"/>
            </a:endParaRPr>
          </a:p>
          <a:p>
            <a:pPr algn="l"/>
            <a:endParaRPr lang="en-US"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41067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B9CCA9B-501B-46D8-AD37-F77C6A4520FE}"/>
              </a:ext>
            </a:extLst>
          </p:cNvPr>
          <p:cNvSpPr txBox="1"/>
          <p:nvPr/>
        </p:nvSpPr>
        <p:spPr>
          <a:xfrm>
            <a:off x="416952" y="1112741"/>
            <a:ext cx="11245719" cy="5016758"/>
          </a:xfrm>
          <a:prstGeom prst="rect">
            <a:avLst/>
          </a:prstGeom>
          <a:noFill/>
        </p:spPr>
        <p:txBody>
          <a:bodyPr wrap="square">
            <a:spAutoFit/>
            <a:scene3d>
              <a:camera prst="orthographicFront"/>
              <a:lightRig rig="threePt" dir="t"/>
            </a:scene3d>
            <a:sp3d extrusionH="57150">
              <a:bevelT w="38100" h="38100" prst="angle"/>
            </a:sp3d>
          </a:bodyPr>
          <a:lstStyle/>
          <a:p>
            <a:pPr marL="457200" indent="-457200" algn="l">
              <a:buFont typeface="Arial" pitchFamily="34" charset="0"/>
              <a:buChar char="•"/>
            </a:pPr>
            <a:r>
              <a:rPr lang="en-US" sz="3200" b="1" dirty="0" smtClean="0">
                <a:solidFill>
                  <a:srgbClr val="A42700"/>
                </a:solidFill>
                <a:latin typeface="Calibri" panose="020F0502020204030204" pitchFamily="34" charset="0"/>
              </a:rPr>
              <a:t>M</a:t>
            </a:r>
            <a:r>
              <a:rPr lang="en-US" sz="3200" b="1" i="0" u="none" strike="noStrike" baseline="0" dirty="0" smtClean="0">
                <a:solidFill>
                  <a:srgbClr val="A42700"/>
                </a:solidFill>
                <a:latin typeface="Calibri" panose="020F0502020204030204" pitchFamily="34" charset="0"/>
              </a:rPr>
              <a:t>ost </a:t>
            </a:r>
            <a:r>
              <a:rPr lang="en-US" sz="3200" b="1" i="0" u="none" strike="noStrike" baseline="0" dirty="0">
                <a:solidFill>
                  <a:srgbClr val="A42700"/>
                </a:solidFill>
                <a:latin typeface="Calibri" panose="020F0502020204030204" pitchFamily="34" charset="0"/>
              </a:rPr>
              <a:t>of us have been ingrained so heavily with established ideas, claiming to be truth from Scripture, that it has become very difficult to part with these falsehoods. </a:t>
            </a:r>
            <a:endParaRPr lang="en-US" sz="3200" b="1" i="0" u="none" strike="noStrike" baseline="0" dirty="0" smtClean="0">
              <a:solidFill>
                <a:srgbClr val="A42700"/>
              </a:solidFill>
              <a:latin typeface="Calibri" panose="020F0502020204030204" pitchFamily="34" charset="0"/>
            </a:endParaRPr>
          </a:p>
          <a:p>
            <a:pPr marL="457200" indent="-457200" algn="l">
              <a:buFont typeface="Arial" pitchFamily="34" charset="0"/>
              <a:buChar char="•"/>
            </a:pPr>
            <a:r>
              <a:rPr lang="en-US" sz="3200" b="1" dirty="0" smtClean="0">
                <a:solidFill>
                  <a:srgbClr val="005024"/>
                </a:solidFill>
                <a:latin typeface="Calibri" panose="020F0502020204030204" pitchFamily="34" charset="0"/>
              </a:rPr>
              <a:t>Through many personal experiences, it is a </a:t>
            </a:r>
            <a:r>
              <a:rPr lang="en-AU" sz="3200" b="1" i="0" u="none" strike="noStrike" baseline="0" dirty="0" smtClean="0">
                <a:solidFill>
                  <a:srgbClr val="005024"/>
                </a:solidFill>
                <a:latin typeface="Calibri" panose="020F0502020204030204" pitchFamily="34" charset="0"/>
              </a:rPr>
              <a:t>most </a:t>
            </a:r>
            <a:r>
              <a:rPr lang="en-AU" sz="3200" b="1" i="0" u="none" strike="noStrike" baseline="0" dirty="0">
                <a:solidFill>
                  <a:srgbClr val="005024"/>
                </a:solidFill>
                <a:latin typeface="Calibri" panose="020F0502020204030204" pitchFamily="34" charset="0"/>
              </a:rPr>
              <a:t>difficult challenge </a:t>
            </a:r>
            <a:r>
              <a:rPr lang="en-AU" sz="3200" b="1" i="0" u="none" strike="noStrike" baseline="0" dirty="0" smtClean="0">
                <a:solidFill>
                  <a:srgbClr val="005024"/>
                </a:solidFill>
                <a:latin typeface="Calibri" panose="020F0502020204030204" pitchFamily="34" charset="0"/>
              </a:rPr>
              <a:t>to “unlearn” and let </a:t>
            </a:r>
            <a:r>
              <a:rPr lang="en-AU" sz="3200" b="1" i="0" u="none" strike="noStrike" baseline="0" dirty="0">
                <a:solidFill>
                  <a:srgbClr val="005024"/>
                </a:solidFill>
                <a:latin typeface="Calibri" panose="020F0502020204030204" pitchFamily="34" charset="0"/>
              </a:rPr>
              <a:t>these warped traditions go. </a:t>
            </a:r>
            <a:endParaRPr lang="en-AU" sz="3200" b="1" i="0" u="none" strike="noStrike" baseline="0" dirty="0" smtClean="0">
              <a:solidFill>
                <a:srgbClr val="005024"/>
              </a:solidFill>
              <a:latin typeface="Calibri" panose="020F0502020204030204" pitchFamily="34" charset="0"/>
            </a:endParaRPr>
          </a:p>
          <a:p>
            <a:pPr marL="457200" indent="-457200" algn="l">
              <a:buFont typeface="Arial" pitchFamily="34" charset="0"/>
              <a:buChar char="•"/>
            </a:pPr>
            <a:r>
              <a:rPr lang="en-AU" sz="3200" b="1" i="0" u="none" strike="noStrike" baseline="0" dirty="0" smtClean="0">
                <a:solidFill>
                  <a:schemeClr val="tx1">
                    <a:lumMod val="75000"/>
                    <a:lumOff val="25000"/>
                  </a:schemeClr>
                </a:solidFill>
                <a:latin typeface="Calibri" panose="020F0502020204030204" pitchFamily="34" charset="0"/>
              </a:rPr>
              <a:t>To </a:t>
            </a:r>
            <a:r>
              <a:rPr lang="en-AU" sz="3200" b="1" i="0" u="none" strike="noStrike" baseline="0" dirty="0">
                <a:solidFill>
                  <a:schemeClr val="tx1">
                    <a:lumMod val="75000"/>
                    <a:lumOff val="25000"/>
                  </a:schemeClr>
                </a:solidFill>
                <a:latin typeface="Calibri" panose="020F0502020204030204" pitchFamily="34" charset="0"/>
              </a:rPr>
              <a:t>understand “how and why” </a:t>
            </a:r>
            <a:r>
              <a:rPr lang="en-AU" sz="3200" b="1" i="0" u="none" strike="noStrike" baseline="0" dirty="0" smtClean="0">
                <a:solidFill>
                  <a:srgbClr val="0000FF"/>
                </a:solidFill>
                <a:latin typeface="Calibri,Bold"/>
              </a:rPr>
              <a:t>Yahuah’s </a:t>
            </a:r>
            <a:r>
              <a:rPr lang="en-US" sz="3200" b="1" i="0" u="none" strike="noStrike" baseline="0" dirty="0">
                <a:solidFill>
                  <a:srgbClr val="0000FF"/>
                </a:solidFill>
                <a:latin typeface="Calibri,Bold"/>
              </a:rPr>
              <a:t>days commence with </a:t>
            </a:r>
            <a:r>
              <a:rPr lang="en-US" sz="3200" b="1" i="0" u="none" strike="noStrike" baseline="0" dirty="0">
                <a:solidFill>
                  <a:schemeClr val="accent2">
                    <a:lumMod val="75000"/>
                  </a:schemeClr>
                </a:solidFill>
                <a:latin typeface="Calibri,Bold"/>
              </a:rPr>
              <a:t>Dawn</a:t>
            </a:r>
            <a:r>
              <a:rPr lang="en-US" sz="3200" b="1" i="0" u="none" strike="noStrike" baseline="0" dirty="0">
                <a:solidFill>
                  <a:srgbClr val="0000FF"/>
                </a:solidFill>
                <a:latin typeface="Calibri,Bold"/>
              </a:rPr>
              <a:t> </a:t>
            </a:r>
            <a:r>
              <a:rPr lang="en-US" sz="3200" b="1" i="0" u="none" strike="noStrike" baseline="0" dirty="0">
                <a:solidFill>
                  <a:schemeClr val="tx1">
                    <a:lumMod val="75000"/>
                    <a:lumOff val="25000"/>
                  </a:schemeClr>
                </a:solidFill>
                <a:latin typeface="Calibri" panose="020F0502020204030204" pitchFamily="34" charset="0"/>
              </a:rPr>
              <a:t>is very simple, </a:t>
            </a:r>
            <a:r>
              <a:rPr lang="en-US" sz="3200" b="1" i="0" u="sng" strike="noStrike" baseline="0" dirty="0">
                <a:solidFill>
                  <a:srgbClr val="E46D0A"/>
                </a:solidFill>
                <a:latin typeface="Calibri,Bold"/>
              </a:rPr>
              <a:t>if onl</a:t>
            </a:r>
            <a:r>
              <a:rPr lang="en-US" sz="3200" b="1" i="0" strike="noStrike" baseline="0" dirty="0">
                <a:solidFill>
                  <a:srgbClr val="E46D0A"/>
                </a:solidFill>
                <a:latin typeface="Calibri,Bold"/>
              </a:rPr>
              <a:t>y </a:t>
            </a:r>
            <a:r>
              <a:rPr lang="en-US" sz="3200" b="1" i="0" u="sng" strike="noStrike" baseline="0" dirty="0">
                <a:solidFill>
                  <a:schemeClr val="tx1">
                    <a:lumMod val="75000"/>
                    <a:lumOff val="25000"/>
                  </a:schemeClr>
                </a:solidFill>
                <a:latin typeface="Calibri" panose="020F0502020204030204" pitchFamily="34" charset="0"/>
              </a:rPr>
              <a:t>we will acce</a:t>
            </a:r>
            <a:r>
              <a:rPr lang="en-US" sz="3200" b="1" i="0" strike="noStrike" baseline="0" dirty="0">
                <a:solidFill>
                  <a:schemeClr val="tx1">
                    <a:lumMod val="75000"/>
                    <a:lumOff val="25000"/>
                  </a:schemeClr>
                </a:solidFill>
                <a:latin typeface="Calibri" panose="020F0502020204030204" pitchFamily="34" charset="0"/>
              </a:rPr>
              <a:t>p</a:t>
            </a:r>
            <a:r>
              <a:rPr lang="en-US" sz="3200" b="1" i="0" u="sng" strike="noStrike" baseline="0" dirty="0">
                <a:solidFill>
                  <a:schemeClr val="tx1">
                    <a:lumMod val="75000"/>
                    <a:lumOff val="25000"/>
                  </a:schemeClr>
                </a:solidFill>
                <a:latin typeface="Calibri" panose="020F0502020204030204" pitchFamily="34" charset="0"/>
              </a:rPr>
              <a:t>t the meanin</a:t>
            </a:r>
            <a:r>
              <a:rPr lang="en-US" sz="3200" b="1" i="0" strike="noStrike" baseline="0" dirty="0">
                <a:solidFill>
                  <a:schemeClr val="tx1">
                    <a:lumMod val="75000"/>
                    <a:lumOff val="25000"/>
                  </a:schemeClr>
                </a:solidFill>
                <a:latin typeface="Calibri" panose="020F0502020204030204" pitchFamily="34" charset="0"/>
              </a:rPr>
              <a:t>g</a:t>
            </a:r>
            <a:r>
              <a:rPr lang="en-US" sz="3200" b="1" i="0" u="sng" strike="noStrike" baseline="0" dirty="0">
                <a:solidFill>
                  <a:schemeClr val="tx1">
                    <a:lumMod val="75000"/>
                    <a:lumOff val="25000"/>
                  </a:schemeClr>
                </a:solidFill>
                <a:latin typeface="Calibri" panose="020F0502020204030204" pitchFamily="34" charset="0"/>
              </a:rPr>
              <a:t>s of each Ins</a:t>
            </a:r>
            <a:r>
              <a:rPr lang="en-US" sz="3200" b="1" i="0" strike="noStrike" baseline="0" dirty="0">
                <a:solidFill>
                  <a:schemeClr val="tx1">
                    <a:lumMod val="75000"/>
                    <a:lumOff val="25000"/>
                  </a:schemeClr>
                </a:solidFill>
                <a:latin typeface="Calibri" panose="020F0502020204030204" pitchFamily="34" charset="0"/>
              </a:rPr>
              <a:t>p</a:t>
            </a:r>
            <a:r>
              <a:rPr lang="en-US" sz="3200" b="1" i="0" u="sng" strike="noStrike" baseline="0" dirty="0">
                <a:solidFill>
                  <a:schemeClr val="tx1">
                    <a:lumMod val="75000"/>
                    <a:lumOff val="25000"/>
                  </a:schemeClr>
                </a:solidFill>
                <a:latin typeface="Calibri" panose="020F0502020204030204" pitchFamily="34" charset="0"/>
              </a:rPr>
              <a:t>ired Word at face value</a:t>
            </a:r>
            <a:r>
              <a:rPr lang="en-US" sz="3200" b="1" i="0" u="none" strike="noStrike" baseline="0" dirty="0">
                <a:solidFill>
                  <a:schemeClr val="tx1">
                    <a:lumMod val="75000"/>
                    <a:lumOff val="25000"/>
                  </a:schemeClr>
                </a:solidFill>
                <a:latin typeface="Calibri" panose="020F0502020204030204" pitchFamily="34" charset="0"/>
              </a:rPr>
              <a:t>. </a:t>
            </a:r>
            <a:endParaRPr lang="en-US" sz="3200" b="1" i="0" u="none" strike="noStrike" baseline="0" dirty="0" smtClean="0">
              <a:solidFill>
                <a:schemeClr val="tx1">
                  <a:lumMod val="75000"/>
                  <a:lumOff val="25000"/>
                </a:schemeClr>
              </a:solidFill>
              <a:latin typeface="Calibri" panose="020F0502020204030204" pitchFamily="34" charset="0"/>
            </a:endParaRPr>
          </a:p>
          <a:p>
            <a:pPr marL="457200" indent="-457200" algn="l">
              <a:buFont typeface="Arial" pitchFamily="34" charset="0"/>
              <a:buChar char="•"/>
            </a:pPr>
            <a:r>
              <a:rPr lang="en-US" sz="3200" b="1" i="0" u="none" strike="noStrike" baseline="0" dirty="0" smtClean="0">
                <a:solidFill>
                  <a:schemeClr val="accent1">
                    <a:lumMod val="75000"/>
                  </a:schemeClr>
                </a:solidFill>
                <a:latin typeface="Calibri" panose="020F0502020204030204" pitchFamily="34" charset="0"/>
              </a:rPr>
              <a:t>When </a:t>
            </a:r>
            <a:r>
              <a:rPr lang="en-US" sz="3200" b="1" i="0" u="none" strike="noStrike" baseline="0" dirty="0">
                <a:solidFill>
                  <a:schemeClr val="accent1">
                    <a:lumMod val="75000"/>
                  </a:schemeClr>
                </a:solidFill>
                <a:latin typeface="Calibri" panose="020F0502020204030204" pitchFamily="34" charset="0"/>
              </a:rPr>
              <a:t>we are willing to do this, understanding “</a:t>
            </a:r>
            <a:r>
              <a:rPr lang="en-US" sz="3200" b="1" i="0" u="none" strike="noStrike" baseline="0" dirty="0">
                <a:solidFill>
                  <a:schemeClr val="accent2">
                    <a:lumMod val="75000"/>
                  </a:schemeClr>
                </a:solidFill>
                <a:latin typeface="Calibri" panose="020F0502020204030204" pitchFamily="34" charset="0"/>
              </a:rPr>
              <a:t>Dawn</a:t>
            </a:r>
            <a:r>
              <a:rPr lang="en-US" sz="3200" b="1" i="0" u="none" strike="noStrike" baseline="0" dirty="0">
                <a:solidFill>
                  <a:schemeClr val="accent1">
                    <a:lumMod val="75000"/>
                  </a:schemeClr>
                </a:solidFill>
                <a:latin typeface="Calibri" panose="020F0502020204030204" pitchFamily="34" charset="0"/>
              </a:rPr>
              <a:t>” becomes quite </a:t>
            </a:r>
            <a:r>
              <a:rPr lang="en-US" sz="3200" b="1" i="0" u="none" strike="noStrike" baseline="0" dirty="0" smtClean="0">
                <a:solidFill>
                  <a:schemeClr val="accent1">
                    <a:lumMod val="75000"/>
                  </a:schemeClr>
                </a:solidFill>
                <a:latin typeface="Calibri" panose="020F0502020204030204" pitchFamily="34" charset="0"/>
              </a:rPr>
              <a:t>simple, wonderful and easy.</a:t>
            </a:r>
            <a:endParaRPr lang="en-AU" sz="3200" b="1"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837E6352-AEFE-4C79-A010-4136B479DE88}" type="slidenum">
              <a:rPr lang="en-AU" smtClean="0"/>
              <a:t>41</a:t>
            </a:fld>
            <a:endParaRPr lang="en-AU"/>
          </a:p>
        </p:txBody>
      </p:sp>
      <p:sp>
        <p:nvSpPr>
          <p:cNvPr id="9" name="TextBox 8">
            <a:extLst>
              <a:ext uri="{FF2B5EF4-FFF2-40B4-BE49-F238E27FC236}">
                <a16:creationId xmlns:a16="http://schemas.microsoft.com/office/drawing/2014/main" xmlns="" id="{D081BCC6-7927-4799-B917-796A3AA361DB}"/>
              </a:ext>
            </a:extLst>
          </p:cNvPr>
          <p:cNvSpPr txBox="1"/>
          <p:nvPr/>
        </p:nvSpPr>
        <p:spPr>
          <a:xfrm>
            <a:off x="481793" y="281744"/>
            <a:ext cx="11116039"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en-US" sz="1800" b="0" i="0" u="none" strike="noStrike" baseline="0" dirty="0">
                <a:solidFill>
                  <a:srgbClr val="000000"/>
                </a:solidFill>
                <a:latin typeface="Calibri" panose="020F0502020204030204" pitchFamily="34" charset="0"/>
              </a:rPr>
              <a:t> </a:t>
            </a:r>
            <a:r>
              <a:rPr lang="en-US" sz="4800" b="1" i="0" u="none" strike="noStrike" spc="300" baseline="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The facts are</a:t>
            </a:r>
            <a:r>
              <a:rPr lang="en-US" sz="4800" b="1" i="0" u="none" strike="noStrike" spc="30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 these</a:t>
            </a:r>
            <a:r>
              <a:rPr lang="en-US" sz="4800" b="1" i="0" u="none" strike="noStrike" spc="300" baseline="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 …</a:t>
            </a:r>
            <a:endParaRPr lang="en-AU" sz="4800" b="1" spc="300" dirty="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Tree>
    <p:extLst>
      <p:ext uri="{BB962C8B-B14F-4D97-AF65-F5344CB8AC3E}">
        <p14:creationId xmlns:p14="http://schemas.microsoft.com/office/powerpoint/2010/main" val="1210326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B9CCA9B-501B-46D8-AD37-F77C6A4520FE}"/>
              </a:ext>
            </a:extLst>
          </p:cNvPr>
          <p:cNvSpPr txBox="1"/>
          <p:nvPr/>
        </p:nvSpPr>
        <p:spPr>
          <a:xfrm>
            <a:off x="1058188" y="934455"/>
            <a:ext cx="10099807" cy="4308872"/>
          </a:xfrm>
          <a:prstGeom prst="rect">
            <a:avLst/>
          </a:prstGeom>
          <a:noFill/>
        </p:spPr>
        <p:txBody>
          <a:bodyPr wrap="square">
            <a:spAutoFit/>
            <a:scene3d>
              <a:camera prst="orthographicFront"/>
              <a:lightRig rig="threePt" dir="t"/>
            </a:scene3d>
            <a:sp3d extrusionH="57150">
              <a:bevelT w="38100" h="38100" prst="angle"/>
            </a:sp3d>
          </a:bodyPr>
          <a:lstStyle/>
          <a:p>
            <a:pPr algn="l"/>
            <a:endParaRPr lang="en-US" sz="1800" b="0" i="0" u="none" strike="noStrike" baseline="0" dirty="0">
              <a:solidFill>
                <a:srgbClr val="000000"/>
              </a:solidFill>
              <a:latin typeface="Calibri" panose="020F0502020204030204" pitchFamily="34" charset="0"/>
            </a:endParaRPr>
          </a:p>
          <a:p>
            <a:pPr marL="285750" indent="-285750" algn="l">
              <a:buFont typeface="Arial" pitchFamily="34" charset="0"/>
              <a:buChar char="•"/>
            </a:pPr>
            <a:r>
              <a:rPr lang="en-US" sz="3600" b="1" dirty="0" smtClean="0">
                <a:solidFill>
                  <a:srgbClr val="000000"/>
                </a:solidFill>
                <a:latin typeface="Calibri" panose="020F0502020204030204" pitchFamily="34" charset="0"/>
              </a:rPr>
              <a:t>F</a:t>
            </a:r>
            <a:r>
              <a:rPr lang="en-US" sz="3600" b="1" i="0" u="none" strike="noStrike" baseline="0" dirty="0" smtClean="0">
                <a:solidFill>
                  <a:srgbClr val="000000"/>
                </a:solidFill>
                <a:latin typeface="Calibri" panose="020F0502020204030204" pitchFamily="34" charset="0"/>
              </a:rPr>
              <a:t>riend</a:t>
            </a:r>
            <a:r>
              <a:rPr lang="en-US" sz="3600" b="1" i="0" u="none" strike="noStrike" baseline="0" dirty="0">
                <a:solidFill>
                  <a:srgbClr val="000000"/>
                </a:solidFill>
                <a:latin typeface="Calibri" panose="020F0502020204030204" pitchFamily="34" charset="0"/>
              </a:rPr>
              <a:t>, will you choose to </a:t>
            </a:r>
            <a:r>
              <a:rPr lang="en-US" sz="3600" b="1" i="0" u="none" strike="noStrike" baseline="0" dirty="0" smtClean="0">
                <a:solidFill>
                  <a:srgbClr val="000000"/>
                </a:solidFill>
                <a:latin typeface="Calibri" panose="020F0502020204030204" pitchFamily="34" charset="0"/>
              </a:rPr>
              <a:t>be like </a:t>
            </a:r>
            <a:br>
              <a:rPr lang="en-US" sz="3600" b="1" i="0" u="none" strike="noStrike" baseline="0" dirty="0" smtClean="0">
                <a:solidFill>
                  <a:srgbClr val="000000"/>
                </a:solidFill>
                <a:latin typeface="Calibri" panose="020F0502020204030204" pitchFamily="34" charset="0"/>
              </a:rPr>
            </a:br>
            <a:r>
              <a:rPr lang="en-US" sz="3600" b="1" i="0" u="none" strike="noStrike" baseline="0" dirty="0" smtClean="0">
                <a:solidFill>
                  <a:srgbClr val="000000"/>
                </a:solidFill>
                <a:latin typeface="Calibri" panose="020F0502020204030204" pitchFamily="34" charset="0"/>
              </a:rPr>
              <a:t>a </a:t>
            </a:r>
            <a:r>
              <a:rPr lang="en-US" sz="3600" b="1" i="0" u="none" strike="noStrike" baseline="0" dirty="0" smtClean="0">
                <a:solidFill>
                  <a:srgbClr val="FF0000"/>
                </a:solidFill>
                <a:latin typeface="Calibri" panose="020F0502020204030204" pitchFamily="34" charset="0"/>
              </a:rPr>
              <a:t>“</a:t>
            </a:r>
            <a:r>
              <a:rPr lang="en-US" sz="3600" b="1" i="0" u="none" strike="noStrike" baseline="0" dirty="0">
                <a:solidFill>
                  <a:srgbClr val="FF0000"/>
                </a:solidFill>
                <a:latin typeface="Calibri" panose="020F0502020204030204" pitchFamily="34" charset="0"/>
              </a:rPr>
              <a:t>Belligerent Benjamite” </a:t>
            </a:r>
            <a:r>
              <a:rPr lang="en-US" sz="3600" b="1" i="0" u="none" strike="noStrike" baseline="0" dirty="0" smtClean="0">
                <a:solidFill>
                  <a:srgbClr val="FF0000"/>
                </a:solidFill>
                <a:latin typeface="Calibri" panose="020F0502020204030204" pitchFamily="34" charset="0"/>
              </a:rPr>
              <a:t/>
            </a:r>
            <a:br>
              <a:rPr lang="en-US" sz="3600" b="1" i="0" u="none" strike="noStrike" baseline="0" dirty="0" smtClean="0">
                <a:solidFill>
                  <a:srgbClr val="FF0000"/>
                </a:solidFill>
                <a:latin typeface="Calibri" panose="020F0502020204030204" pitchFamily="34" charset="0"/>
              </a:rPr>
            </a:br>
            <a:r>
              <a:rPr lang="en-US" sz="3600" b="1" i="0" u="none" strike="noStrike" baseline="0" dirty="0" smtClean="0">
                <a:solidFill>
                  <a:srgbClr val="FF0000"/>
                </a:solidFill>
                <a:latin typeface="Calibri" panose="020F0502020204030204" pitchFamily="34" charset="0"/>
              </a:rPr>
              <a:t>guarding </a:t>
            </a:r>
            <a:r>
              <a:rPr lang="en-US" sz="3600" b="1" i="0" u="none" strike="noStrike" baseline="0" dirty="0">
                <a:solidFill>
                  <a:srgbClr val="FF0000"/>
                </a:solidFill>
                <a:latin typeface="Calibri" panose="020F0502020204030204" pitchFamily="34" charset="0"/>
              </a:rPr>
              <a:t>convoluted traditions? </a:t>
            </a:r>
            <a:endParaRPr lang="en-US" sz="3600" b="1" i="0" u="none" strike="noStrike" baseline="0" dirty="0" smtClean="0">
              <a:solidFill>
                <a:srgbClr val="FF0000"/>
              </a:solidFill>
              <a:latin typeface="Calibri" panose="020F0502020204030204" pitchFamily="34" charset="0"/>
            </a:endParaRPr>
          </a:p>
          <a:p>
            <a:pPr marL="285750" indent="-285750" algn="l">
              <a:buFont typeface="Arial" pitchFamily="34" charset="0"/>
              <a:buChar char="•"/>
            </a:pPr>
            <a:endParaRPr lang="en-US" sz="2000" dirty="0">
              <a:solidFill>
                <a:srgbClr val="FF0000"/>
              </a:solidFill>
              <a:latin typeface="Calibri" panose="020F0502020204030204" pitchFamily="34" charset="0"/>
            </a:endParaRPr>
          </a:p>
          <a:p>
            <a:pPr marL="285750" indent="-285750" algn="l">
              <a:buFont typeface="Arial" pitchFamily="34" charset="0"/>
              <a:buChar char="•"/>
            </a:pPr>
            <a:r>
              <a:rPr lang="en-US" sz="3200" b="0" i="0" u="none" strike="noStrike" baseline="0" dirty="0" smtClean="0">
                <a:solidFill>
                  <a:srgbClr val="000000"/>
                </a:solidFill>
                <a:latin typeface="Calibri" panose="020F0502020204030204" pitchFamily="34" charset="0"/>
              </a:rPr>
              <a:t>Or </a:t>
            </a:r>
            <a:r>
              <a:rPr lang="en-US" sz="3200" b="0" i="0" u="none" strike="noStrike" baseline="0" dirty="0">
                <a:solidFill>
                  <a:srgbClr val="000000"/>
                </a:solidFill>
                <a:latin typeface="Calibri" panose="020F0502020204030204" pitchFamily="34" charset="0"/>
              </a:rPr>
              <a:t>will you heed the </a:t>
            </a:r>
            <a:r>
              <a:rPr lang="en-US" sz="3200" b="1" i="0" u="none" strike="noStrike" baseline="0" dirty="0">
                <a:solidFill>
                  <a:srgbClr val="0000FF"/>
                </a:solidFill>
                <a:latin typeface="Calibri,Bold"/>
              </a:rPr>
              <a:t>Torah </a:t>
            </a:r>
            <a:r>
              <a:rPr lang="en-US" sz="3200" b="0" i="0" u="none" strike="noStrike" baseline="0" dirty="0">
                <a:solidFill>
                  <a:srgbClr val="000000"/>
                </a:solidFill>
                <a:latin typeface="Calibri" panose="020F0502020204030204" pitchFamily="34" charset="0"/>
              </a:rPr>
              <a:t>and </a:t>
            </a:r>
            <a:r>
              <a:rPr lang="en-US" sz="3200" b="0" i="0" u="none" strike="noStrike" baseline="0" dirty="0" smtClean="0">
                <a:solidFill>
                  <a:srgbClr val="000000"/>
                </a:solidFill>
                <a:latin typeface="Calibri" panose="020F0502020204030204" pitchFamily="34" charset="0"/>
              </a:rPr>
              <a:t>accept the </a:t>
            </a:r>
            <a:r>
              <a:rPr lang="en-US" sz="3200" b="1" i="0" u="none" strike="noStrike" baseline="0" dirty="0" smtClean="0">
                <a:solidFill>
                  <a:schemeClr val="accent2">
                    <a:lumMod val="75000"/>
                  </a:schemeClr>
                </a:solidFill>
                <a:latin typeface="Calibri,Bold"/>
              </a:rPr>
              <a:t>Dawn Day </a:t>
            </a:r>
            <a:r>
              <a:rPr lang="en-US" sz="3200" b="1" i="0" u="none" strike="noStrike" baseline="0" dirty="0" smtClean="0">
                <a:solidFill>
                  <a:srgbClr val="0000FF"/>
                </a:solidFill>
                <a:latin typeface="Calibri,Bold"/>
              </a:rPr>
              <a:t/>
            </a:r>
            <a:br>
              <a:rPr lang="en-US" sz="3200" b="1" i="0" u="none" strike="noStrike" baseline="0" dirty="0" smtClean="0">
                <a:solidFill>
                  <a:srgbClr val="0000FF"/>
                </a:solidFill>
                <a:latin typeface="Calibri,Bold"/>
              </a:rPr>
            </a:br>
            <a:r>
              <a:rPr lang="en-US" sz="3200" b="0" i="0" u="none" strike="noStrike" baseline="0" dirty="0" smtClean="0">
                <a:solidFill>
                  <a:srgbClr val="000000"/>
                </a:solidFill>
                <a:latin typeface="Calibri" panose="020F0502020204030204" pitchFamily="34" charset="0"/>
              </a:rPr>
              <a:t>to </a:t>
            </a:r>
            <a:r>
              <a:rPr lang="en-US" sz="3200" b="0" i="0" u="none" strike="noStrike" baseline="0" dirty="0">
                <a:solidFill>
                  <a:srgbClr val="000000"/>
                </a:solidFill>
                <a:latin typeface="Calibri" panose="020F0502020204030204" pitchFamily="34" charset="0"/>
              </a:rPr>
              <a:t>begin </a:t>
            </a:r>
            <a:r>
              <a:rPr lang="en-AU" sz="3200" b="0" i="0" u="none" strike="noStrike" baseline="0" dirty="0">
                <a:solidFill>
                  <a:srgbClr val="000000"/>
                </a:solidFill>
                <a:latin typeface="Calibri" panose="020F0502020204030204" pitchFamily="34" charset="0"/>
              </a:rPr>
              <a:t>the weekly cycles, </a:t>
            </a:r>
            <a:r>
              <a:rPr lang="en-AU" sz="3200" b="0" i="0" u="none" strike="noStrike" baseline="0" dirty="0" smtClean="0">
                <a:solidFill>
                  <a:srgbClr val="000000"/>
                </a:solidFill>
                <a:latin typeface="Calibri" panose="020F0502020204030204" pitchFamily="34" charset="0"/>
              </a:rPr>
              <a:t>Shabbats</a:t>
            </a:r>
            <a:r>
              <a:rPr lang="en-AU" sz="3200" b="0" i="0" u="none" strike="noStrike" baseline="0" dirty="0">
                <a:solidFill>
                  <a:srgbClr val="000000"/>
                </a:solidFill>
                <a:latin typeface="Calibri" panose="020F0502020204030204" pitchFamily="34" charset="0"/>
              </a:rPr>
              <a:t>, </a:t>
            </a:r>
            <a:r>
              <a:rPr lang="en-AU" sz="3200" dirty="0" smtClean="0">
                <a:solidFill>
                  <a:srgbClr val="000000"/>
                </a:solidFill>
                <a:latin typeface="Calibri" panose="020F0502020204030204" pitchFamily="34" charset="0"/>
              </a:rPr>
              <a:t>including</a:t>
            </a:r>
            <a:r>
              <a:rPr lang="en-AU" sz="3200" b="0" i="0" u="none" strike="noStrike" baseline="0" dirty="0" smtClean="0">
                <a:solidFill>
                  <a:srgbClr val="000000"/>
                </a:solidFill>
                <a:latin typeface="Calibri" panose="020F0502020204030204" pitchFamily="34" charset="0"/>
              </a:rPr>
              <a:t> all </a:t>
            </a:r>
            <a:r>
              <a:rPr lang="en-AU" sz="3200" b="0" i="0" u="none" strike="noStrike" baseline="0" dirty="0">
                <a:solidFill>
                  <a:srgbClr val="000000"/>
                </a:solidFill>
                <a:latin typeface="Calibri" panose="020F0502020204030204" pitchFamily="34" charset="0"/>
              </a:rPr>
              <a:t>Feasts and </a:t>
            </a:r>
            <a:r>
              <a:rPr lang="en-AU" sz="3200" b="0" i="0" u="none" strike="noStrike" baseline="0" dirty="0" smtClean="0">
                <a:solidFill>
                  <a:srgbClr val="000000"/>
                </a:solidFill>
                <a:latin typeface="Calibri" panose="020F0502020204030204" pitchFamily="34" charset="0"/>
              </a:rPr>
              <a:t>Festivals </a:t>
            </a:r>
            <a:r>
              <a:rPr lang="en-AU" sz="3200" b="0" i="0" u="none" strike="noStrike" baseline="0" dirty="0">
                <a:solidFill>
                  <a:srgbClr val="000000"/>
                </a:solidFill>
                <a:latin typeface="Calibri" panose="020F0502020204030204" pitchFamily="34" charset="0"/>
              </a:rPr>
              <a:t>just </a:t>
            </a:r>
            <a:r>
              <a:rPr lang="en-AU" sz="3200" b="0" i="0" u="none" strike="noStrike" baseline="0" dirty="0" smtClean="0">
                <a:solidFill>
                  <a:srgbClr val="000000"/>
                </a:solidFill>
                <a:latin typeface="Calibri" panose="020F0502020204030204" pitchFamily="34" charset="0"/>
              </a:rPr>
              <a:t>as</a:t>
            </a:r>
            <a:r>
              <a:rPr lang="en-AU" sz="3200" b="0" i="0" u="none" strike="noStrike" dirty="0" smtClean="0">
                <a:solidFill>
                  <a:srgbClr val="000000"/>
                </a:solidFill>
                <a:latin typeface="Calibri" panose="020F0502020204030204" pitchFamily="34" charset="0"/>
              </a:rPr>
              <a:t> </a:t>
            </a:r>
            <a:r>
              <a:rPr lang="en-AU" sz="3200" b="1" dirty="0" smtClean="0">
                <a:solidFill>
                  <a:srgbClr val="0000FF"/>
                </a:solidFill>
                <a:latin typeface="Calibri,Bold"/>
              </a:rPr>
              <a:t>Ya</a:t>
            </a:r>
            <a:r>
              <a:rPr lang="en-AU" sz="3200" b="1" i="0" u="none" strike="noStrike" baseline="0" dirty="0" smtClean="0">
                <a:solidFill>
                  <a:srgbClr val="0000FF"/>
                </a:solidFill>
                <a:latin typeface="Calibri,Bold"/>
              </a:rPr>
              <a:t>huah </a:t>
            </a:r>
            <a:r>
              <a:rPr lang="en-US" sz="3200" b="0" i="0" u="none" strike="noStrike" baseline="0" dirty="0">
                <a:solidFill>
                  <a:srgbClr val="000000"/>
                </a:solidFill>
                <a:latin typeface="Calibri" panose="020F0502020204030204" pitchFamily="34" charset="0"/>
              </a:rPr>
              <a:t>has so positively proclaimed throughout the Scriptures</a:t>
            </a:r>
            <a:r>
              <a:rPr lang="en-US" sz="3200" b="0" i="0" u="none" strike="noStrike" baseline="0" dirty="0" smtClean="0">
                <a:solidFill>
                  <a:srgbClr val="000000"/>
                </a:solidFill>
                <a:latin typeface="Calibri" panose="020F0502020204030204" pitchFamily="34" charset="0"/>
              </a:rPr>
              <a:t>?</a:t>
            </a:r>
          </a:p>
        </p:txBody>
      </p:sp>
      <p:sp>
        <p:nvSpPr>
          <p:cNvPr id="5" name="Slide Number Placeholder 4"/>
          <p:cNvSpPr>
            <a:spLocks noGrp="1"/>
          </p:cNvSpPr>
          <p:nvPr>
            <p:ph type="sldNum" sz="quarter" idx="12"/>
          </p:nvPr>
        </p:nvSpPr>
        <p:spPr/>
        <p:txBody>
          <a:bodyPr/>
          <a:lstStyle/>
          <a:p>
            <a:fld id="{837E6352-AEFE-4C79-A010-4136B479DE88}" type="slidenum">
              <a:rPr lang="en-AU" smtClean="0"/>
              <a:t>42</a:t>
            </a:fld>
            <a:endParaRPr lang="en-AU"/>
          </a:p>
        </p:txBody>
      </p:sp>
      <p:pic>
        <p:nvPicPr>
          <p:cNvPr id="8" name="Picture 7" descr="C:\Users\Valued Customer\AppData\Local\Microsoft\Windows\Temporary Internet Files\Content.Word\belligerant mule.jpg"/>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721599" y="934455"/>
            <a:ext cx="2527395" cy="25708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extBox 8">
            <a:extLst>
              <a:ext uri="{FF2B5EF4-FFF2-40B4-BE49-F238E27FC236}">
                <a16:creationId xmlns:a16="http://schemas.microsoft.com/office/drawing/2014/main" xmlns="" id="{D081BCC6-7927-4799-B917-796A3AA361DB}"/>
              </a:ext>
            </a:extLst>
          </p:cNvPr>
          <p:cNvSpPr txBox="1"/>
          <p:nvPr/>
        </p:nvSpPr>
        <p:spPr>
          <a:xfrm>
            <a:off x="481793" y="281744"/>
            <a:ext cx="11116039"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en-US" sz="1800" b="0" i="0" u="none" strike="noStrike" baseline="0" dirty="0">
                <a:solidFill>
                  <a:srgbClr val="000000"/>
                </a:solidFill>
                <a:latin typeface="Calibri" panose="020F0502020204030204" pitchFamily="34" charset="0"/>
              </a:rPr>
              <a:t> </a:t>
            </a:r>
            <a:r>
              <a:rPr lang="en-US" sz="4800" b="1" i="0" u="none" strike="noStrike" spc="300" baseline="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This study ends with an appeal!</a:t>
            </a:r>
            <a:endParaRPr lang="en-AU" sz="4800" b="1" spc="300" dirty="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
        <p:nvSpPr>
          <p:cNvPr id="10" name="TextBox 9">
            <a:extLst>
              <a:ext uri="{FF2B5EF4-FFF2-40B4-BE49-F238E27FC236}">
                <a16:creationId xmlns:a16="http://schemas.microsoft.com/office/drawing/2014/main" xmlns="" id="{D081BCC6-7927-4799-B917-796A3AA361DB}"/>
              </a:ext>
            </a:extLst>
          </p:cNvPr>
          <p:cNvSpPr txBox="1"/>
          <p:nvPr/>
        </p:nvSpPr>
        <p:spPr>
          <a:xfrm>
            <a:off x="550071" y="5208068"/>
            <a:ext cx="11116039" cy="646331"/>
          </a:xfrm>
          <a:prstGeom prst="rect">
            <a:avLst/>
          </a:prstGeom>
          <a:noFill/>
        </p:spPr>
        <p:txBody>
          <a:bodyPr wrap="square">
            <a:spAutoFit/>
            <a:scene3d>
              <a:camera prst="orthographicFront"/>
              <a:lightRig rig="threePt" dir="t"/>
            </a:scene3d>
            <a:sp3d extrusionH="57150">
              <a:bevelT h="25400" prst="softRound"/>
            </a:sp3d>
          </a:bodyPr>
          <a:lstStyle/>
          <a:p>
            <a:pPr algn="ctr"/>
            <a:r>
              <a:rPr lang="en-US" sz="1400" b="0" i="0" u="none" strike="noStrike" baseline="0" dirty="0">
                <a:solidFill>
                  <a:srgbClr val="000000"/>
                </a:solidFill>
                <a:latin typeface="Calibri" panose="020F0502020204030204" pitchFamily="34" charset="0"/>
              </a:rPr>
              <a:t> </a:t>
            </a:r>
            <a:r>
              <a:rPr lang="en-US" sz="3600" b="1" i="0" u="none" strike="noStrike" spc="300" baseline="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The right decision just may change your life!</a:t>
            </a:r>
            <a:endParaRPr lang="en-AU" sz="3600" b="1" spc="300" dirty="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Tree>
    <p:extLst>
      <p:ext uri="{BB962C8B-B14F-4D97-AF65-F5344CB8AC3E}">
        <p14:creationId xmlns:p14="http://schemas.microsoft.com/office/powerpoint/2010/main" val="2783495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4000" fill="remove" nodeType="afterEffect">
                                  <p:stCondLst>
                                    <p:cond delay="1750"/>
                                  </p:stCondLst>
                                  <p:childTnLst>
                                    <p:animScale>
                                      <p:cBhvr>
                                        <p:cTn id="6" dur="5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fade">
                                      <p:cBhvr>
                                        <p:cTn id="11" dur="1000"/>
                                        <p:tgtEl>
                                          <p:spTgt spid="7">
                                            <p:txEl>
                                              <p:pRg st="3" end="3"/>
                                            </p:txEl>
                                          </p:spTgt>
                                        </p:tgtEl>
                                      </p:cBhvr>
                                    </p:animEffect>
                                    <p:anim calcmode="lin" valueType="num">
                                      <p:cBhvr>
                                        <p:cTn id="1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e\Desktop\Art for CCC\1. Art - Main File\Morning\dawn wl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486135"/>
            <a:ext cx="12298895" cy="742515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37E6352-AEFE-4C79-A010-4136B479DE88}" type="slidenum">
              <a:rPr lang="en-AU" smtClean="0"/>
              <a:pPr/>
              <a:t>43</a:t>
            </a:fld>
            <a:endParaRPr lang="en-AU" dirty="0"/>
          </a:p>
        </p:txBody>
      </p:sp>
      <p:sp>
        <p:nvSpPr>
          <p:cNvPr id="4" name="Text Placeholder 5"/>
          <p:cNvSpPr txBox="1">
            <a:spLocks/>
          </p:cNvSpPr>
          <p:nvPr/>
        </p:nvSpPr>
        <p:spPr>
          <a:xfrm>
            <a:off x="738767" y="133220"/>
            <a:ext cx="10708595" cy="3015494"/>
          </a:xfrm>
          <a:prstGeom prst="rect">
            <a:avLst/>
          </a:prstGeom>
        </p:spPr>
        <p:txBody>
          <a:bodyPr>
            <a:normAutofit fontScale="92500" lnSpcReduction="10000"/>
            <a:scene3d>
              <a:camera prst="orthographicFront"/>
              <a:lightRig rig="threePt" dir="t"/>
            </a:scene3d>
            <a:sp3d extrusionH="57150">
              <a:bevelT w="38100" h="38100"/>
            </a:sp3d>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Clr>
                <a:prstClr val="white"/>
              </a:buClr>
              <a:buNone/>
            </a:pPr>
            <a:r>
              <a:rPr lang="en-US" sz="4400" dirty="0" smtClean="0">
                <a:solidFill>
                  <a:prstClr val="white"/>
                </a:solidFill>
                <a:latin typeface="Berlin Sans FB" pitchFamily="34" charset="0"/>
              </a:rPr>
              <a:t>This is just one of a multitude of testimonies for </a:t>
            </a:r>
            <a:r>
              <a:rPr lang="en-US" sz="4400" b="1" dirty="0" smtClean="0">
                <a:ln>
                  <a:solidFill>
                    <a:schemeClr val="accent4">
                      <a:lumMod val="75000"/>
                    </a:schemeClr>
                  </a:solidFill>
                </a:ln>
                <a:solidFill>
                  <a:srgbClr val="0070C0"/>
                </a:solidFill>
                <a:effectLst>
                  <a:glow rad="127000">
                    <a:srgbClr val="FFFF00"/>
                  </a:glow>
                </a:effectLst>
                <a:latin typeface="Berlin Sans FB" pitchFamily="34" charset="0"/>
              </a:rPr>
              <a:t>Yahuah’s</a:t>
            </a:r>
            <a:r>
              <a:rPr lang="en-US" sz="4400" b="1" dirty="0" smtClean="0">
                <a:ln>
                  <a:solidFill>
                    <a:schemeClr val="accent4">
                      <a:lumMod val="75000"/>
                    </a:schemeClr>
                  </a:solidFill>
                </a:ln>
                <a:solidFill>
                  <a:srgbClr val="00FFFF"/>
                </a:solidFill>
                <a:effectLst>
                  <a:glow rad="127000">
                    <a:srgbClr val="FFFF00"/>
                  </a:glow>
                </a:effectLst>
                <a:latin typeface="Berlin Sans FB" pitchFamily="34" charset="0"/>
              </a:rPr>
              <a:t> Day </a:t>
            </a:r>
            <a:r>
              <a:rPr lang="en-US" sz="3000" b="1" dirty="0" smtClean="0">
                <a:ln>
                  <a:solidFill>
                    <a:schemeClr val="accent4">
                      <a:lumMod val="75000"/>
                    </a:schemeClr>
                  </a:solidFill>
                </a:ln>
                <a:solidFill>
                  <a:srgbClr val="00FFFF"/>
                </a:solidFill>
                <a:effectLst>
                  <a:glow rad="127000">
                    <a:srgbClr val="FFFF00"/>
                  </a:glow>
                </a:effectLst>
                <a:latin typeface="Berlin Sans FB" pitchFamily="34" charset="0"/>
              </a:rPr>
              <a:t>–</a:t>
            </a:r>
            <a:r>
              <a:rPr lang="en-US" sz="3900" b="1" dirty="0" smtClean="0">
                <a:ln>
                  <a:solidFill>
                    <a:schemeClr val="accent4">
                      <a:lumMod val="75000"/>
                    </a:schemeClr>
                  </a:solidFill>
                </a:ln>
                <a:solidFill>
                  <a:srgbClr val="00FFFF"/>
                </a:solidFill>
                <a:effectLst>
                  <a:glow rad="127000">
                    <a:srgbClr val="FFFF00"/>
                  </a:glow>
                </a:effectLst>
                <a:latin typeface="Berlin Sans FB" pitchFamily="34" charset="0"/>
              </a:rPr>
              <a:t> </a:t>
            </a:r>
            <a:r>
              <a:rPr lang="en-US" sz="4400" b="1" dirty="0" smtClean="0">
                <a:ln>
                  <a:solidFill>
                    <a:schemeClr val="accent4">
                      <a:lumMod val="75000"/>
                    </a:schemeClr>
                  </a:solidFill>
                </a:ln>
                <a:solidFill>
                  <a:srgbClr val="00FFFF"/>
                </a:solidFill>
                <a:effectLst>
                  <a:glow rad="127000">
                    <a:srgbClr val="FFFF00"/>
                  </a:glow>
                </a:effectLst>
                <a:latin typeface="Berlin Sans FB" pitchFamily="34" charset="0"/>
              </a:rPr>
              <a:t>start </a:t>
            </a:r>
            <a:r>
              <a:rPr lang="en-US" sz="4400" b="1" dirty="0" smtClean="0">
                <a:ln>
                  <a:solidFill>
                    <a:schemeClr val="accent4">
                      <a:lumMod val="75000"/>
                    </a:schemeClr>
                  </a:solidFill>
                </a:ln>
                <a:solidFill>
                  <a:schemeClr val="accent2">
                    <a:lumMod val="75000"/>
                  </a:schemeClr>
                </a:solidFill>
                <a:effectLst>
                  <a:glow rad="127000">
                    <a:srgbClr val="FFFF00"/>
                  </a:glow>
                </a:effectLst>
                <a:latin typeface="Berlin Sans FB" pitchFamily="34" charset="0"/>
              </a:rPr>
              <a:t>at</a:t>
            </a:r>
            <a:r>
              <a:rPr lang="en-US" sz="4400" b="1" dirty="0" smtClean="0">
                <a:ln>
                  <a:solidFill>
                    <a:schemeClr val="accent4">
                      <a:lumMod val="75000"/>
                    </a:schemeClr>
                  </a:solidFill>
                </a:ln>
                <a:solidFill>
                  <a:srgbClr val="00FFFF"/>
                </a:solidFill>
                <a:effectLst>
                  <a:glow rad="127000">
                    <a:srgbClr val="FFFF00"/>
                  </a:glow>
                </a:effectLst>
                <a:latin typeface="Berlin Sans FB" pitchFamily="34" charset="0"/>
              </a:rPr>
              <a:t> </a:t>
            </a:r>
            <a:r>
              <a:rPr lang="en-US" sz="4400" b="1" dirty="0" smtClean="0">
                <a:ln>
                  <a:solidFill>
                    <a:schemeClr val="accent4">
                      <a:lumMod val="75000"/>
                    </a:schemeClr>
                  </a:solidFill>
                </a:ln>
                <a:solidFill>
                  <a:schemeClr val="accent2">
                    <a:lumMod val="75000"/>
                  </a:schemeClr>
                </a:solidFill>
                <a:effectLst>
                  <a:glow rad="127000">
                    <a:srgbClr val="FFFF00"/>
                  </a:glow>
                </a:effectLst>
                <a:latin typeface="Berlin Sans FB" pitchFamily="34" charset="0"/>
              </a:rPr>
              <a:t>Dawn</a:t>
            </a:r>
            <a:r>
              <a:rPr lang="en-US" sz="1900" b="1" dirty="0" smtClean="0">
                <a:ln>
                  <a:solidFill>
                    <a:schemeClr val="accent4">
                      <a:lumMod val="75000"/>
                    </a:schemeClr>
                  </a:solidFill>
                </a:ln>
                <a:solidFill>
                  <a:schemeClr val="accent2">
                    <a:lumMod val="75000"/>
                  </a:schemeClr>
                </a:solidFill>
                <a:effectLst>
                  <a:glow rad="127000">
                    <a:srgbClr val="FFFF00"/>
                  </a:glow>
                </a:effectLst>
                <a:latin typeface="Berlin Sans FB" pitchFamily="34" charset="0"/>
              </a:rPr>
              <a:t>.</a:t>
            </a:r>
            <a:r>
              <a:rPr lang="en-US" sz="4400" dirty="0" smtClean="0">
                <a:ln>
                  <a:solidFill>
                    <a:schemeClr val="accent4">
                      <a:lumMod val="75000"/>
                    </a:schemeClr>
                  </a:solidFill>
                </a:ln>
                <a:solidFill>
                  <a:srgbClr val="00FFFF"/>
                </a:solidFill>
                <a:effectLst>
                  <a:glow rad="127000">
                    <a:srgbClr val="FFFF00"/>
                  </a:glow>
                </a:effectLst>
                <a:latin typeface="Berlin Sans FB" pitchFamily="34" charset="0"/>
              </a:rPr>
              <a:t> </a:t>
            </a:r>
            <a:r>
              <a:rPr lang="en-US" sz="4400" b="1" dirty="0" smtClean="0">
                <a:ln>
                  <a:solidFill>
                    <a:schemeClr val="accent4">
                      <a:lumMod val="75000"/>
                    </a:schemeClr>
                  </a:solidFill>
                </a:ln>
                <a:solidFill>
                  <a:srgbClr val="00FFFF"/>
                </a:solidFill>
                <a:effectLst>
                  <a:glow rad="127000">
                    <a:srgbClr val="FFFF00"/>
                  </a:glow>
                </a:effectLst>
                <a:latin typeface="Berlin Sans FB" pitchFamily="34" charset="0"/>
              </a:rPr>
              <a:t> </a:t>
            </a:r>
            <a:br>
              <a:rPr lang="en-US" sz="4400" b="1" dirty="0" smtClean="0">
                <a:ln>
                  <a:solidFill>
                    <a:schemeClr val="accent4">
                      <a:lumMod val="75000"/>
                    </a:schemeClr>
                  </a:solidFill>
                </a:ln>
                <a:solidFill>
                  <a:srgbClr val="00FFFF"/>
                </a:solidFill>
                <a:effectLst>
                  <a:glow rad="127000">
                    <a:srgbClr val="FFFF00"/>
                  </a:glow>
                </a:effectLst>
                <a:latin typeface="Berlin Sans FB" pitchFamily="34" charset="0"/>
              </a:rPr>
            </a:br>
            <a:r>
              <a:rPr lang="en-US" sz="4400" dirty="0" smtClean="0">
                <a:solidFill>
                  <a:prstClr val="white"/>
                </a:solidFill>
                <a:latin typeface="Berlin Sans FB" pitchFamily="34" charset="0"/>
              </a:rPr>
              <a:t>If you have been blessed, </a:t>
            </a:r>
            <a:br>
              <a:rPr lang="en-US" sz="4400" dirty="0" smtClean="0">
                <a:solidFill>
                  <a:prstClr val="white"/>
                </a:solidFill>
                <a:latin typeface="Berlin Sans FB" pitchFamily="34" charset="0"/>
              </a:rPr>
            </a:br>
            <a:r>
              <a:rPr lang="en-US" sz="4400" dirty="0" smtClean="0">
                <a:solidFill>
                  <a:prstClr val="white"/>
                </a:solidFill>
                <a:latin typeface="Berlin Sans FB" pitchFamily="34" charset="0"/>
              </a:rPr>
              <a:t>share your joy with others.  </a:t>
            </a:r>
            <a:endParaRPr lang="en-US" dirty="0">
              <a:solidFill>
                <a:prstClr val="white"/>
              </a:solidFill>
              <a:latin typeface="Berlin Sans FB" pitchFamily="34" charset="0"/>
            </a:endParaRPr>
          </a:p>
        </p:txBody>
      </p:sp>
      <p:sp>
        <p:nvSpPr>
          <p:cNvPr id="5" name="Rounded Rectangle 4"/>
          <p:cNvSpPr/>
          <p:nvPr/>
        </p:nvSpPr>
        <p:spPr>
          <a:xfrm>
            <a:off x="2858563" y="5034977"/>
            <a:ext cx="8368880" cy="715089"/>
          </a:xfrm>
          <a:prstGeom prst="roundRect">
            <a:avLst>
              <a:gd name="adj" fmla="val 46763"/>
            </a:avLst>
          </a:prstGeom>
          <a:solidFill>
            <a:schemeClr val="accent6">
              <a:lumMod val="50000"/>
              <a:alpha val="56000"/>
            </a:schemeClr>
          </a:solidFill>
          <a:ln w="57150">
            <a:solidFill>
              <a:schemeClr val="bg2">
                <a:lumMod val="50000"/>
              </a:schemeClr>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hlinkClick r:id="rId3"/>
              </a:rPr>
              <a:t>questions@studythecalendar.com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6" name="Rounded Rectangle 5"/>
          <p:cNvSpPr/>
          <p:nvPr/>
        </p:nvSpPr>
        <p:spPr>
          <a:xfrm>
            <a:off x="1120732" y="3404109"/>
            <a:ext cx="6923673" cy="1328023"/>
          </a:xfrm>
          <a:prstGeom prst="roundRect">
            <a:avLst/>
          </a:prstGeom>
          <a:solidFill>
            <a:srgbClr val="0070C0">
              <a:alpha val="25000"/>
            </a:srgbClr>
          </a:solidFill>
          <a:ln w="38100">
            <a:no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b="1" cap="none" spc="0"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t>Any questions &amp; comments will be answered at:</a:t>
            </a:r>
            <a:endParaRPr lang="en-US" sz="3600" b="1" cap="none" spc="0" dirty="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endParaRPr>
          </a:p>
        </p:txBody>
      </p:sp>
      <p:pic>
        <p:nvPicPr>
          <p:cNvPr id="7" name="Picture 2" descr="C:\Users\Rae\Desktop\Grammar Art\email mouse be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0807" y="4932641"/>
            <a:ext cx="1462236" cy="1058659"/>
          </a:xfrm>
          <a:prstGeom prst="rect">
            <a:avLst/>
          </a:prstGeom>
          <a:noFill/>
          <a:effectLst>
            <a:glow rad="1397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D8E46879-805C-4C25-B981-073E3F9FA08E}"/>
              </a:ext>
            </a:extLst>
          </p:cNvPr>
          <p:cNvSpPr txBox="1"/>
          <p:nvPr/>
        </p:nvSpPr>
        <p:spPr>
          <a:xfrm>
            <a:off x="2098307" y="5903359"/>
            <a:ext cx="9827394" cy="830997"/>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AU" sz="4800" b="1" dirty="0" smtClean="0">
                <a:solidFill>
                  <a:schemeClr val="accent1">
                    <a:lumMod val="75000"/>
                  </a:schemeClr>
                </a:solidFill>
                <a:effectLst>
                  <a:glow rad="444500">
                    <a:schemeClr val="accent1">
                      <a:lumMod val="20000"/>
                      <a:lumOff val="80000"/>
                    </a:schemeClr>
                  </a:glow>
                </a:effectLst>
                <a:latin typeface="Edwardian Script ITC" pitchFamily="66" charset="0"/>
              </a:rPr>
              <a:t>Thank you &amp; Shalom                The End</a:t>
            </a:r>
            <a:endParaRPr lang="en-AU" sz="4800" b="1" dirty="0">
              <a:solidFill>
                <a:schemeClr val="accent1">
                  <a:lumMod val="75000"/>
                </a:schemeClr>
              </a:solidFill>
              <a:effectLst>
                <a:glow rad="444500">
                  <a:schemeClr val="accent1">
                    <a:lumMod val="20000"/>
                    <a:lumOff val="80000"/>
                  </a:schemeClr>
                </a:glow>
              </a:effectLst>
              <a:latin typeface="Edwardian Script ITC" pitchFamily="66" charset="0"/>
            </a:endParaRPr>
          </a:p>
        </p:txBody>
      </p:sp>
    </p:spTree>
    <p:extLst>
      <p:ext uri="{BB962C8B-B14F-4D97-AF65-F5344CB8AC3E}">
        <p14:creationId xmlns:p14="http://schemas.microsoft.com/office/powerpoint/2010/main" val="53214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750"/>
                                        <p:tgtEl>
                                          <p:spTgt spid="6"/>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013" y="115376"/>
            <a:ext cx="10903352" cy="646331"/>
          </a:xfrm>
          <a:prstGeom prst="rect">
            <a:avLst/>
          </a:prstGeom>
        </p:spPr>
        <p:txBody>
          <a:bodyPr wrap="square">
            <a:spAutoFit/>
            <a:scene3d>
              <a:camera prst="orthographicFront"/>
              <a:lightRig rig="threePt" dir="t"/>
            </a:scene3d>
            <a:sp3d extrusionH="57150">
              <a:bevelT w="38100" h="38100"/>
            </a:sp3d>
          </a:bodyPr>
          <a:lstStyle/>
          <a:p>
            <a:pPr algn="ctr"/>
            <a:r>
              <a:rPr lang="en-US" sz="3600" b="1" dirty="0" smtClean="0">
                <a:solidFill>
                  <a:srgbClr val="A42700"/>
                </a:solidFill>
                <a:effectLst/>
                <a:latin typeface="Segoe Print" pitchFamily="2" charset="0"/>
              </a:rPr>
              <a:t>Conclusion of Overview</a:t>
            </a:r>
            <a:endParaRPr lang="en-US" sz="2800" b="1" dirty="0">
              <a:solidFill>
                <a:srgbClr val="A42700"/>
              </a:solidFill>
              <a:effectLst/>
              <a:latin typeface="Segoe Print" pitchFamily="2" charset="0"/>
            </a:endParaRPr>
          </a:p>
        </p:txBody>
      </p:sp>
      <p:sp>
        <p:nvSpPr>
          <p:cNvPr id="5" name="TextBox 4">
            <a:extLst>
              <a:ext uri="{FF2B5EF4-FFF2-40B4-BE49-F238E27FC236}">
                <a16:creationId xmlns:a16="http://schemas.microsoft.com/office/drawing/2014/main" xmlns="" id="{C0F13ACF-6561-4E77-B204-C5165B0A26A1}"/>
              </a:ext>
            </a:extLst>
          </p:cNvPr>
          <p:cNvSpPr txBox="1"/>
          <p:nvPr/>
        </p:nvSpPr>
        <p:spPr>
          <a:xfrm>
            <a:off x="304799" y="813888"/>
            <a:ext cx="6108675" cy="4524315"/>
          </a:xfrm>
          <a:prstGeom prst="rect">
            <a:avLst/>
          </a:prstGeom>
          <a:noFill/>
        </p:spPr>
        <p:txBody>
          <a:bodyPr wrap="square" rtlCol="0">
            <a:spAutoFit/>
          </a:bodyPr>
          <a:lstStyle/>
          <a:p>
            <a:pPr algn="ctr"/>
            <a:r>
              <a:rPr lang="en-US" sz="2400" dirty="0" smtClean="0"/>
              <a:t>In short order, this resulted </a:t>
            </a:r>
            <a:r>
              <a:rPr lang="en-US" sz="2400" dirty="0"/>
              <a:t>in a battle at </a:t>
            </a:r>
            <a:r>
              <a:rPr lang="en-US" sz="2400" b="1" dirty="0" err="1"/>
              <a:t>Gibeah</a:t>
            </a:r>
            <a:r>
              <a:rPr lang="en-US" sz="2400" dirty="0"/>
              <a:t>, in which the </a:t>
            </a:r>
            <a:r>
              <a:rPr lang="en-US" sz="2400" dirty="0" smtClean="0"/>
              <a:t>other tribes</a:t>
            </a:r>
            <a:r>
              <a:rPr lang="en-US" sz="2400" dirty="0"/>
              <a:t> of Israel sought </a:t>
            </a:r>
            <a:r>
              <a:rPr lang="en-US" sz="2400" dirty="0" smtClean="0"/>
              <a:t>vengeance.  In </a:t>
            </a:r>
            <a:r>
              <a:rPr lang="en-US" sz="2400" dirty="0"/>
              <a:t>this civil war - the tribe of Benjamin was eventually </a:t>
            </a:r>
            <a:r>
              <a:rPr lang="en-US" sz="2400" dirty="0" smtClean="0"/>
              <a:t>defeated with the loss of the women and children.  </a:t>
            </a:r>
            <a:r>
              <a:rPr lang="en-US" sz="2400" dirty="0"/>
              <a:t>All but 600 men of Benjamin were </a:t>
            </a:r>
            <a:r>
              <a:rPr lang="en-US" sz="2400" dirty="0" smtClean="0"/>
              <a:t>killed.  This happened because Benjamin chose to protect the guilty parties and refused to turn them over for justice.  </a:t>
            </a:r>
          </a:p>
          <a:p>
            <a:pPr algn="ctr"/>
            <a:r>
              <a:rPr lang="en-US" sz="2400" dirty="0" smtClean="0"/>
              <a:t>Even though the </a:t>
            </a:r>
            <a:r>
              <a:rPr lang="en-US" sz="2400" dirty="0"/>
              <a:t>fate of the concubine is particularly gruesome, </a:t>
            </a:r>
            <a:r>
              <a:rPr lang="en-US" sz="2400" dirty="0" smtClean="0"/>
              <a:t>for some reason </a:t>
            </a:r>
            <a:br>
              <a:rPr lang="en-US" sz="2400" dirty="0" smtClean="0"/>
            </a:br>
            <a:r>
              <a:rPr lang="en-US" sz="2400" b="1" dirty="0" smtClean="0">
                <a:solidFill>
                  <a:srgbClr val="0070C0"/>
                </a:solidFill>
              </a:rPr>
              <a:t>Yahuah</a:t>
            </a:r>
            <a:r>
              <a:rPr lang="en-US" sz="2400" dirty="0" smtClean="0"/>
              <a:t> preserved this testimony in </a:t>
            </a:r>
            <a:br>
              <a:rPr lang="en-US" sz="2400" dirty="0" smtClean="0"/>
            </a:br>
            <a:r>
              <a:rPr lang="en-US" sz="2400" dirty="0" smtClean="0"/>
              <a:t>Covenant Calendar language.</a:t>
            </a:r>
            <a:endParaRPr lang="en-US" sz="2400" b="0" i="0" u="none" strike="noStrike" baseline="0" dirty="0">
              <a:solidFill>
                <a:schemeClr val="accent2">
                  <a:lumMod val="20000"/>
                  <a:lumOff val="80000"/>
                </a:schemeClr>
              </a:solidFill>
              <a:effectLst>
                <a:glow rad="127000">
                  <a:srgbClr val="A42700"/>
                </a:glow>
              </a:effectLst>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837E6352-AEFE-4C79-A010-4136B479DE88}" type="slidenum">
              <a:rPr lang="en-AU" smtClean="0"/>
              <a:t>5</a:t>
            </a:fld>
            <a:endParaRPr lang="en-AU"/>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02205" y="875533"/>
            <a:ext cx="3730499" cy="24479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D081BCC6-7927-4799-B917-796A3AA361DB}"/>
              </a:ext>
            </a:extLst>
          </p:cNvPr>
          <p:cNvSpPr txBox="1"/>
          <p:nvPr/>
        </p:nvSpPr>
        <p:spPr>
          <a:xfrm>
            <a:off x="513964" y="6176936"/>
            <a:ext cx="11116039" cy="646331"/>
          </a:xfrm>
          <a:prstGeom prst="rect">
            <a:avLst/>
          </a:prstGeom>
          <a:noFill/>
        </p:spPr>
        <p:txBody>
          <a:bodyPr wrap="square">
            <a:spAutoFit/>
            <a:scene3d>
              <a:camera prst="orthographicFront"/>
              <a:lightRig rig="threePt" dir="t"/>
            </a:scene3d>
            <a:sp3d extrusionH="57150">
              <a:bevelT h="25400" prst="softRound"/>
            </a:sp3d>
          </a:bodyPr>
          <a:lstStyle/>
          <a:p>
            <a:pPr algn="ctr"/>
            <a:r>
              <a:rPr lang="en-US" sz="1400" b="0" i="0" u="none" strike="noStrike" baseline="0" dirty="0">
                <a:solidFill>
                  <a:srgbClr val="000000"/>
                </a:solidFill>
                <a:latin typeface="Calibri" panose="020F0502020204030204" pitchFamily="34" charset="0"/>
              </a:rPr>
              <a:t> </a:t>
            </a:r>
            <a:r>
              <a:rPr lang="en-US" sz="3600" b="1" i="0" u="none" strike="noStrike" spc="300" baseline="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The complete testimony follows for context.</a:t>
            </a:r>
            <a:endParaRPr lang="en-AU" sz="3600" b="1" spc="300" dirty="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
        <p:nvSpPr>
          <p:cNvPr id="10" name="TextBox 9">
            <a:extLst>
              <a:ext uri="{FF2B5EF4-FFF2-40B4-BE49-F238E27FC236}">
                <a16:creationId xmlns:a16="http://schemas.microsoft.com/office/drawing/2014/main" xmlns="" id="{C0F13ACF-6561-4E77-B204-C5165B0A26A1}"/>
              </a:ext>
            </a:extLst>
          </p:cNvPr>
          <p:cNvSpPr txBox="1"/>
          <p:nvPr/>
        </p:nvSpPr>
        <p:spPr>
          <a:xfrm>
            <a:off x="5995689" y="3577458"/>
            <a:ext cx="6009158" cy="2400657"/>
          </a:xfrm>
          <a:prstGeom prst="rect">
            <a:avLst/>
          </a:prstGeom>
          <a:noFill/>
        </p:spPr>
        <p:txBody>
          <a:bodyPr wrap="square" rtlCol="0">
            <a:spAutoFit/>
          </a:bodyPr>
          <a:lstStyle/>
          <a:p>
            <a:pPr algn="ctr"/>
            <a:r>
              <a:rPr lang="en-US" sz="2400" dirty="0" smtClean="0"/>
              <a:t>This study will not try to unravel all </a:t>
            </a:r>
            <a:br>
              <a:rPr lang="en-US" sz="2400" dirty="0" smtClean="0"/>
            </a:br>
            <a:r>
              <a:rPr lang="en-US" sz="2400" dirty="0" smtClean="0"/>
              <a:t>the details behind the event and </a:t>
            </a:r>
            <a:br>
              <a:rPr lang="en-US" sz="2400" dirty="0" smtClean="0"/>
            </a:br>
            <a:r>
              <a:rPr lang="en-US" sz="2400" dirty="0" smtClean="0"/>
              <a:t>why things happened the way they did.</a:t>
            </a:r>
          </a:p>
          <a:p>
            <a:pPr algn="ctr"/>
            <a:r>
              <a:rPr lang="en-US" sz="2600" b="0" i="0" u="none" strike="noStrike" baseline="0" dirty="0" smtClean="0">
                <a:solidFill>
                  <a:schemeClr val="accent2">
                    <a:lumMod val="20000"/>
                    <a:lumOff val="80000"/>
                  </a:schemeClr>
                </a:solidFill>
                <a:effectLst>
                  <a:glow rad="127000">
                    <a:srgbClr val="A42700"/>
                  </a:glow>
                </a:effectLst>
                <a:latin typeface="Calibri" panose="020F0502020204030204" pitchFamily="34" charset="0"/>
              </a:rPr>
              <a:t>However, there is a significant amount of calendar language to be noted when examining Yahuah’s commanded day-start.</a:t>
            </a:r>
            <a:endParaRPr lang="en-US" sz="2600" b="0" i="0" u="none" strike="noStrike" baseline="0" dirty="0">
              <a:solidFill>
                <a:schemeClr val="accent2">
                  <a:lumMod val="20000"/>
                  <a:lumOff val="80000"/>
                </a:schemeClr>
              </a:solidFill>
              <a:effectLst>
                <a:glow rad="127000">
                  <a:srgbClr val="A42700"/>
                </a:glow>
              </a:effectLst>
              <a:latin typeface="Calibri" panose="020F0502020204030204" pitchFamily="34" charset="0"/>
            </a:endParaRPr>
          </a:p>
        </p:txBody>
      </p:sp>
    </p:spTree>
    <p:extLst>
      <p:ext uri="{BB962C8B-B14F-4D97-AF65-F5344CB8AC3E}">
        <p14:creationId xmlns:p14="http://schemas.microsoft.com/office/powerpoint/2010/main" val="3106271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700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521010" y="6450672"/>
            <a:ext cx="811019" cy="503578"/>
          </a:xfrm>
        </p:spPr>
        <p:txBody>
          <a:bodyPr/>
          <a:lstStyle/>
          <a:p>
            <a:fld id="{837E6352-AEFE-4C79-A010-4136B479DE88}" type="slidenum">
              <a:rPr lang="en-AU" smtClean="0"/>
              <a:pPr/>
              <a:t>6</a:t>
            </a:fld>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09" y="327660"/>
            <a:ext cx="4407019" cy="6256020"/>
          </a:xfrm>
          <a:prstGeom prst="rect">
            <a:avLst/>
          </a:prstGeom>
          <a:noFill/>
          <a:ln w="57150">
            <a:solidFill>
              <a:srgbClr val="A427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63867" y="1424542"/>
            <a:ext cx="2560320" cy="3657600"/>
          </a:xfrm>
          <a:prstGeom prst="rect">
            <a:avLst/>
          </a:prstGeom>
          <a:noFill/>
          <a:ln w="57150">
            <a:solidFill>
              <a:srgbClr val="A42700"/>
            </a:solidFill>
          </a:ln>
          <a:effectLst>
            <a:outerShdw blurRad="50800" dist="38100" dir="16200000"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p:nvSpPr>
        <p:spPr>
          <a:xfrm rot="2817679">
            <a:off x="3935371" y="2043120"/>
            <a:ext cx="2888676" cy="2653667"/>
          </a:xfrm>
          <a:prstGeom prst="rtTriangle">
            <a:avLst/>
          </a:prstGeom>
          <a:blipFill>
            <a:blip r:embed="rId3"/>
            <a:tile tx="0" ty="0" sx="100000" sy="100000" flip="none" algn="tl"/>
          </a:blipFill>
          <a:ln w="57150">
            <a:solidFill>
              <a:srgbClr val="A427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C:\Users\Rae\Desktop\Bible lands OT ed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41" y="563479"/>
            <a:ext cx="4199898" cy="5784382"/>
          </a:xfrm>
          <a:prstGeom prst="rect">
            <a:avLst/>
          </a:prstGeom>
          <a:noFill/>
          <a:ln w="57150">
            <a:solidFill>
              <a:srgbClr val="A427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Pentagon 5"/>
          <p:cNvSpPr/>
          <p:nvPr/>
        </p:nvSpPr>
        <p:spPr>
          <a:xfrm rot="1062033" flipH="1">
            <a:off x="7062711" y="2329486"/>
            <a:ext cx="309901" cy="1907685"/>
          </a:xfrm>
          <a:prstGeom prst="homePlate">
            <a:avLst>
              <a:gd name="adj" fmla="val 31902"/>
            </a:avLst>
          </a:prstGeom>
          <a:noFill/>
          <a:ln w="3175">
            <a:solidFill>
              <a:schemeClr val="accent1">
                <a:lumMod val="60000"/>
                <a:lumOff val="40000"/>
              </a:schemeClr>
            </a:solidFill>
            <a:prstDash val="dashDot"/>
          </a:ln>
          <a:effectLst>
            <a:glow rad="228600">
              <a:srgbClr val="CCFFFF">
                <a:alpha val="43000"/>
              </a:srgb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4446344" y="-13574"/>
            <a:ext cx="3914802" cy="615553"/>
          </a:xfrm>
          <a:prstGeom prst="rect">
            <a:avLst/>
          </a:prstGeom>
        </p:spPr>
        <p:txBody>
          <a:bodyPr wrap="square">
            <a:spAutoFit/>
            <a:scene3d>
              <a:camera prst="orthographicFront"/>
              <a:lightRig rig="threePt" dir="t"/>
            </a:scene3d>
            <a:sp3d extrusionH="57150">
              <a:bevelT w="38100" h="38100"/>
            </a:sp3d>
          </a:bodyPr>
          <a:lstStyle/>
          <a:p>
            <a:pPr algn="ctr"/>
            <a:r>
              <a:rPr lang="en-US" sz="3300" b="1" dirty="0" smtClean="0">
                <a:solidFill>
                  <a:srgbClr val="A42700"/>
                </a:solidFill>
                <a:effectLst/>
                <a:latin typeface="Segoe Print" pitchFamily="2" charset="0"/>
              </a:rPr>
              <a:t>Getting Started</a:t>
            </a:r>
            <a:endParaRPr lang="en-US" sz="3300" b="1" dirty="0">
              <a:solidFill>
                <a:srgbClr val="A42700"/>
              </a:solidFill>
              <a:effectLst/>
              <a:latin typeface="Segoe Print" pitchFamily="2" charset="0"/>
            </a:endParaRPr>
          </a:p>
        </p:txBody>
      </p:sp>
      <p:sp>
        <p:nvSpPr>
          <p:cNvPr id="7" name="Rectangle 6"/>
          <p:cNvSpPr/>
          <p:nvPr/>
        </p:nvSpPr>
        <p:spPr>
          <a:xfrm>
            <a:off x="1087655" y="5168445"/>
            <a:ext cx="741145" cy="21207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53056" y="784567"/>
            <a:ext cx="371856" cy="1434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86567" y="2525135"/>
            <a:ext cx="1104017" cy="24694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38787" y="3619099"/>
            <a:ext cx="101303" cy="9625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79709" y="3536420"/>
            <a:ext cx="780459" cy="261610"/>
          </a:xfrm>
          <a:prstGeom prst="rect">
            <a:avLst/>
          </a:prstGeom>
          <a:noFill/>
          <a:ln w="12700">
            <a:solidFill>
              <a:srgbClr val="C00000"/>
            </a:solidFill>
          </a:ln>
        </p:spPr>
        <p:txBody>
          <a:bodyPr wrap="square" rtlCol="0">
            <a:spAutoFit/>
          </a:bodyPr>
          <a:lstStyle/>
          <a:p>
            <a:r>
              <a:rPr lang="en-US" sz="1100" b="1" dirty="0" smtClean="0"/>
              <a:t>Shiloh</a:t>
            </a:r>
            <a:endParaRPr lang="en-US" sz="1000" b="1" dirty="0"/>
          </a:p>
        </p:txBody>
      </p:sp>
      <p:sp>
        <p:nvSpPr>
          <p:cNvPr id="15" name="TextBox 14"/>
          <p:cNvSpPr txBox="1"/>
          <p:nvPr/>
        </p:nvSpPr>
        <p:spPr>
          <a:xfrm>
            <a:off x="5265019" y="4020089"/>
            <a:ext cx="1321548" cy="1169551"/>
          </a:xfrm>
          <a:prstGeom prst="rect">
            <a:avLst/>
          </a:prstGeom>
          <a:noFill/>
          <a:ln w="12700">
            <a:solidFill>
              <a:srgbClr val="C00000"/>
            </a:solidFill>
          </a:ln>
        </p:spPr>
        <p:txBody>
          <a:bodyPr wrap="square" rtlCol="0">
            <a:spAutoFit/>
          </a:bodyPr>
          <a:lstStyle/>
          <a:p>
            <a:endParaRPr lang="en-US" sz="1000" b="1" dirty="0" smtClean="0"/>
          </a:p>
          <a:p>
            <a:endParaRPr lang="en-US" sz="1000" b="1" dirty="0"/>
          </a:p>
          <a:p>
            <a:endParaRPr lang="en-US" sz="1000" b="1" dirty="0" smtClean="0"/>
          </a:p>
          <a:p>
            <a:endParaRPr lang="en-US" sz="1000" b="1" dirty="0"/>
          </a:p>
          <a:p>
            <a:endParaRPr lang="en-US" sz="1000" b="1" dirty="0" smtClean="0"/>
          </a:p>
          <a:p>
            <a:endParaRPr lang="en-US" sz="1000" b="1" dirty="0"/>
          </a:p>
          <a:p>
            <a:endParaRPr lang="en-US" sz="1000" b="1" dirty="0"/>
          </a:p>
        </p:txBody>
      </p:sp>
      <p:sp>
        <p:nvSpPr>
          <p:cNvPr id="13" name="TextBox 12"/>
          <p:cNvSpPr txBox="1"/>
          <p:nvPr/>
        </p:nvSpPr>
        <p:spPr>
          <a:xfrm>
            <a:off x="8140039" y="298016"/>
            <a:ext cx="3968542" cy="6463308"/>
          </a:xfrm>
          <a:prstGeom prst="rect">
            <a:avLst/>
          </a:prstGeom>
          <a:noFill/>
        </p:spPr>
        <p:txBody>
          <a:bodyPr wrap="square" rtlCol="0">
            <a:spAutoFit/>
          </a:bodyPr>
          <a:lstStyle/>
          <a:p>
            <a:pPr marL="342900" indent="-342900">
              <a:buFont typeface="+mj-lt"/>
              <a:buAutoNum type="arabicPeriod"/>
            </a:pPr>
            <a:r>
              <a:rPr lang="en-US" dirty="0" smtClean="0"/>
              <a:t>The Levite was from </a:t>
            </a:r>
            <a:r>
              <a:rPr lang="en-US" b="1" dirty="0" smtClean="0"/>
              <a:t>Shiloh</a:t>
            </a:r>
            <a:r>
              <a:rPr lang="en-US" dirty="0" smtClean="0"/>
              <a:t>, </a:t>
            </a:r>
            <a:br>
              <a:rPr lang="en-US" dirty="0" smtClean="0"/>
            </a:br>
            <a:r>
              <a:rPr lang="en-US" dirty="0" smtClean="0"/>
              <a:t>traveling home from </a:t>
            </a:r>
            <a:r>
              <a:rPr lang="en-US" b="1" dirty="0" smtClean="0"/>
              <a:t>Bethlehem</a:t>
            </a:r>
            <a:r>
              <a:rPr lang="en-US" dirty="0" smtClean="0"/>
              <a:t>.</a:t>
            </a:r>
          </a:p>
          <a:p>
            <a:pPr marL="342900" indent="-342900">
              <a:buFont typeface="+mj-lt"/>
              <a:buAutoNum type="arabicPeriod"/>
            </a:pPr>
            <a:r>
              <a:rPr lang="en-US" dirty="0" smtClean="0"/>
              <a:t>He bypassed </a:t>
            </a:r>
            <a:r>
              <a:rPr lang="en-US" b="1" dirty="0" smtClean="0"/>
              <a:t>Jerusalem</a:t>
            </a:r>
            <a:r>
              <a:rPr lang="en-US" dirty="0" smtClean="0"/>
              <a:t> to spend the night in </a:t>
            </a:r>
            <a:r>
              <a:rPr lang="en-US" b="1" dirty="0" err="1" smtClean="0"/>
              <a:t>Gibeah</a:t>
            </a:r>
            <a:r>
              <a:rPr lang="en-US" dirty="0" smtClean="0"/>
              <a:t> of Benjamin.</a:t>
            </a:r>
          </a:p>
          <a:p>
            <a:pPr marL="342900" indent="-342900">
              <a:buFont typeface="+mj-lt"/>
              <a:buAutoNum type="arabicPeriod"/>
            </a:pPr>
            <a:r>
              <a:rPr lang="en-US" dirty="0" err="1" smtClean="0"/>
              <a:t>Gibeah</a:t>
            </a:r>
            <a:r>
              <a:rPr lang="en-US" dirty="0" smtClean="0"/>
              <a:t> was the scene of the crime.</a:t>
            </a:r>
          </a:p>
          <a:p>
            <a:pPr marL="342900" indent="-342900">
              <a:buFont typeface="+mj-lt"/>
              <a:buAutoNum type="arabicPeriod"/>
            </a:pPr>
            <a:r>
              <a:rPr lang="en-US" dirty="0" smtClean="0"/>
              <a:t>All Israel from </a:t>
            </a:r>
            <a:r>
              <a:rPr lang="en-US" b="1" dirty="0" smtClean="0"/>
              <a:t>Dan</a:t>
            </a:r>
            <a:r>
              <a:rPr lang="en-US" dirty="0" smtClean="0"/>
              <a:t> to </a:t>
            </a:r>
            <a:r>
              <a:rPr lang="en-US" b="1" dirty="0" smtClean="0"/>
              <a:t>Beersheba</a:t>
            </a:r>
            <a:r>
              <a:rPr lang="en-US" dirty="0" smtClean="0"/>
              <a:t> &amp; including the area of </a:t>
            </a:r>
            <a:r>
              <a:rPr lang="en-US" b="1" dirty="0" smtClean="0"/>
              <a:t>Gilead</a:t>
            </a:r>
            <a:r>
              <a:rPr lang="en-US" dirty="0" smtClean="0"/>
              <a:t> was summoned to Mizpah for a council.</a:t>
            </a:r>
          </a:p>
          <a:p>
            <a:pPr marL="342900" indent="-342900">
              <a:buFont typeface="+mj-lt"/>
              <a:buAutoNum type="arabicPeriod"/>
            </a:pPr>
            <a:r>
              <a:rPr lang="en-US" dirty="0" smtClean="0"/>
              <a:t>Judah was summoned to go to war with </a:t>
            </a:r>
            <a:r>
              <a:rPr lang="en-US" dirty="0" err="1" smtClean="0"/>
              <a:t>Gibeah</a:t>
            </a:r>
            <a:r>
              <a:rPr lang="en-US" dirty="0" smtClean="0"/>
              <a:t> first – then defeated.</a:t>
            </a:r>
          </a:p>
          <a:p>
            <a:pPr marL="342900" indent="-342900">
              <a:buFont typeface="+mj-lt"/>
              <a:buAutoNum type="arabicPeriod"/>
            </a:pPr>
            <a:r>
              <a:rPr lang="en-US" dirty="0" smtClean="0"/>
              <a:t>Eventually Benjamin was defeated – the whole tribe was destroyed – [save 600 men] because they would not deliver the </a:t>
            </a:r>
            <a:r>
              <a:rPr lang="en-US" dirty="0" err="1" smtClean="0"/>
              <a:t>Gibeonites</a:t>
            </a:r>
            <a:r>
              <a:rPr lang="en-US" dirty="0" smtClean="0"/>
              <a:t> to Israel for judgment of their crime.  </a:t>
            </a:r>
          </a:p>
          <a:p>
            <a:pPr marL="342900" indent="-342900">
              <a:buFont typeface="+mj-lt"/>
              <a:buAutoNum type="arabicPeriod"/>
            </a:pPr>
            <a:r>
              <a:rPr lang="en-US" dirty="0" smtClean="0"/>
              <a:t>There were </a:t>
            </a:r>
            <a:r>
              <a:rPr lang="en-US" u="sng" dirty="0" smtClean="0"/>
              <a:t>no women left for the 600 men</a:t>
            </a:r>
            <a:r>
              <a:rPr lang="en-US" dirty="0" smtClean="0"/>
              <a:t>; Israel vowed not to supply.</a:t>
            </a:r>
          </a:p>
          <a:p>
            <a:pPr marL="342900" indent="-342900">
              <a:buFont typeface="+mj-lt"/>
              <a:buAutoNum type="arabicPeriod"/>
            </a:pPr>
            <a:r>
              <a:rPr lang="en-US" sz="1700" b="1" dirty="0" err="1" smtClean="0"/>
              <a:t>Jabesh-gilead</a:t>
            </a:r>
            <a:r>
              <a:rPr lang="en-US" dirty="0" smtClean="0"/>
              <a:t> came under judgment for not showing up to help Israel.</a:t>
            </a:r>
          </a:p>
          <a:p>
            <a:pPr marL="342900" indent="-342900">
              <a:buFont typeface="+mj-lt"/>
              <a:buAutoNum type="arabicPeriod"/>
            </a:pPr>
            <a:r>
              <a:rPr lang="en-US" dirty="0" smtClean="0"/>
              <a:t>These men were killed; the women given to Benjamin – but still lacking.</a:t>
            </a:r>
          </a:p>
          <a:p>
            <a:pPr marL="342900" indent="-342900">
              <a:buFont typeface="+mj-lt"/>
              <a:buAutoNum type="arabicPeriod"/>
            </a:pPr>
            <a:r>
              <a:rPr lang="en-US" dirty="0" smtClean="0">
                <a:solidFill>
                  <a:srgbClr val="FFFF00"/>
                </a:solidFill>
              </a:rPr>
              <a:t>At Shiloh’s feast, the remaining Benjamites caught themselves a wife.</a:t>
            </a:r>
            <a:endParaRPr lang="en-US" dirty="0">
              <a:solidFill>
                <a:srgbClr val="FFFF00"/>
              </a:solidFill>
            </a:endParaRPr>
          </a:p>
        </p:txBody>
      </p:sp>
      <p:sp>
        <p:nvSpPr>
          <p:cNvPr id="17" name="TextBox 16">
            <a:extLst>
              <a:ext uri="{FF2B5EF4-FFF2-40B4-BE49-F238E27FC236}">
                <a16:creationId xmlns:a16="http://schemas.microsoft.com/office/drawing/2014/main" xmlns="" id="{D081BCC6-7927-4799-B917-796A3AA361DB}"/>
              </a:ext>
            </a:extLst>
          </p:cNvPr>
          <p:cNvSpPr txBox="1"/>
          <p:nvPr/>
        </p:nvSpPr>
        <p:spPr>
          <a:xfrm>
            <a:off x="513964" y="6197256"/>
            <a:ext cx="11116039" cy="646331"/>
          </a:xfrm>
          <a:prstGeom prst="rect">
            <a:avLst/>
          </a:prstGeom>
          <a:noFill/>
        </p:spPr>
        <p:txBody>
          <a:bodyPr wrap="square">
            <a:spAutoFit/>
            <a:scene3d>
              <a:camera prst="orthographicFront"/>
              <a:lightRig rig="threePt" dir="t"/>
            </a:scene3d>
            <a:sp3d extrusionH="57150">
              <a:bevelT h="25400" prst="softRound"/>
            </a:sp3d>
          </a:bodyPr>
          <a:lstStyle/>
          <a:p>
            <a:pPr algn="ctr"/>
            <a:r>
              <a:rPr lang="en-US" sz="3600" b="1"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 </a:t>
            </a:r>
            <a:endParaRPr lang="en-AU" sz="3600" b="1" dirty="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
        <p:nvSpPr>
          <p:cNvPr id="18" name="TextBox 17">
            <a:extLst>
              <a:ext uri="{FF2B5EF4-FFF2-40B4-BE49-F238E27FC236}">
                <a16:creationId xmlns:a16="http://schemas.microsoft.com/office/drawing/2014/main" xmlns="" id="{D081BCC6-7927-4799-B917-796A3AA361DB}"/>
              </a:ext>
            </a:extLst>
          </p:cNvPr>
          <p:cNvSpPr txBox="1"/>
          <p:nvPr/>
        </p:nvSpPr>
        <p:spPr>
          <a:xfrm>
            <a:off x="208447" y="5700952"/>
            <a:ext cx="7973028" cy="954107"/>
          </a:xfrm>
          <a:prstGeom prst="rect">
            <a:avLst/>
          </a:prstGeom>
          <a:noFill/>
        </p:spPr>
        <p:txBody>
          <a:bodyPr wrap="square">
            <a:spAutoFit/>
            <a:scene3d>
              <a:camera prst="orthographicFront"/>
              <a:lightRig rig="threePt" dir="t"/>
            </a:scene3d>
            <a:sp3d extrusionH="57150">
              <a:bevelT h="25400" prst="softRound"/>
            </a:sp3d>
          </a:bodyPr>
          <a:lstStyle/>
          <a:p>
            <a:pPr algn="ctr"/>
            <a:r>
              <a:rPr lang="en-US" sz="2800" b="1" dirty="0" smtClean="0">
                <a:ln w="12700">
                  <a:solidFill>
                    <a:schemeClr val="tx2">
                      <a:satMod val="155000"/>
                    </a:schemeClr>
                  </a:solidFill>
                  <a:prstDash val="solid"/>
                </a:ln>
                <a:solidFill>
                  <a:srgbClr val="CCFFFF"/>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There was no king in Israel in those days, </a:t>
            </a:r>
            <a:br>
              <a:rPr lang="en-US" sz="2800" b="1" dirty="0" smtClean="0">
                <a:ln w="12700">
                  <a:solidFill>
                    <a:schemeClr val="tx2">
                      <a:satMod val="155000"/>
                    </a:schemeClr>
                  </a:solidFill>
                  <a:prstDash val="solid"/>
                </a:ln>
                <a:solidFill>
                  <a:srgbClr val="CCFFFF"/>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br>
            <a:r>
              <a:rPr lang="en-US" sz="2800" b="1" dirty="0">
                <a:ln w="12700">
                  <a:solidFill>
                    <a:schemeClr val="tx2">
                      <a:satMod val="155000"/>
                    </a:schemeClr>
                  </a:solidFill>
                  <a:prstDash val="solid"/>
                </a:ln>
                <a:solidFill>
                  <a:srgbClr val="CCFFFF"/>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and every man did whatever he thought was right</a:t>
            </a:r>
            <a:r>
              <a:rPr lang="en-US" sz="2800" b="1" dirty="0" smtClean="0">
                <a:ln w="12700">
                  <a:solidFill>
                    <a:schemeClr val="tx2">
                      <a:satMod val="155000"/>
                    </a:schemeClr>
                  </a:solidFill>
                  <a:prstDash val="solid"/>
                </a:ln>
                <a:solidFill>
                  <a:srgbClr val="CCFFFF"/>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a:t>
            </a:r>
            <a:endParaRPr lang="en-AU" sz="2800" b="1" dirty="0">
              <a:ln w="12700">
                <a:solidFill>
                  <a:schemeClr val="tx2">
                    <a:satMod val="155000"/>
                  </a:schemeClr>
                </a:solidFill>
                <a:prstDash val="solid"/>
              </a:ln>
              <a:solidFill>
                <a:srgbClr val="CCFFFF"/>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Tree>
    <p:extLst>
      <p:ext uri="{BB962C8B-B14F-4D97-AF65-F5344CB8AC3E}">
        <p14:creationId xmlns:p14="http://schemas.microsoft.com/office/powerpoint/2010/main" val="1168326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040" y="198382"/>
            <a:ext cx="9657206" cy="5866753"/>
          </a:xfrm>
          <a:ln w="57150">
            <a:solidFill>
              <a:srgbClr val="00CC66"/>
            </a:solidFill>
          </a:ln>
          <a:scene3d>
            <a:camera prst="orthographicFront"/>
            <a:lightRig rig="threePt" dir="t"/>
          </a:scene3d>
          <a:sp3d>
            <a:bevelT w="152400" h="50800" prst="softRound"/>
          </a:sp3d>
        </p:spPr>
      </p:pic>
      <p:sp>
        <p:nvSpPr>
          <p:cNvPr id="5" name="Slide Number Placeholder 4"/>
          <p:cNvSpPr>
            <a:spLocks noGrp="1"/>
          </p:cNvSpPr>
          <p:nvPr>
            <p:ph type="sldNum" sz="quarter" idx="12"/>
          </p:nvPr>
        </p:nvSpPr>
        <p:spPr/>
        <p:txBody>
          <a:bodyPr/>
          <a:lstStyle/>
          <a:p>
            <a:fld id="{837E6352-AEFE-4C79-A010-4136B479DE88}" type="slidenum">
              <a:rPr lang="en-AU" smtClean="0"/>
              <a:pPr/>
              <a:t>7</a:t>
            </a:fld>
            <a:endParaRPr lang="en-AU" dirty="0"/>
          </a:p>
        </p:txBody>
      </p:sp>
      <p:sp>
        <p:nvSpPr>
          <p:cNvPr id="8" name="Rectangle 7"/>
          <p:cNvSpPr/>
          <p:nvPr/>
        </p:nvSpPr>
        <p:spPr>
          <a:xfrm>
            <a:off x="1946474" y="4101262"/>
            <a:ext cx="2637098" cy="1343598"/>
          </a:xfrm>
          <a:prstGeom prst="rect">
            <a:avLst/>
          </a:prstGeom>
          <a:blipFill>
            <a:blip r:embed="rId3"/>
            <a:tile tx="0" ty="0" sx="100000" sy="100000" flip="none" algn="tl"/>
          </a:blip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 1.  In </a:t>
            </a:r>
            <a:r>
              <a:rPr lang="en-US" sz="2000" b="1" dirty="0" smtClean="0">
                <a:solidFill>
                  <a:srgbClr val="002060"/>
                </a:solidFill>
              </a:rPr>
              <a:t>DAY 1</a:t>
            </a:r>
            <a:r>
              <a:rPr lang="en-US" sz="2000" dirty="0" smtClean="0">
                <a:solidFill>
                  <a:srgbClr val="002060"/>
                </a:solidFill>
              </a:rPr>
              <a:t>, the Benjamites struck down 22,000 men.</a:t>
            </a:r>
          </a:p>
          <a:p>
            <a:pPr algn="ctr"/>
            <a:r>
              <a:rPr lang="en-US" sz="2000" dirty="0" smtClean="0">
                <a:solidFill>
                  <a:srgbClr val="6600CD"/>
                </a:solidFill>
              </a:rPr>
              <a:t>Judges 20:21</a:t>
            </a:r>
            <a:endParaRPr lang="en-US" sz="2000" dirty="0">
              <a:solidFill>
                <a:srgbClr val="6600CD"/>
              </a:solidFill>
            </a:endParaRPr>
          </a:p>
        </p:txBody>
      </p:sp>
      <p:sp>
        <p:nvSpPr>
          <p:cNvPr id="9" name="Rectangle 8"/>
          <p:cNvSpPr/>
          <p:nvPr/>
        </p:nvSpPr>
        <p:spPr>
          <a:xfrm>
            <a:off x="7244080" y="4357834"/>
            <a:ext cx="3139440" cy="1087026"/>
          </a:xfrm>
          <a:prstGeom prst="rect">
            <a:avLst/>
          </a:prstGeom>
          <a:blipFill>
            <a:blip r:embed="rId3"/>
            <a:tile tx="0" ty="0" sx="100000" sy="100000" flip="none" algn="tl"/>
          </a:blip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2.  During </a:t>
            </a:r>
            <a:r>
              <a:rPr lang="en-US" sz="2000" b="1" dirty="0" smtClean="0">
                <a:solidFill>
                  <a:srgbClr val="002060"/>
                </a:solidFill>
              </a:rPr>
              <a:t>DAY 2</a:t>
            </a:r>
            <a:r>
              <a:rPr lang="en-US" sz="2000" dirty="0" smtClean="0">
                <a:solidFill>
                  <a:srgbClr val="002060"/>
                </a:solidFill>
              </a:rPr>
              <a:t>, the Benjamites struck down 18,000 men.  </a:t>
            </a:r>
            <a:r>
              <a:rPr lang="en-US" sz="2000" dirty="0" smtClean="0">
                <a:solidFill>
                  <a:srgbClr val="6600CD"/>
                </a:solidFill>
              </a:rPr>
              <a:t>Judges 20:25</a:t>
            </a:r>
            <a:endParaRPr lang="en-US" sz="2000" dirty="0">
              <a:solidFill>
                <a:srgbClr val="6600CD"/>
              </a:solidFill>
            </a:endParaRPr>
          </a:p>
        </p:txBody>
      </p:sp>
      <p:sp>
        <p:nvSpPr>
          <p:cNvPr id="10" name="Rectangle 9"/>
          <p:cNvSpPr/>
          <p:nvPr/>
        </p:nvSpPr>
        <p:spPr>
          <a:xfrm>
            <a:off x="5169766" y="1899236"/>
            <a:ext cx="2637098" cy="1330960"/>
          </a:xfrm>
          <a:prstGeom prst="rect">
            <a:avLst/>
          </a:prstGeom>
          <a:blipFill>
            <a:blip r:embed="rId3"/>
            <a:tile tx="0" ty="0" sx="100000" sy="100000" flip="none" algn="tl"/>
          </a:blip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3.  During </a:t>
            </a:r>
            <a:r>
              <a:rPr lang="en-US" sz="2000" b="1" dirty="0" smtClean="0">
                <a:solidFill>
                  <a:srgbClr val="002060"/>
                </a:solidFill>
              </a:rPr>
              <a:t>DAY 3</a:t>
            </a:r>
            <a:r>
              <a:rPr lang="en-US" sz="2000" dirty="0" smtClean="0">
                <a:solidFill>
                  <a:srgbClr val="002060"/>
                </a:solidFill>
              </a:rPr>
              <a:t>, the Israelites set an ambush for the Benjamites.</a:t>
            </a:r>
          </a:p>
          <a:p>
            <a:pPr algn="ctr"/>
            <a:r>
              <a:rPr lang="en-US" sz="2000" dirty="0" smtClean="0">
                <a:solidFill>
                  <a:srgbClr val="6600CD"/>
                </a:solidFill>
              </a:rPr>
              <a:t>Judges 20:30-44</a:t>
            </a:r>
            <a:endParaRPr lang="en-US" sz="2000" dirty="0">
              <a:solidFill>
                <a:srgbClr val="6600CD"/>
              </a:solidFill>
            </a:endParaRPr>
          </a:p>
        </p:txBody>
      </p:sp>
      <p:sp>
        <p:nvSpPr>
          <p:cNvPr id="11" name="Rectangle 10"/>
          <p:cNvSpPr/>
          <p:nvPr/>
        </p:nvSpPr>
        <p:spPr>
          <a:xfrm>
            <a:off x="8391644" y="2037109"/>
            <a:ext cx="2623594" cy="1353363"/>
          </a:xfrm>
          <a:prstGeom prst="rect">
            <a:avLst/>
          </a:prstGeom>
          <a:blipFill>
            <a:blip r:embed="rId3"/>
            <a:tile tx="0" ty="0" sx="100000" sy="100000" flip="none" algn="tl"/>
          </a:blip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4.  The Israelites caught up to and struck down the fleeing Benjamites.</a:t>
            </a:r>
          </a:p>
          <a:p>
            <a:pPr algn="ctr"/>
            <a:r>
              <a:rPr lang="en-US" sz="2000" dirty="0" smtClean="0">
                <a:solidFill>
                  <a:srgbClr val="6600CD"/>
                </a:solidFill>
              </a:rPr>
              <a:t>Judges 20:45-46</a:t>
            </a:r>
            <a:endParaRPr lang="en-US" sz="2000" dirty="0">
              <a:solidFill>
                <a:srgbClr val="6600CD"/>
              </a:solidFill>
            </a:endParaRPr>
          </a:p>
        </p:txBody>
      </p:sp>
      <p:sp>
        <p:nvSpPr>
          <p:cNvPr id="12" name="Rectangle 11"/>
          <p:cNvSpPr/>
          <p:nvPr/>
        </p:nvSpPr>
        <p:spPr>
          <a:xfrm>
            <a:off x="8168640" y="706149"/>
            <a:ext cx="2846598" cy="990571"/>
          </a:xfrm>
          <a:prstGeom prst="rect">
            <a:avLst/>
          </a:prstGeom>
          <a:blipFill>
            <a:blip r:embed="rId3"/>
            <a:tile tx="0" ty="0" sx="100000" sy="100000" flip="none" algn="tl"/>
          </a:blip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5.  600 </a:t>
            </a:r>
            <a:r>
              <a:rPr lang="en-US" sz="2000" dirty="0">
                <a:solidFill>
                  <a:srgbClr val="002060"/>
                </a:solidFill>
              </a:rPr>
              <a:t>Benjamites escape to </a:t>
            </a:r>
            <a:r>
              <a:rPr lang="en-US" sz="2000" dirty="0" err="1">
                <a:solidFill>
                  <a:srgbClr val="002060"/>
                </a:solidFill>
              </a:rPr>
              <a:t>Rimmon</a:t>
            </a:r>
            <a:r>
              <a:rPr lang="en-US" sz="2000" dirty="0">
                <a:solidFill>
                  <a:srgbClr val="002060"/>
                </a:solidFill>
              </a:rPr>
              <a:t> &amp; safety.</a:t>
            </a:r>
          </a:p>
          <a:p>
            <a:pPr algn="ctr"/>
            <a:r>
              <a:rPr lang="en-US" sz="2000" dirty="0">
                <a:solidFill>
                  <a:srgbClr val="6600CD"/>
                </a:solidFill>
              </a:rPr>
              <a:t>Judges 20:47</a:t>
            </a:r>
          </a:p>
        </p:txBody>
      </p:sp>
      <p:sp>
        <p:nvSpPr>
          <p:cNvPr id="13" name="Rectangle 12"/>
          <p:cNvSpPr/>
          <p:nvPr/>
        </p:nvSpPr>
        <p:spPr>
          <a:xfrm>
            <a:off x="1632028" y="1960880"/>
            <a:ext cx="1751252" cy="1737360"/>
          </a:xfrm>
          <a:prstGeom prst="rect">
            <a:avLst/>
          </a:prstGeom>
          <a:blipFill>
            <a:blip r:embed="rId3"/>
            <a:tile tx="0" ty="0" sx="100000" sy="100000" flip="none" algn="tl"/>
          </a:blip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6.  Israelites took an oath at Mizpah to not give daughters to Benjamin.</a:t>
            </a:r>
          </a:p>
          <a:p>
            <a:pPr algn="ctr"/>
            <a:r>
              <a:rPr lang="en-US" dirty="0" smtClean="0">
                <a:solidFill>
                  <a:srgbClr val="6600CD"/>
                </a:solidFill>
              </a:rPr>
              <a:t>Judges 21:10</a:t>
            </a:r>
            <a:endParaRPr lang="en-US" dirty="0">
              <a:solidFill>
                <a:srgbClr val="6600CD"/>
              </a:solidFill>
            </a:endParaRPr>
          </a:p>
        </p:txBody>
      </p:sp>
      <p:pic>
        <p:nvPicPr>
          <p:cNvPr id="14" name="Picture 3" descr="C:\Users\Rae\Desktop\wives in viney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406" y="113039"/>
            <a:ext cx="2785344" cy="158368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D081BCC6-7927-4799-B917-796A3AA361DB}"/>
              </a:ext>
            </a:extLst>
          </p:cNvPr>
          <p:cNvSpPr txBox="1"/>
          <p:nvPr/>
        </p:nvSpPr>
        <p:spPr>
          <a:xfrm>
            <a:off x="-48032" y="6142664"/>
            <a:ext cx="12140715" cy="646331"/>
          </a:xfrm>
          <a:prstGeom prst="rect">
            <a:avLst/>
          </a:prstGeom>
          <a:noFill/>
        </p:spPr>
        <p:txBody>
          <a:bodyPr wrap="square">
            <a:spAutoFit/>
            <a:scene3d>
              <a:camera prst="orthographicFront"/>
              <a:lightRig rig="threePt" dir="t"/>
            </a:scene3d>
            <a:sp3d extrusionH="57150">
              <a:bevelT h="25400" prst="softRound"/>
            </a:sp3d>
          </a:bodyPr>
          <a:lstStyle/>
          <a:p>
            <a:pPr algn="ctr"/>
            <a:r>
              <a:rPr lang="en-US" sz="1400" b="0" i="0" u="none" strike="noStrike" baseline="0" dirty="0">
                <a:solidFill>
                  <a:srgbClr val="000000"/>
                </a:solidFill>
                <a:latin typeface="Calibri" panose="020F0502020204030204" pitchFamily="34" charset="0"/>
              </a:rPr>
              <a:t> </a:t>
            </a:r>
            <a:r>
              <a:rPr lang="en-US" sz="3600" b="1" spc="300" dirty="0" smtClean="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rPr>
              <a:t>Men of Israel Pursue the Benjamites</a:t>
            </a:r>
            <a:endParaRPr lang="en-AU" sz="3600" b="1" spc="300" dirty="0">
              <a:ln w="12700">
                <a:solidFill>
                  <a:schemeClr val="tx2">
                    <a:satMod val="155000"/>
                  </a:schemeClr>
                </a:solidFill>
                <a:prstDash val="solid"/>
              </a:ln>
              <a:solidFill>
                <a:schemeClr val="bg2">
                  <a:tint val="85000"/>
                  <a:satMod val="155000"/>
                </a:schemeClr>
              </a:solidFill>
              <a:effectLst>
                <a:glow rad="901700">
                  <a:schemeClr val="accent5">
                    <a:satMod val="175000"/>
                    <a:alpha val="40000"/>
                  </a:schemeClr>
                </a:glow>
                <a:outerShdw blurRad="41275" dist="20320" dir="1800000" algn="tl" rotWithShape="0">
                  <a:srgbClr val="000000">
                    <a:alpha val="40000"/>
                  </a:srgbClr>
                </a:outerShdw>
              </a:effectLst>
              <a:latin typeface="Forte" pitchFamily="66" charset="0"/>
              <a:cs typeface="CordiaUPC" pitchFamily="34" charset="-34"/>
            </a:endParaRPr>
          </a:p>
        </p:txBody>
      </p:sp>
    </p:spTree>
    <p:extLst>
      <p:ext uri="{BB962C8B-B14F-4D97-AF65-F5344CB8AC3E}">
        <p14:creationId xmlns:p14="http://schemas.microsoft.com/office/powerpoint/2010/main" val="2829300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1000"/>
                                        <p:tgtEl>
                                          <p:spTgt spid="10">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arn(inVertical)">
                                      <p:cBhvr>
                                        <p:cTn id="15" dur="10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10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10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barn(inVertical)">
                                      <p:cBhvr>
                                        <p:cTn id="28" dur="1000"/>
                                        <p:tgtEl>
                                          <p:spTgt spid="12">
                                            <p:txEl>
                                              <p:pRg st="0" end="0"/>
                                            </p:txEl>
                                          </p:spTgt>
                                        </p:tgtEl>
                                      </p:cBhvr>
                                    </p:animEffect>
                                  </p:childTnLst>
                                </p:cTn>
                              </p:par>
                            </p:childTnLst>
                          </p:cTn>
                        </p:par>
                        <p:par>
                          <p:cTn id="29" fill="hold">
                            <p:stCondLst>
                              <p:cond delay="1000"/>
                            </p:stCondLst>
                            <p:childTnLst>
                              <p:par>
                                <p:cTn id="30" presetID="16" presetClass="entr" presetSubtype="21" fill="hold" nodeType="after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barn(inVertical)">
                                      <p:cBhvr>
                                        <p:cTn id="32" dur="10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par>
                          <p:cTn id="38" fill="hold">
                            <p:stCondLst>
                              <p:cond delay="500"/>
                            </p:stCondLst>
                            <p:childTnLst>
                              <p:par>
                                <p:cTn id="39" presetID="16" presetClass="entr" presetSubtype="21" fill="hold" nodeType="after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barn(inVertical)">
                                      <p:cBhvr>
                                        <p:cTn id="41" dur="500"/>
                                        <p:tgtEl>
                                          <p:spTgt spid="13">
                                            <p:txEl>
                                              <p:pRg st="1" end="1"/>
                                            </p:txEl>
                                          </p:spTgt>
                                        </p:tgtEl>
                                      </p:cBhvr>
                                    </p:animEffect>
                                  </p:childTnLst>
                                </p:cTn>
                              </p:par>
                            </p:childTnLst>
                          </p:cTn>
                        </p:par>
                        <p:par>
                          <p:cTn id="42" fill="hold">
                            <p:stCondLst>
                              <p:cond delay="1000"/>
                            </p:stCondLst>
                            <p:childTnLst>
                              <p:par>
                                <p:cTn id="43" presetID="8"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amond(in)">
                                      <p:cBhvr>
                                        <p:cTn id="4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6142" y="156005"/>
            <a:ext cx="9605635" cy="688264"/>
          </a:xfrm>
        </p:spPr>
        <p:txBody>
          <a:bodyPr>
            <a:normAutofit fontScale="90000"/>
            <a:scene3d>
              <a:camera prst="orthographicFront"/>
              <a:lightRig rig="threePt" dir="t"/>
            </a:scene3d>
            <a:sp3d extrusionH="57150">
              <a:bevelT w="38100" h="38100" prst="angle"/>
            </a:sp3d>
          </a:bodyPr>
          <a:lstStyle/>
          <a:p>
            <a:pPr algn="ctr"/>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Judges </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19    </a:t>
            </a:r>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The Levite’s Concubine</a:t>
            </a:r>
            <a:r>
              <a:rPr lang="en-US" b="1" dirty="0">
                <a:solidFill>
                  <a:srgbClr val="000000"/>
                </a:solidFill>
                <a:latin typeface="system-ui"/>
              </a:rPr>
              <a:t/>
            </a:r>
            <a:br>
              <a:rPr lang="en-US" b="1" dirty="0">
                <a:solidFill>
                  <a:srgbClr val="000000"/>
                </a:solidFill>
                <a:latin typeface="system-ui"/>
              </a:rPr>
            </a:br>
            <a:endParaRPr lang="en-US" dirty="0"/>
          </a:p>
        </p:txBody>
      </p:sp>
      <p:sp>
        <p:nvSpPr>
          <p:cNvPr id="3" name="Content Placeholder 2"/>
          <p:cNvSpPr>
            <a:spLocks noGrp="1"/>
          </p:cNvSpPr>
          <p:nvPr>
            <p:ph sz="half" idx="1"/>
          </p:nvPr>
        </p:nvSpPr>
        <p:spPr>
          <a:xfrm>
            <a:off x="601883" y="824477"/>
            <a:ext cx="5001057" cy="5585947"/>
          </a:xfrm>
        </p:spPr>
        <p:txBody>
          <a:bodyPr>
            <a:noAutofit/>
          </a:bodyPr>
          <a:lstStyle/>
          <a:p>
            <a:pPr marL="0" indent="0">
              <a:buNone/>
            </a:pPr>
            <a:r>
              <a:rPr lang="en-US" sz="1600" b="1" baseline="30000" dirty="0">
                <a:solidFill>
                  <a:srgbClr val="000000"/>
                </a:solidFill>
                <a:latin typeface="system-ui"/>
              </a:rPr>
              <a:t>1 </a:t>
            </a:r>
            <a:r>
              <a:rPr lang="en-US" sz="1600" dirty="0" smtClean="0">
                <a:solidFill>
                  <a:srgbClr val="000000"/>
                </a:solidFill>
                <a:latin typeface="system-ui"/>
              </a:rPr>
              <a:t>And </a:t>
            </a:r>
            <a:r>
              <a:rPr lang="en-US" sz="1600" dirty="0">
                <a:solidFill>
                  <a:srgbClr val="000000"/>
                </a:solidFill>
                <a:latin typeface="system-ui"/>
              </a:rPr>
              <a:t>it came to pass in those days, </a:t>
            </a:r>
            <a:r>
              <a:rPr lang="en-US" sz="1600" b="1" u="sng" dirty="0">
                <a:solidFill>
                  <a:srgbClr val="000000"/>
                </a:solidFill>
                <a:latin typeface="system-ui"/>
              </a:rPr>
              <a:t>when there was no kin</a:t>
            </a:r>
            <a:r>
              <a:rPr lang="en-US" sz="1600" b="1" dirty="0">
                <a:solidFill>
                  <a:srgbClr val="000000"/>
                </a:solidFill>
                <a:latin typeface="system-ui"/>
              </a:rPr>
              <a:t>g</a:t>
            </a:r>
            <a:r>
              <a:rPr lang="en-US" sz="1600" b="1" u="sng" dirty="0">
                <a:solidFill>
                  <a:srgbClr val="000000"/>
                </a:solidFill>
                <a:latin typeface="system-ui"/>
              </a:rPr>
              <a:t> in Israel</a:t>
            </a:r>
            <a:r>
              <a:rPr lang="en-US" sz="1600" dirty="0">
                <a:solidFill>
                  <a:srgbClr val="000000"/>
                </a:solidFill>
                <a:latin typeface="system-ui"/>
              </a:rPr>
              <a:t>, that there was a certain Levite sojourning on the side of mount Ephraim, who took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to </a:t>
            </a:r>
            <a:r>
              <a:rPr lang="en-US" sz="1600" dirty="0">
                <a:solidFill>
                  <a:srgbClr val="000000"/>
                </a:solidFill>
                <a:latin typeface="system-ui"/>
              </a:rPr>
              <a:t>him a concubine out of </a:t>
            </a:r>
            <a:r>
              <a:rPr lang="en-US" sz="1600" b="1" dirty="0" smtClean="0">
                <a:solidFill>
                  <a:srgbClr val="000000"/>
                </a:solidFill>
                <a:latin typeface="system-ui"/>
              </a:rPr>
              <a:t>Bethlehem Judah</a:t>
            </a:r>
            <a:r>
              <a:rPr lang="en-US" sz="1600" dirty="0">
                <a:solidFill>
                  <a:srgbClr val="000000"/>
                </a:solidFill>
                <a:latin typeface="system-ui"/>
              </a:rPr>
              <a:t>. </a:t>
            </a:r>
            <a:endParaRPr lang="en-US" sz="1600" dirty="0" smtClean="0">
              <a:solidFill>
                <a:srgbClr val="000000"/>
              </a:solidFill>
              <a:latin typeface="system-ui"/>
            </a:endParaRPr>
          </a:p>
          <a:p>
            <a:pPr marL="0" indent="0">
              <a:buNone/>
            </a:pPr>
            <a:r>
              <a:rPr lang="en-US" sz="1600" b="1" baseline="30000" dirty="0" smtClean="0">
                <a:solidFill>
                  <a:srgbClr val="000000"/>
                </a:solidFill>
                <a:latin typeface="system-ui"/>
              </a:rPr>
              <a:t>2</a:t>
            </a:r>
            <a:r>
              <a:rPr lang="en-US" sz="1600" b="1" baseline="30000" dirty="0">
                <a:solidFill>
                  <a:srgbClr val="000000"/>
                </a:solidFill>
                <a:latin typeface="system-ui"/>
              </a:rPr>
              <a:t> </a:t>
            </a:r>
            <a:r>
              <a:rPr lang="en-US" sz="1600" dirty="0">
                <a:solidFill>
                  <a:srgbClr val="000000"/>
                </a:solidFill>
                <a:latin typeface="system-ui"/>
              </a:rPr>
              <a:t>And his concubine played the whore against him, and went away from him unto her father's house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to </a:t>
            </a:r>
            <a:r>
              <a:rPr lang="en-US" sz="1600" b="1" dirty="0" smtClean="0">
                <a:solidFill>
                  <a:srgbClr val="000000"/>
                </a:solidFill>
                <a:latin typeface="system-ui"/>
              </a:rPr>
              <a:t>Bethlehem Judah</a:t>
            </a:r>
            <a:r>
              <a:rPr lang="en-US" sz="1600" dirty="0" smtClean="0">
                <a:solidFill>
                  <a:srgbClr val="000000"/>
                </a:solidFill>
                <a:latin typeface="system-ui"/>
              </a:rPr>
              <a:t>, </a:t>
            </a:r>
            <a:r>
              <a:rPr lang="en-US" sz="1600" dirty="0">
                <a:solidFill>
                  <a:srgbClr val="000000"/>
                </a:solidFill>
                <a:latin typeface="system-ui"/>
              </a:rPr>
              <a:t>and was there </a:t>
            </a:r>
            <a:r>
              <a:rPr lang="en-US" sz="1600" b="1" dirty="0">
                <a:solidFill>
                  <a:srgbClr val="000000"/>
                </a:solidFill>
                <a:latin typeface="system-ui"/>
              </a:rPr>
              <a:t>four whole months</a:t>
            </a:r>
            <a:r>
              <a:rPr lang="en-US" sz="1600" dirty="0">
                <a:solidFill>
                  <a:srgbClr val="000000"/>
                </a:solidFill>
                <a:latin typeface="system-ui"/>
              </a:rPr>
              <a:t>. </a:t>
            </a:r>
            <a:endParaRPr lang="en-US" sz="1600" dirty="0" smtClean="0">
              <a:solidFill>
                <a:srgbClr val="000000"/>
              </a:solidFill>
              <a:latin typeface="system-ui"/>
            </a:endParaRPr>
          </a:p>
          <a:p>
            <a:pPr marL="0" indent="0">
              <a:buNone/>
            </a:pPr>
            <a:r>
              <a:rPr lang="en-US" sz="1600" b="1" baseline="30000" dirty="0" smtClean="0">
                <a:solidFill>
                  <a:srgbClr val="000000"/>
                </a:solidFill>
                <a:latin typeface="system-ui"/>
              </a:rPr>
              <a:t>3</a:t>
            </a:r>
            <a:r>
              <a:rPr lang="en-US" sz="1600" b="1" baseline="30000" dirty="0">
                <a:solidFill>
                  <a:srgbClr val="000000"/>
                </a:solidFill>
                <a:latin typeface="system-ui"/>
              </a:rPr>
              <a:t> </a:t>
            </a:r>
            <a:r>
              <a:rPr lang="en-US" sz="1600" dirty="0">
                <a:solidFill>
                  <a:srgbClr val="000000"/>
                </a:solidFill>
                <a:latin typeface="system-ui"/>
              </a:rPr>
              <a:t>And her husband arose, and went after her, to speak friendly unto her, and to bring her again, having his servant with him, and a couple of asses: and she brought him into her father's house: and when the father of the damsel saw him, he rejoiced </a:t>
            </a:r>
            <a:r>
              <a:rPr lang="en-US" sz="1600" dirty="0" smtClean="0">
                <a:solidFill>
                  <a:srgbClr val="000000"/>
                </a:solidFill>
                <a:latin typeface="system-ui"/>
              </a:rPr>
              <a:t/>
            </a:r>
            <a:br>
              <a:rPr lang="en-US" sz="1600" dirty="0" smtClean="0">
                <a:solidFill>
                  <a:srgbClr val="000000"/>
                </a:solidFill>
                <a:latin typeface="system-ui"/>
              </a:rPr>
            </a:br>
            <a:r>
              <a:rPr lang="en-US" sz="1600" dirty="0" smtClean="0">
                <a:solidFill>
                  <a:srgbClr val="000000"/>
                </a:solidFill>
                <a:latin typeface="system-ui"/>
              </a:rPr>
              <a:t>to </a:t>
            </a:r>
            <a:r>
              <a:rPr lang="en-US" sz="1600" dirty="0">
                <a:solidFill>
                  <a:srgbClr val="000000"/>
                </a:solidFill>
                <a:latin typeface="system-ui"/>
              </a:rPr>
              <a:t>meet him. </a:t>
            </a:r>
            <a:endParaRPr lang="en-US" sz="1600" dirty="0" smtClean="0">
              <a:solidFill>
                <a:srgbClr val="000000"/>
              </a:solidFill>
              <a:latin typeface="system-ui"/>
            </a:endParaRPr>
          </a:p>
          <a:p>
            <a:pPr marL="0" indent="0">
              <a:buNone/>
            </a:pPr>
            <a:r>
              <a:rPr lang="en-US" sz="1600" b="1" baseline="30000" dirty="0" smtClean="0">
                <a:solidFill>
                  <a:srgbClr val="000000"/>
                </a:solidFill>
                <a:latin typeface="system-ui"/>
              </a:rPr>
              <a:t>4</a:t>
            </a:r>
            <a:r>
              <a:rPr lang="en-US" sz="1600" b="1" baseline="30000" dirty="0">
                <a:solidFill>
                  <a:srgbClr val="000000"/>
                </a:solidFill>
                <a:latin typeface="system-ui"/>
              </a:rPr>
              <a:t> </a:t>
            </a:r>
            <a:r>
              <a:rPr lang="en-US" sz="1600" dirty="0">
                <a:solidFill>
                  <a:srgbClr val="000000"/>
                </a:solidFill>
                <a:latin typeface="system-ui"/>
              </a:rPr>
              <a:t>And his father in law, the damsel's father, retained him; and </a:t>
            </a:r>
            <a:r>
              <a:rPr lang="en-US" sz="1600" b="1" u="sng" dirty="0">
                <a:solidFill>
                  <a:srgbClr val="000000"/>
                </a:solidFill>
                <a:latin typeface="system-ui"/>
              </a:rPr>
              <a:t>he abode with him three da</a:t>
            </a:r>
            <a:r>
              <a:rPr lang="en-US" sz="1600" b="1" dirty="0">
                <a:solidFill>
                  <a:srgbClr val="000000"/>
                </a:solidFill>
                <a:latin typeface="system-ui"/>
              </a:rPr>
              <a:t>y</a:t>
            </a:r>
            <a:r>
              <a:rPr lang="en-US" sz="1600" b="1" u="sng" dirty="0">
                <a:solidFill>
                  <a:srgbClr val="000000"/>
                </a:solidFill>
                <a:latin typeface="system-ui"/>
              </a:rPr>
              <a:t>s</a:t>
            </a:r>
            <a:r>
              <a:rPr lang="en-US" sz="1600" dirty="0">
                <a:solidFill>
                  <a:srgbClr val="000000"/>
                </a:solidFill>
                <a:latin typeface="system-ui"/>
              </a:rPr>
              <a:t>: so </a:t>
            </a:r>
            <a:r>
              <a:rPr lang="en-US" sz="1600" dirty="0" smtClean="0">
                <a:solidFill>
                  <a:srgbClr val="000000"/>
                </a:solidFill>
                <a:latin typeface="system-ui"/>
              </a:rPr>
              <a:t>they</a:t>
            </a:r>
            <a:br>
              <a:rPr lang="en-US" sz="1600" dirty="0" smtClean="0">
                <a:solidFill>
                  <a:srgbClr val="000000"/>
                </a:solidFill>
                <a:latin typeface="system-ui"/>
              </a:rPr>
            </a:br>
            <a:r>
              <a:rPr lang="en-US" sz="1600" dirty="0" smtClean="0">
                <a:solidFill>
                  <a:srgbClr val="000000"/>
                </a:solidFill>
                <a:latin typeface="system-ui"/>
              </a:rPr>
              <a:t> </a:t>
            </a:r>
            <a:r>
              <a:rPr lang="en-US" sz="1600" dirty="0">
                <a:solidFill>
                  <a:srgbClr val="000000"/>
                </a:solidFill>
                <a:latin typeface="system-ui"/>
              </a:rPr>
              <a:t>did eat and drink, and lodged there. </a:t>
            </a:r>
            <a:endParaRPr lang="en-US" sz="1600" dirty="0" smtClean="0">
              <a:solidFill>
                <a:srgbClr val="000000"/>
              </a:solidFill>
              <a:latin typeface="system-ui"/>
            </a:endParaRPr>
          </a:p>
        </p:txBody>
      </p:sp>
      <p:sp>
        <p:nvSpPr>
          <p:cNvPr id="4" name="Content Placeholder 3"/>
          <p:cNvSpPr>
            <a:spLocks noGrp="1"/>
          </p:cNvSpPr>
          <p:nvPr>
            <p:ph sz="half" idx="2"/>
          </p:nvPr>
        </p:nvSpPr>
        <p:spPr>
          <a:xfrm>
            <a:off x="5871883" y="833376"/>
            <a:ext cx="6104964" cy="6105305"/>
          </a:xfrm>
        </p:spPr>
        <p:txBody>
          <a:bodyPr>
            <a:normAutofit/>
            <a:scene3d>
              <a:camera prst="orthographicFront"/>
              <a:lightRig rig="threePt" dir="t"/>
            </a:scene3d>
            <a:sp3d extrusionH="57150">
              <a:bevelT w="38100" h="38100"/>
            </a:sp3d>
          </a:bodyPr>
          <a:lstStyle/>
          <a:p>
            <a:pPr marL="0" indent="0">
              <a:buNone/>
            </a:pPr>
            <a:r>
              <a:rPr lang="en-US" sz="1600" b="1" baseline="30000" dirty="0">
                <a:solidFill>
                  <a:srgbClr val="000000"/>
                </a:solidFill>
                <a:latin typeface="system-ui"/>
              </a:rPr>
              <a:t>5 </a:t>
            </a:r>
            <a:r>
              <a:rPr lang="en-US" sz="1600" dirty="0">
                <a:solidFill>
                  <a:srgbClr val="000000"/>
                </a:solidFill>
                <a:latin typeface="system-ui"/>
              </a:rPr>
              <a:t>And it came to pass on </a:t>
            </a:r>
            <a:r>
              <a:rPr lang="en-US" sz="1600" b="1" u="sng" dirty="0">
                <a:solidFill>
                  <a:srgbClr val="000000"/>
                </a:solidFill>
                <a:latin typeface="system-ui"/>
              </a:rPr>
              <a:t>the fourth da</a:t>
            </a:r>
            <a:r>
              <a:rPr lang="en-US" sz="1600" b="1" dirty="0">
                <a:solidFill>
                  <a:srgbClr val="000000"/>
                </a:solidFill>
                <a:latin typeface="system-ui"/>
              </a:rPr>
              <a:t>y</a:t>
            </a:r>
            <a:r>
              <a:rPr lang="en-US" sz="1600" dirty="0">
                <a:solidFill>
                  <a:srgbClr val="000000"/>
                </a:solidFill>
                <a:latin typeface="system-ui"/>
              </a:rPr>
              <a:t>, when they arose </a:t>
            </a:r>
            <a:r>
              <a:rPr lang="en-US" sz="1600" dirty="0" smtClean="0">
                <a:solidFill>
                  <a:srgbClr val="000000"/>
                </a:solidFill>
                <a:latin typeface="system-ui"/>
              </a:rPr>
              <a:t/>
            </a:r>
            <a:br>
              <a:rPr lang="en-US" sz="1600" dirty="0" smtClean="0">
                <a:solidFill>
                  <a:srgbClr val="000000"/>
                </a:solidFill>
                <a:latin typeface="system-ui"/>
              </a:rPr>
            </a:br>
            <a:r>
              <a:rPr lang="en-US" sz="1600" b="1" dirty="0" smtClean="0">
                <a:solidFill>
                  <a:schemeClr val="accent2">
                    <a:lumMod val="75000"/>
                  </a:schemeClr>
                </a:solidFill>
                <a:latin typeface="system-ui"/>
              </a:rPr>
              <a:t>early </a:t>
            </a:r>
            <a:r>
              <a:rPr lang="en-US" sz="1600" b="1" dirty="0">
                <a:solidFill>
                  <a:schemeClr val="accent2">
                    <a:lumMod val="75000"/>
                  </a:schemeClr>
                </a:solidFill>
                <a:latin typeface="system-ui"/>
              </a:rPr>
              <a:t>in the </a:t>
            </a:r>
            <a:r>
              <a:rPr lang="en-US" sz="1600" b="1" dirty="0" smtClean="0">
                <a:solidFill>
                  <a:schemeClr val="accent2">
                    <a:lumMod val="75000"/>
                  </a:schemeClr>
                </a:solidFill>
                <a:latin typeface="system-ui"/>
              </a:rPr>
              <a:t>morning</a:t>
            </a:r>
            <a:r>
              <a:rPr lang="en-US" sz="1600" dirty="0" smtClean="0">
                <a:solidFill>
                  <a:schemeClr val="accent2">
                    <a:lumMod val="75000"/>
                  </a:schemeClr>
                </a:solidFill>
                <a:latin typeface="system-ui"/>
              </a:rPr>
              <a:t>,</a:t>
            </a:r>
            <a:r>
              <a:rPr lang="en-US" sz="1600" dirty="0" smtClean="0">
                <a:solidFill>
                  <a:srgbClr val="000000"/>
                </a:solidFill>
                <a:latin typeface="system-ui"/>
              </a:rPr>
              <a:t> </a:t>
            </a:r>
            <a:r>
              <a:rPr lang="en-US" sz="1600" dirty="0">
                <a:solidFill>
                  <a:srgbClr val="000000"/>
                </a:solidFill>
                <a:latin typeface="system-ui"/>
              </a:rPr>
              <a:t>that he rose up to depart: and the damsel's father said unto his son in law, Comfort thine heart with a morsel of bread, and afterward go your way. </a:t>
            </a:r>
            <a:endParaRPr lang="en-US" sz="1600" dirty="0"/>
          </a:p>
          <a:p>
            <a:pPr marL="0" indent="0">
              <a:buNone/>
            </a:pPr>
            <a:r>
              <a:rPr lang="en-US" sz="1600" b="1" baseline="30000" dirty="0" smtClean="0">
                <a:solidFill>
                  <a:srgbClr val="000000"/>
                </a:solidFill>
                <a:latin typeface="system-ui"/>
              </a:rPr>
              <a:t>6</a:t>
            </a:r>
            <a:r>
              <a:rPr lang="en-US" sz="1600" b="1" baseline="30000" dirty="0">
                <a:solidFill>
                  <a:srgbClr val="000000"/>
                </a:solidFill>
                <a:latin typeface="system-ui"/>
              </a:rPr>
              <a:t> </a:t>
            </a:r>
            <a:r>
              <a:rPr lang="en-US" sz="1600" dirty="0">
                <a:solidFill>
                  <a:srgbClr val="000000"/>
                </a:solidFill>
                <a:latin typeface="system-ui"/>
              </a:rPr>
              <a:t>And they sat down, and did eat and drink both of them together: for the damsel's father had said unto the man, Be content, I pray thee, and tarry all night, and let thine heart be merry. </a:t>
            </a:r>
            <a:endParaRPr lang="en-US" sz="1600" dirty="0" smtClean="0">
              <a:solidFill>
                <a:srgbClr val="000000"/>
              </a:solidFill>
              <a:latin typeface="system-ui"/>
            </a:endParaRPr>
          </a:p>
          <a:p>
            <a:pPr marL="0" indent="0">
              <a:buNone/>
            </a:pPr>
            <a:r>
              <a:rPr lang="en-US" sz="1600" b="1" baseline="30000" dirty="0" smtClean="0">
                <a:solidFill>
                  <a:srgbClr val="000000"/>
                </a:solidFill>
                <a:latin typeface="system-ui"/>
              </a:rPr>
              <a:t>7</a:t>
            </a:r>
            <a:r>
              <a:rPr lang="en-US" sz="1600" b="1" baseline="30000" dirty="0">
                <a:solidFill>
                  <a:srgbClr val="000000"/>
                </a:solidFill>
                <a:latin typeface="system-ui"/>
              </a:rPr>
              <a:t> </a:t>
            </a:r>
            <a:r>
              <a:rPr lang="en-US" sz="1600" dirty="0">
                <a:solidFill>
                  <a:srgbClr val="000000"/>
                </a:solidFill>
                <a:latin typeface="system-ui"/>
              </a:rPr>
              <a:t>And when the man rose up to depart, his father in law urged him: therefore he lodged there again</a:t>
            </a:r>
            <a:r>
              <a:rPr lang="en-US" sz="1600" dirty="0" smtClean="0">
                <a:solidFill>
                  <a:srgbClr val="000000"/>
                </a:solidFill>
                <a:latin typeface="system-ui"/>
              </a:rPr>
              <a:t>.</a:t>
            </a:r>
          </a:p>
          <a:p>
            <a:pPr marL="0" indent="0">
              <a:buNone/>
            </a:pPr>
            <a:r>
              <a:rPr lang="en-US" sz="1600" b="1" baseline="30000" dirty="0" smtClean="0">
                <a:solidFill>
                  <a:srgbClr val="000000"/>
                </a:solidFill>
                <a:latin typeface="system-ui"/>
              </a:rPr>
              <a:t>8</a:t>
            </a:r>
            <a:r>
              <a:rPr lang="en-US" sz="1600" b="1" baseline="30000" dirty="0">
                <a:solidFill>
                  <a:srgbClr val="000000"/>
                </a:solidFill>
                <a:latin typeface="system-ui"/>
              </a:rPr>
              <a:t> </a:t>
            </a:r>
            <a:r>
              <a:rPr lang="en-US" sz="1600" dirty="0">
                <a:solidFill>
                  <a:srgbClr val="000000"/>
                </a:solidFill>
                <a:latin typeface="system-ui"/>
              </a:rPr>
              <a:t>And he </a:t>
            </a:r>
            <a:r>
              <a:rPr lang="en-US" sz="1600" b="1" dirty="0">
                <a:solidFill>
                  <a:schemeClr val="accent2">
                    <a:lumMod val="75000"/>
                  </a:schemeClr>
                </a:solidFill>
                <a:latin typeface="system-ui"/>
              </a:rPr>
              <a:t>arose early in the morning</a:t>
            </a:r>
            <a:r>
              <a:rPr lang="en-US" sz="1600" dirty="0">
                <a:solidFill>
                  <a:srgbClr val="000000"/>
                </a:solidFill>
                <a:latin typeface="system-ui"/>
              </a:rPr>
              <a:t> on </a:t>
            </a:r>
            <a:r>
              <a:rPr lang="en-US" sz="1600" b="1" u="sng" dirty="0">
                <a:solidFill>
                  <a:srgbClr val="000000"/>
                </a:solidFill>
                <a:latin typeface="system-ui"/>
              </a:rPr>
              <a:t>the</a:t>
            </a:r>
            <a:r>
              <a:rPr lang="en-US" sz="1600" u="sng" dirty="0">
                <a:solidFill>
                  <a:srgbClr val="000000"/>
                </a:solidFill>
                <a:latin typeface="system-ui"/>
              </a:rPr>
              <a:t> </a:t>
            </a:r>
            <a:r>
              <a:rPr lang="en-US" sz="1600" b="1" u="sng" dirty="0">
                <a:solidFill>
                  <a:srgbClr val="000000"/>
                </a:solidFill>
                <a:latin typeface="system-ui"/>
              </a:rPr>
              <a:t>fifth da</a:t>
            </a:r>
            <a:r>
              <a:rPr lang="en-US" sz="1600" b="1" dirty="0">
                <a:solidFill>
                  <a:srgbClr val="000000"/>
                </a:solidFill>
                <a:latin typeface="system-ui"/>
              </a:rPr>
              <a:t>y </a:t>
            </a:r>
            <a:r>
              <a:rPr lang="en-US" sz="1600" dirty="0">
                <a:solidFill>
                  <a:srgbClr val="000000"/>
                </a:solidFill>
                <a:latin typeface="system-ui"/>
              </a:rPr>
              <a:t>to depart; and the damsel's father said, Comfort thine heart, I pray thee. And they tarried until afternoon, and they did eat both of them</a:t>
            </a:r>
            <a:r>
              <a:rPr lang="en-US" sz="1600" dirty="0" smtClean="0">
                <a:solidFill>
                  <a:srgbClr val="000000"/>
                </a:solidFill>
                <a:latin typeface="system-ui"/>
              </a:rPr>
              <a:t>.</a:t>
            </a:r>
          </a:p>
          <a:p>
            <a:pPr marL="0" indent="0">
              <a:buNone/>
            </a:pPr>
            <a:r>
              <a:rPr lang="en-US" sz="1600" dirty="0" smtClean="0">
                <a:solidFill>
                  <a:srgbClr val="000000"/>
                </a:solidFill>
                <a:latin typeface="system-ui"/>
              </a:rPr>
              <a:t> </a:t>
            </a:r>
            <a:r>
              <a:rPr lang="en-US" sz="1600" b="1" baseline="30000" dirty="0">
                <a:solidFill>
                  <a:srgbClr val="000000"/>
                </a:solidFill>
                <a:latin typeface="system-ui"/>
              </a:rPr>
              <a:t>9 </a:t>
            </a:r>
            <a:r>
              <a:rPr lang="en-US" sz="1600" dirty="0">
                <a:solidFill>
                  <a:srgbClr val="000000"/>
                </a:solidFill>
                <a:latin typeface="system-ui"/>
              </a:rPr>
              <a:t>And when the man rose up to depart, he, and his concubine, and his servant, his father in law, the damsel's father, said unto him, Behold, now the day </a:t>
            </a:r>
            <a:r>
              <a:rPr lang="en-US" sz="1600" dirty="0" err="1">
                <a:solidFill>
                  <a:srgbClr val="000000"/>
                </a:solidFill>
                <a:latin typeface="system-ui"/>
              </a:rPr>
              <a:t>draweth</a:t>
            </a:r>
            <a:r>
              <a:rPr lang="en-US" sz="1600" dirty="0">
                <a:solidFill>
                  <a:srgbClr val="000000"/>
                </a:solidFill>
                <a:latin typeface="system-ui"/>
              </a:rPr>
              <a:t> toward evening, I pray you tarry all night: behold, the day </a:t>
            </a:r>
            <a:r>
              <a:rPr lang="en-US" sz="1600" dirty="0" err="1">
                <a:solidFill>
                  <a:srgbClr val="000000"/>
                </a:solidFill>
                <a:latin typeface="system-ui"/>
              </a:rPr>
              <a:t>groweth</a:t>
            </a:r>
            <a:r>
              <a:rPr lang="en-US" sz="1600" dirty="0">
                <a:solidFill>
                  <a:srgbClr val="000000"/>
                </a:solidFill>
                <a:latin typeface="system-ui"/>
              </a:rPr>
              <a:t> to an end, lodge here, that thine heart may be merry; and </a:t>
            </a:r>
            <a:r>
              <a:rPr lang="en-US" sz="1600" b="1" dirty="0">
                <a:solidFill>
                  <a:schemeClr val="accent2">
                    <a:lumMod val="75000"/>
                  </a:schemeClr>
                </a:solidFill>
                <a:latin typeface="system-ui"/>
              </a:rPr>
              <a:t>to </a:t>
            </a:r>
            <a:r>
              <a:rPr lang="en-US" sz="1600" b="1" dirty="0" smtClean="0">
                <a:solidFill>
                  <a:schemeClr val="accent2">
                    <a:lumMod val="75000"/>
                  </a:schemeClr>
                </a:solidFill>
                <a:latin typeface="system-ui"/>
              </a:rPr>
              <a:t>morrow </a:t>
            </a:r>
            <a:r>
              <a:rPr lang="en-US" sz="1600" dirty="0" smtClean="0">
                <a:solidFill>
                  <a:srgbClr val="000000"/>
                </a:solidFill>
                <a:latin typeface="system-ui"/>
              </a:rPr>
              <a:t>[</a:t>
            </a:r>
            <a:r>
              <a:rPr lang="en-US" sz="1600" b="1" u="sng" dirty="0" smtClean="0">
                <a:solidFill>
                  <a:srgbClr val="000000"/>
                </a:solidFill>
                <a:latin typeface="system-ui"/>
              </a:rPr>
              <a:t>the sixth da</a:t>
            </a:r>
            <a:r>
              <a:rPr lang="en-US" sz="1600" b="1" dirty="0" smtClean="0">
                <a:solidFill>
                  <a:srgbClr val="000000"/>
                </a:solidFill>
                <a:latin typeface="system-ui"/>
              </a:rPr>
              <a:t>y</a:t>
            </a:r>
            <a:r>
              <a:rPr lang="en-US" sz="1600" dirty="0" smtClean="0">
                <a:solidFill>
                  <a:srgbClr val="000000"/>
                </a:solidFill>
                <a:latin typeface="system-ui"/>
              </a:rPr>
              <a:t>] </a:t>
            </a:r>
            <a:r>
              <a:rPr lang="en-US" sz="1600" dirty="0">
                <a:solidFill>
                  <a:srgbClr val="000000"/>
                </a:solidFill>
                <a:latin typeface="system-ui"/>
              </a:rPr>
              <a:t>get you early on your way, that thou </a:t>
            </a:r>
            <a:r>
              <a:rPr lang="en-US" sz="1600" dirty="0" err="1">
                <a:solidFill>
                  <a:srgbClr val="000000"/>
                </a:solidFill>
                <a:latin typeface="system-ui"/>
              </a:rPr>
              <a:t>mayest</a:t>
            </a:r>
            <a:r>
              <a:rPr lang="en-US" sz="1600" dirty="0">
                <a:solidFill>
                  <a:srgbClr val="000000"/>
                </a:solidFill>
                <a:latin typeface="system-ui"/>
              </a:rPr>
              <a:t> go </a:t>
            </a:r>
            <a:r>
              <a:rPr lang="en-US" sz="1600" dirty="0" smtClean="0">
                <a:solidFill>
                  <a:srgbClr val="000000"/>
                </a:solidFill>
                <a:latin typeface="system-ui"/>
              </a:rPr>
              <a:t>home. </a:t>
            </a:r>
            <a:endParaRPr lang="en-US" sz="1600" dirty="0"/>
          </a:p>
          <a:p>
            <a:endParaRPr lang="en-US" sz="1600" dirty="0"/>
          </a:p>
        </p:txBody>
      </p:sp>
      <p:sp>
        <p:nvSpPr>
          <p:cNvPr id="5" name="Teardrop 4"/>
          <p:cNvSpPr/>
          <p:nvPr/>
        </p:nvSpPr>
        <p:spPr>
          <a:xfrm>
            <a:off x="-76200" y="-609205"/>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a:off x="502920" y="-609205"/>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p:cNvSpPr/>
          <p:nvPr/>
        </p:nvSpPr>
        <p:spPr>
          <a:xfrm>
            <a:off x="1082040" y="-609205"/>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p:cNvSpPr/>
          <p:nvPr/>
        </p:nvSpPr>
        <p:spPr>
          <a:xfrm>
            <a:off x="98578" y="6254573"/>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40279" y="-441960"/>
            <a:ext cx="6915295" cy="369332"/>
          </a:xfrm>
          <a:prstGeom prst="rect">
            <a:avLst/>
          </a:prstGeom>
          <a:solidFill>
            <a:schemeClr val="bg1"/>
          </a:solidFill>
        </p:spPr>
        <p:txBody>
          <a:bodyPr wrap="square" rtlCol="0">
            <a:spAutoFit/>
          </a:bodyPr>
          <a:lstStyle/>
          <a:p>
            <a:r>
              <a:rPr lang="en-US" dirty="0" smtClean="0">
                <a:solidFill>
                  <a:srgbClr val="6600CD"/>
                </a:solidFill>
              </a:rPr>
              <a:t>TIM: PURPLE    </a:t>
            </a:r>
            <a:r>
              <a:rPr lang="en-US" dirty="0" smtClean="0">
                <a:solidFill>
                  <a:schemeClr val="accent1">
                    <a:lumMod val="75000"/>
                  </a:schemeClr>
                </a:solidFill>
              </a:rPr>
              <a:t>DEONNA:  PINK    </a:t>
            </a:r>
            <a:r>
              <a:rPr lang="en-US" dirty="0" smtClean="0">
                <a:solidFill>
                  <a:srgbClr val="E46D0A"/>
                </a:solidFill>
              </a:rPr>
              <a:t>CHARL: GOLD     </a:t>
            </a:r>
            <a:r>
              <a:rPr lang="en-US" dirty="0" smtClean="0">
                <a:solidFill>
                  <a:srgbClr val="00B0F0"/>
                </a:solidFill>
              </a:rPr>
              <a:t>DAUD: BLUE</a:t>
            </a:r>
            <a:endParaRPr lang="en-US" dirty="0">
              <a:solidFill>
                <a:srgbClr val="00B0F0"/>
              </a:solidFill>
            </a:endParaRPr>
          </a:p>
        </p:txBody>
      </p:sp>
      <p:sp>
        <p:nvSpPr>
          <p:cNvPr id="12" name="Teardrop 11"/>
          <p:cNvSpPr/>
          <p:nvPr/>
        </p:nvSpPr>
        <p:spPr>
          <a:xfrm>
            <a:off x="1661160" y="-609205"/>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074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142" y="150470"/>
            <a:ext cx="9605635" cy="532433"/>
          </a:xfrm>
        </p:spPr>
        <p:txBody>
          <a:bodyPr>
            <a:normAutofit fontScale="90000"/>
            <a:scene3d>
              <a:camera prst="orthographicFront"/>
              <a:lightRig rig="threePt" dir="t"/>
            </a:scene3d>
            <a:sp3d extrusionH="57150">
              <a:bevelT w="38100" h="38100" prst="angle"/>
            </a:sp3d>
          </a:bodyPr>
          <a:lstStyle/>
          <a:p>
            <a:pPr algn="ctr"/>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Judges </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19    </a:t>
            </a:r>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t>The Levite’s Concubine</a:t>
            </a:r>
            <a:b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stem-ui"/>
              </a:rPr>
            </a:b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01884" y="824478"/>
            <a:ext cx="5707476" cy="5136484"/>
          </a:xfrm>
        </p:spPr>
        <p:txBody>
          <a:bodyPr>
            <a:noAutofit/>
            <a:scene3d>
              <a:camera prst="orthographicFront"/>
              <a:lightRig rig="threePt" dir="t"/>
            </a:scene3d>
            <a:sp3d extrusionH="57150">
              <a:bevelT w="38100" h="38100" prst="angle"/>
            </a:sp3d>
          </a:bodyPr>
          <a:lstStyle/>
          <a:p>
            <a:pPr marL="0" indent="0">
              <a:buNone/>
            </a:pPr>
            <a:r>
              <a:rPr lang="en-US" sz="1600" b="1" baseline="30000" dirty="0">
                <a:solidFill>
                  <a:srgbClr val="000000"/>
                </a:solidFill>
                <a:latin typeface="system-ui"/>
              </a:rPr>
              <a:t>10 </a:t>
            </a:r>
            <a:r>
              <a:rPr lang="en-US" sz="1600" dirty="0">
                <a:solidFill>
                  <a:srgbClr val="000000"/>
                </a:solidFill>
                <a:latin typeface="system-ui"/>
              </a:rPr>
              <a:t>But the man would not tarry </a:t>
            </a:r>
            <a:r>
              <a:rPr lang="en-US" sz="1600" b="1" dirty="0">
                <a:solidFill>
                  <a:srgbClr val="002060"/>
                </a:solidFill>
                <a:latin typeface="system-ui"/>
              </a:rPr>
              <a:t>that </a:t>
            </a:r>
            <a:r>
              <a:rPr lang="en-US" sz="1600" b="1" dirty="0" smtClean="0">
                <a:solidFill>
                  <a:srgbClr val="002060"/>
                </a:solidFill>
                <a:latin typeface="system-ui"/>
              </a:rPr>
              <a:t>night </a:t>
            </a:r>
            <a:r>
              <a:rPr lang="en-US" sz="1600" dirty="0" smtClean="0">
                <a:solidFill>
                  <a:srgbClr val="000000"/>
                </a:solidFill>
                <a:latin typeface="system-ui"/>
              </a:rPr>
              <a:t>[</a:t>
            </a:r>
            <a:r>
              <a:rPr lang="en-US" sz="1600" b="1" u="sng" dirty="0" smtClean="0">
                <a:solidFill>
                  <a:srgbClr val="000000"/>
                </a:solidFill>
                <a:latin typeface="system-ui"/>
              </a:rPr>
              <a:t>of the fifth</a:t>
            </a:r>
            <a:r>
              <a:rPr lang="en-US" sz="1600" dirty="0" smtClean="0">
                <a:solidFill>
                  <a:srgbClr val="000000"/>
                </a:solidFill>
                <a:latin typeface="system-ui"/>
              </a:rPr>
              <a:t>], </a:t>
            </a:r>
            <a:br>
              <a:rPr lang="en-US" sz="1600" dirty="0" smtClean="0">
                <a:solidFill>
                  <a:srgbClr val="000000"/>
                </a:solidFill>
                <a:latin typeface="system-ui"/>
              </a:rPr>
            </a:br>
            <a:r>
              <a:rPr lang="en-US" sz="1600" dirty="0" smtClean="0">
                <a:solidFill>
                  <a:srgbClr val="000000"/>
                </a:solidFill>
                <a:latin typeface="system-ui"/>
              </a:rPr>
              <a:t>but </a:t>
            </a:r>
            <a:r>
              <a:rPr lang="en-US" sz="1600" dirty="0">
                <a:solidFill>
                  <a:srgbClr val="000000"/>
                </a:solidFill>
                <a:latin typeface="system-ui"/>
              </a:rPr>
              <a:t>he rose up and departed, and came over against </a:t>
            </a:r>
            <a:r>
              <a:rPr lang="en-US" sz="1600" dirty="0" smtClean="0">
                <a:solidFill>
                  <a:srgbClr val="000000"/>
                </a:solidFill>
                <a:latin typeface="system-ui"/>
              </a:rPr>
              <a:t/>
            </a:r>
            <a:br>
              <a:rPr lang="en-US" sz="1600" dirty="0" smtClean="0">
                <a:solidFill>
                  <a:srgbClr val="000000"/>
                </a:solidFill>
                <a:latin typeface="system-ui"/>
              </a:rPr>
            </a:br>
            <a:r>
              <a:rPr lang="en-US" sz="1600" b="1" u="sng" dirty="0" err="1" smtClean="0">
                <a:solidFill>
                  <a:srgbClr val="000000"/>
                </a:solidFill>
                <a:latin typeface="system-ui"/>
              </a:rPr>
              <a:t>Jebus</a:t>
            </a:r>
            <a:r>
              <a:rPr lang="en-US" sz="1600" dirty="0">
                <a:solidFill>
                  <a:srgbClr val="000000"/>
                </a:solidFill>
                <a:latin typeface="system-ui"/>
              </a:rPr>
              <a:t>, </a:t>
            </a:r>
            <a:r>
              <a:rPr lang="en-US" sz="1600" b="1" u="sng" dirty="0">
                <a:solidFill>
                  <a:srgbClr val="000000"/>
                </a:solidFill>
                <a:latin typeface="system-ui"/>
              </a:rPr>
              <a:t>which is Jerusalem</a:t>
            </a:r>
            <a:r>
              <a:rPr lang="en-US" sz="1600" dirty="0">
                <a:solidFill>
                  <a:srgbClr val="000000"/>
                </a:solidFill>
                <a:latin typeface="system-ui"/>
              </a:rPr>
              <a:t>; and there were with him two asses saddled, </a:t>
            </a:r>
            <a:r>
              <a:rPr lang="en-US" sz="1600" dirty="0" smtClean="0">
                <a:solidFill>
                  <a:srgbClr val="000000"/>
                </a:solidFill>
                <a:latin typeface="system-ui"/>
              </a:rPr>
              <a:t>his </a:t>
            </a:r>
            <a:r>
              <a:rPr lang="en-US" sz="1600" dirty="0">
                <a:solidFill>
                  <a:srgbClr val="000000"/>
                </a:solidFill>
                <a:latin typeface="system-ui"/>
              </a:rPr>
              <a:t>concubine also was with him</a:t>
            </a:r>
            <a:r>
              <a:rPr lang="en-US" sz="1600" dirty="0" smtClean="0">
                <a:solidFill>
                  <a:srgbClr val="000000"/>
                </a:solidFill>
                <a:latin typeface="system-ui"/>
              </a:rPr>
              <a:t>.</a:t>
            </a:r>
          </a:p>
          <a:p>
            <a:pPr marL="0" indent="0">
              <a:buNone/>
            </a:pPr>
            <a:r>
              <a:rPr lang="en-US" sz="1600" b="1" baseline="30000" dirty="0">
                <a:solidFill>
                  <a:srgbClr val="000000"/>
                </a:solidFill>
                <a:latin typeface="system-ui"/>
              </a:rPr>
              <a:t>11 </a:t>
            </a:r>
            <a:r>
              <a:rPr lang="en-US" sz="1600" dirty="0">
                <a:solidFill>
                  <a:srgbClr val="000000"/>
                </a:solidFill>
                <a:latin typeface="system-ui"/>
              </a:rPr>
              <a:t>And when they were by </a:t>
            </a:r>
            <a:r>
              <a:rPr lang="en-US" sz="1600" dirty="0" err="1">
                <a:solidFill>
                  <a:srgbClr val="000000"/>
                </a:solidFill>
                <a:latin typeface="system-ui"/>
              </a:rPr>
              <a:t>Jebus</a:t>
            </a:r>
            <a:r>
              <a:rPr lang="en-US" sz="1600" dirty="0">
                <a:solidFill>
                  <a:srgbClr val="000000"/>
                </a:solidFill>
                <a:latin typeface="system-ui"/>
              </a:rPr>
              <a:t>, the </a:t>
            </a:r>
            <a:r>
              <a:rPr lang="en-US" sz="1600" b="1" dirty="0">
                <a:solidFill>
                  <a:srgbClr val="002060"/>
                </a:solidFill>
                <a:latin typeface="system-ui"/>
              </a:rPr>
              <a:t>day was far spent</a:t>
            </a:r>
            <a:r>
              <a:rPr lang="en-US" sz="1600" dirty="0">
                <a:solidFill>
                  <a:srgbClr val="002060"/>
                </a:solidFill>
                <a:latin typeface="system-ui"/>
              </a:rPr>
              <a:t>; </a:t>
            </a:r>
            <a:r>
              <a:rPr lang="en-US" sz="1600" dirty="0" smtClean="0">
                <a:solidFill>
                  <a:srgbClr val="002060"/>
                </a:solidFill>
                <a:latin typeface="system-ui"/>
              </a:rPr>
              <a:t/>
            </a:r>
            <a:br>
              <a:rPr lang="en-US" sz="1600" dirty="0" smtClean="0">
                <a:solidFill>
                  <a:srgbClr val="002060"/>
                </a:solidFill>
                <a:latin typeface="system-ui"/>
              </a:rPr>
            </a:br>
            <a:r>
              <a:rPr lang="en-US" sz="1600" dirty="0" smtClean="0">
                <a:solidFill>
                  <a:srgbClr val="000000"/>
                </a:solidFill>
                <a:latin typeface="system-ui"/>
              </a:rPr>
              <a:t>and </a:t>
            </a:r>
            <a:r>
              <a:rPr lang="en-US" sz="1600" dirty="0">
                <a:solidFill>
                  <a:srgbClr val="000000"/>
                </a:solidFill>
                <a:latin typeface="system-ui"/>
              </a:rPr>
              <a:t>the servant said unto his master, Come, I pray thee, </a:t>
            </a:r>
            <a:r>
              <a:rPr lang="en-US" sz="1600" dirty="0" smtClean="0">
                <a:solidFill>
                  <a:srgbClr val="000000"/>
                </a:solidFill>
                <a:latin typeface="system-ui"/>
              </a:rPr>
              <a:t>and </a:t>
            </a:r>
            <a:r>
              <a:rPr lang="en-US" sz="1600" dirty="0">
                <a:solidFill>
                  <a:srgbClr val="000000"/>
                </a:solidFill>
                <a:latin typeface="system-ui"/>
              </a:rPr>
              <a:t>let us turn in into this city of the </a:t>
            </a:r>
            <a:r>
              <a:rPr lang="en-US" sz="1600" dirty="0" err="1">
                <a:solidFill>
                  <a:srgbClr val="000000"/>
                </a:solidFill>
                <a:latin typeface="system-ui"/>
              </a:rPr>
              <a:t>Jebusites</a:t>
            </a:r>
            <a:r>
              <a:rPr lang="en-US" sz="1600" dirty="0">
                <a:solidFill>
                  <a:srgbClr val="000000"/>
                </a:solidFill>
                <a:latin typeface="system-ui"/>
              </a:rPr>
              <a:t>, and lodge in it. </a:t>
            </a:r>
          </a:p>
          <a:p>
            <a:pPr marL="0" indent="0">
              <a:buNone/>
            </a:pPr>
            <a:r>
              <a:rPr lang="en-US" sz="1600" b="1" baseline="30000" dirty="0">
                <a:solidFill>
                  <a:srgbClr val="000000"/>
                </a:solidFill>
                <a:latin typeface="system-ui"/>
              </a:rPr>
              <a:t>12 </a:t>
            </a:r>
            <a:r>
              <a:rPr lang="en-US" sz="1600" dirty="0">
                <a:solidFill>
                  <a:srgbClr val="000000"/>
                </a:solidFill>
                <a:latin typeface="system-ui"/>
              </a:rPr>
              <a:t>And his master said unto him, We will not turn aside hither into the city of a stranger, that is not of the children of Israel; we will pass over to </a:t>
            </a:r>
            <a:r>
              <a:rPr lang="en-US" sz="1600" b="1" u="sng" dirty="0" err="1">
                <a:solidFill>
                  <a:srgbClr val="000000"/>
                </a:solidFill>
                <a:latin typeface="system-ui"/>
              </a:rPr>
              <a:t>Gibeah</a:t>
            </a:r>
            <a:r>
              <a:rPr lang="en-US" sz="1600" dirty="0">
                <a:solidFill>
                  <a:srgbClr val="000000"/>
                </a:solidFill>
                <a:latin typeface="system-ui"/>
              </a:rPr>
              <a:t>. </a:t>
            </a:r>
          </a:p>
          <a:p>
            <a:pPr marL="0" indent="0">
              <a:buNone/>
            </a:pPr>
            <a:r>
              <a:rPr lang="en-US" sz="1600" b="1" baseline="30000" dirty="0">
                <a:solidFill>
                  <a:srgbClr val="000000"/>
                </a:solidFill>
                <a:latin typeface="system-ui"/>
              </a:rPr>
              <a:t>13 </a:t>
            </a:r>
            <a:r>
              <a:rPr lang="en-US" sz="1600" dirty="0">
                <a:solidFill>
                  <a:srgbClr val="000000"/>
                </a:solidFill>
                <a:latin typeface="system-ui"/>
              </a:rPr>
              <a:t>And he said unto his servant, Come, and let us draw near to one of these places </a:t>
            </a:r>
            <a:r>
              <a:rPr lang="en-US" sz="1600" b="1" dirty="0">
                <a:solidFill>
                  <a:srgbClr val="002060"/>
                </a:solidFill>
                <a:latin typeface="system-ui"/>
              </a:rPr>
              <a:t>to lodge all night</a:t>
            </a:r>
            <a:r>
              <a:rPr lang="en-US" sz="1600" dirty="0">
                <a:solidFill>
                  <a:srgbClr val="002060"/>
                </a:solidFill>
                <a:latin typeface="system-ui"/>
              </a:rPr>
              <a:t>, </a:t>
            </a:r>
            <a:r>
              <a:rPr lang="en-US" sz="1600" dirty="0">
                <a:solidFill>
                  <a:srgbClr val="000000"/>
                </a:solidFill>
                <a:latin typeface="system-ui"/>
              </a:rPr>
              <a:t>in </a:t>
            </a:r>
            <a:r>
              <a:rPr lang="en-US" sz="1600" dirty="0" err="1">
                <a:solidFill>
                  <a:srgbClr val="000000"/>
                </a:solidFill>
                <a:latin typeface="system-ui"/>
              </a:rPr>
              <a:t>Gibeah</a:t>
            </a:r>
            <a:r>
              <a:rPr lang="en-US" sz="1600" dirty="0">
                <a:solidFill>
                  <a:srgbClr val="000000"/>
                </a:solidFill>
                <a:latin typeface="system-ui"/>
              </a:rPr>
              <a:t>, or in Ramah</a:t>
            </a:r>
            <a:r>
              <a:rPr lang="en-US" sz="1600" dirty="0" smtClean="0">
                <a:solidFill>
                  <a:srgbClr val="000000"/>
                </a:solidFill>
                <a:latin typeface="system-ui"/>
              </a:rPr>
              <a:t>.</a:t>
            </a:r>
            <a:endParaRPr lang="en-US" sz="1600" b="1" baseline="30000" dirty="0">
              <a:solidFill>
                <a:srgbClr val="000000"/>
              </a:solidFill>
              <a:latin typeface="system-ui"/>
            </a:endParaRPr>
          </a:p>
          <a:p>
            <a:pPr marL="0" indent="0">
              <a:buNone/>
            </a:pPr>
            <a:r>
              <a:rPr lang="en-US" sz="1600" b="1" baseline="30000" dirty="0">
                <a:solidFill>
                  <a:srgbClr val="000000"/>
                </a:solidFill>
                <a:latin typeface="system-ui"/>
              </a:rPr>
              <a:t>14 </a:t>
            </a:r>
            <a:r>
              <a:rPr lang="en-US" sz="1600" dirty="0">
                <a:solidFill>
                  <a:srgbClr val="000000"/>
                </a:solidFill>
                <a:latin typeface="system-ui"/>
              </a:rPr>
              <a:t>And they passed on and went their way; </a:t>
            </a:r>
            <a:r>
              <a:rPr lang="en-US" sz="1600" b="1" u="sng" dirty="0">
                <a:solidFill>
                  <a:srgbClr val="000000"/>
                </a:solidFill>
                <a:latin typeface="system-ui"/>
              </a:rPr>
              <a:t>and</a:t>
            </a:r>
            <a:r>
              <a:rPr lang="en-US" sz="1600" b="1" dirty="0">
                <a:solidFill>
                  <a:srgbClr val="000000"/>
                </a:solidFill>
                <a:latin typeface="system-ui"/>
              </a:rPr>
              <a:t> </a:t>
            </a:r>
            <a:r>
              <a:rPr lang="en-US" sz="1600" b="1" u="sng" dirty="0">
                <a:solidFill>
                  <a:srgbClr val="E46D0A"/>
                </a:solidFill>
                <a:latin typeface="system-ui"/>
              </a:rPr>
              <a:t>the sun </a:t>
            </a:r>
            <a:r>
              <a:rPr lang="en-US" sz="1600" b="1" u="sng" dirty="0" smtClean="0">
                <a:solidFill>
                  <a:srgbClr val="E46D0A"/>
                </a:solidFill>
                <a:latin typeface="system-ui"/>
              </a:rPr>
              <a:t/>
            </a:r>
            <a:br>
              <a:rPr lang="en-US" sz="1600" b="1" u="sng" dirty="0" smtClean="0">
                <a:solidFill>
                  <a:srgbClr val="E46D0A"/>
                </a:solidFill>
                <a:latin typeface="system-ui"/>
              </a:rPr>
            </a:br>
            <a:r>
              <a:rPr lang="en-US" sz="1600" b="1" u="sng" dirty="0" smtClean="0">
                <a:solidFill>
                  <a:srgbClr val="E46D0A"/>
                </a:solidFill>
                <a:latin typeface="system-ui"/>
              </a:rPr>
              <a:t>went </a:t>
            </a:r>
            <a:r>
              <a:rPr lang="en-US" sz="1600" b="1" u="sng" dirty="0">
                <a:solidFill>
                  <a:srgbClr val="E46D0A"/>
                </a:solidFill>
                <a:latin typeface="system-ui"/>
              </a:rPr>
              <a:t>down</a:t>
            </a:r>
            <a:r>
              <a:rPr lang="en-US" sz="1600" b="1" dirty="0">
                <a:solidFill>
                  <a:srgbClr val="000000"/>
                </a:solidFill>
                <a:latin typeface="system-ui"/>
              </a:rPr>
              <a:t> </a:t>
            </a:r>
            <a:r>
              <a:rPr lang="en-US" sz="1600" b="1" u="sng" dirty="0">
                <a:solidFill>
                  <a:srgbClr val="000000"/>
                </a:solidFill>
                <a:latin typeface="system-ui"/>
              </a:rPr>
              <a:t>u</a:t>
            </a:r>
            <a:r>
              <a:rPr lang="en-US" sz="1600" b="1" dirty="0">
                <a:solidFill>
                  <a:srgbClr val="000000"/>
                </a:solidFill>
                <a:latin typeface="system-ui"/>
              </a:rPr>
              <a:t>p</a:t>
            </a:r>
            <a:r>
              <a:rPr lang="en-US" sz="1600" b="1" u="sng" dirty="0">
                <a:solidFill>
                  <a:srgbClr val="000000"/>
                </a:solidFill>
                <a:latin typeface="system-ui"/>
              </a:rPr>
              <a:t>on them when the</a:t>
            </a:r>
            <a:r>
              <a:rPr lang="en-US" sz="1600" b="1" dirty="0">
                <a:solidFill>
                  <a:srgbClr val="000000"/>
                </a:solidFill>
                <a:latin typeface="system-ui"/>
              </a:rPr>
              <a:t>y</a:t>
            </a:r>
            <a:r>
              <a:rPr lang="en-US" sz="1600" b="1" u="sng" dirty="0">
                <a:solidFill>
                  <a:srgbClr val="000000"/>
                </a:solidFill>
                <a:latin typeface="system-ui"/>
              </a:rPr>
              <a:t> were b</a:t>
            </a:r>
            <a:r>
              <a:rPr lang="en-US" sz="1600" b="1" dirty="0">
                <a:solidFill>
                  <a:srgbClr val="000000"/>
                </a:solidFill>
                <a:latin typeface="system-ui"/>
              </a:rPr>
              <a:t>y</a:t>
            </a:r>
            <a:r>
              <a:rPr lang="en-US" sz="1600" b="1" u="sng" dirty="0">
                <a:solidFill>
                  <a:srgbClr val="000000"/>
                </a:solidFill>
                <a:latin typeface="system-ui"/>
              </a:rPr>
              <a:t> </a:t>
            </a:r>
            <a:r>
              <a:rPr lang="en-US" sz="1600" b="1" u="sng" dirty="0" err="1">
                <a:solidFill>
                  <a:srgbClr val="000000"/>
                </a:solidFill>
                <a:latin typeface="system-ui"/>
              </a:rPr>
              <a:t>Gibeah</a:t>
            </a:r>
            <a:r>
              <a:rPr lang="en-US" sz="1600" dirty="0">
                <a:solidFill>
                  <a:srgbClr val="000000"/>
                </a:solidFill>
                <a:latin typeface="system-ui"/>
              </a:rPr>
              <a:t>, </a:t>
            </a:r>
            <a:r>
              <a:rPr lang="en-US" sz="1600" dirty="0" smtClean="0">
                <a:solidFill>
                  <a:srgbClr val="000000"/>
                </a:solidFill>
                <a:latin typeface="system-ui"/>
              </a:rPr>
              <a:t/>
            </a:r>
            <a:br>
              <a:rPr lang="en-US" sz="1600" dirty="0" smtClean="0">
                <a:solidFill>
                  <a:srgbClr val="000000"/>
                </a:solidFill>
                <a:latin typeface="system-ui"/>
              </a:rPr>
            </a:br>
            <a:r>
              <a:rPr lang="en-US" sz="1600" b="1" u="sng" dirty="0" smtClean="0">
                <a:solidFill>
                  <a:srgbClr val="000000"/>
                </a:solidFill>
                <a:latin typeface="system-ui"/>
              </a:rPr>
              <a:t>which </a:t>
            </a:r>
            <a:r>
              <a:rPr lang="en-US" sz="1600" b="1" u="sng" dirty="0" err="1">
                <a:solidFill>
                  <a:srgbClr val="000000"/>
                </a:solidFill>
                <a:latin typeface="system-ui"/>
              </a:rPr>
              <a:t>belongeth</a:t>
            </a:r>
            <a:r>
              <a:rPr lang="en-US" sz="1600" b="1" u="sng" dirty="0">
                <a:solidFill>
                  <a:srgbClr val="000000"/>
                </a:solidFill>
                <a:latin typeface="system-ui"/>
              </a:rPr>
              <a:t> to Ben</a:t>
            </a:r>
            <a:r>
              <a:rPr lang="en-US" sz="1600" b="1" dirty="0">
                <a:solidFill>
                  <a:srgbClr val="000000"/>
                </a:solidFill>
                <a:latin typeface="system-ui"/>
              </a:rPr>
              <a:t>j</a:t>
            </a:r>
            <a:r>
              <a:rPr lang="en-US" sz="1600" b="1" u="sng" dirty="0">
                <a:solidFill>
                  <a:srgbClr val="000000"/>
                </a:solidFill>
                <a:latin typeface="system-ui"/>
              </a:rPr>
              <a:t>amin</a:t>
            </a:r>
            <a:r>
              <a:rPr lang="en-US" sz="1600" dirty="0">
                <a:solidFill>
                  <a:srgbClr val="000000"/>
                </a:solidFill>
                <a:latin typeface="system-ui"/>
              </a:rPr>
              <a:t>.</a:t>
            </a:r>
            <a:endParaRPr lang="en-US" sz="1600" dirty="0"/>
          </a:p>
        </p:txBody>
      </p:sp>
      <p:sp>
        <p:nvSpPr>
          <p:cNvPr id="4" name="Content Placeholder 3"/>
          <p:cNvSpPr>
            <a:spLocks noGrp="1"/>
          </p:cNvSpPr>
          <p:nvPr>
            <p:ph sz="half" idx="2"/>
          </p:nvPr>
        </p:nvSpPr>
        <p:spPr>
          <a:xfrm>
            <a:off x="6448927" y="796800"/>
            <a:ext cx="5465706" cy="5411975"/>
          </a:xfrm>
        </p:spPr>
        <p:txBody>
          <a:bodyPr>
            <a:noAutofit/>
            <a:scene3d>
              <a:camera prst="orthographicFront"/>
              <a:lightRig rig="threePt" dir="t"/>
            </a:scene3d>
            <a:sp3d extrusionH="57150">
              <a:bevelT w="38100" h="38100"/>
            </a:sp3d>
          </a:bodyPr>
          <a:lstStyle/>
          <a:p>
            <a:pPr marL="0" indent="0">
              <a:buNone/>
            </a:pPr>
            <a:r>
              <a:rPr lang="en-US" sz="1600" b="1" baseline="30000" dirty="0">
                <a:solidFill>
                  <a:srgbClr val="000000"/>
                </a:solidFill>
                <a:latin typeface="system-ui"/>
              </a:rPr>
              <a:t>15 </a:t>
            </a:r>
            <a:r>
              <a:rPr lang="en-US" sz="1600" dirty="0">
                <a:solidFill>
                  <a:srgbClr val="000000"/>
                </a:solidFill>
                <a:latin typeface="system-ui"/>
              </a:rPr>
              <a:t>And they turned aside thither, to go in and to lodge in </a:t>
            </a:r>
            <a:r>
              <a:rPr lang="en-US" sz="1600" b="1" u="sng" dirty="0" err="1">
                <a:solidFill>
                  <a:srgbClr val="000000"/>
                </a:solidFill>
                <a:latin typeface="system-ui"/>
              </a:rPr>
              <a:t>Gibeah</a:t>
            </a:r>
            <a:r>
              <a:rPr lang="en-US" sz="1600" dirty="0">
                <a:solidFill>
                  <a:srgbClr val="000000"/>
                </a:solidFill>
                <a:latin typeface="system-ui"/>
              </a:rPr>
              <a:t>: and when he went in, he sat him down in a street of the city: for there was no man that took them into his house to lodging. </a:t>
            </a:r>
          </a:p>
          <a:p>
            <a:pPr marL="0" indent="0">
              <a:buNone/>
            </a:pPr>
            <a:r>
              <a:rPr lang="en-US" sz="1600" b="1" baseline="30000" dirty="0">
                <a:solidFill>
                  <a:srgbClr val="000000"/>
                </a:solidFill>
                <a:latin typeface="system-ui"/>
              </a:rPr>
              <a:t>16 </a:t>
            </a:r>
            <a:r>
              <a:rPr lang="en-US" sz="1600" dirty="0">
                <a:solidFill>
                  <a:srgbClr val="000000"/>
                </a:solidFill>
                <a:latin typeface="system-ui"/>
              </a:rPr>
              <a:t>And, behold, there came an old man from his work out of the field </a:t>
            </a:r>
            <a:r>
              <a:rPr lang="en-US" sz="1600" b="1" u="sng" dirty="0">
                <a:solidFill>
                  <a:srgbClr val="E46D0A"/>
                </a:solidFill>
                <a:latin typeface="system-ui"/>
              </a:rPr>
              <a:t>at even</a:t>
            </a:r>
            <a:r>
              <a:rPr lang="en-US" sz="1600" dirty="0">
                <a:solidFill>
                  <a:srgbClr val="E46D0A"/>
                </a:solidFill>
                <a:latin typeface="system-ui"/>
              </a:rPr>
              <a:t>, </a:t>
            </a:r>
            <a:r>
              <a:rPr lang="en-US" sz="1600" dirty="0">
                <a:solidFill>
                  <a:srgbClr val="000000"/>
                </a:solidFill>
                <a:latin typeface="system-ui"/>
              </a:rPr>
              <a:t>which was also of mount Ephraim; and he sojourned in </a:t>
            </a:r>
            <a:r>
              <a:rPr lang="en-US" sz="1600" b="1" u="sng" dirty="0" err="1">
                <a:solidFill>
                  <a:srgbClr val="000000"/>
                </a:solidFill>
                <a:latin typeface="system-ui"/>
              </a:rPr>
              <a:t>Gibeah</a:t>
            </a:r>
            <a:r>
              <a:rPr lang="en-US" sz="1600" dirty="0">
                <a:solidFill>
                  <a:srgbClr val="000000"/>
                </a:solidFill>
                <a:latin typeface="system-ui"/>
              </a:rPr>
              <a:t>: but </a:t>
            </a:r>
            <a:r>
              <a:rPr lang="en-US" sz="1600" b="1" u="sng" dirty="0">
                <a:solidFill>
                  <a:srgbClr val="000000"/>
                </a:solidFill>
                <a:latin typeface="system-ui"/>
              </a:rPr>
              <a:t>the men of the </a:t>
            </a:r>
            <a:r>
              <a:rPr lang="en-US" sz="1600" b="1" dirty="0">
                <a:solidFill>
                  <a:srgbClr val="000000"/>
                </a:solidFill>
                <a:latin typeface="system-ui"/>
              </a:rPr>
              <a:t>p</a:t>
            </a:r>
            <a:r>
              <a:rPr lang="en-US" sz="1600" b="1" u="sng" dirty="0">
                <a:solidFill>
                  <a:srgbClr val="000000"/>
                </a:solidFill>
                <a:latin typeface="system-ui"/>
              </a:rPr>
              <a:t>lace were Ben</a:t>
            </a:r>
            <a:r>
              <a:rPr lang="en-US" sz="1600" b="1" dirty="0">
                <a:solidFill>
                  <a:srgbClr val="000000"/>
                </a:solidFill>
                <a:latin typeface="system-ui"/>
              </a:rPr>
              <a:t>j</a:t>
            </a:r>
            <a:r>
              <a:rPr lang="en-US" sz="1600" b="1" u="sng" dirty="0">
                <a:solidFill>
                  <a:srgbClr val="000000"/>
                </a:solidFill>
                <a:latin typeface="system-ui"/>
              </a:rPr>
              <a:t>amites</a:t>
            </a:r>
            <a:r>
              <a:rPr lang="en-US" sz="1600" dirty="0">
                <a:solidFill>
                  <a:srgbClr val="000000"/>
                </a:solidFill>
                <a:latin typeface="system-ui"/>
              </a:rPr>
              <a:t>. </a:t>
            </a:r>
          </a:p>
          <a:p>
            <a:pPr marL="0" indent="0">
              <a:buNone/>
            </a:pPr>
            <a:r>
              <a:rPr lang="en-US" sz="1600" b="1" baseline="30000" dirty="0">
                <a:solidFill>
                  <a:srgbClr val="000000"/>
                </a:solidFill>
                <a:latin typeface="system-ui"/>
              </a:rPr>
              <a:t>17 </a:t>
            </a:r>
            <a:r>
              <a:rPr lang="en-US" sz="1600" dirty="0">
                <a:solidFill>
                  <a:srgbClr val="000000"/>
                </a:solidFill>
                <a:latin typeface="system-ui"/>
              </a:rPr>
              <a:t>And when he had lifted up his eyes, he saw a wayfaring man in the street of the city: and the old man said, Whither </a:t>
            </a:r>
            <a:r>
              <a:rPr lang="en-US" sz="1600" dirty="0" err="1">
                <a:solidFill>
                  <a:srgbClr val="000000"/>
                </a:solidFill>
                <a:latin typeface="system-ui"/>
              </a:rPr>
              <a:t>goest</a:t>
            </a:r>
            <a:r>
              <a:rPr lang="en-US" sz="1600" dirty="0">
                <a:solidFill>
                  <a:srgbClr val="000000"/>
                </a:solidFill>
                <a:latin typeface="system-ui"/>
              </a:rPr>
              <a:t> thou? and whence </a:t>
            </a:r>
            <a:r>
              <a:rPr lang="en-US" sz="1600" dirty="0" err="1">
                <a:solidFill>
                  <a:srgbClr val="000000"/>
                </a:solidFill>
                <a:latin typeface="system-ui"/>
              </a:rPr>
              <a:t>comest</a:t>
            </a:r>
            <a:r>
              <a:rPr lang="en-US" sz="1600" dirty="0">
                <a:solidFill>
                  <a:srgbClr val="000000"/>
                </a:solidFill>
                <a:latin typeface="system-ui"/>
              </a:rPr>
              <a:t> thou? </a:t>
            </a:r>
          </a:p>
          <a:p>
            <a:pPr marL="0" indent="0">
              <a:buNone/>
            </a:pPr>
            <a:r>
              <a:rPr lang="en-US" sz="1600" b="1" baseline="30000" dirty="0">
                <a:solidFill>
                  <a:srgbClr val="000000"/>
                </a:solidFill>
                <a:latin typeface="system-ui"/>
              </a:rPr>
              <a:t>18 </a:t>
            </a:r>
            <a:r>
              <a:rPr lang="en-US" sz="1600" dirty="0">
                <a:solidFill>
                  <a:srgbClr val="000000"/>
                </a:solidFill>
                <a:latin typeface="system-ui"/>
              </a:rPr>
              <a:t>And he said unto him, We are passing from </a:t>
            </a:r>
            <a:r>
              <a:rPr lang="en-US" sz="1600" dirty="0" smtClean="0">
                <a:solidFill>
                  <a:srgbClr val="000000"/>
                </a:solidFill>
                <a:latin typeface="system-ui"/>
              </a:rPr>
              <a:t>Bethlehem Judah </a:t>
            </a:r>
            <a:r>
              <a:rPr lang="en-US" sz="1600" dirty="0">
                <a:solidFill>
                  <a:srgbClr val="000000"/>
                </a:solidFill>
                <a:latin typeface="system-ui"/>
              </a:rPr>
              <a:t>toward the side of mount </a:t>
            </a:r>
            <a:r>
              <a:rPr lang="en-US" sz="1600" dirty="0" smtClean="0">
                <a:solidFill>
                  <a:srgbClr val="000000"/>
                </a:solidFill>
                <a:latin typeface="system-ui"/>
              </a:rPr>
              <a:t>Ephraim [</a:t>
            </a:r>
            <a:r>
              <a:rPr lang="en-US" sz="1600" b="1" u="sng" dirty="0" smtClean="0">
                <a:solidFill>
                  <a:srgbClr val="000000"/>
                </a:solidFill>
                <a:latin typeface="system-ui"/>
              </a:rPr>
              <a:t>near Shiloh</a:t>
            </a:r>
            <a:r>
              <a:rPr lang="en-US" sz="1600" dirty="0" smtClean="0">
                <a:solidFill>
                  <a:srgbClr val="000000"/>
                </a:solidFill>
                <a:latin typeface="system-ui"/>
              </a:rPr>
              <a:t>]; </a:t>
            </a:r>
            <a:r>
              <a:rPr lang="en-US" sz="1600" dirty="0">
                <a:solidFill>
                  <a:srgbClr val="000000"/>
                </a:solidFill>
                <a:latin typeface="system-ui"/>
              </a:rPr>
              <a:t>from thence am I: and I went to </a:t>
            </a:r>
            <a:r>
              <a:rPr lang="en-US" sz="1600" dirty="0" smtClean="0">
                <a:solidFill>
                  <a:srgbClr val="000000"/>
                </a:solidFill>
                <a:latin typeface="system-ui"/>
              </a:rPr>
              <a:t>Bethlehem Judah, </a:t>
            </a:r>
            <a:r>
              <a:rPr lang="en-US" sz="1600" dirty="0">
                <a:solidFill>
                  <a:srgbClr val="000000"/>
                </a:solidFill>
                <a:latin typeface="system-ui"/>
              </a:rPr>
              <a:t>but I am now going to the house of </a:t>
            </a:r>
            <a:r>
              <a:rPr lang="en-US" sz="1600" b="1" dirty="0" smtClean="0">
                <a:solidFill>
                  <a:srgbClr val="0000FF"/>
                </a:solidFill>
                <a:latin typeface="system-ui"/>
              </a:rPr>
              <a:t>Yahuah</a:t>
            </a:r>
            <a:r>
              <a:rPr lang="en-US" sz="1600" dirty="0" smtClean="0">
                <a:solidFill>
                  <a:srgbClr val="0000FF"/>
                </a:solidFill>
                <a:latin typeface="system-ui"/>
              </a:rPr>
              <a:t>; </a:t>
            </a:r>
            <a:r>
              <a:rPr lang="en-US" sz="1600" dirty="0">
                <a:solidFill>
                  <a:srgbClr val="000000"/>
                </a:solidFill>
                <a:latin typeface="system-ui"/>
              </a:rPr>
              <a:t>and there is no man that </a:t>
            </a:r>
            <a:r>
              <a:rPr lang="en-US" sz="1600" dirty="0" err="1">
                <a:solidFill>
                  <a:srgbClr val="000000"/>
                </a:solidFill>
                <a:latin typeface="system-ui"/>
              </a:rPr>
              <a:t>receiveth</a:t>
            </a:r>
            <a:r>
              <a:rPr lang="en-US" sz="1600" dirty="0">
                <a:solidFill>
                  <a:srgbClr val="000000"/>
                </a:solidFill>
                <a:latin typeface="system-ui"/>
              </a:rPr>
              <a:t> me to house. </a:t>
            </a:r>
          </a:p>
        </p:txBody>
      </p:sp>
      <p:sp>
        <p:nvSpPr>
          <p:cNvPr id="5" name="Teardrop 4"/>
          <p:cNvSpPr/>
          <p:nvPr/>
        </p:nvSpPr>
        <p:spPr>
          <a:xfrm>
            <a:off x="-76200" y="-944880"/>
            <a:ext cx="579120" cy="502920"/>
          </a:xfrm>
          <a:prstGeom prst="teardrop">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a:off x="63275" y="6219849"/>
            <a:ext cx="579120" cy="502920"/>
          </a:xfrm>
          <a:prstGeom prst="teardrop">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p:cNvSpPr/>
          <p:nvPr/>
        </p:nvSpPr>
        <p:spPr>
          <a:xfrm>
            <a:off x="1082040" y="-944880"/>
            <a:ext cx="579120" cy="502920"/>
          </a:xfrm>
          <a:prstGeom prst="teardrop">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p:cNvSpPr/>
          <p:nvPr/>
        </p:nvSpPr>
        <p:spPr>
          <a:xfrm>
            <a:off x="1661160" y="-944880"/>
            <a:ext cx="579120" cy="502920"/>
          </a:xfrm>
          <a:prstGeom prst="teardrop">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60320" y="-944880"/>
            <a:ext cx="7193280" cy="369332"/>
          </a:xfrm>
          <a:prstGeom prst="rect">
            <a:avLst/>
          </a:prstGeom>
          <a:noFill/>
        </p:spPr>
        <p:txBody>
          <a:bodyPr wrap="square" rtlCol="0">
            <a:spAutoFit/>
          </a:bodyPr>
          <a:lstStyle/>
          <a:p>
            <a:r>
              <a:rPr lang="en-US" dirty="0" smtClean="0"/>
              <a:t>TIM: PURPLE   DEONNA:  PINK    CHARL: GOLD     DAUD: BLUE</a:t>
            </a:r>
            <a:endParaRPr lang="en-US" dirty="0"/>
          </a:p>
        </p:txBody>
      </p:sp>
    </p:spTree>
    <p:extLst>
      <p:ext uri="{BB962C8B-B14F-4D97-AF65-F5344CB8AC3E}">
        <p14:creationId xmlns:p14="http://schemas.microsoft.com/office/powerpoint/2010/main" val="3521952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3781</TotalTime>
  <Words>2928</Words>
  <Application>Microsoft Office PowerPoint</Application>
  <PresentationFormat>Custom</PresentationFormat>
  <Paragraphs>417</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Gallery</vt:lpstr>
      <vt:lpstr>Belligerent   Benjamites  </vt:lpstr>
      <vt:lpstr>PowerPoint Presentation</vt:lpstr>
      <vt:lpstr>An Unusual  day-start study?</vt:lpstr>
      <vt:lpstr>PowerPoint Presentation</vt:lpstr>
      <vt:lpstr>PowerPoint Presentation</vt:lpstr>
      <vt:lpstr>PowerPoint Presentation</vt:lpstr>
      <vt:lpstr>PowerPoint Presentation</vt:lpstr>
      <vt:lpstr>Judges 19    The Levite’s Concubine </vt:lpstr>
      <vt:lpstr>Judges 19    The Levite’s Concubine </vt:lpstr>
      <vt:lpstr>JUDGES 19   GIBEAH’S CRIME </vt:lpstr>
      <vt:lpstr>CH 19  GIBEAH’S CRIME</vt:lpstr>
      <vt:lpstr>CH 20  ISRAEL’S WAR WITH THE BENJAMITES  [CON’T] </vt:lpstr>
      <vt:lpstr>CH 20  ISRAEL’S WAR WITH THE BENJAMITES  [CON’T] </vt:lpstr>
      <vt:lpstr>CH 20  ISRAEL’S WAR WITH THE BENJAMITES  [CON’T] </vt:lpstr>
      <vt:lpstr>CH 20  ISRAEL’S WAR WITH THE BENJAMITES  [CON’T] </vt:lpstr>
      <vt:lpstr>CH 20   WAR WITH BENJAMITES  [CON’T] </vt:lpstr>
      <vt:lpstr>CH 20   WAR WITH BENJAMITES  [CON’T] </vt:lpstr>
      <vt:lpstr>CH 21  WIVES PROVIDED FOR BENJAMITES [CON’T]</vt:lpstr>
      <vt:lpstr>CH 21  WIVES PROVIDED FOR BENJAMITES [CON’T]</vt:lpstr>
      <vt:lpstr>CH 21  WIVES PROVIDED FOR BENJAMITES </vt:lpstr>
      <vt:lpstr>PowerPoint Presentation</vt:lpstr>
      <vt:lpstr>What was the Problem With  the Benjamites?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Belligerent Benjamites  Encounter  Judgment!</dc:title>
  <dc:creator>Neil Pritchard</dc:creator>
  <cp:lastModifiedBy>Sarahlee</cp:lastModifiedBy>
  <cp:revision>238</cp:revision>
  <cp:lastPrinted>2021-01-08T05:44:27Z</cp:lastPrinted>
  <dcterms:created xsi:type="dcterms:W3CDTF">2020-12-21T15:32:48Z</dcterms:created>
  <dcterms:modified xsi:type="dcterms:W3CDTF">2021-01-09T21:59:47Z</dcterms:modified>
</cp:coreProperties>
</file>