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6" r:id="rId3"/>
    <p:sldMasterId id="2147483708" r:id="rId4"/>
    <p:sldMasterId id="2147483720" r:id="rId5"/>
    <p:sldMasterId id="2147483732" r:id="rId6"/>
  </p:sldMasterIdLst>
  <p:notesMasterIdLst>
    <p:notesMasterId r:id="rId75"/>
  </p:notesMasterIdLst>
  <p:sldIdLst>
    <p:sldId id="256" r:id="rId7"/>
    <p:sldId id="328" r:id="rId8"/>
    <p:sldId id="257" r:id="rId9"/>
    <p:sldId id="259" r:id="rId10"/>
    <p:sldId id="320" r:id="rId11"/>
    <p:sldId id="323" r:id="rId12"/>
    <p:sldId id="322" r:id="rId13"/>
    <p:sldId id="324" r:id="rId14"/>
    <p:sldId id="325" r:id="rId15"/>
    <p:sldId id="326" r:id="rId16"/>
    <p:sldId id="327" r:id="rId17"/>
    <p:sldId id="263" r:id="rId18"/>
    <p:sldId id="264" r:id="rId19"/>
    <p:sldId id="265" r:id="rId20"/>
    <p:sldId id="266" r:id="rId21"/>
    <p:sldId id="267" r:id="rId22"/>
    <p:sldId id="268" r:id="rId23"/>
    <p:sldId id="316" r:id="rId24"/>
    <p:sldId id="317" r:id="rId25"/>
    <p:sldId id="269" r:id="rId26"/>
    <p:sldId id="270" r:id="rId27"/>
    <p:sldId id="271" r:id="rId28"/>
    <p:sldId id="272" r:id="rId29"/>
    <p:sldId id="273" r:id="rId30"/>
    <p:sldId id="274" r:id="rId31"/>
    <p:sldId id="275" r:id="rId32"/>
    <p:sldId id="276" r:id="rId33"/>
    <p:sldId id="277" r:id="rId34"/>
    <p:sldId id="278" r:id="rId35"/>
    <p:sldId id="279" r:id="rId36"/>
    <p:sldId id="281" r:id="rId37"/>
    <p:sldId id="282" r:id="rId38"/>
    <p:sldId id="303" r:id="rId39"/>
    <p:sldId id="304" r:id="rId40"/>
    <p:sldId id="305" r:id="rId41"/>
    <p:sldId id="283" r:id="rId42"/>
    <p:sldId id="280" r:id="rId43"/>
    <p:sldId id="284" r:id="rId44"/>
    <p:sldId id="258" r:id="rId45"/>
    <p:sldId id="285" r:id="rId46"/>
    <p:sldId id="286" r:id="rId47"/>
    <p:sldId id="287" r:id="rId48"/>
    <p:sldId id="288" r:id="rId49"/>
    <p:sldId id="289" r:id="rId50"/>
    <p:sldId id="290" r:id="rId51"/>
    <p:sldId id="291" r:id="rId52"/>
    <p:sldId id="292" r:id="rId53"/>
    <p:sldId id="293" r:id="rId54"/>
    <p:sldId id="294" r:id="rId55"/>
    <p:sldId id="297" r:id="rId56"/>
    <p:sldId id="298" r:id="rId57"/>
    <p:sldId id="299" r:id="rId58"/>
    <p:sldId id="330" r:id="rId59"/>
    <p:sldId id="300" r:id="rId60"/>
    <p:sldId id="301" r:id="rId61"/>
    <p:sldId id="302" r:id="rId62"/>
    <p:sldId id="307" r:id="rId63"/>
    <p:sldId id="309" r:id="rId64"/>
    <p:sldId id="310" r:id="rId65"/>
    <p:sldId id="311" r:id="rId66"/>
    <p:sldId id="312" r:id="rId67"/>
    <p:sldId id="295" r:id="rId68"/>
    <p:sldId id="313" r:id="rId69"/>
    <p:sldId id="314" r:id="rId70"/>
    <p:sldId id="260" r:id="rId71"/>
    <p:sldId id="261" r:id="rId72"/>
    <p:sldId id="262" r:id="rId73"/>
    <p:sldId id="329"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FF99"/>
    <a:srgbClr val="0000FF"/>
    <a:srgbClr val="7D6C3F"/>
    <a:srgbClr val="F7FBFA"/>
    <a:srgbClr val="AEA9BD"/>
    <a:srgbClr val="A1A1A1"/>
    <a:srgbClr val="000000"/>
    <a:srgbClr val="311600"/>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7751" autoAdjust="0"/>
  </p:normalViewPr>
  <p:slideViewPr>
    <p:cSldViewPr snapToGrid="0" showGuides="1">
      <p:cViewPr varScale="1">
        <p:scale>
          <a:sx n="106" d="100"/>
          <a:sy n="106" d="100"/>
        </p:scale>
        <p:origin x="-90"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2CCEA8-D755-4A03-A993-2D3896D0F90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1A9164C7-07FE-4860-97EC-AEF288574839}">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dirty="0"/>
            <a:t>SHALOM</a:t>
          </a:r>
          <a:endParaRPr lang="en-US" dirty="0"/>
        </a:p>
      </dgm:t>
    </dgm:pt>
    <dgm:pt modelId="{6138FDE4-0A95-44E3-A385-36E53E3550EE}" type="parTrans" cxnId="{505AE498-79E3-4E92-B561-44C57D0C4316}">
      <dgm:prSet/>
      <dgm:spPr/>
      <dgm:t>
        <a:bodyPr/>
        <a:lstStyle/>
        <a:p>
          <a:endParaRPr lang="en-US"/>
        </a:p>
      </dgm:t>
    </dgm:pt>
    <dgm:pt modelId="{E850BDF8-FCC2-4202-B72A-E2D1CB6689EB}" type="sibTrans" cxnId="{505AE498-79E3-4E92-B561-44C57D0C4316}">
      <dgm:prSet/>
      <dgm:spPr/>
      <dgm:t>
        <a:bodyPr/>
        <a:lstStyle/>
        <a:p>
          <a:endParaRPr lang="en-US"/>
        </a:p>
      </dgm:t>
    </dgm:pt>
    <dgm:pt modelId="{2D09E5FB-9DFF-4387-BF1C-95BEFC37CCF3}" type="pres">
      <dgm:prSet presAssocID="{E42CCEA8-D755-4A03-A993-2D3896D0F90B}" presName="compositeShape" presStyleCnt="0">
        <dgm:presLayoutVars>
          <dgm:chMax val="7"/>
          <dgm:dir/>
          <dgm:resizeHandles val="exact"/>
        </dgm:presLayoutVars>
      </dgm:prSet>
      <dgm:spPr/>
      <dgm:t>
        <a:bodyPr/>
        <a:lstStyle/>
        <a:p>
          <a:endParaRPr lang="en-US"/>
        </a:p>
      </dgm:t>
    </dgm:pt>
    <dgm:pt modelId="{664113B3-CA2E-4684-91AB-681B37B65184}" type="pres">
      <dgm:prSet presAssocID="{1A9164C7-07FE-4860-97EC-AEF288574839}" presName="circ1TxSh" presStyleLbl="vennNode1" presStyleIdx="0" presStyleCnt="1"/>
      <dgm:spPr/>
      <dgm:t>
        <a:bodyPr/>
        <a:lstStyle/>
        <a:p>
          <a:endParaRPr lang="en-US"/>
        </a:p>
      </dgm:t>
    </dgm:pt>
  </dgm:ptLst>
  <dgm:cxnLst>
    <dgm:cxn modelId="{505AE498-79E3-4E92-B561-44C57D0C4316}" srcId="{E42CCEA8-D755-4A03-A993-2D3896D0F90B}" destId="{1A9164C7-07FE-4860-97EC-AEF288574839}" srcOrd="0" destOrd="0" parTransId="{6138FDE4-0A95-44E3-A385-36E53E3550EE}" sibTransId="{E850BDF8-FCC2-4202-B72A-E2D1CB6689EB}"/>
    <dgm:cxn modelId="{5E205A05-5EE5-45CD-94BA-FFFA94E68410}" type="presOf" srcId="{1A9164C7-07FE-4860-97EC-AEF288574839}" destId="{664113B3-CA2E-4684-91AB-681B37B65184}" srcOrd="0" destOrd="0" presId="urn:microsoft.com/office/officeart/2005/8/layout/venn1"/>
    <dgm:cxn modelId="{08A95886-650D-405A-8A7C-33453A0DBD01}" type="presOf" srcId="{E42CCEA8-D755-4A03-A993-2D3896D0F90B}" destId="{2D09E5FB-9DFF-4387-BF1C-95BEFC37CCF3}" srcOrd="0" destOrd="0" presId="urn:microsoft.com/office/officeart/2005/8/layout/venn1"/>
    <dgm:cxn modelId="{9BDBFDEB-C378-4F88-82B3-B531039ED5AD}" type="presParOf" srcId="{2D09E5FB-9DFF-4387-BF1C-95BEFC37CCF3}" destId="{664113B3-CA2E-4684-91AB-681B37B65184}"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113B3-CA2E-4684-91AB-681B37B65184}">
      <dsp:nvSpPr>
        <dsp:cNvPr id="0" name=""/>
        <dsp:cNvSpPr/>
      </dsp:nvSpPr>
      <dsp:spPr>
        <a:xfrm>
          <a:off x="0" y="1425105"/>
          <a:ext cx="2495555" cy="2495555"/>
        </a:xfrm>
        <a:prstGeom prst="ellipse">
          <a:avLst/>
        </a:prstGeom>
        <a:solidFill>
          <a:schemeClr val="accent1">
            <a:alpha val="50000"/>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44650" rtl="0">
            <a:lnSpc>
              <a:spcPct val="90000"/>
            </a:lnSpc>
            <a:spcBef>
              <a:spcPct val="0"/>
            </a:spcBef>
            <a:spcAft>
              <a:spcPct val="35000"/>
            </a:spcAft>
          </a:pPr>
          <a:r>
            <a:rPr lang="en-US" sz="3700" b="1" kern="1200" dirty="0"/>
            <a:t>SHALOM</a:t>
          </a:r>
          <a:endParaRPr lang="en-US" sz="3700" kern="1200" dirty="0"/>
        </a:p>
      </dsp:txBody>
      <dsp:txXfrm>
        <a:off x="365466" y="1790571"/>
        <a:ext cx="1764623" cy="176462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9A9D2-B824-462A-84BA-75B712A84086}" type="datetimeFigureOut">
              <a:rPr lang="en-US" smtClean="0"/>
              <a:t>5/30/2021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8EA8E-A5F3-4B6D-93F6-A6F0444D7EBF}" type="slidenum">
              <a:rPr lang="en-US" smtClean="0"/>
              <a:t>‹#›</a:t>
            </a:fld>
            <a:endParaRPr lang="en-US"/>
          </a:p>
        </p:txBody>
      </p:sp>
    </p:spTree>
    <p:extLst>
      <p:ext uri="{BB962C8B-B14F-4D97-AF65-F5344CB8AC3E}">
        <p14:creationId xmlns:p14="http://schemas.microsoft.com/office/powerpoint/2010/main" val="796224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8EA8E-A5F3-4B6D-93F6-A6F0444D7EBF}" type="slidenum">
              <a:rPr lang="en-US" smtClean="0"/>
              <a:t>1</a:t>
            </a:fld>
            <a:endParaRPr lang="en-US"/>
          </a:p>
        </p:txBody>
      </p:sp>
    </p:spTree>
    <p:extLst>
      <p:ext uri="{BB962C8B-B14F-4D97-AF65-F5344CB8AC3E}">
        <p14:creationId xmlns:p14="http://schemas.microsoft.com/office/powerpoint/2010/main" val="2167968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17</a:t>
            </a:fld>
            <a:endParaRPr lang="en-US"/>
          </a:p>
        </p:txBody>
      </p:sp>
    </p:spTree>
    <p:extLst>
      <p:ext uri="{BB962C8B-B14F-4D97-AF65-F5344CB8AC3E}">
        <p14:creationId xmlns:p14="http://schemas.microsoft.com/office/powerpoint/2010/main" val="3698536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18</a:t>
            </a:fld>
            <a:endParaRPr lang="en-US"/>
          </a:p>
        </p:txBody>
      </p:sp>
    </p:spTree>
    <p:extLst>
      <p:ext uri="{BB962C8B-B14F-4D97-AF65-F5344CB8AC3E}">
        <p14:creationId xmlns:p14="http://schemas.microsoft.com/office/powerpoint/2010/main" val="1559269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19</a:t>
            </a:fld>
            <a:endParaRPr lang="en-US"/>
          </a:p>
        </p:txBody>
      </p:sp>
    </p:spTree>
    <p:extLst>
      <p:ext uri="{BB962C8B-B14F-4D97-AF65-F5344CB8AC3E}">
        <p14:creationId xmlns:p14="http://schemas.microsoft.com/office/powerpoint/2010/main" val="2132904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21</a:t>
            </a:fld>
            <a:endParaRPr lang="en-US"/>
          </a:p>
        </p:txBody>
      </p:sp>
    </p:spTree>
    <p:extLst>
      <p:ext uri="{BB962C8B-B14F-4D97-AF65-F5344CB8AC3E}">
        <p14:creationId xmlns:p14="http://schemas.microsoft.com/office/powerpoint/2010/main" val="1985818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27</a:t>
            </a:fld>
            <a:endParaRPr lang="en-US"/>
          </a:p>
        </p:txBody>
      </p:sp>
    </p:spTree>
    <p:extLst>
      <p:ext uri="{BB962C8B-B14F-4D97-AF65-F5344CB8AC3E}">
        <p14:creationId xmlns:p14="http://schemas.microsoft.com/office/powerpoint/2010/main" val="1140959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28</a:t>
            </a:fld>
            <a:endParaRPr lang="en-US"/>
          </a:p>
        </p:txBody>
      </p:sp>
    </p:spTree>
    <p:extLst>
      <p:ext uri="{BB962C8B-B14F-4D97-AF65-F5344CB8AC3E}">
        <p14:creationId xmlns:p14="http://schemas.microsoft.com/office/powerpoint/2010/main" val="744612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29</a:t>
            </a:fld>
            <a:endParaRPr lang="en-US"/>
          </a:p>
        </p:txBody>
      </p:sp>
    </p:spTree>
    <p:extLst>
      <p:ext uri="{BB962C8B-B14F-4D97-AF65-F5344CB8AC3E}">
        <p14:creationId xmlns:p14="http://schemas.microsoft.com/office/powerpoint/2010/main" val="644077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30</a:t>
            </a:fld>
            <a:endParaRPr lang="en-US"/>
          </a:p>
        </p:txBody>
      </p:sp>
    </p:spTree>
    <p:extLst>
      <p:ext uri="{BB962C8B-B14F-4D97-AF65-F5344CB8AC3E}">
        <p14:creationId xmlns:p14="http://schemas.microsoft.com/office/powerpoint/2010/main" val="1879932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31</a:t>
            </a:fld>
            <a:endParaRPr lang="en-US"/>
          </a:p>
        </p:txBody>
      </p:sp>
    </p:spTree>
    <p:extLst>
      <p:ext uri="{BB962C8B-B14F-4D97-AF65-F5344CB8AC3E}">
        <p14:creationId xmlns:p14="http://schemas.microsoft.com/office/powerpoint/2010/main" val="2728989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32</a:t>
            </a:fld>
            <a:endParaRPr lang="en-US"/>
          </a:p>
        </p:txBody>
      </p:sp>
    </p:spTree>
    <p:extLst>
      <p:ext uri="{BB962C8B-B14F-4D97-AF65-F5344CB8AC3E}">
        <p14:creationId xmlns:p14="http://schemas.microsoft.com/office/powerpoint/2010/main" val="944981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6106B8-0F78-43ED-AFC1-D12F009CA5A4}" type="slidenum">
              <a:rPr lang="en-US" smtClean="0"/>
              <a:t>2</a:t>
            </a:fld>
            <a:endParaRPr lang="en-US"/>
          </a:p>
        </p:txBody>
      </p:sp>
    </p:spTree>
    <p:extLst>
      <p:ext uri="{BB962C8B-B14F-4D97-AF65-F5344CB8AC3E}">
        <p14:creationId xmlns:p14="http://schemas.microsoft.com/office/powerpoint/2010/main" val="2416951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8EA8E-A5F3-4B6D-93F6-A6F0444D7EBF}" type="slidenum">
              <a:rPr lang="en-US" smtClean="0"/>
              <a:t>33</a:t>
            </a:fld>
            <a:endParaRPr lang="en-US"/>
          </a:p>
        </p:txBody>
      </p:sp>
    </p:spTree>
    <p:extLst>
      <p:ext uri="{BB962C8B-B14F-4D97-AF65-F5344CB8AC3E}">
        <p14:creationId xmlns:p14="http://schemas.microsoft.com/office/powerpoint/2010/main" val="3443900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34</a:t>
            </a:fld>
            <a:endParaRPr lang="en-US"/>
          </a:p>
        </p:txBody>
      </p:sp>
    </p:spTree>
    <p:extLst>
      <p:ext uri="{BB962C8B-B14F-4D97-AF65-F5344CB8AC3E}">
        <p14:creationId xmlns:p14="http://schemas.microsoft.com/office/powerpoint/2010/main" val="2360066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36</a:t>
            </a:fld>
            <a:endParaRPr lang="en-US"/>
          </a:p>
        </p:txBody>
      </p:sp>
    </p:spTree>
    <p:extLst>
      <p:ext uri="{BB962C8B-B14F-4D97-AF65-F5344CB8AC3E}">
        <p14:creationId xmlns:p14="http://schemas.microsoft.com/office/powerpoint/2010/main" val="87236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38</a:t>
            </a:fld>
            <a:endParaRPr lang="en-US"/>
          </a:p>
        </p:txBody>
      </p:sp>
    </p:spTree>
    <p:extLst>
      <p:ext uri="{BB962C8B-B14F-4D97-AF65-F5344CB8AC3E}">
        <p14:creationId xmlns:p14="http://schemas.microsoft.com/office/powerpoint/2010/main" val="443987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40</a:t>
            </a:fld>
            <a:endParaRPr lang="en-US"/>
          </a:p>
        </p:txBody>
      </p:sp>
    </p:spTree>
    <p:extLst>
      <p:ext uri="{BB962C8B-B14F-4D97-AF65-F5344CB8AC3E}">
        <p14:creationId xmlns:p14="http://schemas.microsoft.com/office/powerpoint/2010/main" val="2969595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41</a:t>
            </a:fld>
            <a:endParaRPr lang="en-US"/>
          </a:p>
        </p:txBody>
      </p:sp>
    </p:spTree>
    <p:extLst>
      <p:ext uri="{BB962C8B-B14F-4D97-AF65-F5344CB8AC3E}">
        <p14:creationId xmlns:p14="http://schemas.microsoft.com/office/powerpoint/2010/main" val="2011366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43</a:t>
            </a:fld>
            <a:endParaRPr lang="en-US"/>
          </a:p>
        </p:txBody>
      </p:sp>
    </p:spTree>
    <p:extLst>
      <p:ext uri="{BB962C8B-B14F-4D97-AF65-F5344CB8AC3E}">
        <p14:creationId xmlns:p14="http://schemas.microsoft.com/office/powerpoint/2010/main" val="275394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50</a:t>
            </a:fld>
            <a:endParaRPr lang="en-US"/>
          </a:p>
        </p:txBody>
      </p:sp>
    </p:spTree>
    <p:extLst>
      <p:ext uri="{BB962C8B-B14F-4D97-AF65-F5344CB8AC3E}">
        <p14:creationId xmlns:p14="http://schemas.microsoft.com/office/powerpoint/2010/main" val="1804619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51</a:t>
            </a:fld>
            <a:endParaRPr lang="en-US"/>
          </a:p>
        </p:txBody>
      </p:sp>
    </p:spTree>
    <p:extLst>
      <p:ext uri="{BB962C8B-B14F-4D97-AF65-F5344CB8AC3E}">
        <p14:creationId xmlns:p14="http://schemas.microsoft.com/office/powerpoint/2010/main" val="3386890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52</a:t>
            </a:fld>
            <a:endParaRPr lang="en-US"/>
          </a:p>
        </p:txBody>
      </p:sp>
    </p:spTree>
    <p:extLst>
      <p:ext uri="{BB962C8B-B14F-4D97-AF65-F5344CB8AC3E}">
        <p14:creationId xmlns:p14="http://schemas.microsoft.com/office/powerpoint/2010/main" val="1709119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4</a:t>
            </a:fld>
            <a:endParaRPr lang="en-US"/>
          </a:p>
        </p:txBody>
      </p:sp>
    </p:spTree>
    <p:extLst>
      <p:ext uri="{BB962C8B-B14F-4D97-AF65-F5344CB8AC3E}">
        <p14:creationId xmlns:p14="http://schemas.microsoft.com/office/powerpoint/2010/main" val="907270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53</a:t>
            </a:fld>
            <a:endParaRPr lang="en-US"/>
          </a:p>
        </p:txBody>
      </p:sp>
    </p:spTree>
    <p:extLst>
      <p:ext uri="{BB962C8B-B14F-4D97-AF65-F5344CB8AC3E}">
        <p14:creationId xmlns:p14="http://schemas.microsoft.com/office/powerpoint/2010/main" val="1709119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55</a:t>
            </a:fld>
            <a:endParaRPr lang="en-US"/>
          </a:p>
        </p:txBody>
      </p:sp>
    </p:spTree>
    <p:extLst>
      <p:ext uri="{BB962C8B-B14F-4D97-AF65-F5344CB8AC3E}">
        <p14:creationId xmlns:p14="http://schemas.microsoft.com/office/powerpoint/2010/main" val="2707284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57</a:t>
            </a:fld>
            <a:endParaRPr lang="en-US"/>
          </a:p>
        </p:txBody>
      </p:sp>
    </p:spTree>
    <p:extLst>
      <p:ext uri="{BB962C8B-B14F-4D97-AF65-F5344CB8AC3E}">
        <p14:creationId xmlns:p14="http://schemas.microsoft.com/office/powerpoint/2010/main" val="3752670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59</a:t>
            </a:fld>
            <a:endParaRPr lang="en-US"/>
          </a:p>
        </p:txBody>
      </p:sp>
    </p:spTree>
    <p:extLst>
      <p:ext uri="{BB962C8B-B14F-4D97-AF65-F5344CB8AC3E}">
        <p14:creationId xmlns:p14="http://schemas.microsoft.com/office/powerpoint/2010/main" val="3135151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60</a:t>
            </a:fld>
            <a:endParaRPr lang="en-US"/>
          </a:p>
        </p:txBody>
      </p:sp>
    </p:spTree>
    <p:extLst>
      <p:ext uri="{BB962C8B-B14F-4D97-AF65-F5344CB8AC3E}">
        <p14:creationId xmlns:p14="http://schemas.microsoft.com/office/powerpoint/2010/main" val="257844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61</a:t>
            </a:fld>
            <a:endParaRPr lang="en-US"/>
          </a:p>
        </p:txBody>
      </p:sp>
    </p:spTree>
    <p:extLst>
      <p:ext uri="{BB962C8B-B14F-4D97-AF65-F5344CB8AC3E}">
        <p14:creationId xmlns:p14="http://schemas.microsoft.com/office/powerpoint/2010/main" val="3772689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63</a:t>
            </a:fld>
            <a:endParaRPr lang="en-US"/>
          </a:p>
        </p:txBody>
      </p:sp>
    </p:spTree>
    <p:extLst>
      <p:ext uri="{BB962C8B-B14F-4D97-AF65-F5344CB8AC3E}">
        <p14:creationId xmlns:p14="http://schemas.microsoft.com/office/powerpoint/2010/main" val="2237720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64</a:t>
            </a:fld>
            <a:endParaRPr lang="en-US"/>
          </a:p>
        </p:txBody>
      </p:sp>
    </p:spTree>
    <p:extLst>
      <p:ext uri="{BB962C8B-B14F-4D97-AF65-F5344CB8AC3E}">
        <p14:creationId xmlns:p14="http://schemas.microsoft.com/office/powerpoint/2010/main" val="2371840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67</a:t>
            </a:fld>
            <a:endParaRPr lang="en-US"/>
          </a:p>
        </p:txBody>
      </p:sp>
    </p:spTree>
    <p:extLst>
      <p:ext uri="{BB962C8B-B14F-4D97-AF65-F5344CB8AC3E}">
        <p14:creationId xmlns:p14="http://schemas.microsoft.com/office/powerpoint/2010/main" val="16336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8EA8E-A5F3-4B6D-93F6-A6F0444D7EBF}" type="slidenum">
              <a:rPr lang="en-US" smtClean="0"/>
              <a:t>68</a:t>
            </a:fld>
            <a:endParaRPr lang="en-US"/>
          </a:p>
        </p:txBody>
      </p:sp>
    </p:spTree>
    <p:extLst>
      <p:ext uri="{BB962C8B-B14F-4D97-AF65-F5344CB8AC3E}">
        <p14:creationId xmlns:p14="http://schemas.microsoft.com/office/powerpoint/2010/main" val="88434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8EA8E-A5F3-4B6D-93F6-A6F0444D7EBF}" type="slidenum">
              <a:rPr lang="en-US" smtClean="0"/>
              <a:t>5</a:t>
            </a:fld>
            <a:endParaRPr lang="en-US"/>
          </a:p>
        </p:txBody>
      </p:sp>
    </p:spTree>
    <p:extLst>
      <p:ext uri="{BB962C8B-B14F-4D97-AF65-F5344CB8AC3E}">
        <p14:creationId xmlns:p14="http://schemas.microsoft.com/office/powerpoint/2010/main" val="388417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8EA8E-A5F3-4B6D-93F6-A6F0444D7EBF}" type="slidenum">
              <a:rPr lang="en-US" smtClean="0"/>
              <a:t>7</a:t>
            </a:fld>
            <a:endParaRPr lang="en-US"/>
          </a:p>
        </p:txBody>
      </p:sp>
    </p:spTree>
    <p:extLst>
      <p:ext uri="{BB962C8B-B14F-4D97-AF65-F5344CB8AC3E}">
        <p14:creationId xmlns:p14="http://schemas.microsoft.com/office/powerpoint/2010/main" val="725524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10</a:t>
            </a:fld>
            <a:endParaRPr lang="en-US"/>
          </a:p>
        </p:txBody>
      </p:sp>
    </p:spTree>
    <p:extLst>
      <p:ext uri="{BB962C8B-B14F-4D97-AF65-F5344CB8AC3E}">
        <p14:creationId xmlns:p14="http://schemas.microsoft.com/office/powerpoint/2010/main" val="1955963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11</a:t>
            </a:fld>
            <a:endParaRPr lang="en-US"/>
          </a:p>
        </p:txBody>
      </p:sp>
    </p:spTree>
    <p:extLst>
      <p:ext uri="{BB962C8B-B14F-4D97-AF65-F5344CB8AC3E}">
        <p14:creationId xmlns:p14="http://schemas.microsoft.com/office/powerpoint/2010/main" val="62695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13</a:t>
            </a:fld>
            <a:endParaRPr lang="en-US"/>
          </a:p>
        </p:txBody>
      </p:sp>
    </p:spTree>
    <p:extLst>
      <p:ext uri="{BB962C8B-B14F-4D97-AF65-F5344CB8AC3E}">
        <p14:creationId xmlns:p14="http://schemas.microsoft.com/office/powerpoint/2010/main" val="3498080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8EA8E-A5F3-4B6D-93F6-A6F0444D7EBF}" type="slidenum">
              <a:rPr lang="en-US" smtClean="0"/>
              <a:t>16</a:t>
            </a:fld>
            <a:endParaRPr lang="en-US"/>
          </a:p>
        </p:txBody>
      </p:sp>
    </p:spTree>
    <p:extLst>
      <p:ext uri="{BB962C8B-B14F-4D97-AF65-F5344CB8AC3E}">
        <p14:creationId xmlns:p14="http://schemas.microsoft.com/office/powerpoint/2010/main" val="277534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8677E6-0341-41D7-B71F-4C61F5A51C7C}"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52041027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1EDB0-87C0-43E2-8BE1-844058011307}"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26004086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4E1A86-336E-4011-B93D-A01B698EC82C}"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26340157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04263E3D-C7EC-4BCC-87F1-31BE33B69D9B}" type="datetime1">
              <a:rPr lang="en-US" smtClean="0"/>
              <a:t>5/30/2021</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266922033"/>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A19DBB-72AA-4FA7-908C-F50AFCED21A5}"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238996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2AC4A-66F1-4723-913B-E1F59BCDA399}"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88445313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B1B8E4-0D32-4D61-816F-44E09D948A2D}"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410459640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0973BB-E69C-4697-9164-7E572896608C}" type="datetime1">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48929412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370A85-94CA-449F-9A47-CC212CC5317B}" type="datetime1">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89601553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47A016FC-C9D3-456E-8A87-96D4B82E5330}" type="datetime1">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84644245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67E450-1A68-446A-8DF5-31EAB8C06D32}"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0918417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C84590-A7E2-4BEE-9B34-DC3C75CB85F2}"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82268301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871739-BD0F-49B1-BBCD-DD46207C5A03}"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63718133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511D20-F6EB-47D4-855B-527088389FC3}"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646177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16F7BF-3F6C-4E81-AA26-0A6FDEA66427}"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080771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ADF68C-E6FF-4DCB-B8BD-99F30A9BD0C7}"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033071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ABC5D3-6D2A-4E12-A9EF-4B298C72AE1D}"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070945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362D94-44C0-434E-B427-C5CC36321E7B}"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134545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4E5ED4-F5C8-4099-A5F8-693CD56E7FFB}"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714351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6A98D4-1019-4DEA-8898-2D9C09F275DB}"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378994117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C7ECE6-4C5F-4D34-A32D-90B45B642ACF}"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08932486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0931324B-BE86-4E5C-B696-5A3716745F3B}" type="datetime1">
              <a:rPr lang="en-US" smtClean="0"/>
              <a:t>5/30/2021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EC2E7B4-46C8-41D5-9B4B-43EBD31AFFDB}"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04135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950F86-C163-4EEA-846C-B4F428809BBA}"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076705048"/>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C3770A-F4AC-4F20-8809-D264A7A20705}"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445641888"/>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A89A4-46F6-43AA-B77F-62A1158CBB36}"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24874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5EB309-09A7-4F83-866B-B741973029C0}"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72529298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574D44-D6DE-4221-9580-AD997F835703}" type="datetime1">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84918282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D9E442-3CA6-4D01-842A-A697F454D15E}" type="datetime1">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18654531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F059C8-6E95-4AC9-AAA6-2B24E45C8C3F}" type="datetime1">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946580094"/>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1616B1-1B69-4E9B-AF1A-C0653DE07C57}"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72440855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D7A103-C58A-4272-A91C-5415C21380B9}"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92306709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ED4CCE-5319-459C-B665-044F85643C9D}"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41436368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867A64-C05C-49DD-B994-E36A662D180F}"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89129856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271B75-C25B-41C1-AEA7-8D70642314BD}"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99816008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FC43A17-7042-4CA6-B3DD-20563A05C66A}" type="datetime1">
              <a:rPr lang="en-US" smtClean="0"/>
              <a:t>5/30/2021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EC2E7B4-46C8-41D5-9B4B-43EBD31AFFDB}"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480753"/>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CA8590-9CF2-4381-94C0-66455A4746C7}"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479580453"/>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2F412C-8B87-46D9-90C3-AD27A861467D}"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490953"/>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160BF8-846A-4067-BE73-FD0CA3AF616C}"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773258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07FB11-AFDF-450B-B3F9-DA1E38A70544}" type="datetime1">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619780715"/>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F44C3C-AA1B-41AE-BC15-90C00702D87F}" type="datetime1">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4132490464"/>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2C1B67-76B0-4924-A5DF-CF7BF2131BDB}" type="datetime1">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0568218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36FBD4-EF5F-4E86-A61F-4DAC404BFC2F}"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502063709"/>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FB1165-31DA-4D85-9980-1530E7EC9C45}"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07786786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A27CD1-AEE7-4D92-BAD7-46AC1CB1785D}"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77755554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C84D2F-3C5F-4631-A700-1F77E3FD0F81}" type="datetime1">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165885286"/>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DB14F-6EC0-49B6-84EA-9E6CCB075B48}"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263822516"/>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7461D75A-DD5E-41EE-B879-7E2B468B776C}" type="datetime1">
              <a:rPr lang="en-US" smtClean="0"/>
              <a:t>5/30/2021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EC2E7B4-46C8-41D5-9B4B-43EBD31AFFDB}"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232050"/>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DD9C85-0561-4C9B-9FB8-0D231714669F}"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061117272"/>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E25A68-40BB-4C9F-86D7-07F8F897A01E}"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72364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D0D9BA-DEF2-4B07-8552-C04C04270C04}"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322635993"/>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AFBD9D-8343-4509-B5E0-7B9C39A7FEA8}" type="datetime1">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884139203"/>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3EFA63-92BA-4A1F-9121-3C5495256C82}" type="datetime1">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45837131"/>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1DAEB-8CFB-40B5-A33F-1BC2E8E3BCD6}" type="datetime1">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4000740324"/>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E9915B-996D-4E59-AF5B-CB54B2CC2640}"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358680263"/>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C7F39E-E3EE-4E0A-BE85-C076DF3F1F33}"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413718637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8B0A9F-C5DE-4F9D-AFFE-619E704BA78A}" type="datetime1">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64908164"/>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B39AC5-A622-46A7-B37D-345125A85C4A}"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857976952"/>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8861D6-9631-4849-8C65-84D4315E2CAF}"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207086720"/>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71FCD28D-2481-45A0-B0A9-2E5124FE76DA}" type="datetime1">
              <a:rPr lang="en-US" smtClean="0"/>
              <a:t>5/30/2021</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AEC2E7B4-46C8-41D5-9B4B-43EBD31AFFDB}"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8046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1BBC-93C7-412C-A5C4-F06997E064A7}"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937810524"/>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7B43D2-B91B-4C6D-B10B-5C5D57A54246}"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199338"/>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C05692-CFA7-41BB-81E1-0219DE03DF0F}"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402491732"/>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BECE7D-140B-4FD9-AA53-6BC9B0397A67}" type="datetime1">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712122871"/>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E8B658-E159-4CBC-9395-58B70AC04077}" type="datetime1">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44763904"/>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DE9E7A-02BD-4155-BEF4-C53C9F25647B}" type="datetime1">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262161280"/>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4FD54-E257-4D6D-8370-41E43F57F699}"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90432250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E95182-70D1-4B9B-ACCA-4BB7FAFB07A5}" type="datetime1">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376156304"/>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B4B70C-5E05-443E-99BF-F5FBDF304BA0}"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621427800"/>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68A3F3-7F99-4752-A4F7-99CF074955A0}"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3878982959"/>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20BA8D-6114-4056-9F35-C19BC9B370B0}"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102221937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8CF4BD-53EF-40B2-963C-AFEC903EF1C0}"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97289563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1C9F86-4761-4B9C-AA28-85F4FB995CC9}"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2E7B4-46C8-41D5-9B4B-43EBD31AFFDB}" type="slidenum">
              <a:rPr lang="en-US" smtClean="0"/>
              <a:t>‹#›</a:t>
            </a:fld>
            <a:endParaRPr lang="en-US"/>
          </a:p>
        </p:txBody>
      </p:sp>
    </p:spTree>
    <p:extLst>
      <p:ext uri="{BB962C8B-B14F-4D97-AF65-F5344CB8AC3E}">
        <p14:creationId xmlns:p14="http://schemas.microsoft.com/office/powerpoint/2010/main" val="234053779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23475-88C6-4697-88BA-ECE4D8D9757C}" type="datetime1">
              <a:rPr lang="en-US" smtClean="0"/>
              <a:t>5/30/2021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2E7B4-46C8-41D5-9B4B-43EBD31AFFDB}" type="slidenum">
              <a:rPr lang="en-US" smtClean="0"/>
              <a:t>‹#›</a:t>
            </a:fld>
            <a:endParaRPr lang="en-US"/>
          </a:p>
        </p:txBody>
      </p:sp>
    </p:spTree>
    <p:extLst>
      <p:ext uri="{BB962C8B-B14F-4D97-AF65-F5344CB8AC3E}">
        <p14:creationId xmlns:p14="http://schemas.microsoft.com/office/powerpoint/2010/main" val="2939107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671E77D-132D-46A9-A55B-F766809373EF}" type="datetime1">
              <a:rPr lang="en-US" smtClean="0"/>
              <a:t>5/30/2021</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C2E7B4-46C8-41D5-9B4B-43EBD31AFFDB}" type="slidenum">
              <a:rPr lang="en-US" smtClean="0"/>
              <a:t>‹#›</a:t>
            </a:fld>
            <a:endParaRPr lang="en-US"/>
          </a:p>
        </p:txBody>
      </p:sp>
    </p:spTree>
    <p:extLst>
      <p:ext uri="{BB962C8B-B14F-4D97-AF65-F5344CB8AC3E}">
        <p14:creationId xmlns:p14="http://schemas.microsoft.com/office/powerpoint/2010/main" val="24588695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ransition spd="slow">
    <p:fade/>
  </p:transition>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103B022-86D8-450C-BF47-89AF0F15D098}" type="datetime1">
              <a:rPr lang="en-US" smtClean="0"/>
              <a:t>5/30/2021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EC2E7B4-46C8-41D5-9B4B-43EBD31AFFDB}" type="slidenum">
              <a:rPr lang="en-US" smtClean="0"/>
              <a:t>‹#›</a:t>
            </a:fld>
            <a:endParaRPr lang="en-US"/>
          </a:p>
        </p:txBody>
      </p:sp>
    </p:spTree>
    <p:extLst>
      <p:ext uri="{BB962C8B-B14F-4D97-AF65-F5344CB8AC3E}">
        <p14:creationId xmlns:p14="http://schemas.microsoft.com/office/powerpoint/2010/main" val="25947969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C5584F7-7C05-410C-B312-F07D7CCD77DD}" type="datetime1">
              <a:rPr lang="en-US" smtClean="0"/>
              <a:t>5/30/2021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EC2E7B4-46C8-41D5-9B4B-43EBD31AFFDB}" type="slidenum">
              <a:rPr lang="en-US" smtClean="0"/>
              <a:t>‹#›</a:t>
            </a:fld>
            <a:endParaRPr lang="en-US"/>
          </a:p>
        </p:txBody>
      </p:sp>
    </p:spTree>
    <p:extLst>
      <p:ext uri="{BB962C8B-B14F-4D97-AF65-F5344CB8AC3E}">
        <p14:creationId xmlns:p14="http://schemas.microsoft.com/office/powerpoint/2010/main" val="12576756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A6F6762-588B-486C-9066-F6F1E74C2DAA}" type="datetime1">
              <a:rPr lang="en-US" smtClean="0"/>
              <a:t>5/30/2021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EC2E7B4-46C8-41D5-9B4B-43EBD31AFFDB}" type="slidenum">
              <a:rPr lang="en-US" smtClean="0"/>
              <a:t>‹#›</a:t>
            </a:fld>
            <a:endParaRPr lang="en-US"/>
          </a:p>
        </p:txBody>
      </p:sp>
    </p:spTree>
    <p:extLst>
      <p:ext uri="{BB962C8B-B14F-4D97-AF65-F5344CB8AC3E}">
        <p14:creationId xmlns:p14="http://schemas.microsoft.com/office/powerpoint/2010/main" val="14254568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8EB0229-1FAC-49F6-9309-F64D46A1EF7F}" type="datetime1">
              <a:rPr lang="en-US" smtClean="0"/>
              <a:t>5/30/2021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EC2E7B4-46C8-41D5-9B4B-43EBD31AFFDB}" type="slidenum">
              <a:rPr lang="en-US" smtClean="0"/>
              <a:t>‹#›</a:t>
            </a:fld>
            <a:endParaRPr lang="en-US"/>
          </a:p>
        </p:txBody>
      </p:sp>
    </p:spTree>
    <p:extLst>
      <p:ext uri="{BB962C8B-B14F-4D97-AF65-F5344CB8AC3E}">
        <p14:creationId xmlns:p14="http://schemas.microsoft.com/office/powerpoint/2010/main" val="35492573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8.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oper.com/images/00/42/93/19/kittens-wallpaper-cats-animals_0042931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1" cy="68726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AAA0D54-88E7-4BD8-865A-9BAC23DF69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2488"/>
            <a:ext cx="2103302" cy="518205"/>
          </a:xfrm>
          <a:prstGeom prst="rect">
            <a:avLst/>
          </a:prstGeom>
        </p:spPr>
      </p:pic>
      <p:sp>
        <p:nvSpPr>
          <p:cNvPr id="3" name="Slide Number Placeholder 2">
            <a:extLst>
              <a:ext uri="{FF2B5EF4-FFF2-40B4-BE49-F238E27FC236}">
                <a16:creationId xmlns:a16="http://schemas.microsoft.com/office/drawing/2014/main" xmlns="" id="{2C71D149-EA38-45CB-BDA7-3F1F80FBAB8C}"/>
              </a:ext>
            </a:extLst>
          </p:cNvPr>
          <p:cNvSpPr>
            <a:spLocks noGrp="1"/>
          </p:cNvSpPr>
          <p:nvPr>
            <p:ph type="sldNum" sz="quarter" idx="12"/>
          </p:nvPr>
        </p:nvSpPr>
        <p:spPr/>
        <p:txBody>
          <a:bodyPr/>
          <a:lstStyle/>
          <a:p>
            <a:fld id="{AEC2E7B4-46C8-41D5-9B4B-43EBD31AFFDB}" type="slidenum">
              <a:rPr lang="en-US" smtClean="0"/>
              <a:t>1</a:t>
            </a:fld>
            <a:endParaRPr lang="en-US"/>
          </a:p>
        </p:txBody>
      </p:sp>
      <p:pic>
        <p:nvPicPr>
          <p:cNvPr id="5" name="Picture 4">
            <a:extLst>
              <a:ext uri="{FF2B5EF4-FFF2-40B4-BE49-F238E27FC236}">
                <a16:creationId xmlns:a16="http://schemas.microsoft.com/office/drawing/2014/main" xmlns="" id="{AE382960-9342-4AC2-B68F-62B15764EE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48986" y="2083470"/>
            <a:ext cx="5243014" cy="4877223"/>
          </a:xfrm>
          <a:prstGeom prst="rect">
            <a:avLst/>
          </a:prstGeom>
        </p:spPr>
      </p:pic>
    </p:spTree>
    <p:extLst>
      <p:ext uri="{BB962C8B-B14F-4D97-AF65-F5344CB8AC3E}">
        <p14:creationId xmlns:p14="http://schemas.microsoft.com/office/powerpoint/2010/main" val="203875277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3016" y="833056"/>
            <a:ext cx="6096000" cy="50167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3200" dirty="0">
                <a:latin typeface="Arial" panose="020B0604020202020204" pitchFamily="34" charset="0"/>
                <a:cs typeface="Arial" panose="020B0604020202020204" pitchFamily="34" charset="0"/>
              </a:rPr>
              <a:t>If you’re faced with a difficult situation at work, at home, in a friendship or witnessing for </a:t>
            </a:r>
            <a:r>
              <a:rPr lang="en-US" sz="3200" dirty="0" smtClean="0">
                <a:latin typeface="Arial" panose="020B0604020202020204" pitchFamily="34" charset="0"/>
                <a:cs typeface="Arial" panose="020B0604020202020204" pitchFamily="34" charset="0"/>
              </a:rPr>
              <a:t>Yahusha, </a:t>
            </a:r>
            <a:r>
              <a:rPr lang="en-US" sz="3200" dirty="0">
                <a:latin typeface="Arial" panose="020B0604020202020204" pitchFamily="34" charset="0"/>
                <a:cs typeface="Arial" panose="020B0604020202020204" pitchFamily="34" charset="0"/>
              </a:rPr>
              <a:t>it’s important to know </a:t>
            </a:r>
            <a:r>
              <a:rPr lang="en-US" sz="3200" b="1" dirty="0">
                <a:solidFill>
                  <a:srgbClr val="FFFF00"/>
                </a:solidFill>
                <a:latin typeface="Arial Black" panose="020B0A04020102020204" pitchFamily="34" charset="0"/>
              </a:rPr>
              <a:t>when to speak and when to keep quiet</a:t>
            </a:r>
            <a:r>
              <a:rPr lang="en-US" sz="3200" dirty="0">
                <a:solidFill>
                  <a:srgbClr val="FFFF00"/>
                </a:solidFill>
              </a:rPr>
              <a:t>.</a:t>
            </a:r>
            <a:r>
              <a:rPr lang="en-US" sz="3200" dirty="0"/>
              <a:t> </a:t>
            </a:r>
            <a:r>
              <a:rPr lang="en-US" sz="3200" dirty="0" smtClean="0"/>
              <a:t> </a:t>
            </a:r>
            <a:r>
              <a:rPr lang="en-US" sz="3200" dirty="0" smtClean="0">
                <a:latin typeface="Arial" panose="020B0604020202020204" pitchFamily="34" charset="0"/>
                <a:cs typeface="Arial" panose="020B0604020202020204" pitchFamily="34" charset="0"/>
              </a:rPr>
              <a:t>When </a:t>
            </a:r>
            <a:r>
              <a:rPr lang="en-US" sz="3200" dirty="0">
                <a:latin typeface="Arial" panose="020B0604020202020204" pitchFamily="34" charset="0"/>
                <a:cs typeface="Arial" panose="020B0604020202020204" pitchFamily="34" charset="0"/>
              </a:rPr>
              <a:t>it comes to your life, your well-being or the life and well-being of someone else, you most definitely should speak up. </a:t>
            </a:r>
          </a:p>
        </p:txBody>
      </p:sp>
      <p:pic>
        <p:nvPicPr>
          <p:cNvPr id="4" name="Picture 3"/>
          <p:cNvPicPr>
            <a:picLocks noChangeAspect="1"/>
          </p:cNvPicPr>
          <p:nvPr/>
        </p:nvPicPr>
        <p:blipFill>
          <a:blip r:embed="rId3"/>
          <a:stretch>
            <a:fillRect/>
          </a:stretch>
        </p:blipFill>
        <p:spPr>
          <a:xfrm>
            <a:off x="7813430" y="984736"/>
            <a:ext cx="3405554" cy="4865078"/>
          </a:xfrm>
          <a:prstGeom prst="rect">
            <a:avLst/>
          </a:prstGeom>
        </p:spPr>
      </p:pic>
      <p:sp>
        <p:nvSpPr>
          <p:cNvPr id="5" name="Rectangle 4"/>
          <p:cNvSpPr/>
          <p:nvPr/>
        </p:nvSpPr>
        <p:spPr>
          <a:xfrm>
            <a:off x="622261" y="437036"/>
            <a:ext cx="11043138" cy="604910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351CE1DF-807D-498F-8307-69075D1344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73A58A9D-8DEC-4B2D-A636-CD5AAC89325F}"/>
              </a:ext>
            </a:extLst>
          </p:cNvPr>
          <p:cNvSpPr>
            <a:spLocks noGrp="1"/>
          </p:cNvSpPr>
          <p:nvPr>
            <p:ph type="sldNum" sz="quarter" idx="12"/>
          </p:nvPr>
        </p:nvSpPr>
        <p:spPr/>
        <p:txBody>
          <a:bodyPr/>
          <a:lstStyle/>
          <a:p>
            <a:fld id="{AEC2E7B4-46C8-41D5-9B4B-43EBD31AFFDB}" type="slidenum">
              <a:rPr lang="en-US" smtClean="0"/>
              <a:t>10</a:t>
            </a:fld>
            <a:endParaRPr lang="en-US"/>
          </a:p>
        </p:txBody>
      </p:sp>
    </p:spTree>
    <p:extLst>
      <p:ext uri="{BB962C8B-B14F-4D97-AF65-F5344CB8AC3E}">
        <p14:creationId xmlns:p14="http://schemas.microsoft.com/office/powerpoint/2010/main" val="2899432825"/>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27532" y="1270192"/>
            <a:ext cx="2844835" cy="2106272"/>
          </a:xfrm>
          <a:prstGeom prst="rect">
            <a:avLst/>
          </a:prstGeom>
        </p:spPr>
      </p:pic>
      <p:sp>
        <p:nvSpPr>
          <p:cNvPr id="5" name="TextBox 4"/>
          <p:cNvSpPr txBox="1"/>
          <p:nvPr/>
        </p:nvSpPr>
        <p:spPr>
          <a:xfrm>
            <a:off x="590842" y="1088142"/>
            <a:ext cx="8841916"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i="1" dirty="0"/>
              <a:t>Proverbs 21:23 (English Standard </a:t>
            </a:r>
            <a:r>
              <a:rPr lang="en-US" sz="2800" i="1" dirty="0" smtClean="0"/>
              <a:t>Version)  </a:t>
            </a:r>
            <a:r>
              <a:rPr lang="en-US" sz="2800" b="1" dirty="0" smtClean="0"/>
              <a:t>“</a:t>
            </a:r>
            <a:r>
              <a:rPr lang="en-US" sz="2800" b="1" dirty="0"/>
              <a:t>Whoever keeps his mouth and his tongue keeps himself out of trouble.”</a:t>
            </a:r>
          </a:p>
        </p:txBody>
      </p:sp>
      <p:sp>
        <p:nvSpPr>
          <p:cNvPr id="6" name="TextBox 5"/>
          <p:cNvSpPr txBox="1"/>
          <p:nvPr/>
        </p:nvSpPr>
        <p:spPr>
          <a:xfrm>
            <a:off x="590842" y="2184504"/>
            <a:ext cx="7724691"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i="1" dirty="0"/>
              <a:t>Psalm 141:3 (ESV</a:t>
            </a:r>
            <a:r>
              <a:rPr lang="en-US" sz="2800" i="1" dirty="0" smtClean="0"/>
              <a:t>)  </a:t>
            </a:r>
            <a:r>
              <a:rPr lang="en-US" sz="2800" b="1" dirty="0"/>
              <a:t>“Set a guard, O Yahuwah, over my mouth; keep watch over the door of my lips!”</a:t>
            </a:r>
          </a:p>
        </p:txBody>
      </p:sp>
      <p:sp>
        <p:nvSpPr>
          <p:cNvPr id="7" name="TextBox 6"/>
          <p:cNvSpPr txBox="1"/>
          <p:nvPr/>
        </p:nvSpPr>
        <p:spPr>
          <a:xfrm>
            <a:off x="590842" y="3280866"/>
            <a:ext cx="9859108"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i="1" dirty="0"/>
              <a:t>Proverbs 10:19 (ESV</a:t>
            </a:r>
            <a:r>
              <a:rPr lang="en-US" sz="2800" i="1" dirty="0" smtClean="0"/>
              <a:t>)  </a:t>
            </a:r>
            <a:r>
              <a:rPr lang="en-US" sz="2800" b="1" dirty="0"/>
              <a:t>“When words are many, transgression is not lacking, but whoever restrains his lips is prudent.”</a:t>
            </a:r>
          </a:p>
        </p:txBody>
      </p:sp>
      <p:sp>
        <p:nvSpPr>
          <p:cNvPr id="8" name="TextBox 7"/>
          <p:cNvSpPr txBox="1"/>
          <p:nvPr/>
        </p:nvSpPr>
        <p:spPr>
          <a:xfrm>
            <a:off x="590842" y="4389940"/>
            <a:ext cx="10480431"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i="1" dirty="0"/>
              <a:t>Proverbs 17:28 (ESV</a:t>
            </a:r>
            <a:r>
              <a:rPr lang="en-US" sz="2800" i="1" dirty="0" smtClean="0"/>
              <a:t>) </a:t>
            </a:r>
            <a:r>
              <a:rPr lang="en-US" sz="2800" dirty="0" smtClean="0"/>
              <a:t> </a:t>
            </a:r>
            <a:r>
              <a:rPr lang="en-US" sz="2800" b="1" dirty="0"/>
              <a:t>“Even a fool who keeps silent is considered wise; when he closes his lips, he is deemed intelligent.”</a:t>
            </a:r>
          </a:p>
        </p:txBody>
      </p:sp>
      <p:sp>
        <p:nvSpPr>
          <p:cNvPr id="9" name="TextBox 8"/>
          <p:cNvSpPr txBox="1"/>
          <p:nvPr/>
        </p:nvSpPr>
        <p:spPr>
          <a:xfrm>
            <a:off x="590841" y="5488622"/>
            <a:ext cx="10923095"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i="1" dirty="0"/>
              <a:t>1 Peter 3:10 (ESV</a:t>
            </a:r>
            <a:r>
              <a:rPr lang="en-US" sz="2800" i="1" dirty="0" smtClean="0"/>
              <a:t>)  </a:t>
            </a:r>
            <a:r>
              <a:rPr lang="en-US" sz="2800" b="1" dirty="0"/>
              <a:t>“Whoever desires to love life and see good days, let him keep his tongue from evil and his lips from speaking deceit.”</a:t>
            </a:r>
          </a:p>
        </p:txBody>
      </p:sp>
      <p:sp>
        <p:nvSpPr>
          <p:cNvPr id="10" name="Rectangle 9"/>
          <p:cNvSpPr/>
          <p:nvPr/>
        </p:nvSpPr>
        <p:spPr>
          <a:xfrm>
            <a:off x="245838" y="395865"/>
            <a:ext cx="11708775"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800" b="1" dirty="0">
                <a:solidFill>
                  <a:schemeClr val="tx1"/>
                </a:solidFill>
              </a:rPr>
              <a:t>“The wise man knows when to keep silent. Only the fool tells all he knows.”</a:t>
            </a:r>
          </a:p>
        </p:txBody>
      </p:sp>
      <p:pic>
        <p:nvPicPr>
          <p:cNvPr id="3" name="Picture 2">
            <a:extLst>
              <a:ext uri="{FF2B5EF4-FFF2-40B4-BE49-F238E27FC236}">
                <a16:creationId xmlns:a16="http://schemas.microsoft.com/office/drawing/2014/main" xmlns="" id="{BE6A881A-FE90-486E-AF3D-95167BD73B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BC383628-DF8D-4A2A-BC99-9FF018E0548D}"/>
              </a:ext>
            </a:extLst>
          </p:cNvPr>
          <p:cNvSpPr>
            <a:spLocks noGrp="1"/>
          </p:cNvSpPr>
          <p:nvPr>
            <p:ph type="sldNum" sz="quarter" idx="12"/>
          </p:nvPr>
        </p:nvSpPr>
        <p:spPr/>
        <p:txBody>
          <a:bodyPr/>
          <a:lstStyle/>
          <a:p>
            <a:fld id="{AEC2E7B4-46C8-41D5-9B4B-43EBD31AFFDB}" type="slidenum">
              <a:rPr lang="en-US" smtClean="0"/>
              <a:t>11</a:t>
            </a:fld>
            <a:endParaRPr lang="en-US"/>
          </a:p>
        </p:txBody>
      </p:sp>
    </p:spTree>
    <p:extLst>
      <p:ext uri="{BB962C8B-B14F-4D97-AF65-F5344CB8AC3E}">
        <p14:creationId xmlns:p14="http://schemas.microsoft.com/office/powerpoint/2010/main" val="3637532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3"/>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3"/>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3"/>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40292" y="2938356"/>
            <a:ext cx="4771487" cy="3590544"/>
          </a:xfrm>
          <a:prstGeom prst="rect">
            <a:avLst/>
          </a:prstGeom>
        </p:spPr>
      </p:pic>
      <p:sp>
        <p:nvSpPr>
          <p:cNvPr id="3" name="TextBox 2"/>
          <p:cNvSpPr txBox="1"/>
          <p:nvPr/>
        </p:nvSpPr>
        <p:spPr>
          <a:xfrm>
            <a:off x="738553" y="621323"/>
            <a:ext cx="10925909" cy="224676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b="1" dirty="0"/>
              <a:t>Biting our tongue!</a:t>
            </a:r>
            <a:r>
              <a:rPr lang="en-US" sz="2800" dirty="0"/>
              <a:t> </a:t>
            </a:r>
            <a:r>
              <a:rPr lang="en-US" sz="2800" dirty="0" smtClean="0"/>
              <a:t> I </a:t>
            </a:r>
            <a:r>
              <a:rPr lang="en-US" sz="2800" dirty="0"/>
              <a:t>think we can all benefit from doing it more often. We all know </a:t>
            </a:r>
            <a:r>
              <a:rPr lang="en-US" sz="2800" dirty="0" smtClean="0"/>
              <a:t>that, </a:t>
            </a:r>
            <a:r>
              <a:rPr lang="en-US" sz="2800" dirty="0"/>
              <a:t>as we have personally learned the hard way on many occasions</a:t>
            </a:r>
            <a:r>
              <a:rPr lang="en-US" sz="2800" dirty="0" smtClean="0"/>
              <a:t>.  </a:t>
            </a:r>
            <a:r>
              <a:rPr lang="en-US" sz="2800" dirty="0"/>
              <a:t>The scriptures have much to say on this subject. </a:t>
            </a:r>
            <a:r>
              <a:rPr lang="en-US" sz="2800" dirty="0" smtClean="0"/>
              <a:t/>
            </a:r>
            <a:br>
              <a:rPr lang="en-US" sz="2800" dirty="0" smtClean="0"/>
            </a:br>
            <a:r>
              <a:rPr lang="en-US" sz="2800" dirty="0" smtClean="0"/>
              <a:t>And</a:t>
            </a:r>
            <a:r>
              <a:rPr lang="en-US" sz="2800" dirty="0"/>
              <a:t>, mankind has learned much from his experience. May we not only learn from our mistakes but let us learn from other’s experience. </a:t>
            </a:r>
          </a:p>
        </p:txBody>
      </p:sp>
      <p:sp>
        <p:nvSpPr>
          <p:cNvPr id="4" name="TextBox 3"/>
          <p:cNvSpPr txBox="1"/>
          <p:nvPr/>
        </p:nvSpPr>
        <p:spPr>
          <a:xfrm>
            <a:off x="836089" y="3456355"/>
            <a:ext cx="5240215" cy="25545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dirty="0"/>
              <a:t>We want to take the opportunity today to learn from the experience of a great man of </a:t>
            </a:r>
            <a:r>
              <a:rPr lang="en-US" sz="3200" dirty="0" smtClean="0"/>
              <a:t> </a:t>
            </a:r>
            <a:r>
              <a:rPr lang="en-US" sz="3200" dirty="0" smtClean="0"/>
              <a:t>Yahuah</a:t>
            </a:r>
            <a:r>
              <a:rPr lang="en-US" sz="3200" dirty="0" smtClean="0"/>
              <a:t>, </a:t>
            </a:r>
            <a:r>
              <a:rPr lang="en-US" sz="3200" dirty="0"/>
              <a:t>the High priest Aaron himself. </a:t>
            </a:r>
          </a:p>
        </p:txBody>
      </p:sp>
      <p:pic>
        <p:nvPicPr>
          <p:cNvPr id="6" name="Picture 5">
            <a:extLst>
              <a:ext uri="{FF2B5EF4-FFF2-40B4-BE49-F238E27FC236}">
                <a16:creationId xmlns:a16="http://schemas.microsoft.com/office/drawing/2014/main" xmlns="" id="{D7BC1DB2-4593-4133-98A3-1ACBA8D83E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0A9DAE5C-DEA2-4DF1-8BD8-35086BB87B2B}"/>
              </a:ext>
            </a:extLst>
          </p:cNvPr>
          <p:cNvSpPr>
            <a:spLocks noGrp="1"/>
          </p:cNvSpPr>
          <p:nvPr>
            <p:ph type="sldNum" sz="quarter" idx="12"/>
          </p:nvPr>
        </p:nvSpPr>
        <p:spPr/>
        <p:txBody>
          <a:bodyPr/>
          <a:lstStyle/>
          <a:p>
            <a:fld id="{AEC2E7B4-46C8-41D5-9B4B-43EBD31AFFDB}" type="slidenum">
              <a:rPr lang="en-US" smtClean="0"/>
              <a:t>12</a:t>
            </a:fld>
            <a:endParaRPr lang="en-US"/>
          </a:p>
        </p:txBody>
      </p:sp>
    </p:spTree>
    <p:extLst>
      <p:ext uri="{BB962C8B-B14F-4D97-AF65-F5344CB8AC3E}">
        <p14:creationId xmlns:p14="http://schemas.microsoft.com/office/powerpoint/2010/main" val="1364431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70232" y="3495307"/>
            <a:ext cx="3372273" cy="3073763"/>
          </a:xfrm>
          <a:prstGeom prst="rect">
            <a:avLst/>
          </a:prstGeom>
        </p:spPr>
      </p:pic>
      <p:sp>
        <p:nvSpPr>
          <p:cNvPr id="3" name="Rectangle 2"/>
          <p:cNvSpPr/>
          <p:nvPr/>
        </p:nvSpPr>
        <p:spPr>
          <a:xfrm>
            <a:off x="375138" y="304800"/>
            <a:ext cx="11547231" cy="623667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2338" y="668215"/>
            <a:ext cx="10398370" cy="3539430"/>
          </a:xfrm>
          <a:prstGeom prst="rect">
            <a:avLst/>
          </a:prstGeom>
          <a:noFill/>
        </p:spPr>
        <p:txBody>
          <a:bodyPr wrap="square" rtlCol="0">
            <a:spAutoFit/>
          </a:bodyPr>
          <a:lstStyle/>
          <a:p>
            <a:r>
              <a:rPr lang="en-US" sz="2800" dirty="0">
                <a:solidFill>
                  <a:schemeClr val="bg1"/>
                </a:solidFill>
              </a:rPr>
              <a:t>In Leviticus 10:1-3 we read </a:t>
            </a:r>
            <a:r>
              <a:rPr lang="en-US" sz="2000" i="1" dirty="0">
                <a:solidFill>
                  <a:schemeClr val="bg1"/>
                </a:solidFill>
              </a:rPr>
              <a:t>(KJV): </a:t>
            </a:r>
            <a:r>
              <a:rPr lang="en-US" sz="2000" i="1" dirty="0" smtClean="0">
                <a:solidFill>
                  <a:schemeClr val="bg1"/>
                </a:solidFill>
              </a:rPr>
              <a:t> </a:t>
            </a:r>
            <a:r>
              <a:rPr lang="en-US" sz="2800" b="1" dirty="0" smtClean="0">
                <a:solidFill>
                  <a:schemeClr val="bg1"/>
                </a:solidFill>
              </a:rPr>
              <a:t>“</a:t>
            </a:r>
            <a:r>
              <a:rPr lang="en-US" sz="2800" b="1" dirty="0">
                <a:solidFill>
                  <a:schemeClr val="bg1"/>
                </a:solidFill>
              </a:rPr>
              <a:t>And Nadab and Abihu, the sons of Aaron, took either of them his censer, and put fire therein, and put incense thereon, and offered strange fire before YHVH</a:t>
            </a:r>
            <a:r>
              <a:rPr lang="en-US" sz="2400" i="1" dirty="0">
                <a:solidFill>
                  <a:schemeClr val="bg1"/>
                </a:solidFill>
              </a:rPr>
              <a:t>, </a:t>
            </a:r>
            <a:r>
              <a:rPr lang="en-US" sz="2800" b="1" dirty="0">
                <a:solidFill>
                  <a:schemeClr val="bg1"/>
                </a:solidFill>
              </a:rPr>
              <a:t>which </a:t>
            </a:r>
            <a:r>
              <a:rPr lang="en-US" sz="2800" b="1" dirty="0" smtClean="0">
                <a:solidFill>
                  <a:schemeClr val="bg1"/>
                </a:solidFill>
              </a:rPr>
              <a:t>He </a:t>
            </a:r>
            <a:r>
              <a:rPr lang="en-US" sz="2800" b="1" dirty="0">
                <a:solidFill>
                  <a:schemeClr val="bg1"/>
                </a:solidFill>
              </a:rPr>
              <a:t>commanded them not. </a:t>
            </a:r>
            <a:r>
              <a:rPr lang="en-US" sz="2800" b="1" dirty="0" smtClean="0">
                <a:solidFill>
                  <a:schemeClr val="bg1"/>
                </a:solidFill>
              </a:rPr>
              <a:t> 2</a:t>
            </a:r>
            <a:r>
              <a:rPr lang="en-US" sz="2800" b="1" dirty="0">
                <a:solidFill>
                  <a:schemeClr val="bg1"/>
                </a:solidFill>
              </a:rPr>
              <a:t>.  And there went out fire from YHVH</a:t>
            </a:r>
            <a:r>
              <a:rPr lang="en-US" sz="2400" i="1" dirty="0">
                <a:solidFill>
                  <a:schemeClr val="bg1"/>
                </a:solidFill>
              </a:rPr>
              <a:t>, </a:t>
            </a:r>
            <a:r>
              <a:rPr lang="en-US" sz="2800" b="1" dirty="0">
                <a:solidFill>
                  <a:schemeClr val="bg1"/>
                </a:solidFill>
              </a:rPr>
              <a:t>and devoured them, and they died before YHVH. </a:t>
            </a:r>
            <a:r>
              <a:rPr lang="en-US" sz="2800" b="1" dirty="0" smtClean="0">
                <a:solidFill>
                  <a:schemeClr val="bg1"/>
                </a:solidFill>
              </a:rPr>
              <a:t> 3</a:t>
            </a:r>
            <a:r>
              <a:rPr lang="en-US" sz="2800" b="1" dirty="0">
                <a:solidFill>
                  <a:schemeClr val="bg1"/>
                </a:solidFill>
              </a:rPr>
              <a:t>.  Then Moses said unto Aaron, This is it that YHVH spake, saying, I will be sanctified in them that come nigh me, and before all the people I will be glorified. </a:t>
            </a:r>
          </a:p>
          <a:p>
            <a:r>
              <a:rPr lang="en-US" sz="2800" b="1" dirty="0">
                <a:solidFill>
                  <a:srgbClr val="FFFF00"/>
                </a:solidFill>
                <a:latin typeface="Arial Black" panose="020B0A04020102020204" pitchFamily="34" charset="0"/>
              </a:rPr>
              <a:t>	And Aaron held his peace.</a:t>
            </a:r>
            <a:r>
              <a:rPr lang="en-US" sz="2800" b="1" dirty="0">
                <a:solidFill>
                  <a:schemeClr val="bg1"/>
                </a:solidFill>
                <a:latin typeface="Arial Black" panose="020B0A04020102020204" pitchFamily="34" charset="0"/>
              </a:rPr>
              <a:t>”</a:t>
            </a:r>
            <a:r>
              <a:rPr lang="en-US" sz="2800" b="1" dirty="0">
                <a:solidFill>
                  <a:srgbClr val="FFFF00"/>
                </a:solidFill>
                <a:latin typeface="Arial Black" panose="020B0A04020102020204" pitchFamily="34" charset="0"/>
              </a:rPr>
              <a:t> </a:t>
            </a:r>
            <a:endParaRPr lang="en-US" sz="2800" b="1" dirty="0">
              <a:solidFill>
                <a:schemeClr val="bg1"/>
              </a:solidFill>
            </a:endParaRPr>
          </a:p>
        </p:txBody>
      </p:sp>
      <p:sp>
        <p:nvSpPr>
          <p:cNvPr id="5" name="TextBox 4"/>
          <p:cNvSpPr txBox="1"/>
          <p:nvPr/>
        </p:nvSpPr>
        <p:spPr>
          <a:xfrm>
            <a:off x="803359" y="4435623"/>
            <a:ext cx="9021953" cy="1569660"/>
          </a:xfrm>
          <a:prstGeom prst="rect">
            <a:avLst/>
          </a:prstGeom>
          <a:noFill/>
        </p:spPr>
        <p:txBody>
          <a:bodyPr wrap="square" rtlCol="0">
            <a:spAutoFit/>
          </a:bodyPr>
          <a:lstStyle/>
          <a:p>
            <a:r>
              <a:rPr lang="en-US" sz="2400" dirty="0">
                <a:solidFill>
                  <a:schemeClr val="bg1"/>
                </a:solidFill>
              </a:rPr>
              <a:t>Bible in Basic English </a:t>
            </a:r>
            <a:r>
              <a:rPr lang="en-US" sz="2400" dirty="0" smtClean="0">
                <a:solidFill>
                  <a:schemeClr val="bg1"/>
                </a:solidFill>
              </a:rPr>
              <a:t> </a:t>
            </a:r>
            <a:r>
              <a:rPr lang="en-US" sz="3200" b="1" dirty="0" smtClean="0">
                <a:solidFill>
                  <a:schemeClr val="bg1"/>
                </a:solidFill>
              </a:rPr>
              <a:t>“</a:t>
            </a:r>
            <a:r>
              <a:rPr lang="en-US" sz="3200" b="1" dirty="0">
                <a:solidFill>
                  <a:schemeClr val="bg1"/>
                </a:solidFill>
              </a:rPr>
              <a:t>And Aaron said </a:t>
            </a:r>
            <a:r>
              <a:rPr lang="en-US" sz="3200" b="1" dirty="0" smtClean="0">
                <a:solidFill>
                  <a:schemeClr val="bg1"/>
                </a:solidFill>
              </a:rPr>
              <a:t>nothing.”</a:t>
            </a:r>
            <a:endParaRPr lang="en-US" sz="3200" b="1" dirty="0">
              <a:solidFill>
                <a:schemeClr val="bg1"/>
              </a:solidFill>
            </a:endParaRPr>
          </a:p>
          <a:p>
            <a:r>
              <a:rPr lang="en-US" sz="2400" dirty="0">
                <a:solidFill>
                  <a:schemeClr val="bg1"/>
                </a:solidFill>
              </a:rPr>
              <a:t>CJB </a:t>
            </a:r>
            <a:r>
              <a:rPr lang="en-US" sz="2400" dirty="0" smtClean="0">
                <a:solidFill>
                  <a:schemeClr val="bg1"/>
                </a:solidFill>
              </a:rPr>
              <a:t> </a:t>
            </a:r>
            <a:r>
              <a:rPr lang="en-US" sz="3200" b="1" dirty="0" smtClean="0">
                <a:solidFill>
                  <a:schemeClr val="bg1"/>
                </a:solidFill>
              </a:rPr>
              <a:t>“</a:t>
            </a:r>
            <a:r>
              <a:rPr lang="en-US" sz="3200" b="1" dirty="0">
                <a:solidFill>
                  <a:schemeClr val="bg1"/>
                </a:solidFill>
              </a:rPr>
              <a:t>And Aaron was </a:t>
            </a:r>
            <a:r>
              <a:rPr lang="en-US" sz="3200" b="1" dirty="0" smtClean="0">
                <a:solidFill>
                  <a:schemeClr val="bg1"/>
                </a:solidFill>
              </a:rPr>
              <a:t>silent.”</a:t>
            </a:r>
            <a:endParaRPr lang="en-US" sz="3200" b="1" dirty="0">
              <a:solidFill>
                <a:schemeClr val="bg1"/>
              </a:solidFill>
            </a:endParaRPr>
          </a:p>
          <a:p>
            <a:r>
              <a:rPr lang="en-US" sz="2400" dirty="0">
                <a:solidFill>
                  <a:schemeClr val="bg1"/>
                </a:solidFill>
              </a:rPr>
              <a:t>Contemporary English </a:t>
            </a:r>
            <a:r>
              <a:rPr lang="en-US" sz="2400" dirty="0" smtClean="0">
                <a:solidFill>
                  <a:schemeClr val="bg1"/>
                </a:solidFill>
              </a:rPr>
              <a:t>Version  </a:t>
            </a:r>
            <a:r>
              <a:rPr lang="en-US" sz="3200" b="1" dirty="0">
                <a:solidFill>
                  <a:schemeClr val="bg1"/>
                </a:solidFill>
              </a:rPr>
              <a:t>“And Aaron was </a:t>
            </a:r>
            <a:r>
              <a:rPr lang="en-US" sz="3200" b="1" dirty="0">
                <a:solidFill>
                  <a:schemeClr val="bg1"/>
                </a:solidFill>
              </a:rPr>
              <a:t>s</a:t>
            </a:r>
            <a:r>
              <a:rPr lang="en-US" sz="3200" b="1" dirty="0" smtClean="0">
                <a:solidFill>
                  <a:schemeClr val="bg1"/>
                </a:solidFill>
              </a:rPr>
              <a:t>peechless.”</a:t>
            </a:r>
            <a:endParaRPr lang="en-US" sz="3200" b="1" dirty="0">
              <a:solidFill>
                <a:schemeClr val="bg1"/>
              </a:solidFill>
            </a:endParaRPr>
          </a:p>
        </p:txBody>
      </p:sp>
      <p:pic>
        <p:nvPicPr>
          <p:cNvPr id="7" name="Picture 6">
            <a:extLst>
              <a:ext uri="{FF2B5EF4-FFF2-40B4-BE49-F238E27FC236}">
                <a16:creationId xmlns:a16="http://schemas.microsoft.com/office/drawing/2014/main" xmlns="" id="{787DA84F-FBA3-4971-B618-AC43DC70DC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6BADBFA1-393C-482D-86A9-1C13EEA13ECC}"/>
              </a:ext>
            </a:extLst>
          </p:cNvPr>
          <p:cNvSpPr>
            <a:spLocks noGrp="1"/>
          </p:cNvSpPr>
          <p:nvPr>
            <p:ph type="sldNum" sz="quarter" idx="12"/>
          </p:nvPr>
        </p:nvSpPr>
        <p:spPr/>
        <p:txBody>
          <a:bodyPr/>
          <a:lstStyle/>
          <a:p>
            <a:fld id="{AEC2E7B4-46C8-41D5-9B4B-43EBD31AFFDB}" type="slidenum">
              <a:rPr lang="en-US" smtClean="0"/>
              <a:t>13</a:t>
            </a:fld>
            <a:endParaRPr lang="en-US"/>
          </a:p>
        </p:txBody>
      </p:sp>
    </p:spTree>
    <p:extLst>
      <p:ext uri="{BB962C8B-B14F-4D97-AF65-F5344CB8AC3E}">
        <p14:creationId xmlns:p14="http://schemas.microsoft.com/office/powerpoint/2010/main" val="376323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edge">
                                      <p:cBhvr>
                                        <p:cTn id="7" dur="2000"/>
                                        <p:tgtEl>
                                          <p:spTgt spid="5">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edge">
                                      <p:cBhvr>
                                        <p:cTn id="10" dur="2000"/>
                                        <p:tgtEl>
                                          <p:spTgt spid="5">
                                            <p:txEl>
                                              <p:pRg st="1" end="1"/>
                                            </p:txEl>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edge">
                                      <p:cBhvr>
                                        <p:cTn id="13"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05446" y="1204140"/>
            <a:ext cx="3047999" cy="4326757"/>
          </a:xfrm>
          <a:prstGeom prst="rect">
            <a:avLst/>
          </a:prstGeom>
        </p:spPr>
      </p:pic>
      <p:sp>
        <p:nvSpPr>
          <p:cNvPr id="3" name="TextBox 2"/>
          <p:cNvSpPr txBox="1"/>
          <p:nvPr/>
        </p:nvSpPr>
        <p:spPr>
          <a:xfrm>
            <a:off x="1008184" y="1219200"/>
            <a:ext cx="7221415" cy="4401205"/>
          </a:xfrm>
          <a:prstGeom prst="rect">
            <a:avLst/>
          </a:prstGeom>
          <a:solidFill>
            <a:schemeClr val="accent5">
              <a:alpha val="52000"/>
            </a:schemeClr>
          </a:solidFill>
          <a:effectLst>
            <a:glow rad="228600">
              <a:schemeClr val="accent4">
                <a:satMod val="175000"/>
                <a:alpha val="40000"/>
              </a:schemeClr>
            </a:glow>
          </a:effectLst>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a:solidFill>
                  <a:schemeClr val="bg1"/>
                </a:solidFill>
              </a:rPr>
              <a:t>This must have been very hard for Aaron. </a:t>
            </a:r>
            <a:r>
              <a:rPr lang="en-US" sz="2800" dirty="0" smtClean="0">
                <a:solidFill>
                  <a:schemeClr val="bg1"/>
                </a:solidFill>
              </a:rPr>
              <a:t/>
            </a:r>
            <a:br>
              <a:rPr lang="en-US" sz="2800" dirty="0" smtClean="0">
                <a:solidFill>
                  <a:schemeClr val="bg1"/>
                </a:solidFill>
              </a:rPr>
            </a:br>
            <a:r>
              <a:rPr lang="en-US" sz="2800" dirty="0" smtClean="0">
                <a:solidFill>
                  <a:schemeClr val="bg1"/>
                </a:solidFill>
              </a:rPr>
              <a:t>I </a:t>
            </a:r>
            <a:r>
              <a:rPr lang="en-US" sz="2800" dirty="0">
                <a:solidFill>
                  <a:schemeClr val="bg1"/>
                </a:solidFill>
              </a:rPr>
              <a:t>assume he greatly loved his two sons. </a:t>
            </a:r>
            <a:r>
              <a:rPr lang="en-US" sz="2800" dirty="0" smtClean="0">
                <a:solidFill>
                  <a:schemeClr val="bg1"/>
                </a:solidFill>
              </a:rPr>
              <a:t/>
            </a:r>
            <a:br>
              <a:rPr lang="en-US" sz="2800" dirty="0" smtClean="0">
                <a:solidFill>
                  <a:schemeClr val="bg1"/>
                </a:solidFill>
              </a:rPr>
            </a:br>
            <a:r>
              <a:rPr lang="en-US" sz="2800" dirty="0" smtClean="0">
                <a:solidFill>
                  <a:schemeClr val="bg1"/>
                </a:solidFill>
              </a:rPr>
              <a:t>How many </a:t>
            </a:r>
            <a:r>
              <a:rPr lang="en-US" sz="2800" dirty="0">
                <a:solidFill>
                  <a:schemeClr val="bg1"/>
                </a:solidFill>
              </a:rPr>
              <a:t>would have responded in outrage? How many would have been disillusioned to </a:t>
            </a:r>
            <a:r>
              <a:rPr lang="en-US" sz="2800" dirty="0" smtClean="0">
                <a:solidFill>
                  <a:schemeClr val="bg1"/>
                </a:solidFill>
              </a:rPr>
              <a:t>continue in </a:t>
            </a:r>
            <a:r>
              <a:rPr lang="en-US" sz="2800" dirty="0">
                <a:solidFill>
                  <a:schemeClr val="bg1"/>
                </a:solidFill>
              </a:rPr>
              <a:t>ministry unto </a:t>
            </a:r>
            <a:r>
              <a:rPr lang="en-US" sz="2800" dirty="0" smtClean="0">
                <a:solidFill>
                  <a:schemeClr val="bg1"/>
                </a:solidFill>
              </a:rPr>
              <a:t>Yahuah? </a:t>
            </a:r>
            <a:br>
              <a:rPr lang="en-US" sz="2800" dirty="0" smtClean="0">
                <a:solidFill>
                  <a:schemeClr val="bg1"/>
                </a:solidFill>
              </a:rPr>
            </a:br>
            <a:r>
              <a:rPr lang="en-US" sz="2800" dirty="0" smtClean="0">
                <a:solidFill>
                  <a:schemeClr val="bg1"/>
                </a:solidFill>
              </a:rPr>
              <a:t>Not </a:t>
            </a:r>
            <a:r>
              <a:rPr lang="en-US" sz="2800" dirty="0">
                <a:solidFill>
                  <a:schemeClr val="bg1"/>
                </a:solidFill>
              </a:rPr>
              <a:t>only do we learn from the mistake of </a:t>
            </a:r>
            <a:r>
              <a:rPr lang="en-US" sz="2800" dirty="0" smtClean="0">
                <a:solidFill>
                  <a:schemeClr val="bg1"/>
                </a:solidFill>
              </a:rPr>
              <a:t>Aaron’s </a:t>
            </a:r>
            <a:r>
              <a:rPr lang="en-US" sz="2800" dirty="0">
                <a:solidFill>
                  <a:schemeClr val="bg1"/>
                </a:solidFill>
              </a:rPr>
              <a:t>two sons that </a:t>
            </a:r>
            <a:r>
              <a:rPr lang="en-US" sz="2800" dirty="0" smtClean="0">
                <a:solidFill>
                  <a:schemeClr val="bg1"/>
                </a:solidFill>
              </a:rPr>
              <a:t>we should </a:t>
            </a:r>
            <a:r>
              <a:rPr lang="en-US" sz="2800" dirty="0">
                <a:solidFill>
                  <a:schemeClr val="bg1"/>
                </a:solidFill>
              </a:rPr>
              <a:t>not approach </a:t>
            </a:r>
            <a:r>
              <a:rPr lang="en-US" sz="2800" dirty="0" smtClean="0">
                <a:solidFill>
                  <a:schemeClr val="bg1"/>
                </a:solidFill>
              </a:rPr>
              <a:t>Yahuah </a:t>
            </a:r>
            <a:r>
              <a:rPr lang="en-US" sz="2800" dirty="0">
                <a:solidFill>
                  <a:schemeClr val="bg1"/>
                </a:solidFill>
              </a:rPr>
              <a:t>and serve </a:t>
            </a:r>
            <a:r>
              <a:rPr lang="en-US" sz="2800" dirty="0" smtClean="0">
                <a:solidFill>
                  <a:schemeClr val="bg1"/>
                </a:solidFill>
              </a:rPr>
              <a:t>Him </a:t>
            </a:r>
            <a:r>
              <a:rPr lang="en-US" sz="2800" dirty="0">
                <a:solidFill>
                  <a:schemeClr val="bg1"/>
                </a:solidFill>
              </a:rPr>
              <a:t>in any way we see fit, </a:t>
            </a:r>
            <a:r>
              <a:rPr lang="en-US" sz="2800" dirty="0" smtClean="0">
                <a:solidFill>
                  <a:schemeClr val="bg1"/>
                </a:solidFill>
              </a:rPr>
              <a:t/>
            </a:r>
            <a:br>
              <a:rPr lang="en-US" sz="2800" dirty="0" smtClean="0">
                <a:solidFill>
                  <a:schemeClr val="bg1"/>
                </a:solidFill>
              </a:rPr>
            </a:br>
            <a:r>
              <a:rPr lang="en-US" sz="2800" b="1" dirty="0" smtClean="0">
                <a:solidFill>
                  <a:schemeClr val="bg1"/>
                </a:solidFill>
              </a:rPr>
              <a:t>and </a:t>
            </a:r>
            <a:r>
              <a:rPr lang="en-US" sz="2800" b="1" dirty="0">
                <a:solidFill>
                  <a:schemeClr val="bg1"/>
                </a:solidFill>
              </a:rPr>
              <a:t>that we should serve and worship </a:t>
            </a:r>
            <a:r>
              <a:rPr lang="en-US" sz="2800" b="1" dirty="0" smtClean="0">
                <a:solidFill>
                  <a:schemeClr val="bg1"/>
                </a:solidFill>
              </a:rPr>
              <a:t>Yahuah</a:t>
            </a:r>
            <a:r>
              <a:rPr lang="en-US" sz="2800" b="1" dirty="0" smtClean="0">
                <a:solidFill>
                  <a:schemeClr val="bg1"/>
                </a:solidFill>
              </a:rPr>
              <a:t> </a:t>
            </a:r>
            <a:r>
              <a:rPr lang="en-US" sz="2800" b="1" dirty="0">
                <a:solidFill>
                  <a:schemeClr val="bg1"/>
                </a:solidFill>
              </a:rPr>
              <a:t>according to what He has commanded…</a:t>
            </a:r>
          </a:p>
        </p:txBody>
      </p:sp>
      <p:sp>
        <p:nvSpPr>
          <p:cNvPr id="4" name="Rectangle 3"/>
          <p:cNvSpPr/>
          <p:nvPr/>
        </p:nvSpPr>
        <p:spPr>
          <a:xfrm>
            <a:off x="492369" y="281354"/>
            <a:ext cx="11277600" cy="617806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035242F4-D149-43D3-AE42-A5987C14B0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0B0FE411-ED41-4768-9ED7-D5260CF90A19}"/>
              </a:ext>
            </a:extLst>
          </p:cNvPr>
          <p:cNvSpPr>
            <a:spLocks noGrp="1"/>
          </p:cNvSpPr>
          <p:nvPr>
            <p:ph type="sldNum" sz="quarter" idx="12"/>
          </p:nvPr>
        </p:nvSpPr>
        <p:spPr/>
        <p:txBody>
          <a:bodyPr/>
          <a:lstStyle/>
          <a:p>
            <a:fld id="{AEC2E7B4-46C8-41D5-9B4B-43EBD31AFFDB}" type="slidenum">
              <a:rPr lang="en-US" smtClean="0"/>
              <a:t>14</a:t>
            </a:fld>
            <a:endParaRPr lang="en-US"/>
          </a:p>
        </p:txBody>
      </p:sp>
    </p:spTree>
    <p:extLst>
      <p:ext uri="{BB962C8B-B14F-4D97-AF65-F5344CB8AC3E}">
        <p14:creationId xmlns:p14="http://schemas.microsoft.com/office/powerpoint/2010/main" val="3606069311"/>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93015" y="1043354"/>
            <a:ext cx="3047336" cy="4325815"/>
          </a:xfrm>
          <a:prstGeom prst="rect">
            <a:avLst/>
          </a:prstGeom>
        </p:spPr>
      </p:pic>
      <p:sp>
        <p:nvSpPr>
          <p:cNvPr id="3" name="TextBox 2"/>
          <p:cNvSpPr txBox="1"/>
          <p:nvPr/>
        </p:nvSpPr>
        <p:spPr>
          <a:xfrm>
            <a:off x="885093" y="727171"/>
            <a:ext cx="7221415" cy="5262979"/>
          </a:xfrm>
          <a:prstGeom prst="rect">
            <a:avLst/>
          </a:prstGeom>
          <a:solidFill>
            <a:schemeClr val="accent5">
              <a:alpha val="52000"/>
            </a:schemeClr>
          </a:solidFill>
          <a:effectLst>
            <a:glow rad="228600">
              <a:schemeClr val="accent6">
                <a:satMod val="175000"/>
                <a:alpha val="40000"/>
              </a:schemeClr>
            </a:glow>
          </a:effectLst>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smtClean="0">
                <a:solidFill>
                  <a:schemeClr val="bg1"/>
                </a:solidFill>
              </a:rPr>
              <a:t>… But</a:t>
            </a:r>
            <a:r>
              <a:rPr lang="en-US" sz="2800" dirty="0">
                <a:solidFill>
                  <a:schemeClr val="bg1"/>
                </a:solidFill>
              </a:rPr>
              <a:t>, we also see from Aaron’s example how we are to handle tragedy that </a:t>
            </a:r>
            <a:r>
              <a:rPr lang="en-US" sz="2800" dirty="0" smtClean="0">
                <a:solidFill>
                  <a:schemeClr val="bg1"/>
                </a:solidFill>
              </a:rPr>
              <a:t>Yahuah</a:t>
            </a:r>
            <a:r>
              <a:rPr lang="en-US" sz="2800" dirty="0" smtClean="0">
                <a:solidFill>
                  <a:schemeClr val="bg1"/>
                </a:solidFill>
              </a:rPr>
              <a:t> </a:t>
            </a:r>
            <a:r>
              <a:rPr lang="en-US" sz="2800" dirty="0">
                <a:solidFill>
                  <a:schemeClr val="bg1"/>
                </a:solidFill>
              </a:rPr>
              <a:t>has allowed in our life, and in general, any difficult situation. </a:t>
            </a:r>
          </a:p>
          <a:p>
            <a:r>
              <a:rPr lang="en-US" sz="2800" dirty="0">
                <a:solidFill>
                  <a:schemeClr val="bg1"/>
                </a:solidFill>
              </a:rPr>
              <a:t>When we experience a great tragedy or distress in our life will our faith crumble? </a:t>
            </a:r>
            <a:r>
              <a:rPr lang="en-US" sz="2800" dirty="0" smtClean="0">
                <a:solidFill>
                  <a:schemeClr val="bg1"/>
                </a:solidFill>
              </a:rPr>
              <a:t/>
            </a:r>
            <a:br>
              <a:rPr lang="en-US" sz="2800" dirty="0" smtClean="0">
                <a:solidFill>
                  <a:schemeClr val="bg1"/>
                </a:solidFill>
              </a:rPr>
            </a:br>
            <a:r>
              <a:rPr lang="en-US" sz="2800" dirty="0" smtClean="0">
                <a:solidFill>
                  <a:schemeClr val="bg1"/>
                </a:solidFill>
              </a:rPr>
              <a:t>Have </a:t>
            </a:r>
            <a:r>
              <a:rPr lang="en-US" sz="2800" dirty="0">
                <a:solidFill>
                  <a:schemeClr val="bg1"/>
                </a:solidFill>
              </a:rPr>
              <a:t>we placed more value in our relationships with people than we have placed in our relationship with the </a:t>
            </a:r>
            <a:r>
              <a:rPr lang="en-US" sz="2800" dirty="0" smtClean="0">
                <a:solidFill>
                  <a:schemeClr val="bg1"/>
                </a:solidFill>
              </a:rPr>
              <a:t>Elohim</a:t>
            </a:r>
            <a:r>
              <a:rPr lang="en-US" sz="2800" dirty="0" smtClean="0">
                <a:solidFill>
                  <a:schemeClr val="bg1"/>
                </a:solidFill>
              </a:rPr>
              <a:t> </a:t>
            </a:r>
            <a:r>
              <a:rPr lang="en-US" sz="2800" dirty="0">
                <a:solidFill>
                  <a:schemeClr val="bg1"/>
                </a:solidFill>
              </a:rPr>
              <a:t>whom created us? </a:t>
            </a:r>
            <a:r>
              <a:rPr lang="en-US" sz="2800" dirty="0" smtClean="0">
                <a:solidFill>
                  <a:schemeClr val="bg1"/>
                </a:solidFill>
              </a:rPr>
              <a:t> Do </a:t>
            </a:r>
            <a:r>
              <a:rPr lang="en-US" sz="2800" dirty="0">
                <a:solidFill>
                  <a:schemeClr val="bg1"/>
                </a:solidFill>
              </a:rPr>
              <a:t>we love </a:t>
            </a:r>
            <a:r>
              <a:rPr lang="en-US" sz="2800" dirty="0" smtClean="0">
                <a:solidFill>
                  <a:schemeClr val="bg1"/>
                </a:solidFill>
              </a:rPr>
              <a:t>Yahuah</a:t>
            </a:r>
            <a:r>
              <a:rPr lang="en-US" sz="2800" dirty="0" smtClean="0">
                <a:solidFill>
                  <a:schemeClr val="bg1"/>
                </a:solidFill>
              </a:rPr>
              <a:t> </a:t>
            </a:r>
            <a:r>
              <a:rPr lang="en-US" sz="2800" dirty="0">
                <a:solidFill>
                  <a:schemeClr val="bg1"/>
                </a:solidFill>
              </a:rPr>
              <a:t>so much more than any other that we will continue to serve </a:t>
            </a:r>
            <a:r>
              <a:rPr lang="en-US" sz="2800" dirty="0" smtClean="0">
                <a:solidFill>
                  <a:schemeClr val="bg1"/>
                </a:solidFill>
              </a:rPr>
              <a:t>Him </a:t>
            </a:r>
            <a:r>
              <a:rPr lang="en-US" sz="2800" dirty="0">
                <a:solidFill>
                  <a:schemeClr val="bg1"/>
                </a:solidFill>
              </a:rPr>
              <a:t>without skipping a beat, no matter what happens?</a:t>
            </a:r>
          </a:p>
        </p:txBody>
      </p:sp>
      <p:sp>
        <p:nvSpPr>
          <p:cNvPr id="4" name="Rectangle 3"/>
          <p:cNvSpPr/>
          <p:nvPr/>
        </p:nvSpPr>
        <p:spPr>
          <a:xfrm>
            <a:off x="398585" y="363415"/>
            <a:ext cx="11465170" cy="599049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FAEB8026-BE7C-4983-B398-976E8EF014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8084F249-AB97-419F-902D-313CCAC2A97C}"/>
              </a:ext>
            </a:extLst>
          </p:cNvPr>
          <p:cNvSpPr>
            <a:spLocks noGrp="1"/>
          </p:cNvSpPr>
          <p:nvPr>
            <p:ph type="sldNum" sz="quarter" idx="12"/>
          </p:nvPr>
        </p:nvSpPr>
        <p:spPr/>
        <p:txBody>
          <a:bodyPr/>
          <a:lstStyle/>
          <a:p>
            <a:fld id="{AEC2E7B4-46C8-41D5-9B4B-43EBD31AFFDB}" type="slidenum">
              <a:rPr lang="en-US" smtClean="0"/>
              <a:t>15</a:t>
            </a:fld>
            <a:endParaRPr lang="en-US"/>
          </a:p>
        </p:txBody>
      </p:sp>
    </p:spTree>
    <p:extLst>
      <p:ext uri="{BB962C8B-B14F-4D97-AF65-F5344CB8AC3E}">
        <p14:creationId xmlns:p14="http://schemas.microsoft.com/office/powerpoint/2010/main" val="1073112677"/>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951177" y="3784237"/>
            <a:ext cx="3736731" cy="3073763"/>
          </a:xfrm>
          <a:prstGeom prst="rect">
            <a:avLst/>
          </a:prstGeom>
        </p:spPr>
      </p:pic>
      <p:sp>
        <p:nvSpPr>
          <p:cNvPr id="6" name="TextBox 5"/>
          <p:cNvSpPr txBox="1"/>
          <p:nvPr/>
        </p:nvSpPr>
        <p:spPr>
          <a:xfrm>
            <a:off x="398585" y="589148"/>
            <a:ext cx="10843846" cy="4401205"/>
          </a:xfrm>
          <a:prstGeom prst="rect">
            <a:avLst/>
          </a:prstGeom>
          <a:noFill/>
        </p:spPr>
        <p:txBody>
          <a:bodyPr wrap="square" rtlCol="0">
            <a:spAutoFit/>
          </a:bodyPr>
          <a:lstStyle/>
          <a:p>
            <a:r>
              <a:rPr lang="en-US" sz="2800" i="1" dirty="0">
                <a:solidFill>
                  <a:schemeClr val="bg1"/>
                </a:solidFill>
              </a:rPr>
              <a:t>Although it would certainly be difficult to emotionally proceed in serving </a:t>
            </a:r>
            <a:r>
              <a:rPr lang="en-US" sz="2800" i="1" dirty="0" smtClean="0">
                <a:solidFill>
                  <a:schemeClr val="bg1"/>
                </a:solidFill>
              </a:rPr>
              <a:t>Yahuah</a:t>
            </a:r>
            <a:r>
              <a:rPr lang="en-US" sz="2800" i="1" dirty="0" smtClean="0">
                <a:solidFill>
                  <a:schemeClr val="bg1"/>
                </a:solidFill>
              </a:rPr>
              <a:t> </a:t>
            </a:r>
            <a:r>
              <a:rPr lang="en-US" sz="2800" i="1" dirty="0">
                <a:solidFill>
                  <a:schemeClr val="bg1"/>
                </a:solidFill>
              </a:rPr>
              <a:t>in the situation that Aaron experienced…this is exactly what Moses prescribes. </a:t>
            </a:r>
            <a:r>
              <a:rPr lang="en-US" sz="2800" i="1" dirty="0" smtClean="0">
                <a:solidFill>
                  <a:schemeClr val="bg1"/>
                </a:solidFill>
              </a:rPr>
              <a:t> In </a:t>
            </a:r>
            <a:r>
              <a:rPr lang="en-US" sz="2800" i="1" dirty="0">
                <a:solidFill>
                  <a:schemeClr val="bg1"/>
                </a:solidFill>
              </a:rPr>
              <a:t>Leviticus 10:6-7 </a:t>
            </a:r>
            <a:r>
              <a:rPr lang="en-US" sz="2000" i="1" dirty="0">
                <a:solidFill>
                  <a:schemeClr val="bg1"/>
                </a:solidFill>
              </a:rPr>
              <a:t>(KJV) </a:t>
            </a:r>
            <a:r>
              <a:rPr lang="en-US" sz="2800" i="1" dirty="0">
                <a:solidFill>
                  <a:schemeClr val="bg1"/>
                </a:solidFill>
              </a:rPr>
              <a:t>we read, </a:t>
            </a:r>
            <a:r>
              <a:rPr lang="en-US" sz="2800" b="1" dirty="0">
                <a:solidFill>
                  <a:schemeClr val="bg1"/>
                </a:solidFill>
              </a:rPr>
              <a:t>“And Moses said unto Aaron, and unto Eleazar and unto Ithamar, his sons, ‘Uncover not your heads, neither rend your clothes; lest ye die, and lest wrath come upon all the people: but let your brethren, the whole house of Israel, bewail the burning which YHVH</a:t>
            </a:r>
            <a:r>
              <a:rPr lang="en-US" sz="2400" i="1" dirty="0">
                <a:solidFill>
                  <a:schemeClr val="bg1"/>
                </a:solidFill>
              </a:rPr>
              <a:t> </a:t>
            </a:r>
            <a:r>
              <a:rPr lang="en-US" sz="2800" b="1" dirty="0">
                <a:solidFill>
                  <a:schemeClr val="bg1"/>
                </a:solidFill>
              </a:rPr>
              <a:t>hath kindled.  7.  And ye shall not go out from the door of the tabernacle of the congregation, lest ye die: for the anointing oil of YHVH</a:t>
            </a:r>
            <a:r>
              <a:rPr lang="en-US" sz="2400" i="1" dirty="0">
                <a:solidFill>
                  <a:schemeClr val="bg1"/>
                </a:solidFill>
              </a:rPr>
              <a:t> </a:t>
            </a:r>
            <a:r>
              <a:rPr lang="en-US" sz="2800" b="1" dirty="0">
                <a:solidFill>
                  <a:schemeClr val="bg1"/>
                </a:solidFill>
              </a:rPr>
              <a:t>is upon you. </a:t>
            </a:r>
            <a:r>
              <a:rPr lang="en-US" sz="2800" b="1" dirty="0" smtClean="0">
                <a:solidFill>
                  <a:schemeClr val="bg1"/>
                </a:solidFill>
              </a:rPr>
              <a:t> And they </a:t>
            </a:r>
            <a:r>
              <a:rPr lang="en-US" sz="2800" b="1" dirty="0">
                <a:solidFill>
                  <a:schemeClr val="bg1"/>
                </a:solidFill>
              </a:rPr>
              <a:t>did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according </a:t>
            </a:r>
            <a:r>
              <a:rPr lang="en-US" sz="2800" b="1" dirty="0">
                <a:solidFill>
                  <a:schemeClr val="bg1"/>
                </a:solidFill>
              </a:rPr>
              <a:t>to the word of </a:t>
            </a:r>
            <a:r>
              <a:rPr lang="en-US" sz="2800" b="1" dirty="0" smtClean="0">
                <a:solidFill>
                  <a:schemeClr val="bg1"/>
                </a:solidFill>
              </a:rPr>
              <a:t>Moshe.’</a:t>
            </a:r>
            <a:r>
              <a:rPr lang="en-US" sz="2800" dirty="0" smtClean="0">
                <a:solidFill>
                  <a:schemeClr val="bg1"/>
                </a:solidFill>
              </a:rPr>
              <a:t> </a:t>
            </a:r>
            <a:endParaRPr lang="en-US" sz="2800" dirty="0">
              <a:solidFill>
                <a:schemeClr val="bg1"/>
              </a:solidFill>
            </a:endParaRPr>
          </a:p>
        </p:txBody>
      </p:sp>
      <p:sp>
        <p:nvSpPr>
          <p:cNvPr id="7" name="Rectangle 6"/>
          <p:cNvSpPr/>
          <p:nvPr/>
        </p:nvSpPr>
        <p:spPr>
          <a:xfrm>
            <a:off x="304800" y="269631"/>
            <a:ext cx="11547231" cy="626012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7779B47C-81E9-4554-A747-44B289E626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F08C33E0-5417-4F63-81F3-752E4CCD2339}"/>
              </a:ext>
            </a:extLst>
          </p:cNvPr>
          <p:cNvSpPr>
            <a:spLocks noGrp="1"/>
          </p:cNvSpPr>
          <p:nvPr>
            <p:ph type="sldNum" sz="quarter" idx="12"/>
          </p:nvPr>
        </p:nvSpPr>
        <p:spPr/>
        <p:txBody>
          <a:bodyPr/>
          <a:lstStyle/>
          <a:p>
            <a:fld id="{AEC2E7B4-46C8-41D5-9B4B-43EBD31AFFDB}" type="slidenum">
              <a:rPr lang="en-US" smtClean="0"/>
              <a:t>16</a:t>
            </a:fld>
            <a:endParaRPr lang="en-US"/>
          </a:p>
        </p:txBody>
      </p:sp>
    </p:spTree>
    <p:extLst>
      <p:ext uri="{BB962C8B-B14F-4D97-AF65-F5344CB8AC3E}">
        <p14:creationId xmlns:p14="http://schemas.microsoft.com/office/powerpoint/2010/main" val="222240476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1999" cy="6858000"/>
          </a:xfrm>
          <a:prstGeom prst="rect">
            <a:avLst/>
          </a:prstGeom>
        </p:spPr>
      </p:pic>
      <p:sp>
        <p:nvSpPr>
          <p:cNvPr id="3" name="TextBox 2"/>
          <p:cNvSpPr txBox="1"/>
          <p:nvPr/>
        </p:nvSpPr>
        <p:spPr>
          <a:xfrm>
            <a:off x="2743200" y="808892"/>
            <a:ext cx="8862646" cy="3970318"/>
          </a:xfrm>
          <a:prstGeom prst="rect">
            <a:avLst/>
          </a:prstGeom>
          <a:solidFill>
            <a:schemeClr val="accent5">
              <a:alpha val="47000"/>
            </a:schemeClr>
          </a:solidFill>
          <a:effectLst>
            <a:glow rad="228600">
              <a:schemeClr val="accent2">
                <a:satMod val="175000"/>
                <a:alpha val="40000"/>
              </a:schemeClr>
            </a:glow>
          </a:effectLst>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a:solidFill>
                  <a:schemeClr val="bg1"/>
                </a:solidFill>
              </a:rPr>
              <a:t>It is not that Moses or </a:t>
            </a:r>
            <a:r>
              <a:rPr lang="en-US" sz="2800" dirty="0" smtClean="0">
                <a:solidFill>
                  <a:schemeClr val="bg1"/>
                </a:solidFill>
              </a:rPr>
              <a:t>Yahuah </a:t>
            </a:r>
            <a:r>
              <a:rPr lang="en-US" sz="2800" dirty="0">
                <a:solidFill>
                  <a:schemeClr val="bg1"/>
                </a:solidFill>
              </a:rPr>
              <a:t>was commanding that no one could mourn the deaths of Aaron’s sons. </a:t>
            </a:r>
            <a:r>
              <a:rPr lang="en-US" sz="2800" dirty="0" smtClean="0">
                <a:solidFill>
                  <a:schemeClr val="bg1"/>
                </a:solidFill>
              </a:rPr>
              <a:t> The </a:t>
            </a:r>
            <a:r>
              <a:rPr lang="en-US" sz="2800" dirty="0">
                <a:solidFill>
                  <a:schemeClr val="bg1"/>
                </a:solidFill>
              </a:rPr>
              <a:t>point was that if you have been anointed and appointed by </a:t>
            </a:r>
            <a:r>
              <a:rPr lang="en-US" sz="2800" dirty="0" smtClean="0">
                <a:solidFill>
                  <a:schemeClr val="bg1"/>
                </a:solidFill>
              </a:rPr>
              <a:t>Yahuah</a:t>
            </a:r>
            <a:r>
              <a:rPr lang="en-US" sz="2800" dirty="0" smtClean="0">
                <a:solidFill>
                  <a:schemeClr val="bg1"/>
                </a:solidFill>
              </a:rPr>
              <a:t> </a:t>
            </a:r>
            <a:r>
              <a:rPr lang="en-US" sz="2800" dirty="0">
                <a:solidFill>
                  <a:schemeClr val="bg1"/>
                </a:solidFill>
              </a:rPr>
              <a:t>to serve Him, </a:t>
            </a:r>
            <a:r>
              <a:rPr lang="en-US" sz="2800" b="1" dirty="0">
                <a:solidFill>
                  <a:srgbClr val="FFFF00"/>
                </a:solidFill>
              </a:rPr>
              <a:t>nothing should get in the way of this, not broken relationships, or even the death of loved</a:t>
            </a:r>
          </a:p>
          <a:p>
            <a:r>
              <a:rPr lang="en-US" sz="2800" b="1" dirty="0">
                <a:solidFill>
                  <a:srgbClr val="FFFF00"/>
                </a:solidFill>
              </a:rPr>
              <a:t>ones.</a:t>
            </a:r>
            <a:r>
              <a:rPr lang="en-US" sz="2800" dirty="0">
                <a:solidFill>
                  <a:schemeClr val="bg1"/>
                </a:solidFill>
              </a:rPr>
              <a:t> </a:t>
            </a:r>
            <a:r>
              <a:rPr lang="en-US" sz="2800" dirty="0" smtClean="0">
                <a:solidFill>
                  <a:schemeClr val="bg1"/>
                </a:solidFill>
              </a:rPr>
              <a:t> Our </a:t>
            </a:r>
            <a:r>
              <a:rPr lang="en-US" sz="2800" dirty="0">
                <a:solidFill>
                  <a:schemeClr val="bg1"/>
                </a:solidFill>
              </a:rPr>
              <a:t>Master Yahusha taught us thus in Luke 14:26 </a:t>
            </a:r>
            <a:r>
              <a:rPr lang="en-US" sz="2400" i="1" dirty="0">
                <a:solidFill>
                  <a:schemeClr val="bg1"/>
                </a:solidFill>
              </a:rPr>
              <a:t>(KJV), </a:t>
            </a:r>
            <a:r>
              <a:rPr lang="en-US" sz="2800" b="1" dirty="0" smtClean="0">
                <a:solidFill>
                  <a:schemeClr val="bg1"/>
                </a:solidFill>
              </a:rPr>
              <a:t>"If </a:t>
            </a:r>
            <a:r>
              <a:rPr lang="en-US" sz="2800" b="1" dirty="0">
                <a:solidFill>
                  <a:schemeClr val="bg1"/>
                </a:solidFill>
              </a:rPr>
              <a:t>any man come to me, and </a:t>
            </a:r>
            <a:r>
              <a:rPr lang="en-US" sz="2800" b="1" u="sng" dirty="0">
                <a:solidFill>
                  <a:srgbClr val="FFFF00"/>
                </a:solidFill>
              </a:rPr>
              <a:t>hate not</a:t>
            </a:r>
            <a:r>
              <a:rPr lang="en-US" sz="2800" b="1" dirty="0">
                <a:solidFill>
                  <a:srgbClr val="FFFF00"/>
                </a:solidFill>
              </a:rPr>
              <a:t> </a:t>
            </a:r>
            <a:r>
              <a:rPr lang="en-US" sz="2800" b="1" dirty="0">
                <a:solidFill>
                  <a:schemeClr val="bg1"/>
                </a:solidFill>
              </a:rPr>
              <a:t>his father, and mother, and wife, and children, and brethren, and sisters, yea, and his own life also, he cannot be my disciple.”</a:t>
            </a:r>
          </a:p>
        </p:txBody>
      </p:sp>
      <p:pic>
        <p:nvPicPr>
          <p:cNvPr id="5" name="Picture 4">
            <a:extLst>
              <a:ext uri="{FF2B5EF4-FFF2-40B4-BE49-F238E27FC236}">
                <a16:creationId xmlns:a16="http://schemas.microsoft.com/office/drawing/2014/main" xmlns="" id="{400B977A-DB31-4B79-9D46-23D13D8E58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74A2AA03-906E-48A4-BB61-68BB328DF645}"/>
              </a:ext>
            </a:extLst>
          </p:cNvPr>
          <p:cNvSpPr>
            <a:spLocks noGrp="1"/>
          </p:cNvSpPr>
          <p:nvPr>
            <p:ph type="sldNum" sz="quarter" idx="12"/>
          </p:nvPr>
        </p:nvSpPr>
        <p:spPr/>
        <p:txBody>
          <a:bodyPr/>
          <a:lstStyle/>
          <a:p>
            <a:fld id="{AEC2E7B4-46C8-41D5-9B4B-43EBD31AFFDB}" type="slidenum">
              <a:rPr lang="en-US" smtClean="0"/>
              <a:t>17</a:t>
            </a:fld>
            <a:endParaRPr lang="en-US"/>
          </a:p>
        </p:txBody>
      </p:sp>
    </p:spTree>
    <p:extLst>
      <p:ext uri="{BB962C8B-B14F-4D97-AF65-F5344CB8AC3E}">
        <p14:creationId xmlns:p14="http://schemas.microsoft.com/office/powerpoint/2010/main" val="98291402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BF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3723" y="2569623"/>
            <a:ext cx="2965939" cy="398167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515816" y="322854"/>
            <a:ext cx="11066584" cy="224676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effectLst/>
                <a:uLnTx/>
                <a:uFillTx/>
              </a:rPr>
              <a:t>This statement from Yahusha in Luke 14:26 (KJV) is sometimes misunderstood. </a:t>
            </a:r>
            <a:r>
              <a:rPr kumimoji="0" lang="en-US" sz="2800" b="0" i="1" u="none" strike="noStrike" kern="0" cap="none" spc="0" normalizeH="0" baseline="0" noProof="0" dirty="0" smtClean="0">
                <a:ln>
                  <a:noFill/>
                </a:ln>
                <a:effectLst/>
                <a:uLnTx/>
                <a:uFillTx/>
              </a:rPr>
              <a:t> Just </a:t>
            </a:r>
            <a:r>
              <a:rPr kumimoji="0" lang="en-US" sz="2800" b="0" i="1" u="none" strike="noStrike" kern="0" cap="none" spc="0" normalizeH="0" baseline="0" noProof="0" dirty="0">
                <a:ln>
                  <a:noFill/>
                </a:ln>
                <a:effectLst/>
                <a:uLnTx/>
                <a:uFillTx/>
              </a:rPr>
              <a:t>a few chapters earlier (Luke 6:27, 31-32), He had given the charge, </a:t>
            </a:r>
            <a:r>
              <a:rPr kumimoji="0" lang="en-US" sz="2800" b="1" i="0" u="none" strike="noStrike" kern="0" cap="none" spc="0" normalizeH="0" baseline="0" noProof="0" dirty="0">
                <a:ln>
                  <a:noFill/>
                </a:ln>
                <a:effectLst/>
                <a:uLnTx/>
                <a:uFillTx/>
              </a:rPr>
              <a:t>“But I say to you who hear: Love your enemies, do good to those who hate you…just as you want men to do to you, you also do to them likewise. But if you love those who love you, what credit is that to</a:t>
            </a:r>
            <a:endParaRPr kumimoji="0" lang="en-US" sz="1800" b="0" i="0" u="none" strike="noStrike" kern="0" cap="none" spc="0" normalizeH="0" baseline="0" noProof="0" dirty="0">
              <a:ln>
                <a:noFill/>
              </a:ln>
              <a:effectLst/>
              <a:uLnTx/>
              <a:uFillTx/>
            </a:endParaRPr>
          </a:p>
        </p:txBody>
      </p:sp>
      <p:sp>
        <p:nvSpPr>
          <p:cNvPr id="4" name="TextBox 3"/>
          <p:cNvSpPr txBox="1"/>
          <p:nvPr/>
        </p:nvSpPr>
        <p:spPr>
          <a:xfrm>
            <a:off x="3997569" y="2473569"/>
            <a:ext cx="7584831" cy="4401205"/>
          </a:xfrm>
          <a:prstGeom prst="rect">
            <a:avLst/>
          </a:prstGeom>
          <a:noFill/>
        </p:spPr>
        <p:txBody>
          <a:bodyPr wrap="square" rtlCol="0">
            <a:spAutoFit/>
          </a:bodyPr>
          <a:lstStyle/>
          <a:p>
            <a:pPr lvl="0"/>
            <a:r>
              <a:rPr lang="en-US" sz="2800" b="1" dirty="0"/>
              <a:t>you? For even sinners love those who love </a:t>
            </a:r>
            <a:r>
              <a:rPr lang="en-US" sz="2800" b="1" dirty="0" smtClean="0"/>
              <a:t>them.” </a:t>
            </a:r>
            <a:r>
              <a:rPr lang="en-US" sz="2800" i="1" dirty="0"/>
              <a:t>Here, </a:t>
            </a:r>
            <a:r>
              <a:rPr lang="en-US" sz="2800" i="1" dirty="0" smtClean="0"/>
              <a:t>He </a:t>
            </a:r>
            <a:r>
              <a:rPr lang="en-US" sz="2800" i="1" dirty="0"/>
              <a:t>was giving some of the elementary guidelines to being His followers. </a:t>
            </a:r>
            <a:r>
              <a:rPr lang="en-US" sz="2800" i="1" dirty="0" smtClean="0"/>
              <a:t> In </a:t>
            </a:r>
            <a:r>
              <a:rPr lang="en-US" sz="2800" i="1" dirty="0"/>
              <a:t>verse 29, </a:t>
            </a:r>
            <a:r>
              <a:rPr lang="en-US" sz="2800" i="1" dirty="0" smtClean="0"/>
              <a:t/>
            </a:r>
            <a:br>
              <a:rPr lang="en-US" sz="2800" i="1" dirty="0" smtClean="0"/>
            </a:br>
            <a:r>
              <a:rPr lang="en-US" sz="2800" i="1" dirty="0" smtClean="0"/>
              <a:t>He </a:t>
            </a:r>
            <a:r>
              <a:rPr lang="en-US" sz="2800" i="1" dirty="0"/>
              <a:t>introduced the principle of </a:t>
            </a:r>
            <a:r>
              <a:rPr lang="en-US" sz="2800" b="1" dirty="0">
                <a:solidFill>
                  <a:srgbClr val="0070C0"/>
                </a:solidFill>
              </a:rPr>
              <a:t>“turning the other cheek.” </a:t>
            </a:r>
            <a:r>
              <a:rPr lang="en-US" sz="2800" b="1" dirty="0" smtClean="0">
                <a:solidFill>
                  <a:srgbClr val="0070C0"/>
                </a:solidFill>
              </a:rPr>
              <a:t> </a:t>
            </a:r>
            <a:r>
              <a:rPr lang="en-US" sz="2800" i="1" dirty="0" smtClean="0"/>
              <a:t>Many </a:t>
            </a:r>
            <a:r>
              <a:rPr lang="en-US" sz="2800" i="1" dirty="0"/>
              <a:t>“higher critics” target certain scriptures and use them to try to discredit the Bible, claiming that it contradicts itself. </a:t>
            </a:r>
            <a:r>
              <a:rPr lang="en-US" sz="2800" i="1" dirty="0" smtClean="0"/>
              <a:t/>
            </a:r>
            <a:br>
              <a:rPr lang="en-US" sz="2800" i="1" dirty="0" smtClean="0"/>
            </a:br>
            <a:r>
              <a:rPr lang="en-US" sz="2800" b="1" dirty="0" smtClean="0"/>
              <a:t>But </a:t>
            </a:r>
            <a:r>
              <a:rPr lang="en-US" sz="2800" b="1" dirty="0"/>
              <a:t>John 10:35 plainly shows that </a:t>
            </a:r>
            <a:r>
              <a:rPr lang="en-US" sz="2800" b="1" dirty="0" smtClean="0"/>
              <a:t>Yahuah</a:t>
            </a:r>
            <a:r>
              <a:rPr lang="en-US" sz="2800" b="1" dirty="0" smtClean="0"/>
              <a:t>’s </a:t>
            </a:r>
            <a:r>
              <a:rPr lang="en-US" sz="2800" b="1" dirty="0"/>
              <a:t>Word does not contradict itself. </a:t>
            </a:r>
          </a:p>
          <a:p>
            <a:pPr lvl="0"/>
            <a:endParaRPr lang="en-US" sz="2800" b="1" dirty="0">
              <a:solidFill>
                <a:srgbClr val="0070C0"/>
              </a:solidFill>
            </a:endParaRPr>
          </a:p>
        </p:txBody>
      </p:sp>
      <p:sp>
        <p:nvSpPr>
          <p:cNvPr id="5" name="Rectangle 4"/>
          <p:cNvSpPr/>
          <p:nvPr/>
        </p:nvSpPr>
        <p:spPr>
          <a:xfrm>
            <a:off x="386862" y="199292"/>
            <a:ext cx="11430000" cy="635200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FEF010FA-532E-4510-87B6-9457E9460A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3CF1994F-3366-49B1-A325-B5F96D03F79C}"/>
              </a:ext>
            </a:extLst>
          </p:cNvPr>
          <p:cNvSpPr>
            <a:spLocks noGrp="1"/>
          </p:cNvSpPr>
          <p:nvPr>
            <p:ph type="sldNum" sz="quarter" idx="12"/>
          </p:nvPr>
        </p:nvSpPr>
        <p:spPr/>
        <p:txBody>
          <a:bodyPr/>
          <a:lstStyle/>
          <a:p>
            <a:fld id="{AEC2E7B4-46C8-41D5-9B4B-43EBD31AFFDB}" type="slidenum">
              <a:rPr lang="en-US" smtClean="0"/>
              <a:t>18</a:t>
            </a:fld>
            <a:endParaRPr lang="en-US"/>
          </a:p>
        </p:txBody>
      </p:sp>
    </p:spTree>
    <p:extLst>
      <p:ext uri="{BB962C8B-B14F-4D97-AF65-F5344CB8AC3E}">
        <p14:creationId xmlns:p14="http://schemas.microsoft.com/office/powerpoint/2010/main" val="3283399069"/>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BF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6832" y="2267692"/>
            <a:ext cx="2919046" cy="39187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468924" y="451809"/>
            <a:ext cx="11066584" cy="1815882"/>
          </a:xfrm>
          <a:prstGeom prst="rect">
            <a:avLst/>
          </a:prstGeom>
        </p:spPr>
        <p:txBody>
          <a:bodyPr wrap="square">
            <a:spAutoFit/>
          </a:bodyPr>
          <a:lstStyle/>
          <a:p>
            <a:pPr lvl="0"/>
            <a:r>
              <a:rPr lang="en-US" sz="2800" kern="0" dirty="0"/>
              <a:t>Luke 14:26 is an example of a scripture cited by such critics in order to “prove their point.” Here is the text </a:t>
            </a:r>
            <a:r>
              <a:rPr lang="en-US" sz="2800" b="1" kern="0" dirty="0"/>
              <a:t>“If any man come to me, and hate not his father, and mother, and wife, and children, and brethren, and sisters, yea, and his own life also, he cannot be my disciple.” </a:t>
            </a:r>
            <a:endParaRPr lang="en-US" kern="0" dirty="0"/>
          </a:p>
        </p:txBody>
      </p:sp>
      <p:sp>
        <p:nvSpPr>
          <p:cNvPr id="5" name="TextBox 4"/>
          <p:cNvSpPr txBox="1"/>
          <p:nvPr/>
        </p:nvSpPr>
        <p:spPr>
          <a:xfrm>
            <a:off x="3962400" y="2267691"/>
            <a:ext cx="7690339" cy="3970318"/>
          </a:xfrm>
          <a:prstGeom prst="rect">
            <a:avLst/>
          </a:prstGeom>
          <a:noFill/>
        </p:spPr>
        <p:txBody>
          <a:bodyPr wrap="square" rtlCol="0">
            <a:spAutoFit/>
          </a:bodyPr>
          <a:lstStyle/>
          <a:p>
            <a:pPr lvl="0"/>
            <a:r>
              <a:rPr lang="en-US" sz="2800" b="1" kern="0" dirty="0">
                <a:solidFill>
                  <a:prstClr val="black"/>
                </a:solidFill>
              </a:rPr>
              <a:t>But is it contradictory</a:t>
            </a:r>
            <a:r>
              <a:rPr lang="en-US" sz="2800" b="1" kern="0" dirty="0" smtClean="0">
                <a:solidFill>
                  <a:prstClr val="black"/>
                </a:solidFill>
              </a:rPr>
              <a:t>?  </a:t>
            </a:r>
            <a:r>
              <a:rPr lang="en-US" sz="2800" kern="0" dirty="0">
                <a:solidFill>
                  <a:prstClr val="black"/>
                </a:solidFill>
              </a:rPr>
              <a:t>To fully understand Messiah’s meaning here, the meaning of the Greek word translated “hate” must be examined. </a:t>
            </a:r>
            <a:r>
              <a:rPr lang="en-US" sz="2800" kern="0" dirty="0" smtClean="0">
                <a:solidFill>
                  <a:prstClr val="black"/>
                </a:solidFill>
              </a:rPr>
              <a:t/>
            </a:r>
            <a:br>
              <a:rPr lang="en-US" sz="2800" kern="0" dirty="0" smtClean="0">
                <a:solidFill>
                  <a:prstClr val="black"/>
                </a:solidFill>
              </a:rPr>
            </a:br>
            <a:r>
              <a:rPr lang="en-US" sz="2800" kern="0" dirty="0" smtClean="0">
                <a:solidFill>
                  <a:prstClr val="black"/>
                </a:solidFill>
              </a:rPr>
              <a:t>In </a:t>
            </a:r>
            <a:r>
              <a:rPr lang="en-US" sz="2800" kern="0" dirty="0">
                <a:solidFill>
                  <a:prstClr val="black"/>
                </a:solidFill>
              </a:rPr>
              <a:t>this verse, the original Greek word is </a:t>
            </a:r>
            <a:r>
              <a:rPr lang="en-US" sz="2800" b="1" kern="0" dirty="0">
                <a:solidFill>
                  <a:prstClr val="black"/>
                </a:solidFill>
              </a:rPr>
              <a:t>“</a:t>
            </a:r>
            <a:r>
              <a:rPr lang="en-US" sz="2800" b="1" kern="0" dirty="0" err="1" smtClean="0">
                <a:solidFill>
                  <a:prstClr val="black"/>
                </a:solidFill>
              </a:rPr>
              <a:t>miseo</a:t>
            </a:r>
            <a:r>
              <a:rPr lang="en-US" sz="2800" b="1" kern="0" dirty="0" smtClean="0">
                <a:solidFill>
                  <a:prstClr val="black"/>
                </a:solidFill>
              </a:rPr>
              <a:t>,” </a:t>
            </a:r>
            <a:r>
              <a:rPr lang="en-US" sz="2800" kern="0" dirty="0" smtClean="0">
                <a:solidFill>
                  <a:prstClr val="black"/>
                </a:solidFill>
              </a:rPr>
              <a:t>meaning </a:t>
            </a:r>
            <a:r>
              <a:rPr lang="en-US" sz="2800" b="1" kern="0" dirty="0">
                <a:solidFill>
                  <a:prstClr val="black"/>
                </a:solidFill>
              </a:rPr>
              <a:t>“TO LOVE LESS”</a:t>
            </a:r>
            <a:r>
              <a:rPr lang="en-US" sz="2800" kern="0" dirty="0">
                <a:solidFill>
                  <a:prstClr val="black"/>
                </a:solidFill>
              </a:rPr>
              <a:t> </a:t>
            </a:r>
            <a:r>
              <a:rPr lang="en-US" sz="2400" i="1" kern="0" dirty="0">
                <a:solidFill>
                  <a:prstClr val="black"/>
                </a:solidFill>
              </a:rPr>
              <a:t>(Strong’s Exhaustive Concordance of the Bible). </a:t>
            </a:r>
            <a:r>
              <a:rPr lang="en-US" sz="2800" dirty="0">
                <a:solidFill>
                  <a:srgbClr val="000000"/>
                </a:solidFill>
                <a:latin typeface="Calibri" panose="020F0502020204030204" pitchFamily="34" charset="0"/>
              </a:rPr>
              <a:t>Therefore, Yahusha is saying that anyone following Him, making a commitment to  His way of life, must </a:t>
            </a:r>
            <a:r>
              <a:rPr lang="en-US" sz="2800" b="1" i="1" dirty="0">
                <a:solidFill>
                  <a:srgbClr val="000000"/>
                </a:solidFill>
                <a:latin typeface="Calibri" panose="020F0502020204030204" pitchFamily="34" charset="0"/>
              </a:rPr>
              <a:t>love Him more</a:t>
            </a:r>
            <a:r>
              <a:rPr lang="en-US" sz="2800" b="1" dirty="0">
                <a:solidFill>
                  <a:srgbClr val="000000"/>
                </a:solidFill>
                <a:latin typeface="Calibri" panose="020F0502020204030204" pitchFamily="34" charset="0"/>
              </a:rPr>
              <a:t> than </a:t>
            </a:r>
            <a:r>
              <a:rPr lang="en-US" sz="2800" dirty="0">
                <a:solidFill>
                  <a:srgbClr val="000000"/>
                </a:solidFill>
                <a:latin typeface="Calibri" panose="020F0502020204030204" pitchFamily="34" charset="0"/>
              </a:rPr>
              <a:t>family and friends, and even life itself. </a:t>
            </a:r>
            <a:endParaRPr lang="en-US" sz="2800" i="1" kern="0" dirty="0">
              <a:solidFill>
                <a:prstClr val="black"/>
              </a:solidFill>
            </a:endParaRPr>
          </a:p>
        </p:txBody>
      </p:sp>
      <p:sp>
        <p:nvSpPr>
          <p:cNvPr id="6" name="Rectangle 5"/>
          <p:cNvSpPr/>
          <p:nvPr/>
        </p:nvSpPr>
        <p:spPr>
          <a:xfrm>
            <a:off x="468924" y="222738"/>
            <a:ext cx="11312768" cy="601527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242ABECC-D4A2-453D-A94F-91924B6214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7" name="Slide Number Placeholder 6">
            <a:extLst>
              <a:ext uri="{FF2B5EF4-FFF2-40B4-BE49-F238E27FC236}">
                <a16:creationId xmlns:a16="http://schemas.microsoft.com/office/drawing/2014/main" xmlns="" id="{A56E83E3-C5EC-422E-84FE-E40A74EF795F}"/>
              </a:ext>
            </a:extLst>
          </p:cNvPr>
          <p:cNvSpPr>
            <a:spLocks noGrp="1"/>
          </p:cNvSpPr>
          <p:nvPr>
            <p:ph type="sldNum" sz="quarter" idx="12"/>
          </p:nvPr>
        </p:nvSpPr>
        <p:spPr/>
        <p:txBody>
          <a:bodyPr/>
          <a:lstStyle/>
          <a:p>
            <a:fld id="{AEC2E7B4-46C8-41D5-9B4B-43EBD31AFFDB}" type="slidenum">
              <a:rPr lang="en-US" smtClean="0"/>
              <a:t>19</a:t>
            </a:fld>
            <a:endParaRPr lang="en-US"/>
          </a:p>
        </p:txBody>
      </p:sp>
    </p:spTree>
    <p:extLst>
      <p:ext uri="{BB962C8B-B14F-4D97-AF65-F5344CB8AC3E}">
        <p14:creationId xmlns:p14="http://schemas.microsoft.com/office/powerpoint/2010/main" val="21613334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505" y="0"/>
            <a:ext cx="12103769" cy="6858000"/>
          </a:xfrm>
          <a:prstGeom prst="rect">
            <a:avLst/>
          </a:prstGeom>
        </p:spPr>
      </p:pic>
      <p:sp>
        <p:nvSpPr>
          <p:cNvPr id="3" name="TextBox 2"/>
          <p:cNvSpPr txBox="1"/>
          <p:nvPr/>
        </p:nvSpPr>
        <p:spPr>
          <a:xfrm>
            <a:off x="1913021" y="906601"/>
            <a:ext cx="8771021" cy="50783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b="1" i="1" u="sng" dirty="0"/>
              <a:t>Just for clarification</a:t>
            </a:r>
            <a:r>
              <a:rPr lang="en-US" sz="3600" b="1" i="1" dirty="0"/>
              <a:t>: </a:t>
            </a:r>
            <a:r>
              <a:rPr lang="en-US" sz="3600" dirty="0"/>
              <a:t>In my presentations I am using YHVH (Yahuwah or Yahweh) instead of LORD, which is a title and not a name and I am using Yahusha </a:t>
            </a:r>
            <a:r>
              <a:rPr lang="en-US" sz="3600" dirty="0" smtClean="0"/>
              <a:t>or </a:t>
            </a:r>
            <a:r>
              <a:rPr lang="en-US" sz="3600" dirty="0"/>
              <a:t>Yahshua instead of Jesus, which is not a translation but a transliteration and really has no meaning, either in Hebrew nor in English</a:t>
            </a:r>
            <a:r>
              <a:rPr lang="en-US" sz="3600" dirty="0" smtClean="0"/>
              <a:t>!  </a:t>
            </a:r>
            <a:r>
              <a:rPr lang="en-US" sz="3600" dirty="0"/>
              <a:t>YHVH (Yahuwah) and Yahusha are the actual original names and the true nature and character of them. </a:t>
            </a:r>
          </a:p>
        </p:txBody>
      </p:sp>
      <p:pic>
        <p:nvPicPr>
          <p:cNvPr id="7" name="Picture 6">
            <a:extLst>
              <a:ext uri="{FF2B5EF4-FFF2-40B4-BE49-F238E27FC236}">
                <a16:creationId xmlns:a16="http://schemas.microsoft.com/office/drawing/2014/main" xmlns="" id="{28497272-7787-42FF-9C6A-5C8298D652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823" y="6339795"/>
            <a:ext cx="2103302" cy="518205"/>
          </a:xfrm>
          <a:prstGeom prst="rect">
            <a:avLst/>
          </a:prstGeom>
        </p:spPr>
      </p:pic>
      <p:sp>
        <p:nvSpPr>
          <p:cNvPr id="5" name="Slide Number Placeholder 4">
            <a:extLst>
              <a:ext uri="{FF2B5EF4-FFF2-40B4-BE49-F238E27FC236}">
                <a16:creationId xmlns:a16="http://schemas.microsoft.com/office/drawing/2014/main" xmlns="" id="{B5BBC082-F3DD-4122-A26C-987B21C2FDA5}"/>
              </a:ext>
            </a:extLst>
          </p:cNvPr>
          <p:cNvSpPr>
            <a:spLocks noGrp="1"/>
          </p:cNvSpPr>
          <p:nvPr>
            <p:ph type="sldNum" sz="quarter" idx="12"/>
          </p:nvPr>
        </p:nvSpPr>
        <p:spPr/>
        <p:txBody>
          <a:bodyPr/>
          <a:lstStyle/>
          <a:p>
            <a:fld id="{AEC2E7B4-46C8-41D5-9B4B-43EBD31AFFDB}" type="slidenum">
              <a:rPr lang="en-US" smtClean="0"/>
              <a:t>2</a:t>
            </a:fld>
            <a:endParaRPr lang="en-US"/>
          </a:p>
        </p:txBody>
      </p:sp>
    </p:spTree>
    <p:extLst>
      <p:ext uri="{BB962C8B-B14F-4D97-AF65-F5344CB8AC3E}">
        <p14:creationId xmlns:p14="http://schemas.microsoft.com/office/powerpoint/2010/main" val="21238911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F242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97968" y="752705"/>
            <a:ext cx="4478216" cy="2798885"/>
          </a:xfrm>
          <a:prstGeom prst="rect">
            <a:avLst/>
          </a:prstGeom>
        </p:spPr>
      </p:pic>
      <p:sp>
        <p:nvSpPr>
          <p:cNvPr id="3" name="TextBox 2"/>
          <p:cNvSpPr txBox="1"/>
          <p:nvPr/>
        </p:nvSpPr>
        <p:spPr>
          <a:xfrm>
            <a:off x="492369" y="714422"/>
            <a:ext cx="6705599" cy="3108543"/>
          </a:xfrm>
          <a:prstGeom prst="rect">
            <a:avLst/>
          </a:prstGeom>
          <a:noFill/>
        </p:spPr>
        <p:txBody>
          <a:bodyPr wrap="square" rtlCol="0">
            <a:spAutoFit/>
          </a:bodyPr>
          <a:lstStyle/>
          <a:p>
            <a:r>
              <a:rPr lang="en-US" sz="2800" dirty="0">
                <a:solidFill>
                  <a:schemeClr val="bg1"/>
                </a:solidFill>
              </a:rPr>
              <a:t>Coming back to Aaron</a:t>
            </a:r>
            <a:r>
              <a:rPr lang="en-US" sz="2800" dirty="0" smtClean="0">
                <a:solidFill>
                  <a:schemeClr val="bg1"/>
                </a:solidFill>
              </a:rPr>
              <a:t>.  </a:t>
            </a:r>
            <a:r>
              <a:rPr lang="en-US" sz="2800" dirty="0">
                <a:solidFill>
                  <a:schemeClr val="bg1"/>
                </a:solidFill>
              </a:rPr>
              <a:t>He may have felt guilty for the actions of his sons, that maybe he didn’t train them properly to approach </a:t>
            </a:r>
            <a:r>
              <a:rPr lang="en-US" sz="2800" dirty="0" smtClean="0">
                <a:solidFill>
                  <a:schemeClr val="bg1"/>
                </a:solidFill>
              </a:rPr>
              <a:t>Yahuah</a:t>
            </a:r>
            <a:r>
              <a:rPr lang="en-US" sz="2800" dirty="0" smtClean="0">
                <a:solidFill>
                  <a:schemeClr val="bg1"/>
                </a:solidFill>
              </a:rPr>
              <a:t> </a:t>
            </a:r>
            <a:r>
              <a:rPr lang="en-US" sz="2800" dirty="0">
                <a:solidFill>
                  <a:schemeClr val="bg1"/>
                </a:solidFill>
              </a:rPr>
              <a:t>in holiness. </a:t>
            </a:r>
            <a:r>
              <a:rPr lang="en-US" sz="2800" dirty="0" smtClean="0">
                <a:solidFill>
                  <a:schemeClr val="bg1"/>
                </a:solidFill>
              </a:rPr>
              <a:t> As </a:t>
            </a:r>
            <a:r>
              <a:rPr lang="en-US" sz="2800" dirty="0">
                <a:solidFill>
                  <a:schemeClr val="bg1"/>
                </a:solidFill>
              </a:rPr>
              <a:t>Fathers we all </a:t>
            </a:r>
            <a:r>
              <a:rPr lang="en-US" sz="2800" dirty="0" smtClean="0">
                <a:solidFill>
                  <a:schemeClr val="bg1"/>
                </a:solidFill>
              </a:rPr>
              <a:t>have </a:t>
            </a:r>
            <a:r>
              <a:rPr lang="en-US" sz="2800" dirty="0">
                <a:solidFill>
                  <a:schemeClr val="bg1"/>
                </a:solidFill>
              </a:rPr>
              <a:t>the responsibility to teach this to our sons (and daughters). </a:t>
            </a:r>
            <a:r>
              <a:rPr lang="en-US" sz="2800" dirty="0" smtClean="0">
                <a:solidFill>
                  <a:schemeClr val="bg1"/>
                </a:solidFill>
              </a:rPr>
              <a:t> Previously</a:t>
            </a:r>
            <a:r>
              <a:rPr lang="en-US" sz="2800" dirty="0">
                <a:solidFill>
                  <a:schemeClr val="bg1"/>
                </a:solidFill>
              </a:rPr>
              <a:t>, Aaron was guilty of making the golden calf that had so </a:t>
            </a:r>
          </a:p>
        </p:txBody>
      </p:sp>
      <p:sp>
        <p:nvSpPr>
          <p:cNvPr id="4" name="Rectangle 3"/>
          <p:cNvSpPr/>
          <p:nvPr/>
        </p:nvSpPr>
        <p:spPr>
          <a:xfrm>
            <a:off x="492369" y="3706420"/>
            <a:ext cx="11043139" cy="2677656"/>
          </a:xfrm>
          <a:prstGeom prst="rect">
            <a:avLst/>
          </a:prstGeom>
        </p:spPr>
        <p:txBody>
          <a:bodyPr wrap="square">
            <a:spAutoFit/>
          </a:bodyPr>
          <a:lstStyle/>
          <a:p>
            <a:r>
              <a:rPr lang="en-US" sz="2800" dirty="0" smtClean="0">
                <a:solidFill>
                  <a:schemeClr val="bg1"/>
                </a:solidFill>
              </a:rPr>
              <a:t>angered YHVH </a:t>
            </a:r>
            <a:r>
              <a:rPr lang="en-US" sz="2800" dirty="0">
                <a:solidFill>
                  <a:schemeClr val="bg1"/>
                </a:solidFill>
              </a:rPr>
              <a:t>the time before</a:t>
            </a:r>
            <a:r>
              <a:rPr lang="en-US" sz="2800" dirty="0" smtClean="0">
                <a:solidFill>
                  <a:schemeClr val="bg1"/>
                </a:solidFill>
              </a:rPr>
              <a:t>.  </a:t>
            </a:r>
            <a:r>
              <a:rPr lang="en-US" sz="2800" dirty="0">
                <a:solidFill>
                  <a:schemeClr val="bg1"/>
                </a:solidFill>
              </a:rPr>
              <a:t>Aaron may have felt like he was a failure, and that he had again failed the </a:t>
            </a:r>
            <a:r>
              <a:rPr lang="en-US" sz="2800" dirty="0" smtClean="0">
                <a:solidFill>
                  <a:schemeClr val="bg1"/>
                </a:solidFill>
              </a:rPr>
              <a:t>Elohim </a:t>
            </a:r>
            <a:r>
              <a:rPr lang="en-US" sz="2800" dirty="0">
                <a:solidFill>
                  <a:schemeClr val="bg1"/>
                </a:solidFill>
              </a:rPr>
              <a:t>of Israel. </a:t>
            </a:r>
            <a:r>
              <a:rPr lang="en-US" sz="2800" dirty="0" smtClean="0">
                <a:solidFill>
                  <a:schemeClr val="bg1"/>
                </a:solidFill>
              </a:rPr>
              <a:t> But</a:t>
            </a:r>
            <a:r>
              <a:rPr lang="en-US" sz="2800" dirty="0">
                <a:solidFill>
                  <a:schemeClr val="bg1"/>
                </a:solidFill>
              </a:rPr>
              <a:t>, if we are humble and silent before </a:t>
            </a:r>
            <a:r>
              <a:rPr lang="en-US" sz="2800" dirty="0" smtClean="0">
                <a:solidFill>
                  <a:schemeClr val="bg1"/>
                </a:solidFill>
              </a:rPr>
              <a:t>Yahuah</a:t>
            </a:r>
            <a:r>
              <a:rPr lang="en-US" sz="2800" dirty="0" smtClean="0">
                <a:solidFill>
                  <a:schemeClr val="bg1"/>
                </a:solidFill>
              </a:rPr>
              <a:t>, </a:t>
            </a:r>
            <a:r>
              <a:rPr lang="en-US" sz="2800" dirty="0">
                <a:solidFill>
                  <a:schemeClr val="bg1"/>
                </a:solidFill>
              </a:rPr>
              <a:t>and we submit ourselves before Him, and commit our lives into His </a:t>
            </a:r>
            <a:r>
              <a:rPr lang="en-US" sz="2800" dirty="0" smtClean="0">
                <a:solidFill>
                  <a:schemeClr val="bg1"/>
                </a:solidFill>
              </a:rPr>
              <a:t>hands…He </a:t>
            </a:r>
            <a:r>
              <a:rPr lang="en-US" sz="2800" dirty="0">
                <a:solidFill>
                  <a:schemeClr val="bg1"/>
                </a:solidFill>
              </a:rPr>
              <a:t>will lift us up. </a:t>
            </a:r>
            <a:r>
              <a:rPr lang="en-US" sz="2800" dirty="0" smtClean="0">
                <a:solidFill>
                  <a:schemeClr val="bg1"/>
                </a:solidFill>
              </a:rPr>
              <a:t> </a:t>
            </a:r>
            <a:r>
              <a:rPr lang="en-US" sz="2800" b="1" dirty="0" smtClean="0">
                <a:solidFill>
                  <a:schemeClr val="bg1"/>
                </a:solidFill>
              </a:rPr>
              <a:t>For </a:t>
            </a:r>
            <a:r>
              <a:rPr lang="en-US" sz="2800" b="1" dirty="0">
                <a:solidFill>
                  <a:schemeClr val="bg1"/>
                </a:solidFill>
              </a:rPr>
              <a:t>He is </a:t>
            </a:r>
            <a:r>
              <a:rPr lang="en-US" sz="2800" b="1" dirty="0" smtClean="0">
                <a:solidFill>
                  <a:schemeClr val="bg1"/>
                </a:solidFill>
              </a:rPr>
              <a:t>an Elohim </a:t>
            </a:r>
            <a:r>
              <a:rPr lang="en-US" sz="2800" b="1" dirty="0">
                <a:solidFill>
                  <a:schemeClr val="bg1"/>
                </a:solidFill>
              </a:rPr>
              <a:t>that is rich in grace, mercy, and long-suffering. </a:t>
            </a:r>
            <a:r>
              <a:rPr lang="en-US" sz="2800" b="1" dirty="0" smtClean="0">
                <a:solidFill>
                  <a:schemeClr val="bg1"/>
                </a:solidFill>
              </a:rPr>
              <a:t> We </a:t>
            </a:r>
            <a:r>
              <a:rPr lang="en-US" sz="2800" b="1" dirty="0">
                <a:solidFill>
                  <a:schemeClr val="bg1"/>
                </a:solidFill>
              </a:rPr>
              <a:t>also see these same qualities in our Master Yahusha.</a:t>
            </a:r>
          </a:p>
        </p:txBody>
      </p:sp>
      <p:sp>
        <p:nvSpPr>
          <p:cNvPr id="5" name="Rectangle 4"/>
          <p:cNvSpPr/>
          <p:nvPr/>
        </p:nvSpPr>
        <p:spPr>
          <a:xfrm>
            <a:off x="351692" y="281354"/>
            <a:ext cx="11500339" cy="6178061"/>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F9B036BB-1548-4895-A5E8-0698C65E48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0F609480-E584-447E-B378-6E3FA5F0BC1E}"/>
              </a:ext>
            </a:extLst>
          </p:cNvPr>
          <p:cNvSpPr>
            <a:spLocks noGrp="1"/>
          </p:cNvSpPr>
          <p:nvPr>
            <p:ph type="sldNum" sz="quarter" idx="12"/>
          </p:nvPr>
        </p:nvSpPr>
        <p:spPr/>
        <p:txBody>
          <a:bodyPr/>
          <a:lstStyle/>
          <a:p>
            <a:fld id="{AEC2E7B4-46C8-41D5-9B4B-43EBD31AFFDB}" type="slidenum">
              <a:rPr lang="en-US" smtClean="0"/>
              <a:t>20</a:t>
            </a:fld>
            <a:endParaRPr lang="en-US"/>
          </a:p>
        </p:txBody>
      </p:sp>
    </p:spTree>
    <p:extLst>
      <p:ext uri="{BB962C8B-B14F-4D97-AF65-F5344CB8AC3E}">
        <p14:creationId xmlns:p14="http://schemas.microsoft.com/office/powerpoint/2010/main" val="1364207053"/>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9AA8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61741" y="418926"/>
            <a:ext cx="3662044" cy="32319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p:cNvSpPr txBox="1"/>
          <p:nvPr/>
        </p:nvSpPr>
        <p:spPr>
          <a:xfrm>
            <a:off x="609600" y="542365"/>
            <a:ext cx="6947341" cy="31085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dirty="0"/>
              <a:t>In John 21:14-17 we read about a man that we now consider to be great, but that had actually miserably failed Yahusha The Messiah on multiple occasions yet was shown much grace and mercy. </a:t>
            </a:r>
            <a:r>
              <a:rPr lang="en-US" sz="2800" dirty="0" smtClean="0"/>
              <a:t> Even </a:t>
            </a:r>
            <a:r>
              <a:rPr lang="en-US" sz="2800" dirty="0"/>
              <a:t>in Peter’s failings, even to the point of denying Yahusha as His Master, Y’shua continued to call Peter </a:t>
            </a:r>
            <a:r>
              <a:rPr lang="en-US" sz="2800" i="1" dirty="0"/>
              <a:t>(Kefa) </a:t>
            </a:r>
            <a:r>
              <a:rPr lang="en-US" sz="2800" dirty="0"/>
              <a:t>to serve Him.</a:t>
            </a:r>
          </a:p>
        </p:txBody>
      </p:sp>
      <p:sp>
        <p:nvSpPr>
          <p:cNvPr id="4" name="TextBox 3"/>
          <p:cNvSpPr txBox="1"/>
          <p:nvPr/>
        </p:nvSpPr>
        <p:spPr>
          <a:xfrm>
            <a:off x="697523" y="4194113"/>
            <a:ext cx="10796954" cy="181588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dirty="0"/>
              <a:t>Starting in John 21:14-15 (KJV) we read, </a:t>
            </a:r>
            <a:r>
              <a:rPr lang="en-US" sz="2800" b="1" dirty="0"/>
              <a:t>“This is now the third time that Yahusha shewed himself to his disciples, after that </a:t>
            </a:r>
            <a:r>
              <a:rPr lang="en-US" sz="2800" b="1" dirty="0" smtClean="0"/>
              <a:t>He </a:t>
            </a:r>
            <a:r>
              <a:rPr lang="en-US" sz="2800" b="1" dirty="0"/>
              <a:t>was risen from the dead. </a:t>
            </a:r>
            <a:r>
              <a:rPr lang="en-US" sz="2800" b="1" dirty="0" smtClean="0"/>
              <a:t> So </a:t>
            </a:r>
            <a:r>
              <a:rPr lang="en-US" sz="2800" b="1" dirty="0"/>
              <a:t>when they had dined, Yahusha saith to Simon Peter, Simon, son of Jonas, </a:t>
            </a:r>
            <a:r>
              <a:rPr lang="en-US" sz="2800" b="1" u="sng" dirty="0"/>
              <a:t>lovest thou me more than these</a:t>
            </a:r>
            <a:r>
              <a:rPr lang="en-US" sz="2800" b="1" dirty="0"/>
              <a:t>?”</a:t>
            </a:r>
          </a:p>
        </p:txBody>
      </p:sp>
      <p:sp>
        <p:nvSpPr>
          <p:cNvPr id="5" name="Rectangle 4"/>
          <p:cNvSpPr/>
          <p:nvPr/>
        </p:nvSpPr>
        <p:spPr>
          <a:xfrm>
            <a:off x="363415" y="222737"/>
            <a:ext cx="11465170" cy="63304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238966B9-587E-41F2-80F4-B8B9F7CEB6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F608A34F-9AC2-47FC-8611-0EA0BFB88A81}"/>
              </a:ext>
            </a:extLst>
          </p:cNvPr>
          <p:cNvSpPr>
            <a:spLocks noGrp="1"/>
          </p:cNvSpPr>
          <p:nvPr>
            <p:ph type="sldNum" sz="quarter" idx="12"/>
          </p:nvPr>
        </p:nvSpPr>
        <p:spPr/>
        <p:txBody>
          <a:bodyPr/>
          <a:lstStyle/>
          <a:p>
            <a:fld id="{AEC2E7B4-46C8-41D5-9B4B-43EBD31AFFDB}" type="slidenum">
              <a:rPr lang="en-US" smtClean="0"/>
              <a:t>21</a:t>
            </a:fld>
            <a:endParaRPr lang="en-US"/>
          </a:p>
        </p:txBody>
      </p:sp>
    </p:spTree>
    <p:extLst>
      <p:ext uri="{BB962C8B-B14F-4D97-AF65-F5344CB8AC3E}">
        <p14:creationId xmlns:p14="http://schemas.microsoft.com/office/powerpoint/2010/main" val="3520842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D9E7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57305" y="666973"/>
            <a:ext cx="7748542" cy="526490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p:cNvSpPr txBox="1"/>
          <p:nvPr/>
        </p:nvSpPr>
        <p:spPr>
          <a:xfrm>
            <a:off x="621736" y="693586"/>
            <a:ext cx="2965938" cy="50783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dirty="0"/>
              <a:t>He said to him, "Yes, Master; you know </a:t>
            </a:r>
            <a:r>
              <a:rPr lang="en-US" sz="3600" dirty="0" smtClean="0"/>
              <a:t/>
            </a:r>
            <a:br>
              <a:rPr lang="en-US" sz="3600" dirty="0" smtClean="0"/>
            </a:br>
            <a:r>
              <a:rPr lang="en-US" sz="3600" dirty="0" smtClean="0"/>
              <a:t>that </a:t>
            </a:r>
            <a:r>
              <a:rPr lang="en-US" sz="3600" dirty="0"/>
              <a:t>I have affection</a:t>
            </a:r>
          </a:p>
          <a:p>
            <a:pPr algn="ctr"/>
            <a:r>
              <a:rPr lang="en-US" sz="3600" dirty="0"/>
              <a:t>for you." </a:t>
            </a:r>
            <a:r>
              <a:rPr lang="en-US" sz="3600" dirty="0" smtClean="0"/>
              <a:t/>
            </a:r>
            <a:br>
              <a:rPr lang="en-US" sz="3600" dirty="0" smtClean="0"/>
            </a:br>
            <a:r>
              <a:rPr lang="en-US" sz="3600" dirty="0" smtClean="0"/>
              <a:t>He </a:t>
            </a:r>
            <a:r>
              <a:rPr lang="en-US" sz="3600" dirty="0"/>
              <a:t>said to him, </a:t>
            </a:r>
            <a:r>
              <a:rPr lang="en-US" sz="3600" b="1" dirty="0"/>
              <a:t>"Feed my lambs."</a:t>
            </a:r>
          </a:p>
        </p:txBody>
      </p:sp>
      <p:sp>
        <p:nvSpPr>
          <p:cNvPr id="4" name="Rectangle 3"/>
          <p:cNvSpPr/>
          <p:nvPr/>
        </p:nvSpPr>
        <p:spPr>
          <a:xfrm>
            <a:off x="339970" y="211015"/>
            <a:ext cx="11535508" cy="63187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E21D8766-A306-4015-985A-98301507FC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325E9ACA-8B32-4A0B-A857-2D80E848A8BF}"/>
              </a:ext>
            </a:extLst>
          </p:cNvPr>
          <p:cNvSpPr>
            <a:spLocks noGrp="1"/>
          </p:cNvSpPr>
          <p:nvPr>
            <p:ph type="sldNum" sz="quarter" idx="12"/>
          </p:nvPr>
        </p:nvSpPr>
        <p:spPr/>
        <p:txBody>
          <a:bodyPr/>
          <a:lstStyle/>
          <a:p>
            <a:fld id="{AEC2E7B4-46C8-41D5-9B4B-43EBD31AFFDB}" type="slidenum">
              <a:rPr lang="en-US" smtClean="0"/>
              <a:t>22</a:t>
            </a:fld>
            <a:endParaRPr lang="en-US"/>
          </a:p>
        </p:txBody>
      </p:sp>
    </p:spTree>
    <p:extLst>
      <p:ext uri="{BB962C8B-B14F-4D97-AF65-F5344CB8AC3E}">
        <p14:creationId xmlns:p14="http://schemas.microsoft.com/office/powerpoint/2010/main" val="3118387722"/>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8B0D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81673"/>
            <a:ext cx="12192000" cy="4976327"/>
          </a:xfrm>
          <a:prstGeom prst="rect">
            <a:avLst/>
          </a:prstGeom>
        </p:spPr>
      </p:pic>
      <p:sp>
        <p:nvSpPr>
          <p:cNvPr id="3" name="TextBox 2"/>
          <p:cNvSpPr txBox="1"/>
          <p:nvPr/>
        </p:nvSpPr>
        <p:spPr>
          <a:xfrm>
            <a:off x="0" y="313083"/>
            <a:ext cx="12203723" cy="1569660"/>
          </a:xfrm>
          <a:prstGeom prst="rect">
            <a:avLst/>
          </a:prstGeom>
          <a:solidFill>
            <a:srgbClr val="88B0D8"/>
          </a:solidFill>
        </p:spPr>
        <p:txBody>
          <a:bodyPr wrap="square" rtlCol="0">
            <a:spAutoFit/>
          </a:bodyPr>
          <a:lstStyle/>
          <a:p>
            <a:pPr algn="ctr"/>
            <a:r>
              <a:rPr lang="en-US" sz="3200" dirty="0"/>
              <a:t> “He saith to him again </a:t>
            </a:r>
            <a:r>
              <a:rPr lang="en-US" sz="3200" b="1" dirty="0"/>
              <a:t>the second time</a:t>
            </a:r>
            <a:r>
              <a:rPr lang="en-US" sz="3200" dirty="0"/>
              <a:t>, Simon, son of Jonas, lovest       	thou me</a:t>
            </a:r>
            <a:r>
              <a:rPr lang="en-US" sz="3200" dirty="0" smtClean="0"/>
              <a:t>?  </a:t>
            </a:r>
            <a:r>
              <a:rPr lang="en-US" sz="3200" dirty="0"/>
              <a:t>He saith unto him, Yea, Master; thou knowest that </a:t>
            </a:r>
          </a:p>
          <a:p>
            <a:pPr algn="ctr"/>
            <a:r>
              <a:rPr lang="en-US" sz="3200" dirty="0"/>
              <a:t>I love thee. </a:t>
            </a:r>
            <a:r>
              <a:rPr lang="en-US" sz="3200" dirty="0" smtClean="0"/>
              <a:t> He </a:t>
            </a:r>
            <a:r>
              <a:rPr lang="en-US" sz="3200" dirty="0"/>
              <a:t>saith unto him, </a:t>
            </a:r>
            <a:r>
              <a:rPr lang="en-US" sz="3200" b="1" dirty="0"/>
              <a:t>Feed my sheep</a:t>
            </a:r>
            <a:r>
              <a:rPr lang="en-US" sz="3200" dirty="0"/>
              <a:t>."</a:t>
            </a:r>
          </a:p>
        </p:txBody>
      </p:sp>
      <p:pic>
        <p:nvPicPr>
          <p:cNvPr id="5" name="Picture 4">
            <a:extLst>
              <a:ext uri="{FF2B5EF4-FFF2-40B4-BE49-F238E27FC236}">
                <a16:creationId xmlns:a16="http://schemas.microsoft.com/office/drawing/2014/main" xmlns="" id="{C8D8415C-09BC-4069-ABAA-2EE54D03D4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146FA68C-4B7D-44F7-A8C7-92683AD0732E}"/>
              </a:ext>
            </a:extLst>
          </p:cNvPr>
          <p:cNvSpPr>
            <a:spLocks noGrp="1"/>
          </p:cNvSpPr>
          <p:nvPr>
            <p:ph type="sldNum" sz="quarter" idx="12"/>
          </p:nvPr>
        </p:nvSpPr>
        <p:spPr/>
        <p:txBody>
          <a:bodyPr/>
          <a:lstStyle/>
          <a:p>
            <a:fld id="{AEC2E7B4-46C8-41D5-9B4B-43EBD31AFFDB}" type="slidenum">
              <a:rPr lang="en-US" smtClean="0"/>
              <a:t>23</a:t>
            </a:fld>
            <a:endParaRPr lang="en-US"/>
          </a:p>
        </p:txBody>
      </p:sp>
    </p:spTree>
    <p:extLst>
      <p:ext uri="{BB962C8B-B14F-4D97-AF65-F5344CB8AC3E}">
        <p14:creationId xmlns:p14="http://schemas.microsoft.com/office/powerpoint/2010/main" val="340335109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2AA7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5428" y="1532975"/>
            <a:ext cx="4350545" cy="29560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511187" y="700828"/>
            <a:ext cx="6791981" cy="507831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b="1" dirty="0"/>
              <a:t>He saith unto him the </a:t>
            </a:r>
            <a:r>
              <a:rPr lang="en-US" sz="3600" b="1" u="sng" dirty="0"/>
              <a:t>third time</a:t>
            </a:r>
            <a:r>
              <a:rPr lang="en-US" sz="3600" b="1" dirty="0"/>
              <a:t>, Simon, son of Jonas, lovest thou me? </a:t>
            </a:r>
            <a:r>
              <a:rPr lang="en-US" sz="3600" b="1" dirty="0" smtClean="0"/>
              <a:t> Peter </a:t>
            </a:r>
            <a:r>
              <a:rPr lang="en-US" sz="3600" b="1" dirty="0"/>
              <a:t>was grieved because </a:t>
            </a:r>
            <a:r>
              <a:rPr lang="en-US" sz="3600" b="1" dirty="0" smtClean="0"/>
              <a:t/>
            </a:r>
            <a:br>
              <a:rPr lang="en-US" sz="3600" b="1" dirty="0" smtClean="0"/>
            </a:br>
            <a:r>
              <a:rPr lang="en-US" sz="3600" b="1" dirty="0" smtClean="0"/>
              <a:t>He </a:t>
            </a:r>
            <a:r>
              <a:rPr lang="en-US" sz="3600" b="1" dirty="0"/>
              <a:t>said unto him the third time, Lovest thou me? </a:t>
            </a:r>
            <a:r>
              <a:rPr lang="en-US" sz="3600" b="1" dirty="0" smtClean="0"/>
              <a:t> And </a:t>
            </a:r>
            <a:r>
              <a:rPr lang="en-US" sz="3600" b="1" dirty="0"/>
              <a:t>he said unto </a:t>
            </a:r>
            <a:r>
              <a:rPr lang="en-US" sz="3600" b="1" dirty="0" smtClean="0"/>
              <a:t>Him</a:t>
            </a:r>
            <a:r>
              <a:rPr lang="en-US" sz="3600" b="1" dirty="0"/>
              <a:t>, Master, thou knowest all things; thou knowest that I love thee</a:t>
            </a:r>
            <a:r>
              <a:rPr lang="en-US" sz="3600" b="1" dirty="0" smtClean="0"/>
              <a:t>.  </a:t>
            </a:r>
            <a:r>
              <a:rPr lang="en-US" sz="3600" b="1" dirty="0"/>
              <a:t>Yahusha saith unto him, </a:t>
            </a:r>
            <a:r>
              <a:rPr lang="en-US" sz="3600" b="1" u="sng" dirty="0"/>
              <a:t>Feed my </a:t>
            </a:r>
            <a:r>
              <a:rPr lang="en-US" sz="3600" b="1" u="sng" dirty="0" smtClean="0"/>
              <a:t>sheep</a:t>
            </a:r>
            <a:r>
              <a:rPr lang="en-US" sz="3600" b="1" dirty="0" smtClean="0"/>
              <a:t>.</a:t>
            </a:r>
            <a:r>
              <a:rPr lang="en-US" sz="3600" b="1" u="sng" dirty="0" smtClean="0"/>
              <a:t> </a:t>
            </a:r>
            <a:endParaRPr lang="en-US" sz="3600" b="1" u="sng" dirty="0"/>
          </a:p>
        </p:txBody>
      </p:sp>
      <p:pic>
        <p:nvPicPr>
          <p:cNvPr id="5" name="Picture 4">
            <a:extLst>
              <a:ext uri="{FF2B5EF4-FFF2-40B4-BE49-F238E27FC236}">
                <a16:creationId xmlns:a16="http://schemas.microsoft.com/office/drawing/2014/main" xmlns="" id="{E55E35B9-DEEB-4F62-8F43-B7EC5878AD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DA7B1892-F9DA-4A40-92EE-32B506C6A2D1}"/>
              </a:ext>
            </a:extLst>
          </p:cNvPr>
          <p:cNvSpPr>
            <a:spLocks noGrp="1"/>
          </p:cNvSpPr>
          <p:nvPr>
            <p:ph type="sldNum" sz="quarter" idx="12"/>
          </p:nvPr>
        </p:nvSpPr>
        <p:spPr/>
        <p:txBody>
          <a:bodyPr/>
          <a:lstStyle/>
          <a:p>
            <a:fld id="{AEC2E7B4-46C8-41D5-9B4B-43EBD31AFFDB}" type="slidenum">
              <a:rPr lang="en-US" smtClean="0"/>
              <a:t>24</a:t>
            </a:fld>
            <a:endParaRPr lang="en-US"/>
          </a:p>
        </p:txBody>
      </p:sp>
    </p:spTree>
    <p:extLst>
      <p:ext uri="{BB962C8B-B14F-4D97-AF65-F5344CB8AC3E}">
        <p14:creationId xmlns:p14="http://schemas.microsoft.com/office/powerpoint/2010/main" val="68843889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09807" y="510686"/>
            <a:ext cx="4954983" cy="3404821"/>
          </a:xfrm>
          <a:prstGeom prst="rect">
            <a:avLst/>
          </a:prstGeom>
        </p:spPr>
      </p:pic>
      <p:sp>
        <p:nvSpPr>
          <p:cNvPr id="3" name="TextBox 2"/>
          <p:cNvSpPr txBox="1"/>
          <p:nvPr/>
        </p:nvSpPr>
        <p:spPr>
          <a:xfrm>
            <a:off x="990600" y="874269"/>
            <a:ext cx="5169877" cy="26776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800" dirty="0"/>
              <a:t>Even during emotionally trying circumstances, our best reaction is to do as Aron did, </a:t>
            </a:r>
            <a:r>
              <a:rPr lang="en-US" sz="2800" b="1" dirty="0"/>
              <a:t>be silent</a:t>
            </a:r>
          </a:p>
          <a:p>
            <a:pPr algn="ctr"/>
            <a:r>
              <a:rPr lang="en-US" sz="2800" b="1" dirty="0"/>
              <a:t>before </a:t>
            </a:r>
            <a:r>
              <a:rPr lang="en-US" sz="2800" b="1" dirty="0" smtClean="0"/>
              <a:t>Yahuah </a:t>
            </a:r>
            <a:r>
              <a:rPr lang="en-US" sz="2800" b="1" dirty="0"/>
              <a:t>Elohim</a:t>
            </a:r>
            <a:r>
              <a:rPr lang="en-US" sz="2800" dirty="0"/>
              <a:t>, </a:t>
            </a:r>
            <a:r>
              <a:rPr lang="en-US" sz="2800" dirty="0" smtClean="0"/>
              <a:t/>
            </a:r>
            <a:br>
              <a:rPr lang="en-US" sz="2800" dirty="0" smtClean="0"/>
            </a:br>
            <a:r>
              <a:rPr lang="en-US" sz="2800" dirty="0" smtClean="0"/>
              <a:t>submit </a:t>
            </a:r>
            <a:r>
              <a:rPr lang="en-US" sz="2800" dirty="0"/>
              <a:t>to Him, and listen to </a:t>
            </a:r>
            <a:r>
              <a:rPr lang="en-US" sz="2800" dirty="0" smtClean="0"/>
              <a:t/>
            </a:r>
            <a:br>
              <a:rPr lang="en-US" sz="2800" dirty="0" smtClean="0"/>
            </a:br>
            <a:r>
              <a:rPr lang="en-US" sz="2800" dirty="0" smtClean="0"/>
              <a:t>His </a:t>
            </a:r>
            <a:r>
              <a:rPr lang="en-US" sz="2800" dirty="0"/>
              <a:t>instructions, His Torah. </a:t>
            </a:r>
          </a:p>
        </p:txBody>
      </p:sp>
      <p:sp>
        <p:nvSpPr>
          <p:cNvPr id="4" name="TextBox 3"/>
          <p:cNvSpPr txBox="1"/>
          <p:nvPr/>
        </p:nvSpPr>
        <p:spPr>
          <a:xfrm>
            <a:off x="990600" y="4021015"/>
            <a:ext cx="10374190" cy="181588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a:t>We are to humbly submit as Peter did and tend to </a:t>
            </a:r>
            <a:r>
              <a:rPr lang="en-US" sz="2800" dirty="0" smtClean="0"/>
              <a:t>Yahusha’s </a:t>
            </a:r>
            <a:r>
              <a:rPr lang="en-US" sz="2800" dirty="0"/>
              <a:t>sheep. This is exactly what many in </a:t>
            </a:r>
            <a:r>
              <a:rPr lang="en-US" sz="2800" dirty="0" smtClean="0"/>
              <a:t>Yahusha’s </a:t>
            </a:r>
            <a:r>
              <a:rPr lang="en-US" sz="2800" dirty="0"/>
              <a:t>Assembly today need to </a:t>
            </a:r>
            <a:r>
              <a:rPr lang="en-US" sz="2800" dirty="0" smtClean="0"/>
              <a:t/>
            </a:r>
            <a:br>
              <a:rPr lang="en-US" sz="2800" dirty="0" smtClean="0"/>
            </a:br>
            <a:r>
              <a:rPr lang="en-US" sz="2800" dirty="0" smtClean="0"/>
              <a:t>learn </a:t>
            </a:r>
            <a:r>
              <a:rPr lang="en-US" sz="2800" dirty="0"/>
              <a:t>and practice, to steadfastly continue serving YHVH in silence, </a:t>
            </a:r>
            <a:r>
              <a:rPr lang="en-US" sz="2800" dirty="0" smtClean="0"/>
              <a:t/>
            </a:r>
            <a:br>
              <a:rPr lang="en-US" sz="2800" dirty="0" smtClean="0"/>
            </a:br>
            <a:r>
              <a:rPr lang="en-US" sz="2800" dirty="0" smtClean="0"/>
              <a:t>even </a:t>
            </a:r>
            <a:r>
              <a:rPr lang="en-US" sz="2800" dirty="0"/>
              <a:t>through various distressing situations.</a:t>
            </a:r>
          </a:p>
        </p:txBody>
      </p:sp>
      <p:sp>
        <p:nvSpPr>
          <p:cNvPr id="5" name="Rectangle 4"/>
          <p:cNvSpPr/>
          <p:nvPr/>
        </p:nvSpPr>
        <p:spPr>
          <a:xfrm>
            <a:off x="402337" y="375138"/>
            <a:ext cx="11379356" cy="617806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E74CE3E1-0F75-4CD0-A18F-D307969A00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468F4559-D283-404E-9354-217C23EEBE07}"/>
              </a:ext>
            </a:extLst>
          </p:cNvPr>
          <p:cNvSpPr>
            <a:spLocks noGrp="1"/>
          </p:cNvSpPr>
          <p:nvPr>
            <p:ph type="sldNum" sz="quarter" idx="12"/>
          </p:nvPr>
        </p:nvSpPr>
        <p:spPr/>
        <p:txBody>
          <a:bodyPr/>
          <a:lstStyle/>
          <a:p>
            <a:fld id="{AEC2E7B4-46C8-41D5-9B4B-43EBD31AFFDB}" type="slidenum">
              <a:rPr lang="en-US" smtClean="0"/>
              <a:t>25</a:t>
            </a:fld>
            <a:endParaRPr lang="en-US"/>
          </a:p>
        </p:txBody>
      </p:sp>
    </p:spTree>
    <p:extLst>
      <p:ext uri="{BB962C8B-B14F-4D97-AF65-F5344CB8AC3E}">
        <p14:creationId xmlns:p14="http://schemas.microsoft.com/office/powerpoint/2010/main" val="1958989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09807" y="510686"/>
            <a:ext cx="4954983" cy="3404821"/>
          </a:xfrm>
          <a:prstGeom prst="rect">
            <a:avLst/>
          </a:prstGeom>
        </p:spPr>
      </p:pic>
      <p:sp>
        <p:nvSpPr>
          <p:cNvPr id="3" name="TextBox 2"/>
          <p:cNvSpPr txBox="1"/>
          <p:nvPr/>
        </p:nvSpPr>
        <p:spPr>
          <a:xfrm>
            <a:off x="767862" y="523418"/>
            <a:ext cx="5550876" cy="3539430"/>
          </a:xfrm>
          <a:prstGeom prst="rect">
            <a:avLst/>
          </a:prstGeom>
          <a:noFill/>
        </p:spPr>
        <p:txBody>
          <a:bodyPr wrap="square" rtlCol="0">
            <a:spAutoFit/>
          </a:bodyPr>
          <a:lstStyle/>
          <a:p>
            <a:r>
              <a:rPr lang="en-US" sz="2800" dirty="0"/>
              <a:t>But intentions to serve YHVH, or simply talking about how you</a:t>
            </a:r>
          </a:p>
          <a:p>
            <a:r>
              <a:rPr lang="en-US" sz="2800" dirty="0"/>
              <a:t>want to serve </a:t>
            </a:r>
            <a:r>
              <a:rPr lang="en-US" sz="2800" dirty="0" smtClean="0"/>
              <a:t>Him </a:t>
            </a:r>
            <a:r>
              <a:rPr lang="en-US" sz="2800" dirty="0"/>
              <a:t>doesn’t cut it. </a:t>
            </a:r>
            <a:r>
              <a:rPr lang="en-US" sz="2800" dirty="0" smtClean="0"/>
              <a:t/>
            </a:r>
            <a:br>
              <a:rPr lang="en-US" sz="2800" dirty="0" smtClean="0"/>
            </a:br>
            <a:r>
              <a:rPr lang="en-US" sz="2800" b="1" dirty="0" smtClean="0"/>
              <a:t>It </a:t>
            </a:r>
            <a:r>
              <a:rPr lang="en-US" sz="2800" b="1" dirty="0"/>
              <a:t>is better </a:t>
            </a:r>
            <a:r>
              <a:rPr lang="en-US" sz="2800" b="1" dirty="0" smtClean="0"/>
              <a:t>‘to do’ </a:t>
            </a:r>
            <a:r>
              <a:rPr lang="en-US" sz="2800" b="1" dirty="0"/>
              <a:t>than to talk about </a:t>
            </a:r>
            <a:r>
              <a:rPr lang="en-US" sz="2800" b="1" dirty="0" smtClean="0"/>
              <a:t>‘doing’ </a:t>
            </a:r>
            <a:r>
              <a:rPr lang="en-US" sz="2800" dirty="0"/>
              <a:t>or to talk about how much we have learned when this learning and experience is not resulting in doing </a:t>
            </a:r>
            <a:r>
              <a:rPr lang="en-US" sz="2800" dirty="0" smtClean="0"/>
              <a:t>Yahuah’s </a:t>
            </a:r>
            <a:r>
              <a:rPr lang="en-US" sz="2800" dirty="0"/>
              <a:t>works.</a:t>
            </a:r>
          </a:p>
        </p:txBody>
      </p:sp>
      <p:sp>
        <p:nvSpPr>
          <p:cNvPr id="4" name="TextBox 3"/>
          <p:cNvSpPr txBox="1"/>
          <p:nvPr/>
        </p:nvSpPr>
        <p:spPr>
          <a:xfrm>
            <a:off x="797536" y="4059011"/>
            <a:ext cx="10596928" cy="2246769"/>
          </a:xfrm>
          <a:prstGeom prst="rect">
            <a:avLst/>
          </a:prstGeom>
          <a:noFill/>
        </p:spPr>
        <p:txBody>
          <a:bodyPr wrap="square" rtlCol="0">
            <a:spAutoFit/>
          </a:bodyPr>
          <a:lstStyle/>
          <a:p>
            <a:r>
              <a:rPr lang="en-US" sz="2800" dirty="0"/>
              <a:t>When three strangers came to Abraham’s door he said, </a:t>
            </a:r>
            <a:r>
              <a:rPr lang="en-US" sz="2800" b="1" dirty="0"/>
              <a:t>“Let a little water be brought, and then you may all wash your feet and rest under this tree. </a:t>
            </a:r>
            <a:r>
              <a:rPr lang="en-US" sz="2800" b="1" dirty="0" smtClean="0"/>
              <a:t> Let </a:t>
            </a:r>
            <a:r>
              <a:rPr lang="en-US" sz="2800" b="1" dirty="0"/>
              <a:t>me get you something to eat, so you can be refreshed and then go on your way—now that you have come to your servant” </a:t>
            </a:r>
            <a:r>
              <a:rPr lang="en-US" sz="2800" i="1" dirty="0"/>
              <a:t>(Genesis 18 : 4-5).</a:t>
            </a:r>
          </a:p>
        </p:txBody>
      </p:sp>
      <p:sp>
        <p:nvSpPr>
          <p:cNvPr id="5" name="Rectangle 4"/>
          <p:cNvSpPr/>
          <p:nvPr/>
        </p:nvSpPr>
        <p:spPr>
          <a:xfrm>
            <a:off x="504092" y="339969"/>
            <a:ext cx="11324493" cy="61093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D5814666-681C-4478-8891-5B758C430D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D656A9AA-43F8-49E7-B3F9-DD693E62ABF1}"/>
              </a:ext>
            </a:extLst>
          </p:cNvPr>
          <p:cNvSpPr>
            <a:spLocks noGrp="1"/>
          </p:cNvSpPr>
          <p:nvPr>
            <p:ph type="sldNum" sz="quarter" idx="12"/>
          </p:nvPr>
        </p:nvSpPr>
        <p:spPr/>
        <p:txBody>
          <a:bodyPr/>
          <a:lstStyle/>
          <a:p>
            <a:fld id="{AEC2E7B4-46C8-41D5-9B4B-43EBD31AFFDB}" type="slidenum">
              <a:rPr lang="en-US" smtClean="0"/>
              <a:t>26</a:t>
            </a:fld>
            <a:endParaRPr lang="en-US"/>
          </a:p>
        </p:txBody>
      </p:sp>
    </p:spTree>
    <p:extLst>
      <p:ext uri="{BB962C8B-B14F-4D97-AF65-F5344CB8AC3E}">
        <p14:creationId xmlns:p14="http://schemas.microsoft.com/office/powerpoint/2010/main" val="263376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1604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371" y="573376"/>
            <a:ext cx="3652260" cy="3268773"/>
          </a:xfrm>
          <a:prstGeom prst="roundRect">
            <a:avLst>
              <a:gd name="adj" fmla="val 624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4079631" y="401335"/>
            <a:ext cx="7280031" cy="3539430"/>
          </a:xfrm>
          <a:prstGeom prst="rect">
            <a:avLst/>
          </a:prstGeom>
          <a:noFill/>
        </p:spPr>
        <p:txBody>
          <a:bodyPr wrap="square" rtlCol="0">
            <a:spAutoFit/>
          </a:bodyPr>
          <a:lstStyle/>
          <a:p>
            <a:r>
              <a:rPr lang="en-US" sz="2800" dirty="0">
                <a:solidFill>
                  <a:schemeClr val="bg1"/>
                </a:solidFill>
              </a:rPr>
              <a:t>But then he told Sarah to kneed three seahs (about 50 pounds!) of their finest flour into bread. </a:t>
            </a:r>
            <a:r>
              <a:rPr lang="en-US" sz="2800" dirty="0" smtClean="0">
                <a:solidFill>
                  <a:schemeClr val="bg1"/>
                </a:solidFill>
              </a:rPr>
              <a:t> He </a:t>
            </a:r>
            <a:r>
              <a:rPr lang="en-US" sz="2800" dirty="0">
                <a:solidFill>
                  <a:schemeClr val="bg1"/>
                </a:solidFill>
              </a:rPr>
              <a:t>next ran out to his herd and chose one of his best calves, choice and tender, and found a servant to prepare it</a:t>
            </a:r>
            <a:r>
              <a:rPr lang="en-US" sz="2800" dirty="0" smtClean="0">
                <a:solidFill>
                  <a:schemeClr val="bg1"/>
                </a:solidFill>
              </a:rPr>
              <a:t>.  </a:t>
            </a:r>
            <a:r>
              <a:rPr lang="en-US" sz="2800" dirty="0">
                <a:solidFill>
                  <a:schemeClr val="bg1"/>
                </a:solidFill>
              </a:rPr>
              <a:t>And then he brought some curds and fresh milk too</a:t>
            </a:r>
            <a:r>
              <a:rPr lang="en-US" sz="2800" dirty="0" smtClean="0">
                <a:solidFill>
                  <a:schemeClr val="bg1"/>
                </a:solidFill>
              </a:rPr>
              <a:t>.  </a:t>
            </a:r>
            <a:r>
              <a:rPr lang="en-US" sz="2800" dirty="0">
                <a:solidFill>
                  <a:schemeClr val="bg1"/>
                </a:solidFill>
              </a:rPr>
              <a:t>It would have taken most of a day to prepare this luscious feast. </a:t>
            </a:r>
            <a:r>
              <a:rPr lang="en-US" sz="2800" dirty="0" smtClean="0">
                <a:solidFill>
                  <a:schemeClr val="bg1"/>
                </a:solidFill>
              </a:rPr>
              <a:t> The </a:t>
            </a:r>
            <a:r>
              <a:rPr lang="en-US" sz="2800" dirty="0">
                <a:solidFill>
                  <a:schemeClr val="bg1"/>
                </a:solidFill>
              </a:rPr>
              <a:t>bread would need to rise, and the calf </a:t>
            </a:r>
          </a:p>
        </p:txBody>
      </p:sp>
      <p:sp>
        <p:nvSpPr>
          <p:cNvPr id="4" name="TextBox 3"/>
          <p:cNvSpPr txBox="1"/>
          <p:nvPr/>
        </p:nvSpPr>
        <p:spPr>
          <a:xfrm>
            <a:off x="269630" y="3892061"/>
            <a:ext cx="11678530" cy="2677656"/>
          </a:xfrm>
          <a:prstGeom prst="rect">
            <a:avLst/>
          </a:prstGeom>
          <a:noFill/>
        </p:spPr>
        <p:txBody>
          <a:bodyPr wrap="square" rtlCol="0">
            <a:spAutoFit/>
          </a:bodyPr>
          <a:lstStyle/>
          <a:p>
            <a:pPr lvl="0"/>
            <a:r>
              <a:rPr lang="en-US" sz="2800" dirty="0" smtClean="0">
                <a:solidFill>
                  <a:prstClr val="white"/>
                </a:solidFill>
              </a:rPr>
              <a:t>would</a:t>
            </a:r>
            <a:r>
              <a:rPr lang="en-US" sz="2800" dirty="0" smtClean="0">
                <a:solidFill>
                  <a:prstClr val="white"/>
                </a:solidFill>
              </a:rPr>
              <a:t> need </a:t>
            </a:r>
            <a:r>
              <a:rPr lang="en-US" sz="2800" dirty="0">
                <a:solidFill>
                  <a:prstClr val="white"/>
                </a:solidFill>
              </a:rPr>
              <a:t>to roast for hours</a:t>
            </a:r>
            <a:r>
              <a:rPr lang="en-US" sz="2800" dirty="0" smtClean="0">
                <a:solidFill>
                  <a:prstClr val="white"/>
                </a:solidFill>
              </a:rPr>
              <a:t>.  </a:t>
            </a:r>
            <a:r>
              <a:rPr lang="en-US" sz="2800" dirty="0">
                <a:solidFill>
                  <a:prstClr val="white"/>
                </a:solidFill>
              </a:rPr>
              <a:t>I think there would have been enough food for fifty people or more</a:t>
            </a:r>
            <a:r>
              <a:rPr lang="en-US" sz="2800" dirty="0" smtClean="0">
                <a:solidFill>
                  <a:prstClr val="white"/>
                </a:solidFill>
              </a:rPr>
              <a:t>.  </a:t>
            </a:r>
            <a:r>
              <a:rPr lang="en-US" sz="2800" dirty="0">
                <a:solidFill>
                  <a:prstClr val="white"/>
                </a:solidFill>
              </a:rPr>
              <a:t>Abraham may have had no idea at first, who these strangers were who came to his door, and all he promised them first was </a:t>
            </a:r>
            <a:r>
              <a:rPr lang="en-US" sz="2800" dirty="0" smtClean="0">
                <a:solidFill>
                  <a:prstClr val="white"/>
                </a:solidFill>
              </a:rPr>
              <a:t/>
            </a:r>
            <a:br>
              <a:rPr lang="en-US" sz="2800" dirty="0" smtClean="0">
                <a:solidFill>
                  <a:prstClr val="white"/>
                </a:solidFill>
              </a:rPr>
            </a:br>
            <a:r>
              <a:rPr lang="en-US" sz="2800" b="1" u="sng" dirty="0" smtClean="0">
                <a:solidFill>
                  <a:prstClr val="white"/>
                </a:solidFill>
              </a:rPr>
              <a:t>a </a:t>
            </a:r>
            <a:r>
              <a:rPr lang="en-US" sz="2800" b="1" u="sng" dirty="0">
                <a:solidFill>
                  <a:prstClr val="white"/>
                </a:solidFill>
              </a:rPr>
              <a:t>little water and just a bite to eat</a:t>
            </a:r>
            <a:r>
              <a:rPr lang="en-US" sz="2800" dirty="0">
                <a:solidFill>
                  <a:prstClr val="white"/>
                </a:solidFill>
              </a:rPr>
              <a:t> to tide them over for their trip. </a:t>
            </a:r>
            <a:r>
              <a:rPr lang="en-US" sz="2800" dirty="0" smtClean="0">
                <a:solidFill>
                  <a:prstClr val="white"/>
                </a:solidFill>
              </a:rPr>
              <a:t> </a:t>
            </a:r>
          </a:p>
          <a:p>
            <a:pPr lvl="0" algn="ctr"/>
            <a:r>
              <a:rPr lang="en-US" sz="2800" b="1" u="sng" dirty="0" smtClean="0">
                <a:solidFill>
                  <a:prstClr val="white"/>
                </a:solidFill>
              </a:rPr>
              <a:t>But </a:t>
            </a:r>
            <a:r>
              <a:rPr lang="en-US" sz="2800" b="1" u="sng" dirty="0">
                <a:solidFill>
                  <a:prstClr val="white"/>
                </a:solidFill>
              </a:rPr>
              <a:t>instead, he rolled out the red carpet </a:t>
            </a:r>
            <a:r>
              <a:rPr lang="en-US" sz="2800" b="1" u="sng" dirty="0" smtClean="0">
                <a:solidFill>
                  <a:prstClr val="white"/>
                </a:solidFill>
              </a:rPr>
              <a:t/>
            </a:r>
            <a:br>
              <a:rPr lang="en-US" sz="2800" b="1" u="sng" dirty="0" smtClean="0">
                <a:solidFill>
                  <a:prstClr val="white"/>
                </a:solidFill>
              </a:rPr>
            </a:br>
            <a:r>
              <a:rPr lang="en-US" sz="2800" b="1" u="sng" dirty="0" smtClean="0">
                <a:solidFill>
                  <a:prstClr val="white"/>
                </a:solidFill>
              </a:rPr>
              <a:t>and </a:t>
            </a:r>
            <a:r>
              <a:rPr lang="en-US" sz="2800" b="1" u="sng" dirty="0">
                <a:solidFill>
                  <a:prstClr val="white"/>
                </a:solidFill>
              </a:rPr>
              <a:t>prepared a luxurious feast for them</a:t>
            </a:r>
            <a:r>
              <a:rPr lang="en-US" sz="2800" b="1" dirty="0">
                <a:solidFill>
                  <a:prstClr val="white"/>
                </a:solidFill>
              </a:rPr>
              <a:t>. </a:t>
            </a:r>
          </a:p>
        </p:txBody>
      </p:sp>
      <p:sp>
        <p:nvSpPr>
          <p:cNvPr id="5" name="Rectangle 4"/>
          <p:cNvSpPr/>
          <p:nvPr/>
        </p:nvSpPr>
        <p:spPr>
          <a:xfrm>
            <a:off x="170688" y="170688"/>
            <a:ext cx="11777472" cy="6498336"/>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C47F62D3-0ACB-4482-9B9C-F5B41DA7CA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8A812106-E6DB-4EA5-B062-8F0AC4FEAAFE}"/>
              </a:ext>
            </a:extLst>
          </p:cNvPr>
          <p:cNvSpPr>
            <a:spLocks noGrp="1"/>
          </p:cNvSpPr>
          <p:nvPr>
            <p:ph type="sldNum" sz="quarter" idx="12"/>
          </p:nvPr>
        </p:nvSpPr>
        <p:spPr/>
        <p:txBody>
          <a:bodyPr/>
          <a:lstStyle/>
          <a:p>
            <a:fld id="{AEC2E7B4-46C8-41D5-9B4B-43EBD31AFFDB}" type="slidenum">
              <a:rPr lang="en-US" smtClean="0"/>
              <a:t>27</a:t>
            </a:fld>
            <a:endParaRPr lang="en-US"/>
          </a:p>
        </p:txBody>
      </p:sp>
    </p:spTree>
    <p:extLst>
      <p:ext uri="{BB962C8B-B14F-4D97-AF65-F5344CB8AC3E}">
        <p14:creationId xmlns:p14="http://schemas.microsoft.com/office/powerpoint/2010/main" val="339152799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897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2665" y="1393632"/>
            <a:ext cx="4847423" cy="36355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823586" y="920621"/>
            <a:ext cx="5605284" cy="5016758"/>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200" dirty="0">
                <a:solidFill>
                  <a:schemeClr val="bg1"/>
                </a:solidFill>
              </a:rPr>
              <a:t>A great rabbi, who lived about fifty years before Yahusha, shared an excellent comment </a:t>
            </a:r>
            <a:r>
              <a:rPr lang="en-US" sz="3200" dirty="0" smtClean="0">
                <a:solidFill>
                  <a:schemeClr val="bg1"/>
                </a:solidFill>
              </a:rPr>
              <a:t/>
            </a:r>
            <a:br>
              <a:rPr lang="en-US" sz="3200" dirty="0" smtClean="0">
                <a:solidFill>
                  <a:schemeClr val="bg1"/>
                </a:solidFill>
              </a:rPr>
            </a:br>
            <a:r>
              <a:rPr lang="en-US" sz="3200" dirty="0" smtClean="0">
                <a:solidFill>
                  <a:schemeClr val="bg1"/>
                </a:solidFill>
              </a:rPr>
              <a:t>on </a:t>
            </a:r>
            <a:r>
              <a:rPr lang="en-US" sz="3200" dirty="0">
                <a:solidFill>
                  <a:schemeClr val="bg1"/>
                </a:solidFill>
              </a:rPr>
              <a:t>how to live by Abraham’s example: </a:t>
            </a:r>
            <a:r>
              <a:rPr lang="en-US" sz="3200" b="1" dirty="0">
                <a:solidFill>
                  <a:srgbClr val="FFFF00"/>
                </a:solidFill>
              </a:rPr>
              <a:t>“Say little, do much.” </a:t>
            </a:r>
            <a:r>
              <a:rPr lang="en-US" sz="3200" dirty="0">
                <a:solidFill>
                  <a:schemeClr val="bg1"/>
                </a:solidFill>
              </a:rPr>
              <a:t>A later rabbi added, </a:t>
            </a:r>
            <a:r>
              <a:rPr lang="en-US" sz="3200" b="1" dirty="0">
                <a:solidFill>
                  <a:schemeClr val="bg1"/>
                </a:solidFill>
              </a:rPr>
              <a:t>“What does this mean? It teaches that the righteous say little and do much, </a:t>
            </a:r>
            <a:r>
              <a:rPr lang="en-US" sz="3200" b="1" u="sng" dirty="0">
                <a:solidFill>
                  <a:schemeClr val="bg1"/>
                </a:solidFill>
              </a:rPr>
              <a:t>whereas the wicked say much and do not even a little</a:t>
            </a:r>
            <a:r>
              <a:rPr lang="en-US" sz="3200" b="1" dirty="0">
                <a:solidFill>
                  <a:schemeClr val="bg1"/>
                </a:solidFill>
              </a:rPr>
              <a:t>.”</a:t>
            </a:r>
            <a:endParaRPr lang="en-US" sz="3200" dirty="0">
              <a:solidFill>
                <a:schemeClr val="bg1"/>
              </a:solidFill>
            </a:endParaRPr>
          </a:p>
        </p:txBody>
      </p:sp>
      <p:sp>
        <p:nvSpPr>
          <p:cNvPr id="4" name="Rectangle 3"/>
          <p:cNvSpPr/>
          <p:nvPr/>
        </p:nvSpPr>
        <p:spPr>
          <a:xfrm>
            <a:off x="386861" y="316523"/>
            <a:ext cx="11371385" cy="6142892"/>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FC3E4146-6715-43BF-AFFD-F1F3EF0533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7C124EC7-568C-4C63-AFA9-1566985C0EC1}"/>
              </a:ext>
            </a:extLst>
          </p:cNvPr>
          <p:cNvSpPr>
            <a:spLocks noGrp="1"/>
          </p:cNvSpPr>
          <p:nvPr>
            <p:ph type="sldNum" sz="quarter" idx="12"/>
          </p:nvPr>
        </p:nvSpPr>
        <p:spPr/>
        <p:txBody>
          <a:bodyPr/>
          <a:lstStyle/>
          <a:p>
            <a:fld id="{AEC2E7B4-46C8-41D5-9B4B-43EBD31AFFDB}" type="slidenum">
              <a:rPr lang="en-US" smtClean="0"/>
              <a:t>28</a:t>
            </a:fld>
            <a:endParaRPr lang="en-US"/>
          </a:p>
        </p:txBody>
      </p:sp>
    </p:spTree>
    <p:extLst>
      <p:ext uri="{BB962C8B-B14F-4D97-AF65-F5344CB8AC3E}">
        <p14:creationId xmlns:p14="http://schemas.microsoft.com/office/powerpoint/2010/main" val="1922452933"/>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1999" cy="6858000"/>
          </a:xfrm>
          <a:prstGeom prst="rect">
            <a:avLst/>
          </a:prstGeom>
        </p:spPr>
      </p:pic>
      <p:sp>
        <p:nvSpPr>
          <p:cNvPr id="3" name="TextBox 2"/>
          <p:cNvSpPr txBox="1"/>
          <p:nvPr/>
        </p:nvSpPr>
        <p:spPr>
          <a:xfrm>
            <a:off x="2854569" y="920621"/>
            <a:ext cx="8499231" cy="5016758"/>
          </a:xfrm>
          <a:prstGeom prst="rect">
            <a:avLst/>
          </a:prstGeom>
          <a:solidFill>
            <a:schemeClr val="accent5">
              <a:alpha val="53000"/>
            </a:schemeClr>
          </a:solidFill>
          <a:effectLst>
            <a:glow rad="228600">
              <a:schemeClr val="accent4">
                <a:satMod val="175000"/>
                <a:alpha val="40000"/>
              </a:schemeClr>
            </a:glow>
          </a:effectLst>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i="1" dirty="0">
                <a:solidFill>
                  <a:schemeClr val="bg1"/>
                </a:solidFill>
              </a:rPr>
              <a:t>Yahusha said a similar thing when </a:t>
            </a:r>
            <a:r>
              <a:rPr lang="en-US" sz="3200" i="1" dirty="0">
                <a:solidFill>
                  <a:schemeClr val="bg1"/>
                </a:solidFill>
              </a:rPr>
              <a:t>H</a:t>
            </a:r>
            <a:r>
              <a:rPr lang="en-US" sz="3200" i="1" dirty="0" smtClean="0">
                <a:solidFill>
                  <a:schemeClr val="bg1"/>
                </a:solidFill>
              </a:rPr>
              <a:t>e </a:t>
            </a:r>
            <a:r>
              <a:rPr lang="en-US" sz="3200" i="1" dirty="0">
                <a:solidFill>
                  <a:schemeClr val="bg1"/>
                </a:solidFill>
              </a:rPr>
              <a:t>told the parable about the two sons in Matthew 21:28-31: </a:t>
            </a:r>
          </a:p>
          <a:p>
            <a:r>
              <a:rPr lang="en-US" sz="3200" b="1" dirty="0">
                <a:solidFill>
                  <a:schemeClr val="bg1"/>
                </a:solidFill>
              </a:rPr>
              <a:t>“What do you think? </a:t>
            </a:r>
            <a:r>
              <a:rPr lang="en-US" sz="3200" b="1" dirty="0" smtClean="0">
                <a:solidFill>
                  <a:schemeClr val="bg1"/>
                </a:solidFill>
              </a:rPr>
              <a:t> There </a:t>
            </a:r>
            <a:r>
              <a:rPr lang="en-US" sz="3200" b="1" dirty="0">
                <a:solidFill>
                  <a:schemeClr val="bg1"/>
                </a:solidFill>
              </a:rPr>
              <a:t>was a man who had two sons. </a:t>
            </a:r>
            <a:r>
              <a:rPr lang="en-US" sz="3200" b="1" dirty="0" smtClean="0">
                <a:solidFill>
                  <a:schemeClr val="bg1"/>
                </a:solidFill>
              </a:rPr>
              <a:t> He </a:t>
            </a:r>
            <a:r>
              <a:rPr lang="en-US" sz="3200" b="1" dirty="0">
                <a:solidFill>
                  <a:schemeClr val="bg1"/>
                </a:solidFill>
              </a:rPr>
              <a:t>went to the first and said, ‘Son, go and work today in the vineyard.’ </a:t>
            </a:r>
            <a:r>
              <a:rPr lang="en-US" sz="3200" b="1" dirty="0" smtClean="0">
                <a:solidFill>
                  <a:schemeClr val="bg1"/>
                </a:solidFill>
              </a:rPr>
              <a:t> ‘</a:t>
            </a:r>
            <a:r>
              <a:rPr lang="en-US" sz="3200" b="1" dirty="0">
                <a:solidFill>
                  <a:schemeClr val="bg1"/>
                </a:solidFill>
              </a:rPr>
              <a:t>I will not,’ he answered, but later he changed his mind and went. </a:t>
            </a:r>
            <a:r>
              <a:rPr lang="en-US" sz="3200" b="1" dirty="0" smtClean="0">
                <a:solidFill>
                  <a:schemeClr val="bg1"/>
                </a:solidFill>
              </a:rPr>
              <a:t> Then </a:t>
            </a:r>
            <a:r>
              <a:rPr lang="en-US" sz="3200" b="1" dirty="0">
                <a:solidFill>
                  <a:schemeClr val="bg1"/>
                </a:solidFill>
              </a:rPr>
              <a:t>the father went to the other son </a:t>
            </a: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and </a:t>
            </a:r>
            <a:r>
              <a:rPr lang="en-US" sz="3200" b="1" dirty="0">
                <a:solidFill>
                  <a:schemeClr val="bg1"/>
                </a:solidFill>
              </a:rPr>
              <a:t>said the same thing</a:t>
            </a:r>
            <a:r>
              <a:rPr lang="en-US" sz="3200" b="1" dirty="0" smtClean="0">
                <a:solidFill>
                  <a:schemeClr val="bg1"/>
                </a:solidFill>
              </a:rPr>
              <a:t>.  </a:t>
            </a:r>
            <a:r>
              <a:rPr lang="en-US" sz="3200" b="1" dirty="0">
                <a:solidFill>
                  <a:schemeClr val="bg1"/>
                </a:solidFill>
              </a:rPr>
              <a:t>He answered, ‘I will, sir,’ but he did not go</a:t>
            </a:r>
            <a:r>
              <a:rPr lang="en-US" sz="3200" b="1" dirty="0" smtClean="0">
                <a:solidFill>
                  <a:schemeClr val="bg1"/>
                </a:solidFill>
              </a:rPr>
              <a:t>.  </a:t>
            </a:r>
            <a:r>
              <a:rPr lang="en-US" sz="3200" b="1" dirty="0">
                <a:solidFill>
                  <a:schemeClr val="bg1"/>
                </a:solidFill>
              </a:rPr>
              <a:t>Which of the two did what his father wanted?”</a:t>
            </a:r>
          </a:p>
        </p:txBody>
      </p:sp>
      <p:pic>
        <p:nvPicPr>
          <p:cNvPr id="5" name="Picture 4">
            <a:extLst>
              <a:ext uri="{FF2B5EF4-FFF2-40B4-BE49-F238E27FC236}">
                <a16:creationId xmlns:a16="http://schemas.microsoft.com/office/drawing/2014/main" xmlns="" id="{8CFBC48B-3A35-4AFC-8545-4E3B0212F9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5B3343B6-4D7A-44C9-AE51-B080942AF223}"/>
              </a:ext>
            </a:extLst>
          </p:cNvPr>
          <p:cNvSpPr>
            <a:spLocks noGrp="1"/>
          </p:cNvSpPr>
          <p:nvPr>
            <p:ph type="sldNum" sz="quarter" idx="12"/>
          </p:nvPr>
        </p:nvSpPr>
        <p:spPr/>
        <p:txBody>
          <a:bodyPr/>
          <a:lstStyle/>
          <a:p>
            <a:fld id="{AEC2E7B4-46C8-41D5-9B4B-43EBD31AFFDB}" type="slidenum">
              <a:rPr lang="en-US" smtClean="0"/>
              <a:t>29</a:t>
            </a:fld>
            <a:endParaRPr lang="en-US"/>
          </a:p>
        </p:txBody>
      </p:sp>
    </p:spTree>
    <p:extLst>
      <p:ext uri="{BB962C8B-B14F-4D97-AF65-F5344CB8AC3E}">
        <p14:creationId xmlns:p14="http://schemas.microsoft.com/office/powerpoint/2010/main" val="1634245615"/>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31982"/>
          </a:xfrm>
          <a:prstGeom prst="rect">
            <a:avLst/>
          </a:prstGeom>
        </p:spPr>
      </p:pic>
      <p:sp>
        <p:nvSpPr>
          <p:cNvPr id="3" name="Rectangle 2"/>
          <p:cNvSpPr/>
          <p:nvPr/>
        </p:nvSpPr>
        <p:spPr>
          <a:xfrm>
            <a:off x="3817199" y="5042319"/>
            <a:ext cx="5894050"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 Time To Be Silent!</a:t>
            </a:r>
          </a:p>
        </p:txBody>
      </p:sp>
      <p:pic>
        <p:nvPicPr>
          <p:cNvPr id="5" name="Picture 4">
            <a:extLst>
              <a:ext uri="{FF2B5EF4-FFF2-40B4-BE49-F238E27FC236}">
                <a16:creationId xmlns:a16="http://schemas.microsoft.com/office/drawing/2014/main" xmlns="" id="{CDA70837-B21B-4DCA-B285-7DC71B446D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4A8BF40F-03FC-43A7-814F-F7C6A9576642}"/>
              </a:ext>
            </a:extLst>
          </p:cNvPr>
          <p:cNvSpPr>
            <a:spLocks noGrp="1"/>
          </p:cNvSpPr>
          <p:nvPr>
            <p:ph type="sldNum" sz="quarter" idx="12"/>
          </p:nvPr>
        </p:nvSpPr>
        <p:spPr/>
        <p:txBody>
          <a:bodyPr/>
          <a:lstStyle/>
          <a:p>
            <a:fld id="{AEC2E7B4-46C8-41D5-9B4B-43EBD31AFFDB}" type="slidenum">
              <a:rPr lang="en-US" smtClean="0"/>
              <a:t>3</a:t>
            </a:fld>
            <a:endParaRPr lang="en-US"/>
          </a:p>
        </p:txBody>
      </p:sp>
    </p:spTree>
    <p:extLst>
      <p:ext uri="{BB962C8B-B14F-4D97-AF65-F5344CB8AC3E}">
        <p14:creationId xmlns:p14="http://schemas.microsoft.com/office/powerpoint/2010/main" val="563227717"/>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C633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21721" y="363415"/>
            <a:ext cx="8194431" cy="6145823"/>
          </a:xfrm>
          <a:prstGeom prst="roundRect">
            <a:avLst>
              <a:gd name="adj" fmla="val 295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269631" y="384484"/>
            <a:ext cx="3468651" cy="61247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a:solidFill>
                  <a:schemeClr val="bg1"/>
                </a:solidFill>
              </a:rPr>
              <a:t>One son had the shocking shameless audacity </a:t>
            </a:r>
            <a:r>
              <a:rPr lang="en-US" sz="2400" i="1" dirty="0">
                <a:solidFill>
                  <a:schemeClr val="bg1"/>
                </a:solidFill>
              </a:rPr>
              <a:t>(chutzpah) </a:t>
            </a:r>
            <a:r>
              <a:rPr lang="en-US" sz="2800" dirty="0">
                <a:solidFill>
                  <a:schemeClr val="bg1"/>
                </a:solidFill>
              </a:rPr>
              <a:t>to say “no” to his father, something a son didn’t do back in those days! </a:t>
            </a:r>
            <a:r>
              <a:rPr lang="en-US" sz="2800" dirty="0" smtClean="0">
                <a:solidFill>
                  <a:schemeClr val="bg1"/>
                </a:solidFill>
              </a:rPr>
              <a:t> </a:t>
            </a:r>
            <a:br>
              <a:rPr lang="en-US" sz="2800" dirty="0" smtClean="0">
                <a:solidFill>
                  <a:schemeClr val="bg1"/>
                </a:solidFill>
              </a:rPr>
            </a:br>
            <a:r>
              <a:rPr lang="en-US" sz="2800" dirty="0" smtClean="0">
                <a:solidFill>
                  <a:schemeClr val="bg1"/>
                </a:solidFill>
              </a:rPr>
              <a:t>But </a:t>
            </a:r>
            <a:r>
              <a:rPr lang="en-US" sz="2800" dirty="0">
                <a:solidFill>
                  <a:schemeClr val="bg1"/>
                </a:solidFill>
              </a:rPr>
              <a:t>then he went and did what he was told. </a:t>
            </a:r>
            <a:r>
              <a:rPr lang="en-US" sz="2800" dirty="0" smtClean="0">
                <a:solidFill>
                  <a:schemeClr val="bg1"/>
                </a:solidFill>
              </a:rPr>
              <a:t> </a:t>
            </a:r>
            <a:br>
              <a:rPr lang="en-US" sz="2800" dirty="0" smtClean="0">
                <a:solidFill>
                  <a:schemeClr val="bg1"/>
                </a:solidFill>
              </a:rPr>
            </a:br>
            <a:r>
              <a:rPr lang="en-US" sz="2800" dirty="0" smtClean="0">
                <a:solidFill>
                  <a:schemeClr val="bg1"/>
                </a:solidFill>
              </a:rPr>
              <a:t>The </a:t>
            </a:r>
            <a:r>
              <a:rPr lang="en-US" sz="2800" dirty="0">
                <a:solidFill>
                  <a:schemeClr val="bg1"/>
                </a:solidFill>
              </a:rPr>
              <a:t>other respectfully said, “Yes, sir!” </a:t>
            </a:r>
            <a:r>
              <a:rPr lang="en-US" sz="2800" dirty="0" smtClean="0">
                <a:solidFill>
                  <a:schemeClr val="bg1"/>
                </a:solidFill>
              </a:rPr>
              <a:t/>
            </a:r>
            <a:br>
              <a:rPr lang="en-US" sz="2800" dirty="0" smtClean="0">
                <a:solidFill>
                  <a:schemeClr val="bg1"/>
                </a:solidFill>
              </a:rPr>
            </a:br>
            <a:r>
              <a:rPr lang="en-US" sz="2800" b="1" u="sng" dirty="0" smtClean="0">
                <a:solidFill>
                  <a:schemeClr val="bg1"/>
                </a:solidFill>
              </a:rPr>
              <a:t>And </a:t>
            </a:r>
            <a:r>
              <a:rPr lang="en-US" sz="2800" b="1" u="sng" dirty="0">
                <a:solidFill>
                  <a:schemeClr val="bg1"/>
                </a:solidFill>
              </a:rPr>
              <a:t>then he didn’t actually do what he was supposed </a:t>
            </a:r>
            <a:r>
              <a:rPr lang="en-US" sz="2800" b="1" u="sng" dirty="0" smtClean="0">
                <a:solidFill>
                  <a:schemeClr val="bg1"/>
                </a:solidFill>
              </a:rPr>
              <a:t>to</a:t>
            </a:r>
            <a:r>
              <a:rPr lang="en-US" sz="2800" b="1" dirty="0" smtClean="0">
                <a:solidFill>
                  <a:schemeClr val="bg1"/>
                </a:solidFill>
              </a:rPr>
              <a:t>.</a:t>
            </a:r>
            <a:endParaRPr lang="en-US" sz="2800" b="1" u="sng" dirty="0">
              <a:solidFill>
                <a:schemeClr val="bg1"/>
              </a:solidFill>
            </a:endParaRPr>
          </a:p>
        </p:txBody>
      </p:sp>
      <p:pic>
        <p:nvPicPr>
          <p:cNvPr id="5" name="Picture 4">
            <a:extLst>
              <a:ext uri="{FF2B5EF4-FFF2-40B4-BE49-F238E27FC236}">
                <a16:creationId xmlns:a16="http://schemas.microsoft.com/office/drawing/2014/main" xmlns="" id="{F7FBBEBC-31EA-43DD-A389-9641DABBE4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62372"/>
            <a:ext cx="2103302" cy="518205"/>
          </a:xfrm>
          <a:prstGeom prst="rect">
            <a:avLst/>
          </a:prstGeom>
        </p:spPr>
      </p:pic>
      <p:sp>
        <p:nvSpPr>
          <p:cNvPr id="4" name="Slide Number Placeholder 3">
            <a:extLst>
              <a:ext uri="{FF2B5EF4-FFF2-40B4-BE49-F238E27FC236}">
                <a16:creationId xmlns:a16="http://schemas.microsoft.com/office/drawing/2014/main" xmlns="" id="{06DFF497-6F1D-4893-9A5A-49410F65E700}"/>
              </a:ext>
            </a:extLst>
          </p:cNvPr>
          <p:cNvSpPr>
            <a:spLocks noGrp="1"/>
          </p:cNvSpPr>
          <p:nvPr>
            <p:ph type="sldNum" sz="quarter" idx="12"/>
          </p:nvPr>
        </p:nvSpPr>
        <p:spPr/>
        <p:txBody>
          <a:bodyPr/>
          <a:lstStyle/>
          <a:p>
            <a:fld id="{AEC2E7B4-46C8-41D5-9B4B-43EBD31AFFDB}" type="slidenum">
              <a:rPr lang="en-US" smtClean="0"/>
              <a:t>30</a:t>
            </a:fld>
            <a:endParaRPr lang="en-US"/>
          </a:p>
        </p:txBody>
      </p:sp>
    </p:spTree>
    <p:extLst>
      <p:ext uri="{BB962C8B-B14F-4D97-AF65-F5344CB8AC3E}">
        <p14:creationId xmlns:p14="http://schemas.microsoft.com/office/powerpoint/2010/main" val="1709453823"/>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1999" cy="6858000"/>
          </a:xfrm>
          <a:prstGeom prst="rect">
            <a:avLst/>
          </a:prstGeom>
        </p:spPr>
      </p:pic>
      <p:sp>
        <p:nvSpPr>
          <p:cNvPr id="3" name="TextBox 2"/>
          <p:cNvSpPr txBox="1"/>
          <p:nvPr/>
        </p:nvSpPr>
        <p:spPr>
          <a:xfrm>
            <a:off x="2813538" y="574432"/>
            <a:ext cx="8909539" cy="5262979"/>
          </a:xfrm>
          <a:prstGeom prst="rect">
            <a:avLst/>
          </a:prstGeom>
          <a:solidFill>
            <a:schemeClr val="accent5">
              <a:alpha val="50000"/>
            </a:schemeClr>
          </a:solidFill>
          <a:effectLst>
            <a:glow rad="228600">
              <a:schemeClr val="accent4">
                <a:satMod val="175000"/>
                <a:alpha val="40000"/>
              </a:schemeClr>
            </a:glow>
          </a:effectLst>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i="1" dirty="0">
                <a:solidFill>
                  <a:schemeClr val="bg1"/>
                </a:solidFill>
              </a:rPr>
              <a:t>And, with </a:t>
            </a:r>
            <a:r>
              <a:rPr lang="en-US" sz="2800" i="1" dirty="0" smtClean="0">
                <a:solidFill>
                  <a:schemeClr val="bg1"/>
                </a:solidFill>
              </a:rPr>
              <a:t>this </a:t>
            </a:r>
            <a:r>
              <a:rPr lang="en-US" sz="2800" i="1" dirty="0">
                <a:solidFill>
                  <a:schemeClr val="bg1"/>
                </a:solidFill>
              </a:rPr>
              <a:t>James agrees as we read in chapter 1:22-26 (CJB):  </a:t>
            </a:r>
            <a:r>
              <a:rPr lang="en-US" sz="2800" b="1" dirty="0">
                <a:solidFill>
                  <a:schemeClr val="bg1"/>
                </a:solidFill>
              </a:rPr>
              <a:t>“But </a:t>
            </a:r>
            <a:r>
              <a:rPr lang="en-US" sz="2800" b="1" u="sng" dirty="0">
                <a:solidFill>
                  <a:schemeClr val="bg1"/>
                </a:solidFill>
              </a:rPr>
              <a:t>be doers of the word, and not only hearers, deluding your own selves</a:t>
            </a:r>
            <a:r>
              <a:rPr lang="en-US" sz="2800" b="1" dirty="0">
                <a:solidFill>
                  <a:schemeClr val="bg1"/>
                </a:solidFill>
              </a:rPr>
              <a:t>. </a:t>
            </a:r>
            <a:r>
              <a:rPr lang="en-US" sz="2800" b="1" dirty="0" smtClean="0">
                <a:solidFill>
                  <a:schemeClr val="bg1"/>
                </a:solidFill>
              </a:rPr>
              <a:t> For </a:t>
            </a:r>
            <a:r>
              <a:rPr lang="en-US" sz="2800" b="1" dirty="0">
                <a:solidFill>
                  <a:schemeClr val="bg1"/>
                </a:solidFill>
              </a:rPr>
              <a:t>if anyone is a hearer of the word and not a doer, he is like a man looking at his natural face in a mirror; for he sees himself, and goes away, and immediately forgets what kind of man he was</a:t>
            </a:r>
            <a:r>
              <a:rPr lang="en-US" sz="2800" b="1" dirty="0" smtClean="0">
                <a:solidFill>
                  <a:schemeClr val="bg1"/>
                </a:solidFill>
              </a:rPr>
              <a:t>.  </a:t>
            </a:r>
            <a:r>
              <a:rPr lang="en-US" sz="2800" b="1" dirty="0">
                <a:solidFill>
                  <a:schemeClr val="bg1"/>
                </a:solidFill>
              </a:rPr>
              <a:t>But he who</a:t>
            </a:r>
          </a:p>
          <a:p>
            <a:r>
              <a:rPr lang="en-US" sz="2800" b="1" dirty="0">
                <a:solidFill>
                  <a:schemeClr val="bg1"/>
                </a:solidFill>
              </a:rPr>
              <a:t>looks into the perfect Torah of freedom, and continues, not being a hearer who forgets, but a doer of the work, this man will be blessed in what he does</a:t>
            </a:r>
            <a:r>
              <a:rPr lang="en-US" sz="2800" b="1" dirty="0" smtClean="0">
                <a:solidFill>
                  <a:schemeClr val="bg1"/>
                </a:solidFill>
              </a:rPr>
              <a:t>.  </a:t>
            </a:r>
            <a:r>
              <a:rPr lang="en-US" sz="2800" b="1" u="sng" dirty="0">
                <a:solidFill>
                  <a:srgbClr val="FFFF00"/>
                </a:solidFill>
              </a:rPr>
              <a:t>If anyone among you thinks himself to be religious while he doesn't bridle his tongue, but deceives his heart, this man's religion is</a:t>
            </a:r>
          </a:p>
          <a:p>
            <a:r>
              <a:rPr lang="en-US" sz="2800" b="1" u="sng" dirty="0">
                <a:solidFill>
                  <a:srgbClr val="FFFF00"/>
                </a:solidFill>
              </a:rPr>
              <a:t>worthless</a:t>
            </a:r>
            <a:r>
              <a:rPr lang="en-US" sz="2800" b="1" dirty="0">
                <a:solidFill>
                  <a:srgbClr val="FFFF00"/>
                </a:solidFill>
              </a:rPr>
              <a:t>.</a:t>
            </a:r>
            <a:r>
              <a:rPr lang="en-US" sz="2800" b="1" dirty="0">
                <a:solidFill>
                  <a:schemeClr val="bg1"/>
                </a:solidFill>
              </a:rPr>
              <a:t>”</a:t>
            </a:r>
          </a:p>
        </p:txBody>
      </p:sp>
      <p:pic>
        <p:nvPicPr>
          <p:cNvPr id="5" name="Picture 4">
            <a:extLst>
              <a:ext uri="{FF2B5EF4-FFF2-40B4-BE49-F238E27FC236}">
                <a16:creationId xmlns:a16="http://schemas.microsoft.com/office/drawing/2014/main" xmlns="" id="{DC7CC828-B8A0-4050-9DFE-102DD4555F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62FE1028-40AC-4392-B6E2-204A8F06A7C0}"/>
              </a:ext>
            </a:extLst>
          </p:cNvPr>
          <p:cNvSpPr>
            <a:spLocks noGrp="1"/>
          </p:cNvSpPr>
          <p:nvPr>
            <p:ph type="sldNum" sz="quarter" idx="12"/>
          </p:nvPr>
        </p:nvSpPr>
        <p:spPr/>
        <p:txBody>
          <a:bodyPr/>
          <a:lstStyle/>
          <a:p>
            <a:fld id="{AEC2E7B4-46C8-41D5-9B4B-43EBD31AFFDB}" type="slidenum">
              <a:rPr lang="en-US" smtClean="0"/>
              <a:t>31</a:t>
            </a:fld>
            <a:endParaRPr lang="en-US"/>
          </a:p>
        </p:txBody>
      </p:sp>
    </p:spTree>
    <p:extLst>
      <p:ext uri="{BB962C8B-B14F-4D97-AF65-F5344CB8AC3E}">
        <p14:creationId xmlns:p14="http://schemas.microsoft.com/office/powerpoint/2010/main" val="17012664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1999" cy="6858000"/>
          </a:xfrm>
          <a:prstGeom prst="rect">
            <a:avLst/>
          </a:prstGeom>
        </p:spPr>
      </p:pic>
      <p:sp>
        <p:nvSpPr>
          <p:cNvPr id="3" name="TextBox 2"/>
          <p:cNvSpPr txBox="1"/>
          <p:nvPr/>
        </p:nvSpPr>
        <p:spPr>
          <a:xfrm>
            <a:off x="2883877" y="669796"/>
            <a:ext cx="7983416" cy="5016758"/>
          </a:xfrm>
          <a:prstGeom prst="rect">
            <a:avLst/>
          </a:prstGeom>
          <a:solidFill>
            <a:schemeClr val="accent6">
              <a:alpha val="55000"/>
            </a:schemeClr>
          </a:solidFill>
          <a:effectLst>
            <a:glow rad="228600">
              <a:schemeClr val="accent4">
                <a:satMod val="175000"/>
                <a:alpha val="40000"/>
              </a:schemeClr>
            </a:glow>
          </a:effectLst>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i="1" dirty="0">
                <a:solidFill>
                  <a:schemeClr val="bg1"/>
                </a:solidFill>
              </a:rPr>
              <a:t>Just prior to our last passage, it states the following in James 1:19-21 (CJB), </a:t>
            </a:r>
            <a:r>
              <a:rPr lang="en-US" sz="3200" i="1" dirty="0" smtClean="0">
                <a:solidFill>
                  <a:schemeClr val="bg1"/>
                </a:solidFill>
              </a:rPr>
              <a:t/>
            </a:r>
            <a:br>
              <a:rPr lang="en-US" sz="3200" i="1" dirty="0" smtClean="0">
                <a:solidFill>
                  <a:schemeClr val="bg1"/>
                </a:solidFill>
              </a:rPr>
            </a:br>
            <a:r>
              <a:rPr lang="en-US" sz="3200" b="1" dirty="0" smtClean="0">
                <a:solidFill>
                  <a:schemeClr val="bg1"/>
                </a:solidFill>
              </a:rPr>
              <a:t>“</a:t>
            </a:r>
            <a:r>
              <a:rPr lang="en-US" sz="3200" b="1" dirty="0">
                <a:solidFill>
                  <a:schemeClr val="bg1"/>
                </a:solidFill>
              </a:rPr>
              <a:t>So, then, my beloved brothers, let every man be </a:t>
            </a:r>
            <a:r>
              <a:rPr lang="en-US" sz="3200" b="1" u="sng" dirty="0">
                <a:solidFill>
                  <a:schemeClr val="bg1"/>
                </a:solidFill>
              </a:rPr>
              <a:t>swift to hear, slow to speak</a:t>
            </a:r>
            <a:r>
              <a:rPr lang="en-US" sz="3200" b="1" dirty="0">
                <a:solidFill>
                  <a:schemeClr val="bg1"/>
                </a:solidFill>
              </a:rPr>
              <a:t>, and </a:t>
            </a:r>
            <a:r>
              <a:rPr lang="en-US" sz="3200" b="1" dirty="0" smtClean="0">
                <a:solidFill>
                  <a:schemeClr val="bg1"/>
                </a:solidFill>
              </a:rPr>
              <a:t/>
            </a:r>
            <a:br>
              <a:rPr lang="en-US" sz="3200" b="1" dirty="0" smtClean="0">
                <a:solidFill>
                  <a:schemeClr val="bg1"/>
                </a:solidFill>
              </a:rPr>
            </a:br>
            <a:r>
              <a:rPr lang="en-US" sz="3200" b="1" u="sng" dirty="0" smtClean="0">
                <a:solidFill>
                  <a:schemeClr val="bg1"/>
                </a:solidFill>
              </a:rPr>
              <a:t>slow </a:t>
            </a:r>
            <a:r>
              <a:rPr lang="en-US" sz="3200" b="1" u="sng" dirty="0">
                <a:solidFill>
                  <a:schemeClr val="bg1"/>
                </a:solidFill>
              </a:rPr>
              <a:t>to anger</a:t>
            </a:r>
            <a:r>
              <a:rPr lang="en-US" sz="3200" b="1" dirty="0">
                <a:solidFill>
                  <a:schemeClr val="bg1"/>
                </a:solidFill>
              </a:rPr>
              <a:t>; for the anger of man doesn't produce the righteousness of </a:t>
            </a:r>
            <a:r>
              <a:rPr lang="en-US" sz="3200" b="1" dirty="0" smtClean="0">
                <a:solidFill>
                  <a:schemeClr val="bg1"/>
                </a:solidFill>
              </a:rPr>
              <a:t>Elohim</a:t>
            </a:r>
            <a:r>
              <a:rPr lang="en-US" sz="3200" b="1" dirty="0" smtClean="0">
                <a:solidFill>
                  <a:schemeClr val="bg1"/>
                </a:solidFill>
              </a:rPr>
              <a:t>. </a:t>
            </a:r>
            <a:br>
              <a:rPr lang="en-US" sz="3200" b="1" dirty="0" smtClean="0">
                <a:solidFill>
                  <a:schemeClr val="bg1"/>
                </a:solidFill>
              </a:rPr>
            </a:br>
            <a:r>
              <a:rPr lang="en-US" sz="3200" b="1" dirty="0" smtClean="0">
                <a:solidFill>
                  <a:schemeClr val="bg1"/>
                </a:solidFill>
              </a:rPr>
              <a:t>Therefore</a:t>
            </a:r>
            <a:r>
              <a:rPr lang="en-US" sz="3200" b="1" dirty="0">
                <a:solidFill>
                  <a:schemeClr val="bg1"/>
                </a:solidFill>
              </a:rPr>
              <a:t>, putting away all filthiness and overflowing of wickedness, receive with humility the implanted word, </a:t>
            </a: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which </a:t>
            </a:r>
            <a:r>
              <a:rPr lang="en-US" sz="3200" b="1" dirty="0">
                <a:solidFill>
                  <a:schemeClr val="bg1"/>
                </a:solidFill>
              </a:rPr>
              <a:t>is able to save your souls.”</a:t>
            </a:r>
          </a:p>
        </p:txBody>
      </p:sp>
      <p:pic>
        <p:nvPicPr>
          <p:cNvPr id="5" name="Picture 4">
            <a:extLst>
              <a:ext uri="{FF2B5EF4-FFF2-40B4-BE49-F238E27FC236}">
                <a16:creationId xmlns:a16="http://schemas.microsoft.com/office/drawing/2014/main" xmlns="" id="{7CD193C5-7194-448E-8842-FFCA3EC77B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54CF2555-53EE-4DE6-B5A0-5CC58CFA3F74}"/>
              </a:ext>
            </a:extLst>
          </p:cNvPr>
          <p:cNvSpPr>
            <a:spLocks noGrp="1"/>
          </p:cNvSpPr>
          <p:nvPr>
            <p:ph type="sldNum" sz="quarter" idx="12"/>
          </p:nvPr>
        </p:nvSpPr>
        <p:spPr/>
        <p:txBody>
          <a:bodyPr/>
          <a:lstStyle/>
          <a:p>
            <a:fld id="{AEC2E7B4-46C8-41D5-9B4B-43EBD31AFFDB}" type="slidenum">
              <a:rPr lang="en-US" smtClean="0"/>
              <a:t>32</a:t>
            </a:fld>
            <a:endParaRPr lang="en-US"/>
          </a:p>
        </p:txBody>
      </p:sp>
    </p:spTree>
    <p:extLst>
      <p:ext uri="{BB962C8B-B14F-4D97-AF65-F5344CB8AC3E}">
        <p14:creationId xmlns:p14="http://schemas.microsoft.com/office/powerpoint/2010/main" val="33780747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78891" y="1247093"/>
            <a:ext cx="3268270" cy="402870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TextBox 2"/>
          <p:cNvSpPr txBox="1"/>
          <p:nvPr/>
        </p:nvSpPr>
        <p:spPr>
          <a:xfrm>
            <a:off x="911933" y="707087"/>
            <a:ext cx="6190401"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b="1" dirty="0">
                <a:solidFill>
                  <a:srgbClr val="FF0000"/>
                </a:solidFill>
              </a:rPr>
              <a:t>It is best to be silent </a:t>
            </a:r>
            <a:r>
              <a:rPr lang="en-US" sz="3600" b="1" dirty="0" smtClean="0">
                <a:solidFill>
                  <a:srgbClr val="FF0000"/>
                </a:solidFill>
              </a:rPr>
              <a:t/>
            </a:r>
            <a:br>
              <a:rPr lang="en-US" sz="3600" b="1" dirty="0" smtClean="0">
                <a:solidFill>
                  <a:srgbClr val="FF0000"/>
                </a:solidFill>
              </a:rPr>
            </a:br>
            <a:r>
              <a:rPr lang="en-US" sz="3600" b="1" u="sng" dirty="0" smtClean="0">
                <a:solidFill>
                  <a:srgbClr val="FF0000"/>
                </a:solidFill>
              </a:rPr>
              <a:t>in </a:t>
            </a:r>
            <a:r>
              <a:rPr lang="en-US" sz="3600" b="1" u="sng" dirty="0">
                <a:solidFill>
                  <a:srgbClr val="FF0000"/>
                </a:solidFill>
              </a:rPr>
              <a:t>absence of information</a:t>
            </a:r>
            <a:r>
              <a:rPr lang="en-US" sz="3600" b="1" dirty="0">
                <a:solidFill>
                  <a:srgbClr val="FF0000"/>
                </a:solidFill>
              </a:rPr>
              <a:t>!</a:t>
            </a:r>
          </a:p>
        </p:txBody>
      </p:sp>
      <p:sp>
        <p:nvSpPr>
          <p:cNvPr id="4" name="TextBox 3"/>
          <p:cNvSpPr txBox="1"/>
          <p:nvPr/>
        </p:nvSpPr>
        <p:spPr>
          <a:xfrm>
            <a:off x="745957" y="2136316"/>
            <a:ext cx="7392895" cy="35394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i="1" dirty="0"/>
              <a:t>Proverbs 18:13 </a:t>
            </a:r>
            <a:r>
              <a:rPr lang="en-US" sz="2400" i="1" dirty="0"/>
              <a:t>(BBE) </a:t>
            </a:r>
            <a:r>
              <a:rPr lang="en-US" sz="3200" i="1" dirty="0"/>
              <a:t>has this to say in reference to that: </a:t>
            </a:r>
            <a:r>
              <a:rPr lang="en-US" sz="3200" b="1" dirty="0"/>
              <a:t>“To give an answer before hearing is a foolish thing and a cause of shame.”</a:t>
            </a:r>
          </a:p>
          <a:p>
            <a:r>
              <a:rPr lang="en-US" sz="3200" i="1" dirty="0"/>
              <a:t>The Contemporary English Version </a:t>
            </a:r>
            <a:r>
              <a:rPr lang="en-US" sz="2400" i="1" dirty="0"/>
              <a:t>(CEV) </a:t>
            </a:r>
            <a:r>
              <a:rPr lang="en-US" sz="3200" i="1" dirty="0"/>
              <a:t>puts it this way: “</a:t>
            </a:r>
            <a:r>
              <a:rPr lang="en-US" sz="3200" b="1" dirty="0"/>
              <a:t>It's stupid and embarrassing to give an answer before you listen.”</a:t>
            </a:r>
          </a:p>
        </p:txBody>
      </p:sp>
      <p:sp>
        <p:nvSpPr>
          <p:cNvPr id="5" name="Rectangle 4"/>
          <p:cNvSpPr/>
          <p:nvPr/>
        </p:nvSpPr>
        <p:spPr>
          <a:xfrm>
            <a:off x="353568" y="329183"/>
            <a:ext cx="11533631" cy="61888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E83063CF-E616-4DEA-ABE6-E67AE37904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0E98809D-79B3-45EA-8E77-E82736B38DD7}"/>
              </a:ext>
            </a:extLst>
          </p:cNvPr>
          <p:cNvSpPr>
            <a:spLocks noGrp="1"/>
          </p:cNvSpPr>
          <p:nvPr>
            <p:ph type="sldNum" sz="quarter" idx="12"/>
          </p:nvPr>
        </p:nvSpPr>
        <p:spPr/>
        <p:txBody>
          <a:bodyPr/>
          <a:lstStyle/>
          <a:p>
            <a:fld id="{AEC2E7B4-46C8-41D5-9B4B-43EBD31AFFDB}" type="slidenum">
              <a:rPr lang="en-US" smtClean="0"/>
              <a:t>33</a:t>
            </a:fld>
            <a:endParaRPr lang="en-US"/>
          </a:p>
        </p:txBody>
      </p:sp>
    </p:spTree>
    <p:extLst>
      <p:ext uri="{BB962C8B-B14F-4D97-AF65-F5344CB8AC3E}">
        <p14:creationId xmlns:p14="http://schemas.microsoft.com/office/powerpoint/2010/main" val="1215244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2D2D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3483" y="460229"/>
            <a:ext cx="3089733" cy="3089733"/>
          </a:xfrm>
          <a:prstGeom prst="rect">
            <a:avLst/>
          </a:prstGeom>
        </p:spPr>
      </p:pic>
      <p:sp>
        <p:nvSpPr>
          <p:cNvPr id="3" name="TextBox 2"/>
          <p:cNvSpPr txBox="1"/>
          <p:nvPr/>
        </p:nvSpPr>
        <p:spPr>
          <a:xfrm>
            <a:off x="3790774" y="460229"/>
            <a:ext cx="7631726" cy="28623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dirty="0"/>
              <a:t>If all we have is hearsay, meaning we don’t have all the information at hand, we don’t have all the facts, then keeping silent is </a:t>
            </a:r>
            <a:r>
              <a:rPr lang="en-US" sz="3600" dirty="0" smtClean="0"/>
              <a:t>best </a:t>
            </a:r>
            <a:r>
              <a:rPr lang="en-US" sz="3600" dirty="0"/>
              <a:t>and especially </a:t>
            </a:r>
            <a:r>
              <a:rPr lang="en-US" sz="3600" dirty="0" smtClean="0"/>
              <a:t/>
            </a:r>
            <a:br>
              <a:rPr lang="en-US" sz="3600" dirty="0" smtClean="0"/>
            </a:br>
            <a:r>
              <a:rPr lang="en-US" sz="3600" dirty="0" smtClean="0"/>
              <a:t>in </a:t>
            </a:r>
            <a:r>
              <a:rPr lang="en-US" sz="3600" dirty="0"/>
              <a:t>the presence of a talebearer!</a:t>
            </a:r>
          </a:p>
        </p:txBody>
      </p:sp>
      <p:sp>
        <p:nvSpPr>
          <p:cNvPr id="5" name="TextBox 4"/>
          <p:cNvSpPr txBox="1"/>
          <p:nvPr/>
        </p:nvSpPr>
        <p:spPr>
          <a:xfrm>
            <a:off x="433755" y="3668372"/>
            <a:ext cx="11183817" cy="17543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600" dirty="0"/>
              <a:t>The best and wisest policy is to hear a matter out </a:t>
            </a:r>
            <a:r>
              <a:rPr lang="en-US" sz="3600" dirty="0" smtClean="0"/>
              <a:t/>
            </a:r>
            <a:br>
              <a:rPr lang="en-US" sz="3600" dirty="0" smtClean="0"/>
            </a:br>
            <a:r>
              <a:rPr lang="en-US" sz="3600" b="1" u="sng" dirty="0" smtClean="0"/>
              <a:t>in </a:t>
            </a:r>
            <a:r>
              <a:rPr lang="en-US" sz="3600" b="1" u="sng" dirty="0"/>
              <a:t>full</a:t>
            </a:r>
            <a:r>
              <a:rPr lang="en-US" sz="3600" dirty="0"/>
              <a:t> </a:t>
            </a:r>
            <a:r>
              <a:rPr lang="en-US" sz="3600" b="1" u="sng" dirty="0"/>
              <a:t>before</a:t>
            </a:r>
            <a:r>
              <a:rPr lang="en-US" sz="3600" dirty="0"/>
              <a:t> you either repeat or respond to it! </a:t>
            </a:r>
            <a:r>
              <a:rPr lang="en-US" sz="3600" dirty="0" smtClean="0"/>
              <a:t/>
            </a:r>
            <a:br>
              <a:rPr lang="en-US" sz="3600" dirty="0" smtClean="0"/>
            </a:br>
            <a:r>
              <a:rPr lang="en-US" sz="3600" dirty="0" smtClean="0"/>
              <a:t>In </a:t>
            </a:r>
            <a:r>
              <a:rPr lang="en-US" sz="3600" dirty="0"/>
              <a:t>the mean time it is advised to KEEP SILENT!</a:t>
            </a:r>
          </a:p>
        </p:txBody>
      </p:sp>
      <p:sp>
        <p:nvSpPr>
          <p:cNvPr id="4" name="TextBox 3"/>
          <p:cNvSpPr txBox="1"/>
          <p:nvPr/>
        </p:nvSpPr>
        <p:spPr>
          <a:xfrm>
            <a:off x="995053" y="5541108"/>
            <a:ext cx="9577754"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800" dirty="0"/>
              <a:t>We don’t want to become talebearers or make false accusations or false judgments </a:t>
            </a:r>
            <a:r>
              <a:rPr lang="en-US" sz="2800" dirty="0" smtClean="0"/>
              <a:t>because </a:t>
            </a:r>
            <a:r>
              <a:rPr lang="en-US" sz="2800" dirty="0"/>
              <a:t>of not knowing the facts!</a:t>
            </a:r>
          </a:p>
        </p:txBody>
      </p:sp>
      <p:sp>
        <p:nvSpPr>
          <p:cNvPr id="6" name="Rectangle 5"/>
          <p:cNvSpPr/>
          <p:nvPr/>
        </p:nvSpPr>
        <p:spPr>
          <a:xfrm>
            <a:off x="195072" y="207264"/>
            <a:ext cx="11643360" cy="641299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3F06F0E2-70D2-46F3-B8DD-0AE7121C0E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7" name="Slide Number Placeholder 6">
            <a:extLst>
              <a:ext uri="{FF2B5EF4-FFF2-40B4-BE49-F238E27FC236}">
                <a16:creationId xmlns:a16="http://schemas.microsoft.com/office/drawing/2014/main" xmlns="" id="{AAA91D21-00E1-47F5-900B-BF21B0075F0E}"/>
              </a:ext>
            </a:extLst>
          </p:cNvPr>
          <p:cNvSpPr>
            <a:spLocks noGrp="1"/>
          </p:cNvSpPr>
          <p:nvPr>
            <p:ph type="sldNum" sz="quarter" idx="12"/>
          </p:nvPr>
        </p:nvSpPr>
        <p:spPr/>
        <p:txBody>
          <a:bodyPr/>
          <a:lstStyle/>
          <a:p>
            <a:fld id="{AEC2E7B4-46C8-41D5-9B4B-43EBD31AFFDB}" type="slidenum">
              <a:rPr lang="en-US" smtClean="0"/>
              <a:t>34</a:t>
            </a:fld>
            <a:endParaRPr lang="en-US"/>
          </a:p>
        </p:txBody>
      </p:sp>
    </p:spTree>
    <p:extLst>
      <p:ext uri="{BB962C8B-B14F-4D97-AF65-F5344CB8AC3E}">
        <p14:creationId xmlns:p14="http://schemas.microsoft.com/office/powerpoint/2010/main" val="13477520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5722" y="656944"/>
            <a:ext cx="3953030" cy="37420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pic>
      <p:sp>
        <p:nvSpPr>
          <p:cNvPr id="3" name="TextBox 2"/>
          <p:cNvSpPr txBox="1"/>
          <p:nvPr/>
        </p:nvSpPr>
        <p:spPr>
          <a:xfrm>
            <a:off x="940200" y="656944"/>
            <a:ext cx="5791200" cy="378565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4800" dirty="0"/>
              <a:t>Let’s remember that failure to keep silent in these matters can and will ruin friendships!</a:t>
            </a:r>
          </a:p>
        </p:txBody>
      </p:sp>
      <p:sp>
        <p:nvSpPr>
          <p:cNvPr id="4" name="TextBox 3"/>
          <p:cNvSpPr txBox="1"/>
          <p:nvPr/>
        </p:nvSpPr>
        <p:spPr>
          <a:xfrm>
            <a:off x="940200" y="4675331"/>
            <a:ext cx="10365553"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i="1" dirty="0"/>
              <a:t>Proverbs 16:28 in the Literal Translation of the Bible </a:t>
            </a:r>
            <a:r>
              <a:rPr lang="en-US" sz="2800" i="1" dirty="0"/>
              <a:t>(LITV) </a:t>
            </a:r>
            <a:r>
              <a:rPr lang="en-US" sz="3200" i="1" dirty="0"/>
              <a:t>states: </a:t>
            </a:r>
            <a:r>
              <a:rPr lang="en-US" sz="3200" b="1" dirty="0"/>
              <a:t>“A perverse man causes strife, </a:t>
            </a:r>
            <a:r>
              <a:rPr lang="en-US" sz="3200" b="1" dirty="0" smtClean="0"/>
              <a:t/>
            </a:r>
            <a:br>
              <a:rPr lang="en-US" sz="3200" b="1" dirty="0" smtClean="0"/>
            </a:br>
            <a:r>
              <a:rPr lang="en-US" sz="3200" b="1" dirty="0" smtClean="0"/>
              <a:t>and </a:t>
            </a:r>
            <a:r>
              <a:rPr lang="en-US" sz="3200" b="1" u="sng" dirty="0"/>
              <a:t>a whisperer separates close friends</a:t>
            </a:r>
            <a:r>
              <a:rPr lang="en-US" sz="3200" b="1" dirty="0"/>
              <a:t>.” </a:t>
            </a:r>
          </a:p>
        </p:txBody>
      </p:sp>
      <p:sp>
        <p:nvSpPr>
          <p:cNvPr id="5" name="Rectangle 4"/>
          <p:cNvSpPr/>
          <p:nvPr/>
        </p:nvSpPr>
        <p:spPr>
          <a:xfrm>
            <a:off x="468923" y="234462"/>
            <a:ext cx="11336215" cy="6330461"/>
          </a:xfrm>
          <a:prstGeom prst="rect">
            <a:avLst/>
          </a:prstGeom>
          <a:noFill/>
          <a:ln w="38100">
            <a:solidFill>
              <a:srgbClr val="311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93A06F88-633B-47E9-9D5C-59A3F92EE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16C06205-7F6C-42B9-8F4B-F5AE6503B340}"/>
              </a:ext>
            </a:extLst>
          </p:cNvPr>
          <p:cNvSpPr>
            <a:spLocks noGrp="1"/>
          </p:cNvSpPr>
          <p:nvPr>
            <p:ph type="sldNum" sz="quarter" idx="12"/>
          </p:nvPr>
        </p:nvSpPr>
        <p:spPr/>
        <p:txBody>
          <a:bodyPr/>
          <a:lstStyle/>
          <a:p>
            <a:fld id="{AEC2E7B4-46C8-41D5-9B4B-43EBD31AFFDB}" type="slidenum">
              <a:rPr lang="en-US" smtClean="0"/>
              <a:t>35</a:t>
            </a:fld>
            <a:endParaRPr lang="en-US"/>
          </a:p>
        </p:txBody>
      </p:sp>
    </p:spTree>
    <p:extLst>
      <p:ext uri="{BB962C8B-B14F-4D97-AF65-F5344CB8AC3E}">
        <p14:creationId xmlns:p14="http://schemas.microsoft.com/office/powerpoint/2010/main" val="27011205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CE28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51078" y="3160006"/>
            <a:ext cx="4327371" cy="3046988"/>
          </a:xfrm>
          <a:prstGeom prst="rect">
            <a:avLst/>
          </a:prstGeom>
        </p:spPr>
      </p:pic>
      <p:sp>
        <p:nvSpPr>
          <p:cNvPr id="3" name="TextBox 2"/>
          <p:cNvSpPr txBox="1"/>
          <p:nvPr/>
        </p:nvSpPr>
        <p:spPr>
          <a:xfrm>
            <a:off x="586154" y="605461"/>
            <a:ext cx="11054861" cy="2554545"/>
          </a:xfrm>
          <a:prstGeom prst="rect">
            <a:avLst/>
          </a:prstGeom>
          <a:noFill/>
        </p:spPr>
        <p:txBody>
          <a:bodyPr wrap="square" rtlCol="0">
            <a:spAutoFit/>
          </a:bodyPr>
          <a:lstStyle/>
          <a:p>
            <a:r>
              <a:rPr lang="en-US" sz="3200" i="1" dirty="0"/>
              <a:t>Also in situations that we find ourselves being agitated or when we are going through much emotional stress, we are encouraged to be slow to speak. In Proverbs 17:27-28 </a:t>
            </a:r>
            <a:r>
              <a:rPr lang="en-US" sz="2800" i="1" dirty="0"/>
              <a:t>(CJB) </a:t>
            </a:r>
            <a:r>
              <a:rPr lang="en-US" sz="3200" i="1" dirty="0"/>
              <a:t>we read, </a:t>
            </a:r>
            <a:r>
              <a:rPr lang="en-US" sz="3200" b="1" dirty="0"/>
              <a:t>“He who spares his words has knowledge. </a:t>
            </a:r>
            <a:r>
              <a:rPr lang="en-US" sz="3200" b="1" dirty="0" smtClean="0"/>
              <a:t> He </a:t>
            </a:r>
            <a:r>
              <a:rPr lang="en-US" sz="3200" b="1" dirty="0"/>
              <a:t>who is even tempered is a man of understanding. Even a fool, </a:t>
            </a:r>
            <a:r>
              <a:rPr lang="en-US" sz="3200" b="1" u="sng" dirty="0"/>
              <a:t>when he keeps silent, is</a:t>
            </a:r>
          </a:p>
        </p:txBody>
      </p:sp>
      <p:sp>
        <p:nvSpPr>
          <p:cNvPr id="4" name="Rectangle 3"/>
          <p:cNvSpPr/>
          <p:nvPr/>
        </p:nvSpPr>
        <p:spPr>
          <a:xfrm>
            <a:off x="586154" y="3160006"/>
            <a:ext cx="6402358" cy="3046988"/>
          </a:xfrm>
          <a:prstGeom prst="rect">
            <a:avLst/>
          </a:prstGeom>
        </p:spPr>
        <p:txBody>
          <a:bodyPr wrap="square">
            <a:spAutoFit/>
          </a:bodyPr>
          <a:lstStyle/>
          <a:p>
            <a:pPr lvl="0"/>
            <a:r>
              <a:rPr lang="en-US" sz="3200" b="1" u="sng" dirty="0">
                <a:solidFill>
                  <a:prstClr val="black"/>
                </a:solidFill>
              </a:rPr>
              <a:t>counted wise</a:t>
            </a:r>
            <a:r>
              <a:rPr lang="en-US" sz="3200" b="1" dirty="0">
                <a:solidFill>
                  <a:prstClr val="black"/>
                </a:solidFill>
              </a:rPr>
              <a:t>. </a:t>
            </a:r>
            <a:r>
              <a:rPr lang="en-US" sz="3200" b="1" dirty="0" smtClean="0">
                <a:solidFill>
                  <a:prstClr val="black"/>
                </a:solidFill>
              </a:rPr>
              <a:t> When </a:t>
            </a:r>
            <a:r>
              <a:rPr lang="en-US" sz="3200" b="1" dirty="0">
                <a:solidFill>
                  <a:prstClr val="black"/>
                </a:solidFill>
              </a:rPr>
              <a:t>he shuts his lips, he is thought to be discerning.”</a:t>
            </a:r>
          </a:p>
          <a:p>
            <a:pPr lvl="0"/>
            <a:r>
              <a:rPr lang="en-US" sz="3200" b="1" dirty="0">
                <a:solidFill>
                  <a:prstClr val="black"/>
                </a:solidFill>
              </a:rPr>
              <a:t> </a:t>
            </a:r>
            <a:r>
              <a:rPr lang="en-US" sz="3200" i="1" dirty="0">
                <a:solidFill>
                  <a:prstClr val="black"/>
                </a:solidFill>
              </a:rPr>
              <a:t>And again, in Proverbs 29:20, </a:t>
            </a:r>
            <a:r>
              <a:rPr lang="en-US" sz="3200" i="1" dirty="0" smtClean="0">
                <a:solidFill>
                  <a:prstClr val="black"/>
                </a:solidFill>
              </a:rPr>
              <a:t/>
            </a:r>
            <a:br>
              <a:rPr lang="en-US" sz="3200" i="1" dirty="0" smtClean="0">
                <a:solidFill>
                  <a:prstClr val="black"/>
                </a:solidFill>
              </a:rPr>
            </a:br>
            <a:r>
              <a:rPr lang="en-US" sz="3200" b="1" dirty="0" smtClean="0">
                <a:solidFill>
                  <a:prstClr val="black"/>
                </a:solidFill>
              </a:rPr>
              <a:t>“</a:t>
            </a:r>
            <a:r>
              <a:rPr lang="en-US" sz="3200" b="1" dirty="0">
                <a:solidFill>
                  <a:prstClr val="black"/>
                </a:solidFill>
              </a:rPr>
              <a:t>Do you see a man who is hasty in his words? </a:t>
            </a:r>
            <a:r>
              <a:rPr lang="en-US" sz="3200" b="1" dirty="0" smtClean="0">
                <a:solidFill>
                  <a:prstClr val="black"/>
                </a:solidFill>
              </a:rPr>
              <a:t> There </a:t>
            </a:r>
            <a:r>
              <a:rPr lang="en-US" sz="3200" b="1" dirty="0">
                <a:solidFill>
                  <a:prstClr val="black"/>
                </a:solidFill>
              </a:rPr>
              <a:t>is more hope for a fool than for </a:t>
            </a:r>
            <a:r>
              <a:rPr lang="en-US" sz="3200" b="1" dirty="0" smtClean="0">
                <a:solidFill>
                  <a:prstClr val="black"/>
                </a:solidFill>
              </a:rPr>
              <a:t>him.”</a:t>
            </a:r>
            <a:endParaRPr lang="en-US" sz="3200" b="1" dirty="0">
              <a:solidFill>
                <a:prstClr val="black"/>
              </a:solidFill>
            </a:endParaRPr>
          </a:p>
        </p:txBody>
      </p:sp>
      <p:sp>
        <p:nvSpPr>
          <p:cNvPr id="5" name="Rectangle 4"/>
          <p:cNvSpPr/>
          <p:nvPr/>
        </p:nvSpPr>
        <p:spPr>
          <a:xfrm>
            <a:off x="328246" y="363415"/>
            <a:ext cx="11558954" cy="611944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833AFE17-FBC0-4CD7-9EFA-6C501711CD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1C49005B-5794-44E2-A401-8F53F5A5FB9E}"/>
              </a:ext>
            </a:extLst>
          </p:cNvPr>
          <p:cNvSpPr>
            <a:spLocks noGrp="1"/>
          </p:cNvSpPr>
          <p:nvPr>
            <p:ph type="sldNum" sz="quarter" idx="12"/>
          </p:nvPr>
        </p:nvSpPr>
        <p:spPr/>
        <p:txBody>
          <a:bodyPr/>
          <a:lstStyle/>
          <a:p>
            <a:fld id="{AEC2E7B4-46C8-41D5-9B4B-43EBD31AFFDB}" type="slidenum">
              <a:rPr lang="en-US" smtClean="0"/>
              <a:t>36</a:t>
            </a:fld>
            <a:endParaRPr lang="en-US"/>
          </a:p>
        </p:txBody>
      </p:sp>
    </p:spTree>
    <p:extLst>
      <p:ext uri="{BB962C8B-B14F-4D97-AF65-F5344CB8AC3E}">
        <p14:creationId xmlns:p14="http://schemas.microsoft.com/office/powerpoint/2010/main" val="424233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16A4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08984" y="3354199"/>
            <a:ext cx="4149970" cy="2911896"/>
          </a:xfrm>
          <a:prstGeom prst="rect">
            <a:avLst/>
          </a:prstGeom>
        </p:spPr>
      </p:pic>
      <p:sp>
        <p:nvSpPr>
          <p:cNvPr id="3" name="TextBox 2"/>
          <p:cNvSpPr txBox="1"/>
          <p:nvPr/>
        </p:nvSpPr>
        <p:spPr>
          <a:xfrm>
            <a:off x="621320" y="569636"/>
            <a:ext cx="11066587" cy="2677656"/>
          </a:xfrm>
          <a:prstGeom prst="rect">
            <a:avLst/>
          </a:prstGeom>
          <a:noFill/>
        </p:spPr>
        <p:txBody>
          <a:bodyPr wrap="square" rtlCol="0">
            <a:spAutoFit/>
          </a:bodyPr>
          <a:lstStyle/>
          <a:p>
            <a:pPr algn="just"/>
            <a:r>
              <a:rPr lang="en-US" sz="2800" dirty="0">
                <a:solidFill>
                  <a:schemeClr val="bg1"/>
                </a:solidFill>
              </a:rPr>
              <a:t>Especially when we are drawing close to serve YHVH, we need to be cautious how we conduct ourselves. </a:t>
            </a:r>
            <a:r>
              <a:rPr lang="en-US" sz="2800" dirty="0" smtClean="0">
                <a:solidFill>
                  <a:schemeClr val="bg1"/>
                </a:solidFill>
              </a:rPr>
              <a:t> We </a:t>
            </a:r>
            <a:r>
              <a:rPr lang="en-US" sz="2800" dirty="0">
                <a:solidFill>
                  <a:schemeClr val="bg1"/>
                </a:solidFill>
              </a:rPr>
              <a:t>need to spend more time listening to HIM than we do talking to Elohim or others about how we plan to serve. </a:t>
            </a:r>
            <a:r>
              <a:rPr lang="en-US" sz="2800" dirty="0" smtClean="0">
                <a:solidFill>
                  <a:schemeClr val="bg1"/>
                </a:solidFill>
              </a:rPr>
              <a:t> In </a:t>
            </a:r>
            <a:r>
              <a:rPr lang="en-US" sz="2800" dirty="0">
                <a:solidFill>
                  <a:schemeClr val="bg1"/>
                </a:solidFill>
              </a:rPr>
              <a:t>the book of Ecclesiastes </a:t>
            </a:r>
            <a:r>
              <a:rPr lang="en-US" sz="2400" i="1" dirty="0">
                <a:solidFill>
                  <a:schemeClr val="bg1"/>
                </a:solidFill>
              </a:rPr>
              <a:t>(CJB) </a:t>
            </a:r>
            <a:r>
              <a:rPr lang="en-US" sz="2800" dirty="0">
                <a:solidFill>
                  <a:schemeClr val="bg1"/>
                </a:solidFill>
              </a:rPr>
              <a:t>5:1-3 we read, </a:t>
            </a:r>
            <a:r>
              <a:rPr lang="en-US" sz="2800" b="1" dirty="0">
                <a:solidFill>
                  <a:schemeClr val="bg1"/>
                </a:solidFill>
              </a:rPr>
              <a:t>“Guard your steps when you go to Elohim's house; for to draw near to listen is better than to give the sacrifice of fools, for they don't know that they do evil. </a:t>
            </a:r>
            <a:r>
              <a:rPr lang="en-US" sz="2800" b="1" dirty="0" smtClean="0">
                <a:solidFill>
                  <a:schemeClr val="bg1"/>
                </a:solidFill>
              </a:rPr>
              <a:t> </a:t>
            </a:r>
            <a:r>
              <a:rPr lang="en-US" sz="2800" b="1" dirty="0" smtClean="0">
                <a:solidFill>
                  <a:srgbClr val="FFFF00"/>
                </a:solidFill>
              </a:rPr>
              <a:t> </a:t>
            </a:r>
            <a:endParaRPr lang="en-US" sz="2800" b="1" dirty="0">
              <a:solidFill>
                <a:srgbClr val="FFFF00"/>
              </a:solidFill>
            </a:endParaRPr>
          </a:p>
        </p:txBody>
      </p:sp>
      <p:sp>
        <p:nvSpPr>
          <p:cNvPr id="4" name="TextBox 3"/>
          <p:cNvSpPr txBox="1"/>
          <p:nvPr/>
        </p:nvSpPr>
        <p:spPr>
          <a:xfrm>
            <a:off x="621320" y="3192125"/>
            <a:ext cx="6658711" cy="3108543"/>
          </a:xfrm>
          <a:prstGeom prst="rect">
            <a:avLst/>
          </a:prstGeom>
          <a:noFill/>
        </p:spPr>
        <p:txBody>
          <a:bodyPr wrap="square" rtlCol="0">
            <a:spAutoFit/>
          </a:bodyPr>
          <a:lstStyle/>
          <a:p>
            <a:r>
              <a:rPr lang="en-US" sz="2800" b="1" dirty="0" smtClean="0">
                <a:solidFill>
                  <a:srgbClr val="FFFF00"/>
                </a:solidFill>
              </a:rPr>
              <a:t>Don’t b</a:t>
            </a:r>
            <a:r>
              <a:rPr lang="en-US" sz="2800" b="1" dirty="0" smtClean="0">
                <a:solidFill>
                  <a:srgbClr val="FFFF00"/>
                </a:solidFill>
              </a:rPr>
              <a:t>e rash with </a:t>
            </a:r>
            <a:r>
              <a:rPr lang="en-US" sz="2800" b="1" dirty="0">
                <a:solidFill>
                  <a:srgbClr val="FFFF00"/>
                </a:solidFill>
              </a:rPr>
              <a:t>your mouth and don't let your heart be hasty to utter anything </a:t>
            </a:r>
            <a:r>
              <a:rPr lang="en-US" sz="2800" b="1" dirty="0" smtClean="0">
                <a:solidFill>
                  <a:srgbClr val="FFFF00"/>
                </a:solidFill>
              </a:rPr>
              <a:t>before YHVH;</a:t>
            </a:r>
            <a:r>
              <a:rPr lang="en-US" sz="2800" b="1" dirty="0" smtClean="0">
                <a:solidFill>
                  <a:schemeClr val="bg1"/>
                </a:solidFill>
              </a:rPr>
              <a:t> for </a:t>
            </a:r>
            <a:r>
              <a:rPr lang="en-US" sz="2800" b="1" dirty="0">
                <a:solidFill>
                  <a:schemeClr val="bg1"/>
                </a:solidFill>
              </a:rPr>
              <a:t>YAH is in heaven, and you on earth. </a:t>
            </a:r>
            <a:r>
              <a:rPr lang="en-US" sz="2800" b="1" dirty="0" smtClean="0">
                <a:solidFill>
                  <a:schemeClr val="bg1"/>
                </a:solidFill>
              </a:rPr>
              <a:t> Therefore </a:t>
            </a:r>
            <a:r>
              <a:rPr lang="en-US" sz="2800" b="1" dirty="0">
                <a:solidFill>
                  <a:schemeClr val="bg1"/>
                </a:solidFill>
              </a:rPr>
              <a:t>let your words be few. For as a dream comes with a multitude of cares, so a fool's speech with a multitude of words</a:t>
            </a:r>
            <a:r>
              <a:rPr lang="en-US" sz="2800" b="1" dirty="0" smtClean="0">
                <a:solidFill>
                  <a:schemeClr val="bg1"/>
                </a:solidFill>
              </a:rPr>
              <a:t>.”</a:t>
            </a:r>
            <a:endParaRPr lang="en-US" sz="2800" b="1" dirty="0">
              <a:solidFill>
                <a:schemeClr val="bg1"/>
              </a:solidFill>
            </a:endParaRPr>
          </a:p>
        </p:txBody>
      </p:sp>
      <p:sp>
        <p:nvSpPr>
          <p:cNvPr id="5" name="Rectangle 4"/>
          <p:cNvSpPr/>
          <p:nvPr/>
        </p:nvSpPr>
        <p:spPr>
          <a:xfrm>
            <a:off x="468923" y="339969"/>
            <a:ext cx="11301046" cy="608427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2E07A1C5-DFE5-4CCE-BAEB-A63920452A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57821F6E-2C42-4F7B-B4C0-30821DF0A5A7}"/>
              </a:ext>
            </a:extLst>
          </p:cNvPr>
          <p:cNvSpPr>
            <a:spLocks noGrp="1"/>
          </p:cNvSpPr>
          <p:nvPr>
            <p:ph type="sldNum" sz="quarter" idx="12"/>
          </p:nvPr>
        </p:nvSpPr>
        <p:spPr/>
        <p:txBody>
          <a:bodyPr/>
          <a:lstStyle/>
          <a:p>
            <a:fld id="{AEC2E7B4-46C8-41D5-9B4B-43EBD31AFFDB}" type="slidenum">
              <a:rPr lang="en-US" smtClean="0"/>
              <a:t>37</a:t>
            </a:fld>
            <a:endParaRPr lang="en-US"/>
          </a:p>
        </p:txBody>
      </p:sp>
    </p:spTree>
    <p:extLst>
      <p:ext uri="{BB962C8B-B14F-4D97-AF65-F5344CB8AC3E}">
        <p14:creationId xmlns:p14="http://schemas.microsoft.com/office/powerpoint/2010/main" val="32468543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55C1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41227" y="1096790"/>
            <a:ext cx="3773905" cy="42393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701508" y="674399"/>
            <a:ext cx="6601659" cy="56323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600" i="1" dirty="0">
                <a:solidFill>
                  <a:schemeClr val="bg1"/>
                </a:solidFill>
              </a:rPr>
              <a:t>In the book of </a:t>
            </a:r>
            <a:r>
              <a:rPr lang="en-US" sz="3600" b="1" i="1" dirty="0">
                <a:solidFill>
                  <a:schemeClr val="bg1"/>
                </a:solidFill>
              </a:rPr>
              <a:t>Isaiah  53:7 </a:t>
            </a:r>
            <a:r>
              <a:rPr lang="en-US" sz="3200" i="1" dirty="0">
                <a:solidFill>
                  <a:schemeClr val="bg1"/>
                </a:solidFill>
              </a:rPr>
              <a:t>(Complete Jewish Bible </a:t>
            </a:r>
            <a:r>
              <a:rPr lang="en-US" sz="3200" i="1" dirty="0" smtClean="0">
                <a:solidFill>
                  <a:schemeClr val="bg1"/>
                </a:solidFill>
              </a:rPr>
              <a:t>- CJB</a:t>
            </a:r>
            <a:r>
              <a:rPr lang="en-US" sz="3200" i="1" dirty="0">
                <a:solidFill>
                  <a:schemeClr val="bg1"/>
                </a:solidFill>
              </a:rPr>
              <a:t>) </a:t>
            </a:r>
            <a:r>
              <a:rPr lang="en-US" sz="3600" i="1" dirty="0">
                <a:solidFill>
                  <a:schemeClr val="bg1"/>
                </a:solidFill>
              </a:rPr>
              <a:t>we read about Messiah’s sufferings. </a:t>
            </a:r>
            <a:r>
              <a:rPr lang="en-US" sz="3600" i="1" dirty="0" smtClean="0">
                <a:solidFill>
                  <a:schemeClr val="bg1"/>
                </a:solidFill>
              </a:rPr>
              <a:t/>
            </a:r>
            <a:br>
              <a:rPr lang="en-US" sz="3600" i="1" dirty="0" smtClean="0">
                <a:solidFill>
                  <a:schemeClr val="bg1"/>
                </a:solidFill>
              </a:rPr>
            </a:br>
            <a:r>
              <a:rPr lang="en-US" sz="3600" i="1" dirty="0" smtClean="0">
                <a:solidFill>
                  <a:schemeClr val="bg1"/>
                </a:solidFill>
              </a:rPr>
              <a:t>It </a:t>
            </a:r>
            <a:r>
              <a:rPr lang="en-US" sz="3600" i="1" dirty="0">
                <a:solidFill>
                  <a:schemeClr val="bg1"/>
                </a:solidFill>
              </a:rPr>
              <a:t>states,</a:t>
            </a:r>
            <a:r>
              <a:rPr lang="en-US" sz="3600" dirty="0">
                <a:solidFill>
                  <a:schemeClr val="bg1"/>
                </a:solidFill>
              </a:rPr>
              <a:t> </a:t>
            </a:r>
            <a:r>
              <a:rPr lang="en-US" sz="3600" b="1" dirty="0">
                <a:solidFill>
                  <a:schemeClr val="bg1"/>
                </a:solidFill>
              </a:rPr>
              <a:t>“He was oppressed, yet when </a:t>
            </a:r>
            <a:r>
              <a:rPr lang="en-US" sz="3600" b="1" dirty="0">
                <a:solidFill>
                  <a:schemeClr val="bg1"/>
                </a:solidFill>
              </a:rPr>
              <a:t>H</a:t>
            </a:r>
            <a:r>
              <a:rPr lang="en-US" sz="3600" b="1" dirty="0" smtClean="0">
                <a:solidFill>
                  <a:schemeClr val="bg1"/>
                </a:solidFill>
              </a:rPr>
              <a:t>e </a:t>
            </a:r>
            <a:r>
              <a:rPr lang="en-US" sz="3600" b="1" dirty="0">
                <a:solidFill>
                  <a:schemeClr val="bg1"/>
                </a:solidFill>
              </a:rPr>
              <a:t>was afflicted </a:t>
            </a:r>
            <a:r>
              <a:rPr lang="en-US" sz="3600" b="1" dirty="0" smtClean="0">
                <a:solidFill>
                  <a:schemeClr val="bg1"/>
                </a:solidFill>
              </a:rPr>
              <a:t>He </a:t>
            </a:r>
            <a:r>
              <a:rPr lang="en-US" sz="3600" b="1" dirty="0">
                <a:solidFill>
                  <a:schemeClr val="bg1"/>
                </a:solidFill>
              </a:rPr>
              <a:t>didn't open </a:t>
            </a:r>
            <a:r>
              <a:rPr lang="en-US" sz="3600" b="1" dirty="0" smtClean="0">
                <a:solidFill>
                  <a:schemeClr val="bg1"/>
                </a:solidFill>
              </a:rPr>
              <a:t>His </a:t>
            </a:r>
            <a:r>
              <a:rPr lang="en-US" sz="3600" b="1" dirty="0">
                <a:solidFill>
                  <a:schemeClr val="bg1"/>
                </a:solidFill>
              </a:rPr>
              <a:t>mouth; as a lamb </a:t>
            </a:r>
            <a:r>
              <a:rPr lang="en-US" sz="3600" b="1" dirty="0" smtClean="0">
                <a:solidFill>
                  <a:schemeClr val="bg1"/>
                </a:solidFill>
              </a:rPr>
              <a:t/>
            </a:r>
            <a:br>
              <a:rPr lang="en-US" sz="3600" b="1" dirty="0" smtClean="0">
                <a:solidFill>
                  <a:schemeClr val="bg1"/>
                </a:solidFill>
              </a:rPr>
            </a:br>
            <a:r>
              <a:rPr lang="en-US" sz="3600" b="1" dirty="0" smtClean="0">
                <a:solidFill>
                  <a:schemeClr val="bg1"/>
                </a:solidFill>
              </a:rPr>
              <a:t>that </a:t>
            </a:r>
            <a:r>
              <a:rPr lang="en-US" sz="3600" b="1" dirty="0">
                <a:solidFill>
                  <a:schemeClr val="bg1"/>
                </a:solidFill>
              </a:rPr>
              <a:t>is led to the slaughter, </a:t>
            </a:r>
            <a:r>
              <a:rPr lang="en-US" sz="3600" b="1" dirty="0" smtClean="0">
                <a:solidFill>
                  <a:schemeClr val="bg1"/>
                </a:solidFill>
              </a:rPr>
              <a:t/>
            </a:r>
            <a:br>
              <a:rPr lang="en-US" sz="3600" b="1" dirty="0" smtClean="0">
                <a:solidFill>
                  <a:schemeClr val="bg1"/>
                </a:solidFill>
              </a:rPr>
            </a:br>
            <a:r>
              <a:rPr lang="en-US" sz="3600" b="1" dirty="0" smtClean="0">
                <a:solidFill>
                  <a:schemeClr val="bg1"/>
                </a:solidFill>
              </a:rPr>
              <a:t>and </a:t>
            </a:r>
            <a:r>
              <a:rPr lang="en-US" sz="3600" b="1" u="sng" dirty="0" smtClean="0">
                <a:solidFill>
                  <a:schemeClr val="bg1"/>
                </a:solidFill>
              </a:rPr>
              <a:t>as </a:t>
            </a:r>
            <a:r>
              <a:rPr lang="en-US" sz="3600" b="1" u="sng" dirty="0">
                <a:solidFill>
                  <a:schemeClr val="bg1"/>
                </a:solidFill>
              </a:rPr>
              <a:t>a sheep that before </a:t>
            </a:r>
            <a:r>
              <a:rPr lang="en-US" sz="3600" b="1" u="sng" dirty="0" smtClean="0">
                <a:solidFill>
                  <a:schemeClr val="bg1"/>
                </a:solidFill>
              </a:rPr>
              <a:t/>
            </a:r>
            <a:br>
              <a:rPr lang="en-US" sz="3600" b="1" u="sng" dirty="0" smtClean="0">
                <a:solidFill>
                  <a:schemeClr val="bg1"/>
                </a:solidFill>
              </a:rPr>
            </a:br>
            <a:r>
              <a:rPr lang="en-US" sz="3600" b="1" u="sng" dirty="0" smtClean="0">
                <a:solidFill>
                  <a:schemeClr val="bg1"/>
                </a:solidFill>
              </a:rPr>
              <a:t>its </a:t>
            </a:r>
            <a:r>
              <a:rPr lang="en-US" sz="3600" b="1" u="sng" dirty="0">
                <a:solidFill>
                  <a:schemeClr val="bg1"/>
                </a:solidFill>
              </a:rPr>
              <a:t>shearers is silent</a:t>
            </a:r>
            <a:r>
              <a:rPr lang="en-US" sz="3600" b="1" dirty="0">
                <a:solidFill>
                  <a:schemeClr val="bg1"/>
                </a:solidFill>
              </a:rPr>
              <a:t>, </a:t>
            </a:r>
            <a:r>
              <a:rPr lang="en-US" sz="3600" b="1" dirty="0" smtClean="0">
                <a:solidFill>
                  <a:schemeClr val="bg1"/>
                </a:solidFill>
              </a:rPr>
              <a:t/>
            </a:r>
            <a:br>
              <a:rPr lang="en-US" sz="3600" b="1" dirty="0" smtClean="0">
                <a:solidFill>
                  <a:schemeClr val="bg1"/>
                </a:solidFill>
              </a:rPr>
            </a:br>
            <a:r>
              <a:rPr lang="en-US" sz="3600" b="1" u="sng" dirty="0" smtClean="0">
                <a:solidFill>
                  <a:srgbClr val="0000CC"/>
                </a:solidFill>
              </a:rPr>
              <a:t>so He </a:t>
            </a:r>
            <a:r>
              <a:rPr lang="en-US" sz="3600" b="1" u="sng" dirty="0">
                <a:solidFill>
                  <a:srgbClr val="0000CC"/>
                </a:solidFill>
              </a:rPr>
              <a:t>didn't open </a:t>
            </a:r>
            <a:r>
              <a:rPr lang="en-US" sz="3600" b="1" u="sng" dirty="0" smtClean="0">
                <a:solidFill>
                  <a:srgbClr val="0000CC"/>
                </a:solidFill>
              </a:rPr>
              <a:t>His </a:t>
            </a:r>
            <a:r>
              <a:rPr lang="en-US" sz="3600" b="1" u="sng" dirty="0">
                <a:solidFill>
                  <a:srgbClr val="0000CC"/>
                </a:solidFill>
              </a:rPr>
              <a:t>mouth</a:t>
            </a:r>
            <a:r>
              <a:rPr lang="en-US" sz="3600" b="1" dirty="0">
                <a:solidFill>
                  <a:srgbClr val="0000CC"/>
                </a:solidFill>
              </a:rPr>
              <a:t>.”</a:t>
            </a:r>
          </a:p>
        </p:txBody>
      </p:sp>
      <p:sp>
        <p:nvSpPr>
          <p:cNvPr id="4" name="Rectangle 3"/>
          <p:cNvSpPr/>
          <p:nvPr/>
        </p:nvSpPr>
        <p:spPr>
          <a:xfrm>
            <a:off x="402336" y="231648"/>
            <a:ext cx="11399520" cy="632764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72885F03-FF76-411C-9CE3-18D6A16748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E11F9C97-2F05-4394-9CC8-AA3D7B429E53}"/>
              </a:ext>
            </a:extLst>
          </p:cNvPr>
          <p:cNvSpPr>
            <a:spLocks noGrp="1"/>
          </p:cNvSpPr>
          <p:nvPr>
            <p:ph type="sldNum" sz="quarter" idx="12"/>
          </p:nvPr>
        </p:nvSpPr>
        <p:spPr/>
        <p:txBody>
          <a:bodyPr/>
          <a:lstStyle/>
          <a:p>
            <a:fld id="{AEC2E7B4-46C8-41D5-9B4B-43EBD31AFFDB}" type="slidenum">
              <a:rPr lang="en-US" smtClean="0"/>
              <a:t>38</a:t>
            </a:fld>
            <a:endParaRPr lang="en-US"/>
          </a:p>
        </p:txBody>
      </p:sp>
    </p:spTree>
    <p:extLst>
      <p:ext uri="{BB962C8B-B14F-4D97-AF65-F5344CB8AC3E}">
        <p14:creationId xmlns:p14="http://schemas.microsoft.com/office/powerpoint/2010/main" val="131147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92000" cy="6848835"/>
          </a:xfrm>
          <a:prstGeom prst="rect">
            <a:avLst/>
          </a:prstGeom>
          <a:solidFill>
            <a:srgbClr val="703F16"/>
          </a:solidFill>
        </p:spPr>
      </p:pic>
      <p:sp>
        <p:nvSpPr>
          <p:cNvPr id="3" name="TextBox 2"/>
          <p:cNvSpPr txBox="1"/>
          <p:nvPr/>
        </p:nvSpPr>
        <p:spPr>
          <a:xfrm>
            <a:off x="715108" y="3692769"/>
            <a:ext cx="9976337" cy="2677656"/>
          </a:xfrm>
          <a:prstGeom prst="rect">
            <a:avLst/>
          </a:prstGeom>
          <a:solidFill>
            <a:srgbClr val="703F16">
              <a:alpha val="54000"/>
            </a:srgbClr>
          </a:solidFill>
          <a:effectLst>
            <a:glow rad="228600">
              <a:schemeClr val="accent4">
                <a:satMod val="175000"/>
                <a:alpha val="40000"/>
              </a:schemeClr>
            </a:glow>
          </a:effectLst>
        </p:spPr>
        <p:txBody>
          <a:bodyPr wrap="square" rtlCol="0">
            <a:spAutoFit/>
            <a:scene3d>
              <a:camera prst="orthographicFront"/>
              <a:lightRig rig="threePt" dir="t"/>
            </a:scene3d>
            <a:sp3d extrusionH="57150">
              <a:bevelT h="25400" prst="softRound"/>
            </a:sp3d>
          </a:bodyPr>
          <a:lstStyle/>
          <a:p>
            <a:pPr algn="ctr"/>
            <a:r>
              <a:rPr lang="en-US" sz="2800" b="1" dirty="0" smtClean="0">
                <a:solidFill>
                  <a:schemeClr val="bg1"/>
                </a:solidFill>
              </a:rPr>
              <a:t>Our Messiah </a:t>
            </a:r>
            <a:r>
              <a:rPr lang="en-US" sz="2800" b="1" dirty="0">
                <a:solidFill>
                  <a:schemeClr val="bg1"/>
                </a:solidFill>
              </a:rPr>
              <a:t>was persecuted unfairly, </a:t>
            </a:r>
            <a:r>
              <a:rPr lang="en-US" sz="2800" b="1" u="sng" dirty="0">
                <a:solidFill>
                  <a:schemeClr val="bg1"/>
                </a:solidFill>
              </a:rPr>
              <a:t>but because of righteousness’ sake, </a:t>
            </a:r>
            <a:r>
              <a:rPr lang="en-US" sz="2800" b="1" u="sng" dirty="0" smtClean="0">
                <a:solidFill>
                  <a:schemeClr val="bg1"/>
                </a:solidFill>
              </a:rPr>
              <a:t>He </a:t>
            </a:r>
            <a:r>
              <a:rPr lang="en-US" sz="2800" b="1" u="sng" dirty="0">
                <a:solidFill>
                  <a:schemeClr val="bg1"/>
                </a:solidFill>
              </a:rPr>
              <a:t>suffered patiently</a:t>
            </a:r>
            <a:r>
              <a:rPr lang="en-US" sz="2800" b="1" dirty="0" smtClean="0">
                <a:solidFill>
                  <a:schemeClr val="bg1"/>
                </a:solidFill>
              </a:rPr>
              <a:t>.  </a:t>
            </a:r>
            <a:r>
              <a:rPr lang="en-US" sz="2800" b="1" dirty="0">
                <a:solidFill>
                  <a:schemeClr val="bg1"/>
                </a:solidFill>
              </a:rPr>
              <a:t>In like manner, if we find ourselves suffering for faults not of our own, whether it be in personal relationships, at our work, or otherwise, we need to follow Messiah’s example of righteously responding with silence, </a:t>
            </a:r>
            <a:r>
              <a:rPr lang="en-US" sz="2800" b="1" dirty="0" smtClean="0">
                <a:solidFill>
                  <a:schemeClr val="bg1"/>
                </a:solidFill>
              </a:rPr>
              <a:t/>
            </a:r>
            <a:br>
              <a:rPr lang="en-US" sz="2800" b="1" dirty="0" smtClean="0">
                <a:solidFill>
                  <a:schemeClr val="bg1"/>
                </a:solidFill>
              </a:rPr>
            </a:br>
            <a:r>
              <a:rPr lang="en-US" sz="2800" b="1" u="sng" dirty="0" smtClean="0">
                <a:solidFill>
                  <a:schemeClr val="bg1"/>
                </a:solidFill>
              </a:rPr>
              <a:t>and </a:t>
            </a:r>
            <a:r>
              <a:rPr lang="en-US" sz="2800" b="1" u="sng" dirty="0">
                <a:solidFill>
                  <a:schemeClr val="bg1"/>
                </a:solidFill>
              </a:rPr>
              <a:t>not opening our mouth to guile</a:t>
            </a:r>
            <a:r>
              <a:rPr lang="en-US" sz="2800" b="1" dirty="0">
                <a:solidFill>
                  <a:schemeClr val="bg1"/>
                </a:solidFill>
              </a:rPr>
              <a:t>.</a:t>
            </a:r>
          </a:p>
        </p:txBody>
      </p:sp>
      <p:pic>
        <p:nvPicPr>
          <p:cNvPr id="5" name="Picture 4">
            <a:extLst>
              <a:ext uri="{FF2B5EF4-FFF2-40B4-BE49-F238E27FC236}">
                <a16:creationId xmlns:a16="http://schemas.microsoft.com/office/drawing/2014/main" xmlns="" id="{EF8FF10D-B76C-42E6-97C0-CBE8A84E82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1E792BB4-C62C-40C4-852E-1745A5CC0C2D}"/>
              </a:ext>
            </a:extLst>
          </p:cNvPr>
          <p:cNvSpPr>
            <a:spLocks noGrp="1"/>
          </p:cNvSpPr>
          <p:nvPr>
            <p:ph type="sldNum" sz="quarter" idx="12"/>
          </p:nvPr>
        </p:nvSpPr>
        <p:spPr/>
        <p:txBody>
          <a:bodyPr/>
          <a:lstStyle/>
          <a:p>
            <a:fld id="{AEC2E7B4-46C8-41D5-9B4B-43EBD31AFFDB}" type="slidenum">
              <a:rPr lang="en-US" smtClean="0"/>
              <a:t>39</a:t>
            </a:fld>
            <a:endParaRPr lang="en-US"/>
          </a:p>
        </p:txBody>
      </p:sp>
    </p:spTree>
    <p:extLst>
      <p:ext uri="{BB962C8B-B14F-4D97-AF65-F5344CB8AC3E}">
        <p14:creationId xmlns:p14="http://schemas.microsoft.com/office/powerpoint/2010/main" val="1189815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410308" y="3781726"/>
            <a:ext cx="7137974" cy="24314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200" b="1" i="1" dirty="0">
                <a:solidFill>
                  <a:schemeClr val="bg1"/>
                </a:solidFill>
              </a:rPr>
              <a:t>Ecclesiastes 3:7 </a:t>
            </a:r>
            <a:r>
              <a:rPr lang="en-US" sz="3200" b="1" i="1" dirty="0" smtClean="0">
                <a:solidFill>
                  <a:schemeClr val="bg1"/>
                </a:solidFill>
              </a:rPr>
              <a:t/>
            </a:r>
            <a:br>
              <a:rPr lang="en-US" sz="3200" b="1" i="1" dirty="0" smtClean="0">
                <a:solidFill>
                  <a:schemeClr val="bg1"/>
                </a:solidFill>
              </a:rPr>
            </a:br>
            <a:r>
              <a:rPr lang="en-US" sz="2400" i="1" dirty="0" smtClean="0">
                <a:solidFill>
                  <a:schemeClr val="bg1"/>
                </a:solidFill>
              </a:rPr>
              <a:t>(</a:t>
            </a:r>
            <a:r>
              <a:rPr lang="en-US" sz="2400" i="1" dirty="0">
                <a:solidFill>
                  <a:schemeClr val="bg1"/>
                </a:solidFill>
              </a:rPr>
              <a:t>New American Standard Version - NASV) </a:t>
            </a:r>
            <a:r>
              <a:rPr lang="en-US" sz="2400" i="1" dirty="0" smtClean="0">
                <a:solidFill>
                  <a:schemeClr val="bg1"/>
                </a:solidFill>
              </a:rPr>
              <a:t/>
            </a:r>
            <a:br>
              <a:rPr lang="en-US" sz="2400" i="1" dirty="0" smtClean="0">
                <a:solidFill>
                  <a:schemeClr val="bg1"/>
                </a:solidFill>
              </a:rPr>
            </a:br>
            <a:r>
              <a:rPr lang="en-US" sz="3200" b="1" dirty="0" smtClean="0">
                <a:solidFill>
                  <a:schemeClr val="bg1"/>
                </a:solidFill>
              </a:rPr>
              <a:t>“</a:t>
            </a:r>
            <a:r>
              <a:rPr lang="en-US" sz="3200" b="1" dirty="0">
                <a:solidFill>
                  <a:schemeClr val="bg1"/>
                </a:solidFill>
              </a:rPr>
              <a:t>A time to tear apart and </a:t>
            </a: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a </a:t>
            </a:r>
            <a:r>
              <a:rPr lang="en-US" sz="3200" b="1" dirty="0">
                <a:solidFill>
                  <a:schemeClr val="bg1"/>
                </a:solidFill>
              </a:rPr>
              <a:t>time to sew together; </a:t>
            </a: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A </a:t>
            </a:r>
            <a:r>
              <a:rPr lang="en-US" sz="3200" b="1" dirty="0">
                <a:solidFill>
                  <a:schemeClr val="bg1"/>
                </a:solidFill>
              </a:rPr>
              <a:t>time </a:t>
            </a:r>
            <a:r>
              <a:rPr lang="en-US" sz="3200" b="1" u="sng" dirty="0">
                <a:solidFill>
                  <a:schemeClr val="bg1"/>
                </a:solidFill>
              </a:rPr>
              <a:t>to be silent</a:t>
            </a:r>
            <a:r>
              <a:rPr lang="en-US" sz="3200" b="1" dirty="0">
                <a:solidFill>
                  <a:schemeClr val="bg1"/>
                </a:solidFill>
              </a:rPr>
              <a:t> and a time to speak.”</a:t>
            </a:r>
          </a:p>
        </p:txBody>
      </p:sp>
      <p:pic>
        <p:nvPicPr>
          <p:cNvPr id="5" name="Picture 4">
            <a:extLst>
              <a:ext uri="{FF2B5EF4-FFF2-40B4-BE49-F238E27FC236}">
                <a16:creationId xmlns:a16="http://schemas.microsoft.com/office/drawing/2014/main" xmlns="" id="{824C0463-0315-41C6-8C5E-6665569BCB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7E7CDCE6-377E-4B22-B352-1FA2E3650DE8}"/>
              </a:ext>
            </a:extLst>
          </p:cNvPr>
          <p:cNvSpPr>
            <a:spLocks noGrp="1"/>
          </p:cNvSpPr>
          <p:nvPr>
            <p:ph type="sldNum" sz="quarter" idx="12"/>
          </p:nvPr>
        </p:nvSpPr>
        <p:spPr/>
        <p:txBody>
          <a:bodyPr/>
          <a:lstStyle/>
          <a:p>
            <a:fld id="{AEC2E7B4-46C8-41D5-9B4B-43EBD31AFFDB}" type="slidenum">
              <a:rPr lang="en-US" smtClean="0"/>
              <a:t>4</a:t>
            </a:fld>
            <a:endParaRPr lang="en-US"/>
          </a:p>
        </p:txBody>
      </p:sp>
    </p:spTree>
    <p:extLst>
      <p:ext uri="{BB962C8B-B14F-4D97-AF65-F5344CB8AC3E}">
        <p14:creationId xmlns:p14="http://schemas.microsoft.com/office/powerpoint/2010/main" val="2595116234"/>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34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1999" cy="6858000"/>
          </a:xfrm>
          <a:prstGeom prst="rect">
            <a:avLst/>
          </a:prstGeom>
        </p:spPr>
      </p:pic>
      <p:sp>
        <p:nvSpPr>
          <p:cNvPr id="3" name="TextBox 2"/>
          <p:cNvSpPr txBox="1"/>
          <p:nvPr/>
        </p:nvSpPr>
        <p:spPr>
          <a:xfrm>
            <a:off x="3153509" y="1443841"/>
            <a:ext cx="7983416" cy="3970318"/>
          </a:xfrm>
          <a:prstGeom prst="rect">
            <a:avLst/>
          </a:prstGeom>
          <a:solidFill>
            <a:schemeClr val="dk1">
              <a:alpha val="24000"/>
            </a:schemeClr>
          </a:solidFill>
          <a:effectLst>
            <a:glow rad="228600">
              <a:schemeClr val="accent4">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pPr algn="just"/>
            <a:r>
              <a:rPr lang="en-US" sz="2800" i="1" dirty="0" smtClean="0">
                <a:solidFill>
                  <a:schemeClr val="bg1"/>
                </a:solidFill>
              </a:rPr>
              <a:t>1 Peter </a:t>
            </a:r>
            <a:r>
              <a:rPr lang="en-US" sz="2800" i="1" dirty="0">
                <a:solidFill>
                  <a:schemeClr val="bg1"/>
                </a:solidFill>
              </a:rPr>
              <a:t>2:18-23 states </a:t>
            </a:r>
            <a:r>
              <a:rPr lang="en-US" sz="2400" i="1" dirty="0">
                <a:solidFill>
                  <a:schemeClr val="bg1"/>
                </a:solidFill>
              </a:rPr>
              <a:t>(CJB): </a:t>
            </a:r>
            <a:r>
              <a:rPr lang="en-US" sz="2800" b="1" dirty="0">
                <a:solidFill>
                  <a:schemeClr val="bg1"/>
                </a:solidFill>
              </a:rPr>
              <a:t>“Servants, be in subjection to your masters with all fear; not only to the good and gentle, but also to the wicked. </a:t>
            </a:r>
            <a:r>
              <a:rPr lang="en-US" sz="2800" b="1" dirty="0" smtClean="0">
                <a:solidFill>
                  <a:schemeClr val="bg1"/>
                </a:solidFill>
              </a:rPr>
              <a:t> For </a:t>
            </a:r>
            <a:r>
              <a:rPr lang="en-US" sz="2800" b="1" dirty="0">
                <a:solidFill>
                  <a:schemeClr val="bg1"/>
                </a:solidFill>
              </a:rPr>
              <a:t>it is commendable if someone endures pain, suffering unjustly, because of conscience toward </a:t>
            </a:r>
            <a:r>
              <a:rPr lang="en-US" sz="2800" b="1" dirty="0" smtClean="0">
                <a:solidFill>
                  <a:schemeClr val="bg1"/>
                </a:solidFill>
              </a:rPr>
              <a:t>Elohim. </a:t>
            </a:r>
            <a:br>
              <a:rPr lang="en-US" sz="2800" b="1" dirty="0" smtClean="0">
                <a:solidFill>
                  <a:schemeClr val="bg1"/>
                </a:solidFill>
              </a:rPr>
            </a:br>
            <a:r>
              <a:rPr lang="en-US" sz="2800" b="1" dirty="0" smtClean="0">
                <a:solidFill>
                  <a:schemeClr val="bg1"/>
                </a:solidFill>
              </a:rPr>
              <a:t>For </a:t>
            </a:r>
            <a:r>
              <a:rPr lang="en-US" sz="2800" b="1" dirty="0">
                <a:solidFill>
                  <a:schemeClr val="bg1"/>
                </a:solidFill>
              </a:rPr>
              <a:t>what glory is it if, when you sin, you patiently endure beating? But if, when you do well, you patiently endure suffering, this is commendable with  </a:t>
            </a:r>
            <a:r>
              <a:rPr lang="en-US" sz="2800" b="1" dirty="0" smtClean="0">
                <a:solidFill>
                  <a:schemeClr val="bg1"/>
                </a:solidFill>
              </a:rPr>
              <a:t>YHVH…</a:t>
            </a:r>
            <a:endParaRPr lang="en-US" sz="2800" b="1" dirty="0">
              <a:solidFill>
                <a:schemeClr val="bg1"/>
              </a:solidFill>
            </a:endParaRPr>
          </a:p>
        </p:txBody>
      </p:sp>
      <p:pic>
        <p:nvPicPr>
          <p:cNvPr id="5" name="Picture 4">
            <a:extLst>
              <a:ext uri="{FF2B5EF4-FFF2-40B4-BE49-F238E27FC236}">
                <a16:creationId xmlns:a16="http://schemas.microsoft.com/office/drawing/2014/main" xmlns="" id="{AA27AD4E-9FC3-4AF7-BA61-AD258C22CB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C6BBE632-729F-45BC-900A-332DD5FE818A}"/>
              </a:ext>
            </a:extLst>
          </p:cNvPr>
          <p:cNvSpPr>
            <a:spLocks noGrp="1"/>
          </p:cNvSpPr>
          <p:nvPr>
            <p:ph type="sldNum" sz="quarter" idx="12"/>
          </p:nvPr>
        </p:nvSpPr>
        <p:spPr/>
        <p:txBody>
          <a:bodyPr/>
          <a:lstStyle/>
          <a:p>
            <a:fld id="{AEC2E7B4-46C8-41D5-9B4B-43EBD31AFFDB}" type="slidenum">
              <a:rPr lang="en-US" smtClean="0"/>
              <a:t>40</a:t>
            </a:fld>
            <a:endParaRPr lang="en-US"/>
          </a:p>
        </p:txBody>
      </p:sp>
    </p:spTree>
    <p:extLst>
      <p:ext uri="{BB962C8B-B14F-4D97-AF65-F5344CB8AC3E}">
        <p14:creationId xmlns:p14="http://schemas.microsoft.com/office/powerpoint/2010/main" val="759215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1999" cy="6858000"/>
          </a:xfrm>
          <a:prstGeom prst="rect">
            <a:avLst/>
          </a:prstGeom>
        </p:spPr>
      </p:pic>
      <p:sp>
        <p:nvSpPr>
          <p:cNvPr id="3" name="TextBox 2"/>
          <p:cNvSpPr txBox="1"/>
          <p:nvPr/>
        </p:nvSpPr>
        <p:spPr>
          <a:xfrm>
            <a:off x="3059724" y="1874728"/>
            <a:ext cx="7983416" cy="3108543"/>
          </a:xfrm>
          <a:prstGeom prst="rect">
            <a:avLst/>
          </a:prstGeom>
          <a:solidFill>
            <a:schemeClr val="bg1">
              <a:alpha val="26000"/>
            </a:schemeClr>
          </a:solidFill>
          <a:effectLst>
            <a:glow rad="228600">
              <a:schemeClr val="accent4">
                <a:satMod val="175000"/>
                <a:alpha val="40000"/>
              </a:schemeClr>
            </a:glow>
          </a:effectLst>
        </p:spPr>
        <p:txBody>
          <a:bodyPr wrap="square" rtlCol="0">
            <a:spAutoFit/>
          </a:bodyPr>
          <a:lstStyle/>
          <a:p>
            <a:pPr algn="just"/>
            <a:r>
              <a:rPr lang="en-US" sz="2800" b="1" dirty="0" smtClean="0">
                <a:solidFill>
                  <a:schemeClr val="bg1"/>
                </a:solidFill>
              </a:rPr>
              <a:t>…</a:t>
            </a:r>
            <a:r>
              <a:rPr lang="en-US" sz="2800" b="1" dirty="0" smtClean="0">
                <a:solidFill>
                  <a:schemeClr val="bg1"/>
                </a:solidFill>
              </a:rPr>
              <a:t> </a:t>
            </a:r>
            <a:r>
              <a:rPr lang="en-US" sz="2800" b="1" dirty="0">
                <a:solidFill>
                  <a:schemeClr val="bg1"/>
                </a:solidFill>
              </a:rPr>
              <a:t>For to this you were called, because Messiah also suffered for us, leaving you an example, that you should follow </a:t>
            </a:r>
            <a:r>
              <a:rPr lang="en-US" sz="2800" b="1" dirty="0" smtClean="0">
                <a:solidFill>
                  <a:schemeClr val="bg1"/>
                </a:solidFill>
              </a:rPr>
              <a:t>His </a:t>
            </a:r>
            <a:r>
              <a:rPr lang="en-US" sz="2800" b="1" dirty="0">
                <a:solidFill>
                  <a:schemeClr val="bg1"/>
                </a:solidFill>
              </a:rPr>
              <a:t>steps, who did not sin, "neither was deceit found in his mouth." </a:t>
            </a:r>
            <a:r>
              <a:rPr lang="en-US" sz="2800" b="1" dirty="0" smtClean="0">
                <a:solidFill>
                  <a:schemeClr val="bg1"/>
                </a:solidFill>
              </a:rPr>
              <a:t> Who</a:t>
            </a:r>
            <a:r>
              <a:rPr lang="en-US" sz="2800" b="1" dirty="0">
                <a:solidFill>
                  <a:schemeClr val="bg1"/>
                </a:solidFill>
              </a:rPr>
              <a:t>, </a:t>
            </a:r>
            <a:r>
              <a:rPr lang="en-US" sz="2800" b="1" dirty="0">
                <a:solidFill>
                  <a:srgbClr val="FFFF00"/>
                </a:solidFill>
              </a:rPr>
              <a:t>when </a:t>
            </a:r>
            <a:r>
              <a:rPr lang="en-US" sz="2800" b="1" dirty="0" smtClean="0">
                <a:solidFill>
                  <a:srgbClr val="FFFF00"/>
                </a:solidFill>
              </a:rPr>
              <a:t>He </a:t>
            </a:r>
            <a:br>
              <a:rPr lang="en-US" sz="2800" b="1" dirty="0" smtClean="0">
                <a:solidFill>
                  <a:srgbClr val="FFFF00"/>
                </a:solidFill>
              </a:rPr>
            </a:br>
            <a:r>
              <a:rPr lang="en-US" sz="2800" b="1" dirty="0" smtClean="0">
                <a:solidFill>
                  <a:srgbClr val="FFFF00"/>
                </a:solidFill>
              </a:rPr>
              <a:t>was </a:t>
            </a:r>
            <a:r>
              <a:rPr lang="en-US" sz="2800" b="1" dirty="0">
                <a:solidFill>
                  <a:srgbClr val="FFFF00"/>
                </a:solidFill>
              </a:rPr>
              <a:t>cursed</a:t>
            </a:r>
            <a:r>
              <a:rPr lang="en-US" sz="2800" b="1" dirty="0">
                <a:solidFill>
                  <a:schemeClr val="bg1"/>
                </a:solidFill>
              </a:rPr>
              <a:t>, </a:t>
            </a:r>
            <a:r>
              <a:rPr lang="en-US" sz="2800" b="1" u="sng" dirty="0">
                <a:solidFill>
                  <a:schemeClr val="bg1"/>
                </a:solidFill>
              </a:rPr>
              <a:t>didn't curse back</a:t>
            </a:r>
            <a:r>
              <a:rPr lang="en-US" sz="2800" b="1" dirty="0">
                <a:solidFill>
                  <a:schemeClr val="bg1"/>
                </a:solidFill>
              </a:rPr>
              <a:t>. </a:t>
            </a:r>
            <a:r>
              <a:rPr lang="en-US" sz="2800" b="1" dirty="0" smtClean="0">
                <a:solidFill>
                  <a:schemeClr val="bg1"/>
                </a:solidFill>
              </a:rPr>
              <a:t> </a:t>
            </a:r>
            <a:r>
              <a:rPr lang="en-US" sz="2800" b="1" dirty="0" smtClean="0">
                <a:solidFill>
                  <a:srgbClr val="FFFF00"/>
                </a:solidFill>
              </a:rPr>
              <a:t>When He </a:t>
            </a:r>
            <a:r>
              <a:rPr lang="en-US" sz="2800" b="1" dirty="0">
                <a:solidFill>
                  <a:srgbClr val="FFFF00"/>
                </a:solidFill>
              </a:rPr>
              <a:t>suffered</a:t>
            </a:r>
            <a:r>
              <a:rPr lang="en-US" sz="2800" b="1" dirty="0">
                <a:solidFill>
                  <a:schemeClr val="bg1"/>
                </a:solidFill>
              </a:rPr>
              <a:t>, </a:t>
            </a:r>
            <a:r>
              <a:rPr lang="en-US" sz="2800" b="1" dirty="0" smtClean="0">
                <a:solidFill>
                  <a:schemeClr val="bg1"/>
                </a:solidFill>
              </a:rPr>
              <a:t/>
            </a:r>
            <a:br>
              <a:rPr lang="en-US" sz="2800" b="1" dirty="0" smtClean="0">
                <a:solidFill>
                  <a:schemeClr val="bg1"/>
                </a:solidFill>
              </a:rPr>
            </a:br>
            <a:r>
              <a:rPr lang="en-US" sz="2800" b="1" u="sng" dirty="0" smtClean="0">
                <a:solidFill>
                  <a:schemeClr val="bg1"/>
                </a:solidFill>
              </a:rPr>
              <a:t>didn't </a:t>
            </a:r>
            <a:r>
              <a:rPr lang="en-US" sz="2800" b="1" u="sng" dirty="0">
                <a:solidFill>
                  <a:schemeClr val="bg1"/>
                </a:solidFill>
              </a:rPr>
              <a:t>threaten</a:t>
            </a:r>
            <a:r>
              <a:rPr lang="en-US" sz="2800" b="1" dirty="0">
                <a:solidFill>
                  <a:schemeClr val="bg1"/>
                </a:solidFill>
              </a:rPr>
              <a:t>, </a:t>
            </a:r>
            <a:r>
              <a:rPr lang="en-US" sz="2800" b="1" u="sng" dirty="0">
                <a:solidFill>
                  <a:schemeClr val="bg1"/>
                </a:solidFill>
              </a:rPr>
              <a:t>but committed </a:t>
            </a:r>
            <a:r>
              <a:rPr lang="en-US" sz="2800" b="1" u="sng" dirty="0" smtClean="0">
                <a:solidFill>
                  <a:schemeClr val="bg1"/>
                </a:solidFill>
              </a:rPr>
              <a:t>Himself </a:t>
            </a:r>
            <a:r>
              <a:rPr lang="en-US" sz="2800" b="1" u="sng" dirty="0">
                <a:solidFill>
                  <a:schemeClr val="bg1"/>
                </a:solidFill>
              </a:rPr>
              <a:t>to </a:t>
            </a:r>
            <a:r>
              <a:rPr lang="en-US" sz="2800" b="1" u="sng" dirty="0" smtClean="0">
                <a:solidFill>
                  <a:schemeClr val="bg1"/>
                </a:solidFill>
              </a:rPr>
              <a:t>Him who </a:t>
            </a:r>
            <a:r>
              <a:rPr lang="en-US" sz="2800" b="1" u="sng" dirty="0">
                <a:solidFill>
                  <a:schemeClr val="bg1"/>
                </a:solidFill>
              </a:rPr>
              <a:t>judges </a:t>
            </a:r>
            <a:r>
              <a:rPr lang="en-US" sz="2800" b="1" u="sng" dirty="0" smtClean="0">
                <a:solidFill>
                  <a:schemeClr val="bg1"/>
                </a:solidFill>
              </a:rPr>
              <a:t>righteously</a:t>
            </a:r>
            <a:r>
              <a:rPr lang="en-US" sz="2800" b="1" dirty="0" smtClean="0">
                <a:solidFill>
                  <a:schemeClr val="bg1"/>
                </a:solidFill>
              </a:rPr>
              <a:t>.”</a:t>
            </a:r>
            <a:endParaRPr lang="en-US" sz="2800" b="1" dirty="0">
              <a:solidFill>
                <a:schemeClr val="bg1"/>
              </a:solidFill>
            </a:endParaRPr>
          </a:p>
        </p:txBody>
      </p:sp>
      <p:pic>
        <p:nvPicPr>
          <p:cNvPr id="5" name="Picture 4">
            <a:extLst>
              <a:ext uri="{FF2B5EF4-FFF2-40B4-BE49-F238E27FC236}">
                <a16:creationId xmlns:a16="http://schemas.microsoft.com/office/drawing/2014/main" xmlns="" id="{49B43FE6-1B3C-4520-B062-7634B0CE97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31D18D43-E532-41C0-99B9-A58ADF0211D5}"/>
              </a:ext>
            </a:extLst>
          </p:cNvPr>
          <p:cNvSpPr>
            <a:spLocks noGrp="1"/>
          </p:cNvSpPr>
          <p:nvPr>
            <p:ph type="sldNum" sz="quarter" idx="12"/>
          </p:nvPr>
        </p:nvSpPr>
        <p:spPr/>
        <p:txBody>
          <a:bodyPr/>
          <a:lstStyle/>
          <a:p>
            <a:fld id="{AEC2E7B4-46C8-41D5-9B4B-43EBD31AFFDB}" type="slidenum">
              <a:rPr lang="en-US" smtClean="0"/>
              <a:t>41</a:t>
            </a:fld>
            <a:endParaRPr lang="en-US"/>
          </a:p>
        </p:txBody>
      </p:sp>
    </p:spTree>
    <p:extLst>
      <p:ext uri="{BB962C8B-B14F-4D97-AF65-F5344CB8AC3E}">
        <p14:creationId xmlns:p14="http://schemas.microsoft.com/office/powerpoint/2010/main" val="2554272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A3E3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2182" y="873369"/>
            <a:ext cx="5121274" cy="501675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p:cNvSpPr txBox="1"/>
          <p:nvPr/>
        </p:nvSpPr>
        <p:spPr>
          <a:xfrm>
            <a:off x="832338" y="873369"/>
            <a:ext cx="4888523" cy="50167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200" b="1" dirty="0">
                <a:solidFill>
                  <a:schemeClr val="bg1"/>
                </a:solidFill>
              </a:rPr>
              <a:t>If we as </a:t>
            </a:r>
            <a:r>
              <a:rPr lang="en-US" sz="3200" b="1" dirty="0" smtClean="0">
                <a:solidFill>
                  <a:schemeClr val="bg1"/>
                </a:solidFill>
              </a:rPr>
              <a:t>Yahuah’s </a:t>
            </a:r>
            <a:r>
              <a:rPr lang="en-US" sz="3200" b="1" dirty="0">
                <a:solidFill>
                  <a:schemeClr val="bg1"/>
                </a:solidFill>
              </a:rPr>
              <a:t>people can learn to bridle our tongues and learn more and more to be gentle </a:t>
            </a:r>
            <a:r>
              <a:rPr lang="en-US" sz="3200" b="1" dirty="0" smtClean="0">
                <a:solidFill>
                  <a:schemeClr val="bg1"/>
                </a:solidFill>
              </a:rPr>
              <a:t>with</a:t>
            </a:r>
            <a:endParaRPr lang="en-US" sz="3200" b="1" dirty="0">
              <a:solidFill>
                <a:schemeClr val="bg1"/>
              </a:solidFill>
            </a:endParaRPr>
          </a:p>
          <a:p>
            <a:pPr algn="ctr"/>
            <a:r>
              <a:rPr lang="en-US" sz="3200" b="1" dirty="0">
                <a:solidFill>
                  <a:schemeClr val="bg1"/>
                </a:solidFill>
              </a:rPr>
              <a:t>quiet spirits, we will have come </a:t>
            </a:r>
            <a:r>
              <a:rPr lang="en-US" sz="3200" b="1" dirty="0" smtClean="0">
                <a:solidFill>
                  <a:schemeClr val="bg1"/>
                </a:solidFill>
              </a:rPr>
              <a:t>a long </a:t>
            </a:r>
            <a:r>
              <a:rPr lang="en-US" sz="3200" b="1" dirty="0">
                <a:solidFill>
                  <a:schemeClr val="bg1"/>
                </a:solidFill>
              </a:rPr>
              <a:t>way in perfecting our walk before </a:t>
            </a:r>
            <a:r>
              <a:rPr lang="en-US" sz="3200" b="1" dirty="0" smtClean="0">
                <a:solidFill>
                  <a:schemeClr val="bg1"/>
                </a:solidFill>
              </a:rPr>
              <a:t>Yahuah</a:t>
            </a:r>
            <a:r>
              <a:rPr lang="en-US" sz="3200" b="1" dirty="0">
                <a:solidFill>
                  <a:schemeClr val="bg1"/>
                </a:solidFill>
              </a:rPr>
              <a:t>. </a:t>
            </a:r>
            <a:r>
              <a:rPr lang="en-US" sz="3200" b="1" dirty="0" smtClean="0">
                <a:solidFill>
                  <a:schemeClr val="bg1"/>
                </a:solidFill>
              </a:rPr>
              <a:t> Chapter </a:t>
            </a:r>
            <a:r>
              <a:rPr lang="en-US" sz="3200" b="1" dirty="0">
                <a:solidFill>
                  <a:schemeClr val="bg1"/>
                </a:solidFill>
              </a:rPr>
              <a:t>three</a:t>
            </a:r>
          </a:p>
          <a:p>
            <a:pPr algn="ctr"/>
            <a:r>
              <a:rPr lang="en-US" sz="3200" b="1" dirty="0">
                <a:solidFill>
                  <a:schemeClr val="bg1"/>
                </a:solidFill>
              </a:rPr>
              <a:t>of the book of James has much to say about this.</a:t>
            </a:r>
          </a:p>
        </p:txBody>
      </p:sp>
      <p:sp>
        <p:nvSpPr>
          <p:cNvPr id="4" name="Rectangle 3"/>
          <p:cNvSpPr/>
          <p:nvPr/>
        </p:nvSpPr>
        <p:spPr>
          <a:xfrm>
            <a:off x="451104" y="243840"/>
            <a:ext cx="11375136" cy="631545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0462C8F-818F-48E8-B2DB-81E95C2FFC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488B5680-2516-4E7B-B148-513276CB55B2}"/>
              </a:ext>
            </a:extLst>
          </p:cNvPr>
          <p:cNvSpPr>
            <a:spLocks noGrp="1"/>
          </p:cNvSpPr>
          <p:nvPr>
            <p:ph type="sldNum" sz="quarter" idx="12"/>
          </p:nvPr>
        </p:nvSpPr>
        <p:spPr/>
        <p:txBody>
          <a:bodyPr/>
          <a:lstStyle/>
          <a:p>
            <a:fld id="{AEC2E7B4-46C8-41D5-9B4B-43EBD31AFFDB}" type="slidenum">
              <a:rPr lang="en-US" smtClean="0"/>
              <a:t>42</a:t>
            </a:fld>
            <a:endParaRPr lang="en-US"/>
          </a:p>
        </p:txBody>
      </p:sp>
    </p:spTree>
    <p:extLst>
      <p:ext uri="{BB962C8B-B14F-4D97-AF65-F5344CB8AC3E}">
        <p14:creationId xmlns:p14="http://schemas.microsoft.com/office/powerpoint/2010/main" val="773575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1999" cy="6858000"/>
          </a:xfrm>
          <a:prstGeom prst="rect">
            <a:avLst/>
          </a:prstGeom>
        </p:spPr>
      </p:pic>
      <p:sp>
        <p:nvSpPr>
          <p:cNvPr id="3" name="TextBox 2"/>
          <p:cNvSpPr txBox="1"/>
          <p:nvPr/>
        </p:nvSpPr>
        <p:spPr>
          <a:xfrm>
            <a:off x="3059724" y="1874728"/>
            <a:ext cx="7983416" cy="2431435"/>
          </a:xfrm>
          <a:prstGeom prst="rect">
            <a:avLst/>
          </a:prstGeom>
          <a:solidFill>
            <a:schemeClr val="dk1">
              <a:alpha val="33000"/>
            </a:schemeClr>
          </a:solidFill>
          <a:effectLst>
            <a:glow rad="228600">
              <a:schemeClr val="accent4">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pPr algn="just"/>
            <a:r>
              <a:rPr lang="en-US" sz="2800" b="1" dirty="0">
                <a:solidFill>
                  <a:schemeClr val="bg1"/>
                </a:solidFill>
              </a:rPr>
              <a:t>"Let not many of you be teachers, my brothers, knowing that we will receive heavier judgment.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For </a:t>
            </a:r>
            <a:r>
              <a:rPr lang="en-US" sz="2800" b="1" dirty="0">
                <a:solidFill>
                  <a:schemeClr val="bg1"/>
                </a:solidFill>
              </a:rPr>
              <a:t>in many things we all stumble. </a:t>
            </a:r>
            <a:r>
              <a:rPr lang="en-US" sz="3200" b="1" dirty="0">
                <a:solidFill>
                  <a:schemeClr val="bg1"/>
                </a:solidFill>
              </a:rPr>
              <a:t>If anyone doesn't stumble in word, the same is a perfect man, able to bridle the whole body also. </a:t>
            </a:r>
            <a:r>
              <a:rPr lang="en-US" sz="3200" b="1" dirty="0" smtClean="0">
                <a:solidFill>
                  <a:schemeClr val="bg1"/>
                </a:solidFill>
              </a:rPr>
              <a:t>…</a:t>
            </a:r>
            <a:endParaRPr lang="en-US" sz="3200" b="1" dirty="0">
              <a:solidFill>
                <a:schemeClr val="bg1"/>
              </a:solidFill>
            </a:endParaRPr>
          </a:p>
        </p:txBody>
      </p:sp>
      <p:pic>
        <p:nvPicPr>
          <p:cNvPr id="5" name="Picture 4">
            <a:extLst>
              <a:ext uri="{FF2B5EF4-FFF2-40B4-BE49-F238E27FC236}">
                <a16:creationId xmlns:a16="http://schemas.microsoft.com/office/drawing/2014/main" xmlns="" id="{FECC5392-D301-4119-B2E8-84CA433A91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3DB8C2DA-4B80-4D65-A911-70DEEC97566E}"/>
              </a:ext>
            </a:extLst>
          </p:cNvPr>
          <p:cNvSpPr>
            <a:spLocks noGrp="1"/>
          </p:cNvSpPr>
          <p:nvPr>
            <p:ph type="sldNum" sz="quarter" idx="12"/>
          </p:nvPr>
        </p:nvSpPr>
        <p:spPr/>
        <p:txBody>
          <a:bodyPr/>
          <a:lstStyle/>
          <a:p>
            <a:fld id="{AEC2E7B4-46C8-41D5-9B4B-43EBD31AFFDB}" type="slidenum">
              <a:rPr lang="en-US" smtClean="0"/>
              <a:t>43</a:t>
            </a:fld>
            <a:endParaRPr lang="en-US"/>
          </a:p>
        </p:txBody>
      </p:sp>
    </p:spTree>
    <p:extLst>
      <p:ext uri="{BB962C8B-B14F-4D97-AF65-F5344CB8AC3E}">
        <p14:creationId xmlns:p14="http://schemas.microsoft.com/office/powerpoint/2010/main" val="4281719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0CA6E"/>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4446165" cy="6858000"/>
          </a:xfrm>
          <a:prstGeom prst="rect">
            <a:avLst/>
          </a:prstGeom>
        </p:spPr>
      </p:pic>
      <p:sp>
        <p:nvSpPr>
          <p:cNvPr id="4" name="TextBox 3"/>
          <p:cNvSpPr txBox="1"/>
          <p:nvPr/>
        </p:nvSpPr>
        <p:spPr>
          <a:xfrm>
            <a:off x="5802923" y="1324708"/>
            <a:ext cx="4853353" cy="3785652"/>
          </a:xfrm>
          <a:prstGeom prst="rect">
            <a:avLst/>
          </a:prstGeom>
          <a:solidFill>
            <a:schemeClr val="accent6">
              <a:alpha val="97000"/>
            </a:schemeClr>
          </a:solidFill>
          <a:effectLst>
            <a:glow rad="228600">
              <a:schemeClr val="accent4">
                <a:satMod val="175000"/>
                <a:alpha val="40000"/>
              </a:schemeClr>
            </a:glow>
          </a:effectLst>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4000" dirty="0"/>
              <a:t> </a:t>
            </a:r>
            <a:r>
              <a:rPr lang="en-US" sz="4000" dirty="0" smtClean="0"/>
              <a:t>“… </a:t>
            </a:r>
            <a:r>
              <a:rPr lang="en-US" sz="4000" b="1" dirty="0"/>
              <a:t>Indeed, we put bits into the horses' mouths so that they may obey us, and we guide their whole body.</a:t>
            </a:r>
            <a:r>
              <a:rPr lang="en-US" sz="4000" dirty="0"/>
              <a:t> </a:t>
            </a:r>
            <a:r>
              <a:rPr lang="en-US" sz="4000" dirty="0" smtClean="0"/>
              <a:t>…</a:t>
            </a:r>
            <a:endParaRPr lang="en-US" sz="4000" dirty="0"/>
          </a:p>
        </p:txBody>
      </p:sp>
      <p:pic>
        <p:nvPicPr>
          <p:cNvPr id="2" name="Picture 1">
            <a:extLst>
              <a:ext uri="{FF2B5EF4-FFF2-40B4-BE49-F238E27FC236}">
                <a16:creationId xmlns:a16="http://schemas.microsoft.com/office/drawing/2014/main" xmlns="" id="{FFC6B919-C8AD-4CD2-8D7E-535AF0BB9A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E6E5CA36-86E7-46A9-A6F0-19A71495C446}"/>
              </a:ext>
            </a:extLst>
          </p:cNvPr>
          <p:cNvSpPr>
            <a:spLocks noGrp="1"/>
          </p:cNvSpPr>
          <p:nvPr>
            <p:ph type="sldNum" sz="quarter" idx="12"/>
          </p:nvPr>
        </p:nvSpPr>
        <p:spPr/>
        <p:txBody>
          <a:bodyPr/>
          <a:lstStyle/>
          <a:p>
            <a:fld id="{AEC2E7B4-46C8-41D5-9B4B-43EBD31AFFDB}" type="slidenum">
              <a:rPr lang="en-US" smtClean="0"/>
              <a:t>44</a:t>
            </a:fld>
            <a:endParaRPr lang="en-US"/>
          </a:p>
        </p:txBody>
      </p:sp>
    </p:spTree>
    <p:extLst>
      <p:ext uri="{BB962C8B-B14F-4D97-AF65-F5344CB8AC3E}">
        <p14:creationId xmlns:p14="http://schemas.microsoft.com/office/powerpoint/2010/main" val="2314848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6313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17367" y="-2833435"/>
            <a:ext cx="3777913" cy="2833435"/>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5" name="TextBox 4"/>
          <p:cNvSpPr txBox="1"/>
          <p:nvPr/>
        </p:nvSpPr>
        <p:spPr>
          <a:xfrm>
            <a:off x="6268453" y="1106905"/>
            <a:ext cx="4800600" cy="50167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4000" dirty="0" smtClean="0">
                <a:solidFill>
                  <a:schemeClr val="bg1"/>
                </a:solidFill>
              </a:rPr>
              <a:t>“…Behold</a:t>
            </a:r>
            <a:r>
              <a:rPr lang="en-US" sz="4000" dirty="0">
                <a:solidFill>
                  <a:schemeClr val="bg1"/>
                </a:solidFill>
              </a:rPr>
              <a:t>, the ships also, though they are so big and are driven by fierce winds, </a:t>
            </a:r>
            <a:r>
              <a:rPr lang="en-US" sz="4000" dirty="0" smtClean="0">
                <a:solidFill>
                  <a:schemeClr val="bg1"/>
                </a:solidFill>
              </a:rPr>
              <a:t/>
            </a:r>
            <a:br>
              <a:rPr lang="en-US" sz="4000" dirty="0" smtClean="0">
                <a:solidFill>
                  <a:schemeClr val="bg1"/>
                </a:solidFill>
              </a:rPr>
            </a:br>
            <a:r>
              <a:rPr lang="en-US" sz="4000" dirty="0" smtClean="0">
                <a:solidFill>
                  <a:schemeClr val="bg1"/>
                </a:solidFill>
              </a:rPr>
              <a:t>are </a:t>
            </a:r>
            <a:r>
              <a:rPr lang="en-US" sz="4000" dirty="0">
                <a:solidFill>
                  <a:schemeClr val="bg1"/>
                </a:solidFill>
              </a:rPr>
              <a:t>yet guided by </a:t>
            </a:r>
            <a:r>
              <a:rPr lang="en-US" sz="4000" dirty="0" smtClean="0">
                <a:solidFill>
                  <a:schemeClr val="bg1"/>
                </a:solidFill>
              </a:rPr>
              <a:t/>
            </a:r>
            <a:br>
              <a:rPr lang="en-US" sz="4000" dirty="0" smtClean="0">
                <a:solidFill>
                  <a:schemeClr val="bg1"/>
                </a:solidFill>
              </a:rPr>
            </a:br>
            <a:r>
              <a:rPr lang="en-US" sz="4000" dirty="0" smtClean="0">
                <a:solidFill>
                  <a:schemeClr val="bg1"/>
                </a:solidFill>
              </a:rPr>
              <a:t>a </a:t>
            </a:r>
            <a:r>
              <a:rPr lang="en-US" sz="4000" dirty="0">
                <a:solidFill>
                  <a:schemeClr val="bg1"/>
                </a:solidFill>
              </a:rPr>
              <a:t>very small rudder, wherever the pilot desires. </a:t>
            </a:r>
            <a:r>
              <a:rPr lang="en-US" sz="4000" dirty="0" smtClean="0">
                <a:solidFill>
                  <a:schemeClr val="bg1"/>
                </a:solidFill>
              </a:rPr>
              <a:t>…</a:t>
            </a:r>
            <a:endParaRPr lang="en-US" sz="4000" dirty="0">
              <a:solidFill>
                <a:schemeClr val="bg1"/>
              </a:solidFill>
            </a:endParaRPr>
          </a:p>
        </p:txBody>
      </p:sp>
      <p:pic>
        <p:nvPicPr>
          <p:cNvPr id="3" name="Picture 2">
            <a:extLst>
              <a:ext uri="{FF2B5EF4-FFF2-40B4-BE49-F238E27FC236}">
                <a16:creationId xmlns:a16="http://schemas.microsoft.com/office/drawing/2014/main" xmlns="" id="{7A2996B4-FBC5-4750-87F0-AD91DBC198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3ED0673B-F348-4DE0-8BA3-ACDAB4DF80A5}"/>
              </a:ext>
            </a:extLst>
          </p:cNvPr>
          <p:cNvSpPr>
            <a:spLocks noGrp="1"/>
          </p:cNvSpPr>
          <p:nvPr>
            <p:ph type="sldNum" sz="quarter" idx="12"/>
          </p:nvPr>
        </p:nvSpPr>
        <p:spPr/>
        <p:txBody>
          <a:bodyPr/>
          <a:lstStyle/>
          <a:p>
            <a:fld id="{AEC2E7B4-46C8-41D5-9B4B-43EBD31AFFDB}" type="slidenum">
              <a:rPr lang="en-US" smtClean="0"/>
              <a:t>45</a:t>
            </a:fld>
            <a:endParaRPr lang="en-US"/>
          </a:p>
        </p:txBody>
      </p:sp>
    </p:spTree>
    <p:extLst>
      <p:ext uri="{BB962C8B-B14F-4D97-AF65-F5344CB8AC3E}">
        <p14:creationId xmlns:p14="http://schemas.microsoft.com/office/powerpoint/2010/main" val="1786581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4040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0300" y="2475796"/>
            <a:ext cx="3706712" cy="3801755"/>
          </a:xfrm>
          <a:prstGeom prst="rect">
            <a:avLst/>
          </a:prstGeom>
        </p:spPr>
      </p:pic>
      <p:sp>
        <p:nvSpPr>
          <p:cNvPr id="3" name="TextBox 2"/>
          <p:cNvSpPr txBox="1"/>
          <p:nvPr/>
        </p:nvSpPr>
        <p:spPr>
          <a:xfrm>
            <a:off x="625642" y="421745"/>
            <a:ext cx="10912642" cy="1938992"/>
          </a:xfrm>
          <a:prstGeom prst="rect">
            <a:avLst/>
          </a:prstGeom>
          <a:noFill/>
        </p:spPr>
        <p:txBody>
          <a:bodyPr wrap="square" rtlCol="0">
            <a:spAutoFit/>
          </a:bodyPr>
          <a:lstStyle/>
          <a:p>
            <a:r>
              <a:rPr lang="en-US" sz="4000" dirty="0" smtClean="0">
                <a:solidFill>
                  <a:schemeClr val="bg1"/>
                </a:solidFill>
              </a:rPr>
              <a:t>“… </a:t>
            </a:r>
            <a:r>
              <a:rPr lang="en-US" sz="4000" dirty="0">
                <a:solidFill>
                  <a:schemeClr val="bg1"/>
                </a:solidFill>
              </a:rPr>
              <a:t>the tongue is also a little member and boasts great things</a:t>
            </a:r>
            <a:r>
              <a:rPr lang="en-US" sz="4000" dirty="0" smtClean="0">
                <a:solidFill>
                  <a:schemeClr val="bg1"/>
                </a:solidFill>
              </a:rPr>
              <a:t>.  </a:t>
            </a:r>
            <a:r>
              <a:rPr lang="en-US" sz="4000" dirty="0">
                <a:solidFill>
                  <a:schemeClr val="bg1"/>
                </a:solidFill>
              </a:rPr>
              <a:t>See how a small fire can spread to a large forest</a:t>
            </a:r>
            <a:r>
              <a:rPr lang="en-US" sz="4000" dirty="0" smtClean="0">
                <a:solidFill>
                  <a:schemeClr val="bg1"/>
                </a:solidFill>
              </a:rPr>
              <a:t>! </a:t>
            </a:r>
            <a:endParaRPr lang="en-US" sz="4000" dirty="0">
              <a:solidFill>
                <a:schemeClr val="bg1"/>
              </a:solidFill>
            </a:endParaRPr>
          </a:p>
        </p:txBody>
      </p:sp>
      <p:sp>
        <p:nvSpPr>
          <p:cNvPr id="4" name="TextBox 3"/>
          <p:cNvSpPr txBox="1"/>
          <p:nvPr/>
        </p:nvSpPr>
        <p:spPr>
          <a:xfrm>
            <a:off x="4137012" y="2360737"/>
            <a:ext cx="7586066" cy="4031873"/>
          </a:xfrm>
          <a:prstGeom prst="rect">
            <a:avLst/>
          </a:prstGeom>
          <a:noFill/>
        </p:spPr>
        <p:txBody>
          <a:bodyPr wrap="square" rtlCol="0">
            <a:spAutoFit/>
          </a:bodyPr>
          <a:lstStyle/>
          <a:p>
            <a:r>
              <a:rPr lang="en-US" sz="3200" b="1" dirty="0">
                <a:solidFill>
                  <a:schemeClr val="bg1"/>
                </a:solidFill>
              </a:rPr>
              <a:t>And the tongue is a fire. </a:t>
            </a:r>
            <a:r>
              <a:rPr lang="en-US" sz="3200" b="1" dirty="0" smtClean="0">
                <a:solidFill>
                  <a:schemeClr val="bg1"/>
                </a:solidFill>
              </a:rPr>
              <a:t> The </a:t>
            </a:r>
            <a:r>
              <a:rPr lang="en-US" sz="3200" b="1" dirty="0">
                <a:solidFill>
                  <a:schemeClr val="bg1"/>
                </a:solidFill>
              </a:rPr>
              <a:t>world of iniquity among our members is the tongue, which defiles the whole body, and sets on fire the course of nature, and is set on fire by Gehinnom (Hell). </a:t>
            </a:r>
            <a:r>
              <a:rPr lang="en-US" sz="3200" b="1" dirty="0" smtClean="0">
                <a:solidFill>
                  <a:schemeClr val="bg1"/>
                </a:solidFill>
              </a:rPr>
              <a:t> For </a:t>
            </a:r>
            <a:r>
              <a:rPr lang="en-US" sz="3200" b="1" dirty="0">
                <a:solidFill>
                  <a:schemeClr val="bg1"/>
                </a:solidFill>
              </a:rPr>
              <a:t>every kind of animal, bird, creeping thing, and thing in the sea, is tamed, and has been tamed by mankind. …</a:t>
            </a:r>
          </a:p>
        </p:txBody>
      </p:sp>
      <p:sp>
        <p:nvSpPr>
          <p:cNvPr id="5" name="Rectangle 4"/>
          <p:cNvSpPr/>
          <p:nvPr/>
        </p:nvSpPr>
        <p:spPr>
          <a:xfrm>
            <a:off x="195072" y="256032"/>
            <a:ext cx="11631168" cy="632764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9342B6E8-D6C8-4257-87F8-D658175AD4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69A393C8-5429-4F1C-9F7D-4C04E7CE8BB3}"/>
              </a:ext>
            </a:extLst>
          </p:cNvPr>
          <p:cNvSpPr>
            <a:spLocks noGrp="1"/>
          </p:cNvSpPr>
          <p:nvPr>
            <p:ph type="sldNum" sz="quarter" idx="12"/>
          </p:nvPr>
        </p:nvSpPr>
        <p:spPr/>
        <p:txBody>
          <a:bodyPr/>
          <a:lstStyle/>
          <a:p>
            <a:fld id="{AEC2E7B4-46C8-41D5-9B4B-43EBD31AFFDB}" type="slidenum">
              <a:rPr lang="en-US" smtClean="0"/>
              <a:t>46</a:t>
            </a:fld>
            <a:endParaRPr lang="en-US"/>
          </a:p>
        </p:txBody>
      </p:sp>
    </p:spTree>
    <p:extLst>
      <p:ext uri="{BB962C8B-B14F-4D97-AF65-F5344CB8AC3E}">
        <p14:creationId xmlns:p14="http://schemas.microsoft.com/office/powerpoint/2010/main" val="2596839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4040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6335" y="2428357"/>
            <a:ext cx="3896907" cy="3996827"/>
          </a:xfrm>
          <a:prstGeom prst="rect">
            <a:avLst/>
          </a:prstGeom>
        </p:spPr>
      </p:pic>
      <p:sp>
        <p:nvSpPr>
          <p:cNvPr id="4" name="TextBox 3"/>
          <p:cNvSpPr txBox="1"/>
          <p:nvPr/>
        </p:nvSpPr>
        <p:spPr>
          <a:xfrm>
            <a:off x="4283242" y="1210564"/>
            <a:ext cx="6906128" cy="4031873"/>
          </a:xfrm>
          <a:prstGeom prst="rect">
            <a:avLst/>
          </a:prstGeom>
          <a:noFill/>
        </p:spPr>
        <p:txBody>
          <a:bodyPr wrap="square" rtlCol="0">
            <a:spAutoFit/>
          </a:bodyPr>
          <a:lstStyle/>
          <a:p>
            <a:r>
              <a:rPr lang="en-US" sz="3200" b="1" dirty="0" smtClean="0">
                <a:solidFill>
                  <a:schemeClr val="bg1"/>
                </a:solidFill>
              </a:rPr>
              <a:t>“… </a:t>
            </a:r>
            <a:r>
              <a:rPr lang="en-US" sz="3200" b="1" u="sng" dirty="0">
                <a:solidFill>
                  <a:schemeClr val="bg1"/>
                </a:solidFill>
              </a:rPr>
              <a:t>But nobody can tame the tongue</a:t>
            </a:r>
            <a:r>
              <a:rPr lang="en-US" sz="3200" b="1" dirty="0">
                <a:solidFill>
                  <a:schemeClr val="bg1"/>
                </a:solidFill>
              </a:rPr>
              <a:t>. </a:t>
            </a:r>
            <a:r>
              <a:rPr lang="en-US" sz="3200" b="1" dirty="0" smtClean="0">
                <a:solidFill>
                  <a:schemeClr val="bg1"/>
                </a:solidFill>
              </a:rPr>
              <a:t/>
            </a:r>
            <a:br>
              <a:rPr lang="en-US" sz="3200" b="1" dirty="0" smtClean="0">
                <a:solidFill>
                  <a:schemeClr val="bg1"/>
                </a:solidFill>
              </a:rPr>
            </a:br>
            <a:r>
              <a:rPr lang="en-US" sz="3200" b="1" u="sng" dirty="0" smtClean="0">
                <a:solidFill>
                  <a:schemeClr val="bg1"/>
                </a:solidFill>
              </a:rPr>
              <a:t>It </a:t>
            </a:r>
            <a:r>
              <a:rPr lang="en-US" sz="3200" b="1" u="sng" dirty="0">
                <a:solidFill>
                  <a:schemeClr val="bg1"/>
                </a:solidFill>
              </a:rPr>
              <a:t>is a restless evil, full of deadly poison</a:t>
            </a:r>
            <a:r>
              <a:rPr lang="en-US" sz="3200" b="1" dirty="0">
                <a:solidFill>
                  <a:schemeClr val="bg1"/>
                </a:solidFill>
              </a:rPr>
              <a:t>. With it we bless our Elohim and Father, and with it we curse men, who are made in the image of YHVH. </a:t>
            </a:r>
            <a:r>
              <a:rPr lang="en-US" sz="3200" b="1" dirty="0" smtClean="0">
                <a:solidFill>
                  <a:schemeClr val="bg1"/>
                </a:solidFill>
              </a:rPr>
              <a:t> Out </a:t>
            </a:r>
            <a:r>
              <a:rPr lang="en-US" sz="3200" b="1" dirty="0">
                <a:solidFill>
                  <a:schemeClr val="bg1"/>
                </a:solidFill>
              </a:rPr>
              <a:t>of the same mouth comes forth blessing and cursing. </a:t>
            </a:r>
            <a:r>
              <a:rPr lang="en-US" sz="3200" b="1" dirty="0" smtClean="0">
                <a:solidFill>
                  <a:schemeClr val="bg1"/>
                </a:solidFill>
              </a:rPr>
              <a:t> My </a:t>
            </a:r>
            <a:r>
              <a:rPr lang="en-US" sz="3200" b="1" dirty="0">
                <a:solidFill>
                  <a:schemeClr val="bg1"/>
                </a:solidFill>
              </a:rPr>
              <a:t>brothers, these things ought not to be so. </a:t>
            </a:r>
            <a:r>
              <a:rPr lang="en-US" sz="3200" b="1" dirty="0" smtClean="0">
                <a:solidFill>
                  <a:schemeClr val="bg1"/>
                </a:solidFill>
              </a:rPr>
              <a:t>…</a:t>
            </a:r>
            <a:endParaRPr lang="en-US" sz="3200" b="1" dirty="0">
              <a:solidFill>
                <a:schemeClr val="bg1"/>
              </a:solidFill>
            </a:endParaRPr>
          </a:p>
        </p:txBody>
      </p:sp>
      <p:sp>
        <p:nvSpPr>
          <p:cNvPr id="3" name="Rectangle 2"/>
          <p:cNvSpPr/>
          <p:nvPr/>
        </p:nvSpPr>
        <p:spPr>
          <a:xfrm>
            <a:off x="182880" y="268224"/>
            <a:ext cx="11692128" cy="631545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F3C35116-133D-4A9E-982A-C63FC3B53B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C391FDB2-0A1B-41D9-953B-EACEF588CBCD}"/>
              </a:ext>
            </a:extLst>
          </p:cNvPr>
          <p:cNvSpPr>
            <a:spLocks noGrp="1"/>
          </p:cNvSpPr>
          <p:nvPr>
            <p:ph type="sldNum" sz="quarter" idx="12"/>
          </p:nvPr>
        </p:nvSpPr>
        <p:spPr/>
        <p:txBody>
          <a:bodyPr/>
          <a:lstStyle/>
          <a:p>
            <a:fld id="{AEC2E7B4-46C8-41D5-9B4B-43EBD31AFFDB}" type="slidenum">
              <a:rPr lang="en-US" smtClean="0"/>
              <a:t>47</a:t>
            </a:fld>
            <a:endParaRPr lang="en-US"/>
          </a:p>
        </p:txBody>
      </p:sp>
    </p:spTree>
    <p:extLst>
      <p:ext uri="{BB962C8B-B14F-4D97-AF65-F5344CB8AC3E}">
        <p14:creationId xmlns:p14="http://schemas.microsoft.com/office/powerpoint/2010/main" val="283000023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0AD4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16611" y="139945"/>
            <a:ext cx="2345592" cy="175919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9174" y="2039816"/>
            <a:ext cx="2313029" cy="22193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6" name="Picture 2" descr="http://upload.wikimedia.org/wikipedia/commons/8/84/Olivesfromjorda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49174" y="4399817"/>
            <a:ext cx="2313029" cy="22749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5446" y="1019542"/>
            <a:ext cx="8217877" cy="50167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3200" dirty="0" smtClean="0"/>
              <a:t>“… </a:t>
            </a:r>
            <a:r>
              <a:rPr lang="en-US" sz="3200" dirty="0"/>
              <a:t>Does a spring send out from the same opening fresh and bitter water? </a:t>
            </a:r>
            <a:r>
              <a:rPr lang="en-US" sz="3200" dirty="0" smtClean="0"/>
              <a:t> Can </a:t>
            </a:r>
            <a:r>
              <a:rPr lang="en-US" sz="3200" dirty="0"/>
              <a:t>a fig tree, my brothers, yield olives, or a vine figs? </a:t>
            </a:r>
            <a:r>
              <a:rPr lang="en-US" sz="3200" dirty="0" smtClean="0"/>
              <a:t> Thus </a:t>
            </a:r>
            <a:r>
              <a:rPr lang="en-US" sz="3200" dirty="0"/>
              <a:t>no spring yields both salt water and fresh water. Who is wise and understanding among you? </a:t>
            </a:r>
            <a:r>
              <a:rPr lang="en-US" sz="3200" dirty="0" smtClean="0"/>
              <a:t/>
            </a:r>
            <a:br>
              <a:rPr lang="en-US" sz="3200" dirty="0" smtClean="0"/>
            </a:br>
            <a:r>
              <a:rPr lang="en-US" sz="3200" dirty="0" smtClean="0"/>
              <a:t>Let </a:t>
            </a:r>
            <a:r>
              <a:rPr lang="en-US" sz="3200" dirty="0"/>
              <a:t>him show by his good conduct that his deeds are done in gentleness of wisdom. </a:t>
            </a:r>
            <a:r>
              <a:rPr lang="en-US" sz="3200" dirty="0" smtClean="0"/>
              <a:t> But </a:t>
            </a:r>
            <a:r>
              <a:rPr lang="en-US" sz="3200" dirty="0"/>
              <a:t>if you have bitter jealousy and selfish ambition in your heart, don't boast and don't lie against the truth. </a:t>
            </a:r>
            <a:r>
              <a:rPr lang="en-US" sz="3200" dirty="0" smtClean="0"/>
              <a:t>… </a:t>
            </a:r>
            <a:endParaRPr lang="en-US" sz="3200" dirty="0"/>
          </a:p>
        </p:txBody>
      </p:sp>
      <p:pic>
        <p:nvPicPr>
          <p:cNvPr id="5" name="Picture 4">
            <a:extLst>
              <a:ext uri="{FF2B5EF4-FFF2-40B4-BE49-F238E27FC236}">
                <a16:creationId xmlns:a16="http://schemas.microsoft.com/office/drawing/2014/main" xmlns="" id="{B634795D-8684-4617-8546-E3B7102288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968A9516-915E-476E-80DA-9E0BE712F299}"/>
              </a:ext>
            </a:extLst>
          </p:cNvPr>
          <p:cNvSpPr>
            <a:spLocks noGrp="1"/>
          </p:cNvSpPr>
          <p:nvPr>
            <p:ph type="sldNum" sz="quarter" idx="12"/>
          </p:nvPr>
        </p:nvSpPr>
        <p:spPr/>
        <p:txBody>
          <a:bodyPr/>
          <a:lstStyle/>
          <a:p>
            <a:fld id="{AEC2E7B4-46C8-41D5-9B4B-43EBD31AFFDB}" type="slidenum">
              <a:rPr lang="en-US" smtClean="0">
                <a:solidFill>
                  <a:schemeClr val="tx1"/>
                </a:solidFill>
              </a:rPr>
              <a:t>48</a:t>
            </a:fld>
            <a:endParaRPr lang="en-US" dirty="0">
              <a:solidFill>
                <a:schemeClr val="tx1"/>
              </a:solidFill>
            </a:endParaRPr>
          </a:p>
        </p:txBody>
      </p:sp>
    </p:spTree>
    <p:extLst>
      <p:ext uri="{BB962C8B-B14F-4D97-AF65-F5344CB8AC3E}">
        <p14:creationId xmlns:p14="http://schemas.microsoft.com/office/powerpoint/2010/main" val="3199383530"/>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0AD4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97296" y="139945"/>
            <a:ext cx="2345592" cy="175919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9859" y="2039816"/>
            <a:ext cx="2313029" cy="22193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6" name="Picture 2" descr="http://upload.wikimedia.org/wikipedia/commons/8/84/Olivesfromjorda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29859" y="4399817"/>
            <a:ext cx="2313029" cy="22749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1012979"/>
            <a:ext cx="8428892" cy="50167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3200" dirty="0" smtClean="0"/>
              <a:t>“… </a:t>
            </a:r>
            <a:r>
              <a:rPr lang="en-US" sz="3200" dirty="0"/>
              <a:t>This wisdom is not that which comes down from above, but is earthly, sensual, and demonic. For where jealousy and selfish ambition are, there is confusion and every evil deed</a:t>
            </a:r>
            <a:r>
              <a:rPr lang="en-US" sz="3200" dirty="0" smtClean="0"/>
              <a:t>.  </a:t>
            </a:r>
            <a:r>
              <a:rPr lang="en-US" sz="3200" dirty="0"/>
              <a:t>But the wisdom that is from above is first pure, then peaceful, gentle, reasonable, full of mercy and good fruits, without partiality, and without hypocrisy. </a:t>
            </a:r>
            <a:r>
              <a:rPr lang="en-US" sz="3200" b="1" u="sng" dirty="0"/>
              <a:t>Now the fruit of righteousness is </a:t>
            </a:r>
            <a:r>
              <a:rPr lang="en-US" sz="3200" b="1" u="sng" dirty="0" smtClean="0"/>
              <a:t/>
            </a:r>
            <a:br>
              <a:rPr lang="en-US" sz="3200" b="1" u="sng" dirty="0" smtClean="0"/>
            </a:br>
            <a:r>
              <a:rPr lang="en-US" sz="3200" b="1" u="sng" dirty="0" smtClean="0"/>
              <a:t>sown </a:t>
            </a:r>
            <a:r>
              <a:rPr lang="en-US" sz="3200" b="1" u="sng" dirty="0"/>
              <a:t>in peace by those who make shalom</a:t>
            </a:r>
            <a:r>
              <a:rPr lang="en-US" sz="3200" b="1" dirty="0"/>
              <a:t>.” </a:t>
            </a:r>
            <a:r>
              <a:rPr lang="en-US" sz="3200" b="1" dirty="0" smtClean="0"/>
              <a:t/>
            </a:r>
            <a:br>
              <a:rPr lang="en-US" sz="3200" b="1" dirty="0" smtClean="0"/>
            </a:br>
            <a:r>
              <a:rPr lang="en-US" sz="3200" dirty="0" smtClean="0"/>
              <a:t>James </a:t>
            </a:r>
            <a:r>
              <a:rPr lang="en-US" sz="3200" dirty="0"/>
              <a:t>3:1-18 </a:t>
            </a:r>
            <a:r>
              <a:rPr lang="en-US" sz="2800" i="1" dirty="0"/>
              <a:t>(Complete Jewish Bible)</a:t>
            </a:r>
          </a:p>
        </p:txBody>
      </p:sp>
      <p:pic>
        <p:nvPicPr>
          <p:cNvPr id="5" name="Picture 4">
            <a:extLst>
              <a:ext uri="{FF2B5EF4-FFF2-40B4-BE49-F238E27FC236}">
                <a16:creationId xmlns:a16="http://schemas.microsoft.com/office/drawing/2014/main" xmlns="" id="{180730DB-E5DA-4FE2-B634-0ACB98090E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3DD23C1C-7AB7-4B15-8495-75DCEAD26D49}"/>
              </a:ext>
            </a:extLst>
          </p:cNvPr>
          <p:cNvSpPr>
            <a:spLocks noGrp="1"/>
          </p:cNvSpPr>
          <p:nvPr>
            <p:ph type="sldNum" sz="quarter" idx="12"/>
          </p:nvPr>
        </p:nvSpPr>
        <p:spPr/>
        <p:txBody>
          <a:bodyPr/>
          <a:lstStyle/>
          <a:p>
            <a:fld id="{AEC2E7B4-46C8-41D5-9B4B-43EBD31AFFDB}" type="slidenum">
              <a:rPr lang="en-US" smtClean="0">
                <a:solidFill>
                  <a:schemeClr val="tx1"/>
                </a:solidFill>
              </a:rPr>
              <a:t>49</a:t>
            </a:fld>
            <a:endParaRPr lang="en-US" dirty="0">
              <a:solidFill>
                <a:schemeClr val="tx1"/>
              </a:solidFill>
            </a:endParaRPr>
          </a:p>
        </p:txBody>
      </p:sp>
    </p:spTree>
    <p:extLst>
      <p:ext uri="{BB962C8B-B14F-4D97-AF65-F5344CB8AC3E}">
        <p14:creationId xmlns:p14="http://schemas.microsoft.com/office/powerpoint/2010/main" val="42979165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5412" y="737174"/>
            <a:ext cx="10022541" cy="50783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sp3d extrusionH="57150">
              <a:bevelT w="38100" h="38100"/>
            </a:sp3d>
          </a:bodyPr>
          <a:lstStyle/>
          <a:p>
            <a:pPr algn="ctr"/>
            <a:r>
              <a:rPr lang="en-US" sz="3600" dirty="0"/>
              <a:t>There are times when we know something, </a:t>
            </a:r>
            <a:r>
              <a:rPr lang="en-US" sz="3600" dirty="0" smtClean="0"/>
              <a:t/>
            </a:r>
            <a:br>
              <a:rPr lang="en-US" sz="3600" dirty="0" smtClean="0"/>
            </a:br>
            <a:r>
              <a:rPr lang="en-US" sz="3600" dirty="0" smtClean="0"/>
              <a:t>like </a:t>
            </a:r>
            <a:r>
              <a:rPr lang="en-US" sz="3600" dirty="0"/>
              <a:t>a piece of gossip, and </a:t>
            </a:r>
            <a:r>
              <a:rPr lang="en-US" sz="3600" b="1" dirty="0"/>
              <a:t>we should not say it</a:t>
            </a:r>
            <a:r>
              <a:rPr lang="en-US" sz="3600" dirty="0"/>
              <a:t>; </a:t>
            </a:r>
            <a:r>
              <a:rPr lang="en-US" sz="3600" dirty="0" smtClean="0"/>
              <a:t/>
            </a:r>
            <a:br>
              <a:rPr lang="en-US" sz="3600" dirty="0" smtClean="0"/>
            </a:br>
            <a:r>
              <a:rPr lang="en-US" sz="3600" b="1" dirty="0" smtClean="0"/>
              <a:t>we </a:t>
            </a:r>
            <a:r>
              <a:rPr lang="en-US" sz="3600" b="1" dirty="0"/>
              <a:t>ought not to speak</a:t>
            </a:r>
            <a:r>
              <a:rPr lang="en-US" sz="3600" dirty="0"/>
              <a:t>. </a:t>
            </a:r>
            <a:r>
              <a:rPr lang="en-US" sz="3600" dirty="0" smtClean="0"/>
              <a:t/>
            </a:r>
            <a:br>
              <a:rPr lang="en-US" sz="3600" dirty="0" smtClean="0"/>
            </a:br>
            <a:r>
              <a:rPr lang="en-US" sz="3600" dirty="0" smtClean="0"/>
              <a:t>There </a:t>
            </a:r>
            <a:r>
              <a:rPr lang="en-US" sz="3600" dirty="0"/>
              <a:t>are times when we ought to speak, </a:t>
            </a:r>
            <a:r>
              <a:rPr lang="en-US" sz="3600" dirty="0" smtClean="0"/>
              <a:t/>
            </a:r>
            <a:br>
              <a:rPr lang="en-US" sz="3600" dirty="0" smtClean="0"/>
            </a:br>
            <a:r>
              <a:rPr lang="en-US" sz="3600" dirty="0" smtClean="0"/>
              <a:t>when </a:t>
            </a:r>
            <a:r>
              <a:rPr lang="en-US" sz="3600" dirty="0"/>
              <a:t>something we are keeping secret would deliver someone or bring truth into a situation; </a:t>
            </a:r>
            <a:r>
              <a:rPr lang="en-US" sz="3600" dirty="0" smtClean="0"/>
              <a:t/>
            </a:r>
            <a:br>
              <a:rPr lang="en-US" sz="3600" dirty="0" smtClean="0"/>
            </a:br>
            <a:r>
              <a:rPr lang="en-US" sz="3600" b="1" dirty="0" smtClean="0"/>
              <a:t>a </a:t>
            </a:r>
            <a:r>
              <a:rPr lang="en-US" sz="3600" b="1" dirty="0"/>
              <a:t>time to speak up</a:t>
            </a:r>
            <a:r>
              <a:rPr lang="en-US" sz="3600" dirty="0"/>
              <a:t>. </a:t>
            </a:r>
            <a:r>
              <a:rPr lang="en-US" sz="3600" dirty="0" smtClean="0"/>
              <a:t/>
            </a:r>
            <a:br>
              <a:rPr lang="en-US" sz="3600" dirty="0" smtClean="0"/>
            </a:br>
            <a:r>
              <a:rPr lang="en-US" sz="3600" b="1" dirty="0" smtClean="0">
                <a:solidFill>
                  <a:srgbClr val="FFFF00"/>
                </a:solidFill>
              </a:rPr>
              <a:t>So </a:t>
            </a:r>
            <a:r>
              <a:rPr lang="en-US" sz="3600" b="1" dirty="0">
                <a:solidFill>
                  <a:srgbClr val="FFFF00"/>
                </a:solidFill>
              </a:rPr>
              <a:t>there is a time to speak and </a:t>
            </a:r>
            <a:r>
              <a:rPr lang="en-US" sz="3600" b="1" dirty="0" smtClean="0">
                <a:solidFill>
                  <a:srgbClr val="FFFF00"/>
                </a:solidFill>
              </a:rPr>
              <a:t/>
            </a:r>
            <a:br>
              <a:rPr lang="en-US" sz="3600" b="1" dirty="0" smtClean="0">
                <a:solidFill>
                  <a:srgbClr val="FFFF00"/>
                </a:solidFill>
              </a:rPr>
            </a:br>
            <a:r>
              <a:rPr lang="en-US" sz="3600" b="1" dirty="0" smtClean="0">
                <a:solidFill>
                  <a:srgbClr val="FFFF00"/>
                </a:solidFill>
              </a:rPr>
              <a:t>there </a:t>
            </a:r>
            <a:r>
              <a:rPr lang="en-US" sz="3600" b="1" dirty="0">
                <a:solidFill>
                  <a:srgbClr val="FFFF00"/>
                </a:solidFill>
              </a:rPr>
              <a:t>is a time </a:t>
            </a:r>
            <a:r>
              <a:rPr lang="en-US" sz="3600" b="1" u="sng" dirty="0">
                <a:solidFill>
                  <a:srgbClr val="FFFF00"/>
                </a:solidFill>
              </a:rPr>
              <a:t>not</a:t>
            </a:r>
            <a:r>
              <a:rPr lang="en-US" sz="3600" b="1" dirty="0">
                <a:solidFill>
                  <a:srgbClr val="FFFF00"/>
                </a:solidFill>
              </a:rPr>
              <a:t> to speak!</a:t>
            </a:r>
          </a:p>
        </p:txBody>
      </p:sp>
      <p:pic>
        <p:nvPicPr>
          <p:cNvPr id="4" name="Picture 3">
            <a:extLst>
              <a:ext uri="{FF2B5EF4-FFF2-40B4-BE49-F238E27FC236}">
                <a16:creationId xmlns:a16="http://schemas.microsoft.com/office/drawing/2014/main" xmlns="" id="{27A1E08E-6BFF-4D5D-9907-09E2CFC8D1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3" name="Slide Number Placeholder 2">
            <a:extLst>
              <a:ext uri="{FF2B5EF4-FFF2-40B4-BE49-F238E27FC236}">
                <a16:creationId xmlns:a16="http://schemas.microsoft.com/office/drawing/2014/main" xmlns="" id="{2064AE7F-877C-48C4-9B04-699CCF36B09D}"/>
              </a:ext>
            </a:extLst>
          </p:cNvPr>
          <p:cNvSpPr>
            <a:spLocks noGrp="1"/>
          </p:cNvSpPr>
          <p:nvPr>
            <p:ph type="sldNum" sz="quarter" idx="12"/>
          </p:nvPr>
        </p:nvSpPr>
        <p:spPr/>
        <p:txBody>
          <a:bodyPr/>
          <a:lstStyle/>
          <a:p>
            <a:fld id="{AEC2E7B4-46C8-41D5-9B4B-43EBD31AFFDB}" type="slidenum">
              <a:rPr lang="en-US" smtClean="0"/>
              <a:t>5</a:t>
            </a:fld>
            <a:endParaRPr lang="en-US"/>
          </a:p>
        </p:txBody>
      </p:sp>
    </p:spTree>
    <p:extLst>
      <p:ext uri="{BB962C8B-B14F-4D97-AF65-F5344CB8AC3E}">
        <p14:creationId xmlns:p14="http://schemas.microsoft.com/office/powerpoint/2010/main" val="3609241451"/>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1999" cy="6858000"/>
          </a:xfrm>
          <a:prstGeom prst="rect">
            <a:avLst/>
          </a:prstGeom>
        </p:spPr>
      </p:pic>
      <p:sp>
        <p:nvSpPr>
          <p:cNvPr id="3" name="TextBox 2"/>
          <p:cNvSpPr txBox="1"/>
          <p:nvPr/>
        </p:nvSpPr>
        <p:spPr>
          <a:xfrm>
            <a:off x="2543826" y="618207"/>
            <a:ext cx="8956430" cy="3970318"/>
          </a:xfrm>
          <a:prstGeom prst="rect">
            <a:avLst/>
          </a:prstGeom>
          <a:solidFill>
            <a:schemeClr val="accent5">
              <a:alpha val="30000"/>
            </a:schemeClr>
          </a:solidFill>
          <a:effectLst>
            <a:glow rad="228600">
              <a:schemeClr val="accent4">
                <a:satMod val="175000"/>
                <a:alpha val="40000"/>
              </a:schemeClr>
            </a:glow>
          </a:effectLst>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800" i="1" dirty="0">
                <a:solidFill>
                  <a:schemeClr val="bg1"/>
                </a:solidFill>
              </a:rPr>
              <a:t>I would like to consider Proverbs 17:27 </a:t>
            </a:r>
            <a:r>
              <a:rPr lang="en-US" sz="2800" i="1" dirty="0" smtClean="0">
                <a:solidFill>
                  <a:schemeClr val="bg1"/>
                </a:solidFill>
              </a:rPr>
              <a:t>again.  </a:t>
            </a:r>
            <a:br>
              <a:rPr lang="en-US" sz="2800" i="1" dirty="0" smtClean="0">
                <a:solidFill>
                  <a:schemeClr val="bg1"/>
                </a:solidFill>
              </a:rPr>
            </a:br>
            <a:r>
              <a:rPr lang="en-US" sz="2800" i="1" dirty="0" smtClean="0">
                <a:solidFill>
                  <a:schemeClr val="bg1"/>
                </a:solidFill>
              </a:rPr>
              <a:t>The </a:t>
            </a:r>
            <a:r>
              <a:rPr lang="en-US" sz="2800" i="1" dirty="0">
                <a:solidFill>
                  <a:schemeClr val="bg1"/>
                </a:solidFill>
              </a:rPr>
              <a:t>KJV states: </a:t>
            </a:r>
            <a:r>
              <a:rPr lang="en-US" sz="2800" b="1" dirty="0">
                <a:solidFill>
                  <a:schemeClr val="bg1"/>
                </a:solidFill>
              </a:rPr>
              <a:t>“He that hath knowledge spareth his words: and a man </a:t>
            </a:r>
            <a:r>
              <a:rPr lang="en-US" sz="2800" b="1" dirty="0" smtClean="0">
                <a:solidFill>
                  <a:schemeClr val="bg1"/>
                </a:solidFill>
              </a:rPr>
              <a:t>of </a:t>
            </a:r>
            <a:r>
              <a:rPr lang="en-US" sz="2800" b="1" dirty="0">
                <a:solidFill>
                  <a:schemeClr val="bg1"/>
                </a:solidFill>
              </a:rPr>
              <a:t>understanding is of an </a:t>
            </a:r>
            <a:r>
              <a:rPr lang="en-US" sz="2800" b="1" u="sng" dirty="0">
                <a:solidFill>
                  <a:srgbClr val="FFFF00"/>
                </a:solidFill>
              </a:rPr>
              <a:t>excellent </a:t>
            </a:r>
            <a:r>
              <a:rPr lang="en-US" sz="2800" b="1" u="sng" dirty="0" smtClean="0">
                <a:solidFill>
                  <a:srgbClr val="FFFF00"/>
                </a:solidFill>
              </a:rPr>
              <a:t>spirit</a:t>
            </a:r>
            <a:r>
              <a:rPr lang="en-US" sz="2800" b="1" dirty="0" smtClean="0">
                <a:solidFill>
                  <a:srgbClr val="FFFF00"/>
                </a:solidFill>
              </a:rPr>
              <a:t>.</a:t>
            </a:r>
            <a:r>
              <a:rPr lang="en-US" sz="2800" b="1" dirty="0" smtClean="0">
                <a:solidFill>
                  <a:schemeClr val="bg1"/>
                </a:solidFill>
              </a:rPr>
              <a:t>”</a:t>
            </a:r>
            <a:br>
              <a:rPr lang="en-US" sz="2800" b="1" dirty="0" smtClean="0">
                <a:solidFill>
                  <a:schemeClr val="bg1"/>
                </a:solidFill>
              </a:rPr>
            </a:br>
            <a:endParaRPr lang="en-US" sz="2800" b="1" dirty="0">
              <a:solidFill>
                <a:schemeClr val="bg1"/>
              </a:solidFill>
            </a:endParaRPr>
          </a:p>
          <a:p>
            <a:pPr algn="just"/>
            <a:r>
              <a:rPr lang="en-US" sz="2800" i="1" dirty="0">
                <a:solidFill>
                  <a:schemeClr val="bg1"/>
                </a:solidFill>
              </a:rPr>
              <a:t>The Contemporary English Version states: </a:t>
            </a:r>
            <a:r>
              <a:rPr lang="en-US" sz="2800" b="1" dirty="0">
                <a:solidFill>
                  <a:schemeClr val="bg1"/>
                </a:solidFill>
              </a:rPr>
              <a:t>“It makes a lot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of </a:t>
            </a:r>
            <a:r>
              <a:rPr lang="en-US" sz="2800" b="1" dirty="0">
                <a:solidFill>
                  <a:schemeClr val="bg1"/>
                </a:solidFill>
              </a:rPr>
              <a:t>sense to be a person of few words and </a:t>
            </a:r>
            <a:r>
              <a:rPr lang="en-US" sz="2800" b="1" u="sng" dirty="0">
                <a:solidFill>
                  <a:srgbClr val="FFFF00"/>
                </a:solidFill>
              </a:rPr>
              <a:t>to stay </a:t>
            </a:r>
            <a:r>
              <a:rPr lang="en-US" sz="2800" b="1" u="sng" dirty="0" smtClean="0">
                <a:solidFill>
                  <a:srgbClr val="FFFF00"/>
                </a:solidFill>
              </a:rPr>
              <a:t>calm</a:t>
            </a:r>
            <a:r>
              <a:rPr lang="en-US" sz="2800" b="1" dirty="0" smtClean="0">
                <a:solidFill>
                  <a:srgbClr val="FFFF00"/>
                </a:solidFill>
              </a:rPr>
              <a:t>.</a:t>
            </a:r>
            <a:r>
              <a:rPr lang="en-US" sz="2800" b="1" dirty="0" smtClean="0">
                <a:solidFill>
                  <a:schemeClr val="bg1"/>
                </a:solidFill>
              </a:rPr>
              <a:t>” </a:t>
            </a:r>
            <a:br>
              <a:rPr lang="en-US" sz="2800" b="1" dirty="0" smtClean="0">
                <a:solidFill>
                  <a:schemeClr val="bg1"/>
                </a:solidFill>
              </a:rPr>
            </a:br>
            <a:endParaRPr lang="en-US" sz="2800" b="1" dirty="0">
              <a:solidFill>
                <a:schemeClr val="bg1"/>
              </a:solidFill>
            </a:endParaRPr>
          </a:p>
          <a:p>
            <a:pPr algn="just"/>
            <a:r>
              <a:rPr lang="en-US" sz="2800" i="1" dirty="0">
                <a:solidFill>
                  <a:schemeClr val="bg1"/>
                </a:solidFill>
              </a:rPr>
              <a:t>The NASV states: </a:t>
            </a:r>
            <a:r>
              <a:rPr lang="en-US" sz="2800" b="1" dirty="0">
                <a:solidFill>
                  <a:schemeClr val="bg1"/>
                </a:solidFill>
              </a:rPr>
              <a:t>“He who restrains words has knowledge, and he who has </a:t>
            </a:r>
            <a:r>
              <a:rPr lang="en-US" sz="2800" b="1" u="sng" dirty="0">
                <a:solidFill>
                  <a:srgbClr val="FFFF00"/>
                </a:solidFill>
              </a:rPr>
              <a:t>a cool spirit</a:t>
            </a:r>
            <a:r>
              <a:rPr lang="en-US" sz="2800" b="1" dirty="0">
                <a:solidFill>
                  <a:srgbClr val="FFFF00"/>
                </a:solidFill>
              </a:rPr>
              <a:t> </a:t>
            </a:r>
            <a:r>
              <a:rPr lang="en-US" sz="2800" b="1" dirty="0">
                <a:solidFill>
                  <a:schemeClr val="bg1"/>
                </a:solidFill>
              </a:rPr>
              <a:t>is a man of understanding.”</a:t>
            </a:r>
          </a:p>
        </p:txBody>
      </p:sp>
      <p:pic>
        <p:nvPicPr>
          <p:cNvPr id="5" name="Picture 4">
            <a:extLst>
              <a:ext uri="{FF2B5EF4-FFF2-40B4-BE49-F238E27FC236}">
                <a16:creationId xmlns:a16="http://schemas.microsoft.com/office/drawing/2014/main" xmlns="" id="{A21D717D-4A69-4986-858F-CEA23F9D8B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0A93C6A1-37E6-45D2-A886-C9738CB3269B}"/>
              </a:ext>
            </a:extLst>
          </p:cNvPr>
          <p:cNvSpPr>
            <a:spLocks noGrp="1"/>
          </p:cNvSpPr>
          <p:nvPr>
            <p:ph type="sldNum" sz="quarter" idx="12"/>
          </p:nvPr>
        </p:nvSpPr>
        <p:spPr/>
        <p:txBody>
          <a:bodyPr/>
          <a:lstStyle/>
          <a:p>
            <a:fld id="{AEC2E7B4-46C8-41D5-9B4B-43EBD31AFFDB}" type="slidenum">
              <a:rPr lang="en-US" smtClean="0"/>
              <a:t>50</a:t>
            </a:fld>
            <a:endParaRPr lang="en-US"/>
          </a:p>
        </p:txBody>
      </p:sp>
    </p:spTree>
    <p:extLst>
      <p:ext uri="{BB962C8B-B14F-4D97-AF65-F5344CB8AC3E}">
        <p14:creationId xmlns:p14="http://schemas.microsoft.com/office/powerpoint/2010/main" val="629693371"/>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49645" y="837349"/>
            <a:ext cx="3093060" cy="3264033"/>
          </a:xfrm>
          <a:prstGeom prst="rect">
            <a:avLst/>
          </a:prstGeom>
        </p:spPr>
      </p:pic>
      <p:sp>
        <p:nvSpPr>
          <p:cNvPr id="3" name="TextBox 2"/>
          <p:cNvSpPr txBox="1"/>
          <p:nvPr/>
        </p:nvSpPr>
        <p:spPr>
          <a:xfrm>
            <a:off x="814830" y="649183"/>
            <a:ext cx="7350370" cy="403187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200" dirty="0">
                <a:solidFill>
                  <a:schemeClr val="bg1"/>
                </a:solidFill>
              </a:rPr>
              <a:t>To have “an excellent </a:t>
            </a:r>
            <a:r>
              <a:rPr lang="en-US" sz="3200" dirty="0" smtClean="0">
                <a:solidFill>
                  <a:schemeClr val="bg1"/>
                </a:solidFill>
              </a:rPr>
              <a:t>spirit,” </a:t>
            </a:r>
            <a:r>
              <a:rPr lang="en-US" sz="3200" dirty="0">
                <a:solidFill>
                  <a:schemeClr val="bg1"/>
                </a:solidFill>
              </a:rPr>
              <a:t>“a cool spirit” and “to remain calm” means that one must </a:t>
            </a:r>
            <a:r>
              <a:rPr lang="en-US" sz="3200" b="1" dirty="0">
                <a:solidFill>
                  <a:schemeClr val="bg1"/>
                </a:solidFill>
              </a:rPr>
              <a:t>“not lose control of his temper”! </a:t>
            </a:r>
            <a:r>
              <a:rPr lang="en-US" sz="3200" b="1" dirty="0" smtClean="0">
                <a:solidFill>
                  <a:schemeClr val="bg1"/>
                </a:solidFill>
              </a:rPr>
              <a:t/>
            </a:r>
            <a:br>
              <a:rPr lang="en-US" sz="3200" b="1" dirty="0" smtClean="0">
                <a:solidFill>
                  <a:schemeClr val="bg1"/>
                </a:solidFill>
              </a:rPr>
            </a:br>
            <a:r>
              <a:rPr lang="en-US" sz="3200" dirty="0" smtClean="0">
                <a:solidFill>
                  <a:schemeClr val="bg1"/>
                </a:solidFill>
              </a:rPr>
              <a:t>Don’t </a:t>
            </a:r>
            <a:r>
              <a:rPr lang="en-US" sz="3200" dirty="0">
                <a:solidFill>
                  <a:schemeClr val="bg1"/>
                </a:solidFill>
              </a:rPr>
              <a:t>become angry and speak out in a manner that would cause you to be sorry for what you had said or wish you could retract what you had said and could undo damage that can never be undone.</a:t>
            </a:r>
          </a:p>
        </p:txBody>
      </p:sp>
      <p:sp>
        <p:nvSpPr>
          <p:cNvPr id="4" name="Rectangle 3"/>
          <p:cNvSpPr/>
          <p:nvPr/>
        </p:nvSpPr>
        <p:spPr>
          <a:xfrm>
            <a:off x="814830" y="5159551"/>
            <a:ext cx="10257552"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none" lIns="91440" tIns="45720" rIns="91440" bIns="45720">
            <a:spAutoFit/>
            <a:sp3d extrusionH="57150">
              <a:bevelT w="38100" h="38100" prst="angle"/>
            </a:sp3d>
          </a:bodyPr>
          <a:lstStyle/>
          <a:p>
            <a:pPr algn="ctr"/>
            <a:r>
              <a:rPr lang="en-US" sz="4000" b="1" cap="none" spc="0" dirty="0">
                <a:ln w="13462">
                  <a:solidFill>
                    <a:schemeClr val="bg1"/>
                  </a:solidFill>
                  <a:prstDash val="solid"/>
                </a:ln>
                <a:solidFill>
                  <a:schemeClr val="bg1"/>
                </a:solidFill>
                <a:effectLst>
                  <a:outerShdw dist="38100" dir="2700000" algn="bl" rotWithShape="0">
                    <a:schemeClr val="accent5"/>
                  </a:outerShdw>
                </a:effectLst>
              </a:rPr>
              <a:t>In Moments of Anger is the time to keep Silent!</a:t>
            </a:r>
          </a:p>
        </p:txBody>
      </p:sp>
      <p:sp>
        <p:nvSpPr>
          <p:cNvPr id="5" name="Rectangle 4"/>
          <p:cNvSpPr/>
          <p:nvPr/>
        </p:nvSpPr>
        <p:spPr>
          <a:xfrm>
            <a:off x="329184" y="170688"/>
            <a:ext cx="11533632" cy="641299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A64F6F78-910D-4D83-8492-29A6FDDFBE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FD15A903-B390-4F49-A283-A3C7B30E973C}"/>
              </a:ext>
            </a:extLst>
          </p:cNvPr>
          <p:cNvSpPr>
            <a:spLocks noGrp="1"/>
          </p:cNvSpPr>
          <p:nvPr>
            <p:ph type="sldNum" sz="quarter" idx="12"/>
          </p:nvPr>
        </p:nvSpPr>
        <p:spPr/>
        <p:txBody>
          <a:bodyPr/>
          <a:lstStyle/>
          <a:p>
            <a:fld id="{AEC2E7B4-46C8-41D5-9B4B-43EBD31AFFDB}" type="slidenum">
              <a:rPr lang="en-US" smtClean="0"/>
              <a:t>51</a:t>
            </a:fld>
            <a:endParaRPr lang="en-US"/>
          </a:p>
        </p:txBody>
      </p:sp>
    </p:spTree>
    <p:extLst>
      <p:ext uri="{BB962C8B-B14F-4D97-AF65-F5344CB8AC3E}">
        <p14:creationId xmlns:p14="http://schemas.microsoft.com/office/powerpoint/2010/main" val="492941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1EDE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0646" y="3462445"/>
            <a:ext cx="4046758" cy="3035070"/>
          </a:xfrm>
          <a:prstGeom prst="rect">
            <a:avLst/>
          </a:prstGeom>
        </p:spPr>
      </p:pic>
      <p:sp>
        <p:nvSpPr>
          <p:cNvPr id="3" name="TextBox 2"/>
          <p:cNvSpPr txBox="1"/>
          <p:nvPr/>
        </p:nvSpPr>
        <p:spPr>
          <a:xfrm>
            <a:off x="268224" y="267306"/>
            <a:ext cx="11443131" cy="31085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i="1" dirty="0"/>
              <a:t>Proverbs 15:1 </a:t>
            </a:r>
          </a:p>
          <a:p>
            <a:r>
              <a:rPr lang="en-US" sz="2400" dirty="0"/>
              <a:t>(KJV) </a:t>
            </a:r>
            <a:r>
              <a:rPr lang="en-US" sz="2400" b="1" dirty="0"/>
              <a:t>“A soft answer turneth away wrath: but </a:t>
            </a:r>
            <a:r>
              <a:rPr lang="en-US" sz="2400" b="1" u="sng" dirty="0"/>
              <a:t>grievous words</a:t>
            </a:r>
            <a:r>
              <a:rPr lang="en-US" sz="2400" b="1" dirty="0"/>
              <a:t> stir up anger.”</a:t>
            </a:r>
          </a:p>
          <a:p>
            <a:r>
              <a:rPr lang="en-US" sz="2400" dirty="0"/>
              <a:t>(Contemporary English Version - EV)  </a:t>
            </a:r>
            <a:r>
              <a:rPr lang="en-US" sz="2400" b="1" dirty="0"/>
              <a:t>“A kind answer soothes angry feelings, but </a:t>
            </a:r>
            <a:r>
              <a:rPr lang="en-US" sz="2400" b="1" u="sng" dirty="0"/>
              <a:t>harsh words</a:t>
            </a:r>
            <a:r>
              <a:rPr lang="en-US" sz="2400" b="1" dirty="0"/>
              <a:t> stir them up.” </a:t>
            </a:r>
          </a:p>
          <a:p>
            <a:r>
              <a:rPr lang="en-US" sz="2400" dirty="0"/>
              <a:t>(Easy to Read Version - RV)  </a:t>
            </a:r>
            <a:r>
              <a:rPr lang="en-US" sz="2400" b="1" dirty="0"/>
              <a:t>“A gentle answer makes anger disappear, but a </a:t>
            </a:r>
            <a:r>
              <a:rPr lang="en-US" sz="2400" b="1" u="sng" dirty="0"/>
              <a:t>rough answer</a:t>
            </a:r>
            <a:r>
              <a:rPr lang="en-US" sz="2400" b="1" dirty="0"/>
              <a:t> makes it grow.” </a:t>
            </a:r>
          </a:p>
          <a:p>
            <a:r>
              <a:rPr lang="en-US" sz="2400" dirty="0"/>
              <a:t>(Literal Translation of the Bible </a:t>
            </a:r>
            <a:r>
              <a:rPr lang="en-US" sz="2400" dirty="0" smtClean="0"/>
              <a:t>- LITV</a:t>
            </a:r>
            <a:r>
              <a:rPr lang="en-US" sz="2400" dirty="0"/>
              <a:t>)  </a:t>
            </a:r>
            <a:r>
              <a:rPr lang="en-US" sz="2400" b="1" dirty="0"/>
              <a:t>“A soft answer turns back wrath, but a </a:t>
            </a:r>
            <a:r>
              <a:rPr lang="en-US" sz="2400" b="1" u="sng" dirty="0"/>
              <a:t>hurtful word</a:t>
            </a:r>
            <a:r>
              <a:rPr lang="en-US" sz="2400" b="1" dirty="0"/>
              <a:t> stirs up anger.” </a:t>
            </a:r>
            <a:endParaRPr lang="en-US" dirty="0"/>
          </a:p>
        </p:txBody>
      </p:sp>
      <p:sp>
        <p:nvSpPr>
          <p:cNvPr id="4" name="TextBox 3"/>
          <p:cNvSpPr txBox="1"/>
          <p:nvPr/>
        </p:nvSpPr>
        <p:spPr>
          <a:xfrm>
            <a:off x="4709812" y="3687615"/>
            <a:ext cx="7031556" cy="25545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sp3d extrusionH="57150">
              <a:bevelT h="25400" prst="softRound"/>
            </a:sp3d>
          </a:bodyPr>
          <a:lstStyle/>
          <a:p>
            <a:pPr algn="ctr"/>
            <a:r>
              <a:rPr lang="en-US" sz="4000" b="1" dirty="0"/>
              <a:t>For this presentation I am interested in the last part of the verse because we are talking about </a:t>
            </a:r>
            <a:r>
              <a:rPr lang="en-US" sz="4000" b="1" u="sng" dirty="0">
                <a:solidFill>
                  <a:schemeClr val="bg1"/>
                </a:solidFill>
              </a:rPr>
              <a:t>when silence is best</a:t>
            </a:r>
            <a:r>
              <a:rPr lang="en-US" sz="4000" b="1" dirty="0"/>
              <a:t>. </a:t>
            </a:r>
          </a:p>
        </p:txBody>
      </p:sp>
      <p:sp>
        <p:nvSpPr>
          <p:cNvPr id="6" name="Rectangle 5"/>
          <p:cNvSpPr/>
          <p:nvPr/>
        </p:nvSpPr>
        <p:spPr>
          <a:xfrm>
            <a:off x="152394" y="207264"/>
            <a:ext cx="11771382" cy="6510528"/>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368B0C36-A852-4C1C-BE48-EBF5D05872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7" name="Slide Number Placeholder 6">
            <a:extLst>
              <a:ext uri="{FF2B5EF4-FFF2-40B4-BE49-F238E27FC236}">
                <a16:creationId xmlns:a16="http://schemas.microsoft.com/office/drawing/2014/main" xmlns="" id="{0BDEAF12-2DAA-40B9-9D3B-7190AC422401}"/>
              </a:ext>
            </a:extLst>
          </p:cNvPr>
          <p:cNvSpPr>
            <a:spLocks noGrp="1"/>
          </p:cNvSpPr>
          <p:nvPr>
            <p:ph type="sldNum" sz="quarter" idx="12"/>
          </p:nvPr>
        </p:nvSpPr>
        <p:spPr/>
        <p:txBody>
          <a:bodyPr/>
          <a:lstStyle/>
          <a:p>
            <a:fld id="{AEC2E7B4-46C8-41D5-9B4B-43EBD31AFFDB}" type="slidenum">
              <a:rPr lang="en-US" smtClean="0"/>
              <a:t>52</a:t>
            </a:fld>
            <a:endParaRPr lang="en-US"/>
          </a:p>
        </p:txBody>
      </p:sp>
    </p:spTree>
    <p:extLst>
      <p:ext uri="{BB962C8B-B14F-4D97-AF65-F5344CB8AC3E}">
        <p14:creationId xmlns:p14="http://schemas.microsoft.com/office/powerpoint/2010/main" val="15510085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1EDE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0646" y="3462445"/>
            <a:ext cx="4046758" cy="3035070"/>
          </a:xfrm>
          <a:prstGeom prst="rect">
            <a:avLst/>
          </a:prstGeom>
        </p:spPr>
      </p:pic>
      <p:sp>
        <p:nvSpPr>
          <p:cNvPr id="3" name="TextBox 2"/>
          <p:cNvSpPr txBox="1"/>
          <p:nvPr/>
        </p:nvSpPr>
        <p:spPr>
          <a:xfrm>
            <a:off x="268224" y="267306"/>
            <a:ext cx="11443131" cy="31085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i="1" dirty="0"/>
              <a:t>Proverbs 15:1 </a:t>
            </a:r>
          </a:p>
          <a:p>
            <a:r>
              <a:rPr lang="en-US" sz="2400" dirty="0"/>
              <a:t>(KJV) </a:t>
            </a:r>
            <a:r>
              <a:rPr lang="en-US" sz="2400" b="1" dirty="0"/>
              <a:t>“A soft answer turneth away wrath: but </a:t>
            </a:r>
            <a:r>
              <a:rPr lang="en-US" sz="2400" b="1" u="sng" dirty="0"/>
              <a:t>grievous words</a:t>
            </a:r>
            <a:r>
              <a:rPr lang="en-US" sz="2400" b="1" dirty="0"/>
              <a:t> stir up anger.”</a:t>
            </a:r>
          </a:p>
          <a:p>
            <a:r>
              <a:rPr lang="en-US" sz="2400" dirty="0"/>
              <a:t>(Contemporary English Version - EV)  </a:t>
            </a:r>
            <a:r>
              <a:rPr lang="en-US" sz="2400" b="1" dirty="0"/>
              <a:t>“A kind answer soothes angry feelings, but </a:t>
            </a:r>
            <a:r>
              <a:rPr lang="en-US" sz="2400" b="1" u="sng" dirty="0"/>
              <a:t>harsh words</a:t>
            </a:r>
            <a:r>
              <a:rPr lang="en-US" sz="2400" b="1" dirty="0"/>
              <a:t> stir them up.” </a:t>
            </a:r>
          </a:p>
          <a:p>
            <a:r>
              <a:rPr lang="en-US" sz="2400" dirty="0"/>
              <a:t>(Easy to Read Version - RV)  </a:t>
            </a:r>
            <a:r>
              <a:rPr lang="en-US" sz="2400" b="1" dirty="0"/>
              <a:t>“A gentle answer makes anger disappear, but a </a:t>
            </a:r>
            <a:r>
              <a:rPr lang="en-US" sz="2400" b="1" u="sng" dirty="0"/>
              <a:t>rough answer</a:t>
            </a:r>
            <a:r>
              <a:rPr lang="en-US" sz="2400" b="1" dirty="0"/>
              <a:t> makes it grow.” </a:t>
            </a:r>
          </a:p>
          <a:p>
            <a:r>
              <a:rPr lang="en-US" sz="2400" dirty="0"/>
              <a:t>(Literal Translation of the Bible  -LITV)  </a:t>
            </a:r>
            <a:r>
              <a:rPr lang="en-US" sz="2400" b="1" dirty="0"/>
              <a:t>“A soft answer turns back wrath, but a </a:t>
            </a:r>
            <a:r>
              <a:rPr lang="en-US" sz="2400" b="1" u="sng" dirty="0"/>
              <a:t>hurtful word</a:t>
            </a:r>
            <a:r>
              <a:rPr lang="en-US" sz="2400" b="1" dirty="0"/>
              <a:t> stirs up anger.” </a:t>
            </a:r>
            <a:endParaRPr lang="en-US" dirty="0"/>
          </a:p>
        </p:txBody>
      </p:sp>
      <p:sp>
        <p:nvSpPr>
          <p:cNvPr id="4" name="TextBox 3"/>
          <p:cNvSpPr txBox="1"/>
          <p:nvPr/>
        </p:nvSpPr>
        <p:spPr>
          <a:xfrm>
            <a:off x="4709812" y="3687615"/>
            <a:ext cx="7031556" cy="25545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sp3d extrusionH="57150">
              <a:bevelT h="25400" prst="softRound"/>
            </a:sp3d>
          </a:bodyPr>
          <a:lstStyle/>
          <a:p>
            <a:pPr algn="ctr"/>
            <a:r>
              <a:rPr lang="en-US" sz="4000" b="1" dirty="0"/>
              <a:t>For this presentation I am interested in the last part of the verse because we are talking about </a:t>
            </a:r>
            <a:r>
              <a:rPr lang="en-US" sz="4000" b="1" u="sng" dirty="0">
                <a:solidFill>
                  <a:schemeClr val="bg1"/>
                </a:solidFill>
              </a:rPr>
              <a:t>when silence is best</a:t>
            </a:r>
            <a:r>
              <a:rPr lang="en-US" sz="4000" b="1" dirty="0"/>
              <a:t>. </a:t>
            </a:r>
          </a:p>
        </p:txBody>
      </p:sp>
      <p:sp>
        <p:nvSpPr>
          <p:cNvPr id="5" name="TextBox 4"/>
          <p:cNvSpPr txBox="1"/>
          <p:nvPr/>
        </p:nvSpPr>
        <p:spPr>
          <a:xfrm rot="20758578">
            <a:off x="1060232" y="2200889"/>
            <a:ext cx="9955706" cy="1938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4000" dirty="0"/>
              <a:t>Grievous, harsh, rough or hurtful words should never be spoken</a:t>
            </a:r>
            <a:r>
              <a:rPr lang="en-US" sz="4000" dirty="0" smtClean="0"/>
              <a:t>.  </a:t>
            </a:r>
            <a:r>
              <a:rPr lang="en-US" sz="4000" dirty="0"/>
              <a:t>If you want to stir up a fuss, then of course you speak </a:t>
            </a:r>
            <a:r>
              <a:rPr lang="en-US" sz="4000" b="1" u="sng" dirty="0">
                <a:solidFill>
                  <a:schemeClr val="tx1"/>
                </a:solidFill>
              </a:rPr>
              <a:t>grievous</a:t>
            </a:r>
            <a:r>
              <a:rPr lang="en-US" sz="4000" dirty="0"/>
              <a:t> words. </a:t>
            </a:r>
          </a:p>
        </p:txBody>
      </p:sp>
      <p:sp>
        <p:nvSpPr>
          <p:cNvPr id="6" name="Rectangle 5"/>
          <p:cNvSpPr/>
          <p:nvPr/>
        </p:nvSpPr>
        <p:spPr>
          <a:xfrm>
            <a:off x="152394" y="207264"/>
            <a:ext cx="11771382" cy="6510528"/>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368B0C36-A852-4C1C-BE48-EBF5D05872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7" name="Slide Number Placeholder 6">
            <a:extLst>
              <a:ext uri="{FF2B5EF4-FFF2-40B4-BE49-F238E27FC236}">
                <a16:creationId xmlns:a16="http://schemas.microsoft.com/office/drawing/2014/main" xmlns="" id="{0BDEAF12-2DAA-40B9-9D3B-7190AC422401}"/>
              </a:ext>
            </a:extLst>
          </p:cNvPr>
          <p:cNvSpPr>
            <a:spLocks noGrp="1"/>
          </p:cNvSpPr>
          <p:nvPr>
            <p:ph type="sldNum" sz="quarter" idx="12"/>
          </p:nvPr>
        </p:nvSpPr>
        <p:spPr/>
        <p:txBody>
          <a:bodyPr/>
          <a:lstStyle/>
          <a:p>
            <a:fld id="{AEC2E7B4-46C8-41D5-9B4B-43EBD31AFFDB}" type="slidenum">
              <a:rPr lang="en-US" smtClean="0"/>
              <a:t>53</a:t>
            </a:fld>
            <a:endParaRPr lang="en-US"/>
          </a:p>
        </p:txBody>
      </p:sp>
    </p:spTree>
    <p:extLst>
      <p:ext uri="{BB962C8B-B14F-4D97-AF65-F5344CB8AC3E}">
        <p14:creationId xmlns:p14="http://schemas.microsoft.com/office/powerpoint/2010/main" val="2336100545"/>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5362" y="658368"/>
            <a:ext cx="3665806" cy="3665806"/>
          </a:xfrm>
          <a:prstGeom prst="rect">
            <a:avLst/>
          </a:prstGeom>
        </p:spPr>
      </p:pic>
      <p:sp>
        <p:nvSpPr>
          <p:cNvPr id="3" name="Rectangle 2"/>
          <p:cNvSpPr/>
          <p:nvPr/>
        </p:nvSpPr>
        <p:spPr>
          <a:xfrm>
            <a:off x="1012124" y="937708"/>
            <a:ext cx="5736442" cy="707886"/>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4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What are grievous words?</a:t>
            </a:r>
          </a:p>
        </p:txBody>
      </p:sp>
      <p:sp>
        <p:nvSpPr>
          <p:cNvPr id="4" name="TextBox 3"/>
          <p:cNvSpPr txBox="1"/>
          <p:nvPr/>
        </p:nvSpPr>
        <p:spPr>
          <a:xfrm>
            <a:off x="1012124" y="1946031"/>
            <a:ext cx="6770078" cy="3970318"/>
          </a:xfrm>
          <a:prstGeom prst="rect">
            <a:avLst/>
          </a:prstGeom>
          <a:noFill/>
        </p:spPr>
        <p:txBody>
          <a:bodyPr wrap="square" rtlCol="0">
            <a:spAutoFit/>
          </a:bodyPr>
          <a:lstStyle/>
          <a:p>
            <a:r>
              <a:rPr lang="en-US" sz="2800" dirty="0">
                <a:solidFill>
                  <a:schemeClr val="bg1"/>
                </a:solidFill>
              </a:rPr>
              <a:t>Grievous words are not necessarily words that make people feel bad, but </a:t>
            </a:r>
            <a:r>
              <a:rPr lang="en-US" sz="2800" b="1" dirty="0">
                <a:solidFill>
                  <a:schemeClr val="bg1"/>
                </a:solidFill>
              </a:rPr>
              <a:t>these are words that are produced by the flesh instead of by the Spirit of Yahweh.</a:t>
            </a:r>
            <a:r>
              <a:rPr lang="en-US" sz="2800" dirty="0">
                <a:solidFill>
                  <a:schemeClr val="bg1"/>
                </a:solidFill>
              </a:rPr>
              <a:t> </a:t>
            </a:r>
            <a:r>
              <a:rPr lang="en-US" sz="2800" dirty="0" smtClean="0">
                <a:solidFill>
                  <a:schemeClr val="bg1"/>
                </a:solidFill>
              </a:rPr>
              <a:t/>
            </a:r>
            <a:br>
              <a:rPr lang="en-US" sz="2800" dirty="0" smtClean="0">
                <a:solidFill>
                  <a:schemeClr val="bg1"/>
                </a:solidFill>
              </a:rPr>
            </a:br>
            <a:r>
              <a:rPr lang="en-US" sz="2800" dirty="0" smtClean="0">
                <a:solidFill>
                  <a:schemeClr val="bg1"/>
                </a:solidFill>
              </a:rPr>
              <a:t>When </a:t>
            </a:r>
            <a:r>
              <a:rPr lang="en-US" sz="2800" dirty="0">
                <a:solidFill>
                  <a:schemeClr val="bg1"/>
                </a:solidFill>
              </a:rPr>
              <a:t>they are produced by the flesh, then you can be sure they will stir up anger. </a:t>
            </a:r>
            <a:r>
              <a:rPr lang="en-US" sz="2800" dirty="0" smtClean="0">
                <a:solidFill>
                  <a:schemeClr val="bg1"/>
                </a:solidFill>
              </a:rPr>
              <a:t/>
            </a:r>
            <a:br>
              <a:rPr lang="en-US" sz="2800" dirty="0" smtClean="0">
                <a:solidFill>
                  <a:schemeClr val="bg1"/>
                </a:solidFill>
              </a:rPr>
            </a:br>
            <a:r>
              <a:rPr lang="en-US" sz="2800" dirty="0" smtClean="0">
                <a:solidFill>
                  <a:schemeClr val="bg1"/>
                </a:solidFill>
              </a:rPr>
              <a:t>When </a:t>
            </a:r>
            <a:r>
              <a:rPr lang="en-US" sz="2800" dirty="0">
                <a:solidFill>
                  <a:schemeClr val="bg1"/>
                </a:solidFill>
              </a:rPr>
              <a:t>they are </a:t>
            </a:r>
            <a:r>
              <a:rPr lang="en-US" sz="2800" dirty="0" smtClean="0">
                <a:solidFill>
                  <a:schemeClr val="bg1"/>
                </a:solidFill>
              </a:rPr>
              <a:t>produced </a:t>
            </a:r>
            <a:r>
              <a:rPr lang="en-US" sz="2800" dirty="0">
                <a:solidFill>
                  <a:schemeClr val="bg1"/>
                </a:solidFill>
              </a:rPr>
              <a:t>by the Spirit of Yahweh, </a:t>
            </a:r>
            <a:r>
              <a:rPr lang="en-US" sz="2800" dirty="0">
                <a:solidFill>
                  <a:srgbClr val="FFFF00"/>
                </a:solidFill>
              </a:rPr>
              <a:t>particularly in moments of anger</a:t>
            </a:r>
            <a:r>
              <a:rPr lang="en-US" sz="2800" dirty="0">
                <a:solidFill>
                  <a:schemeClr val="bg1"/>
                </a:solidFill>
              </a:rPr>
              <a:t>, </a:t>
            </a:r>
            <a:r>
              <a:rPr lang="en-US" sz="2800" b="1" dirty="0">
                <a:solidFill>
                  <a:schemeClr val="bg1"/>
                </a:solidFill>
              </a:rPr>
              <a:t>you will remain calm and probably silent!</a:t>
            </a:r>
          </a:p>
        </p:txBody>
      </p:sp>
      <p:sp>
        <p:nvSpPr>
          <p:cNvPr id="5" name="Rectangle 4"/>
          <p:cNvSpPr/>
          <p:nvPr/>
        </p:nvSpPr>
        <p:spPr>
          <a:xfrm>
            <a:off x="341376" y="231648"/>
            <a:ext cx="11472672" cy="629107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C4E29689-2A65-4163-A515-2803D8CA41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4156A9D9-032D-4461-93D3-7CA126E8E07D}"/>
              </a:ext>
            </a:extLst>
          </p:cNvPr>
          <p:cNvSpPr>
            <a:spLocks noGrp="1"/>
          </p:cNvSpPr>
          <p:nvPr>
            <p:ph type="sldNum" sz="quarter" idx="12"/>
          </p:nvPr>
        </p:nvSpPr>
        <p:spPr/>
        <p:txBody>
          <a:bodyPr/>
          <a:lstStyle/>
          <a:p>
            <a:fld id="{AEC2E7B4-46C8-41D5-9B4B-43EBD31AFFDB}" type="slidenum">
              <a:rPr lang="en-US" smtClean="0"/>
              <a:t>54</a:t>
            </a:fld>
            <a:endParaRPr lang="en-US"/>
          </a:p>
        </p:txBody>
      </p:sp>
    </p:spTree>
    <p:extLst>
      <p:ext uri="{BB962C8B-B14F-4D97-AF65-F5344CB8AC3E}">
        <p14:creationId xmlns:p14="http://schemas.microsoft.com/office/powerpoint/2010/main" val="808211978"/>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1999" cy="6858000"/>
          </a:xfrm>
          <a:prstGeom prst="rect">
            <a:avLst/>
          </a:prstGeom>
        </p:spPr>
      </p:pic>
      <p:sp>
        <p:nvSpPr>
          <p:cNvPr id="3" name="TextBox 2"/>
          <p:cNvSpPr txBox="1"/>
          <p:nvPr/>
        </p:nvSpPr>
        <p:spPr>
          <a:xfrm>
            <a:off x="2332892" y="573467"/>
            <a:ext cx="9226061" cy="4401205"/>
          </a:xfrm>
          <a:prstGeom prst="rect">
            <a:avLst/>
          </a:prstGeom>
          <a:noFill/>
        </p:spPr>
        <p:txBody>
          <a:bodyPr wrap="square" rtlCol="0">
            <a:spAutoFit/>
          </a:bodyPr>
          <a:lstStyle/>
          <a:p>
            <a:pPr algn="just"/>
            <a:r>
              <a:rPr lang="en-US" sz="2800" i="1" dirty="0">
                <a:solidFill>
                  <a:schemeClr val="bg1"/>
                </a:solidFill>
              </a:rPr>
              <a:t>Proverbs 16:32: The KJV states: </a:t>
            </a:r>
            <a:r>
              <a:rPr lang="en-US" sz="2800" b="1" dirty="0">
                <a:solidFill>
                  <a:schemeClr val="bg1"/>
                </a:solidFill>
              </a:rPr>
              <a:t>“He that </a:t>
            </a:r>
            <a:r>
              <a:rPr lang="en-US" sz="2800" b="1" u="sng" dirty="0">
                <a:solidFill>
                  <a:srgbClr val="FFFF00"/>
                </a:solidFill>
              </a:rPr>
              <a:t>is slow to anger is better than the mighty</a:t>
            </a:r>
            <a:r>
              <a:rPr lang="en-US" sz="2800" b="1" dirty="0">
                <a:solidFill>
                  <a:srgbClr val="FFFF00"/>
                </a:solidFill>
              </a:rPr>
              <a:t>;</a:t>
            </a:r>
            <a:r>
              <a:rPr lang="en-US" sz="2800" b="1" dirty="0">
                <a:solidFill>
                  <a:schemeClr val="bg1"/>
                </a:solidFill>
              </a:rPr>
              <a:t> and he that </a:t>
            </a:r>
            <a:r>
              <a:rPr lang="en-US" sz="2800" b="1" u="sng" dirty="0">
                <a:solidFill>
                  <a:srgbClr val="FFFF00"/>
                </a:solidFill>
              </a:rPr>
              <a:t>ruleth his spirit</a:t>
            </a:r>
            <a:r>
              <a:rPr lang="en-US" sz="2800" b="1" dirty="0">
                <a:solidFill>
                  <a:schemeClr val="bg1"/>
                </a:solidFill>
              </a:rPr>
              <a:t> than he that taketh a city.”</a:t>
            </a:r>
          </a:p>
          <a:p>
            <a:pPr algn="just"/>
            <a:r>
              <a:rPr lang="en-US" sz="2800" i="1" dirty="0">
                <a:solidFill>
                  <a:schemeClr val="bg1"/>
                </a:solidFill>
              </a:rPr>
              <a:t>(Good News Bible)  </a:t>
            </a:r>
            <a:r>
              <a:rPr lang="en-US" sz="2800" b="1" dirty="0">
                <a:solidFill>
                  <a:schemeClr val="bg1"/>
                </a:solidFill>
              </a:rPr>
              <a:t>“</a:t>
            </a:r>
            <a:r>
              <a:rPr lang="en-US" sz="2800" b="1" u="sng" dirty="0">
                <a:solidFill>
                  <a:srgbClr val="FFFF00"/>
                </a:solidFill>
              </a:rPr>
              <a:t>It is better to be patient than powerful</a:t>
            </a:r>
            <a:r>
              <a:rPr lang="en-US" sz="2800" b="1" dirty="0">
                <a:solidFill>
                  <a:srgbClr val="FFFF00"/>
                </a:solidFill>
              </a:rPr>
              <a:t>. </a:t>
            </a:r>
            <a:r>
              <a:rPr lang="en-US" sz="2800" b="1" dirty="0">
                <a:solidFill>
                  <a:schemeClr val="bg1"/>
                </a:solidFill>
              </a:rPr>
              <a:t>It is better </a:t>
            </a:r>
            <a:r>
              <a:rPr lang="en-US" sz="2800" b="1" u="sng" dirty="0">
                <a:solidFill>
                  <a:schemeClr val="bg1"/>
                </a:solidFill>
              </a:rPr>
              <a:t>to win control over yourself</a:t>
            </a:r>
            <a:r>
              <a:rPr lang="en-US" sz="2800" b="1" dirty="0">
                <a:solidFill>
                  <a:schemeClr val="bg1"/>
                </a:solidFill>
              </a:rPr>
              <a:t> than over whole cities.” </a:t>
            </a:r>
          </a:p>
          <a:p>
            <a:pPr algn="just"/>
            <a:r>
              <a:rPr lang="en-US" sz="2800" i="1" dirty="0">
                <a:solidFill>
                  <a:schemeClr val="bg1"/>
                </a:solidFill>
              </a:rPr>
              <a:t>(God’s Word)  </a:t>
            </a:r>
            <a:r>
              <a:rPr lang="en-US" sz="2800" b="1" dirty="0">
                <a:solidFill>
                  <a:schemeClr val="bg1"/>
                </a:solidFill>
              </a:rPr>
              <a:t>“</a:t>
            </a:r>
            <a:r>
              <a:rPr lang="en-US" sz="2800" b="1" u="sng" dirty="0">
                <a:solidFill>
                  <a:srgbClr val="FFFF00"/>
                </a:solidFill>
              </a:rPr>
              <a:t>Better to get angry slowly than to be a hero</a:t>
            </a:r>
            <a:r>
              <a:rPr lang="en-US" sz="2800" b="1" dirty="0">
                <a:solidFill>
                  <a:schemeClr val="bg1"/>
                </a:solidFill>
              </a:rPr>
              <a:t>. Better to be </a:t>
            </a:r>
            <a:r>
              <a:rPr lang="en-US" sz="2800" b="1" u="sng" dirty="0">
                <a:solidFill>
                  <a:schemeClr val="bg1"/>
                </a:solidFill>
              </a:rPr>
              <a:t>even-tempered</a:t>
            </a:r>
            <a:r>
              <a:rPr lang="en-US" sz="2800" b="1" dirty="0">
                <a:solidFill>
                  <a:schemeClr val="bg1"/>
                </a:solidFill>
              </a:rPr>
              <a:t> than to capture a city.” </a:t>
            </a:r>
          </a:p>
          <a:p>
            <a:pPr algn="just"/>
            <a:r>
              <a:rPr lang="en-US" sz="2800" i="1" dirty="0">
                <a:solidFill>
                  <a:schemeClr val="bg1"/>
                </a:solidFill>
              </a:rPr>
              <a:t>(Living Bible) </a:t>
            </a:r>
            <a:r>
              <a:rPr lang="en-US" sz="2800" b="1" dirty="0">
                <a:solidFill>
                  <a:schemeClr val="bg1"/>
                </a:solidFill>
              </a:rPr>
              <a:t>“</a:t>
            </a:r>
            <a:r>
              <a:rPr lang="en-US" sz="2800" b="1" u="sng" dirty="0">
                <a:solidFill>
                  <a:srgbClr val="FFFF00"/>
                </a:solidFill>
              </a:rPr>
              <a:t>It is better to be slow-tempered than famous</a:t>
            </a:r>
            <a:r>
              <a:rPr lang="en-US" sz="2800" b="1" dirty="0">
                <a:solidFill>
                  <a:srgbClr val="FFFF00"/>
                </a:solidFill>
              </a:rPr>
              <a:t>; </a:t>
            </a:r>
            <a:r>
              <a:rPr lang="en-US" sz="2800" b="1" dirty="0">
                <a:solidFill>
                  <a:schemeClr val="bg1"/>
                </a:solidFill>
              </a:rPr>
              <a:t>it is better </a:t>
            </a:r>
            <a:r>
              <a:rPr lang="en-US" sz="2800" b="1" u="sng" dirty="0">
                <a:solidFill>
                  <a:schemeClr val="bg1"/>
                </a:solidFill>
              </a:rPr>
              <a:t>to have self-control</a:t>
            </a:r>
            <a:r>
              <a:rPr lang="en-US" sz="2800" b="1" dirty="0">
                <a:solidFill>
                  <a:schemeClr val="bg1"/>
                </a:solidFill>
              </a:rPr>
              <a:t> than to control an army.”</a:t>
            </a:r>
          </a:p>
        </p:txBody>
      </p:sp>
      <p:sp>
        <p:nvSpPr>
          <p:cNvPr id="4" name="Rectangle 3"/>
          <p:cNvSpPr/>
          <p:nvPr/>
        </p:nvSpPr>
        <p:spPr>
          <a:xfrm>
            <a:off x="292608" y="170688"/>
            <a:ext cx="11618976" cy="644956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1F31065E-B892-4BBF-BE82-8979E57FC2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0406BBE8-4DB2-449E-AD44-BC58A79005D1}"/>
              </a:ext>
            </a:extLst>
          </p:cNvPr>
          <p:cNvSpPr>
            <a:spLocks noGrp="1"/>
          </p:cNvSpPr>
          <p:nvPr>
            <p:ph type="sldNum" sz="quarter" idx="12"/>
          </p:nvPr>
        </p:nvSpPr>
        <p:spPr/>
        <p:txBody>
          <a:bodyPr/>
          <a:lstStyle/>
          <a:p>
            <a:fld id="{AEC2E7B4-46C8-41D5-9B4B-43EBD31AFFDB}" type="slidenum">
              <a:rPr lang="en-US" smtClean="0"/>
              <a:t>55</a:t>
            </a:fld>
            <a:endParaRPr lang="en-US"/>
          </a:p>
        </p:txBody>
      </p:sp>
    </p:spTree>
    <p:extLst>
      <p:ext uri="{BB962C8B-B14F-4D97-AF65-F5344CB8AC3E}">
        <p14:creationId xmlns:p14="http://schemas.microsoft.com/office/powerpoint/2010/main" val="5483032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50319" y="677007"/>
            <a:ext cx="4762500" cy="2971800"/>
          </a:xfrm>
          <a:prstGeom prst="rect">
            <a:avLst/>
          </a:prstGeom>
        </p:spPr>
      </p:pic>
      <p:sp>
        <p:nvSpPr>
          <p:cNvPr id="3" name="TextBox 2"/>
          <p:cNvSpPr txBox="1"/>
          <p:nvPr/>
        </p:nvSpPr>
        <p:spPr>
          <a:xfrm>
            <a:off x="937846" y="867507"/>
            <a:ext cx="5673969" cy="25545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200" b="1" dirty="0"/>
              <a:t>Let’s remember, if you can’t control your anger, and as a result you can’t control what comes out of your mouth, </a:t>
            </a:r>
            <a:r>
              <a:rPr lang="en-US" sz="3200" b="1" dirty="0" smtClean="0"/>
              <a:t/>
            </a:r>
            <a:br>
              <a:rPr lang="en-US" sz="3200" b="1" dirty="0" smtClean="0"/>
            </a:br>
            <a:r>
              <a:rPr lang="en-US" sz="3200" b="1" dirty="0" smtClean="0">
                <a:solidFill>
                  <a:srgbClr val="00FF99"/>
                </a:solidFill>
              </a:rPr>
              <a:t>you </a:t>
            </a:r>
            <a:r>
              <a:rPr lang="en-US" sz="3200" b="1" dirty="0">
                <a:solidFill>
                  <a:srgbClr val="00FF99"/>
                </a:solidFill>
              </a:rPr>
              <a:t>are the looser at the end! </a:t>
            </a:r>
          </a:p>
        </p:txBody>
      </p:sp>
      <p:sp>
        <p:nvSpPr>
          <p:cNvPr id="4" name="TextBox 3"/>
          <p:cNvSpPr txBox="1"/>
          <p:nvPr/>
        </p:nvSpPr>
        <p:spPr>
          <a:xfrm>
            <a:off x="910952" y="4161692"/>
            <a:ext cx="10398368" cy="150810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i="1" dirty="0"/>
              <a:t>For Scripture states in Matthew 12:37 </a:t>
            </a:r>
            <a:r>
              <a:rPr lang="en-US" sz="2400" i="1" dirty="0"/>
              <a:t>(KJV): </a:t>
            </a:r>
            <a:r>
              <a:rPr lang="en-US" sz="2400" i="1" dirty="0" smtClean="0"/>
              <a:t/>
            </a:r>
            <a:br>
              <a:rPr lang="en-US" sz="2400" i="1" dirty="0" smtClean="0"/>
            </a:br>
            <a:r>
              <a:rPr lang="en-US" sz="3200" b="1" dirty="0" smtClean="0"/>
              <a:t>“</a:t>
            </a:r>
            <a:r>
              <a:rPr lang="en-US" sz="3200" b="1" dirty="0"/>
              <a:t>For by thy words thou shalt be justified, </a:t>
            </a:r>
            <a:r>
              <a:rPr lang="en-US" sz="3200" b="1" dirty="0" smtClean="0"/>
              <a:t/>
            </a:r>
            <a:br>
              <a:rPr lang="en-US" sz="3200" b="1" dirty="0" smtClean="0"/>
            </a:br>
            <a:r>
              <a:rPr lang="en-US" sz="3200" b="1" dirty="0" smtClean="0"/>
              <a:t>and </a:t>
            </a:r>
            <a:r>
              <a:rPr lang="en-US" sz="3200" b="1" dirty="0"/>
              <a:t>by thy words thou shalt be condemned.”</a:t>
            </a:r>
          </a:p>
        </p:txBody>
      </p:sp>
      <p:sp>
        <p:nvSpPr>
          <p:cNvPr id="5" name="Rectangle 4"/>
          <p:cNvSpPr/>
          <p:nvPr/>
        </p:nvSpPr>
        <p:spPr>
          <a:xfrm>
            <a:off x="480646" y="316523"/>
            <a:ext cx="11232173" cy="602566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3E7298D7-DBD7-4E87-8ED7-BEE9D03954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2038DFE1-B78D-471D-B7E0-CF8427D4768A}"/>
              </a:ext>
            </a:extLst>
          </p:cNvPr>
          <p:cNvSpPr>
            <a:spLocks noGrp="1"/>
          </p:cNvSpPr>
          <p:nvPr>
            <p:ph type="sldNum" sz="quarter" idx="12"/>
          </p:nvPr>
        </p:nvSpPr>
        <p:spPr/>
        <p:txBody>
          <a:bodyPr/>
          <a:lstStyle/>
          <a:p>
            <a:fld id="{AEC2E7B4-46C8-41D5-9B4B-43EBD31AFFDB}" type="slidenum">
              <a:rPr lang="en-US" smtClean="0"/>
              <a:t>56</a:t>
            </a:fld>
            <a:endParaRPr lang="en-US"/>
          </a:p>
        </p:txBody>
      </p:sp>
    </p:spTree>
    <p:extLst>
      <p:ext uri="{BB962C8B-B14F-4D97-AF65-F5344CB8AC3E}">
        <p14:creationId xmlns:p14="http://schemas.microsoft.com/office/powerpoint/2010/main" val="290556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1999" cy="6858000"/>
          </a:xfrm>
          <a:prstGeom prst="rect">
            <a:avLst/>
          </a:prstGeom>
        </p:spPr>
      </p:pic>
      <p:sp>
        <p:nvSpPr>
          <p:cNvPr id="3" name="TextBox 2"/>
          <p:cNvSpPr txBox="1"/>
          <p:nvPr/>
        </p:nvSpPr>
        <p:spPr>
          <a:xfrm>
            <a:off x="2450124" y="784482"/>
            <a:ext cx="8956430" cy="2246769"/>
          </a:xfrm>
          <a:prstGeom prst="rect">
            <a:avLst/>
          </a:prstGeom>
          <a:noFill/>
        </p:spPr>
        <p:txBody>
          <a:bodyPr wrap="square" rtlCol="0">
            <a:spAutoFit/>
          </a:bodyPr>
          <a:lstStyle/>
          <a:p>
            <a:pPr algn="just"/>
            <a:r>
              <a:rPr lang="en-US" sz="2800" i="1" dirty="0">
                <a:solidFill>
                  <a:schemeClr val="bg1"/>
                </a:solidFill>
              </a:rPr>
              <a:t>Therefore the advice is given in Ecclesiastes 5:2 </a:t>
            </a:r>
            <a:r>
              <a:rPr lang="en-US" sz="2400" i="1" dirty="0">
                <a:solidFill>
                  <a:schemeClr val="bg1"/>
                </a:solidFill>
              </a:rPr>
              <a:t>(KJV) </a:t>
            </a:r>
            <a:r>
              <a:rPr lang="en-US" sz="2800" i="1" dirty="0">
                <a:solidFill>
                  <a:schemeClr val="bg1"/>
                </a:solidFill>
              </a:rPr>
              <a:t>for each one of us:  </a:t>
            </a:r>
            <a:r>
              <a:rPr lang="en-US" sz="2800" b="1" dirty="0">
                <a:solidFill>
                  <a:schemeClr val="bg1"/>
                </a:solidFill>
              </a:rPr>
              <a:t>“Be not rash with thy mouth, and let not thine heart be hasty to utter [any] thing before </a:t>
            </a:r>
            <a:r>
              <a:rPr lang="en-US" sz="2800" b="1" dirty="0" smtClean="0">
                <a:solidFill>
                  <a:schemeClr val="bg1"/>
                </a:solidFill>
              </a:rPr>
              <a:t>Elohim: </a:t>
            </a:r>
            <a:r>
              <a:rPr lang="en-US" sz="2800" b="1" dirty="0">
                <a:solidFill>
                  <a:schemeClr val="bg1"/>
                </a:solidFill>
              </a:rPr>
              <a:t>for </a:t>
            </a:r>
            <a:r>
              <a:rPr lang="en-US" sz="2800" b="1" dirty="0" smtClean="0">
                <a:solidFill>
                  <a:schemeClr val="bg1"/>
                </a:solidFill>
              </a:rPr>
              <a:t>Elohim </a:t>
            </a:r>
            <a:r>
              <a:rPr lang="en-US" sz="2800" b="1" dirty="0">
                <a:solidFill>
                  <a:schemeClr val="bg1"/>
                </a:solidFill>
              </a:rPr>
              <a:t>[is] in heaven, and thou upon earth: </a:t>
            </a:r>
            <a:r>
              <a:rPr lang="en-US" sz="2800" b="1" u="sng" dirty="0">
                <a:solidFill>
                  <a:srgbClr val="FFFF00"/>
                </a:solidFill>
              </a:rPr>
              <a:t>therefore let thy words be few</a:t>
            </a:r>
            <a:r>
              <a:rPr lang="en-US" sz="2800" b="1" dirty="0">
                <a:solidFill>
                  <a:srgbClr val="FFFF00"/>
                </a:solidFill>
              </a:rPr>
              <a:t>.”</a:t>
            </a:r>
          </a:p>
        </p:txBody>
      </p:sp>
      <p:sp>
        <p:nvSpPr>
          <p:cNvPr id="4" name="TextBox 3"/>
          <p:cNvSpPr txBox="1"/>
          <p:nvPr/>
        </p:nvSpPr>
        <p:spPr>
          <a:xfrm>
            <a:off x="3587262" y="3634154"/>
            <a:ext cx="7221415" cy="1631216"/>
          </a:xfrm>
          <a:prstGeom prst="rect">
            <a:avLst/>
          </a:prstGeom>
          <a:solidFill>
            <a:schemeClr val="dk1">
              <a:alpha val="38000"/>
            </a:schemeClr>
          </a:solidFill>
          <a:effectLst>
            <a:glow rad="228600">
              <a:schemeClr val="accent4">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scene3d>
              <a:camera prst="orthographicFront"/>
              <a:lightRig rig="threePt" dir="t"/>
            </a:scene3d>
            <a:sp3d extrusionH="57150">
              <a:bevelT w="38100" h="38100"/>
            </a:sp3d>
          </a:bodyPr>
          <a:lstStyle/>
          <a:p>
            <a:pPr algn="ctr"/>
            <a:r>
              <a:rPr lang="en-US" sz="4000" b="1" dirty="0">
                <a:solidFill>
                  <a:schemeClr val="bg1"/>
                </a:solidFill>
                <a:latin typeface="AR JULIAN" panose="02000000000000000000" pitchFamily="2" charset="0"/>
              </a:rPr>
              <a:t>According to this </a:t>
            </a:r>
            <a:r>
              <a:rPr lang="en-US" sz="4000" b="1" dirty="0" smtClean="0">
                <a:solidFill>
                  <a:schemeClr val="bg1"/>
                </a:solidFill>
                <a:latin typeface="AR JULIAN" panose="02000000000000000000" pitchFamily="2" charset="0"/>
              </a:rPr>
              <a:t>verse, </a:t>
            </a:r>
            <a:r>
              <a:rPr lang="en-US" sz="4000" b="1" dirty="0">
                <a:solidFill>
                  <a:schemeClr val="bg1"/>
                </a:solidFill>
                <a:latin typeface="AR JULIAN" panose="02000000000000000000" pitchFamily="2" charset="0"/>
              </a:rPr>
              <a:t>to </a:t>
            </a:r>
            <a:r>
              <a:rPr lang="en-US" sz="4000" b="1" dirty="0" smtClean="0">
                <a:solidFill>
                  <a:schemeClr val="bg1"/>
                </a:solidFill>
                <a:latin typeface="AR JULIAN" panose="02000000000000000000" pitchFamily="2" charset="0"/>
              </a:rPr>
              <a:t>play it </a:t>
            </a:r>
            <a:r>
              <a:rPr lang="en-US" sz="4000" b="1" dirty="0">
                <a:solidFill>
                  <a:schemeClr val="bg1"/>
                </a:solidFill>
                <a:latin typeface="AR JULIAN" panose="02000000000000000000" pitchFamily="2" charset="0"/>
              </a:rPr>
              <a:t>safe, </a:t>
            </a:r>
            <a:r>
              <a:rPr lang="en-US" sz="4000" b="1" dirty="0" smtClean="0">
                <a:solidFill>
                  <a:schemeClr val="bg1"/>
                </a:solidFill>
                <a:latin typeface="AR JULIAN" panose="02000000000000000000" pitchFamily="2" charset="0"/>
              </a:rPr>
              <a:t/>
            </a:r>
            <a:br>
              <a:rPr lang="en-US" sz="4000" b="1" dirty="0" smtClean="0">
                <a:solidFill>
                  <a:schemeClr val="bg1"/>
                </a:solidFill>
                <a:latin typeface="AR JULIAN" panose="02000000000000000000" pitchFamily="2" charset="0"/>
              </a:rPr>
            </a:br>
            <a:r>
              <a:rPr lang="en-US" sz="4000" b="1" dirty="0" smtClean="0">
                <a:solidFill>
                  <a:schemeClr val="bg1"/>
                </a:solidFill>
                <a:latin typeface="AR JULIAN" panose="02000000000000000000" pitchFamily="2" charset="0"/>
              </a:rPr>
              <a:t>let your </a:t>
            </a:r>
            <a:r>
              <a:rPr lang="en-US" sz="4000" b="1" dirty="0">
                <a:solidFill>
                  <a:schemeClr val="bg1"/>
                </a:solidFill>
                <a:latin typeface="AR JULIAN" panose="02000000000000000000" pitchFamily="2" charset="0"/>
              </a:rPr>
              <a:t>spoken words be </a:t>
            </a:r>
            <a:r>
              <a:rPr lang="en-US" sz="6000" b="1" dirty="0">
                <a:solidFill>
                  <a:srgbClr val="FFFF00"/>
                </a:solidFill>
                <a:latin typeface="Arial Black" panose="020B0A04020102020204" pitchFamily="34" charset="0"/>
              </a:rPr>
              <a:t>few!</a:t>
            </a:r>
          </a:p>
        </p:txBody>
      </p:sp>
      <p:sp>
        <p:nvSpPr>
          <p:cNvPr id="5" name="Rectangle 4"/>
          <p:cNvSpPr/>
          <p:nvPr/>
        </p:nvSpPr>
        <p:spPr>
          <a:xfrm>
            <a:off x="414528" y="292608"/>
            <a:ext cx="11375136" cy="621792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CD29D14F-5A07-41E4-8A94-96A57E1D99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BAE932DA-8A3F-43D6-AF64-103F0C6CF2AB}"/>
              </a:ext>
            </a:extLst>
          </p:cNvPr>
          <p:cNvSpPr>
            <a:spLocks noGrp="1"/>
          </p:cNvSpPr>
          <p:nvPr>
            <p:ph type="sldNum" sz="quarter" idx="12"/>
          </p:nvPr>
        </p:nvSpPr>
        <p:spPr/>
        <p:txBody>
          <a:bodyPr/>
          <a:lstStyle/>
          <a:p>
            <a:fld id="{AEC2E7B4-46C8-41D5-9B4B-43EBD31AFFDB}" type="slidenum">
              <a:rPr lang="en-US" smtClean="0"/>
              <a:t>57</a:t>
            </a:fld>
            <a:endParaRPr lang="en-US"/>
          </a:p>
        </p:txBody>
      </p:sp>
    </p:spTree>
    <p:extLst>
      <p:ext uri="{BB962C8B-B14F-4D97-AF65-F5344CB8AC3E}">
        <p14:creationId xmlns:p14="http://schemas.microsoft.com/office/powerpoint/2010/main" val="50391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25585" y="639655"/>
            <a:ext cx="3788258" cy="5361842"/>
          </a:xfrm>
          <a:prstGeom prst="rect">
            <a:avLst/>
          </a:prstGeom>
        </p:spPr>
      </p:pic>
      <p:sp>
        <p:nvSpPr>
          <p:cNvPr id="3" name="TextBox 2"/>
          <p:cNvSpPr txBox="1"/>
          <p:nvPr/>
        </p:nvSpPr>
        <p:spPr>
          <a:xfrm>
            <a:off x="1007516" y="812197"/>
            <a:ext cx="5826369" cy="50167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4000" dirty="0"/>
              <a:t>One needs to take that to heart. In the verse before Matthew 12:37,  verse 36 </a:t>
            </a:r>
            <a:r>
              <a:rPr lang="en-US" sz="4000" dirty="0" err="1" smtClean="0"/>
              <a:t>Yasuah</a:t>
            </a:r>
            <a:r>
              <a:rPr lang="en-US" sz="4000" dirty="0" smtClean="0"/>
              <a:t> </a:t>
            </a:r>
            <a:r>
              <a:rPr lang="en-US" sz="4000" dirty="0"/>
              <a:t>said: </a:t>
            </a:r>
            <a:r>
              <a:rPr lang="en-US" sz="4000" b="1" dirty="0"/>
              <a:t>“…. every </a:t>
            </a:r>
            <a:r>
              <a:rPr lang="en-US" sz="4000" b="1" u="sng" dirty="0"/>
              <a:t>idle</a:t>
            </a:r>
            <a:r>
              <a:rPr lang="en-US" sz="4000" b="1" dirty="0"/>
              <a:t> word that men shall speak; they shall give account thereof in the day of judgment.” </a:t>
            </a:r>
          </a:p>
        </p:txBody>
      </p:sp>
      <p:sp>
        <p:nvSpPr>
          <p:cNvPr id="4" name="Rectangle 3"/>
          <p:cNvSpPr/>
          <p:nvPr/>
        </p:nvSpPr>
        <p:spPr>
          <a:xfrm>
            <a:off x="515815" y="433754"/>
            <a:ext cx="11301047" cy="6096000"/>
          </a:xfrm>
          <a:prstGeom prst="rect">
            <a:avLst/>
          </a:prstGeom>
          <a:noFill/>
          <a:ln w="57150">
            <a:solidFill>
              <a:srgbClr val="311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E4FCE39C-FF88-4B2F-A796-F95DF38490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F0CC2D95-5315-400E-A247-136790D16178}"/>
              </a:ext>
            </a:extLst>
          </p:cNvPr>
          <p:cNvSpPr>
            <a:spLocks noGrp="1"/>
          </p:cNvSpPr>
          <p:nvPr>
            <p:ph type="sldNum" sz="quarter" idx="12"/>
          </p:nvPr>
        </p:nvSpPr>
        <p:spPr/>
        <p:txBody>
          <a:bodyPr/>
          <a:lstStyle/>
          <a:p>
            <a:fld id="{AEC2E7B4-46C8-41D5-9B4B-43EBD31AFFDB}" type="slidenum">
              <a:rPr lang="en-US" smtClean="0"/>
              <a:t>58</a:t>
            </a:fld>
            <a:endParaRPr lang="en-US"/>
          </a:p>
        </p:txBody>
      </p:sp>
    </p:spTree>
    <p:extLst>
      <p:ext uri="{BB962C8B-B14F-4D97-AF65-F5344CB8AC3E}">
        <p14:creationId xmlns:p14="http://schemas.microsoft.com/office/powerpoint/2010/main" val="2926748824"/>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17015" y="1817145"/>
            <a:ext cx="2743200"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625023" y="569743"/>
            <a:ext cx="8651631" cy="5847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b="1" dirty="0">
                <a:solidFill>
                  <a:schemeClr val="bg1"/>
                </a:solidFill>
              </a:rPr>
              <a:t>So the question is</a:t>
            </a:r>
            <a:r>
              <a:rPr lang="en-US" sz="3200" b="1" dirty="0" smtClean="0">
                <a:solidFill>
                  <a:schemeClr val="bg1"/>
                </a:solidFill>
              </a:rPr>
              <a:t>:  Actually, what </a:t>
            </a:r>
            <a:r>
              <a:rPr lang="en-US" sz="3200" b="1" dirty="0">
                <a:solidFill>
                  <a:schemeClr val="bg1"/>
                </a:solidFill>
              </a:rPr>
              <a:t>are </a:t>
            </a:r>
            <a:r>
              <a:rPr lang="en-US" sz="3200" b="1" dirty="0" smtClean="0">
                <a:solidFill>
                  <a:schemeClr val="bg1"/>
                </a:solidFill>
              </a:rPr>
              <a:t>idle </a:t>
            </a:r>
            <a:r>
              <a:rPr lang="en-US" sz="3200" b="1" dirty="0">
                <a:solidFill>
                  <a:schemeClr val="bg1"/>
                </a:solidFill>
              </a:rPr>
              <a:t>words?</a:t>
            </a:r>
          </a:p>
        </p:txBody>
      </p:sp>
      <p:sp>
        <p:nvSpPr>
          <p:cNvPr id="4" name="TextBox 3"/>
          <p:cNvSpPr txBox="1"/>
          <p:nvPr/>
        </p:nvSpPr>
        <p:spPr>
          <a:xfrm>
            <a:off x="625022" y="1299411"/>
            <a:ext cx="9216809" cy="5016758"/>
          </a:xfrm>
          <a:prstGeom prst="rect">
            <a:avLst/>
          </a:prstGeom>
          <a:noFill/>
        </p:spPr>
        <p:txBody>
          <a:bodyPr wrap="square" rtlCol="0">
            <a:spAutoFit/>
          </a:bodyPr>
          <a:lstStyle/>
          <a:p>
            <a:r>
              <a:rPr lang="en-US" sz="3200" dirty="0">
                <a:solidFill>
                  <a:schemeClr val="bg1"/>
                </a:solidFill>
              </a:rPr>
              <a:t>Idle words are </a:t>
            </a:r>
            <a:r>
              <a:rPr lang="en-US" sz="3200" b="1" dirty="0">
                <a:solidFill>
                  <a:schemeClr val="bg1"/>
                </a:solidFill>
              </a:rPr>
              <a:t>useless for productive communication</a:t>
            </a:r>
            <a:r>
              <a:rPr lang="en-US" sz="3200" dirty="0">
                <a:solidFill>
                  <a:schemeClr val="bg1"/>
                </a:solidFill>
              </a:rPr>
              <a:t>. </a:t>
            </a:r>
            <a:r>
              <a:rPr lang="en-US" sz="3200" dirty="0" smtClean="0">
                <a:solidFill>
                  <a:schemeClr val="bg1"/>
                </a:solidFill>
              </a:rPr>
              <a:t>Every </a:t>
            </a:r>
            <a:r>
              <a:rPr lang="en-US" sz="3200" dirty="0">
                <a:solidFill>
                  <a:schemeClr val="bg1"/>
                </a:solidFill>
              </a:rPr>
              <a:t>empty, useless, unfruitful, unprofitable or careless word will be judged because </a:t>
            </a:r>
            <a:r>
              <a:rPr lang="en-US" sz="3200" b="1" dirty="0">
                <a:solidFill>
                  <a:schemeClr val="bg1"/>
                </a:solidFill>
              </a:rPr>
              <a:t>it reveals the inner self</a:t>
            </a:r>
            <a:r>
              <a:rPr lang="en-US" sz="3200" b="1" dirty="0" smtClean="0">
                <a:solidFill>
                  <a:schemeClr val="bg1"/>
                </a:solidFill>
              </a:rPr>
              <a:t>.  </a:t>
            </a:r>
            <a:r>
              <a:rPr lang="en-US" sz="3200" dirty="0">
                <a:solidFill>
                  <a:schemeClr val="bg1"/>
                </a:solidFill>
              </a:rPr>
              <a:t>Believers should speak as those who are going to be judged at the judgment seat of </a:t>
            </a:r>
            <a:r>
              <a:rPr lang="en-US" sz="3200" dirty="0" smtClean="0">
                <a:solidFill>
                  <a:schemeClr val="bg1"/>
                </a:solidFill>
              </a:rPr>
              <a:t>Yahusha </a:t>
            </a:r>
            <a:br>
              <a:rPr lang="en-US" sz="3200" dirty="0" smtClean="0">
                <a:solidFill>
                  <a:schemeClr val="bg1"/>
                </a:solidFill>
              </a:rPr>
            </a:br>
            <a:r>
              <a:rPr lang="en-US" sz="3200" dirty="0" smtClean="0">
                <a:solidFill>
                  <a:schemeClr val="bg1"/>
                </a:solidFill>
              </a:rPr>
              <a:t>(</a:t>
            </a:r>
            <a:r>
              <a:rPr lang="en-US" sz="3200" dirty="0">
                <a:solidFill>
                  <a:schemeClr val="bg1"/>
                </a:solidFill>
              </a:rPr>
              <a:t>Jas. 2:12). </a:t>
            </a:r>
            <a:r>
              <a:rPr lang="en-US" sz="3200" dirty="0" smtClean="0">
                <a:solidFill>
                  <a:schemeClr val="bg1"/>
                </a:solidFill>
              </a:rPr>
              <a:t> Paul </a:t>
            </a:r>
            <a:r>
              <a:rPr lang="en-US" sz="3200" dirty="0">
                <a:solidFill>
                  <a:schemeClr val="bg1"/>
                </a:solidFill>
              </a:rPr>
              <a:t>says Believers should not engage in </a:t>
            </a:r>
            <a:r>
              <a:rPr lang="en-US" sz="3200" b="1" dirty="0">
                <a:solidFill>
                  <a:schemeClr val="bg1"/>
                </a:solidFill>
              </a:rPr>
              <a:t>“foolish talk” </a:t>
            </a:r>
            <a:r>
              <a:rPr lang="en-US" sz="3200" dirty="0">
                <a:solidFill>
                  <a:schemeClr val="bg1"/>
                </a:solidFill>
              </a:rPr>
              <a:t>like this, and he categorizes it along with </a:t>
            </a:r>
            <a:r>
              <a:rPr lang="en-US" sz="3200" b="1" dirty="0">
                <a:solidFill>
                  <a:schemeClr val="bg1"/>
                </a:solidFill>
              </a:rPr>
              <a:t>obscenity and coarse joking </a:t>
            </a:r>
            <a:r>
              <a:rPr lang="en-US" sz="3200" dirty="0">
                <a:solidFill>
                  <a:schemeClr val="bg1"/>
                </a:solidFill>
              </a:rPr>
              <a:t>(Eph. 5:4). </a:t>
            </a:r>
            <a:r>
              <a:rPr lang="en-US" sz="3200" dirty="0" smtClean="0">
                <a:solidFill>
                  <a:schemeClr val="bg1"/>
                </a:solidFill>
              </a:rPr>
              <a:t> In </a:t>
            </a:r>
            <a:r>
              <a:rPr lang="en-US" sz="3200" dirty="0">
                <a:solidFill>
                  <a:schemeClr val="bg1"/>
                </a:solidFill>
              </a:rPr>
              <a:t>many ways one’s conversation is an indicator of that person’s spiritual health (Jas. 3:1-12).</a:t>
            </a:r>
          </a:p>
        </p:txBody>
      </p:sp>
      <p:sp>
        <p:nvSpPr>
          <p:cNvPr id="5" name="Rectangle 4"/>
          <p:cNvSpPr/>
          <p:nvPr/>
        </p:nvSpPr>
        <p:spPr>
          <a:xfrm>
            <a:off x="243840" y="256032"/>
            <a:ext cx="11679936" cy="64008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999DD26-C3C6-4FB6-AB48-255BE0E127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1FD1E554-3B9F-41C0-984A-BCF4DC935744}"/>
              </a:ext>
            </a:extLst>
          </p:cNvPr>
          <p:cNvSpPr>
            <a:spLocks noGrp="1"/>
          </p:cNvSpPr>
          <p:nvPr>
            <p:ph type="sldNum" sz="quarter" idx="12"/>
          </p:nvPr>
        </p:nvSpPr>
        <p:spPr/>
        <p:txBody>
          <a:bodyPr/>
          <a:lstStyle/>
          <a:p>
            <a:fld id="{AEC2E7B4-46C8-41D5-9B4B-43EBD31AFFDB}" type="slidenum">
              <a:rPr lang="en-US" smtClean="0"/>
              <a:t>59</a:t>
            </a:fld>
            <a:endParaRPr lang="en-US"/>
          </a:p>
        </p:txBody>
      </p:sp>
    </p:spTree>
    <p:extLst>
      <p:ext uri="{BB962C8B-B14F-4D97-AF65-F5344CB8AC3E}">
        <p14:creationId xmlns:p14="http://schemas.microsoft.com/office/powerpoint/2010/main" val="21322126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38" y="0"/>
            <a:ext cx="12181462" cy="6858000"/>
          </a:xfrm>
          <a:prstGeom prst="rect">
            <a:avLst/>
          </a:prstGeom>
          <a:solidFill>
            <a:schemeClr val="bg1"/>
          </a:solidFill>
        </p:spPr>
      </p:pic>
      <p:sp>
        <p:nvSpPr>
          <p:cNvPr id="3" name="TextBox 2"/>
          <p:cNvSpPr txBox="1"/>
          <p:nvPr/>
        </p:nvSpPr>
        <p:spPr>
          <a:xfrm>
            <a:off x="6260123" y="293077"/>
            <a:ext cx="3233501" cy="61247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wrap="square" rtlCol="0">
            <a:spAutoFit/>
          </a:bodyPr>
          <a:lstStyle/>
          <a:p>
            <a:pPr lvl="0" algn="ctr"/>
            <a:r>
              <a:rPr lang="en-US" sz="2800" dirty="0">
                <a:solidFill>
                  <a:prstClr val="black"/>
                </a:solidFill>
              </a:rPr>
              <a:t>We have an instance in Mark 14:60 </a:t>
            </a:r>
            <a:r>
              <a:rPr lang="en-US" sz="2800" dirty="0" smtClean="0">
                <a:solidFill>
                  <a:prstClr val="black"/>
                </a:solidFill>
              </a:rPr>
              <a:t>“</a:t>
            </a:r>
            <a:r>
              <a:rPr lang="en-US" sz="2800" dirty="0">
                <a:solidFill>
                  <a:prstClr val="black"/>
                </a:solidFill>
              </a:rPr>
              <a:t>Then the high priest stood up before them and asked Yahusha, </a:t>
            </a:r>
            <a:r>
              <a:rPr lang="en-US" sz="2800" dirty="0" smtClean="0">
                <a:solidFill>
                  <a:prstClr val="black"/>
                </a:solidFill>
              </a:rPr>
              <a:t/>
            </a:r>
            <a:br>
              <a:rPr lang="en-US" sz="2800" dirty="0" smtClean="0">
                <a:solidFill>
                  <a:prstClr val="black"/>
                </a:solidFill>
              </a:rPr>
            </a:br>
            <a:r>
              <a:rPr lang="en-US" sz="2800" b="1" dirty="0" smtClean="0">
                <a:solidFill>
                  <a:prstClr val="black"/>
                </a:solidFill>
              </a:rPr>
              <a:t>“</a:t>
            </a:r>
            <a:r>
              <a:rPr lang="en-US" sz="2800" b="1" dirty="0">
                <a:solidFill>
                  <a:prstClr val="black"/>
                </a:solidFill>
              </a:rPr>
              <a:t>Are You not going to answer</a:t>
            </a:r>
            <a:r>
              <a:rPr lang="en-US" sz="2800" b="1" dirty="0" smtClean="0">
                <a:solidFill>
                  <a:prstClr val="black"/>
                </a:solidFill>
              </a:rPr>
              <a:t>?  What </a:t>
            </a:r>
            <a:br>
              <a:rPr lang="en-US" sz="2800" b="1" dirty="0" smtClean="0">
                <a:solidFill>
                  <a:prstClr val="black"/>
                </a:solidFill>
              </a:rPr>
            </a:br>
            <a:r>
              <a:rPr lang="en-US" sz="2800" b="1" dirty="0" smtClean="0">
                <a:solidFill>
                  <a:prstClr val="black"/>
                </a:solidFill>
              </a:rPr>
              <a:t>is </a:t>
            </a:r>
            <a:r>
              <a:rPr lang="en-US" sz="2800" b="1" dirty="0">
                <a:solidFill>
                  <a:prstClr val="black"/>
                </a:solidFill>
              </a:rPr>
              <a:t>this testimony that these men </a:t>
            </a:r>
            <a:r>
              <a:rPr lang="en-US" sz="2800" b="1" dirty="0" smtClean="0">
                <a:solidFill>
                  <a:prstClr val="black"/>
                </a:solidFill>
              </a:rPr>
              <a:t/>
            </a:r>
            <a:br>
              <a:rPr lang="en-US" sz="2800" b="1" dirty="0" smtClean="0">
                <a:solidFill>
                  <a:prstClr val="black"/>
                </a:solidFill>
              </a:rPr>
            </a:br>
            <a:r>
              <a:rPr lang="en-US" sz="2800" b="1" dirty="0" smtClean="0">
                <a:solidFill>
                  <a:prstClr val="black"/>
                </a:solidFill>
              </a:rPr>
              <a:t>are </a:t>
            </a:r>
            <a:r>
              <a:rPr lang="en-US" sz="2800" b="1" dirty="0">
                <a:solidFill>
                  <a:prstClr val="black"/>
                </a:solidFill>
              </a:rPr>
              <a:t>bringing </a:t>
            </a:r>
            <a:r>
              <a:rPr lang="en-US" sz="2800" b="1" dirty="0" smtClean="0">
                <a:solidFill>
                  <a:prstClr val="black"/>
                </a:solidFill>
              </a:rPr>
              <a:t/>
            </a:r>
            <a:br>
              <a:rPr lang="en-US" sz="2800" b="1" dirty="0" smtClean="0">
                <a:solidFill>
                  <a:prstClr val="black"/>
                </a:solidFill>
              </a:rPr>
            </a:br>
            <a:r>
              <a:rPr lang="en-US" sz="2800" b="1" dirty="0" smtClean="0">
                <a:solidFill>
                  <a:prstClr val="black"/>
                </a:solidFill>
              </a:rPr>
              <a:t>against </a:t>
            </a:r>
            <a:r>
              <a:rPr lang="en-US" sz="2800" b="1" dirty="0">
                <a:solidFill>
                  <a:prstClr val="black"/>
                </a:solidFill>
              </a:rPr>
              <a:t>You?” </a:t>
            </a:r>
            <a:r>
              <a:rPr lang="en-US" sz="2800" b="1" dirty="0" smtClean="0">
                <a:solidFill>
                  <a:prstClr val="black"/>
                </a:solidFill>
              </a:rPr>
              <a:t/>
            </a:r>
            <a:br>
              <a:rPr lang="en-US" sz="2800" b="1" dirty="0" smtClean="0">
                <a:solidFill>
                  <a:prstClr val="black"/>
                </a:solidFill>
              </a:rPr>
            </a:br>
            <a:r>
              <a:rPr lang="en-US" sz="2800" dirty="0" smtClean="0">
                <a:solidFill>
                  <a:prstClr val="black"/>
                </a:solidFill>
              </a:rPr>
              <a:t>61</a:t>
            </a:r>
            <a:r>
              <a:rPr lang="en-US" sz="2800" dirty="0">
                <a:solidFill>
                  <a:prstClr val="black"/>
                </a:solidFill>
              </a:rPr>
              <a:t>. </a:t>
            </a:r>
            <a:r>
              <a:rPr lang="en-US" sz="2800" b="1" dirty="0">
                <a:solidFill>
                  <a:srgbClr val="0000FF"/>
                </a:solidFill>
              </a:rPr>
              <a:t>But Yahusha </a:t>
            </a:r>
            <a:r>
              <a:rPr lang="en-US" sz="2800" b="1" u="sng" dirty="0">
                <a:solidFill>
                  <a:srgbClr val="0000FF"/>
                </a:solidFill>
              </a:rPr>
              <a:t>remained </a:t>
            </a:r>
            <a:r>
              <a:rPr lang="en-US" sz="2800" b="1" u="sng" dirty="0" smtClean="0">
                <a:solidFill>
                  <a:srgbClr val="0000FF"/>
                </a:solidFill>
              </a:rPr>
              <a:t>silent</a:t>
            </a:r>
            <a:r>
              <a:rPr lang="en-US" sz="2800" b="1" dirty="0" smtClean="0">
                <a:solidFill>
                  <a:srgbClr val="0000FF"/>
                </a:solidFill>
              </a:rPr>
              <a:t> </a:t>
            </a:r>
            <a:br>
              <a:rPr lang="en-US" sz="2800" b="1" dirty="0" smtClean="0">
                <a:solidFill>
                  <a:srgbClr val="0000FF"/>
                </a:solidFill>
              </a:rPr>
            </a:br>
            <a:r>
              <a:rPr lang="en-US" sz="2800" b="1" dirty="0" smtClean="0">
                <a:solidFill>
                  <a:srgbClr val="0000FF"/>
                </a:solidFill>
              </a:rPr>
              <a:t>and </a:t>
            </a:r>
            <a:r>
              <a:rPr lang="en-US" sz="2800" b="1" dirty="0">
                <a:solidFill>
                  <a:srgbClr val="0000FF"/>
                </a:solidFill>
              </a:rPr>
              <a:t>gave no answer. </a:t>
            </a:r>
          </a:p>
        </p:txBody>
      </p:sp>
      <p:pic>
        <p:nvPicPr>
          <p:cNvPr id="7" name="Picture 6">
            <a:extLst>
              <a:ext uri="{FF2B5EF4-FFF2-40B4-BE49-F238E27FC236}">
                <a16:creationId xmlns:a16="http://schemas.microsoft.com/office/drawing/2014/main" xmlns="" id="{EEF8971C-FA53-4FD7-9BCB-516C8C1F26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97609CE8-9A43-4364-B289-E588AEA704E1}"/>
              </a:ext>
            </a:extLst>
          </p:cNvPr>
          <p:cNvSpPr>
            <a:spLocks noGrp="1"/>
          </p:cNvSpPr>
          <p:nvPr>
            <p:ph type="sldNum" sz="quarter" idx="12"/>
          </p:nvPr>
        </p:nvSpPr>
        <p:spPr/>
        <p:txBody>
          <a:bodyPr/>
          <a:lstStyle/>
          <a:p>
            <a:fld id="{AEC2E7B4-46C8-41D5-9B4B-43EBD31AFFDB}" type="slidenum">
              <a:rPr lang="en-US" smtClean="0"/>
              <a:t>6</a:t>
            </a:fld>
            <a:endParaRPr lang="en-US"/>
          </a:p>
        </p:txBody>
      </p:sp>
    </p:spTree>
    <p:extLst>
      <p:ext uri="{BB962C8B-B14F-4D97-AF65-F5344CB8AC3E}">
        <p14:creationId xmlns:p14="http://schemas.microsoft.com/office/powerpoint/2010/main" val="380698010"/>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8960" y="453824"/>
            <a:ext cx="3313879" cy="3313879"/>
          </a:xfrm>
          <a:prstGeom prst="rect">
            <a:avLst/>
          </a:prstGeom>
        </p:spPr>
      </p:pic>
      <p:sp>
        <p:nvSpPr>
          <p:cNvPr id="3" name="TextBox 2"/>
          <p:cNvSpPr txBox="1"/>
          <p:nvPr/>
        </p:nvSpPr>
        <p:spPr>
          <a:xfrm>
            <a:off x="619161" y="481921"/>
            <a:ext cx="4770985" cy="5847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b="1" dirty="0">
                <a:solidFill>
                  <a:schemeClr val="bg1"/>
                </a:solidFill>
              </a:rPr>
              <a:t>Idle words? – continued </a:t>
            </a:r>
          </a:p>
        </p:txBody>
      </p:sp>
      <p:sp>
        <p:nvSpPr>
          <p:cNvPr id="4" name="TextBox 3"/>
          <p:cNvSpPr txBox="1"/>
          <p:nvPr/>
        </p:nvSpPr>
        <p:spPr>
          <a:xfrm>
            <a:off x="515813" y="1276734"/>
            <a:ext cx="8255208" cy="5016758"/>
          </a:xfrm>
          <a:prstGeom prst="rect">
            <a:avLst/>
          </a:prstGeom>
          <a:noFill/>
        </p:spPr>
        <p:txBody>
          <a:bodyPr wrap="square" rtlCol="0">
            <a:spAutoFit/>
          </a:bodyPr>
          <a:lstStyle/>
          <a:p>
            <a:r>
              <a:rPr lang="en-US" sz="3200" dirty="0">
                <a:solidFill>
                  <a:schemeClr val="bg1"/>
                </a:solidFill>
              </a:rPr>
              <a:t>Have you ever heard someone say, </a:t>
            </a:r>
            <a:r>
              <a:rPr lang="en-US" sz="3200" b="1" dirty="0">
                <a:solidFill>
                  <a:schemeClr val="bg1"/>
                </a:solidFill>
              </a:rPr>
              <a:t>"I didn't really mean that! </a:t>
            </a:r>
            <a:r>
              <a:rPr lang="en-US" sz="3200" b="1" dirty="0" smtClean="0">
                <a:solidFill>
                  <a:schemeClr val="bg1"/>
                </a:solidFill>
              </a:rPr>
              <a:t> I </a:t>
            </a:r>
            <a:r>
              <a:rPr lang="en-US" sz="3200" b="1" dirty="0">
                <a:solidFill>
                  <a:schemeClr val="bg1"/>
                </a:solidFill>
              </a:rPr>
              <a:t>wasn't thinking,"</a:t>
            </a:r>
            <a:r>
              <a:rPr lang="en-US" sz="3200" dirty="0">
                <a:solidFill>
                  <a:schemeClr val="bg1"/>
                </a:solidFill>
              </a:rPr>
              <a:t> or </a:t>
            </a:r>
            <a:r>
              <a:rPr lang="en-US" sz="3200" b="1" dirty="0">
                <a:solidFill>
                  <a:schemeClr val="bg1"/>
                </a:solidFill>
              </a:rPr>
              <a:t>“I am just kidding!” </a:t>
            </a:r>
            <a:r>
              <a:rPr lang="en-US" sz="3200" b="1" dirty="0" smtClean="0">
                <a:solidFill>
                  <a:schemeClr val="bg1"/>
                </a:solidFill>
              </a:rPr>
              <a:t> </a:t>
            </a:r>
            <a:r>
              <a:rPr lang="en-US" sz="3200" dirty="0" smtClean="0">
                <a:solidFill>
                  <a:schemeClr val="bg1"/>
                </a:solidFill>
              </a:rPr>
              <a:t>Perhaps </a:t>
            </a:r>
            <a:r>
              <a:rPr lang="en-US" sz="3200" dirty="0">
                <a:solidFill>
                  <a:schemeClr val="bg1"/>
                </a:solidFill>
              </a:rPr>
              <a:t>you've said something similar yourself. </a:t>
            </a:r>
            <a:r>
              <a:rPr lang="en-US" sz="3200" dirty="0" smtClean="0">
                <a:solidFill>
                  <a:schemeClr val="bg1"/>
                </a:solidFill>
              </a:rPr>
              <a:t> I </a:t>
            </a:r>
            <a:r>
              <a:rPr lang="en-US" sz="3200" dirty="0">
                <a:solidFill>
                  <a:schemeClr val="bg1"/>
                </a:solidFill>
              </a:rPr>
              <a:t>know, I have done it! </a:t>
            </a:r>
            <a:r>
              <a:rPr lang="en-US" sz="3200" dirty="0" smtClean="0">
                <a:solidFill>
                  <a:schemeClr val="bg1"/>
                </a:solidFill>
              </a:rPr>
              <a:t/>
            </a:r>
            <a:br>
              <a:rPr lang="en-US" sz="3200" dirty="0" smtClean="0">
                <a:solidFill>
                  <a:schemeClr val="bg1"/>
                </a:solidFill>
              </a:rPr>
            </a:br>
            <a:r>
              <a:rPr lang="en-US" sz="3200" dirty="0" smtClean="0">
                <a:solidFill>
                  <a:schemeClr val="bg1"/>
                </a:solidFill>
              </a:rPr>
              <a:t>An </a:t>
            </a:r>
            <a:r>
              <a:rPr lang="en-US" sz="3200" dirty="0">
                <a:solidFill>
                  <a:schemeClr val="bg1"/>
                </a:solidFill>
              </a:rPr>
              <a:t>idle word is one that you said without careful thinking or consideration. </a:t>
            </a:r>
            <a:r>
              <a:rPr lang="en-US" sz="3200" dirty="0" smtClean="0">
                <a:solidFill>
                  <a:schemeClr val="bg1"/>
                </a:solidFill>
              </a:rPr>
              <a:t>Yahusha’s </a:t>
            </a:r>
            <a:r>
              <a:rPr lang="en-US" sz="3200" dirty="0">
                <a:solidFill>
                  <a:schemeClr val="bg1"/>
                </a:solidFill>
              </a:rPr>
              <a:t>point is that you can tell a lot about a person's character, not by the major things they say, </a:t>
            </a:r>
            <a:r>
              <a:rPr lang="en-US" sz="3200" b="1" dirty="0">
                <a:solidFill>
                  <a:schemeClr val="bg1"/>
                </a:solidFill>
              </a:rPr>
              <a:t>but by the little things which slip out, </a:t>
            </a:r>
            <a:r>
              <a:rPr lang="en-US" sz="3200" dirty="0">
                <a:solidFill>
                  <a:schemeClr val="bg1"/>
                </a:solidFill>
              </a:rPr>
              <a:t>when they aren't putting much effort into being careful.</a:t>
            </a:r>
          </a:p>
        </p:txBody>
      </p:sp>
      <p:sp>
        <p:nvSpPr>
          <p:cNvPr id="5" name="Rectangle 4"/>
          <p:cNvSpPr/>
          <p:nvPr/>
        </p:nvSpPr>
        <p:spPr>
          <a:xfrm>
            <a:off x="243840" y="207264"/>
            <a:ext cx="11655552" cy="63764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D238265B-543F-49F4-AC97-25DFFECDF7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ECBBDCE3-7E30-4662-8E51-AF9CFF1F1B0D}"/>
              </a:ext>
            </a:extLst>
          </p:cNvPr>
          <p:cNvSpPr>
            <a:spLocks noGrp="1"/>
          </p:cNvSpPr>
          <p:nvPr>
            <p:ph type="sldNum" sz="quarter" idx="12"/>
          </p:nvPr>
        </p:nvSpPr>
        <p:spPr/>
        <p:txBody>
          <a:bodyPr/>
          <a:lstStyle/>
          <a:p>
            <a:fld id="{AEC2E7B4-46C8-41D5-9B4B-43EBD31AFFDB}" type="slidenum">
              <a:rPr lang="en-US" smtClean="0"/>
              <a:t>60</a:t>
            </a:fld>
            <a:endParaRPr lang="en-US"/>
          </a:p>
        </p:txBody>
      </p:sp>
    </p:spTree>
    <p:extLst>
      <p:ext uri="{BB962C8B-B14F-4D97-AF65-F5344CB8AC3E}">
        <p14:creationId xmlns:p14="http://schemas.microsoft.com/office/powerpoint/2010/main" val="2365732521"/>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AEA9B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367" y="371797"/>
            <a:ext cx="4250436" cy="2669274"/>
          </a:xfrm>
          <a:prstGeom prst="rect">
            <a:avLst/>
          </a:prstGeom>
        </p:spPr>
      </p:pic>
      <p:sp>
        <p:nvSpPr>
          <p:cNvPr id="3" name="TextBox 2"/>
          <p:cNvSpPr txBox="1"/>
          <p:nvPr/>
        </p:nvSpPr>
        <p:spPr>
          <a:xfrm>
            <a:off x="5029200" y="363415"/>
            <a:ext cx="6471138" cy="2677656"/>
          </a:xfrm>
          <a:prstGeom prst="rect">
            <a:avLst/>
          </a:prstGeom>
          <a:noFill/>
        </p:spPr>
        <p:txBody>
          <a:bodyPr wrap="square" rtlCol="0">
            <a:spAutoFit/>
          </a:bodyPr>
          <a:lstStyle/>
          <a:p>
            <a:r>
              <a:rPr lang="en-US" sz="2800" dirty="0"/>
              <a:t>In today’s world idle words are all around us, on our cell phones, on our blackberries, in our emails, on the internet, on TV, on radio, raining down from our satellites, printed in our magazines and fictional books. </a:t>
            </a:r>
            <a:r>
              <a:rPr lang="en-US" sz="2800" dirty="0" smtClean="0"/>
              <a:t> We </a:t>
            </a:r>
            <a:r>
              <a:rPr lang="en-US" sz="2800" dirty="0"/>
              <a:t>are bombarded by idle words</a:t>
            </a:r>
          </a:p>
        </p:txBody>
      </p:sp>
      <p:sp>
        <p:nvSpPr>
          <p:cNvPr id="4" name="TextBox 3"/>
          <p:cNvSpPr txBox="1"/>
          <p:nvPr/>
        </p:nvSpPr>
        <p:spPr>
          <a:xfrm>
            <a:off x="339970" y="3041071"/>
            <a:ext cx="11394830" cy="3108543"/>
          </a:xfrm>
          <a:prstGeom prst="rect">
            <a:avLst/>
          </a:prstGeom>
          <a:noFill/>
        </p:spPr>
        <p:txBody>
          <a:bodyPr wrap="square" rtlCol="0">
            <a:spAutoFit/>
          </a:bodyPr>
          <a:lstStyle/>
          <a:p>
            <a:r>
              <a:rPr lang="en-US" sz="2800" dirty="0"/>
              <a:t>coming at us from a multitude of different ways. </a:t>
            </a:r>
            <a:r>
              <a:rPr lang="en-US" sz="2800" dirty="0" smtClean="0"/>
              <a:t> How </a:t>
            </a:r>
            <a:r>
              <a:rPr lang="en-US" sz="2800" dirty="0"/>
              <a:t>many of these text messages, the emails that we get or even send at times are really idle words</a:t>
            </a:r>
            <a:r>
              <a:rPr lang="en-US" sz="2800" dirty="0" smtClean="0"/>
              <a:t>?  </a:t>
            </a:r>
            <a:r>
              <a:rPr lang="en-US" sz="2800" dirty="0"/>
              <a:t>Look at the Facebook and see how many words are crossing our path that can be called idle, useless, empty words</a:t>
            </a:r>
            <a:r>
              <a:rPr lang="en-US" sz="2800" dirty="0" smtClean="0"/>
              <a:t>.  </a:t>
            </a:r>
            <a:r>
              <a:rPr lang="en-US" sz="2800" dirty="0"/>
              <a:t>Some people spend hours and hours on the phone talking to everybody about everything. </a:t>
            </a:r>
            <a:r>
              <a:rPr lang="en-US" sz="2800" dirty="0" smtClean="0"/>
              <a:t/>
            </a:r>
            <a:br>
              <a:rPr lang="en-US" sz="2800" dirty="0" smtClean="0"/>
            </a:br>
            <a:r>
              <a:rPr lang="en-US" sz="2800" dirty="0" smtClean="0"/>
              <a:t>Have </a:t>
            </a:r>
            <a:r>
              <a:rPr lang="en-US" sz="2800" dirty="0"/>
              <a:t>you ever thought that at Judgment day we will have to give an account for every idle word that came out of our mouth? </a:t>
            </a:r>
            <a:r>
              <a:rPr lang="en-US" sz="2800" dirty="0" smtClean="0"/>
              <a:t> Is that a </a:t>
            </a:r>
            <a:r>
              <a:rPr lang="en-US" sz="2800" dirty="0"/>
              <a:t>Sobering thought?  </a:t>
            </a:r>
          </a:p>
        </p:txBody>
      </p:sp>
      <p:sp>
        <p:nvSpPr>
          <p:cNvPr id="5" name="Rectangle 4"/>
          <p:cNvSpPr/>
          <p:nvPr/>
        </p:nvSpPr>
        <p:spPr>
          <a:xfrm>
            <a:off x="170688" y="134112"/>
            <a:ext cx="11765280" cy="644956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9F6F24D5-3D4B-4305-9C5D-1BD83FB8E6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6" name="Slide Number Placeholder 5">
            <a:extLst>
              <a:ext uri="{FF2B5EF4-FFF2-40B4-BE49-F238E27FC236}">
                <a16:creationId xmlns:a16="http://schemas.microsoft.com/office/drawing/2014/main" xmlns="" id="{9916363A-567C-49EB-B3E9-3F474D1AA856}"/>
              </a:ext>
            </a:extLst>
          </p:cNvPr>
          <p:cNvSpPr>
            <a:spLocks noGrp="1"/>
          </p:cNvSpPr>
          <p:nvPr>
            <p:ph type="sldNum" sz="quarter" idx="12"/>
          </p:nvPr>
        </p:nvSpPr>
        <p:spPr/>
        <p:txBody>
          <a:bodyPr/>
          <a:lstStyle/>
          <a:p>
            <a:fld id="{AEC2E7B4-46C8-41D5-9B4B-43EBD31AFFDB}" type="slidenum">
              <a:rPr lang="en-US" smtClean="0"/>
              <a:t>61</a:t>
            </a:fld>
            <a:endParaRPr lang="en-US"/>
          </a:p>
        </p:txBody>
      </p:sp>
    </p:spTree>
    <p:extLst>
      <p:ext uri="{BB962C8B-B14F-4D97-AF65-F5344CB8AC3E}">
        <p14:creationId xmlns:p14="http://schemas.microsoft.com/office/powerpoint/2010/main" val="2602406121"/>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7D7D7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0616099" cy="6858000"/>
          </a:xfrm>
          <a:prstGeom prst="rect">
            <a:avLst/>
          </a:prstGeom>
        </p:spPr>
      </p:pic>
      <p:sp>
        <p:nvSpPr>
          <p:cNvPr id="3" name="TextBox 2"/>
          <p:cNvSpPr txBox="1"/>
          <p:nvPr/>
        </p:nvSpPr>
        <p:spPr>
          <a:xfrm>
            <a:off x="8956431" y="366623"/>
            <a:ext cx="3048000" cy="6124754"/>
          </a:xfrm>
          <a:prstGeom prst="rect">
            <a:avLst/>
          </a:prstGeom>
          <a:solidFill>
            <a:schemeClr val="accent2">
              <a:alpha val="45000"/>
            </a:schemeClr>
          </a:solidFill>
          <a:effectLst>
            <a:glow rad="228600">
              <a:schemeClr val="accent1">
                <a:satMod val="175000"/>
                <a:alpha val="40000"/>
              </a:schemeClr>
            </a:glo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800" b="1" dirty="0">
                <a:solidFill>
                  <a:schemeClr val="bg1"/>
                </a:solidFill>
              </a:rPr>
              <a:t>We can see that this whole matter of opening our mouth to communicate before man and before YHVH is of utmost importance.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Many </a:t>
            </a:r>
            <a:r>
              <a:rPr lang="en-US" sz="2800" b="1" dirty="0">
                <a:solidFill>
                  <a:schemeClr val="bg1"/>
                </a:solidFill>
              </a:rPr>
              <a:t>times, what we don’t say is more important</a:t>
            </a:r>
          </a:p>
          <a:p>
            <a:pPr algn="ctr"/>
            <a:r>
              <a:rPr lang="en-US" sz="2800" b="1" dirty="0">
                <a:solidFill>
                  <a:schemeClr val="bg1"/>
                </a:solidFill>
              </a:rPr>
              <a:t>than what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we </a:t>
            </a:r>
            <a:r>
              <a:rPr lang="en-US" sz="2800" b="1" dirty="0">
                <a:solidFill>
                  <a:schemeClr val="bg1"/>
                </a:solidFill>
              </a:rPr>
              <a:t>do say.</a:t>
            </a:r>
          </a:p>
        </p:txBody>
      </p:sp>
      <p:pic>
        <p:nvPicPr>
          <p:cNvPr id="5" name="Picture 4">
            <a:extLst>
              <a:ext uri="{FF2B5EF4-FFF2-40B4-BE49-F238E27FC236}">
                <a16:creationId xmlns:a16="http://schemas.microsoft.com/office/drawing/2014/main" xmlns="" id="{899ED257-5826-4103-8188-E0F7D88CDE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0B666120-47A2-40C8-B5E9-18BC3750AC0C}"/>
              </a:ext>
            </a:extLst>
          </p:cNvPr>
          <p:cNvSpPr>
            <a:spLocks noGrp="1"/>
          </p:cNvSpPr>
          <p:nvPr>
            <p:ph type="sldNum" sz="quarter" idx="12"/>
          </p:nvPr>
        </p:nvSpPr>
        <p:spPr/>
        <p:txBody>
          <a:bodyPr/>
          <a:lstStyle/>
          <a:p>
            <a:fld id="{AEC2E7B4-46C8-41D5-9B4B-43EBD31AFFDB}" type="slidenum">
              <a:rPr lang="en-US" smtClean="0"/>
              <a:t>62</a:t>
            </a:fld>
            <a:endParaRPr lang="en-US"/>
          </a:p>
        </p:txBody>
      </p:sp>
    </p:spTree>
    <p:extLst>
      <p:ext uri="{BB962C8B-B14F-4D97-AF65-F5344CB8AC3E}">
        <p14:creationId xmlns:p14="http://schemas.microsoft.com/office/powerpoint/2010/main" val="511761486"/>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12192000" cy="6904453"/>
          </a:xfrm>
          <a:prstGeom prst="rect">
            <a:avLst/>
          </a:prstGeom>
        </p:spPr>
      </p:pic>
      <p:sp>
        <p:nvSpPr>
          <p:cNvPr id="3" name="TextBox 2"/>
          <p:cNvSpPr txBox="1"/>
          <p:nvPr/>
        </p:nvSpPr>
        <p:spPr>
          <a:xfrm>
            <a:off x="7395882" y="2474950"/>
            <a:ext cx="4408567" cy="3046988"/>
          </a:xfrm>
          <a:prstGeom prst="rect">
            <a:avLst/>
          </a:prstGeom>
          <a:solidFill>
            <a:schemeClr val="accent6">
              <a:alpha val="47000"/>
            </a:schemeClr>
          </a:solidFill>
          <a:effectLst>
            <a:glow rad="228600">
              <a:schemeClr val="accent6">
                <a:satMod val="175000"/>
                <a:alpha val="40000"/>
              </a:schemeClr>
            </a:glow>
          </a:effectLst>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b="1" dirty="0">
                <a:solidFill>
                  <a:schemeClr val="bg1"/>
                </a:solidFill>
              </a:rPr>
              <a:t>Psalm 46:10 </a:t>
            </a:r>
            <a:r>
              <a:rPr lang="en-US" sz="2400" b="1" i="1" dirty="0">
                <a:solidFill>
                  <a:schemeClr val="bg1"/>
                </a:solidFill>
              </a:rPr>
              <a:t>(KJV) </a:t>
            </a:r>
            <a:r>
              <a:rPr lang="en-US" sz="3200" b="1" dirty="0">
                <a:solidFill>
                  <a:schemeClr val="bg1"/>
                </a:solidFill>
              </a:rPr>
              <a:t>states: “Be still, and know </a:t>
            </a: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that I </a:t>
            </a:r>
            <a:r>
              <a:rPr lang="en-US" sz="3200" b="1" dirty="0">
                <a:solidFill>
                  <a:schemeClr val="bg1"/>
                </a:solidFill>
              </a:rPr>
              <a:t>[am] </a:t>
            </a:r>
            <a:r>
              <a:rPr lang="en-US" sz="3200" b="1" dirty="0" smtClean="0">
                <a:solidFill>
                  <a:schemeClr val="bg1"/>
                </a:solidFill>
              </a:rPr>
              <a:t>Yahuah</a:t>
            </a:r>
            <a:r>
              <a:rPr lang="en-US" sz="3200" b="1" dirty="0">
                <a:solidFill>
                  <a:schemeClr val="bg1"/>
                </a:solidFill>
              </a:rPr>
              <a:t>: </a:t>
            </a: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I </a:t>
            </a:r>
            <a:r>
              <a:rPr lang="en-US" sz="3200" b="1" dirty="0">
                <a:solidFill>
                  <a:schemeClr val="bg1"/>
                </a:solidFill>
              </a:rPr>
              <a:t>will be exalted among the heathen, I will be exalted in the earth.” </a:t>
            </a:r>
          </a:p>
        </p:txBody>
      </p:sp>
      <p:pic>
        <p:nvPicPr>
          <p:cNvPr id="5" name="Picture 4">
            <a:extLst>
              <a:ext uri="{FF2B5EF4-FFF2-40B4-BE49-F238E27FC236}">
                <a16:creationId xmlns:a16="http://schemas.microsoft.com/office/drawing/2014/main" xmlns="" id="{E7763A47-10F0-4818-8DF9-4E241FA593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54C67884-452C-4DA0-A675-35AA3D7DFC12}"/>
              </a:ext>
            </a:extLst>
          </p:cNvPr>
          <p:cNvSpPr>
            <a:spLocks noGrp="1"/>
          </p:cNvSpPr>
          <p:nvPr>
            <p:ph type="sldNum" sz="quarter" idx="12"/>
          </p:nvPr>
        </p:nvSpPr>
        <p:spPr/>
        <p:txBody>
          <a:bodyPr/>
          <a:lstStyle/>
          <a:p>
            <a:fld id="{AEC2E7B4-46C8-41D5-9B4B-43EBD31AFFDB}" type="slidenum">
              <a:rPr lang="en-US" smtClean="0">
                <a:solidFill>
                  <a:schemeClr val="tx1"/>
                </a:solidFill>
              </a:rPr>
              <a:t>63</a:t>
            </a:fld>
            <a:endParaRPr lang="en-US" dirty="0">
              <a:solidFill>
                <a:schemeClr val="tx1"/>
              </a:solidFill>
            </a:endParaRPr>
          </a:p>
        </p:txBody>
      </p:sp>
    </p:spTree>
    <p:extLst>
      <p:ext uri="{BB962C8B-B14F-4D97-AF65-F5344CB8AC3E}">
        <p14:creationId xmlns:p14="http://schemas.microsoft.com/office/powerpoint/2010/main" val="1100060986"/>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1294" y="936026"/>
            <a:ext cx="10201835" cy="45243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200" dirty="0"/>
              <a:t>There is a time to be still, to be quiet, to keep silent in this present world while surrendering to Yahuah, the </a:t>
            </a:r>
            <a:r>
              <a:rPr lang="en-US" sz="3200" dirty="0" smtClean="0"/>
              <a:t>Elohim</a:t>
            </a:r>
            <a:r>
              <a:rPr lang="en-US" sz="3200" dirty="0" smtClean="0"/>
              <a:t> </a:t>
            </a:r>
            <a:r>
              <a:rPr lang="en-US" sz="3200" dirty="0"/>
              <a:t>of Abraham, Isaac and Jacob, who is our refuge and strength! When we surrender to the sure truth that He is in complete control of this world, we will find Shalom from our temporary fears! </a:t>
            </a:r>
            <a:r>
              <a:rPr lang="en-US" sz="3200" dirty="0" smtClean="0"/>
              <a:t> Indeed</a:t>
            </a:r>
            <a:r>
              <a:rPr lang="en-US" sz="3200" dirty="0"/>
              <a:t>, even though this present </a:t>
            </a:r>
            <a:r>
              <a:rPr lang="en-US" sz="3200" dirty="0" smtClean="0"/>
              <a:t>world will be </a:t>
            </a:r>
            <a:r>
              <a:rPr lang="en-US" sz="3200" dirty="0"/>
              <a:t>shaken, with the nations raging and the kingdoms of men be moved, we will not fear since we know </a:t>
            </a:r>
            <a:r>
              <a:rPr lang="en-US" sz="3200" dirty="0" smtClean="0"/>
              <a:t/>
            </a:r>
            <a:br>
              <a:rPr lang="en-US" sz="3200" dirty="0" smtClean="0"/>
            </a:br>
            <a:r>
              <a:rPr lang="en-US" sz="3200" dirty="0" smtClean="0"/>
              <a:t>Yahuah </a:t>
            </a:r>
            <a:r>
              <a:rPr lang="en-US" sz="3200" dirty="0"/>
              <a:t>is our present help in time of trouble!</a:t>
            </a:r>
          </a:p>
        </p:txBody>
      </p:sp>
      <p:pic>
        <p:nvPicPr>
          <p:cNvPr id="4" name="Picture 3">
            <a:extLst>
              <a:ext uri="{FF2B5EF4-FFF2-40B4-BE49-F238E27FC236}">
                <a16:creationId xmlns:a16="http://schemas.microsoft.com/office/drawing/2014/main" xmlns="" id="{69D83C41-FDC6-423D-A5C4-36DEA0B654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3" name="Slide Number Placeholder 2">
            <a:extLst>
              <a:ext uri="{FF2B5EF4-FFF2-40B4-BE49-F238E27FC236}">
                <a16:creationId xmlns:a16="http://schemas.microsoft.com/office/drawing/2014/main" xmlns="" id="{C90A90A3-F60C-4E81-AA37-72CEA619E3B1}"/>
              </a:ext>
            </a:extLst>
          </p:cNvPr>
          <p:cNvSpPr>
            <a:spLocks noGrp="1"/>
          </p:cNvSpPr>
          <p:nvPr>
            <p:ph type="sldNum" sz="quarter" idx="12"/>
          </p:nvPr>
        </p:nvSpPr>
        <p:spPr/>
        <p:txBody>
          <a:bodyPr/>
          <a:lstStyle/>
          <a:p>
            <a:fld id="{AEC2E7B4-46C8-41D5-9B4B-43EBD31AFFDB}" type="slidenum">
              <a:rPr lang="en-US" smtClean="0"/>
              <a:t>64</a:t>
            </a:fld>
            <a:endParaRPr lang="en-US"/>
          </a:p>
        </p:txBody>
      </p:sp>
    </p:spTree>
    <p:extLst>
      <p:ext uri="{BB962C8B-B14F-4D97-AF65-F5344CB8AC3E}">
        <p14:creationId xmlns:p14="http://schemas.microsoft.com/office/powerpoint/2010/main" val="711142636"/>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82510"/>
          </a:xfrm>
          <a:prstGeom prst="rect">
            <a:avLst/>
          </a:prstGeom>
        </p:spPr>
      </p:pic>
      <p:sp>
        <p:nvSpPr>
          <p:cNvPr id="3" name="TextBox 2"/>
          <p:cNvSpPr txBox="1"/>
          <p:nvPr/>
        </p:nvSpPr>
        <p:spPr>
          <a:xfrm>
            <a:off x="1051651" y="4608541"/>
            <a:ext cx="10334884" cy="1569660"/>
          </a:xfrm>
          <a:prstGeom prst="rect">
            <a:avLst/>
          </a:prstGeom>
          <a:solidFill>
            <a:schemeClr val="dk1">
              <a:alpha val="57000"/>
            </a:schemeClr>
          </a:solidFill>
          <a:effectLst>
            <a:glow rad="228600">
              <a:schemeClr val="accent2">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3200" dirty="0"/>
              <a:t>Time is indeed very short, and the world is shaking in fear. </a:t>
            </a:r>
            <a:r>
              <a:rPr lang="en-US" sz="3200" dirty="0" smtClean="0"/>
              <a:t/>
            </a:r>
            <a:br>
              <a:rPr lang="en-US" sz="3200" dirty="0" smtClean="0"/>
            </a:br>
            <a:r>
              <a:rPr lang="en-US" sz="3200" dirty="0" smtClean="0"/>
              <a:t>Soon</a:t>
            </a:r>
            <a:r>
              <a:rPr lang="en-US" sz="3200" dirty="0"/>
              <a:t>, very </a:t>
            </a:r>
            <a:r>
              <a:rPr lang="en-US" sz="3200" dirty="0" smtClean="0"/>
              <a:t>soon, </a:t>
            </a:r>
            <a:r>
              <a:rPr lang="en-US" sz="3200" dirty="0"/>
              <a:t>we will see our King! </a:t>
            </a:r>
            <a:r>
              <a:rPr lang="en-US" sz="3200" dirty="0" smtClean="0"/>
              <a:t> So </a:t>
            </a:r>
            <a:r>
              <a:rPr lang="en-US" sz="3200" dirty="0"/>
              <a:t>let’s be still, silent, </a:t>
            </a:r>
            <a:r>
              <a:rPr lang="en-US" sz="3200" dirty="0" smtClean="0"/>
              <a:t>confident and </a:t>
            </a:r>
            <a:r>
              <a:rPr lang="en-US" sz="3200" dirty="0"/>
              <a:t>trusting, knowing that </a:t>
            </a:r>
            <a:r>
              <a:rPr lang="en-US" sz="3200" dirty="0" smtClean="0"/>
              <a:t>Yahuah </a:t>
            </a:r>
            <a:r>
              <a:rPr lang="en-US" sz="3200" dirty="0"/>
              <a:t>is with us!</a:t>
            </a:r>
          </a:p>
        </p:txBody>
      </p:sp>
      <p:pic>
        <p:nvPicPr>
          <p:cNvPr id="5" name="Picture 4">
            <a:extLst>
              <a:ext uri="{FF2B5EF4-FFF2-40B4-BE49-F238E27FC236}">
                <a16:creationId xmlns:a16="http://schemas.microsoft.com/office/drawing/2014/main" xmlns="" id="{12EFBDFF-AA04-462E-B5D6-882E6E1E07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F943C2BB-106E-42A1-85EB-7742D0BEBBC2}"/>
              </a:ext>
            </a:extLst>
          </p:cNvPr>
          <p:cNvSpPr>
            <a:spLocks noGrp="1"/>
          </p:cNvSpPr>
          <p:nvPr>
            <p:ph type="sldNum" sz="quarter" idx="12"/>
          </p:nvPr>
        </p:nvSpPr>
        <p:spPr/>
        <p:txBody>
          <a:bodyPr/>
          <a:lstStyle/>
          <a:p>
            <a:fld id="{AEC2E7B4-46C8-41D5-9B4B-43EBD31AFFDB}" type="slidenum">
              <a:rPr lang="en-US" smtClean="0">
                <a:solidFill>
                  <a:schemeClr val="tx1"/>
                </a:solidFill>
              </a:rPr>
              <a:t>65</a:t>
            </a:fld>
            <a:endParaRPr lang="en-US" dirty="0">
              <a:solidFill>
                <a:schemeClr val="tx1"/>
              </a:solidFill>
            </a:endParaRPr>
          </a:p>
        </p:txBody>
      </p:sp>
    </p:spTree>
    <p:extLst>
      <p:ext uri="{BB962C8B-B14F-4D97-AF65-F5344CB8AC3E}">
        <p14:creationId xmlns:p14="http://schemas.microsoft.com/office/powerpoint/2010/main" val="231355759"/>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4868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1" y="0"/>
            <a:ext cx="9144000" cy="6858000"/>
          </a:xfrm>
          <a:prstGeom prst="rect">
            <a:avLst/>
          </a:prstGeom>
        </p:spPr>
      </p:pic>
      <p:graphicFrame>
        <p:nvGraphicFramePr>
          <p:cNvPr id="4" name="Diagram 3"/>
          <p:cNvGraphicFramePr/>
          <p:nvPr>
            <p:extLst>
              <p:ext uri="{D42A27DB-BD31-4B8C-83A1-F6EECF244321}">
                <p14:modId xmlns:p14="http://schemas.microsoft.com/office/powerpoint/2010/main" val="673071843"/>
              </p:ext>
            </p:extLst>
          </p:nvPr>
        </p:nvGraphicFramePr>
        <p:xfrm>
          <a:off x="235922" y="562709"/>
          <a:ext cx="2495555" cy="5345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xmlns="" id="{E0DAA15B-454F-43E8-8949-4621C0BE1D2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AE117117-5538-47F9-A96C-85222C364E34}"/>
              </a:ext>
            </a:extLst>
          </p:cNvPr>
          <p:cNvSpPr>
            <a:spLocks noGrp="1"/>
          </p:cNvSpPr>
          <p:nvPr>
            <p:ph type="sldNum" sz="quarter" idx="12"/>
          </p:nvPr>
        </p:nvSpPr>
        <p:spPr/>
        <p:txBody>
          <a:bodyPr/>
          <a:lstStyle/>
          <a:p>
            <a:fld id="{AEC2E7B4-46C8-41D5-9B4B-43EBD31AFFDB}" type="slidenum">
              <a:rPr lang="en-US" smtClean="0"/>
              <a:t>66</a:t>
            </a:fld>
            <a:endParaRPr lang="en-US"/>
          </a:p>
        </p:txBody>
      </p:sp>
    </p:spTree>
    <p:extLst>
      <p:ext uri="{BB962C8B-B14F-4D97-AF65-F5344CB8AC3E}">
        <p14:creationId xmlns:p14="http://schemas.microsoft.com/office/powerpoint/2010/main" val="2035451950"/>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8C838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75938" y="-1"/>
            <a:ext cx="5416062" cy="6858001"/>
          </a:xfrm>
          <a:prstGeom prst="rect">
            <a:avLst/>
          </a:prstGeom>
        </p:spPr>
      </p:pic>
      <p:sp>
        <p:nvSpPr>
          <p:cNvPr id="3" name="TextBox 2"/>
          <p:cNvSpPr txBox="1"/>
          <p:nvPr/>
        </p:nvSpPr>
        <p:spPr>
          <a:xfrm>
            <a:off x="1272995" y="1156455"/>
            <a:ext cx="4138246" cy="17543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600" b="1" dirty="0"/>
              <a:t>Supreme Provider </a:t>
            </a:r>
            <a:r>
              <a:rPr lang="en-US" sz="3600" b="1" dirty="0" smtClean="0"/>
              <a:t/>
            </a:r>
            <a:br>
              <a:rPr lang="en-US" sz="3600" b="1" dirty="0" smtClean="0"/>
            </a:br>
            <a:r>
              <a:rPr lang="en-US" sz="3600" b="1" dirty="0" smtClean="0"/>
              <a:t>is Yahusha </a:t>
            </a:r>
            <a:r>
              <a:rPr lang="en-US" sz="3600" b="1" dirty="0"/>
              <a:t>Ha Mashiach</a:t>
            </a:r>
          </a:p>
        </p:txBody>
      </p:sp>
      <p:sp>
        <p:nvSpPr>
          <p:cNvPr id="4" name="TextBox 3"/>
          <p:cNvSpPr txBox="1"/>
          <p:nvPr/>
        </p:nvSpPr>
        <p:spPr>
          <a:xfrm>
            <a:off x="1066800" y="4032738"/>
            <a:ext cx="4578096"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a:t>Prepared and narrated by</a:t>
            </a:r>
          </a:p>
          <a:p>
            <a:pPr algn="ctr"/>
            <a:r>
              <a:rPr lang="en-US" sz="3200" dirty="0"/>
              <a:t>Walter Tschoepe</a:t>
            </a:r>
          </a:p>
          <a:p>
            <a:pPr algn="ctr"/>
            <a:r>
              <a:rPr lang="en-US" sz="3200" dirty="0"/>
              <a:t>Malachi4.4@Reagan.com</a:t>
            </a:r>
          </a:p>
        </p:txBody>
      </p:sp>
      <p:pic>
        <p:nvPicPr>
          <p:cNvPr id="6" name="Picture 5">
            <a:extLst>
              <a:ext uri="{FF2B5EF4-FFF2-40B4-BE49-F238E27FC236}">
                <a16:creationId xmlns:a16="http://schemas.microsoft.com/office/drawing/2014/main" xmlns="" id="{E3787338-B560-49DC-AD32-FE00CD2943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5" name="Slide Number Placeholder 4">
            <a:extLst>
              <a:ext uri="{FF2B5EF4-FFF2-40B4-BE49-F238E27FC236}">
                <a16:creationId xmlns:a16="http://schemas.microsoft.com/office/drawing/2014/main" xmlns="" id="{B2410F4E-6095-4006-A9FA-038ABF033BD3}"/>
              </a:ext>
            </a:extLst>
          </p:cNvPr>
          <p:cNvSpPr>
            <a:spLocks noGrp="1"/>
          </p:cNvSpPr>
          <p:nvPr>
            <p:ph type="sldNum" sz="quarter" idx="12"/>
          </p:nvPr>
        </p:nvSpPr>
        <p:spPr/>
        <p:txBody>
          <a:bodyPr/>
          <a:lstStyle/>
          <a:p>
            <a:fld id="{AEC2E7B4-46C8-41D5-9B4B-43EBD31AFFDB}" type="slidenum">
              <a:rPr lang="en-US" smtClean="0"/>
              <a:t>67</a:t>
            </a:fld>
            <a:endParaRPr lang="en-US"/>
          </a:p>
        </p:txBody>
      </p:sp>
    </p:spTree>
    <p:extLst>
      <p:ext uri="{BB962C8B-B14F-4D97-AF65-F5344CB8AC3E}">
        <p14:creationId xmlns:p14="http://schemas.microsoft.com/office/powerpoint/2010/main" val="651688685"/>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oper.com/images/00/42/93/19/kittens-wallpaper-cats-animals_0042931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1" cy="68726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EAFAA0F0-9F03-4E3B-AB8D-89FE77A8EF88}"/>
              </a:ext>
            </a:extLst>
          </p:cNvPr>
          <p:cNvSpPr/>
          <p:nvPr/>
        </p:nvSpPr>
        <p:spPr>
          <a:xfrm>
            <a:off x="80685" y="-160488"/>
            <a:ext cx="5145563" cy="156966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96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THE END!</a:t>
            </a:r>
          </a:p>
        </p:txBody>
      </p:sp>
      <p:pic>
        <p:nvPicPr>
          <p:cNvPr id="3" name="Picture 2">
            <a:extLst>
              <a:ext uri="{FF2B5EF4-FFF2-40B4-BE49-F238E27FC236}">
                <a16:creationId xmlns:a16="http://schemas.microsoft.com/office/drawing/2014/main" xmlns="" id="{692582C6-D80B-4DE7-8E65-45B812D3C8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35C860EF-F934-4371-938F-D96EFF724247}"/>
              </a:ext>
            </a:extLst>
          </p:cNvPr>
          <p:cNvSpPr>
            <a:spLocks noGrp="1"/>
          </p:cNvSpPr>
          <p:nvPr>
            <p:ph type="sldNum" sz="quarter" idx="12"/>
          </p:nvPr>
        </p:nvSpPr>
        <p:spPr/>
        <p:txBody>
          <a:bodyPr/>
          <a:lstStyle/>
          <a:p>
            <a:fld id="{AEC2E7B4-46C8-41D5-9B4B-43EBD31AFFDB}" type="slidenum">
              <a:rPr lang="en-US" smtClean="0">
                <a:solidFill>
                  <a:schemeClr val="tx1"/>
                </a:solidFill>
              </a:rPr>
              <a:t>68</a:t>
            </a:fld>
            <a:endParaRPr lang="en-US" dirty="0">
              <a:solidFill>
                <a:schemeClr val="tx1"/>
              </a:solidFill>
            </a:endParaRPr>
          </a:p>
        </p:txBody>
      </p:sp>
    </p:spTree>
    <p:extLst>
      <p:ext uri="{BB962C8B-B14F-4D97-AF65-F5344CB8AC3E}">
        <p14:creationId xmlns:p14="http://schemas.microsoft.com/office/powerpoint/2010/main" val="1457392144"/>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5785" y="1008185"/>
            <a:ext cx="10539045" cy="50167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sp3d extrusionH="57150">
              <a:bevelT w="38100" h="38100"/>
            </a:sp3d>
          </a:bodyPr>
          <a:lstStyle/>
          <a:p>
            <a:pPr algn="ctr"/>
            <a:r>
              <a:rPr lang="en-US" sz="4000" dirty="0"/>
              <a:t>Yahusha gave no answer to the accusations of the high priest, </a:t>
            </a:r>
            <a:r>
              <a:rPr lang="en-US" sz="4000" b="1" dirty="0"/>
              <a:t>because they were false accusations, </a:t>
            </a:r>
            <a:r>
              <a:rPr lang="en-US" sz="4000" dirty="0"/>
              <a:t>neither do we have to defend ourselves, </a:t>
            </a:r>
            <a:r>
              <a:rPr lang="en-US" sz="4000" dirty="0" smtClean="0"/>
              <a:t/>
            </a:r>
            <a:br>
              <a:rPr lang="en-US" sz="4000" dirty="0" smtClean="0"/>
            </a:br>
            <a:r>
              <a:rPr lang="en-US" sz="4000" dirty="0" smtClean="0"/>
              <a:t>when </a:t>
            </a:r>
            <a:r>
              <a:rPr lang="en-US" sz="4000" dirty="0"/>
              <a:t>we are falsely accused. </a:t>
            </a:r>
            <a:r>
              <a:rPr lang="en-US" sz="4000" dirty="0" smtClean="0"/>
              <a:t> </a:t>
            </a:r>
            <a:br>
              <a:rPr lang="en-US" sz="4000" dirty="0" smtClean="0"/>
            </a:br>
            <a:r>
              <a:rPr lang="en-US" sz="4000" dirty="0" smtClean="0"/>
              <a:t>Yahusha </a:t>
            </a:r>
            <a:r>
              <a:rPr lang="en-US" sz="4000" dirty="0"/>
              <a:t>decided to not respond to false accusations. </a:t>
            </a:r>
            <a:r>
              <a:rPr lang="en-US" sz="4000" dirty="0" smtClean="0"/>
              <a:t> If </a:t>
            </a:r>
            <a:r>
              <a:rPr lang="en-US" sz="4000" dirty="0"/>
              <a:t>He had denied the accusations, what would that have accomplished? </a:t>
            </a:r>
          </a:p>
          <a:p>
            <a:pPr algn="ctr"/>
            <a:r>
              <a:rPr lang="en-US" sz="4000" b="1" dirty="0"/>
              <a:t>Absolutely Nothing</a:t>
            </a:r>
            <a:r>
              <a:rPr lang="en-US" sz="4000" dirty="0"/>
              <a:t>.</a:t>
            </a:r>
          </a:p>
        </p:txBody>
      </p:sp>
      <p:pic>
        <p:nvPicPr>
          <p:cNvPr id="4" name="Picture 3">
            <a:extLst>
              <a:ext uri="{FF2B5EF4-FFF2-40B4-BE49-F238E27FC236}">
                <a16:creationId xmlns:a16="http://schemas.microsoft.com/office/drawing/2014/main" xmlns="" id="{5B332DF1-208B-4140-A920-A04813BE81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3" name="Slide Number Placeholder 2">
            <a:extLst>
              <a:ext uri="{FF2B5EF4-FFF2-40B4-BE49-F238E27FC236}">
                <a16:creationId xmlns:a16="http://schemas.microsoft.com/office/drawing/2014/main" xmlns="" id="{8C2A4741-1C39-40F7-AF99-D527753B0C8A}"/>
              </a:ext>
            </a:extLst>
          </p:cNvPr>
          <p:cNvSpPr>
            <a:spLocks noGrp="1"/>
          </p:cNvSpPr>
          <p:nvPr>
            <p:ph type="sldNum" sz="quarter" idx="12"/>
          </p:nvPr>
        </p:nvSpPr>
        <p:spPr/>
        <p:txBody>
          <a:bodyPr/>
          <a:lstStyle/>
          <a:p>
            <a:fld id="{AEC2E7B4-46C8-41D5-9B4B-43EBD31AFFDB}" type="slidenum">
              <a:rPr lang="en-US" smtClean="0"/>
              <a:t>7</a:t>
            </a:fld>
            <a:endParaRPr lang="en-US"/>
          </a:p>
        </p:txBody>
      </p:sp>
    </p:spTree>
    <p:extLst>
      <p:ext uri="{BB962C8B-B14F-4D97-AF65-F5344CB8AC3E}">
        <p14:creationId xmlns:p14="http://schemas.microsoft.com/office/powerpoint/2010/main" val="595231111"/>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38" y="0"/>
            <a:ext cx="12181462" cy="6858000"/>
          </a:xfrm>
          <a:prstGeom prst="rect">
            <a:avLst/>
          </a:prstGeom>
          <a:solidFill>
            <a:schemeClr val="bg1"/>
          </a:solidFill>
        </p:spPr>
      </p:pic>
      <p:sp>
        <p:nvSpPr>
          <p:cNvPr id="3" name="TextBox 2"/>
          <p:cNvSpPr txBox="1"/>
          <p:nvPr/>
        </p:nvSpPr>
        <p:spPr>
          <a:xfrm>
            <a:off x="6260123" y="293077"/>
            <a:ext cx="3235570" cy="569386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lvl="0" algn="ctr"/>
            <a:r>
              <a:rPr lang="en-US" sz="2800" i="1" dirty="0"/>
              <a:t>However, when the high priest asked Him again, </a:t>
            </a:r>
            <a:r>
              <a:rPr lang="en-US" sz="2800" b="1" dirty="0"/>
              <a:t>“Are you the Messiah, the Son of the Blessed One?” 62. “I am,” </a:t>
            </a:r>
            <a:r>
              <a:rPr lang="en-US" sz="2800" i="1" dirty="0"/>
              <a:t>said Yahusha. </a:t>
            </a:r>
            <a:r>
              <a:rPr lang="en-US" sz="2800" b="1" dirty="0"/>
              <a:t>“And you will see the Son of Man sitting at the right hand of the Mighty One and coming on the clouds of heaven.”</a:t>
            </a:r>
          </a:p>
        </p:txBody>
      </p:sp>
      <p:pic>
        <p:nvPicPr>
          <p:cNvPr id="5" name="Picture 4">
            <a:extLst>
              <a:ext uri="{FF2B5EF4-FFF2-40B4-BE49-F238E27FC236}">
                <a16:creationId xmlns:a16="http://schemas.microsoft.com/office/drawing/2014/main" xmlns="" id="{88696C84-D6F3-4A3B-B789-BB33562B1E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4" name="Slide Number Placeholder 3">
            <a:extLst>
              <a:ext uri="{FF2B5EF4-FFF2-40B4-BE49-F238E27FC236}">
                <a16:creationId xmlns:a16="http://schemas.microsoft.com/office/drawing/2014/main" xmlns="" id="{E2B52080-7B79-4BAB-B578-D5CC3E30D75E}"/>
              </a:ext>
            </a:extLst>
          </p:cNvPr>
          <p:cNvSpPr>
            <a:spLocks noGrp="1"/>
          </p:cNvSpPr>
          <p:nvPr>
            <p:ph type="sldNum" sz="quarter" idx="12"/>
          </p:nvPr>
        </p:nvSpPr>
        <p:spPr/>
        <p:txBody>
          <a:bodyPr/>
          <a:lstStyle/>
          <a:p>
            <a:fld id="{AEC2E7B4-46C8-41D5-9B4B-43EBD31AFFDB}" type="slidenum">
              <a:rPr lang="en-US" smtClean="0"/>
              <a:t>8</a:t>
            </a:fld>
            <a:endParaRPr lang="en-US"/>
          </a:p>
        </p:txBody>
      </p:sp>
    </p:spTree>
    <p:extLst>
      <p:ext uri="{BB962C8B-B14F-4D97-AF65-F5344CB8AC3E}">
        <p14:creationId xmlns:p14="http://schemas.microsoft.com/office/powerpoint/2010/main" val="1131355906"/>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652" y="1289538"/>
            <a:ext cx="10006636" cy="41549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sp3d extrusionH="57150">
              <a:bevelT w="38100" h="38100"/>
            </a:sp3d>
          </a:bodyPr>
          <a:lstStyle/>
          <a:p>
            <a:pPr algn="ctr"/>
            <a:r>
              <a:rPr lang="en-US" sz="4400" b="1" dirty="0"/>
              <a:t>When Yahusha was presented with an opportunity to espouse and reveal truth, in this case who He really was, </a:t>
            </a:r>
            <a:r>
              <a:rPr lang="en-US" sz="4400" b="1" dirty="0" smtClean="0"/>
              <a:t/>
            </a:r>
            <a:br>
              <a:rPr lang="en-US" sz="4400" b="1" dirty="0" smtClean="0"/>
            </a:br>
            <a:r>
              <a:rPr lang="en-US" sz="4400" b="1" dirty="0" smtClean="0"/>
              <a:t>He </a:t>
            </a:r>
            <a:r>
              <a:rPr lang="en-US" sz="4400" b="1" dirty="0"/>
              <a:t>did not remain silent. </a:t>
            </a:r>
            <a:r>
              <a:rPr lang="en-US" sz="4400" b="1" dirty="0" smtClean="0"/>
              <a:t> </a:t>
            </a:r>
            <a:br>
              <a:rPr lang="en-US" sz="4400" b="1" dirty="0" smtClean="0"/>
            </a:br>
            <a:r>
              <a:rPr lang="en-US" sz="4400" b="1" dirty="0" smtClean="0"/>
              <a:t>He </a:t>
            </a:r>
            <a:r>
              <a:rPr lang="en-US" sz="4400" b="1" dirty="0"/>
              <a:t>could not, and neither can we, if we have the opportunity to witness for truth.</a:t>
            </a:r>
          </a:p>
        </p:txBody>
      </p:sp>
      <p:pic>
        <p:nvPicPr>
          <p:cNvPr id="4" name="Picture 3">
            <a:extLst>
              <a:ext uri="{FF2B5EF4-FFF2-40B4-BE49-F238E27FC236}">
                <a16:creationId xmlns:a16="http://schemas.microsoft.com/office/drawing/2014/main" xmlns="" id="{F9976731-D47E-4A2D-9AC1-1F91389046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13777"/>
            <a:ext cx="2103302" cy="518205"/>
          </a:xfrm>
          <a:prstGeom prst="rect">
            <a:avLst/>
          </a:prstGeom>
        </p:spPr>
      </p:pic>
      <p:sp>
        <p:nvSpPr>
          <p:cNvPr id="3" name="Slide Number Placeholder 2">
            <a:extLst>
              <a:ext uri="{FF2B5EF4-FFF2-40B4-BE49-F238E27FC236}">
                <a16:creationId xmlns:a16="http://schemas.microsoft.com/office/drawing/2014/main" xmlns="" id="{B9B1C6CF-F6BD-4A33-B3E7-1FF14B2B7EE9}"/>
              </a:ext>
            </a:extLst>
          </p:cNvPr>
          <p:cNvSpPr>
            <a:spLocks noGrp="1"/>
          </p:cNvSpPr>
          <p:nvPr>
            <p:ph type="sldNum" sz="quarter" idx="12"/>
          </p:nvPr>
        </p:nvSpPr>
        <p:spPr/>
        <p:txBody>
          <a:bodyPr/>
          <a:lstStyle/>
          <a:p>
            <a:fld id="{AEC2E7B4-46C8-41D5-9B4B-43EBD31AFFDB}" type="slidenum">
              <a:rPr lang="en-US" smtClean="0"/>
              <a:t>9</a:t>
            </a:fld>
            <a:endParaRPr lang="en-US"/>
          </a:p>
        </p:txBody>
      </p:sp>
    </p:spTree>
    <p:extLst>
      <p:ext uri="{BB962C8B-B14F-4D97-AF65-F5344CB8AC3E}">
        <p14:creationId xmlns:p14="http://schemas.microsoft.com/office/powerpoint/2010/main" val="3710537750"/>
      </p:ext>
    </p:extLst>
  </p:cSld>
  <p:clrMapOvr>
    <a:masterClrMapping/>
  </p:clrMapOvr>
  <p:transition spd="slow">
    <p:fade/>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3.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90E45F77-AEFC-46EF-A7C1-5B338C297B02}"/>
    </a:ext>
  </a:extLst>
</a:theme>
</file>

<file path=ppt/theme/theme4.xml><?xml version="1.0" encoding="utf-8"?>
<a:theme xmlns:a="http://schemas.openxmlformats.org/drawingml/2006/main" name="1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90E45F77-AEFC-46EF-A7C1-5B338C297B02}"/>
    </a:ext>
  </a:extLst>
</a:theme>
</file>

<file path=ppt/theme/theme5.xml><?xml version="1.0" encoding="utf-8"?>
<a:theme xmlns:a="http://schemas.openxmlformats.org/drawingml/2006/main" name="2_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D9D01AC2-EE7D-4E49-99EE-8E62E4E7E8A7}"/>
    </a:ext>
  </a:extLst>
</a:theme>
</file>

<file path=ppt/theme/theme6.xml><?xml version="1.0" encoding="utf-8"?>
<a:theme xmlns:a="http://schemas.openxmlformats.org/drawingml/2006/main" name="3_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446C221D-F63F-4DD8-B509-CFE168687BF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3326</TotalTime>
  <Words>4010</Words>
  <Application>Microsoft Office PowerPoint</Application>
  <PresentationFormat>Custom</PresentationFormat>
  <Paragraphs>240</Paragraphs>
  <Slides>68</Slides>
  <Notes>39</Notes>
  <HiddenSlides>0</HiddenSlides>
  <MMClips>0</MMClips>
  <ScaleCrop>false</ScaleCrop>
  <HeadingPairs>
    <vt:vector size="4" baseType="variant">
      <vt:variant>
        <vt:lpstr>Theme</vt:lpstr>
      </vt:variant>
      <vt:variant>
        <vt:i4>6</vt:i4>
      </vt:variant>
      <vt:variant>
        <vt:lpstr>Slide Titles</vt:lpstr>
      </vt:variant>
      <vt:variant>
        <vt:i4>68</vt:i4>
      </vt:variant>
    </vt:vector>
  </HeadingPairs>
  <TitlesOfParts>
    <vt:vector size="74" baseType="lpstr">
      <vt:lpstr>Office Theme</vt:lpstr>
      <vt:lpstr>Celestial</vt:lpstr>
      <vt:lpstr>Basis</vt:lpstr>
      <vt:lpstr>1_Basis</vt:lpstr>
      <vt:lpstr>2_Basis</vt:lpstr>
      <vt:lpstr>3_Basis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Tschoepe</dc:creator>
  <cp:lastModifiedBy>Rae</cp:lastModifiedBy>
  <cp:revision>89</cp:revision>
  <dcterms:created xsi:type="dcterms:W3CDTF">2014-10-24T17:57:58Z</dcterms:created>
  <dcterms:modified xsi:type="dcterms:W3CDTF">2021-05-30T22:03:42Z</dcterms:modified>
</cp:coreProperties>
</file>