
<file path=[Content_Types].xml><?xml version="1.0" encoding="utf-8"?>
<Types xmlns="http://schemas.openxmlformats.org/package/2006/content-types">
  <Default Extension="mpeg" ContentType="vide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35"/>
  </p:notesMasterIdLst>
  <p:sldIdLst>
    <p:sldId id="378" r:id="rId2"/>
    <p:sldId id="256" r:id="rId3"/>
    <p:sldId id="343" r:id="rId4"/>
    <p:sldId id="397" r:id="rId5"/>
    <p:sldId id="384" r:id="rId6"/>
    <p:sldId id="383" r:id="rId7"/>
    <p:sldId id="359" r:id="rId8"/>
    <p:sldId id="385" r:id="rId9"/>
    <p:sldId id="388" r:id="rId10"/>
    <p:sldId id="386" r:id="rId11"/>
    <p:sldId id="387" r:id="rId12"/>
    <p:sldId id="391" r:id="rId13"/>
    <p:sldId id="392" r:id="rId14"/>
    <p:sldId id="393" r:id="rId15"/>
    <p:sldId id="408" r:id="rId16"/>
    <p:sldId id="395" r:id="rId17"/>
    <p:sldId id="394" r:id="rId18"/>
    <p:sldId id="390" r:id="rId19"/>
    <p:sldId id="396" r:id="rId20"/>
    <p:sldId id="406" r:id="rId21"/>
    <p:sldId id="407" r:id="rId22"/>
    <p:sldId id="338" r:id="rId23"/>
    <p:sldId id="371" r:id="rId24"/>
    <p:sldId id="398" r:id="rId25"/>
    <p:sldId id="377" r:id="rId26"/>
    <p:sldId id="399" r:id="rId27"/>
    <p:sldId id="400" r:id="rId28"/>
    <p:sldId id="401" r:id="rId29"/>
    <p:sldId id="402" r:id="rId30"/>
    <p:sldId id="403" r:id="rId31"/>
    <p:sldId id="404" r:id="rId32"/>
    <p:sldId id="405" r:id="rId33"/>
    <p:sldId id="278" r:id="rId34"/>
  </p:sldIdLst>
  <p:sldSz cx="9144000" cy="5143500" type="screen16x9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5DBFF"/>
    <a:srgbClr val="FF7DFF"/>
    <a:srgbClr val="00FA71"/>
    <a:srgbClr val="FFFF66"/>
    <a:srgbClr val="2DFFAA"/>
    <a:srgbClr val="00BBFE"/>
    <a:srgbClr val="FFFFCC"/>
    <a:srgbClr val="25C6FF"/>
    <a:srgbClr val="4CDB45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750" autoAdjust="0"/>
    <p:restoredTop sz="94660"/>
  </p:normalViewPr>
  <p:slideViewPr>
    <p:cSldViewPr>
      <p:cViewPr>
        <p:scale>
          <a:sx n="75" d="100"/>
          <a:sy n="75" d="100"/>
        </p:scale>
        <p:origin x="-1500" y="-47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FAC9A5-DC44-4CC7-B042-5BD108FD9C0F}" type="datetimeFigureOut">
              <a:rPr lang="fr-FR" smtClean="0"/>
              <a:t>19/06/2018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BABF3E-8FE9-4E35-888C-15CEC1F55A3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820522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94F12-C0B9-4818-930B-87E44324CB4A}" type="datetime1">
              <a:rPr lang="fr-FR" smtClean="0"/>
              <a:t>19/06/2018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72574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79415-C269-4616-A838-B992CDDCCBD2}" type="datetime1">
              <a:rPr lang="fr-FR" smtClean="0"/>
              <a:t>19/06/2018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39768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154782"/>
            <a:ext cx="2057400" cy="329088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54782"/>
            <a:ext cx="6019800" cy="329088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AAD28-EDFA-45A2-B2CD-639721013279}" type="datetime1">
              <a:rPr lang="fr-FR" smtClean="0"/>
              <a:t>19/06/2018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82540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3FBC0-CD79-4958-A912-E3D73C12709E}" type="datetime1">
              <a:rPr lang="fr-FR" smtClean="0"/>
              <a:t>19/06/2018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19583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DC076-DF05-40B6-95A5-13CCAA4E9814}" type="datetime1">
              <a:rPr lang="fr-FR" smtClean="0"/>
              <a:t>19/06/2018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05777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8A2F-08F0-44A9-949D-8422B9CD126A}" type="datetime1">
              <a:rPr lang="fr-FR" smtClean="0"/>
              <a:t>19/06/2018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88159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6885E-AF28-4312-BE0F-C512347BF5C6}" type="datetime1">
              <a:rPr lang="fr-FR" smtClean="0"/>
              <a:t>19/06/2018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51664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31F22-7E59-4FF3-B567-D5934E1C28B8}" type="datetime1">
              <a:rPr lang="fr-FR" smtClean="0"/>
              <a:t>19/06/2018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79775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A7259-8E1E-4207-862A-E0A7DB9E94E5}" type="datetime1">
              <a:rPr lang="fr-FR" smtClean="0"/>
              <a:t>19/06/2018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37955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2649B-E870-4BF4-BFA3-7BD9D6C28BF0}" type="datetime1">
              <a:rPr lang="fr-FR" smtClean="0"/>
              <a:t>19/06/2018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86696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C5DEE-0645-4EE5-95CF-751DDD2D2D16}" type="datetime1">
              <a:rPr lang="fr-FR" smtClean="0"/>
              <a:t>19/06/2018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87855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40B035-F250-436A-8C68-3E4AB6AFD682}" type="datetime1">
              <a:rPr lang="fr-FR" smtClean="0"/>
              <a:t>19/06/2018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09FF85-A8E4-4662-9A25-7E1193D2043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51642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eg"/><Relationship Id="rId1" Type="http://schemas.microsoft.com/office/2007/relationships/media" Target="../media/media1.m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microsoft.com/office/2007/relationships/hdphoto" Target="../media/hdphoto4.wdp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5.png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microsoft.com/office/2007/relationships/hdphoto" Target="../media/hdphoto3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microsoft.com/office/2007/relationships/hdphoto" Target="../media/hdphoto3.wdp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25.png"/><Relationship Id="rId4" Type="http://schemas.openxmlformats.org/officeDocument/2006/relationships/image" Target="../media/image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4.jpeg"/><Relationship Id="rId4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eg"/><Relationship Id="rId1" Type="http://schemas.microsoft.com/office/2007/relationships/media" Target="../media/media2.mpe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Background HD Style Proshow Moon Midnight Star Sky HD styleproshow org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103340" y="915566"/>
            <a:ext cx="493731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i="1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C81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ueno" pitchFamily="50" charset="0"/>
              </a:rPr>
              <a:t>Le Calendrier</a:t>
            </a:r>
          </a:p>
          <a:p>
            <a:pPr algn="ctr"/>
            <a:r>
              <a:rPr lang="fr-FR" sz="4400" i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C81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ueno" pitchFamily="50" charset="0"/>
              </a:rPr>
              <a:t>d</a:t>
            </a:r>
            <a:r>
              <a:rPr lang="fr-FR" sz="4400" i="1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C81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ueno" pitchFamily="50" charset="0"/>
              </a:rPr>
              <a:t>e</a:t>
            </a:r>
          </a:p>
          <a:p>
            <a:pPr algn="ctr"/>
            <a:r>
              <a:rPr lang="fr-FR" sz="4400" i="1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C81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ueno" pitchFamily="50" charset="0"/>
              </a:rPr>
              <a:t>l’Alliance</a:t>
            </a:r>
          </a:p>
          <a:p>
            <a:pPr algn="ctr"/>
            <a:r>
              <a:rPr lang="fr-FR" sz="4400" i="1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C81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ueno" pitchFamily="50" charset="0"/>
              </a:rPr>
              <a:t>#8</a:t>
            </a:r>
            <a:endParaRPr lang="fr-FR" sz="4400" i="1" dirty="0"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rgbClr val="FFC81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ueno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3675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3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>
                <a:solidFill>
                  <a:schemeClr val="bg1"/>
                </a:solidFill>
              </a:rPr>
              <a:t>10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66138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dirty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V9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N'en mangez rien à demi cuit, ni qui ait été bouilli dans l'eau; mais qu'il soit rôti au feu, sa tête ainsi que ses jambes et ses entrailles.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496528" y="28210"/>
            <a:ext cx="61386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~ </a:t>
            </a:r>
            <a:r>
              <a:rPr lang="fr-F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Exode 12 </a:t>
            </a:r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~</a:t>
            </a:r>
            <a:endParaRPr lang="fr-F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1334649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dirty="0" smtClean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V10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Vous n'en laisserez rien de reste jusqu'au </a:t>
            </a:r>
            <a:r>
              <a:rPr lang="fr-FR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matin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et ce qui en restera au </a:t>
            </a:r>
            <a:r>
              <a:rPr lang="fr-FR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matin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vous le brûlerez au feu.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5032" y="198098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dirty="0" smtClean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V11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voici comment vous le mangerez: vos reins ceints, vos souliers aux pieds, et votre bâton à la main; et vous le mangerez à la hâte; c'est la Pâque (passage) de 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YHWH.</a:t>
            </a:r>
            <a:endParaRPr lang="fr-FR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-6131" y="3208991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endParaRPr lang="fr-FR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963390"/>
            <a:ext cx="504056" cy="504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963390"/>
            <a:ext cx="504056" cy="504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6049597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background ppt journ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724" y="-13494"/>
            <a:ext cx="9172724" cy="5178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771800" y="4011910"/>
            <a:ext cx="6372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 Vous n'en laisserez rien de reste jusqu'au </a:t>
            </a:r>
            <a:r>
              <a:rPr lang="fr-FR" sz="1600" u="sng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matin</a:t>
            </a:r>
            <a:r>
              <a:rPr lang="fr-FR" sz="160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; et ce qui en restera au </a:t>
            </a:r>
            <a:r>
              <a:rPr lang="fr-FR" sz="1600" u="sng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matin</a:t>
            </a:r>
            <a:r>
              <a:rPr lang="fr-FR" sz="160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vous le brûlerez au feu</a:t>
            </a:r>
            <a:r>
              <a:rPr lang="fr-FR" sz="160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» </a:t>
            </a:r>
            <a:r>
              <a:rPr lang="fr-FR" sz="140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(Exode 12.10)</a:t>
            </a:r>
            <a:endParaRPr lang="fr-FR" sz="1400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Virage 1"/>
          <p:cNvSpPr/>
          <p:nvPr/>
        </p:nvSpPr>
        <p:spPr>
          <a:xfrm flipH="1">
            <a:off x="6681036" y="3675581"/>
            <a:ext cx="438435" cy="380769"/>
          </a:xfrm>
          <a:prstGeom prst="bentArrow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736373" y="3565086"/>
            <a:ext cx="1872208" cy="3693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Matin &lt;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boqer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79512" y="267494"/>
            <a:ext cx="2304256" cy="3693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Matin &lt;boqer</a:t>
            </a:r>
            <a:r>
              <a:rPr lang="fr-FR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1242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64652" y="2644751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Dictionnaire hébreu Sander et </a:t>
            </a:r>
            <a:r>
              <a:rPr lang="fr-FR" dirty="0" err="1" smtClean="0"/>
              <a:t>Trenel</a:t>
            </a:r>
            <a:r>
              <a:rPr lang="fr-FR" dirty="0" smtClean="0"/>
              <a:t> (1859) : matin, demain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179512" y="722695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Dictionnaire Edward Leigh (1712) : matin, aurore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165630" y="1086794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Lexique John </a:t>
            </a:r>
            <a:r>
              <a:rPr lang="fr-FR" dirty="0" err="1" smtClean="0"/>
              <a:t>Parkhurst</a:t>
            </a:r>
            <a:r>
              <a:rPr lang="fr-FR" dirty="0" smtClean="0"/>
              <a:t> (1762) : chercher, examiner, lumière du matin 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165630" y="1474192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Lexique Barker (1776) : chercher, examiner, matin 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166304" y="1843524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Lexique </a:t>
            </a:r>
            <a:r>
              <a:rPr lang="fr-FR" dirty="0" err="1" smtClean="0"/>
              <a:t>Gesenius</a:t>
            </a:r>
            <a:r>
              <a:rPr lang="fr-FR" dirty="0" smtClean="0"/>
              <a:t> (1810) : matin, aube, lendemain matin, 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166304" y="3061455"/>
            <a:ext cx="894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Lexique Robinson (1906) : matin (fin de la nuit, l’aube, le début du jour), demain, jour suivant</a:t>
            </a:r>
            <a:endParaRPr lang="fr-FR" dirty="0"/>
          </a:p>
        </p:txBody>
      </p:sp>
      <p:sp>
        <p:nvSpPr>
          <p:cNvPr id="6" name="Ellipse 5"/>
          <p:cNvSpPr/>
          <p:nvPr/>
        </p:nvSpPr>
        <p:spPr>
          <a:xfrm>
            <a:off x="3420120" y="636826"/>
            <a:ext cx="748655" cy="541070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/>
          <p:cNvSpPr/>
          <p:nvPr/>
        </p:nvSpPr>
        <p:spPr>
          <a:xfrm>
            <a:off x="6046498" y="1000925"/>
            <a:ext cx="792088" cy="541070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/>
          <p:cNvSpPr/>
          <p:nvPr/>
        </p:nvSpPr>
        <p:spPr>
          <a:xfrm>
            <a:off x="4221617" y="1362923"/>
            <a:ext cx="748655" cy="541070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/>
          <p:cNvSpPr/>
          <p:nvPr/>
        </p:nvSpPr>
        <p:spPr>
          <a:xfrm>
            <a:off x="2537235" y="1757655"/>
            <a:ext cx="748655" cy="541070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/>
          <p:cNvSpPr/>
          <p:nvPr/>
        </p:nvSpPr>
        <p:spPr>
          <a:xfrm>
            <a:off x="4389336" y="2558882"/>
            <a:ext cx="748655" cy="541070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/>
          <p:cNvSpPr/>
          <p:nvPr/>
        </p:nvSpPr>
        <p:spPr>
          <a:xfrm>
            <a:off x="2592822" y="2975586"/>
            <a:ext cx="748655" cy="541070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/>
          <p:cNvSpPr/>
          <p:nvPr/>
        </p:nvSpPr>
        <p:spPr>
          <a:xfrm>
            <a:off x="3868354" y="1772931"/>
            <a:ext cx="1124768" cy="541070"/>
          </a:xfrm>
          <a:prstGeom prst="ellipse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/>
          <p:cNvSpPr/>
          <p:nvPr/>
        </p:nvSpPr>
        <p:spPr>
          <a:xfrm>
            <a:off x="5145544" y="2558882"/>
            <a:ext cx="792088" cy="541070"/>
          </a:xfrm>
          <a:prstGeom prst="ellipse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/>
          <p:cNvSpPr/>
          <p:nvPr/>
        </p:nvSpPr>
        <p:spPr>
          <a:xfrm>
            <a:off x="6933444" y="2975586"/>
            <a:ext cx="792088" cy="541070"/>
          </a:xfrm>
          <a:prstGeom prst="ellipse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/>
          <p:cNvSpPr/>
          <p:nvPr/>
        </p:nvSpPr>
        <p:spPr>
          <a:xfrm>
            <a:off x="5320178" y="3074383"/>
            <a:ext cx="1519082" cy="356404"/>
          </a:xfrm>
          <a:prstGeom prst="rect">
            <a:avLst/>
          </a:prstGeom>
          <a:noFill/>
          <a:ln>
            <a:solidFill>
              <a:srgbClr val="7030A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/>
              <a:t>11</a:t>
            </a:fld>
            <a:endParaRPr lang="fr-FR" dirty="0"/>
          </a:p>
        </p:txBody>
      </p:sp>
      <p:sp>
        <p:nvSpPr>
          <p:cNvPr id="28" name="ZoneTexte 27"/>
          <p:cNvSpPr txBox="1"/>
          <p:nvPr/>
        </p:nvSpPr>
        <p:spPr>
          <a:xfrm>
            <a:off x="165630" y="2230524"/>
            <a:ext cx="9012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Lexique </a:t>
            </a:r>
            <a:r>
              <a:rPr lang="fr-FR" dirty="0" err="1" smtClean="0"/>
              <a:t>Selig</a:t>
            </a:r>
            <a:r>
              <a:rPr lang="fr-FR" dirty="0" smtClean="0"/>
              <a:t> Newman  (1832</a:t>
            </a:r>
            <a:r>
              <a:rPr lang="fr-FR" dirty="0"/>
              <a:t>) </a:t>
            </a:r>
            <a:r>
              <a:rPr lang="fr-FR" dirty="0" smtClean="0"/>
              <a:t>: matin, parfois utilisé à la place de « demain » &lt;ma</a:t>
            </a:r>
            <a:r>
              <a:rPr lang="fr-FR" u="sng" dirty="0" smtClean="0"/>
              <a:t>h</a:t>
            </a:r>
            <a:r>
              <a:rPr lang="fr-FR" dirty="0" smtClean="0"/>
              <a:t>ar</a:t>
            </a:r>
            <a:r>
              <a:rPr lang="fr-FR" baseline="30000" dirty="0" smtClean="0"/>
              <a:t>4279</a:t>
            </a:r>
            <a:r>
              <a:rPr lang="fr-FR" dirty="0" smtClean="0"/>
              <a:t>&gt; </a:t>
            </a:r>
            <a:endParaRPr lang="fr-FR" dirty="0"/>
          </a:p>
        </p:txBody>
      </p:sp>
      <p:sp>
        <p:nvSpPr>
          <p:cNvPr id="29" name="Ellipse 28"/>
          <p:cNvSpPr/>
          <p:nvPr/>
        </p:nvSpPr>
        <p:spPr>
          <a:xfrm>
            <a:off x="3132349" y="2144655"/>
            <a:ext cx="748655" cy="541070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/>
          <p:cNvSpPr/>
          <p:nvPr/>
        </p:nvSpPr>
        <p:spPr>
          <a:xfrm>
            <a:off x="6504210" y="2144655"/>
            <a:ext cx="792088" cy="541070"/>
          </a:xfrm>
          <a:prstGeom prst="ellipse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lèche vers le haut 13"/>
          <p:cNvSpPr/>
          <p:nvPr/>
        </p:nvSpPr>
        <p:spPr>
          <a:xfrm>
            <a:off x="6007711" y="3385653"/>
            <a:ext cx="144016" cy="179433"/>
          </a:xfrm>
          <a:prstGeom prst="upArrow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ZoneTexte 30"/>
          <p:cNvSpPr txBox="1"/>
          <p:nvPr/>
        </p:nvSpPr>
        <p:spPr>
          <a:xfrm>
            <a:off x="8649618" y="2081"/>
            <a:ext cx="490584" cy="2575873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wordArtVert"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Révision</a:t>
            </a:r>
            <a:endParaRPr lang="fr-FR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795505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6" presetID="32" presetClass="emph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14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  <p:bldP spid="3" grpId="0" animBg="1"/>
      <p:bldP spid="7" grpId="0" animBg="1"/>
      <p:bldP spid="5" grpId="0"/>
      <p:bldP spid="9" grpId="0"/>
      <p:bldP spid="10" grpId="0"/>
      <p:bldP spid="11" grpId="0"/>
      <p:bldP spid="12" grpId="0"/>
      <p:bldP spid="13" grpId="0"/>
      <p:bldP spid="6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6" grpId="0" animBg="1"/>
      <p:bldP spid="26" grpId="1" animBg="1"/>
      <p:bldP spid="28" grpId="0"/>
      <p:bldP spid="29" grpId="0" animBg="1"/>
      <p:bldP spid="30" grpId="0" animBg="1"/>
      <p:bldP spid="14" grpId="0" animBg="1"/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>
                <a:solidFill>
                  <a:schemeClr val="bg1"/>
                </a:solidFill>
              </a:rPr>
              <a:t>12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66138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dirty="0" smtClean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V12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Cette nuit-là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passerai dans le pays d'Égypte, et je frapperai tout premier-né dans le pays d'Égypte, depuis les hommes jusqu'aux bêtes; et j'exercerai des jugements sur tous les dieux de l'Égypte. Je suis 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YHWH.</a:t>
            </a:r>
            <a:endParaRPr lang="fr-FR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496528" y="28210"/>
            <a:ext cx="61386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~ </a:t>
            </a:r>
            <a:r>
              <a:rPr lang="fr-F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Exode 12 </a:t>
            </a:r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~</a:t>
            </a:r>
            <a:endParaRPr lang="fr-F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032" y="164842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dirty="0" smtClean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V13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le sang vous servira de signe sur les maisons où vous serez; je verrai le sang et je passerai par-dessus vous, et il n'y aura point parmi vous de plaie de destruction, lorsque je frapperai le pays d'Égypte.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-6131" y="3208991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endParaRPr lang="fr-FR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032" y="2666205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dirty="0" smtClean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V14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</a:t>
            </a:r>
            <a:r>
              <a:rPr lang="fr-FR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 jour-là 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vous sera en mémorial; et vous le célébrerez comme une fête à 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YHWH, 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d'âge en âge; vous le célébrerez comme une ordonnance perpétuelle.</a:t>
            </a:r>
          </a:p>
        </p:txBody>
      </p:sp>
      <p:sp>
        <p:nvSpPr>
          <p:cNvPr id="10" name="Virage 9"/>
          <p:cNvSpPr/>
          <p:nvPr/>
        </p:nvSpPr>
        <p:spPr>
          <a:xfrm flipV="1">
            <a:off x="1645681" y="3018333"/>
            <a:ext cx="478048" cy="705544"/>
          </a:xfrm>
          <a:prstGeom prst="ben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156149" y="3416893"/>
            <a:ext cx="1352129" cy="36933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lvl="0" algn="ctr"/>
            <a:r>
              <a:rPr lang="fr-FR" b="1" dirty="0" smtClean="0">
                <a:solidFill>
                  <a:srgbClr val="FFFF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14 AVIV</a:t>
            </a:r>
            <a:endParaRPr lang="fr-FR" sz="2000" dirty="0">
              <a:solidFill>
                <a:srgbClr val="FFFF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2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637" y="259042"/>
            <a:ext cx="504056" cy="504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348" y="2299466"/>
            <a:ext cx="504056" cy="504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854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7" presetClass="emph" presetSubtype="0" repeatCount="200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5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9" grpId="0"/>
      <p:bldP spid="10" grpId="0" animBg="1"/>
      <p:bldP spid="13" grpId="0" animBg="1"/>
      <p:bldP spid="1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>
                <a:solidFill>
                  <a:schemeClr val="bg1"/>
                </a:solidFill>
              </a:rPr>
              <a:t>13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66138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dirty="0" smtClean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V15/20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ordonnances concernant la fête des Pains Sans 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Levain (étude ultérieure)</a:t>
            </a:r>
            <a:endParaRPr lang="fr-FR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496528" y="28210"/>
            <a:ext cx="61386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~ </a:t>
            </a:r>
            <a:r>
              <a:rPr lang="fr-F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Exode 12 </a:t>
            </a:r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~</a:t>
            </a:r>
            <a:endParaRPr lang="fr-F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032" y="149163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dirty="0" smtClean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V29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il arriva qu'à </a:t>
            </a:r>
            <a:r>
              <a:rPr lang="fr-FR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minuit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YHWH 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frappa tout premier-né dans le pays d'Égypte, depuis le premier-né de Pharaon, assis sur son trône, jusqu'aux premiers-nés des captifs qui étaient dans la prison, et tous les premiers-nés des bêtes.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-6131" y="3208991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endParaRPr lang="fr-FR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6131" y="2401465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dirty="0" smtClean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V30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Pharaon se leva de </a:t>
            </a:r>
            <a:r>
              <a:rPr lang="fr-FR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nuit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lui et tous ses serviteurs, et tous les Égyptiens; et il y eut un grand cri en Égypte, car il n'y avait point de maison où il n'y eût un mort.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-6131" y="1033756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dirty="0" smtClean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V21/28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explications de Moïse au peuple pour le déroulement et le sens de Pessa</a:t>
            </a:r>
            <a:r>
              <a:rPr lang="fr-FR" u="sng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fr-FR" u="sng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-6131" y="3070491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dirty="0" smtClean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V31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appela donc Moïse et Aaron, de </a:t>
            </a:r>
            <a:r>
              <a:rPr lang="fr-FR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nuit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et leur 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dit : 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Levez-vous; sortez du milieu de mon peuple, vous et les enfants d'Israël; allez, servez 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YHWH, 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comme vous l'avez dit. </a:t>
            </a:r>
          </a:p>
        </p:txBody>
      </p:sp>
      <p:pic>
        <p:nvPicPr>
          <p:cNvPr id="17" name="Picture 2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033756"/>
            <a:ext cx="504056" cy="504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955255"/>
            <a:ext cx="504056" cy="504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976" y="2627311"/>
            <a:ext cx="504056" cy="504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2184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9" grpId="0"/>
      <p:bldP spid="12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>
                <a:solidFill>
                  <a:schemeClr val="bg1"/>
                </a:solidFill>
              </a:rPr>
              <a:t>14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66138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dirty="0" smtClean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V32/51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départ des enfants d’Israël hors d’Egypte</a:t>
            </a:r>
            <a:endParaRPr lang="fr-FR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496528" y="28210"/>
            <a:ext cx="61386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~ </a:t>
            </a:r>
            <a:r>
              <a:rPr lang="fr-F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Exode 12 </a:t>
            </a:r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~</a:t>
            </a:r>
            <a:endParaRPr lang="fr-F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-6131" y="3208991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endParaRPr lang="fr-FR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1958251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dirty="0" smtClean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V51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arriva donc, </a:t>
            </a:r>
            <a:r>
              <a:rPr lang="fr-FR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ce même jour-là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que 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YHWH 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retira du pays d'Égypte les enfants d'Israël selon leurs armées.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-6131" y="1033756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dirty="0" smtClean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V42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C'est une </a:t>
            </a:r>
            <a:r>
              <a:rPr lang="fr-FR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nuit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qu'on doit observer en l'honneur de 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YHWH, 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pour les avoir retirés du pays d'Égypte. </a:t>
            </a:r>
            <a:r>
              <a:rPr lang="fr-FR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Cette nuit-là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doit être observée, en l'honneur de 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YHWH, 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 tous les enfants d'Israël, d'âge en âge.</a:t>
            </a:r>
            <a:endParaRPr lang="fr-FR" u="sng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576" y="661380"/>
            <a:ext cx="504056" cy="504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913408"/>
            <a:ext cx="504056" cy="504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536745"/>
            <a:ext cx="504056" cy="504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Virage 19"/>
          <p:cNvSpPr/>
          <p:nvPr/>
        </p:nvSpPr>
        <p:spPr>
          <a:xfrm flipV="1">
            <a:off x="3315680" y="2361626"/>
            <a:ext cx="478048" cy="705544"/>
          </a:xfrm>
          <a:prstGeom prst="ben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826148" y="2760186"/>
            <a:ext cx="1352129" cy="36933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lvl="0" algn="ctr"/>
            <a:r>
              <a:rPr lang="fr-FR" b="1" dirty="0" smtClean="0">
                <a:solidFill>
                  <a:srgbClr val="FFFF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14 AVIV</a:t>
            </a:r>
            <a:endParaRPr lang="fr-FR" sz="2000" dirty="0">
              <a:solidFill>
                <a:srgbClr val="FFFF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5990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7" presetClass="emph" presetSubtype="0" repeatCount="200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0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1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2" grpId="0"/>
      <p:bldP spid="20" grpId="0" animBg="1"/>
      <p:bldP spid="21" grpId="0" animBg="1"/>
      <p:bldP spid="2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background ppt journ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724" y="-13494"/>
            <a:ext cx="9172724" cy="5178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771800" y="4011910"/>
            <a:ext cx="6372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 Il arriva donc, en ce même </a:t>
            </a:r>
            <a:r>
              <a:rPr lang="fr-FR" sz="1600" u="sng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jour</a:t>
            </a:r>
            <a:r>
              <a:rPr lang="fr-FR" sz="160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-là… </a:t>
            </a:r>
            <a:r>
              <a:rPr lang="fr-FR" sz="160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fr-FR" sz="140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(Ex 12.51)</a:t>
            </a:r>
            <a:endParaRPr lang="fr-FR" sz="1400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Virage 1"/>
          <p:cNvSpPr/>
          <p:nvPr/>
        </p:nvSpPr>
        <p:spPr>
          <a:xfrm>
            <a:off x="5632977" y="3642578"/>
            <a:ext cx="777726" cy="369332"/>
          </a:xfrm>
          <a:prstGeom prst="bentArrow">
            <a:avLst/>
          </a:prstGeom>
          <a:solidFill>
            <a:srgbClr val="75DBFF"/>
          </a:solidFill>
          <a:ln w="95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6485067" y="3568174"/>
            <a:ext cx="1872208" cy="369332"/>
          </a:xfrm>
          <a:prstGeom prst="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Jour &lt;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yowm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79512" y="267494"/>
            <a:ext cx="2304256" cy="369332"/>
          </a:xfrm>
          <a:prstGeom prst="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Jour &lt;yowm</a:t>
            </a:r>
            <a:r>
              <a:rPr lang="fr-FR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3117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47428" y="2599856"/>
            <a:ext cx="9031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Dictionnaire hébreu Sander et </a:t>
            </a:r>
            <a:r>
              <a:rPr lang="fr-FR" dirty="0" err="1" smtClean="0"/>
              <a:t>Trenel</a:t>
            </a:r>
            <a:r>
              <a:rPr lang="fr-FR" dirty="0" smtClean="0"/>
              <a:t> (1859) : </a:t>
            </a:r>
            <a:r>
              <a:rPr lang="fr-FR" dirty="0"/>
              <a:t>jour (par opposition à la nuit), </a:t>
            </a:r>
            <a:r>
              <a:rPr lang="fr-FR" dirty="0" smtClean="0"/>
              <a:t>période de</a:t>
            </a:r>
          </a:p>
          <a:p>
            <a:r>
              <a:rPr lang="fr-FR" dirty="0" smtClean="0"/>
              <a:t>24 heures, temps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179512" y="722695"/>
            <a:ext cx="8927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Dictionnaire Edward Leigh (1712) : le jour naturel, le jour artificiel (jour + nuit)</a:t>
            </a:r>
            <a:endParaRPr lang="fr-FR" sz="1600" dirty="0"/>
          </a:p>
        </p:txBody>
      </p:sp>
      <p:sp>
        <p:nvSpPr>
          <p:cNvPr id="10" name="ZoneTexte 9"/>
          <p:cNvSpPr txBox="1"/>
          <p:nvPr/>
        </p:nvSpPr>
        <p:spPr>
          <a:xfrm>
            <a:off x="165630" y="1086794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Lexique John </a:t>
            </a:r>
            <a:r>
              <a:rPr lang="fr-FR" dirty="0" err="1" smtClean="0"/>
              <a:t>Parkhurst</a:t>
            </a:r>
            <a:r>
              <a:rPr lang="fr-FR" dirty="0" smtClean="0"/>
              <a:t> (1762) : jour, (rassemblement des eaux)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165630" y="1474192"/>
            <a:ext cx="848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Lexique Barker (1776) : (la mer), un jour, période pendant laquelle les hommes s’activent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166304" y="1843524"/>
            <a:ext cx="7934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Lexique </a:t>
            </a:r>
            <a:r>
              <a:rPr lang="fr-FR" dirty="0" err="1" smtClean="0"/>
              <a:t>Gesenius</a:t>
            </a:r>
            <a:r>
              <a:rPr lang="fr-FR" dirty="0" smtClean="0"/>
              <a:t> (1810) : jour </a:t>
            </a:r>
            <a:r>
              <a:rPr lang="fr-FR" sz="1600" dirty="0"/>
              <a:t>(en opposition à la nuit)</a:t>
            </a:r>
            <a:r>
              <a:rPr lang="fr-FR" dirty="0" smtClean="0"/>
              <a:t>, le temps (période définie) 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179512" y="3198842"/>
            <a:ext cx="894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Lexique Robinson (1906) : jour </a:t>
            </a:r>
            <a:r>
              <a:rPr lang="fr-FR" sz="1600" dirty="0"/>
              <a:t>(par </a:t>
            </a:r>
            <a:r>
              <a:rPr lang="fr-FR" sz="1600" dirty="0" smtClean="0"/>
              <a:t>opposition à la nuit)</a:t>
            </a:r>
            <a:r>
              <a:rPr lang="fr-FR" dirty="0" smtClean="0"/>
              <a:t>,</a:t>
            </a:r>
            <a:r>
              <a:rPr lang="fr-FR" sz="1600" dirty="0" smtClean="0"/>
              <a:t> </a:t>
            </a:r>
            <a:r>
              <a:rPr lang="fr-FR" dirty="0" smtClean="0"/>
              <a:t>division du temps (période)</a:t>
            </a:r>
            <a:endParaRPr lang="fr-FR" dirty="0"/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/>
              <a:t>15</a:t>
            </a:fld>
            <a:endParaRPr lang="fr-FR" dirty="0"/>
          </a:p>
        </p:txBody>
      </p:sp>
      <p:sp>
        <p:nvSpPr>
          <p:cNvPr id="28" name="ZoneTexte 27"/>
          <p:cNvSpPr txBox="1"/>
          <p:nvPr/>
        </p:nvSpPr>
        <p:spPr>
          <a:xfrm>
            <a:off x="165630" y="2230524"/>
            <a:ext cx="9012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Lexique </a:t>
            </a:r>
            <a:r>
              <a:rPr lang="fr-FR" dirty="0" err="1" smtClean="0"/>
              <a:t>Selig</a:t>
            </a:r>
            <a:r>
              <a:rPr lang="fr-FR" dirty="0" smtClean="0"/>
              <a:t> Newman  (1832</a:t>
            </a:r>
            <a:r>
              <a:rPr lang="fr-FR" dirty="0"/>
              <a:t>) </a:t>
            </a:r>
            <a:r>
              <a:rPr lang="fr-FR" dirty="0" smtClean="0"/>
              <a:t>: jour, période de 24 heures, le temps</a:t>
            </a:r>
            <a:endParaRPr lang="fr-FR" dirty="0"/>
          </a:p>
        </p:txBody>
      </p:sp>
      <p:sp>
        <p:nvSpPr>
          <p:cNvPr id="30" name="Ellipse 29"/>
          <p:cNvSpPr/>
          <p:nvPr/>
        </p:nvSpPr>
        <p:spPr>
          <a:xfrm>
            <a:off x="6410703" y="682587"/>
            <a:ext cx="1010468" cy="450161"/>
          </a:xfrm>
          <a:prstGeom prst="ellipse">
            <a:avLst/>
          </a:prstGeom>
          <a:noFill/>
          <a:ln>
            <a:solidFill>
              <a:srgbClr val="FF7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/>
          <p:cNvSpPr/>
          <p:nvPr/>
        </p:nvSpPr>
        <p:spPr>
          <a:xfrm>
            <a:off x="3662203" y="722695"/>
            <a:ext cx="471145" cy="363926"/>
          </a:xfrm>
          <a:prstGeom prst="ellipse">
            <a:avLst/>
          </a:prstGeom>
          <a:noFill/>
          <a:ln>
            <a:solidFill>
              <a:srgbClr val="00FA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/>
          <p:cNvSpPr txBox="1"/>
          <p:nvPr/>
        </p:nvSpPr>
        <p:spPr>
          <a:xfrm>
            <a:off x="8649618" y="2081"/>
            <a:ext cx="490584" cy="2251189"/>
          </a:xfrm>
          <a:prstGeom prst="rect">
            <a:avLst/>
          </a:prstGeom>
          <a:solidFill>
            <a:srgbClr val="75DBFF"/>
          </a:solidFill>
          <a:ln>
            <a:solidFill>
              <a:srgbClr val="0070C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wordArtVert"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Nouveau</a:t>
            </a:r>
            <a:endParaRPr lang="fr-FR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40" name="Ellipse 39"/>
          <p:cNvSpPr/>
          <p:nvPr/>
        </p:nvSpPr>
        <p:spPr>
          <a:xfrm>
            <a:off x="3131840" y="1057058"/>
            <a:ext cx="530363" cy="399068"/>
          </a:xfrm>
          <a:prstGeom prst="ellipse">
            <a:avLst/>
          </a:prstGeom>
          <a:noFill/>
          <a:ln>
            <a:solidFill>
              <a:srgbClr val="00FA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/>
          <p:cNvSpPr/>
          <p:nvPr/>
        </p:nvSpPr>
        <p:spPr>
          <a:xfrm>
            <a:off x="3513453" y="1502672"/>
            <a:ext cx="432597" cy="363926"/>
          </a:xfrm>
          <a:prstGeom prst="ellipse">
            <a:avLst/>
          </a:prstGeom>
          <a:noFill/>
          <a:ln>
            <a:solidFill>
              <a:srgbClr val="00FA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/>
          <p:cNvSpPr/>
          <p:nvPr/>
        </p:nvSpPr>
        <p:spPr>
          <a:xfrm>
            <a:off x="2627785" y="1866598"/>
            <a:ext cx="563274" cy="363926"/>
          </a:xfrm>
          <a:prstGeom prst="ellipse">
            <a:avLst/>
          </a:prstGeom>
          <a:noFill/>
          <a:ln>
            <a:solidFill>
              <a:srgbClr val="00FA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/>
          <p:cNvSpPr/>
          <p:nvPr/>
        </p:nvSpPr>
        <p:spPr>
          <a:xfrm>
            <a:off x="3131840" y="2253270"/>
            <a:ext cx="530363" cy="363926"/>
          </a:xfrm>
          <a:prstGeom prst="ellipse">
            <a:avLst/>
          </a:prstGeom>
          <a:noFill/>
          <a:ln>
            <a:solidFill>
              <a:srgbClr val="00FA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/>
          <p:cNvSpPr/>
          <p:nvPr/>
        </p:nvSpPr>
        <p:spPr>
          <a:xfrm>
            <a:off x="4414289" y="2617196"/>
            <a:ext cx="471145" cy="363926"/>
          </a:xfrm>
          <a:prstGeom prst="ellipse">
            <a:avLst/>
          </a:prstGeom>
          <a:noFill/>
          <a:ln>
            <a:solidFill>
              <a:srgbClr val="00FA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/>
          <p:cNvSpPr/>
          <p:nvPr/>
        </p:nvSpPr>
        <p:spPr>
          <a:xfrm>
            <a:off x="2673849" y="3218663"/>
            <a:ext cx="471145" cy="363926"/>
          </a:xfrm>
          <a:prstGeom prst="ellipse">
            <a:avLst/>
          </a:prstGeom>
          <a:noFill/>
          <a:ln>
            <a:solidFill>
              <a:srgbClr val="00FA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llipse 45"/>
          <p:cNvSpPr/>
          <p:nvPr/>
        </p:nvSpPr>
        <p:spPr>
          <a:xfrm>
            <a:off x="4672037" y="2190109"/>
            <a:ext cx="1010468" cy="450161"/>
          </a:xfrm>
          <a:prstGeom prst="ellipse">
            <a:avLst/>
          </a:prstGeom>
          <a:noFill/>
          <a:ln>
            <a:solidFill>
              <a:srgbClr val="FF7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Ellipse 46"/>
          <p:cNvSpPr/>
          <p:nvPr/>
        </p:nvSpPr>
        <p:spPr>
          <a:xfrm>
            <a:off x="198841" y="2801607"/>
            <a:ext cx="1010468" cy="450161"/>
          </a:xfrm>
          <a:prstGeom prst="ellipse">
            <a:avLst/>
          </a:prstGeom>
          <a:noFill/>
          <a:ln>
            <a:solidFill>
              <a:srgbClr val="FF7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Flèche droite 5"/>
          <p:cNvSpPr/>
          <p:nvPr/>
        </p:nvSpPr>
        <p:spPr>
          <a:xfrm>
            <a:off x="2557417" y="359827"/>
            <a:ext cx="839604" cy="184666"/>
          </a:xfrm>
          <a:prstGeom prst="rightArrow">
            <a:avLst/>
          </a:prstGeom>
          <a:solidFill>
            <a:srgbClr val="75DBFF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ZoneTexte 47"/>
          <p:cNvSpPr txBox="1"/>
          <p:nvPr/>
        </p:nvSpPr>
        <p:spPr>
          <a:xfrm>
            <a:off x="3429688" y="262454"/>
            <a:ext cx="3055379" cy="369332"/>
          </a:xfrm>
          <a:prstGeom prst="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« Jour » ou « Jour + Nuit »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032725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  <p:bldP spid="3" grpId="0" animBg="1"/>
      <p:bldP spid="7" grpId="0" animBg="1"/>
      <p:bldP spid="5" grpId="0"/>
      <p:bldP spid="9" grpId="0"/>
      <p:bldP spid="10" grpId="0"/>
      <p:bldP spid="11" grpId="0"/>
      <p:bldP spid="12" grpId="0"/>
      <p:bldP spid="13" grpId="0"/>
      <p:bldP spid="28" grpId="0"/>
      <p:bldP spid="30" grpId="0" animBg="1"/>
      <p:bldP spid="31" grpId="0" animBg="1"/>
      <p:bldP spid="2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6" grpId="0" animBg="1"/>
      <p:bldP spid="4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62" y="-60314"/>
            <a:ext cx="9156262" cy="5203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>
                <a:solidFill>
                  <a:schemeClr val="bg1"/>
                </a:solidFill>
              </a:rPr>
              <a:t>16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1126336" y="123478"/>
            <a:ext cx="6948772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fr-FR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~ </a:t>
            </a:r>
            <a:r>
              <a:rPr lang="fr-F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Quand les Israélites ont-ils quittés </a:t>
            </a:r>
            <a:r>
              <a:rPr lang="fr-F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l’Egypte ?  </a:t>
            </a:r>
            <a:r>
              <a:rPr lang="fr-FR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~</a:t>
            </a:r>
            <a:endParaRPr lang="fr-FR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6286" y="987574"/>
            <a:ext cx="7848873" cy="10801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Exode 12.37</a:t>
            </a:r>
          </a:p>
          <a:p>
            <a:pPr lvl="0"/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les enfants d'Israël </a:t>
            </a:r>
            <a:r>
              <a:rPr lang="fr-FR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partirent de Ramsès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pour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Succoth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au nombre d'environ six cent mille hommes de pied, sans les petits enfants.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76287" y="3147814"/>
            <a:ext cx="7848873" cy="129614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Nombres 33.3</a:t>
            </a:r>
          </a:p>
          <a:p>
            <a:pPr lvl="0"/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enfants d'Israël </a:t>
            </a:r>
            <a:r>
              <a:rPr lang="fr-FR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partirent de Ramsès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 premier mois, </a:t>
            </a:r>
            <a:r>
              <a:rPr lang="fr-FR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 quinzième jour du premier mois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lendemain de la Pâque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ils sortirent à main levée, à la vue de tous les Égyptiens.</a:t>
            </a:r>
          </a:p>
        </p:txBody>
      </p:sp>
      <p:sp>
        <p:nvSpPr>
          <p:cNvPr id="17" name="Virage 16"/>
          <p:cNvSpPr/>
          <p:nvPr/>
        </p:nvSpPr>
        <p:spPr>
          <a:xfrm flipV="1">
            <a:off x="3265060" y="4091186"/>
            <a:ext cx="478048" cy="705544"/>
          </a:xfrm>
          <a:prstGeom prst="bentArrow">
            <a:avLst/>
          </a:prstGeom>
          <a:solidFill>
            <a:srgbClr val="FFFF66"/>
          </a:solidFill>
          <a:ln>
            <a:solidFill>
              <a:schemeClr val="accent4">
                <a:lumMod val="75000"/>
              </a:schemeClr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743108" y="4456648"/>
            <a:ext cx="1352129" cy="36933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lvl="0" algn="ctr"/>
            <a:r>
              <a:rPr lang="fr-FR" b="1" dirty="0" smtClean="0">
                <a:solidFill>
                  <a:srgbClr val="FFFF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15 AVIV</a:t>
            </a:r>
            <a:endParaRPr lang="fr-FR" sz="2000" dirty="0">
              <a:solidFill>
                <a:srgbClr val="FFFF00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lèche vers le bas 2"/>
          <p:cNvSpPr/>
          <p:nvPr/>
        </p:nvSpPr>
        <p:spPr>
          <a:xfrm>
            <a:off x="4355976" y="2221244"/>
            <a:ext cx="432048" cy="720080"/>
          </a:xfrm>
          <a:prstGeom prst="downArrow">
            <a:avLst/>
          </a:prstGeom>
          <a:solidFill>
            <a:srgbClr val="FFFF66"/>
          </a:solidFill>
          <a:ln>
            <a:solidFill>
              <a:schemeClr val="accent4">
                <a:lumMod val="75000"/>
              </a:schemeClr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/>
          <p:cNvSpPr/>
          <p:nvPr/>
        </p:nvSpPr>
        <p:spPr>
          <a:xfrm>
            <a:off x="4355976" y="3667973"/>
            <a:ext cx="818873" cy="586909"/>
          </a:xfrm>
          <a:prstGeom prst="ellipse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Virage 20"/>
          <p:cNvSpPr/>
          <p:nvPr/>
        </p:nvSpPr>
        <p:spPr>
          <a:xfrm flipV="1">
            <a:off x="4769588" y="4078496"/>
            <a:ext cx="810523" cy="352772"/>
          </a:xfrm>
          <a:prstGeom prst="bentArrow">
            <a:avLst/>
          </a:prstGeom>
          <a:solidFill>
            <a:srgbClr val="FFFF66"/>
          </a:solidFill>
          <a:ln>
            <a:solidFill>
              <a:schemeClr val="accent4">
                <a:lumMod val="75000"/>
              </a:schemeClr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80112" y="4102710"/>
            <a:ext cx="1352129" cy="36933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lvl="0" algn="ctr"/>
            <a:r>
              <a:rPr lang="fr-FR" b="1" dirty="0">
                <a:solidFill>
                  <a:srgbClr val="FFFF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14 AVIV</a:t>
            </a:r>
            <a:endParaRPr lang="fr-FR" sz="2000" dirty="0">
              <a:solidFill>
                <a:srgbClr val="FFFF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089258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7" presetClass="emph" presetSubtype="0" repeatCount="200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2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7" presetClass="emph" presetSubtype="0" repeatCount="200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8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9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0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8" grpId="1" animBg="1"/>
      <p:bldP spid="3" grpId="0" animBg="1"/>
      <p:bldP spid="19" grpId="0" animBg="1"/>
      <p:bldP spid="21" grpId="0" animBg="1"/>
      <p:bldP spid="22" grpId="0" animBg="1"/>
      <p:bldP spid="22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background ppt journ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724" y="-13494"/>
            <a:ext cx="9172724" cy="5178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771800" y="3999777"/>
            <a:ext cx="6372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 </a:t>
            </a:r>
            <a:r>
              <a:rPr lang="fr-FR" sz="160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(…) le </a:t>
            </a:r>
            <a:r>
              <a:rPr lang="fr-FR" sz="160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len</a:t>
            </a:r>
            <a:r>
              <a:rPr lang="fr-FR" sz="1600" u="sng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demain</a:t>
            </a:r>
            <a:r>
              <a:rPr lang="fr-FR" sz="160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fr-FR" sz="160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Pâque…</a:t>
            </a:r>
            <a:r>
              <a:rPr lang="fr-FR" sz="160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fr-FR" sz="160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fr-FR" sz="140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(Nombres 33.3)</a:t>
            </a:r>
            <a:endParaRPr lang="fr-FR" sz="1400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Virage 1"/>
          <p:cNvSpPr/>
          <p:nvPr/>
        </p:nvSpPr>
        <p:spPr>
          <a:xfrm>
            <a:off x="4109343" y="3623227"/>
            <a:ext cx="777726" cy="369332"/>
          </a:xfrm>
          <a:prstGeom prst="bentArrow">
            <a:avLst/>
          </a:prstGeom>
          <a:solidFill>
            <a:srgbClr val="9FFFCA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961432" y="3548823"/>
            <a:ext cx="2453665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Demain &lt;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</a:t>
            </a:r>
            <a:r>
              <a:rPr lang="fr-FR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31184" y="2809959"/>
            <a:ext cx="8401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Dictionnaire hébreu Sander et </a:t>
            </a:r>
            <a:r>
              <a:rPr lang="fr-FR" dirty="0" err="1" smtClean="0"/>
              <a:t>Trenel</a:t>
            </a:r>
            <a:r>
              <a:rPr lang="fr-FR" dirty="0" smtClean="0"/>
              <a:t> (1859) : le lendemain, demain, un jour, à l’avenir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131185" y="707406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Dictionnaire Edward Leigh (1712) : demain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131185" y="1076738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Lexique John </a:t>
            </a:r>
            <a:r>
              <a:rPr lang="fr-FR" dirty="0" err="1" smtClean="0"/>
              <a:t>Parkhurst</a:t>
            </a:r>
            <a:r>
              <a:rPr lang="fr-FR" dirty="0" smtClean="0"/>
              <a:t> (1762) : changer, échanger (troc), demain, ci-après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131185" y="1446070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Lexique Barker (1776) : échanger, demain, le jour suivant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131185" y="1802979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Lexique </a:t>
            </a:r>
            <a:r>
              <a:rPr lang="fr-FR" dirty="0" err="1" smtClean="0"/>
              <a:t>Gesenius</a:t>
            </a:r>
            <a:r>
              <a:rPr lang="fr-FR" dirty="0" smtClean="0"/>
              <a:t> (1810) : demain, dans le temps à venir, ci-après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131184" y="2177808"/>
            <a:ext cx="90128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Lexique </a:t>
            </a:r>
            <a:r>
              <a:rPr lang="fr-FR" dirty="0" err="1" smtClean="0"/>
              <a:t>Selig</a:t>
            </a:r>
            <a:r>
              <a:rPr lang="fr-FR" dirty="0" smtClean="0"/>
              <a:t> Newman  (1832</a:t>
            </a:r>
            <a:r>
              <a:rPr lang="fr-FR" dirty="0"/>
              <a:t>) </a:t>
            </a:r>
            <a:r>
              <a:rPr lang="fr-FR" dirty="0" smtClean="0"/>
              <a:t>: demain</a:t>
            </a:r>
            <a:r>
              <a:rPr lang="fr-FR" dirty="0"/>
              <a:t>, dans le temps à venir, </a:t>
            </a:r>
            <a:r>
              <a:rPr lang="fr-FR" dirty="0" smtClean="0"/>
              <a:t>ci-après, un changement </a:t>
            </a:r>
            <a:r>
              <a:rPr lang="fr-FR" dirty="0"/>
              <a:t>de temps, parfois utilisé à la place de « </a:t>
            </a:r>
            <a:r>
              <a:rPr lang="fr-FR" dirty="0" smtClean="0"/>
              <a:t>matin</a:t>
            </a:r>
            <a:r>
              <a:rPr lang="fr-FR" dirty="0"/>
              <a:t> » </a:t>
            </a:r>
            <a:r>
              <a:rPr lang="fr-FR" dirty="0" smtClean="0"/>
              <a:t>&lt;boqer</a:t>
            </a:r>
            <a:r>
              <a:rPr lang="fr-FR" baseline="30000" dirty="0" smtClean="0"/>
              <a:t>1242</a:t>
            </a:r>
            <a:r>
              <a:rPr lang="fr-FR" dirty="0" smtClean="0"/>
              <a:t>&gt; </a:t>
            </a:r>
            <a:endParaRPr lang="fr-FR" dirty="0"/>
          </a:p>
        </p:txBody>
      </p:sp>
      <p:sp>
        <p:nvSpPr>
          <p:cNvPr id="6" name="Ellipse 5"/>
          <p:cNvSpPr/>
          <p:nvPr/>
        </p:nvSpPr>
        <p:spPr>
          <a:xfrm>
            <a:off x="3419125" y="636826"/>
            <a:ext cx="833487" cy="439912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/>
          <p:cNvSpPr/>
          <p:nvPr/>
        </p:nvSpPr>
        <p:spPr>
          <a:xfrm>
            <a:off x="899592" y="2485398"/>
            <a:ext cx="4641564" cy="356404"/>
          </a:xfrm>
          <a:prstGeom prst="rect">
            <a:avLst/>
          </a:prstGeom>
          <a:noFill/>
          <a:ln>
            <a:solidFill>
              <a:srgbClr val="FF66FF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/>
              <a:t>17</a:t>
            </a:fld>
            <a:endParaRPr lang="fr-FR" dirty="0"/>
          </a:p>
        </p:txBody>
      </p:sp>
      <p:sp>
        <p:nvSpPr>
          <p:cNvPr id="25" name="ZoneTexte 24"/>
          <p:cNvSpPr txBox="1"/>
          <p:nvPr/>
        </p:nvSpPr>
        <p:spPr>
          <a:xfrm>
            <a:off x="131185" y="267494"/>
            <a:ext cx="2640615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Demain &lt;ma</a:t>
            </a:r>
            <a:r>
              <a:rPr lang="fr-FR" u="sng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fr-FR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4279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131185" y="3179491"/>
            <a:ext cx="894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Lexique Robinson (1906) : demain, dans le temps à venir </a:t>
            </a:r>
            <a:endParaRPr lang="fr-FR" dirty="0"/>
          </a:p>
        </p:txBody>
      </p:sp>
      <p:sp>
        <p:nvSpPr>
          <p:cNvPr id="18" name="Ellipse 17"/>
          <p:cNvSpPr/>
          <p:nvPr/>
        </p:nvSpPr>
        <p:spPr>
          <a:xfrm>
            <a:off x="5541156" y="1042448"/>
            <a:ext cx="833487" cy="403622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/>
          <p:cNvSpPr/>
          <p:nvPr/>
        </p:nvSpPr>
        <p:spPr>
          <a:xfrm>
            <a:off x="3275856" y="1403135"/>
            <a:ext cx="833487" cy="455201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/>
          <p:cNvSpPr/>
          <p:nvPr/>
        </p:nvSpPr>
        <p:spPr>
          <a:xfrm>
            <a:off x="2585638" y="1757296"/>
            <a:ext cx="833487" cy="460698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/>
          <p:cNvSpPr/>
          <p:nvPr/>
        </p:nvSpPr>
        <p:spPr>
          <a:xfrm>
            <a:off x="3153892" y="2139843"/>
            <a:ext cx="833487" cy="43603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/>
          <p:cNvSpPr/>
          <p:nvPr/>
        </p:nvSpPr>
        <p:spPr>
          <a:xfrm>
            <a:off x="5724128" y="2759957"/>
            <a:ext cx="833487" cy="469335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/>
          <p:cNvSpPr/>
          <p:nvPr/>
        </p:nvSpPr>
        <p:spPr>
          <a:xfrm>
            <a:off x="2615571" y="3136556"/>
            <a:ext cx="833487" cy="455201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/>
          <p:cNvSpPr/>
          <p:nvPr/>
        </p:nvSpPr>
        <p:spPr>
          <a:xfrm>
            <a:off x="7155534" y="2114962"/>
            <a:ext cx="1232890" cy="485792"/>
          </a:xfrm>
          <a:prstGeom prst="ellipse">
            <a:avLst/>
          </a:prstGeom>
          <a:noFill/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/>
          <p:cNvSpPr/>
          <p:nvPr/>
        </p:nvSpPr>
        <p:spPr>
          <a:xfrm>
            <a:off x="3137789" y="1033803"/>
            <a:ext cx="849590" cy="455201"/>
          </a:xfrm>
          <a:prstGeom prst="ellipse">
            <a:avLst/>
          </a:prstGeom>
          <a:noFill/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/>
          <p:cNvSpPr txBox="1"/>
          <p:nvPr/>
        </p:nvSpPr>
        <p:spPr>
          <a:xfrm>
            <a:off x="8649618" y="2081"/>
            <a:ext cx="490584" cy="2575873"/>
          </a:xfrm>
          <a:prstGeom prst="rect">
            <a:avLst/>
          </a:prstGeom>
          <a:ln>
            <a:solidFill>
              <a:srgbClr val="92D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wordArtVert"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Révision</a:t>
            </a:r>
            <a:endParaRPr lang="fr-FR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368827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  <p:bldP spid="3" grpId="0" animBg="1"/>
      <p:bldP spid="5" grpId="0"/>
      <p:bldP spid="9" grpId="0"/>
      <p:bldP spid="10" grpId="0"/>
      <p:bldP spid="11" grpId="0"/>
      <p:bldP spid="12" grpId="0"/>
      <p:bldP spid="13" grpId="0"/>
      <p:bldP spid="6" grpId="0" animBg="1"/>
      <p:bldP spid="26" grpId="0" animBg="1"/>
      <p:bldP spid="26" grpId="1" animBg="1"/>
      <p:bldP spid="25" grpId="0" animBg="1"/>
      <p:bldP spid="17" grpId="0"/>
      <p:bldP spid="18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29" grpId="0" animBg="1"/>
      <p:bldP spid="31" grpId="0" animBg="1"/>
      <p:bldP spid="2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elated image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69"/>
            <a:ext cx="9174324" cy="514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/>
              <a:t>18</a:t>
            </a:fld>
            <a:endParaRPr lang="fr-FR" dirty="0"/>
          </a:p>
        </p:txBody>
      </p:sp>
      <p:sp>
        <p:nvSpPr>
          <p:cNvPr id="23" name="Rectangle 22"/>
          <p:cNvSpPr/>
          <p:nvPr/>
        </p:nvSpPr>
        <p:spPr>
          <a:xfrm>
            <a:off x="966372" y="60265"/>
            <a:ext cx="2366615" cy="400110"/>
          </a:xfrm>
          <a:prstGeom prst="rect">
            <a:avLst/>
          </a:prstGeom>
          <a:ln w="1905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Pessa</a:t>
            </a:r>
            <a:r>
              <a:rPr lang="fr-FR" sz="2000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14 Aviv…</a:t>
            </a:r>
            <a:endParaRPr lang="fr-FR" sz="1600" b="1" dirty="0">
              <a:solidFill>
                <a:srgbClr val="FF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4155128" y="1674939"/>
            <a:ext cx="3007745" cy="720000"/>
          </a:xfrm>
          <a:prstGeom prst="rect">
            <a:avLst/>
          </a:prstGeom>
          <a:solidFill>
            <a:srgbClr val="99CC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ctr" anchorCtr="1">
            <a:normAutofit/>
          </a:bodyPr>
          <a:lstStyle/>
          <a:p>
            <a:pPr algn="ctr"/>
            <a:r>
              <a:rPr lang="fr-FR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 </a:t>
            </a:r>
            <a:r>
              <a:rPr lang="fr-FR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(14 Aviv)</a:t>
            </a:r>
            <a:endParaRPr lang="fr-FR" sz="14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952195" y="1683796"/>
            <a:ext cx="179675" cy="720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FF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chemeClr val="tx1"/>
              </a:solidFill>
            </a:endParaRPr>
          </a:p>
        </p:txBody>
      </p:sp>
      <p:cxnSp>
        <p:nvCxnSpPr>
          <p:cNvPr id="26" name="Straight Connector 22"/>
          <p:cNvCxnSpPr/>
          <p:nvPr/>
        </p:nvCxnSpPr>
        <p:spPr>
          <a:xfrm flipV="1">
            <a:off x="273697" y="1686334"/>
            <a:ext cx="0" cy="711079"/>
          </a:xfrm>
          <a:prstGeom prst="line">
            <a:avLst/>
          </a:prstGeom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325181" y="1693705"/>
            <a:ext cx="179675" cy="69527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523394" y="1681874"/>
            <a:ext cx="3428801" cy="720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ctr" anchorCtr="1">
            <a:normAutofit/>
          </a:bodyPr>
          <a:lstStyle/>
          <a:p>
            <a:pPr algn="ctr"/>
            <a:r>
              <a:rPr lang="fr-FR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Nuit </a:t>
            </a:r>
            <a:r>
              <a:rPr lang="fr-FR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(14 Aviv)</a:t>
            </a:r>
            <a:endParaRPr lang="fr-FR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7162701" y="3157491"/>
            <a:ext cx="1811386" cy="49244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3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Manger l’agneau de </a:t>
            </a:r>
            <a:r>
              <a:rPr lang="fr-FR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Pessah… le 15 Aviv ? </a:t>
            </a:r>
          </a:p>
        </p:txBody>
      </p:sp>
      <p:sp>
        <p:nvSpPr>
          <p:cNvPr id="39" name="ZoneTexte 38"/>
          <p:cNvSpPr txBox="1"/>
          <p:nvPr/>
        </p:nvSpPr>
        <p:spPr>
          <a:xfrm>
            <a:off x="4346624" y="2933129"/>
            <a:ext cx="1672430" cy="149271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fr-FR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Sacrifice de l’agneau de Pessa</a:t>
            </a:r>
            <a:r>
              <a:rPr lang="fr-FR" sz="1300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fr-FR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entre les deux soirs (v6) + Application du sang sur les 2 poteaux et le linteau de la porte (v7)</a:t>
            </a:r>
            <a:endParaRPr lang="fr-FR" sz="13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2" name="Connecteur droit avec flèche 41"/>
          <p:cNvCxnSpPr>
            <a:stCxn id="39" idx="0"/>
          </p:cNvCxnSpPr>
          <p:nvPr/>
        </p:nvCxnSpPr>
        <p:spPr>
          <a:xfrm flipV="1">
            <a:off x="5182839" y="2406335"/>
            <a:ext cx="356632" cy="52679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1" name="Picture 2" descr="Image result for red flag icon transparent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153" y="1166082"/>
            <a:ext cx="338262" cy="539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Image result for red flag icon transparent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7794" y="1154177"/>
            <a:ext cx="338262" cy="539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Image result for red flag icon transparent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9471" y="1132928"/>
            <a:ext cx="338262" cy="539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ZoneTexte 31"/>
          <p:cNvSpPr txBox="1"/>
          <p:nvPr/>
        </p:nvSpPr>
        <p:spPr>
          <a:xfrm>
            <a:off x="7162874" y="3679487"/>
            <a:ext cx="1811214" cy="49244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fr-FR" sz="13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nuit </a:t>
            </a:r>
            <a:r>
              <a:rPr lang="fr-FR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 14 Aviv (v8)</a:t>
            </a:r>
            <a:endParaRPr lang="fr-FR" sz="13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ZoneTexte 43"/>
          <p:cNvSpPr txBox="1"/>
          <p:nvPr/>
        </p:nvSpPr>
        <p:spPr>
          <a:xfrm>
            <a:off x="307975" y="2786969"/>
            <a:ext cx="1716733" cy="692497"/>
          </a:xfrm>
          <a:prstGeom prst="rect">
            <a:avLst/>
          </a:prstGeom>
          <a:solidFill>
            <a:schemeClr val="bg1">
              <a:lumMod val="75000"/>
            </a:schemeClr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Jugement de Yahuah sur l’Egypte à minuit (v29)</a:t>
            </a:r>
            <a:endParaRPr lang="fr-FR" sz="13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5" name="Connecteur droit avec flèche 44"/>
          <p:cNvCxnSpPr/>
          <p:nvPr/>
        </p:nvCxnSpPr>
        <p:spPr>
          <a:xfrm flipV="1">
            <a:off x="1289153" y="2401874"/>
            <a:ext cx="948641" cy="351674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3" name="Picture 2" descr="Related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65" y="0"/>
            <a:ext cx="775577" cy="7755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5" name="Straight Connector 22"/>
          <p:cNvCxnSpPr/>
          <p:nvPr/>
        </p:nvCxnSpPr>
        <p:spPr>
          <a:xfrm flipV="1">
            <a:off x="7191080" y="1672456"/>
            <a:ext cx="0" cy="711079"/>
          </a:xfrm>
          <a:prstGeom prst="line">
            <a:avLst/>
          </a:prstGeom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7260381" y="1672456"/>
            <a:ext cx="179675" cy="69527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7440056" y="1686334"/>
            <a:ext cx="1524432" cy="720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ctr" anchorCtr="1">
            <a:normAutofit/>
          </a:bodyPr>
          <a:lstStyle/>
          <a:p>
            <a:pPr algn="ctr"/>
            <a:r>
              <a:rPr lang="fr-FR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Nuit </a:t>
            </a:r>
            <a:r>
              <a:rPr lang="fr-FR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(15 Aviv)</a:t>
            </a:r>
            <a:endParaRPr lang="fr-FR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0" name="Connecteur droit avec flèche 49"/>
          <p:cNvCxnSpPr/>
          <p:nvPr/>
        </p:nvCxnSpPr>
        <p:spPr>
          <a:xfrm flipH="1" flipV="1">
            <a:off x="7668346" y="2367739"/>
            <a:ext cx="323154" cy="771618"/>
          </a:xfrm>
          <a:prstGeom prst="straightConnector1">
            <a:avLst/>
          </a:prstGeom>
          <a:ln>
            <a:prstDash val="sysDash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52" name="AutoShape 4" descr="Image result for red cros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4" name="AutoShape 6" descr="Image result for red cros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5" name="AutoShape 8" descr="Image result for red cros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6" name="AutoShape 10" descr="Image result for red cross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44" name="Picture 20" descr="Image result for red cros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562" y="2483434"/>
            <a:ext cx="616721" cy="61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Related imag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25" y="830856"/>
            <a:ext cx="2378478" cy="2378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/>
          <p:cNvSpPr/>
          <p:nvPr/>
        </p:nvSpPr>
        <p:spPr>
          <a:xfrm>
            <a:off x="3407826" y="75654"/>
            <a:ext cx="4815158" cy="369332"/>
          </a:xfrm>
          <a:prstGeom prst="rect">
            <a:avLst/>
          </a:prstGeom>
          <a:noFill/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lvl="0" algn="ctr"/>
            <a:r>
              <a:rPr lang="fr-FR" b="1" dirty="0" smtClean="0">
                <a:ln w="6350">
                  <a:noFill/>
                </a:ln>
                <a:solidFill>
                  <a:srgbClr val="FFC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Du coucher du soleil au coucher du soleil</a:t>
            </a:r>
            <a:endParaRPr lang="fr-FR" sz="2000" dirty="0">
              <a:ln w="6350">
                <a:noFill/>
              </a:ln>
              <a:solidFill>
                <a:srgbClr val="FFC000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155575" y="4587974"/>
            <a:ext cx="8208912" cy="40011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lvl="0" algn="ctr"/>
            <a:r>
              <a:rPr lang="fr-FR" b="1" dirty="0" smtClean="0">
                <a:solidFill>
                  <a:srgbClr val="FFFF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Question</a:t>
            </a:r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>
                <a:solidFill>
                  <a:srgbClr val="FFFF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sz="2000" dirty="0" smtClean="0">
                <a:solidFill>
                  <a:srgbClr val="FFFF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Comment manger l’agneau de Pessa</a:t>
            </a:r>
            <a:r>
              <a:rPr lang="fr-FR" sz="2000" u="sng" dirty="0" smtClean="0">
                <a:solidFill>
                  <a:srgbClr val="FFFF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fr-FR" sz="2000" dirty="0" smtClean="0">
                <a:solidFill>
                  <a:srgbClr val="FFFF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avant son sacrifice ?</a:t>
            </a:r>
            <a:endParaRPr lang="fr-FR" sz="2000" dirty="0">
              <a:solidFill>
                <a:srgbClr val="FFFF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3" name="Connecteur droit avec flèche 42"/>
          <p:cNvCxnSpPr>
            <a:stCxn id="32" idx="1"/>
          </p:cNvCxnSpPr>
          <p:nvPr/>
        </p:nvCxnSpPr>
        <p:spPr>
          <a:xfrm flipH="1" flipV="1">
            <a:off x="1289154" y="2406335"/>
            <a:ext cx="5873720" cy="1519374"/>
          </a:xfrm>
          <a:prstGeom prst="straightConnector1">
            <a:avLst/>
          </a:prstGeom>
          <a:ln>
            <a:prstDash val="sysDash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8" name="ZoneTexte 57"/>
          <p:cNvSpPr txBox="1"/>
          <p:nvPr/>
        </p:nvSpPr>
        <p:spPr>
          <a:xfrm>
            <a:off x="2126779" y="3187044"/>
            <a:ext cx="1843279" cy="892552"/>
          </a:xfrm>
          <a:prstGeom prst="rect">
            <a:avLst/>
          </a:prstGeom>
          <a:solidFill>
            <a:srgbClr val="FFFF99"/>
          </a:solidFill>
          <a:ln w="57150">
            <a:solidFill>
              <a:srgbClr val="FFFF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fr-FR" sz="13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Départ des enfants d’Israël </a:t>
            </a:r>
            <a:r>
              <a:rPr lang="fr-FR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Ramsès pour </a:t>
            </a:r>
            <a:r>
              <a:rPr lang="fr-FR" sz="13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Succoth</a:t>
            </a:r>
            <a:r>
              <a:rPr lang="fr-FR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</a:t>
            </a:r>
          </a:p>
          <a:p>
            <a:pPr lvl="0" algn="ctr"/>
            <a:r>
              <a:rPr lang="fr-FR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Aviv au matin.</a:t>
            </a:r>
            <a:endParaRPr lang="fr-FR" sz="13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9" name="Connecteur droit avec flèche 58"/>
          <p:cNvCxnSpPr/>
          <p:nvPr/>
        </p:nvCxnSpPr>
        <p:spPr>
          <a:xfrm flipV="1">
            <a:off x="3057120" y="2406335"/>
            <a:ext cx="5916968" cy="734493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60" name="Picture 2" descr="Image result for red flag icon transparent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350" y="1166082"/>
            <a:ext cx="338262" cy="539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5586188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5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5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7" presetClass="emph" presetSubtype="0" repeatCount="200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1" dur="250" autoRev="1" fill="remove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2" dur="250" autoRev="1" fill="remove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3" dur="250" autoRev="1" fill="remove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" dur="250" autoRev="1" fill="remove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7" grpId="0" animBg="1"/>
      <p:bldP spid="33" grpId="0" animBg="1"/>
      <p:bldP spid="38" grpId="0" animBg="1"/>
      <p:bldP spid="39" grpId="0" animBg="1"/>
      <p:bldP spid="32" grpId="0" animBg="1"/>
      <p:bldP spid="44" grpId="0" animBg="1"/>
      <p:bldP spid="30" grpId="0" animBg="1"/>
      <p:bldP spid="34" grpId="0" animBg="1"/>
      <p:bldP spid="71" grpId="0"/>
      <p:bldP spid="48" grpId="0" animBg="1"/>
      <p:bldP spid="48" grpId="1" animBg="1"/>
      <p:bldP spid="5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elated image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69"/>
            <a:ext cx="9174324" cy="514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/>
              <a:t>19</a:t>
            </a:fld>
            <a:endParaRPr lang="fr-FR" dirty="0"/>
          </a:p>
        </p:txBody>
      </p:sp>
      <p:sp>
        <p:nvSpPr>
          <p:cNvPr id="23" name="Rectangle 22"/>
          <p:cNvSpPr/>
          <p:nvPr/>
        </p:nvSpPr>
        <p:spPr>
          <a:xfrm>
            <a:off x="966372" y="60265"/>
            <a:ext cx="2366615" cy="400110"/>
          </a:xfrm>
          <a:prstGeom prst="rect">
            <a:avLst/>
          </a:prstGeom>
          <a:ln w="1905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Pessa</a:t>
            </a:r>
            <a:r>
              <a:rPr lang="fr-FR" sz="2000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14 Aviv…</a:t>
            </a:r>
            <a:endParaRPr lang="fr-FR" sz="1600" b="1" dirty="0">
              <a:solidFill>
                <a:srgbClr val="FF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3" name="Picture 2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65" y="0"/>
            <a:ext cx="775577" cy="7755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 35"/>
          <p:cNvSpPr/>
          <p:nvPr/>
        </p:nvSpPr>
        <p:spPr>
          <a:xfrm>
            <a:off x="3460031" y="75654"/>
            <a:ext cx="2449178" cy="369332"/>
          </a:xfrm>
          <a:prstGeom prst="rect">
            <a:avLst/>
          </a:prstGeom>
          <a:noFill/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lvl="0" algn="ctr"/>
            <a:r>
              <a:rPr lang="fr-FR" b="1" dirty="0" smtClean="0">
                <a:solidFill>
                  <a:srgbClr val="FF7D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 l’aube à l’aube</a:t>
            </a:r>
            <a:endParaRPr lang="fr-FR" sz="2000" dirty="0">
              <a:solidFill>
                <a:srgbClr val="FF7DFF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ZoneTexte 39"/>
          <p:cNvSpPr txBox="1"/>
          <p:nvPr/>
        </p:nvSpPr>
        <p:spPr>
          <a:xfrm>
            <a:off x="302696" y="1689654"/>
            <a:ext cx="3007745" cy="720000"/>
          </a:xfrm>
          <a:prstGeom prst="rect">
            <a:avLst/>
          </a:prstGeom>
          <a:solidFill>
            <a:srgbClr val="99CC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ctr" anchorCtr="1">
            <a:normAutofit/>
          </a:bodyPr>
          <a:lstStyle/>
          <a:p>
            <a:pPr algn="ctr"/>
            <a:r>
              <a:rPr lang="fr-FR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 </a:t>
            </a:r>
            <a:r>
              <a:rPr lang="fr-FR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(14 Aviv)</a:t>
            </a:r>
            <a:endParaRPr lang="fr-FR" sz="14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043679" y="1717679"/>
            <a:ext cx="179675" cy="68751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FF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chemeClr val="tx1"/>
              </a:solidFill>
            </a:endParaRPr>
          </a:p>
        </p:txBody>
      </p:sp>
      <p:cxnSp>
        <p:nvCxnSpPr>
          <p:cNvPr id="46" name="Straight Connector 22"/>
          <p:cNvCxnSpPr/>
          <p:nvPr/>
        </p:nvCxnSpPr>
        <p:spPr>
          <a:xfrm flipV="1">
            <a:off x="3356124" y="1702543"/>
            <a:ext cx="0" cy="711079"/>
          </a:xfrm>
          <a:prstGeom prst="line">
            <a:avLst/>
          </a:prstGeom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3419872" y="1712387"/>
            <a:ext cx="179675" cy="69527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49" name="ZoneTexte 48"/>
          <p:cNvSpPr txBox="1"/>
          <p:nvPr/>
        </p:nvSpPr>
        <p:spPr>
          <a:xfrm>
            <a:off x="3632276" y="1703566"/>
            <a:ext cx="3411403" cy="720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ctr" anchorCtr="1">
            <a:normAutofit/>
          </a:bodyPr>
          <a:lstStyle/>
          <a:p>
            <a:pPr algn="ctr"/>
            <a:r>
              <a:rPr lang="fr-FR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Nuit </a:t>
            </a:r>
            <a:r>
              <a:rPr lang="fr-FR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(14 Aviv)</a:t>
            </a:r>
            <a:endParaRPr lang="fr-FR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ZoneTexte 50"/>
          <p:cNvSpPr txBox="1"/>
          <p:nvPr/>
        </p:nvSpPr>
        <p:spPr>
          <a:xfrm>
            <a:off x="2321717" y="3018383"/>
            <a:ext cx="2068814" cy="49244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3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Manger l’agneau de </a:t>
            </a:r>
            <a:r>
              <a:rPr lang="fr-FR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Pessa</a:t>
            </a:r>
            <a:r>
              <a:rPr lang="fr-FR" sz="1300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fr-FR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nuit du 14 Aviv</a:t>
            </a:r>
            <a:endParaRPr lang="fr-FR" sz="13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ZoneTexte 56"/>
          <p:cNvSpPr txBox="1"/>
          <p:nvPr/>
        </p:nvSpPr>
        <p:spPr>
          <a:xfrm>
            <a:off x="210864" y="3018383"/>
            <a:ext cx="1672430" cy="149271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fr-FR" sz="13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Sacrifice de l’agneau de Pessah entre les deux soirs (v6) + Application du sang sur les 2 poteaux et le linteau de la porte (v7)</a:t>
            </a:r>
          </a:p>
        </p:txBody>
      </p:sp>
      <p:cxnSp>
        <p:nvCxnSpPr>
          <p:cNvPr id="61" name="Connecteur droit avec flèche 60"/>
          <p:cNvCxnSpPr>
            <a:stCxn id="57" idx="0"/>
          </p:cNvCxnSpPr>
          <p:nvPr/>
        </p:nvCxnSpPr>
        <p:spPr>
          <a:xfrm flipV="1">
            <a:off x="1047079" y="2367735"/>
            <a:ext cx="217928" cy="65064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62" name="Picture 2" descr="Image result for red flag icon transparent backgrou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354" y="1158357"/>
            <a:ext cx="338262" cy="539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Image result for red flag icon transparent backgrou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8429" y="1178152"/>
            <a:ext cx="338262" cy="539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" descr="Image result for red flag icon transparent backgrou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278" y="1137766"/>
            <a:ext cx="338262" cy="539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ZoneTexte 66"/>
          <p:cNvSpPr txBox="1"/>
          <p:nvPr/>
        </p:nvSpPr>
        <p:spPr>
          <a:xfrm>
            <a:off x="6732240" y="2959687"/>
            <a:ext cx="1716733" cy="892552"/>
          </a:xfrm>
          <a:prstGeom prst="rect">
            <a:avLst/>
          </a:prstGeom>
          <a:solidFill>
            <a:srgbClr val="FFFF99"/>
          </a:solidFill>
          <a:ln w="57150">
            <a:solidFill>
              <a:srgbClr val="FFFF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3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Départ des enfants d’Israël de Ramsès pour </a:t>
            </a:r>
            <a:r>
              <a:rPr lang="fr-FR" sz="1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Succoth</a:t>
            </a:r>
            <a:r>
              <a:rPr lang="fr-FR" sz="13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</a:t>
            </a:r>
          </a:p>
          <a:p>
            <a:pPr algn="ctr"/>
            <a:r>
              <a:rPr lang="fr-FR" sz="13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Aviv au matin.</a:t>
            </a:r>
          </a:p>
        </p:txBody>
      </p:sp>
      <p:cxnSp>
        <p:nvCxnSpPr>
          <p:cNvPr id="68" name="Connecteur droit avec flèche 67"/>
          <p:cNvCxnSpPr>
            <a:stCxn id="67" idx="0"/>
          </p:cNvCxnSpPr>
          <p:nvPr/>
        </p:nvCxnSpPr>
        <p:spPr>
          <a:xfrm flipH="1" flipV="1">
            <a:off x="7223354" y="2413623"/>
            <a:ext cx="367253" cy="546064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69" name="Picture 2" descr="Image result for red flag icon transparent backgrou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503" y="1178152"/>
            <a:ext cx="338262" cy="539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2" name="Connecteur droit avec flèche 71"/>
          <p:cNvCxnSpPr>
            <a:stCxn id="51" idx="0"/>
          </p:cNvCxnSpPr>
          <p:nvPr/>
        </p:nvCxnSpPr>
        <p:spPr>
          <a:xfrm flipV="1">
            <a:off x="3356124" y="2423566"/>
            <a:ext cx="552305" cy="594817"/>
          </a:xfrm>
          <a:prstGeom prst="straightConnector1">
            <a:avLst/>
          </a:prstGeom>
          <a:ln>
            <a:prstDash val="solid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4" name="Rectangle 73"/>
          <p:cNvSpPr/>
          <p:nvPr/>
        </p:nvSpPr>
        <p:spPr>
          <a:xfrm>
            <a:off x="107137" y="1677294"/>
            <a:ext cx="179675" cy="720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FF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75" name="ZoneTexte 74"/>
          <p:cNvSpPr txBox="1"/>
          <p:nvPr/>
        </p:nvSpPr>
        <p:spPr>
          <a:xfrm>
            <a:off x="7223354" y="1702543"/>
            <a:ext cx="1813142" cy="720000"/>
          </a:xfrm>
          <a:prstGeom prst="rect">
            <a:avLst/>
          </a:prstGeom>
          <a:solidFill>
            <a:srgbClr val="99CC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ctr" anchorCtr="1">
            <a:normAutofit/>
          </a:bodyPr>
          <a:lstStyle/>
          <a:p>
            <a:pPr algn="ctr"/>
            <a:r>
              <a:rPr lang="fr-FR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 </a:t>
            </a:r>
            <a:r>
              <a:rPr lang="fr-FR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(15 Aviv)</a:t>
            </a:r>
            <a:endParaRPr lang="fr-FR" sz="14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ZoneTexte 75"/>
          <p:cNvSpPr txBox="1"/>
          <p:nvPr/>
        </p:nvSpPr>
        <p:spPr>
          <a:xfrm>
            <a:off x="4587162" y="2959687"/>
            <a:ext cx="1716733" cy="692497"/>
          </a:xfrm>
          <a:prstGeom prst="rect">
            <a:avLst/>
          </a:prstGeom>
          <a:solidFill>
            <a:schemeClr val="bg1">
              <a:lumMod val="75000"/>
            </a:schemeClr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Jugement de Yahuah sur l’Egypte à minuit (v29)</a:t>
            </a:r>
            <a:endParaRPr lang="fr-FR" sz="13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7" name="Connecteur droit avec flèche 76"/>
          <p:cNvCxnSpPr>
            <a:stCxn id="76" idx="0"/>
            <a:endCxn id="49" idx="2"/>
          </p:cNvCxnSpPr>
          <p:nvPr/>
        </p:nvCxnSpPr>
        <p:spPr>
          <a:xfrm flipH="1" flipV="1">
            <a:off x="5337978" y="2423566"/>
            <a:ext cx="107551" cy="536121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8" name="ZoneTexte 77"/>
          <p:cNvSpPr txBox="1"/>
          <p:nvPr/>
        </p:nvSpPr>
        <p:spPr>
          <a:xfrm>
            <a:off x="6734224" y="3852239"/>
            <a:ext cx="1716733" cy="692497"/>
          </a:xfrm>
          <a:prstGeom prst="rect">
            <a:avLst/>
          </a:prstGeom>
          <a:solidFill>
            <a:srgbClr val="FFFF99"/>
          </a:solidFill>
          <a:ln w="57150">
            <a:solidFill>
              <a:srgbClr val="FFFF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fr-FR" sz="13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</a:t>
            </a:r>
            <a:r>
              <a:rPr lang="fr-FR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shabbat de la fête des Pains Sans levain</a:t>
            </a:r>
            <a:endParaRPr lang="fr-FR" sz="13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9" name="Picture 2" descr="Related ima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992" y="3851395"/>
            <a:ext cx="1070263" cy="898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ZoneTexte 27"/>
          <p:cNvSpPr txBox="1"/>
          <p:nvPr/>
        </p:nvSpPr>
        <p:spPr>
          <a:xfrm>
            <a:off x="4591139" y="3713559"/>
            <a:ext cx="1716733" cy="692497"/>
          </a:xfrm>
          <a:prstGeom prst="rect">
            <a:avLst/>
          </a:prstGeom>
          <a:solidFill>
            <a:schemeClr val="bg1">
              <a:lumMod val="75000"/>
            </a:schemeClr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Pharaon capitule et décrète la libération d’Israël (v31/33)</a:t>
            </a:r>
            <a:endParaRPr lang="fr-FR" sz="13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612001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7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7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4" dur="7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7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7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7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40" grpId="0" animBg="1"/>
      <p:bldP spid="41" grpId="0" animBg="1"/>
      <p:bldP spid="47" grpId="0" animBg="1"/>
      <p:bldP spid="49" grpId="0" animBg="1"/>
      <p:bldP spid="51" grpId="0" animBg="1"/>
      <p:bldP spid="57" grpId="0" animBg="1"/>
      <p:bldP spid="67" grpId="0" animBg="1"/>
      <p:bldP spid="74" grpId="0" animBg="1"/>
      <p:bldP spid="75" grpId="0" animBg="1"/>
      <p:bldP spid="76" grpId="0" animBg="1"/>
      <p:bldP spid="78" grpId="0" animBg="1"/>
      <p:bldP spid="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915566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000" dirty="0" err="1" smtClean="0">
                <a:solidFill>
                  <a:srgbClr val="FFFF00"/>
                </a:solidFill>
                <a:latin typeface="Rockwell" pitchFamily="18" charset="0"/>
              </a:rPr>
              <a:t>Quand</a:t>
            </a:r>
            <a:r>
              <a:rPr lang="en-US" sz="4000" dirty="0" smtClean="0">
                <a:solidFill>
                  <a:srgbClr val="FFFF00"/>
                </a:solidFill>
                <a:latin typeface="Rockwell" pitchFamily="18" charset="0"/>
              </a:rPr>
              <a:t> commence le</a:t>
            </a:r>
          </a:p>
          <a:p>
            <a:pPr algn="ctr"/>
            <a:r>
              <a:rPr lang="en-US" sz="4000" dirty="0" smtClean="0">
                <a:solidFill>
                  <a:srgbClr val="FFFF00"/>
                </a:solidFill>
                <a:latin typeface="Rockwell" pitchFamily="18" charset="0"/>
              </a:rPr>
              <a:t>“jour </a:t>
            </a:r>
            <a:r>
              <a:rPr lang="en-US" sz="4000" dirty="0" err="1" smtClean="0">
                <a:solidFill>
                  <a:srgbClr val="FFFF00"/>
                </a:solidFill>
                <a:latin typeface="Rockwell" pitchFamily="18" charset="0"/>
              </a:rPr>
              <a:t>biblique</a:t>
            </a:r>
            <a:r>
              <a:rPr lang="en-US" sz="4000" dirty="0" smtClean="0">
                <a:solidFill>
                  <a:srgbClr val="FFFF00"/>
                </a:solidFill>
                <a:latin typeface="Rockwell" pitchFamily="18" charset="0"/>
              </a:rPr>
              <a:t>” 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/>
              <a:pPr/>
              <a:t>2</a:t>
            </a:fld>
            <a:endParaRPr lang="fr-FR" dirty="0"/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190500" y="3579862"/>
            <a:ext cx="8763000" cy="533400"/>
          </a:xfrm>
          <a:prstGeom prst="rect">
            <a:avLst/>
          </a:prstGeo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 fontScale="25000" lnSpcReduction="20000"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marL="0" indent="0" algn="l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73000"/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208" indent="-228600" algn="l" rtl="0" eaLnBrk="1" latinLnBrk="0" hangingPunct="1">
              <a:spcBef>
                <a:spcPts val="5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2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8952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0000"/>
              <a:buFont typeface="Wingdings"/>
              <a:buChar char=""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9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70000"/>
              <a:buFont typeface="Wingdings"/>
              <a:buChar char=""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2184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733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47088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600" kern="1200" baseline="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Char char="§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en-US" sz="32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/>
            </a:r>
            <a:br>
              <a:rPr lang="en-US" sz="32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</a:br>
            <a:r>
              <a:rPr lang="en-US" sz="12300" dirty="0">
                <a:solidFill>
                  <a:srgbClr val="FFFF00"/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Rockwell" pitchFamily="18" charset="0"/>
              </a:rPr>
              <a:t>… </a:t>
            </a:r>
            <a:r>
              <a:rPr lang="en-US" sz="12300" dirty="0" err="1">
                <a:solidFill>
                  <a:srgbClr val="FFFF00"/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Rockwell" pitchFamily="18" charset="0"/>
              </a:rPr>
              <a:t>selon</a:t>
            </a:r>
            <a:r>
              <a:rPr lang="en-US" sz="12300" dirty="0">
                <a:solidFill>
                  <a:srgbClr val="FFFF00"/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Rockwell" pitchFamily="18" charset="0"/>
              </a:rPr>
              <a:t> </a:t>
            </a:r>
            <a:r>
              <a:rPr lang="en-US" sz="12300" dirty="0" err="1" smtClean="0">
                <a:solidFill>
                  <a:srgbClr val="FFFF00"/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Rockwell" pitchFamily="18" charset="0"/>
              </a:rPr>
              <a:t>l’auteur</a:t>
            </a:r>
            <a:r>
              <a:rPr lang="en-US" sz="12300" dirty="0" smtClean="0">
                <a:solidFill>
                  <a:srgbClr val="FFFF00"/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Rockwell" pitchFamily="18" charset="0"/>
              </a:rPr>
              <a:t> du Livre </a:t>
            </a:r>
            <a:r>
              <a:rPr lang="en-US" sz="12300" dirty="0" err="1" smtClean="0">
                <a:solidFill>
                  <a:srgbClr val="FFFF00"/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Rockwell" pitchFamily="18" charset="0"/>
              </a:rPr>
              <a:t>d’Exode</a:t>
            </a:r>
            <a:endParaRPr lang="en-US" sz="12300" dirty="0">
              <a:solidFill>
                <a:srgbClr val="FFFF00"/>
              </a:solidFill>
              <a:effectLst>
                <a:reflection blurRad="6350" stA="50000" endA="300" endPos="50000" dist="60007" dir="5400000" sy="-100000" algn="bl" rotWithShape="0"/>
              </a:effectLst>
              <a:latin typeface="Rockwell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59308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04" y="0"/>
            <a:ext cx="9164104" cy="5184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/>
              <a:pPr/>
              <a:t>20</a:t>
            </a:fld>
            <a:endParaRPr lang="fr-FR" dirty="0"/>
          </a:p>
        </p:txBody>
      </p:sp>
      <p:sp>
        <p:nvSpPr>
          <p:cNvPr id="3" name="Pensées 2"/>
          <p:cNvSpPr/>
          <p:nvPr/>
        </p:nvSpPr>
        <p:spPr>
          <a:xfrm flipH="1">
            <a:off x="2410955" y="48990"/>
            <a:ext cx="2342063" cy="1440160"/>
          </a:xfrm>
          <a:prstGeom prst="cloudCallout">
            <a:avLst>
              <a:gd name="adj1" fmla="val -31624"/>
              <a:gd name="adj2" fmla="val 65116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2537870" y="259308"/>
            <a:ext cx="2088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FFFF66"/>
                </a:solidFill>
              </a:rPr>
              <a:t>Quand commence le « jour biblique » selon Yahuah?</a:t>
            </a:r>
            <a:endParaRPr lang="fr-FR" dirty="0">
              <a:solidFill>
                <a:srgbClr val="FFFF66"/>
              </a:solidFill>
            </a:endParaRP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370" y="2034671"/>
            <a:ext cx="1115169" cy="111516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948" y="1333500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034673"/>
            <a:ext cx="1269321" cy="111516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8343808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04" y="0"/>
            <a:ext cx="9164104" cy="5184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/>
              <a:pPr/>
              <a:t>21</a:t>
            </a:fld>
            <a:endParaRPr lang="fr-FR" dirty="0"/>
          </a:p>
        </p:txBody>
      </p:sp>
      <p:sp>
        <p:nvSpPr>
          <p:cNvPr id="10" name="TextBox 4"/>
          <p:cNvSpPr txBox="1"/>
          <p:nvPr/>
        </p:nvSpPr>
        <p:spPr>
          <a:xfrm>
            <a:off x="-20104" y="1347614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800" dirty="0" err="1" smtClean="0">
                <a:solidFill>
                  <a:srgbClr val="FFFF00"/>
                </a:solidFill>
                <a:latin typeface="Rockwell" pitchFamily="18" charset="0"/>
              </a:rPr>
              <a:t>Selon</a:t>
            </a:r>
            <a:r>
              <a:rPr lang="en-US" sz="2800" dirty="0" smtClean="0">
                <a:solidFill>
                  <a:srgbClr val="FFFF00"/>
                </a:solidFill>
                <a:latin typeface="Rockwell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Rockwell" pitchFamily="18" charset="0"/>
              </a:rPr>
              <a:t>l’auteur</a:t>
            </a:r>
            <a:r>
              <a:rPr lang="en-US" sz="2800" dirty="0" smtClean="0">
                <a:solidFill>
                  <a:srgbClr val="FFFF00"/>
                </a:solidFill>
                <a:latin typeface="Rockwell" pitchFamily="18" charset="0"/>
              </a:rPr>
              <a:t> du Livre </a:t>
            </a:r>
            <a:r>
              <a:rPr lang="en-US" sz="2800" dirty="0" err="1" smtClean="0">
                <a:solidFill>
                  <a:srgbClr val="FFFF00"/>
                </a:solidFill>
                <a:latin typeface="Rockwell" pitchFamily="18" charset="0"/>
              </a:rPr>
              <a:t>Exode</a:t>
            </a:r>
            <a:r>
              <a:rPr lang="en-US" sz="2800" dirty="0" smtClean="0">
                <a:solidFill>
                  <a:srgbClr val="FFFF00"/>
                </a:solidFill>
                <a:latin typeface="Rockwell" pitchFamily="18" charset="0"/>
              </a:rPr>
              <a:t>,</a:t>
            </a:r>
          </a:p>
          <a:p>
            <a:pPr algn="ctr"/>
            <a:r>
              <a:rPr lang="en-US" sz="2800" dirty="0" err="1" smtClean="0">
                <a:solidFill>
                  <a:srgbClr val="FFFF00"/>
                </a:solidFill>
                <a:latin typeface="Rockwell" pitchFamily="18" charset="0"/>
              </a:rPr>
              <a:t>écrit</a:t>
            </a:r>
            <a:r>
              <a:rPr lang="en-US" sz="2800" dirty="0" smtClean="0">
                <a:solidFill>
                  <a:srgbClr val="FFFF00"/>
                </a:solidFill>
                <a:latin typeface="Rockwell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Rockwell" pitchFamily="18" charset="0"/>
              </a:rPr>
              <a:t>il</a:t>
            </a:r>
            <a:r>
              <a:rPr lang="en-US" sz="2800" dirty="0" smtClean="0">
                <a:solidFill>
                  <a:srgbClr val="FFFF00"/>
                </a:solidFill>
                <a:latin typeface="Rockwell" pitchFamily="18" charset="0"/>
              </a:rPr>
              <a:t> y a plus de 3 </a:t>
            </a:r>
            <a:r>
              <a:rPr lang="en-US" sz="2800" dirty="0" err="1" smtClean="0">
                <a:solidFill>
                  <a:srgbClr val="FFFF00"/>
                </a:solidFill>
                <a:latin typeface="Rockwell" pitchFamily="18" charset="0"/>
              </a:rPr>
              <a:t>millénaires</a:t>
            </a:r>
            <a:r>
              <a:rPr lang="en-US" sz="2800" dirty="0" smtClean="0">
                <a:solidFill>
                  <a:srgbClr val="FFFF00"/>
                </a:solidFill>
                <a:latin typeface="Rockwell" pitchFamily="18" charset="0"/>
              </a:rPr>
              <a:t>… </a:t>
            </a:r>
          </a:p>
        </p:txBody>
      </p:sp>
      <p:sp>
        <p:nvSpPr>
          <p:cNvPr id="11" name="TextBox 4"/>
          <p:cNvSpPr txBox="1"/>
          <p:nvPr/>
        </p:nvSpPr>
        <p:spPr>
          <a:xfrm>
            <a:off x="-30111" y="365187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  <a:latin typeface="Rockwell" pitchFamily="18" charset="0"/>
              </a:rPr>
              <a:t>le “jour </a:t>
            </a:r>
            <a:r>
              <a:rPr lang="en-US" sz="2800" dirty="0" err="1">
                <a:solidFill>
                  <a:srgbClr val="FFFF00"/>
                </a:solidFill>
                <a:latin typeface="Rockwell" pitchFamily="18" charset="0"/>
              </a:rPr>
              <a:t>biblique</a:t>
            </a:r>
            <a:r>
              <a:rPr lang="en-US" sz="2800" dirty="0">
                <a:solidFill>
                  <a:srgbClr val="FFFF00"/>
                </a:solidFill>
                <a:latin typeface="Rockwell" pitchFamily="18" charset="0"/>
              </a:rPr>
              <a:t>” commence à </a:t>
            </a:r>
            <a:r>
              <a:rPr lang="en-US" sz="2800" dirty="0" err="1">
                <a:solidFill>
                  <a:srgbClr val="FFFF00"/>
                </a:solidFill>
                <a:latin typeface="Rockwell" pitchFamily="18" charset="0"/>
              </a:rPr>
              <a:t>l’aube</a:t>
            </a:r>
            <a:r>
              <a:rPr lang="en-US" sz="2800" dirty="0">
                <a:solidFill>
                  <a:srgbClr val="FFFF00"/>
                </a:solidFill>
                <a:latin typeface="Rockwell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1260360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04" y="0"/>
            <a:ext cx="9173210" cy="5184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/>
              <a:pPr/>
              <a:t>22</a:t>
            </a:fld>
            <a:endParaRPr lang="fr-FR" dirty="0"/>
          </a:p>
        </p:txBody>
      </p:sp>
      <p:sp>
        <p:nvSpPr>
          <p:cNvPr id="10" name="TextBox 4"/>
          <p:cNvSpPr txBox="1"/>
          <p:nvPr/>
        </p:nvSpPr>
        <p:spPr>
          <a:xfrm>
            <a:off x="1686281" y="690058"/>
            <a:ext cx="5760437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000" dirty="0" smtClean="0">
                <a:solidFill>
                  <a:srgbClr val="00FA71"/>
                </a:solidFill>
                <a:latin typeface="Rockwell" pitchFamily="18" charset="0"/>
              </a:rPr>
              <a:t>Pour </a:t>
            </a:r>
            <a:r>
              <a:rPr lang="en-US" sz="4000" dirty="0" err="1" smtClean="0">
                <a:solidFill>
                  <a:srgbClr val="00FA71"/>
                </a:solidFill>
                <a:latin typeface="Rockwell" pitchFamily="18" charset="0"/>
              </a:rPr>
              <a:t>aller</a:t>
            </a:r>
            <a:r>
              <a:rPr lang="en-US" sz="4000" dirty="0" smtClean="0">
                <a:solidFill>
                  <a:srgbClr val="00FA71"/>
                </a:solidFill>
                <a:latin typeface="Rockwell" pitchFamily="18" charset="0"/>
              </a:rPr>
              <a:t> plus loin…</a:t>
            </a:r>
          </a:p>
        </p:txBody>
      </p:sp>
      <p:sp>
        <p:nvSpPr>
          <p:cNvPr id="6" name="TextBox 4"/>
          <p:cNvSpPr txBox="1"/>
          <p:nvPr/>
        </p:nvSpPr>
        <p:spPr>
          <a:xfrm>
            <a:off x="2551893" y="3003798"/>
            <a:ext cx="4029215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000" dirty="0" smtClean="0">
                <a:solidFill>
                  <a:srgbClr val="00FA71"/>
                </a:solidFill>
                <a:latin typeface="Rockwell" pitchFamily="18" charset="0"/>
              </a:rPr>
              <a:t>3 questions</a:t>
            </a:r>
          </a:p>
        </p:txBody>
      </p:sp>
      <p:pic>
        <p:nvPicPr>
          <p:cNvPr id="7" name="Picture 2" descr="Related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711684"/>
            <a:ext cx="899592" cy="89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mage result for question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711684"/>
            <a:ext cx="864096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Related ima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492" y="3789471"/>
            <a:ext cx="744017" cy="744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0874708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5850"/>
            <a:ext cx="9144001" cy="515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>
                <a:solidFill>
                  <a:schemeClr val="bg1"/>
                </a:solidFill>
              </a:rPr>
              <a:t>23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2719" y="200900"/>
            <a:ext cx="91378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24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Quand eu lieu le Pessah du roi Josias (2 Chroniques 35)</a:t>
            </a:r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?</a:t>
            </a:r>
            <a:endParaRPr lang="fr-F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-30708" y="854146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Nous nous situons environ </a:t>
            </a:r>
            <a:r>
              <a:rPr lang="fr-FR" u="sng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900 ans après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les évènements situés en Exode 12</a:t>
            </a:r>
            <a:endParaRPr lang="fr-FR" u="sng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1347614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dirty="0" smtClean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V1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Josias célébra </a:t>
            </a:r>
            <a:r>
              <a:rPr lang="fr-FR" dirty="0">
                <a:solidFill>
                  <a:srgbClr val="2DFF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pâque à </a:t>
            </a:r>
            <a:r>
              <a:rPr lang="fr-FR" dirty="0" smtClean="0">
                <a:solidFill>
                  <a:srgbClr val="2DFF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YHWH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 Jérusalem, et on immola la pâque, </a:t>
            </a:r>
            <a:r>
              <a:rPr lang="fr-FR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quatorzième jour du premier mois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fr-FR" u="sng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223478"/>
            <a:ext cx="504056" cy="504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-6131" y="199399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dirty="0" smtClean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V6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Immolez la pâque, sanctifiez-vous, et préparez-la pour vos frères, en faisant </a:t>
            </a:r>
            <a:r>
              <a:rPr lang="fr-FR" dirty="0">
                <a:solidFill>
                  <a:srgbClr val="2DFF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selon la parole de </a:t>
            </a:r>
            <a:r>
              <a:rPr lang="fr-FR" dirty="0" smtClean="0">
                <a:solidFill>
                  <a:srgbClr val="2DFF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YHWH prononcée </a:t>
            </a:r>
            <a:r>
              <a:rPr lang="fr-FR" dirty="0">
                <a:solidFill>
                  <a:srgbClr val="2DFF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 Moïse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fr-FR" u="sng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788024" y="2669046"/>
            <a:ext cx="1352129" cy="36933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lvl="0" algn="ctr"/>
            <a:r>
              <a:rPr lang="fr-FR" b="1" dirty="0" smtClean="0">
                <a:solidFill>
                  <a:srgbClr val="FFFF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Exode 12</a:t>
            </a:r>
            <a:endParaRPr lang="fr-FR" sz="2000" dirty="0">
              <a:solidFill>
                <a:srgbClr val="FFFF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Virage 32"/>
          <p:cNvSpPr/>
          <p:nvPr/>
        </p:nvSpPr>
        <p:spPr>
          <a:xfrm flipV="1">
            <a:off x="3923928" y="2611595"/>
            <a:ext cx="777726" cy="426783"/>
          </a:xfrm>
          <a:prstGeom prst="bentArrow">
            <a:avLst/>
          </a:prstGeom>
          <a:solidFill>
            <a:srgbClr val="9FFFCA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-6131" y="3147814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dirty="0" smtClean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V12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(…) selon 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qu'il est écrit au livre de </a:t>
            </a:r>
            <a:r>
              <a:rPr lang="fr-FR" dirty="0">
                <a:solidFill>
                  <a:srgbClr val="2DFF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Moïse</a:t>
            </a:r>
            <a:endParaRPr lang="fr-FR" u="sng" dirty="0">
              <a:solidFill>
                <a:srgbClr val="2DFF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4784" y="3541792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dirty="0" smtClean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V13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(…) selon </a:t>
            </a:r>
            <a:r>
              <a:rPr lang="fr-FR" dirty="0" smtClean="0">
                <a:solidFill>
                  <a:srgbClr val="2DFF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l’ordonnance</a:t>
            </a:r>
            <a:endParaRPr lang="fr-FR" u="sng" dirty="0">
              <a:solidFill>
                <a:srgbClr val="2DFF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840992" y="4227934"/>
            <a:ext cx="5400600" cy="36933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lvl="0" algn="ctr"/>
            <a:r>
              <a:rPr lang="fr-FR" b="1" dirty="0" smtClean="0">
                <a:solidFill>
                  <a:srgbClr val="FFFF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 Chroniques 35 est en accord avec Exode 12</a:t>
            </a:r>
            <a:endParaRPr lang="fr-FR" sz="2000" dirty="0">
              <a:solidFill>
                <a:srgbClr val="FFFF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Image result for question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4" y="-15850"/>
            <a:ext cx="864096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257098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9" grpId="0"/>
      <p:bldP spid="20" grpId="0"/>
      <p:bldP spid="31" grpId="0"/>
      <p:bldP spid="32" grpId="0" animBg="1"/>
      <p:bldP spid="33" grpId="0" animBg="1"/>
      <p:bldP spid="34" grpId="0"/>
      <p:bldP spid="35" grpId="0"/>
      <p:bldP spid="3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5850"/>
            <a:ext cx="9144001" cy="515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>
                <a:solidFill>
                  <a:schemeClr val="bg1"/>
                </a:solidFill>
              </a:rPr>
              <a:t>24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999138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dirty="0" smtClean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V14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Ensuite 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ils (les Lévites) 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apprêtèrent ce qui était pour eux et pour </a:t>
            </a:r>
            <a:r>
              <a:rPr lang="fr-FR" dirty="0">
                <a:solidFill>
                  <a:srgbClr val="2DFF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sacrificateurs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car les sacrificateurs, enfants d'Aaron, </a:t>
            </a:r>
            <a:r>
              <a:rPr lang="fr-FR" dirty="0">
                <a:solidFill>
                  <a:srgbClr val="2DFF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furent occupés </a:t>
            </a:r>
            <a:r>
              <a:rPr lang="fr-FR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jusqu'à la nuit 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 offrir les holocaustes et les graisses; c'est pourquoi, les Lévites apprêtèrent ce qu'il fallait pour eux et pour les sacrificateurs, enfants d'Aaron.</a:t>
            </a:r>
            <a:endParaRPr lang="fr-FR" u="sng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380" y="843558"/>
            <a:ext cx="504056" cy="504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/>
          <p:cNvSpPr/>
          <p:nvPr/>
        </p:nvSpPr>
        <p:spPr>
          <a:xfrm>
            <a:off x="14784" y="229896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dirty="0" smtClean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V16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Ainsi, </a:t>
            </a:r>
            <a:r>
              <a:rPr lang="fr-FR" u="sng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tout le service de </a:t>
            </a:r>
            <a:r>
              <a:rPr lang="fr-FR" u="sng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YHWH </a:t>
            </a:r>
            <a:r>
              <a:rPr lang="fr-FR" u="sng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 organisé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ce jour-là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dirty="0">
                <a:solidFill>
                  <a:srgbClr val="2DFF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pour faire la pâque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et pour offrir les holocaustes sur l'autel de 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YHWH, 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selon le commandement du roi Josias. </a:t>
            </a:r>
            <a:endParaRPr lang="fr-FR" u="sng" dirty="0">
              <a:solidFill>
                <a:srgbClr val="2DFF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54249" y="2945291"/>
            <a:ext cx="6129920" cy="36933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lvl="0" algn="ctr"/>
            <a:r>
              <a:rPr lang="fr-FR" b="1" dirty="0" smtClean="0">
                <a:solidFill>
                  <a:srgbClr val="FFFF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Qu’est-ce que tout le service pour faire Pessa</a:t>
            </a:r>
            <a:r>
              <a:rPr lang="fr-FR" b="1" u="sng" dirty="0" smtClean="0">
                <a:solidFill>
                  <a:srgbClr val="FFFF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fr-FR" b="1" dirty="0" smtClean="0">
                <a:solidFill>
                  <a:srgbClr val="FFFF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  <a:endParaRPr lang="fr-FR" sz="2000" dirty="0">
              <a:solidFill>
                <a:srgbClr val="FFFF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141" y="1899006"/>
            <a:ext cx="504056" cy="504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-6131" y="3867894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dirty="0" smtClean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V18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On n'avait point célébré de pâque semblable en Israël, depuis les jours de Samuel, le prophète; et aucun des rois d'Israël n'avait célébré une pâque pareille à celle que célébrèrent Josias, les sacrificateurs et les Lévites, tout Juda et Israël, qui s'y trouvèrent avec les habitants de Jérusalem.</a:t>
            </a:r>
            <a:endParaRPr lang="fr-FR" u="sng" dirty="0">
              <a:solidFill>
                <a:srgbClr val="2DFF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47664" y="3498562"/>
            <a:ext cx="7426064" cy="36933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lvl="0" algn="ctr"/>
            <a:r>
              <a:rPr lang="fr-FR" b="1" dirty="0" smtClean="0">
                <a:solidFill>
                  <a:srgbClr val="FFFF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 coucher de soleil a-t-il changé de cycle en passant au 15 Aviv ?</a:t>
            </a:r>
            <a:endParaRPr lang="fr-FR" sz="2000" dirty="0">
              <a:solidFill>
                <a:srgbClr val="FFFF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2" descr="Image result for question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4" y="-15850"/>
            <a:ext cx="864096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132719" y="200900"/>
            <a:ext cx="91378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24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Quand eu lieu le Pessah du roi Josias (2 Chroniques 35)</a:t>
            </a:r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?</a:t>
            </a:r>
            <a:endParaRPr lang="fr-F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95607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7" presetClass="emph" presetSubtype="0" repeatCount="200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250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0" dur="250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1" dur="250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7" presetClass="emph" presetSubtype="0" repeatCount="200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5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6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4" grpId="0"/>
      <p:bldP spid="36" grpId="0" animBg="1"/>
      <p:bldP spid="36" grpId="1" animBg="1"/>
      <p:bldP spid="15" grpId="0"/>
      <p:bldP spid="16" grpId="0" animBg="1"/>
      <p:bldP spid="16" grpId="1" animBg="1"/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6" descr="Related image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6732240" y="4747988"/>
            <a:ext cx="2133600" cy="273844"/>
          </a:xfrm>
        </p:spPr>
        <p:txBody>
          <a:bodyPr/>
          <a:lstStyle/>
          <a:p>
            <a:fld id="{2D09FF85-A8E4-4662-9A25-7E1193D20439}" type="slidenum">
              <a:rPr lang="fr-FR" smtClean="0">
                <a:solidFill>
                  <a:schemeClr val="bg1">
                    <a:lumMod val="85000"/>
                  </a:schemeClr>
                </a:solidFill>
              </a:rPr>
              <a:t>25</a:t>
            </a:fld>
            <a:endParaRPr lang="fr-FR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00900"/>
            <a:ext cx="91378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24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Quand est-ce que les Israélites dépouillent les Egyptiens</a:t>
            </a:r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?</a:t>
            </a:r>
            <a:endParaRPr lang="fr-F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2" descr="C:\Documents and Settings\Demo\Desktop\gold-and-silve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460" y="3418020"/>
            <a:ext cx="3122947" cy="149774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artDeco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047428" y="2208768"/>
            <a:ext cx="7426064" cy="36933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lvl="0" algn="ctr"/>
            <a:r>
              <a:rPr lang="fr-FR" b="1" dirty="0" smtClean="0">
                <a:solidFill>
                  <a:srgbClr val="FFFF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Les Israélites ont-ils désobéis à l’ordre divin de rester chez eux ?</a:t>
            </a:r>
            <a:endParaRPr lang="fr-FR" sz="2000" dirty="0">
              <a:solidFill>
                <a:srgbClr val="FFFF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3495" y="77155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dirty="0" smtClean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 12.34/35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Or, les enfants d'Israël avaient fait selon la parole de Moïse, et avaient demandé aux Égyptiens </a:t>
            </a:r>
            <a:r>
              <a:rPr lang="fr-FR" dirty="0">
                <a:solidFill>
                  <a:srgbClr val="00FA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objets d'argent et d'or, et des vêtements</a:t>
            </a: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 Et YHWH avait fait trouver grâce au peuple aux yeux des Égyptiens, qui les leur avaient prêtés; et </a:t>
            </a:r>
            <a:r>
              <a:rPr lang="fr-FR" dirty="0">
                <a:solidFill>
                  <a:srgbClr val="00FA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ils dépouillèrent les Égyptiens</a:t>
            </a:r>
            <a:endParaRPr lang="fr-FR" u="sng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-6131" y="277639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dirty="0" smtClean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V22 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(…) et nul de vous ne sortira de la porte de sa maison, jusqu'au matin. </a:t>
            </a:r>
            <a:endParaRPr lang="fr-FR" u="sng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5" y="59723"/>
            <a:ext cx="744017" cy="744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5132931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 animBg="1"/>
      <p:bldP spid="17" grpId="0"/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6" descr="Related image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6732240" y="4747988"/>
            <a:ext cx="2133600" cy="273844"/>
          </a:xfrm>
        </p:spPr>
        <p:txBody>
          <a:bodyPr/>
          <a:lstStyle/>
          <a:p>
            <a:fld id="{2D09FF85-A8E4-4662-9A25-7E1193D20439}" type="slidenum">
              <a:rPr lang="fr-FR" smtClean="0">
                <a:solidFill>
                  <a:schemeClr val="bg1">
                    <a:lumMod val="85000"/>
                  </a:schemeClr>
                </a:solidFill>
              </a:rPr>
              <a:t>26</a:t>
            </a:fld>
            <a:endParaRPr lang="fr-FR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00900"/>
            <a:ext cx="91378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24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Quand est-ce que les Israélites dépouillent les Egyptiens</a:t>
            </a:r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?</a:t>
            </a:r>
            <a:endParaRPr lang="fr-F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3495" y="77155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dirty="0" smtClean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 11.1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  <a:r>
              <a:rPr lang="fr-F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YHWH </a:t>
            </a: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avait dit à </a:t>
            </a:r>
            <a:r>
              <a:rPr lang="fr-F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Moïse : </a:t>
            </a: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 ferai venir </a:t>
            </a:r>
            <a:r>
              <a:rPr lang="fr-FR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encore une plaie</a:t>
            </a: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sur Pharaon et sur l'Égypte; </a:t>
            </a:r>
            <a:r>
              <a:rPr lang="fr-FR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après cela, il vous laissera partir d'ici</a:t>
            </a: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Quand il vous laissera aller tout à fait, il vous chassera d'ici.</a:t>
            </a:r>
            <a:endParaRPr lang="fr-FR" u="sng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-6131" y="2342634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dirty="0" smtClean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V2 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Parle donc au peuple, et dis-leur qu'ils demandent, chacun à son voisin et chacune à sa voisine, </a:t>
            </a:r>
            <a:r>
              <a:rPr lang="fr-FR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objets d'argent et d'or</a:t>
            </a: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fr-FR" u="sng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187624" y="1793233"/>
            <a:ext cx="4927754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Nous nous situons ici entre la 9</a:t>
            </a:r>
            <a:r>
              <a:rPr lang="fr-FR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et la 10</a:t>
            </a:r>
            <a:r>
              <a:rPr lang="fr-FR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plaie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Virage 10"/>
          <p:cNvSpPr/>
          <p:nvPr/>
        </p:nvSpPr>
        <p:spPr>
          <a:xfrm flipV="1">
            <a:off x="251520" y="1694880"/>
            <a:ext cx="777726" cy="442339"/>
          </a:xfrm>
          <a:prstGeom prst="bentArrow">
            <a:avLst/>
          </a:prstGeom>
          <a:solidFill>
            <a:srgbClr val="9FFFCA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6131" y="298073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dirty="0" smtClean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V3 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</a:t>
            </a:r>
            <a:r>
              <a:rPr lang="fr-F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YHWH </a:t>
            </a: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fit trouver grâce au peuple devant les Égyptiens; et même Moïse était un fort grand homme dans le pays d'Égypte, aux yeux des serviteurs de Pharaon et aux yeux du peuple.</a:t>
            </a:r>
            <a:endParaRPr lang="fr-FR" u="sng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539552" y="4083918"/>
            <a:ext cx="7920880" cy="92333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Ainsi, en Exode 12.34/35, Moïse rappelle simplement que les Israélites dépouillèrent les Egyptiens avant le 14 Aviv.</a:t>
            </a:r>
          </a:p>
          <a:p>
            <a:pPr algn="ctr"/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Les Israélites ont bien respecté le commandement divin.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2" descr="Related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5" y="59723"/>
            <a:ext cx="744017" cy="744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Related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466622"/>
            <a:ext cx="1070263" cy="898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006078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19" grpId="0"/>
      <p:bldP spid="10" grpId="0" animBg="1"/>
      <p:bldP spid="11" grpId="0" animBg="1"/>
      <p:bldP spid="12" grpId="0"/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62" y="-15850"/>
            <a:ext cx="9156262" cy="515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>
                <a:solidFill>
                  <a:schemeClr val="bg1"/>
                </a:solidFill>
              </a:rPr>
              <a:t>27</a:t>
            </a:fld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8" name="Picture 3" descr="C:\Documents and Settings\Demo\My Documents\C.  ASTLEFORD - old hard drive\Dawn Studies\2a - Ex 12 Passover Patterns Prevail  (Egypt)                        Done Jan 24 2014  25 pgs  50 hrs\Art for 2a -  Ex 12 Passover Patterns\Exodus Passover Seder Bes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6" y="895034"/>
            <a:ext cx="2746083" cy="401191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artDeco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Related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367" y="-15850"/>
            <a:ext cx="899592" cy="89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0" y="200900"/>
            <a:ext cx="91378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24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Et les restes du sacrifice</a:t>
            </a:r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?</a:t>
            </a:r>
            <a:endParaRPr lang="fr-F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801959" y="895034"/>
            <a:ext cx="63166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dirty="0" smtClean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V10 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Vous n'en laisserez rien de reste jusqu'au matin; et ce qui en restera au matin, vous le brûlerez </a:t>
            </a:r>
            <a:r>
              <a:rPr lang="fr-FR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 feu</a:t>
            </a: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fr-FR" u="sng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795456" y="1698430"/>
            <a:ext cx="63166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dirty="0" smtClean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V22 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(…) et nul de vous ne sortira de la porte de sa maison, </a:t>
            </a:r>
            <a:r>
              <a:rPr lang="fr-FR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jusqu'au matin</a:t>
            </a: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fr-FR" u="sng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Content Placeholder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96136" y="2892610"/>
            <a:ext cx="2592288" cy="20423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" name="Pensées 26"/>
          <p:cNvSpPr/>
          <p:nvPr/>
        </p:nvSpPr>
        <p:spPr>
          <a:xfrm flipH="1">
            <a:off x="4283968" y="2563824"/>
            <a:ext cx="1944216" cy="1016037"/>
          </a:xfrm>
          <a:prstGeom prst="cloudCallout">
            <a:avLst>
              <a:gd name="adj1" fmla="val -31624"/>
              <a:gd name="adj2" fmla="val 65116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/>
          <p:cNvSpPr txBox="1"/>
          <p:nvPr/>
        </p:nvSpPr>
        <p:spPr>
          <a:xfrm>
            <a:off x="4211960" y="2923445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Rounded MT Bold" panose="020F0704030504030204" pitchFamily="34" charset="0"/>
              </a:rPr>
              <a:t>FUMÉE!?</a:t>
            </a:r>
            <a:endParaRPr lang="fr-FR" dirty="0">
              <a:solidFill>
                <a:schemeClr val="tx1">
                  <a:lumMod val="85000"/>
                  <a:lumOff val="15000"/>
                </a:schemeClr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7498598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7" grpId="0" animBg="1"/>
      <p:bldP spid="2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62" y="-15850"/>
            <a:ext cx="9156262" cy="5159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>
                <a:solidFill>
                  <a:schemeClr val="bg1"/>
                </a:solidFill>
              </a:rPr>
              <a:t>28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4513" y="629774"/>
            <a:ext cx="514806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Petite et modeste, la maison populaire des Israélites contenait 1 à 4 pièces.</a:t>
            </a:r>
          </a:p>
          <a:p>
            <a:pPr lvl="0" algn="just"/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fr-FR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resque toujours elle contenait une </a:t>
            </a:r>
            <a:r>
              <a:rPr lang="fr-FR" sz="2000" dirty="0" smtClean="0">
                <a:solidFill>
                  <a:srgbClr val="8956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cour</a:t>
            </a:r>
            <a:r>
              <a:rPr lang="fr-FR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située à l’est de la maison</a:t>
            </a:r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ainsi les </a:t>
            </a:r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vents dominants d'ouest soufflaient la fumée loin de la </a:t>
            </a:r>
            <a:r>
              <a:rPr lang="fr-FR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maison.</a:t>
            </a:r>
            <a:endParaRPr lang="fr-FR" sz="1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4" descr="C:\Documents and Settings\Demo\Desktop\Garrick DAWN jpegs\po home 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629774"/>
            <a:ext cx="3744416" cy="295592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artDeco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745686" y="23745"/>
            <a:ext cx="56526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~ </a:t>
            </a:r>
            <a:r>
              <a:rPr lang="fr-F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foyer typique des Israélites </a:t>
            </a:r>
            <a:r>
              <a:rPr lang="fr-FR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~</a:t>
            </a:r>
            <a:endParaRPr lang="fr-FR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14513" y="2563824"/>
            <a:ext cx="51480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Dans cette cour, la plupart des activités familiales y avaient lieu :</a:t>
            </a:r>
            <a:endParaRPr lang="fr-FR" sz="1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278" y="3244532"/>
            <a:ext cx="55698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Préparation des repas avec un four d’argile</a:t>
            </a:r>
            <a:endParaRPr lang="fr-FR" sz="1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278" y="3619502"/>
            <a:ext cx="51480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fr-FR" sz="2000" dirty="0" smtClean="0">
                <a:solidFill>
                  <a:srgbClr val="8956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Enclos pour </a:t>
            </a:r>
            <a:r>
              <a:rPr lang="fr-FR" sz="2000" dirty="0">
                <a:solidFill>
                  <a:srgbClr val="8956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fr-FR" sz="2000" dirty="0" smtClean="0">
                <a:solidFill>
                  <a:srgbClr val="8956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 animaux</a:t>
            </a:r>
            <a:endParaRPr lang="fr-FR" sz="1400" dirty="0">
              <a:solidFill>
                <a:srgbClr val="8956C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278" y="4019612"/>
            <a:ext cx="91439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fr-FR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maison répondait </a:t>
            </a:r>
            <a:r>
              <a:rPr lang="fr-FR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aux </a:t>
            </a:r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besoins essentiels de la vie de </a:t>
            </a:r>
            <a:r>
              <a:rPr lang="fr-FR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famille : un abri</a:t>
            </a:r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un endroit pour préparer la nourriture, faire des vêtements et </a:t>
            </a:r>
            <a:r>
              <a:rPr lang="fr-FR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la </a:t>
            </a:r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poterie, soigner des animaux, </a:t>
            </a:r>
            <a:r>
              <a:rPr lang="fr-FR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etc…</a:t>
            </a:r>
            <a:endParaRPr lang="fr-FR" sz="1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92806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4" grpId="0"/>
      <p:bldP spid="15" grpId="0"/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62" y="-15850"/>
            <a:ext cx="9156262" cy="5159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>
                <a:solidFill>
                  <a:schemeClr val="bg1"/>
                </a:solidFill>
              </a:rPr>
              <a:t>29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" y="732553"/>
            <a:ext cx="525009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vie sociale </a:t>
            </a:r>
            <a:r>
              <a:rPr lang="fr-FR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avait surtout lieu pendant le printemps autour d’un puit, </a:t>
            </a:r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 la porte de la ville, au marché ou dans les champs </a:t>
            </a:r>
            <a:r>
              <a:rPr lang="fr-FR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pendant le </a:t>
            </a:r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travail.</a:t>
            </a:r>
            <a:endParaRPr lang="fr-FR" sz="1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C:\Documents and Settings\Demo\Desktop\Garrick DAWN jpegs\po hom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0096" y="627534"/>
            <a:ext cx="3754912" cy="252028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745686" y="23745"/>
            <a:ext cx="56526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~ </a:t>
            </a:r>
            <a:r>
              <a:rPr lang="fr-F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foyer typique des Israélites </a:t>
            </a:r>
            <a:r>
              <a:rPr lang="fr-FR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~</a:t>
            </a:r>
            <a:endParaRPr lang="fr-FR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51454" y="2055992"/>
            <a:ext cx="525009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raison de la chaleur en été et du froid en hiver, les maisons ont été construites avec peu ou pas de fenêtres.</a:t>
            </a:r>
            <a:endParaRPr lang="fr-FR" sz="1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33265" y="3104282"/>
            <a:ext cx="917726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Cela fourni </a:t>
            </a:r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plus de protection contre les intrus, mais </a:t>
            </a:r>
            <a:r>
              <a:rPr lang="fr-FR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rend les </a:t>
            </a:r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maisons </a:t>
            </a:r>
            <a:r>
              <a:rPr lang="fr-FR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plus sombres </a:t>
            </a:r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</a:t>
            </a:r>
            <a:r>
              <a:rPr lang="fr-FR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probablement moins hospitalières.</a:t>
            </a:r>
            <a:endParaRPr lang="fr-FR" sz="1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37503" y="3812168"/>
            <a:ext cx="91772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seule </a:t>
            </a:r>
            <a:r>
              <a:rPr lang="fr-FR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sortie était </a:t>
            </a:r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fr-FR" sz="2000" dirty="0">
                <a:solidFill>
                  <a:srgbClr val="8956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cour </a:t>
            </a:r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surtout le toit plat.</a:t>
            </a:r>
            <a:endParaRPr lang="fr-FR" sz="1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14808" y="4212278"/>
            <a:ext cx="917726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fr-FR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 </a:t>
            </a:r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femmes </a:t>
            </a:r>
            <a:r>
              <a:rPr lang="fr-FR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pouvaient y faire de nombreuses tâches </a:t>
            </a:r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quotidiennes </a:t>
            </a:r>
            <a:r>
              <a:rPr lang="fr-FR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lavage, le tissage, le séchage des figues et des dattes, et même la cuisine.</a:t>
            </a:r>
            <a:endParaRPr lang="fr-FR" sz="1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6378697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45" y="-25946"/>
            <a:ext cx="9144000" cy="5228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/>
              <a:t>3</a:t>
            </a:fld>
            <a:endParaRPr lang="fr-FR" dirty="0"/>
          </a:p>
        </p:txBody>
      </p:sp>
      <p:sp>
        <p:nvSpPr>
          <p:cNvPr id="4" name="TextBox 4"/>
          <p:cNvSpPr txBox="1"/>
          <p:nvPr/>
        </p:nvSpPr>
        <p:spPr>
          <a:xfrm>
            <a:off x="-15345" y="41151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</a:rPr>
              <a:t>Passage au-</a:t>
            </a:r>
            <a:r>
              <a:rPr lang="en-US" sz="4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</a:rPr>
              <a:t>dessus</a:t>
            </a:r>
            <a:r>
              <a:rPr lang="en-US" sz="4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</a:rPr>
              <a:t> de </a:t>
            </a:r>
            <a:r>
              <a:rPr lang="en-US" sz="4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</a:rPr>
              <a:t>l’Egypte</a:t>
            </a:r>
            <a:endParaRPr lang="en-US" sz="4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itchFamily="18" charset="0"/>
            </a:endParaRPr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2363158" y="1287800"/>
            <a:ext cx="4386994" cy="533400"/>
          </a:xfrm>
          <a:prstGeom prst="rect">
            <a:avLst/>
          </a:prstGeo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marL="0" indent="0" algn="l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73000"/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208" indent="-228600" algn="l" rtl="0" eaLnBrk="1" latinLnBrk="0" hangingPunct="1">
              <a:spcBef>
                <a:spcPts val="5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2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8952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0000"/>
              <a:buFont typeface="Wingdings"/>
              <a:buChar char=""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9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70000"/>
              <a:buFont typeface="Wingdings"/>
              <a:buChar char=""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2184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733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47088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600" kern="1200" baseline="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Char char="§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en-US" sz="4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</a:rPr>
              <a:t>- </a:t>
            </a:r>
            <a:r>
              <a:rPr lang="en-US" sz="4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</a:rPr>
              <a:t>Exode</a:t>
            </a:r>
            <a:r>
              <a:rPr lang="en-US" sz="4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</a:rPr>
              <a:t> 12 -</a:t>
            </a:r>
            <a:endParaRPr lang="en-US" sz="4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itchFamily="18" charset="0"/>
            </a:endParaRPr>
          </a:p>
        </p:txBody>
      </p:sp>
      <p:pic>
        <p:nvPicPr>
          <p:cNvPr id="7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3075806"/>
            <a:ext cx="1186069" cy="11860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www.bricktestament.com/exodus/the_tenth_plague/ex12_0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707045"/>
            <a:ext cx="2560716" cy="192359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6658711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62" y="-15850"/>
            <a:ext cx="9156262" cy="5159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>
                <a:solidFill>
                  <a:schemeClr val="bg1"/>
                </a:solidFill>
              </a:rPr>
              <a:t>30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326" y="771551"/>
            <a:ext cx="48536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Reconstitution </a:t>
            </a:r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d'une maison israélite </a:t>
            </a:r>
            <a:r>
              <a:rPr lang="fr-FR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 8</a:t>
            </a:r>
            <a:r>
              <a:rPr lang="fr-FR" sz="2000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siècle </a:t>
            </a:r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fr-FR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 montrant </a:t>
            </a:r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chambres </a:t>
            </a:r>
            <a:r>
              <a:rPr lang="fr-FR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avec nattes </a:t>
            </a:r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paille et </a:t>
            </a:r>
            <a:r>
              <a:rPr lang="fr-FR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stockage</a:t>
            </a:r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fr-FR" sz="1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C:\Documents and Settings\Demo\Desktop\Garrick DAWN jpegs\po home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3637" y="771551"/>
            <a:ext cx="4137219" cy="277883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Documents and Settings\Demo\Desktop\Garrick DAWN jpegs\po home 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120" y="3147814"/>
            <a:ext cx="2818351" cy="189534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745686" y="23745"/>
            <a:ext cx="56526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~ </a:t>
            </a:r>
            <a:r>
              <a:rPr lang="fr-F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foyer typique des Israélites </a:t>
            </a:r>
            <a:r>
              <a:rPr lang="fr-FR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~</a:t>
            </a:r>
            <a:endParaRPr lang="fr-FR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1923678"/>
            <a:ext cx="48536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fr-FR" sz="2000" dirty="0">
                <a:solidFill>
                  <a:srgbClr val="8956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cour extérieure </a:t>
            </a:r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était utilisée pour la préparation des aliments, la cuisine et pour abriter les petits animaux.</a:t>
            </a:r>
            <a:endParaRPr lang="fr-FR" sz="1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996939" y="3587652"/>
            <a:ext cx="599391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construction </a:t>
            </a:r>
            <a:r>
              <a:rPr lang="fr-FR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</a:t>
            </a:r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maisons </a:t>
            </a:r>
            <a:r>
              <a:rPr lang="fr-FR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 change pas beaucoup </a:t>
            </a:r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 cours des siècles </a:t>
            </a:r>
            <a:r>
              <a:rPr lang="fr-FR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jusqu‘au début de notre EC.</a:t>
            </a:r>
            <a:endParaRPr lang="fr-FR" sz="1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609953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62" y="-15850"/>
            <a:ext cx="9156262" cy="5159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>
                <a:solidFill>
                  <a:schemeClr val="bg1"/>
                </a:solidFill>
              </a:rPr>
              <a:t>31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38099" y="1273284"/>
            <a:ext cx="46446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Notez que toutes les maisons</a:t>
            </a:r>
          </a:p>
          <a:p>
            <a:pPr lvl="0" algn="ctr"/>
            <a:r>
              <a:rPr lang="fr-FR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avaient une </a:t>
            </a:r>
            <a:r>
              <a:rPr lang="fr-FR" sz="2000" dirty="0" smtClean="0">
                <a:solidFill>
                  <a:srgbClr val="8956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cour</a:t>
            </a:r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1745686" y="23745"/>
            <a:ext cx="56526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~ </a:t>
            </a:r>
            <a:r>
              <a:rPr lang="fr-F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foyer typique des Israélites </a:t>
            </a:r>
            <a:r>
              <a:rPr lang="fr-FR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~</a:t>
            </a:r>
            <a:endParaRPr lang="fr-FR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C:\Documents and Settings\Demo\Desktop\Garrick DAWN jpegs\po home 5 &amp; blur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22" y="2427411"/>
            <a:ext cx="4582001" cy="259440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artDeco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Documents and Settings\Demo\Desktop\Garrick DAWN jpegs\po home 3 and blur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528" y="627534"/>
            <a:ext cx="4341206" cy="359355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1027047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62" y="-15850"/>
            <a:ext cx="9156262" cy="515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>
                <a:solidFill>
                  <a:schemeClr val="bg1"/>
                </a:solidFill>
              </a:rPr>
              <a:t>32</a:t>
            </a:fld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6146" name="Picture 2" descr="Related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367" y="-15850"/>
            <a:ext cx="899592" cy="89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0" y="200900"/>
            <a:ext cx="91378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24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Et les restes du sacrifice</a:t>
            </a:r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?</a:t>
            </a:r>
            <a:endParaRPr lang="fr-F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-12261" y="895034"/>
            <a:ext cx="91308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dirty="0" smtClean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V10 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Vous n'en laisserez rien de reste jusqu'au matin; et ce qui en restera au matin, vous le brûlerez </a:t>
            </a:r>
            <a:r>
              <a:rPr lang="fr-FR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 feu</a:t>
            </a: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fr-FR" u="sng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-12263" y="1576095"/>
            <a:ext cx="91243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dirty="0" smtClean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V22 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(…) et nul de vous ne sortira de la porte de sa maison, </a:t>
            </a:r>
            <a:r>
              <a:rPr lang="fr-FR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jusqu'au matin</a:t>
            </a: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fr-FR" u="sng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2" descr="C:\Documents and Settings\Demo\Desktop\Garrick DAWN jpegs\po hom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754" y="2183358"/>
            <a:ext cx="4232831" cy="284105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Content Placeholder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21328" y="3758453"/>
            <a:ext cx="1080120" cy="8509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2" descr="Related imag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6" y="3031144"/>
            <a:ext cx="1363923" cy="1145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912550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REE HD video backgrounds – abstract animated white silver background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28979" y="3605920"/>
            <a:ext cx="760893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calendrier.alliance@gmail.com</a:t>
            </a:r>
            <a:endParaRPr lang="en-US" sz="360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1519" y="1413910"/>
            <a:ext cx="864096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Vous</a:t>
            </a:r>
            <a:r>
              <a:rPr lang="en-US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en-US" sz="3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pouvez</a:t>
            </a:r>
            <a:r>
              <a:rPr lang="en-US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nous </a:t>
            </a:r>
            <a:r>
              <a:rPr lang="en-US" sz="3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adresser</a:t>
            </a:r>
            <a:r>
              <a:rPr lang="en-US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en-US" sz="3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vos</a:t>
            </a:r>
            <a:r>
              <a:rPr lang="en-US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questions/</a:t>
            </a:r>
            <a:r>
              <a:rPr lang="en-US" sz="3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commentaires</a:t>
            </a:r>
            <a:r>
              <a:rPr lang="en-US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à:</a:t>
            </a:r>
            <a:endParaRPr lang="en-US" sz="36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</p:txBody>
      </p:sp>
      <p:pic>
        <p:nvPicPr>
          <p:cNvPr id="6" name="Picture 2" descr="C:\Users\Rae\Desktop\Grammar Art\email mouse bes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99" y="3400797"/>
            <a:ext cx="1176041" cy="851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/>
              <a:t>33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02351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bible exod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2498"/>
            <a:ext cx="9183995" cy="5165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6732240" y="4747988"/>
            <a:ext cx="2133600" cy="273844"/>
          </a:xfrm>
        </p:spPr>
        <p:txBody>
          <a:bodyPr/>
          <a:lstStyle/>
          <a:p>
            <a:fld id="{2D09FF85-A8E4-4662-9A25-7E1193D20439}" type="slidenum">
              <a:rPr lang="fr-FR" smtClean="0">
                <a:solidFill>
                  <a:schemeClr val="bg1">
                    <a:lumMod val="85000"/>
                  </a:schemeClr>
                </a:solidFill>
              </a:rPr>
              <a:t>4</a:t>
            </a:fld>
            <a:endParaRPr lang="fr-FR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461745" y="1353711"/>
            <a:ext cx="22605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4000" b="1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00FA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AVIV 14</a:t>
            </a:r>
            <a:endParaRPr lang="fr-FR" sz="4000" b="1" dirty="0"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rgbClr val="00FA7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411510"/>
            <a:ext cx="91839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3600" b="1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430 ans après l’alliance faite avec Abram</a:t>
            </a:r>
            <a:endParaRPr lang="fr-FR" sz="3600" b="1" dirty="0"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461746" y="2356824"/>
            <a:ext cx="22605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4000" b="1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Minuit</a:t>
            </a:r>
            <a:endParaRPr lang="fr-FR" sz="4000" b="1" dirty="0"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3219822"/>
            <a:ext cx="91839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3600" b="1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7D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Exode 12 est l’accomplissement prophétique de Genèse 15</a:t>
            </a:r>
            <a:endParaRPr lang="fr-FR" sz="3600" b="1" dirty="0"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rgbClr val="FF7D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0" y="1205799"/>
            <a:ext cx="490584" cy="201402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wordArtVert"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Rappel</a:t>
            </a:r>
            <a:endParaRPr lang="fr-FR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62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62" y="-15850"/>
            <a:ext cx="9156262" cy="515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>
                <a:solidFill>
                  <a:schemeClr val="bg1"/>
                </a:solidFill>
              </a:rPr>
              <a:t>5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01959" y="909768"/>
            <a:ext cx="634204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2000" dirty="0" smtClean="0">
                <a:solidFill>
                  <a:srgbClr val="FF7D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</a:t>
            </a:r>
            <a:r>
              <a:rPr lang="fr-FR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8 jours incluant le jour de Pessah + les 7 jours de la fête des pains sans levain et des premiers fruits.  </a:t>
            </a:r>
            <a:endParaRPr lang="fr-FR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3" descr="C:\Documents and Settings\Demo\My Documents\C.  ASTLEFORD - old hard drive\Dawn Studies\2a - Ex 12 Passover Patterns Prevail  (Egypt)                        Done Jan 24 2014  25 pgs  50 hrs\Art for 2a -  Ex 12 Passover Patterns\Exodus Passover Seder Bes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6" y="895034"/>
            <a:ext cx="2746083" cy="401191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artDeco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745686" y="23745"/>
            <a:ext cx="56526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~ </a:t>
            </a:r>
            <a:r>
              <a:rPr lang="fr-F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Autour du terme de Pessa</a:t>
            </a:r>
            <a:r>
              <a:rPr lang="fr-FR" sz="2400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fr-F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(Pâque) </a:t>
            </a:r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~</a:t>
            </a:r>
            <a:endParaRPr lang="fr-F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776433" y="2122618"/>
            <a:ext cx="63420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célébration le 14 Aviv (14</a:t>
            </a:r>
            <a:r>
              <a:rPr lang="fr-FR" sz="2000" baseline="30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FR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cycle du 1</a:t>
            </a:r>
            <a:r>
              <a:rPr lang="fr-FR" sz="2000" baseline="30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</a:t>
            </a:r>
            <a:r>
              <a:rPr lang="fr-FR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mois biblique).</a:t>
            </a:r>
            <a:endParaRPr lang="fr-FR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01710" y="3084178"/>
            <a:ext cx="63420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sacrifié et mangé le 14 Aviv. </a:t>
            </a:r>
            <a:endParaRPr lang="fr-FR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06399" y="3836007"/>
            <a:ext cx="63420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mangé le 14 Aviv avec du pain sans levain et des herbes amères.</a:t>
            </a:r>
            <a:endParaRPr lang="fr-FR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01710" y="915465"/>
            <a:ext cx="2304256" cy="360141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Festival de </a:t>
            </a:r>
            <a:r>
              <a:rPr lang="fr-FR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Pessa</a:t>
            </a:r>
            <a:r>
              <a:rPr lang="fr-FR" u="sng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 </a:t>
            </a:r>
            <a:r>
              <a:rPr lang="fr-FR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fr-F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7030A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789133" y="2122618"/>
            <a:ext cx="2304256" cy="360141"/>
          </a:xfrm>
          <a:prstGeom prst="rect">
            <a:avLst/>
          </a:prstGeom>
          <a:ln>
            <a:solidFill>
              <a:srgbClr val="00FA7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FA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Fête de Pessa</a:t>
            </a:r>
            <a:r>
              <a:rPr lang="fr-FR" u="sng" dirty="0">
                <a:solidFill>
                  <a:srgbClr val="00FA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fr-FR" b="1" u="sng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FA7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801461" y="3127173"/>
            <a:ext cx="2304256" cy="360141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Agneau de Pessa</a:t>
            </a:r>
            <a:r>
              <a:rPr lang="fr-FR" u="sng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fr-FR" b="1" u="sng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33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819100" y="3836007"/>
            <a:ext cx="2304256" cy="360141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Repas de </a:t>
            </a:r>
            <a:r>
              <a:rPr lang="fr-FR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Pessa</a:t>
            </a:r>
            <a:r>
              <a:rPr lang="fr-FR" u="sng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fr-FR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endParaRPr lang="fr-F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7030A0"/>
              </a:solidFill>
            </a:endParaRPr>
          </a:p>
        </p:txBody>
      </p:sp>
      <p:sp>
        <p:nvSpPr>
          <p:cNvPr id="5" name="Flèche droite 4"/>
          <p:cNvSpPr/>
          <p:nvPr/>
        </p:nvSpPr>
        <p:spPr>
          <a:xfrm>
            <a:off x="5123356" y="3872061"/>
            <a:ext cx="528764" cy="288032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Flèche droite 16"/>
          <p:cNvSpPr/>
          <p:nvPr/>
        </p:nvSpPr>
        <p:spPr>
          <a:xfrm>
            <a:off x="5105966" y="3155996"/>
            <a:ext cx="528764" cy="288032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Flèche droite 17"/>
          <p:cNvSpPr/>
          <p:nvPr/>
        </p:nvSpPr>
        <p:spPr>
          <a:xfrm>
            <a:off x="5105966" y="2158672"/>
            <a:ext cx="528764" cy="288032"/>
          </a:xfrm>
          <a:prstGeom prst="rightArrow">
            <a:avLst/>
          </a:prstGeom>
          <a:solidFill>
            <a:srgbClr val="4CDB45"/>
          </a:solidFill>
          <a:ln>
            <a:solidFill>
              <a:srgbClr val="00FA7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Flèche droite 18"/>
          <p:cNvSpPr/>
          <p:nvPr/>
        </p:nvSpPr>
        <p:spPr>
          <a:xfrm>
            <a:off x="5111028" y="967464"/>
            <a:ext cx="528764" cy="288032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/>
          <p:cNvSpPr/>
          <p:nvPr/>
        </p:nvSpPr>
        <p:spPr>
          <a:xfrm>
            <a:off x="7398314" y="2070997"/>
            <a:ext cx="1134126" cy="463382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/>
          <p:cNvSpPr/>
          <p:nvPr/>
        </p:nvSpPr>
        <p:spPr>
          <a:xfrm>
            <a:off x="7812360" y="3013125"/>
            <a:ext cx="1134126" cy="463382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/>
          <p:cNvSpPr/>
          <p:nvPr/>
        </p:nvSpPr>
        <p:spPr>
          <a:xfrm>
            <a:off x="6922011" y="3784386"/>
            <a:ext cx="1134126" cy="463382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4082701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1" grpId="0"/>
      <p:bldP spid="3" grpId="0" animBg="1"/>
      <p:bldP spid="13" grpId="0" animBg="1"/>
      <p:bldP spid="14" grpId="0" animBg="1"/>
      <p:bldP spid="15" grpId="0" animBg="1"/>
      <p:bldP spid="5" grpId="0" animBg="1"/>
      <p:bldP spid="17" grpId="0" animBg="1"/>
      <p:bldP spid="18" grpId="0" animBg="1"/>
      <p:bldP spid="19" grpId="0" animBg="1"/>
      <p:bldP spid="6" grpId="0" animBg="1"/>
      <p:bldP spid="21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62" y="-15850"/>
            <a:ext cx="9156262" cy="515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>
                <a:solidFill>
                  <a:schemeClr val="bg1"/>
                </a:solidFill>
              </a:rPr>
              <a:t>6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96528" y="28210"/>
            <a:ext cx="61386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~ </a:t>
            </a:r>
            <a:r>
              <a:rPr lang="fr-F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 à propos de Pessa</a:t>
            </a:r>
            <a:r>
              <a:rPr lang="fr-FR" sz="2400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fr-F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(Pâque) </a:t>
            </a:r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~</a:t>
            </a:r>
            <a:endParaRPr lang="fr-F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-21703" y="771550"/>
            <a:ext cx="42336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2000" dirty="0" smtClean="0">
                <a:solidFill>
                  <a:srgbClr val="FF7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Tous les évènements liés à Pessa</a:t>
            </a:r>
            <a:r>
              <a:rPr lang="fr-FR" sz="2000" u="sng" dirty="0" smtClean="0">
                <a:solidFill>
                  <a:srgbClr val="FF7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fr-FR" sz="2000" dirty="0" smtClean="0">
                <a:solidFill>
                  <a:srgbClr val="FF7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ont-ils eu lieu le jour de Pessa</a:t>
            </a:r>
            <a:r>
              <a:rPr lang="fr-FR" sz="2000" u="sng" dirty="0" smtClean="0">
                <a:solidFill>
                  <a:srgbClr val="FF7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fr-FR" sz="2000" dirty="0" smtClean="0">
                <a:solidFill>
                  <a:srgbClr val="FF7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  <a:br>
              <a:rPr lang="fr-FR" sz="2000" dirty="0" smtClean="0">
                <a:solidFill>
                  <a:srgbClr val="FF7D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000" dirty="0" smtClean="0">
                <a:solidFill>
                  <a:srgbClr val="FF7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Cela est-il vraiment important ?</a:t>
            </a:r>
            <a:endParaRPr lang="fr-FR" sz="1400" dirty="0">
              <a:solidFill>
                <a:srgbClr val="FF7D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-21703" y="1823391"/>
            <a:ext cx="42336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2000" dirty="0" smtClean="0">
                <a:solidFill>
                  <a:srgbClr val="00FA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jour de Pessa</a:t>
            </a:r>
            <a:r>
              <a:rPr lang="fr-FR" sz="2000" u="sng" dirty="0" smtClean="0">
                <a:solidFill>
                  <a:srgbClr val="00FA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fr-FR" sz="2000" dirty="0" smtClean="0">
                <a:solidFill>
                  <a:srgbClr val="00FA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est-il aussi appelé communément fête des Pains </a:t>
            </a:r>
            <a:r>
              <a:rPr lang="fr-FR" sz="2000" dirty="0">
                <a:solidFill>
                  <a:srgbClr val="00FA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fr-FR" sz="2000" dirty="0" smtClean="0">
                <a:solidFill>
                  <a:srgbClr val="00FA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 Levain ?</a:t>
            </a:r>
            <a:endParaRPr lang="fr-FR" sz="1400" dirty="0">
              <a:solidFill>
                <a:srgbClr val="00FA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-52872" y="2931790"/>
            <a:ext cx="42336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2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Est-ce que le fait de manger du pain sans levain </a:t>
            </a:r>
            <a:r>
              <a:rPr lang="fr-FR" sz="20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pendant le repas de Pessa</a:t>
            </a:r>
            <a:r>
              <a:rPr lang="fr-FR" sz="2000" u="sng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fr-FR" sz="20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 fait intégrer au 1</a:t>
            </a:r>
            <a:r>
              <a:rPr lang="fr-FR" sz="2000" baseline="300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</a:t>
            </a:r>
            <a:r>
              <a:rPr lang="fr-FR" sz="20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 des Pains </a:t>
            </a:r>
            <a:r>
              <a:rPr lang="fr-FR" sz="20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Sans </a:t>
            </a:r>
            <a:r>
              <a:rPr lang="fr-FR" sz="2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Levain?</a:t>
            </a:r>
            <a:endParaRPr lang="fr-FR" sz="1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910336" y="2117979"/>
            <a:ext cx="42336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2000" dirty="0" smtClean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jour de Pessa</a:t>
            </a:r>
            <a:r>
              <a:rPr lang="fr-FR" sz="2000" u="sng" dirty="0" smtClean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fr-FR" sz="2000" dirty="0" smtClean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a-t-il commencé au coucher du soleil ?</a:t>
            </a:r>
            <a:br>
              <a:rPr lang="fr-FR" sz="2000" dirty="0" smtClean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000" dirty="0" smtClean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tel n’est pas le cas, quelle est la fonction du coucher de soleil ?</a:t>
            </a:r>
            <a:endParaRPr lang="fr-FR" sz="1400" dirty="0">
              <a:solidFill>
                <a:srgbClr val="FFFF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910336" y="783045"/>
            <a:ext cx="42336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20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Lorsque Yahuah passe par-dessus l’Egypte au milieu de la nuit (minuit), est-ce le 14 Aviv ou le 15 Aviv ?</a:t>
            </a:r>
            <a:endParaRPr lang="fr-FR" sz="14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7673405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30" grpId="0"/>
      <p:bldP spid="31" grpId="0"/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>
                <a:solidFill>
                  <a:schemeClr val="bg1"/>
                </a:solidFill>
              </a:rPr>
              <a:t>7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66138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dirty="0" smtClean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V1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YHWH 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parla à Moïse et à Aaron, au pays d'Égypte, en 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disant :</a:t>
            </a:r>
            <a:endParaRPr lang="fr-FR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496528" y="28210"/>
            <a:ext cx="61386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~ </a:t>
            </a:r>
            <a:r>
              <a:rPr lang="fr-F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Exode 12 </a:t>
            </a:r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~</a:t>
            </a:r>
            <a:endParaRPr lang="fr-F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998446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dirty="0" smtClean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V2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 mois 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sera pour vous </a:t>
            </a:r>
            <a:r>
              <a:rPr lang="fr-FR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commencement des mois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il sera pour vous </a:t>
            </a:r>
            <a:r>
              <a:rPr lang="fr-FR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fr-FR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premier</a:t>
            </a:r>
            <a:r>
              <a:rPr lang="fr-FR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 mois de l'année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0" y="1563638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dirty="0" smtClean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V3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Parlez à toute l'assemblée d'Israël et 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dites : 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Qu'</a:t>
            </a:r>
            <a:r>
              <a:rPr lang="fr-FR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 dixième jour de ce mois 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ils prennent chacun un agneau ou un chevreau par maison de leurs pères, un agneau ou un chevreau par maison.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0" y="2486968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dirty="0" smtClean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V4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Et si la maison est trop petite pour le manger, qu'on le prenne avec son voisin le plus rapproché de sa maison, d'après le nombre des personnes; vous compterez pour l'agneau selon ce que chacun peut manger. </a:t>
            </a:r>
          </a:p>
        </p:txBody>
      </p:sp>
    </p:spTree>
    <p:extLst>
      <p:ext uri="{BB962C8B-B14F-4D97-AF65-F5344CB8AC3E}">
        <p14:creationId xmlns:p14="http://schemas.microsoft.com/office/powerpoint/2010/main" val="428658393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3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>
                <a:solidFill>
                  <a:schemeClr val="bg1"/>
                </a:solidFill>
              </a:rPr>
              <a:t>8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66138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dirty="0" smtClean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V5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Vous aurez un agneau ou chevreau sans défaut, </a:t>
            </a:r>
            <a:r>
              <a:rPr lang="fr-FR" u="sng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mâle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u="sng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âgé d'un an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vous le prendrez d'entre les brebis ou d'entre les chèvres.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496528" y="28210"/>
            <a:ext cx="61386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~ </a:t>
            </a:r>
            <a:r>
              <a:rPr lang="fr-F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Exode 12 </a:t>
            </a:r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~</a:t>
            </a:r>
            <a:endParaRPr lang="fr-F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1334649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dirty="0" smtClean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V6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Et vous le 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garderez 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jusqu'au </a:t>
            </a:r>
            <a:r>
              <a:rPr lang="fr-FR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quatorzième jour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ce mois, et toute la communauté d'Israël assemblée l'égorgera entre les deux soirs.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5032" y="198098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dirty="0" smtClean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V7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ils prendront de son sang, et le mettront sur les deux poteaux, et sur le linteau de la porte des maisons où ils le mangeront. </a:t>
            </a:r>
          </a:p>
        </p:txBody>
      </p:sp>
      <p:sp>
        <p:nvSpPr>
          <p:cNvPr id="10" name="Ellipse 9"/>
          <p:cNvSpPr/>
          <p:nvPr/>
        </p:nvSpPr>
        <p:spPr>
          <a:xfrm>
            <a:off x="3079205" y="1632490"/>
            <a:ext cx="2212873" cy="34849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-6131" y="257175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dirty="0" smtClean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V8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</a:t>
            </a:r>
            <a:r>
              <a:rPr lang="fr-FR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cette nuit-là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ils en mangeront la chair rôtie au feu; ils la mangeront avec des pains sans levain et des herbes amères.</a:t>
            </a:r>
          </a:p>
        </p:txBody>
      </p:sp>
      <p:pic>
        <p:nvPicPr>
          <p:cNvPr id="12" name="Picture 2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613" y="974484"/>
            <a:ext cx="504056" cy="504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760" y="2123255"/>
            <a:ext cx="504056" cy="504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688750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0" grpId="0" animBg="1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background ppt journ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724" y="-13494"/>
            <a:ext cx="9172724" cy="5178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771800" y="4011910"/>
            <a:ext cx="6372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 Et cette </a:t>
            </a:r>
            <a:r>
              <a:rPr lang="fr-FR" sz="1600" u="sng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nuit</a:t>
            </a:r>
            <a:r>
              <a:rPr lang="fr-FR" sz="160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-là, ils en mangeront la chair rôtie au </a:t>
            </a:r>
            <a:r>
              <a:rPr lang="fr-FR" sz="160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feu… » </a:t>
            </a:r>
            <a:r>
              <a:rPr lang="fr-FR" sz="140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(Ex 12.8a)</a:t>
            </a:r>
            <a:endParaRPr lang="fr-FR" sz="1400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Virage 1"/>
          <p:cNvSpPr/>
          <p:nvPr/>
        </p:nvSpPr>
        <p:spPr>
          <a:xfrm>
            <a:off x="3911573" y="3642578"/>
            <a:ext cx="777726" cy="369332"/>
          </a:xfrm>
          <a:prstGeom prst="bentArrow">
            <a:avLst/>
          </a:prstGeom>
          <a:solidFill>
            <a:schemeClr val="bg1">
              <a:lumMod val="50000"/>
            </a:schemeClr>
          </a:solidFill>
          <a:ln w="952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763663" y="3568174"/>
            <a:ext cx="1872208" cy="36933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Nuit &lt;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layil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79512" y="267494"/>
            <a:ext cx="2304256" cy="36933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Nuit &lt;layil</a:t>
            </a:r>
            <a:r>
              <a:rPr lang="fr-FR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3915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64652" y="2644751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Dictionnaire hébreu Sander et </a:t>
            </a:r>
            <a:r>
              <a:rPr lang="fr-FR" dirty="0" err="1" smtClean="0"/>
              <a:t>Trenel</a:t>
            </a:r>
            <a:r>
              <a:rPr lang="fr-FR" dirty="0" smtClean="0"/>
              <a:t> (1859) : nuit, malheur, calamité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179512" y="722695"/>
            <a:ext cx="8927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Dictionnaire Edward Leigh (1712) : nuit </a:t>
            </a:r>
            <a:r>
              <a:rPr lang="fr-FR" sz="1600" dirty="0" smtClean="0"/>
              <a:t>(d’après le hurlement des animaux sauvages)</a:t>
            </a:r>
            <a:endParaRPr lang="fr-FR" sz="1600" dirty="0"/>
          </a:p>
        </p:txBody>
      </p:sp>
      <p:sp>
        <p:nvSpPr>
          <p:cNvPr id="10" name="ZoneTexte 9"/>
          <p:cNvSpPr txBox="1"/>
          <p:nvPr/>
        </p:nvSpPr>
        <p:spPr>
          <a:xfrm>
            <a:off x="165630" y="1086794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Lexique John </a:t>
            </a:r>
            <a:r>
              <a:rPr lang="fr-FR" dirty="0" err="1" smtClean="0"/>
              <a:t>Parkhurst</a:t>
            </a:r>
            <a:r>
              <a:rPr lang="fr-FR" dirty="0" smtClean="0"/>
              <a:t> (1762) : nuit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165630" y="1474192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Lexique Barker (1776) : nuit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166304" y="1843524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Lexique </a:t>
            </a:r>
            <a:r>
              <a:rPr lang="fr-FR" dirty="0" err="1" smtClean="0"/>
              <a:t>Gesenius</a:t>
            </a:r>
            <a:r>
              <a:rPr lang="fr-FR" dirty="0" smtClean="0"/>
              <a:t> (1810) : nuit, calamité, adversité, misère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179512" y="3035530"/>
            <a:ext cx="8940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Lexique Robinson (1906) : nuit </a:t>
            </a:r>
            <a:r>
              <a:rPr lang="fr-FR" sz="1600" dirty="0"/>
              <a:t>(par opposition au jour</a:t>
            </a:r>
            <a:r>
              <a:rPr lang="fr-FR" sz="1600" dirty="0" smtClean="0"/>
              <a:t>)</a:t>
            </a:r>
            <a:r>
              <a:rPr lang="fr-FR" dirty="0" smtClean="0"/>
              <a:t>,</a:t>
            </a:r>
            <a:r>
              <a:rPr lang="fr-FR" sz="1600" dirty="0" smtClean="0"/>
              <a:t> </a:t>
            </a:r>
            <a:r>
              <a:rPr lang="fr-FR" dirty="0" smtClean="0"/>
              <a:t>malheur par vengeance sans protection divine</a:t>
            </a:r>
            <a:endParaRPr lang="fr-FR" dirty="0"/>
          </a:p>
        </p:txBody>
      </p:sp>
      <p:sp>
        <p:nvSpPr>
          <p:cNvPr id="15" name="Ellipse 14"/>
          <p:cNvSpPr/>
          <p:nvPr/>
        </p:nvSpPr>
        <p:spPr>
          <a:xfrm>
            <a:off x="3047311" y="1092200"/>
            <a:ext cx="690971" cy="363926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/>
              <a:t>9</a:t>
            </a:fld>
            <a:endParaRPr lang="fr-FR" dirty="0"/>
          </a:p>
        </p:txBody>
      </p:sp>
      <p:sp>
        <p:nvSpPr>
          <p:cNvPr id="28" name="ZoneTexte 27"/>
          <p:cNvSpPr txBox="1"/>
          <p:nvPr/>
        </p:nvSpPr>
        <p:spPr>
          <a:xfrm>
            <a:off x="165630" y="2230524"/>
            <a:ext cx="9012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Lexique </a:t>
            </a:r>
            <a:r>
              <a:rPr lang="fr-FR" dirty="0" err="1" smtClean="0"/>
              <a:t>Selig</a:t>
            </a:r>
            <a:r>
              <a:rPr lang="fr-FR" dirty="0" smtClean="0"/>
              <a:t> Newman  (1832</a:t>
            </a:r>
            <a:r>
              <a:rPr lang="fr-FR" dirty="0"/>
              <a:t>) </a:t>
            </a:r>
            <a:r>
              <a:rPr lang="fr-FR" dirty="0" smtClean="0"/>
              <a:t>: nuit, noirceur psychique, misère</a:t>
            </a:r>
            <a:endParaRPr lang="fr-FR" dirty="0"/>
          </a:p>
        </p:txBody>
      </p:sp>
      <p:sp>
        <p:nvSpPr>
          <p:cNvPr id="30" name="Ellipse 29"/>
          <p:cNvSpPr/>
          <p:nvPr/>
        </p:nvSpPr>
        <p:spPr>
          <a:xfrm>
            <a:off x="4935410" y="1803109"/>
            <a:ext cx="792088" cy="450161"/>
          </a:xfrm>
          <a:prstGeom prst="ellipse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/>
          <p:cNvSpPr/>
          <p:nvPr/>
        </p:nvSpPr>
        <p:spPr>
          <a:xfrm>
            <a:off x="3298335" y="717655"/>
            <a:ext cx="690971" cy="363926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/>
          <p:cNvSpPr/>
          <p:nvPr/>
        </p:nvSpPr>
        <p:spPr>
          <a:xfrm>
            <a:off x="2317160" y="1474192"/>
            <a:ext cx="690971" cy="363926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/>
          <p:cNvSpPr/>
          <p:nvPr/>
        </p:nvSpPr>
        <p:spPr>
          <a:xfrm>
            <a:off x="2523336" y="1838118"/>
            <a:ext cx="690971" cy="363926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/>
          <p:cNvSpPr/>
          <p:nvPr/>
        </p:nvSpPr>
        <p:spPr>
          <a:xfrm>
            <a:off x="3047311" y="2235930"/>
            <a:ext cx="690971" cy="363926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/>
          <p:cNvSpPr/>
          <p:nvPr/>
        </p:nvSpPr>
        <p:spPr>
          <a:xfrm>
            <a:off x="4297772" y="2644751"/>
            <a:ext cx="690971" cy="363926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/>
          <p:cNvSpPr/>
          <p:nvPr/>
        </p:nvSpPr>
        <p:spPr>
          <a:xfrm>
            <a:off x="2523336" y="3035109"/>
            <a:ext cx="690971" cy="363926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/>
          <p:cNvSpPr/>
          <p:nvPr/>
        </p:nvSpPr>
        <p:spPr>
          <a:xfrm>
            <a:off x="5483854" y="2194590"/>
            <a:ext cx="792088" cy="450161"/>
          </a:xfrm>
          <a:prstGeom prst="ellipse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/>
          <p:cNvSpPr/>
          <p:nvPr/>
        </p:nvSpPr>
        <p:spPr>
          <a:xfrm>
            <a:off x="4935410" y="2617926"/>
            <a:ext cx="893890" cy="450161"/>
          </a:xfrm>
          <a:prstGeom prst="ellipse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/>
          <p:cNvSpPr/>
          <p:nvPr/>
        </p:nvSpPr>
        <p:spPr>
          <a:xfrm>
            <a:off x="5175979" y="3014083"/>
            <a:ext cx="792088" cy="450161"/>
          </a:xfrm>
          <a:prstGeom prst="ellipse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/>
          <p:cNvSpPr txBox="1"/>
          <p:nvPr/>
        </p:nvSpPr>
        <p:spPr>
          <a:xfrm>
            <a:off x="8649618" y="2081"/>
            <a:ext cx="490584" cy="2251189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wordArtVert"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Nouveau</a:t>
            </a:r>
            <a:endParaRPr lang="fr-FR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711417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  <p:bldP spid="3" grpId="0" animBg="1"/>
      <p:bldP spid="7" grpId="0" animBg="1"/>
      <p:bldP spid="5" grpId="0"/>
      <p:bldP spid="9" grpId="0"/>
      <p:bldP spid="10" grpId="0"/>
      <p:bldP spid="11" grpId="0"/>
      <p:bldP spid="12" grpId="0"/>
      <p:bldP spid="13" grpId="0"/>
      <p:bldP spid="15" grpId="0" animBg="1"/>
      <p:bldP spid="28" grpId="0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29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9338</TotalTime>
  <Words>2715</Words>
  <Application>Microsoft Office PowerPoint</Application>
  <PresentationFormat>Affichage à l'écran (16:9)</PresentationFormat>
  <Paragraphs>228</Paragraphs>
  <Slides>33</Slides>
  <Notes>0</Notes>
  <HiddenSlides>0</HiddenSlides>
  <MMClips>2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33</vt:i4>
      </vt:variant>
    </vt:vector>
  </HeadingPairs>
  <TitlesOfParts>
    <vt:vector size="34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Fawzi</dc:creator>
  <cp:lastModifiedBy>Fawzi</cp:lastModifiedBy>
  <cp:revision>529</cp:revision>
  <dcterms:created xsi:type="dcterms:W3CDTF">2018-04-25T09:15:37Z</dcterms:created>
  <dcterms:modified xsi:type="dcterms:W3CDTF">2018-06-19T11:01:57Z</dcterms:modified>
</cp:coreProperties>
</file>