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96"/>
  </p:notesMasterIdLst>
  <p:handoutMasterIdLst>
    <p:handoutMasterId r:id="rId97"/>
  </p:handoutMasterIdLst>
  <p:sldIdLst>
    <p:sldId id="1177" r:id="rId4"/>
    <p:sldId id="692" r:id="rId5"/>
    <p:sldId id="698" r:id="rId6"/>
    <p:sldId id="319" r:id="rId7"/>
    <p:sldId id="260" r:id="rId8"/>
    <p:sldId id="708" r:id="rId9"/>
    <p:sldId id="654" r:id="rId10"/>
    <p:sldId id="691" r:id="rId11"/>
    <p:sldId id="653" r:id="rId12"/>
    <p:sldId id="670" r:id="rId13"/>
    <p:sldId id="656" r:id="rId14"/>
    <p:sldId id="655" r:id="rId15"/>
    <p:sldId id="638" r:id="rId16"/>
    <p:sldId id="676" r:id="rId17"/>
    <p:sldId id="693" r:id="rId18"/>
    <p:sldId id="694" r:id="rId19"/>
    <p:sldId id="712" r:id="rId20"/>
    <p:sldId id="256" r:id="rId21"/>
    <p:sldId id="627" r:id="rId22"/>
    <p:sldId id="660" r:id="rId23"/>
    <p:sldId id="662" r:id="rId24"/>
    <p:sldId id="661" r:id="rId25"/>
    <p:sldId id="611" r:id="rId26"/>
    <p:sldId id="639" r:id="rId27"/>
    <p:sldId id="647" r:id="rId28"/>
    <p:sldId id="641" r:id="rId29"/>
    <p:sldId id="643" r:id="rId30"/>
    <p:sldId id="644" r:id="rId31"/>
    <p:sldId id="646" r:id="rId32"/>
    <p:sldId id="649" r:id="rId33"/>
    <p:sldId id="650" r:id="rId34"/>
    <p:sldId id="614" r:id="rId35"/>
    <p:sldId id="441" r:id="rId36"/>
    <p:sldId id="659" r:id="rId37"/>
    <p:sldId id="369" r:id="rId38"/>
    <p:sldId id="631" r:id="rId39"/>
    <p:sldId id="342" r:id="rId40"/>
    <p:sldId id="370" r:id="rId41"/>
    <p:sldId id="371" r:id="rId42"/>
    <p:sldId id="677" r:id="rId43"/>
    <p:sldId id="258" r:id="rId44"/>
    <p:sldId id="483" r:id="rId45"/>
    <p:sldId id="665" r:id="rId46"/>
    <p:sldId id="632" r:id="rId47"/>
    <p:sldId id="624" r:id="rId48"/>
    <p:sldId id="625" r:id="rId49"/>
    <p:sldId id="610" r:id="rId50"/>
    <p:sldId id="410" r:id="rId51"/>
    <p:sldId id="392" r:id="rId52"/>
    <p:sldId id="612" r:id="rId53"/>
    <p:sldId id="613" r:id="rId54"/>
    <p:sldId id="420" r:id="rId55"/>
    <p:sldId id="713" r:id="rId56"/>
    <p:sldId id="442" r:id="rId57"/>
    <p:sldId id="443" r:id="rId58"/>
    <p:sldId id="423" r:id="rId59"/>
    <p:sldId id="460" r:id="rId60"/>
    <p:sldId id="633" r:id="rId61"/>
    <p:sldId id="461" r:id="rId62"/>
    <p:sldId id="1180" r:id="rId63"/>
    <p:sldId id="422" r:id="rId64"/>
    <p:sldId id="424" r:id="rId65"/>
    <p:sldId id="425" r:id="rId66"/>
    <p:sldId id="341" r:id="rId67"/>
    <p:sldId id="262" r:id="rId68"/>
    <p:sldId id="407" r:id="rId69"/>
    <p:sldId id="434" r:id="rId70"/>
    <p:sldId id="408" r:id="rId71"/>
    <p:sldId id="393" r:id="rId72"/>
    <p:sldId id="394" r:id="rId73"/>
    <p:sldId id="395" r:id="rId74"/>
    <p:sldId id="396" r:id="rId75"/>
    <p:sldId id="397" r:id="rId76"/>
    <p:sldId id="666" r:id="rId77"/>
    <p:sldId id="616" r:id="rId78"/>
    <p:sldId id="400" r:id="rId79"/>
    <p:sldId id="697" r:id="rId80"/>
    <p:sldId id="401" r:id="rId81"/>
    <p:sldId id="402" r:id="rId82"/>
    <p:sldId id="399" r:id="rId83"/>
    <p:sldId id="680" r:id="rId84"/>
    <p:sldId id="679" r:id="rId85"/>
    <p:sldId id="681" r:id="rId86"/>
    <p:sldId id="684" r:id="rId87"/>
    <p:sldId id="685" r:id="rId88"/>
    <p:sldId id="686" r:id="rId89"/>
    <p:sldId id="426" r:id="rId90"/>
    <p:sldId id="714" r:id="rId91"/>
    <p:sldId id="1178" r:id="rId92"/>
    <p:sldId id="702" r:id="rId93"/>
    <p:sldId id="705" r:id="rId94"/>
    <p:sldId id="706" r:id="rId9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60F5B9F-3429-408D-BCF5-2C5E5B11FFD1}">
          <p14:sldIdLst>
            <p14:sldId id="1177"/>
            <p14:sldId id="692"/>
            <p14:sldId id="698"/>
            <p14:sldId id="319"/>
            <p14:sldId id="260"/>
            <p14:sldId id="708"/>
            <p14:sldId id="654"/>
            <p14:sldId id="691"/>
            <p14:sldId id="653"/>
            <p14:sldId id="670"/>
            <p14:sldId id="656"/>
            <p14:sldId id="655"/>
            <p14:sldId id="638"/>
            <p14:sldId id="676"/>
            <p14:sldId id="693"/>
            <p14:sldId id="694"/>
            <p14:sldId id="712"/>
            <p14:sldId id="256"/>
            <p14:sldId id="627"/>
            <p14:sldId id="660"/>
            <p14:sldId id="662"/>
            <p14:sldId id="661"/>
            <p14:sldId id="611"/>
            <p14:sldId id="639"/>
            <p14:sldId id="647"/>
            <p14:sldId id="641"/>
            <p14:sldId id="643"/>
            <p14:sldId id="644"/>
            <p14:sldId id="646"/>
            <p14:sldId id="649"/>
            <p14:sldId id="650"/>
            <p14:sldId id="614"/>
            <p14:sldId id="441"/>
            <p14:sldId id="659"/>
            <p14:sldId id="369"/>
            <p14:sldId id="631"/>
            <p14:sldId id="342"/>
            <p14:sldId id="370"/>
            <p14:sldId id="371"/>
            <p14:sldId id="677"/>
            <p14:sldId id="258"/>
            <p14:sldId id="483"/>
            <p14:sldId id="665"/>
            <p14:sldId id="632"/>
            <p14:sldId id="624"/>
            <p14:sldId id="625"/>
            <p14:sldId id="610"/>
            <p14:sldId id="410"/>
            <p14:sldId id="392"/>
            <p14:sldId id="612"/>
            <p14:sldId id="613"/>
            <p14:sldId id="420"/>
            <p14:sldId id="713"/>
            <p14:sldId id="442"/>
            <p14:sldId id="443"/>
            <p14:sldId id="423"/>
            <p14:sldId id="460"/>
            <p14:sldId id="633"/>
            <p14:sldId id="461"/>
            <p14:sldId id="1180"/>
            <p14:sldId id="422"/>
            <p14:sldId id="424"/>
            <p14:sldId id="425"/>
            <p14:sldId id="341"/>
            <p14:sldId id="262"/>
            <p14:sldId id="407"/>
            <p14:sldId id="434"/>
            <p14:sldId id="408"/>
            <p14:sldId id="393"/>
            <p14:sldId id="394"/>
            <p14:sldId id="395"/>
            <p14:sldId id="396"/>
            <p14:sldId id="397"/>
            <p14:sldId id="666"/>
            <p14:sldId id="616"/>
            <p14:sldId id="400"/>
            <p14:sldId id="697"/>
            <p14:sldId id="401"/>
            <p14:sldId id="402"/>
            <p14:sldId id="399"/>
            <p14:sldId id="680"/>
            <p14:sldId id="679"/>
            <p14:sldId id="681"/>
            <p14:sldId id="684"/>
            <p14:sldId id="685"/>
            <p14:sldId id="686"/>
            <p14:sldId id="426"/>
            <p14:sldId id="714"/>
            <p14:sldId id="1178"/>
            <p14:sldId id="702"/>
            <p14:sldId id="705"/>
            <p14:sldId id="706"/>
          </p14:sldIdLst>
        </p14:section>
        <p14:section name="Untitled Section" id="{4C9263C4-F609-4C5E-9484-B184BC695FA5}">
          <p14:sldIdLst/>
        </p14:section>
      </p14:sectionLst>
    </p:ext>
    <p:ext uri="{EFAFB233-063F-42B5-8137-9DF3F51BA10A}">
      <p15:sldGuideLst xmlns:p15="http://schemas.microsoft.com/office/powerpoint/2012/main">
        <p15:guide id="1" orient="horz" pos="2160" userDrawn="1">
          <p15:clr>
            <a:srgbClr val="A4A3A4"/>
          </p15:clr>
        </p15:guide>
        <p15:guide id="2" pos="3885"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othy" initials="T" lastIdx="127" clrIdx="0">
    <p:extLst>
      <p:ext uri="{19B8F6BF-5375-455C-9EA6-DF929625EA0E}">
        <p15:presenceInfo xmlns:p15="http://schemas.microsoft.com/office/powerpoint/2012/main" userId="6f70958e3069516c" providerId="Windows Live"/>
      </p:ext>
    </p:extLst>
  </p:cmAuthor>
  <p:cmAuthor id="2" name="User55" initials="U" lastIdx="388" clrIdx="1">
    <p:extLst>
      <p:ext uri="{19B8F6BF-5375-455C-9EA6-DF929625EA0E}">
        <p15:presenceInfo xmlns:p15="http://schemas.microsoft.com/office/powerpoint/2012/main" userId="User55" providerId="None"/>
      </p:ext>
    </p:extLst>
  </p:cmAuthor>
  <p:cmAuthor id="3" name="Deonna Autenrieth" initials="DA" lastIdx="24" clrIdx="2">
    <p:extLst>
      <p:ext uri="{19B8F6BF-5375-455C-9EA6-DF929625EA0E}">
        <p15:presenceInfo xmlns:p15="http://schemas.microsoft.com/office/powerpoint/2012/main" userId="4c2c17030c2f12b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FF"/>
        </p14:laserClr>
      </p:ext>
      <p:ext uri="{2FDB2607-1784-4EEB-B798-7EB5836EED8A}">
        <p14:showMediaCtrls xmlns:p14="http://schemas.microsoft.com/office/powerpoint/2010/main" val="1"/>
      </p:ext>
    </p:extLst>
  </p:showPr>
  <p:clrMru>
    <a:srgbClr val="00FFFF"/>
    <a:srgbClr val="FF6699"/>
    <a:srgbClr val="FFCCFF"/>
    <a:srgbClr val="0000FF"/>
    <a:srgbClr val="FF9900"/>
    <a:srgbClr val="00FF00"/>
    <a:srgbClr val="CC00CC"/>
    <a:srgbClr val="CC99FF"/>
    <a:srgbClr val="F74FEB"/>
    <a:srgbClr val="F3A5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69357" autoAdjust="0"/>
  </p:normalViewPr>
  <p:slideViewPr>
    <p:cSldViewPr snapToGrid="0" showGuides="1">
      <p:cViewPr>
        <p:scale>
          <a:sx n="75" d="100"/>
          <a:sy n="75" d="100"/>
        </p:scale>
        <p:origin x="1962" y="948"/>
      </p:cViewPr>
      <p:guideLst>
        <p:guide orient="horz" pos="2160"/>
        <p:guide pos="3885"/>
      </p:guideLst>
    </p:cSldViewPr>
  </p:slideViewPr>
  <p:outlineViewPr>
    <p:cViewPr>
      <p:scale>
        <a:sx n="33" d="100"/>
        <a:sy n="33" d="100"/>
      </p:scale>
      <p:origin x="0" y="-46282"/>
    </p:cViewPr>
  </p:outlineViewPr>
  <p:notesTextViewPr>
    <p:cViewPr>
      <p:scale>
        <a:sx n="3" d="2"/>
        <a:sy n="3" d="2"/>
      </p:scale>
      <p:origin x="0" y="0"/>
    </p:cViewPr>
  </p:notesTextViewPr>
  <p:sorterViewPr>
    <p:cViewPr>
      <p:scale>
        <a:sx n="200" d="100"/>
        <a:sy n="200" d="100"/>
      </p:scale>
      <p:origin x="0" y="-103086"/>
    </p:cViewPr>
  </p:sorterViewPr>
  <p:notesViewPr>
    <p:cSldViewPr snapToGrid="0" showGuides="1">
      <p:cViewPr varScale="1">
        <p:scale>
          <a:sx n="66" d="100"/>
          <a:sy n="66" d="100"/>
        </p:scale>
        <p:origin x="3134" y="43"/>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slide" Target="slides/slide86.xml"/><Relationship Id="rId97"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3C4B6A-18C3-4D2F-8004-600C62C01A8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a:extLst>
              <a:ext uri="{FF2B5EF4-FFF2-40B4-BE49-F238E27FC236}">
                <a16:creationId xmlns:a16="http://schemas.microsoft.com/office/drawing/2014/main" id="{511D23E5-C584-4325-8086-11A5E8949584}"/>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552746E-E95A-4427-8520-A5020FEC1362}" type="datetimeFigureOut">
              <a:rPr lang="en-CA" smtClean="0"/>
              <a:t>2024-07-30</a:t>
            </a:fld>
            <a:endParaRPr lang="en-CA"/>
          </a:p>
        </p:txBody>
      </p:sp>
      <p:sp>
        <p:nvSpPr>
          <p:cNvPr id="4" name="Footer Placeholder 3">
            <a:extLst>
              <a:ext uri="{FF2B5EF4-FFF2-40B4-BE49-F238E27FC236}">
                <a16:creationId xmlns:a16="http://schemas.microsoft.com/office/drawing/2014/main" id="{87E6296A-D361-4BEB-A47D-9BAE352750CB}"/>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1952B322-A762-48E0-822E-F17064463043}"/>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0B17002-8DC1-4E7A-8069-9770494069F9}" type="slidenum">
              <a:rPr lang="en-CA" smtClean="0"/>
              <a:t>‹#›</a:t>
            </a:fld>
            <a:endParaRPr lang="en-CA"/>
          </a:p>
        </p:txBody>
      </p:sp>
    </p:spTree>
    <p:extLst>
      <p:ext uri="{BB962C8B-B14F-4D97-AF65-F5344CB8AC3E}">
        <p14:creationId xmlns:p14="http://schemas.microsoft.com/office/powerpoint/2010/main" val="41538045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3376310-1EFF-4892-B6E6-AA90A505D985}" type="datetimeFigureOut">
              <a:rPr lang="en-CA" smtClean="0"/>
              <a:t>2024-07-30</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6774E40-8DE2-47C8-8A6C-254FCC5BB4A5}" type="slidenum">
              <a:rPr lang="en-CA" smtClean="0"/>
              <a:t>‹#›</a:t>
            </a:fld>
            <a:endParaRPr lang="en-CA"/>
          </a:p>
        </p:txBody>
      </p:sp>
    </p:spTree>
    <p:extLst>
      <p:ext uri="{BB962C8B-B14F-4D97-AF65-F5344CB8AC3E}">
        <p14:creationId xmlns:p14="http://schemas.microsoft.com/office/powerpoint/2010/main" val="4084163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youtu.be/LQIdvQq_xyU"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7.8  Gen 1 </a:t>
            </a:r>
            <a:r>
              <a:rPr lang="en-US" dirty="0" err="1"/>
              <a:t>Owr</a:t>
            </a:r>
            <a:r>
              <a:rPr lang="en-US" dirty="0"/>
              <a:t> Light Part #1 [89] TA 27 July 2024</a:t>
            </a:r>
          </a:p>
          <a:p>
            <a:r>
              <a:rPr lang="en-US" dirty="0"/>
              <a:t>Website: </a:t>
            </a:r>
          </a:p>
          <a:p>
            <a:r>
              <a:rPr lang="en-US" dirty="0"/>
              <a:t>You-tube launch July 31/24:  </a:t>
            </a:r>
            <a:r>
              <a:rPr lang="en-US" b="0" i="0" dirty="0">
                <a:solidFill>
                  <a:srgbClr val="1155CC"/>
                </a:solidFill>
                <a:effectLst/>
                <a:highlight>
                  <a:srgbClr val="FFFFFF"/>
                </a:highlight>
                <a:latin typeface="Arial" panose="020B0604020202020204" pitchFamily="34" charset="0"/>
                <a:hlinkClick r:id="rId3"/>
              </a:rPr>
              <a:t>https://youtu.be/LQIdvQq_xyU</a:t>
            </a:r>
            <a:endParaRPr lang="en-US" dirty="0"/>
          </a:p>
        </p:txBody>
      </p:sp>
      <p:sp>
        <p:nvSpPr>
          <p:cNvPr id="4" name="Slide Number Placeholder 3"/>
          <p:cNvSpPr>
            <a:spLocks noGrp="1"/>
          </p:cNvSpPr>
          <p:nvPr>
            <p:ph type="sldNum" sz="quarter" idx="5"/>
          </p:nvPr>
        </p:nvSpPr>
        <p:spPr/>
        <p:txBody>
          <a:bodyPr/>
          <a:lstStyle/>
          <a:p>
            <a:fld id="{46774E40-8DE2-47C8-8A6C-254FCC5BB4A5}" type="slidenum">
              <a:rPr lang="en-CA" smtClean="0"/>
              <a:t>1</a:t>
            </a:fld>
            <a:endParaRPr lang="en-CA"/>
          </a:p>
        </p:txBody>
      </p:sp>
    </p:spTree>
    <p:extLst>
      <p:ext uri="{BB962C8B-B14F-4D97-AF65-F5344CB8AC3E}">
        <p14:creationId xmlns:p14="http://schemas.microsoft.com/office/powerpoint/2010/main" val="1437926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6774E40-8DE2-47C8-8A6C-254FCC5BB4A5}" type="slidenum">
              <a:rPr lang="en-CA" smtClean="0"/>
              <a:t>5</a:t>
            </a:fld>
            <a:endParaRPr lang="en-CA"/>
          </a:p>
        </p:txBody>
      </p:sp>
    </p:spTree>
    <p:extLst>
      <p:ext uri="{BB962C8B-B14F-4D97-AF65-F5344CB8AC3E}">
        <p14:creationId xmlns:p14="http://schemas.microsoft.com/office/powerpoint/2010/main" val="4272445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10</a:t>
            </a:fld>
            <a:endParaRPr lang="en-CA"/>
          </a:p>
        </p:txBody>
      </p:sp>
    </p:spTree>
    <p:extLst>
      <p:ext uri="{BB962C8B-B14F-4D97-AF65-F5344CB8AC3E}">
        <p14:creationId xmlns:p14="http://schemas.microsoft.com/office/powerpoint/2010/main" val="257304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15</a:t>
            </a:fld>
            <a:endParaRPr lang="en-CA"/>
          </a:p>
        </p:txBody>
      </p:sp>
    </p:spTree>
    <p:extLst>
      <p:ext uri="{BB962C8B-B14F-4D97-AF65-F5344CB8AC3E}">
        <p14:creationId xmlns:p14="http://schemas.microsoft.com/office/powerpoint/2010/main" val="2788272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16</a:t>
            </a:fld>
            <a:endParaRPr lang="en-CA"/>
          </a:p>
        </p:txBody>
      </p:sp>
    </p:spTree>
    <p:extLst>
      <p:ext uri="{BB962C8B-B14F-4D97-AF65-F5344CB8AC3E}">
        <p14:creationId xmlns:p14="http://schemas.microsoft.com/office/powerpoint/2010/main" val="3221417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17</a:t>
            </a:fld>
            <a:endParaRPr lang="en-CA"/>
          </a:p>
        </p:txBody>
      </p:sp>
    </p:spTree>
    <p:extLst>
      <p:ext uri="{BB962C8B-B14F-4D97-AF65-F5344CB8AC3E}">
        <p14:creationId xmlns:p14="http://schemas.microsoft.com/office/powerpoint/2010/main" val="1835148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18</a:t>
            </a:fld>
            <a:endParaRPr lang="en-CA"/>
          </a:p>
        </p:txBody>
      </p:sp>
    </p:spTree>
    <p:extLst>
      <p:ext uri="{BB962C8B-B14F-4D97-AF65-F5344CB8AC3E}">
        <p14:creationId xmlns:p14="http://schemas.microsoft.com/office/powerpoint/2010/main" val="2203524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25</a:t>
            </a:fld>
            <a:endParaRPr lang="en-CA"/>
          </a:p>
        </p:txBody>
      </p:sp>
    </p:spTree>
    <p:extLst>
      <p:ext uri="{BB962C8B-B14F-4D97-AF65-F5344CB8AC3E}">
        <p14:creationId xmlns:p14="http://schemas.microsoft.com/office/powerpoint/2010/main" val="2036667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35</a:t>
            </a:fld>
            <a:endParaRPr lang="en-CA"/>
          </a:p>
        </p:txBody>
      </p:sp>
    </p:spTree>
    <p:extLst>
      <p:ext uri="{BB962C8B-B14F-4D97-AF65-F5344CB8AC3E}">
        <p14:creationId xmlns:p14="http://schemas.microsoft.com/office/powerpoint/2010/main" val="3843426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36</a:t>
            </a:fld>
            <a:endParaRPr lang="en-CA"/>
          </a:p>
        </p:txBody>
      </p:sp>
    </p:spTree>
    <p:extLst>
      <p:ext uri="{BB962C8B-B14F-4D97-AF65-F5344CB8AC3E}">
        <p14:creationId xmlns:p14="http://schemas.microsoft.com/office/powerpoint/2010/main" val="155444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37</a:t>
            </a:fld>
            <a:endParaRPr lang="en-CA"/>
          </a:p>
        </p:txBody>
      </p:sp>
    </p:spTree>
    <p:extLst>
      <p:ext uri="{BB962C8B-B14F-4D97-AF65-F5344CB8AC3E}">
        <p14:creationId xmlns:p14="http://schemas.microsoft.com/office/powerpoint/2010/main" val="2846251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38</a:t>
            </a:fld>
            <a:endParaRPr lang="en-CA"/>
          </a:p>
        </p:txBody>
      </p:sp>
    </p:spTree>
    <p:extLst>
      <p:ext uri="{BB962C8B-B14F-4D97-AF65-F5344CB8AC3E}">
        <p14:creationId xmlns:p14="http://schemas.microsoft.com/office/powerpoint/2010/main" val="117687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39</a:t>
            </a:fld>
            <a:endParaRPr lang="en-CA"/>
          </a:p>
        </p:txBody>
      </p:sp>
    </p:spTree>
    <p:extLst>
      <p:ext uri="{BB962C8B-B14F-4D97-AF65-F5344CB8AC3E}">
        <p14:creationId xmlns:p14="http://schemas.microsoft.com/office/powerpoint/2010/main" val="42047301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40</a:t>
            </a:fld>
            <a:endParaRPr lang="en-CA"/>
          </a:p>
        </p:txBody>
      </p:sp>
    </p:spTree>
    <p:extLst>
      <p:ext uri="{BB962C8B-B14F-4D97-AF65-F5344CB8AC3E}">
        <p14:creationId xmlns:p14="http://schemas.microsoft.com/office/powerpoint/2010/main" val="3648221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46</a:t>
            </a:fld>
            <a:endParaRPr lang="en-CA"/>
          </a:p>
        </p:txBody>
      </p:sp>
    </p:spTree>
    <p:extLst>
      <p:ext uri="{BB962C8B-B14F-4D97-AF65-F5344CB8AC3E}">
        <p14:creationId xmlns:p14="http://schemas.microsoft.com/office/powerpoint/2010/main" val="1818805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48</a:t>
            </a:fld>
            <a:endParaRPr lang="en-CA"/>
          </a:p>
        </p:txBody>
      </p:sp>
    </p:spTree>
    <p:extLst>
      <p:ext uri="{BB962C8B-B14F-4D97-AF65-F5344CB8AC3E}">
        <p14:creationId xmlns:p14="http://schemas.microsoft.com/office/powerpoint/2010/main" val="886413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49</a:t>
            </a:fld>
            <a:endParaRPr lang="en-CA"/>
          </a:p>
        </p:txBody>
      </p:sp>
    </p:spTree>
    <p:extLst>
      <p:ext uri="{BB962C8B-B14F-4D97-AF65-F5344CB8AC3E}">
        <p14:creationId xmlns:p14="http://schemas.microsoft.com/office/powerpoint/2010/main" val="4008831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57</a:t>
            </a:fld>
            <a:endParaRPr lang="en-CA"/>
          </a:p>
        </p:txBody>
      </p:sp>
    </p:spTree>
    <p:extLst>
      <p:ext uri="{BB962C8B-B14F-4D97-AF65-F5344CB8AC3E}">
        <p14:creationId xmlns:p14="http://schemas.microsoft.com/office/powerpoint/2010/main" val="2878530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58</a:t>
            </a:fld>
            <a:endParaRPr lang="en-CA"/>
          </a:p>
        </p:txBody>
      </p:sp>
    </p:spTree>
    <p:extLst>
      <p:ext uri="{BB962C8B-B14F-4D97-AF65-F5344CB8AC3E}">
        <p14:creationId xmlns:p14="http://schemas.microsoft.com/office/powerpoint/2010/main" val="1576649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59</a:t>
            </a:fld>
            <a:endParaRPr lang="en-CA"/>
          </a:p>
        </p:txBody>
      </p:sp>
    </p:spTree>
    <p:extLst>
      <p:ext uri="{BB962C8B-B14F-4D97-AF65-F5344CB8AC3E}">
        <p14:creationId xmlns:p14="http://schemas.microsoft.com/office/powerpoint/2010/main" val="1813967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60</a:t>
            </a:fld>
            <a:endParaRPr lang="en-CA"/>
          </a:p>
        </p:txBody>
      </p:sp>
    </p:spTree>
    <p:extLst>
      <p:ext uri="{BB962C8B-B14F-4D97-AF65-F5344CB8AC3E}">
        <p14:creationId xmlns:p14="http://schemas.microsoft.com/office/powerpoint/2010/main" val="13612914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6774E40-8DE2-47C8-8A6C-254FCC5BB4A5}" type="slidenum">
              <a:rPr lang="en-CA" smtClean="0"/>
              <a:t>64</a:t>
            </a:fld>
            <a:endParaRPr lang="en-CA"/>
          </a:p>
        </p:txBody>
      </p:sp>
    </p:spTree>
    <p:extLst>
      <p:ext uri="{BB962C8B-B14F-4D97-AF65-F5344CB8AC3E}">
        <p14:creationId xmlns:p14="http://schemas.microsoft.com/office/powerpoint/2010/main" val="31054148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46774E40-8DE2-47C8-8A6C-254FCC5BB4A5}" type="slidenum">
              <a:rPr lang="en-CA" smtClean="0"/>
              <a:t>82</a:t>
            </a:fld>
            <a:endParaRPr lang="en-CA"/>
          </a:p>
        </p:txBody>
      </p:sp>
    </p:spTree>
    <p:extLst>
      <p:ext uri="{BB962C8B-B14F-4D97-AF65-F5344CB8AC3E}">
        <p14:creationId xmlns:p14="http://schemas.microsoft.com/office/powerpoint/2010/main" val="1183566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3B7EF-1957-4E74-933F-2DADFBDB14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ACDAE014-E8C4-4E32-A472-E0C898EE6C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1CF2E8B1-ED95-4E0A-9E79-619237074634}"/>
              </a:ext>
            </a:extLst>
          </p:cNvPr>
          <p:cNvSpPr>
            <a:spLocks noGrp="1"/>
          </p:cNvSpPr>
          <p:nvPr>
            <p:ph type="dt" sz="half" idx="10"/>
          </p:nvPr>
        </p:nvSpPr>
        <p:spPr/>
        <p:txBody>
          <a:bodyPr/>
          <a:lstStyle/>
          <a:p>
            <a:fld id="{C7B21CD1-FB27-4C94-B8CE-FFE2E70C7D9F}" type="datetime1">
              <a:rPr lang="en-CA" smtClean="0"/>
              <a:t>2024-07-30</a:t>
            </a:fld>
            <a:endParaRPr lang="en-CA"/>
          </a:p>
        </p:txBody>
      </p:sp>
      <p:sp>
        <p:nvSpPr>
          <p:cNvPr id="5" name="Footer Placeholder 4">
            <a:extLst>
              <a:ext uri="{FF2B5EF4-FFF2-40B4-BE49-F238E27FC236}">
                <a16:creationId xmlns:a16="http://schemas.microsoft.com/office/drawing/2014/main" id="{8793B9D6-3BF0-49E5-A5B8-78E927D3FFF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2F6E4BD0-41D7-45CA-BF5B-5E507D92EBFE}"/>
              </a:ext>
            </a:extLst>
          </p:cNvPr>
          <p:cNvSpPr>
            <a:spLocks noGrp="1"/>
          </p:cNvSpPr>
          <p:nvPr>
            <p:ph type="sldNum" sz="quarter" idx="12"/>
          </p:nvPr>
        </p:nvSpPr>
        <p:spPr/>
        <p:txBody>
          <a:bodyPr/>
          <a:lstStyle/>
          <a:p>
            <a:fld id="{CAB0B796-0BEC-434C-B7F9-2382C16E0666}" type="slidenum">
              <a:rPr lang="en-CA" smtClean="0"/>
              <a:t>‹#›</a:t>
            </a:fld>
            <a:endParaRPr lang="en-CA"/>
          </a:p>
        </p:txBody>
      </p:sp>
    </p:spTree>
    <p:extLst>
      <p:ext uri="{BB962C8B-B14F-4D97-AF65-F5344CB8AC3E}">
        <p14:creationId xmlns:p14="http://schemas.microsoft.com/office/powerpoint/2010/main" val="4080688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D497F-C8EB-4E11-B6CB-496F6A25763C}"/>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B03029D-6CAD-4CF5-AB55-3531E5AA031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E16139D-47EE-4FD3-9FFF-22C1283C4134}"/>
              </a:ext>
            </a:extLst>
          </p:cNvPr>
          <p:cNvSpPr>
            <a:spLocks noGrp="1"/>
          </p:cNvSpPr>
          <p:nvPr>
            <p:ph type="dt" sz="half" idx="10"/>
          </p:nvPr>
        </p:nvSpPr>
        <p:spPr/>
        <p:txBody>
          <a:bodyPr/>
          <a:lstStyle/>
          <a:p>
            <a:fld id="{3AE5ACA9-1BB2-4842-94AE-DB6CDDC20DC2}" type="datetime1">
              <a:rPr lang="en-CA" smtClean="0"/>
              <a:t>2024-07-30</a:t>
            </a:fld>
            <a:endParaRPr lang="en-CA"/>
          </a:p>
        </p:txBody>
      </p:sp>
      <p:sp>
        <p:nvSpPr>
          <p:cNvPr id="5" name="Footer Placeholder 4">
            <a:extLst>
              <a:ext uri="{FF2B5EF4-FFF2-40B4-BE49-F238E27FC236}">
                <a16:creationId xmlns:a16="http://schemas.microsoft.com/office/drawing/2014/main" id="{06253870-CE3A-4B97-B05C-986065F6BE9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78B4FE4-5816-48E9-8A11-A842AB0062FB}"/>
              </a:ext>
            </a:extLst>
          </p:cNvPr>
          <p:cNvSpPr>
            <a:spLocks noGrp="1"/>
          </p:cNvSpPr>
          <p:nvPr>
            <p:ph type="sldNum" sz="quarter" idx="12"/>
          </p:nvPr>
        </p:nvSpPr>
        <p:spPr/>
        <p:txBody>
          <a:bodyPr/>
          <a:lstStyle/>
          <a:p>
            <a:fld id="{CAB0B796-0BEC-434C-B7F9-2382C16E0666}" type="slidenum">
              <a:rPr lang="en-CA" smtClean="0"/>
              <a:t>‹#›</a:t>
            </a:fld>
            <a:endParaRPr lang="en-CA"/>
          </a:p>
        </p:txBody>
      </p:sp>
    </p:spTree>
    <p:extLst>
      <p:ext uri="{BB962C8B-B14F-4D97-AF65-F5344CB8AC3E}">
        <p14:creationId xmlns:p14="http://schemas.microsoft.com/office/powerpoint/2010/main" val="1947240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9B0D3-1800-43B8-A9EC-6336126B96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E5DF3BEB-B36E-475B-9160-72082FEB6B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60902F4-DC39-4A0B-9533-D75B2E5518C6}"/>
              </a:ext>
            </a:extLst>
          </p:cNvPr>
          <p:cNvSpPr>
            <a:spLocks noGrp="1"/>
          </p:cNvSpPr>
          <p:nvPr>
            <p:ph type="dt" sz="half" idx="10"/>
          </p:nvPr>
        </p:nvSpPr>
        <p:spPr/>
        <p:txBody>
          <a:bodyPr/>
          <a:lstStyle/>
          <a:p>
            <a:fld id="{E627A561-7B91-4826-AC1F-4E834189B823}" type="datetime1">
              <a:rPr lang="en-CA" smtClean="0"/>
              <a:t>2024-07-30</a:t>
            </a:fld>
            <a:endParaRPr lang="en-CA"/>
          </a:p>
        </p:txBody>
      </p:sp>
      <p:sp>
        <p:nvSpPr>
          <p:cNvPr id="5" name="Footer Placeholder 4">
            <a:extLst>
              <a:ext uri="{FF2B5EF4-FFF2-40B4-BE49-F238E27FC236}">
                <a16:creationId xmlns:a16="http://schemas.microsoft.com/office/drawing/2014/main" id="{3EB23C5A-F6F0-4B09-B636-7FF43129695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ACEF706-C352-47E7-B862-49B5D2EB71E9}"/>
              </a:ext>
            </a:extLst>
          </p:cNvPr>
          <p:cNvSpPr>
            <a:spLocks noGrp="1"/>
          </p:cNvSpPr>
          <p:nvPr>
            <p:ph type="sldNum" sz="quarter" idx="12"/>
          </p:nvPr>
        </p:nvSpPr>
        <p:spPr/>
        <p:txBody>
          <a:bodyPr/>
          <a:lstStyle/>
          <a:p>
            <a:fld id="{CAB0B796-0BEC-434C-B7F9-2382C16E0666}" type="slidenum">
              <a:rPr lang="en-CA" smtClean="0"/>
              <a:t>‹#›</a:t>
            </a:fld>
            <a:endParaRPr lang="en-CA"/>
          </a:p>
        </p:txBody>
      </p:sp>
    </p:spTree>
    <p:extLst>
      <p:ext uri="{BB962C8B-B14F-4D97-AF65-F5344CB8AC3E}">
        <p14:creationId xmlns:p14="http://schemas.microsoft.com/office/powerpoint/2010/main" val="2026122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FD009-0CBE-4EC5-9522-412424BDA0E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F2072FF-0277-45E7-8FE3-B69C8FA268C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3763CDA2-CBBF-4A5A-A880-3DB03761E7A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2F4A493-9A51-485D-AFF1-582EC4592BA0}"/>
              </a:ext>
            </a:extLst>
          </p:cNvPr>
          <p:cNvSpPr>
            <a:spLocks noGrp="1"/>
          </p:cNvSpPr>
          <p:nvPr>
            <p:ph type="dt" sz="half" idx="10"/>
          </p:nvPr>
        </p:nvSpPr>
        <p:spPr/>
        <p:txBody>
          <a:bodyPr/>
          <a:lstStyle/>
          <a:p>
            <a:fld id="{471B4503-28FB-4C9B-9ED5-F6E1C6EEFB9A}" type="datetime1">
              <a:rPr lang="en-CA" smtClean="0"/>
              <a:t>2024-07-30</a:t>
            </a:fld>
            <a:endParaRPr lang="en-CA"/>
          </a:p>
        </p:txBody>
      </p:sp>
      <p:sp>
        <p:nvSpPr>
          <p:cNvPr id="6" name="Footer Placeholder 5">
            <a:extLst>
              <a:ext uri="{FF2B5EF4-FFF2-40B4-BE49-F238E27FC236}">
                <a16:creationId xmlns:a16="http://schemas.microsoft.com/office/drawing/2014/main" id="{7B0C4B05-9089-4988-AA7E-6DFA65D239F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1936536B-33BB-44F2-B6A5-0927184D3247}"/>
              </a:ext>
            </a:extLst>
          </p:cNvPr>
          <p:cNvSpPr>
            <a:spLocks noGrp="1"/>
          </p:cNvSpPr>
          <p:nvPr>
            <p:ph type="sldNum" sz="quarter" idx="12"/>
          </p:nvPr>
        </p:nvSpPr>
        <p:spPr/>
        <p:txBody>
          <a:bodyPr/>
          <a:lstStyle/>
          <a:p>
            <a:fld id="{CAB0B796-0BEC-434C-B7F9-2382C16E0666}" type="slidenum">
              <a:rPr lang="en-CA" smtClean="0"/>
              <a:t>‹#›</a:t>
            </a:fld>
            <a:endParaRPr lang="en-CA"/>
          </a:p>
        </p:txBody>
      </p:sp>
    </p:spTree>
    <p:extLst>
      <p:ext uri="{BB962C8B-B14F-4D97-AF65-F5344CB8AC3E}">
        <p14:creationId xmlns:p14="http://schemas.microsoft.com/office/powerpoint/2010/main" val="3306400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D09D0-D7E5-4A73-BC31-E09F037E151C}"/>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76CDE83-4A05-4ABE-82B2-451926A0B8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743E039-640A-4D74-9509-30010F29064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5216EBC6-781D-4D9A-BC26-834EA8508A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BBC7FA9-46FD-4018-A9E7-5A011BF94F7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BC9050C-9B9A-4F5D-8E9D-3017D5110063}"/>
              </a:ext>
            </a:extLst>
          </p:cNvPr>
          <p:cNvSpPr>
            <a:spLocks noGrp="1"/>
          </p:cNvSpPr>
          <p:nvPr>
            <p:ph type="dt" sz="half" idx="10"/>
          </p:nvPr>
        </p:nvSpPr>
        <p:spPr/>
        <p:txBody>
          <a:bodyPr/>
          <a:lstStyle/>
          <a:p>
            <a:fld id="{59A6CF73-8B89-4B16-9782-4A8387958C09}" type="datetime1">
              <a:rPr lang="en-CA" smtClean="0"/>
              <a:t>2024-07-30</a:t>
            </a:fld>
            <a:endParaRPr lang="en-CA"/>
          </a:p>
        </p:txBody>
      </p:sp>
      <p:sp>
        <p:nvSpPr>
          <p:cNvPr id="8" name="Footer Placeholder 7">
            <a:extLst>
              <a:ext uri="{FF2B5EF4-FFF2-40B4-BE49-F238E27FC236}">
                <a16:creationId xmlns:a16="http://schemas.microsoft.com/office/drawing/2014/main" id="{6E608E87-5F07-401C-87E2-8AA0CC7229FF}"/>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43F43AA8-C381-437C-9E06-DDC35BA22C9B}"/>
              </a:ext>
            </a:extLst>
          </p:cNvPr>
          <p:cNvSpPr>
            <a:spLocks noGrp="1"/>
          </p:cNvSpPr>
          <p:nvPr>
            <p:ph type="sldNum" sz="quarter" idx="12"/>
          </p:nvPr>
        </p:nvSpPr>
        <p:spPr/>
        <p:txBody>
          <a:bodyPr/>
          <a:lstStyle/>
          <a:p>
            <a:fld id="{CAB0B796-0BEC-434C-B7F9-2382C16E0666}" type="slidenum">
              <a:rPr lang="en-CA" smtClean="0"/>
              <a:t>‹#›</a:t>
            </a:fld>
            <a:endParaRPr lang="en-CA"/>
          </a:p>
        </p:txBody>
      </p:sp>
    </p:spTree>
    <p:extLst>
      <p:ext uri="{BB962C8B-B14F-4D97-AF65-F5344CB8AC3E}">
        <p14:creationId xmlns:p14="http://schemas.microsoft.com/office/powerpoint/2010/main" val="3430081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CA317-D627-4B96-99D0-4B235C776493}"/>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4DB5C64-CB35-4CF7-B851-D0E5EEA307DF}"/>
              </a:ext>
            </a:extLst>
          </p:cNvPr>
          <p:cNvSpPr>
            <a:spLocks noGrp="1"/>
          </p:cNvSpPr>
          <p:nvPr>
            <p:ph type="dt" sz="half" idx="10"/>
          </p:nvPr>
        </p:nvSpPr>
        <p:spPr/>
        <p:txBody>
          <a:bodyPr/>
          <a:lstStyle/>
          <a:p>
            <a:fld id="{784F0725-5370-4463-9F1F-33686838D012}" type="datetime1">
              <a:rPr lang="en-CA" smtClean="0"/>
              <a:t>2024-07-30</a:t>
            </a:fld>
            <a:endParaRPr lang="en-CA"/>
          </a:p>
        </p:txBody>
      </p:sp>
      <p:sp>
        <p:nvSpPr>
          <p:cNvPr id="4" name="Footer Placeholder 3">
            <a:extLst>
              <a:ext uri="{FF2B5EF4-FFF2-40B4-BE49-F238E27FC236}">
                <a16:creationId xmlns:a16="http://schemas.microsoft.com/office/drawing/2014/main" id="{896D0E3F-516E-42E8-BEFB-A802DE6CCCA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CEB3684-3A01-471D-9153-97A1E3EC38CB}"/>
              </a:ext>
            </a:extLst>
          </p:cNvPr>
          <p:cNvSpPr>
            <a:spLocks noGrp="1"/>
          </p:cNvSpPr>
          <p:nvPr>
            <p:ph type="sldNum" sz="quarter" idx="12"/>
          </p:nvPr>
        </p:nvSpPr>
        <p:spPr/>
        <p:txBody>
          <a:bodyPr/>
          <a:lstStyle/>
          <a:p>
            <a:fld id="{CAB0B796-0BEC-434C-B7F9-2382C16E0666}" type="slidenum">
              <a:rPr lang="en-CA" smtClean="0"/>
              <a:t>‹#›</a:t>
            </a:fld>
            <a:endParaRPr lang="en-CA"/>
          </a:p>
        </p:txBody>
      </p:sp>
    </p:spTree>
    <p:extLst>
      <p:ext uri="{BB962C8B-B14F-4D97-AF65-F5344CB8AC3E}">
        <p14:creationId xmlns:p14="http://schemas.microsoft.com/office/powerpoint/2010/main" val="540016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D65E30-2690-48DB-B990-E536ECB79E60}"/>
              </a:ext>
            </a:extLst>
          </p:cNvPr>
          <p:cNvSpPr>
            <a:spLocks noGrp="1"/>
          </p:cNvSpPr>
          <p:nvPr>
            <p:ph type="dt" sz="half" idx="10"/>
          </p:nvPr>
        </p:nvSpPr>
        <p:spPr/>
        <p:txBody>
          <a:bodyPr/>
          <a:lstStyle/>
          <a:p>
            <a:fld id="{9333DA35-6898-49EB-BB7C-84606D8C8995}" type="datetime1">
              <a:rPr lang="en-CA" smtClean="0"/>
              <a:t>2024-07-30</a:t>
            </a:fld>
            <a:endParaRPr lang="en-CA"/>
          </a:p>
        </p:txBody>
      </p:sp>
      <p:sp>
        <p:nvSpPr>
          <p:cNvPr id="3" name="Footer Placeholder 2">
            <a:extLst>
              <a:ext uri="{FF2B5EF4-FFF2-40B4-BE49-F238E27FC236}">
                <a16:creationId xmlns:a16="http://schemas.microsoft.com/office/drawing/2014/main" id="{16E943C7-A422-4E3B-A2EE-5A65AA829BA1}"/>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08DDF599-20EE-4575-8034-55A0FDC4D77D}"/>
              </a:ext>
            </a:extLst>
          </p:cNvPr>
          <p:cNvSpPr>
            <a:spLocks noGrp="1"/>
          </p:cNvSpPr>
          <p:nvPr>
            <p:ph type="sldNum" sz="quarter" idx="12"/>
          </p:nvPr>
        </p:nvSpPr>
        <p:spPr/>
        <p:txBody>
          <a:bodyPr/>
          <a:lstStyle/>
          <a:p>
            <a:fld id="{CAB0B796-0BEC-434C-B7F9-2382C16E0666}" type="slidenum">
              <a:rPr lang="en-CA" smtClean="0"/>
              <a:t>‹#›</a:t>
            </a:fld>
            <a:endParaRPr lang="en-CA"/>
          </a:p>
        </p:txBody>
      </p:sp>
    </p:spTree>
    <p:extLst>
      <p:ext uri="{BB962C8B-B14F-4D97-AF65-F5344CB8AC3E}">
        <p14:creationId xmlns:p14="http://schemas.microsoft.com/office/powerpoint/2010/main" val="2434284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666E9-6232-411B-89F1-30D42262D1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5619D5B-B5A2-482C-90C5-572679406F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13C1587-33D8-48F5-B305-4FD440483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B1FE930-7379-4CAA-A41A-C4BA6723D992}"/>
              </a:ext>
            </a:extLst>
          </p:cNvPr>
          <p:cNvSpPr>
            <a:spLocks noGrp="1"/>
          </p:cNvSpPr>
          <p:nvPr>
            <p:ph type="dt" sz="half" idx="10"/>
          </p:nvPr>
        </p:nvSpPr>
        <p:spPr/>
        <p:txBody>
          <a:bodyPr/>
          <a:lstStyle/>
          <a:p>
            <a:fld id="{CED90FB8-E1B0-48E7-B881-370F12922012}" type="datetime1">
              <a:rPr lang="en-CA" smtClean="0"/>
              <a:t>2024-07-30</a:t>
            </a:fld>
            <a:endParaRPr lang="en-CA"/>
          </a:p>
        </p:txBody>
      </p:sp>
      <p:sp>
        <p:nvSpPr>
          <p:cNvPr id="6" name="Footer Placeholder 5">
            <a:extLst>
              <a:ext uri="{FF2B5EF4-FFF2-40B4-BE49-F238E27FC236}">
                <a16:creationId xmlns:a16="http://schemas.microsoft.com/office/drawing/2014/main" id="{D13DC929-98A2-446D-92EC-ADE3844DB32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C94AF7C-1F40-4C69-A492-BA1F305DB598}"/>
              </a:ext>
            </a:extLst>
          </p:cNvPr>
          <p:cNvSpPr>
            <a:spLocks noGrp="1"/>
          </p:cNvSpPr>
          <p:nvPr>
            <p:ph type="sldNum" sz="quarter" idx="12"/>
          </p:nvPr>
        </p:nvSpPr>
        <p:spPr/>
        <p:txBody>
          <a:bodyPr/>
          <a:lstStyle/>
          <a:p>
            <a:fld id="{CAB0B796-0BEC-434C-B7F9-2382C16E0666}" type="slidenum">
              <a:rPr lang="en-CA" smtClean="0"/>
              <a:t>‹#›</a:t>
            </a:fld>
            <a:endParaRPr lang="en-CA"/>
          </a:p>
        </p:txBody>
      </p:sp>
    </p:spTree>
    <p:extLst>
      <p:ext uri="{BB962C8B-B14F-4D97-AF65-F5344CB8AC3E}">
        <p14:creationId xmlns:p14="http://schemas.microsoft.com/office/powerpoint/2010/main" val="3681891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A2146-5CA7-4F26-9298-71B88B9F89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D9F0677-98B9-4B90-8E1A-06E7007096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3CB1EFD4-EB00-4869-967B-A51ABC5A1C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38D1A95-BB3F-4D83-9161-F942921C78F0}"/>
              </a:ext>
            </a:extLst>
          </p:cNvPr>
          <p:cNvSpPr>
            <a:spLocks noGrp="1"/>
          </p:cNvSpPr>
          <p:nvPr>
            <p:ph type="dt" sz="half" idx="10"/>
          </p:nvPr>
        </p:nvSpPr>
        <p:spPr/>
        <p:txBody>
          <a:bodyPr/>
          <a:lstStyle/>
          <a:p>
            <a:fld id="{AD08D1A4-24DC-42D7-825F-F8945B0A3B21}" type="datetime1">
              <a:rPr lang="en-CA" smtClean="0"/>
              <a:t>2024-07-30</a:t>
            </a:fld>
            <a:endParaRPr lang="en-CA"/>
          </a:p>
        </p:txBody>
      </p:sp>
      <p:sp>
        <p:nvSpPr>
          <p:cNvPr id="6" name="Footer Placeholder 5">
            <a:extLst>
              <a:ext uri="{FF2B5EF4-FFF2-40B4-BE49-F238E27FC236}">
                <a16:creationId xmlns:a16="http://schemas.microsoft.com/office/drawing/2014/main" id="{AF43FC39-20D0-4DD5-89C8-5FE10A52BD6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FA8054D-48AD-4303-9C91-E3F827D95C04}"/>
              </a:ext>
            </a:extLst>
          </p:cNvPr>
          <p:cNvSpPr>
            <a:spLocks noGrp="1"/>
          </p:cNvSpPr>
          <p:nvPr>
            <p:ph type="sldNum" sz="quarter" idx="12"/>
          </p:nvPr>
        </p:nvSpPr>
        <p:spPr/>
        <p:txBody>
          <a:bodyPr/>
          <a:lstStyle/>
          <a:p>
            <a:fld id="{CAB0B796-0BEC-434C-B7F9-2382C16E0666}" type="slidenum">
              <a:rPr lang="en-CA" smtClean="0"/>
              <a:t>‹#›</a:t>
            </a:fld>
            <a:endParaRPr lang="en-CA"/>
          </a:p>
        </p:txBody>
      </p:sp>
    </p:spTree>
    <p:extLst>
      <p:ext uri="{BB962C8B-B14F-4D97-AF65-F5344CB8AC3E}">
        <p14:creationId xmlns:p14="http://schemas.microsoft.com/office/powerpoint/2010/main" val="2102887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BB2BC-8546-47EC-ADC0-95A250C54837}"/>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6BDE043D-78DE-44CC-9E5C-0373A60C305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425C425-C5BB-4935-9F84-4AA6DBC555EB}"/>
              </a:ext>
            </a:extLst>
          </p:cNvPr>
          <p:cNvSpPr>
            <a:spLocks noGrp="1"/>
          </p:cNvSpPr>
          <p:nvPr>
            <p:ph type="dt" sz="half" idx="10"/>
          </p:nvPr>
        </p:nvSpPr>
        <p:spPr/>
        <p:txBody>
          <a:bodyPr/>
          <a:lstStyle/>
          <a:p>
            <a:fld id="{90B806D2-19F3-4529-B84F-3D30A84E6E08}" type="datetime1">
              <a:rPr lang="en-CA" smtClean="0"/>
              <a:t>2024-07-30</a:t>
            </a:fld>
            <a:endParaRPr lang="en-CA"/>
          </a:p>
        </p:txBody>
      </p:sp>
      <p:sp>
        <p:nvSpPr>
          <p:cNvPr id="5" name="Footer Placeholder 4">
            <a:extLst>
              <a:ext uri="{FF2B5EF4-FFF2-40B4-BE49-F238E27FC236}">
                <a16:creationId xmlns:a16="http://schemas.microsoft.com/office/drawing/2014/main" id="{347ACDFD-0AC7-4191-A6D6-1B2410663F8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77D70A2-14F8-4BF9-91BF-A140E43CD39B}"/>
              </a:ext>
            </a:extLst>
          </p:cNvPr>
          <p:cNvSpPr>
            <a:spLocks noGrp="1"/>
          </p:cNvSpPr>
          <p:nvPr>
            <p:ph type="sldNum" sz="quarter" idx="12"/>
          </p:nvPr>
        </p:nvSpPr>
        <p:spPr/>
        <p:txBody>
          <a:bodyPr/>
          <a:lstStyle/>
          <a:p>
            <a:fld id="{CAB0B796-0BEC-434C-B7F9-2382C16E0666}" type="slidenum">
              <a:rPr lang="en-CA" smtClean="0"/>
              <a:t>‹#›</a:t>
            </a:fld>
            <a:endParaRPr lang="en-CA"/>
          </a:p>
        </p:txBody>
      </p:sp>
    </p:spTree>
    <p:extLst>
      <p:ext uri="{BB962C8B-B14F-4D97-AF65-F5344CB8AC3E}">
        <p14:creationId xmlns:p14="http://schemas.microsoft.com/office/powerpoint/2010/main" val="2939752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3DC30A-5568-4C88-AF83-456920CF559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4CB6733-F016-4680-8FF7-07466AD043D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6218620-A872-4AA3-86E3-0B3C30F9312F}"/>
              </a:ext>
            </a:extLst>
          </p:cNvPr>
          <p:cNvSpPr>
            <a:spLocks noGrp="1"/>
          </p:cNvSpPr>
          <p:nvPr>
            <p:ph type="dt" sz="half" idx="10"/>
          </p:nvPr>
        </p:nvSpPr>
        <p:spPr/>
        <p:txBody>
          <a:bodyPr/>
          <a:lstStyle/>
          <a:p>
            <a:fld id="{0EF99704-4EE7-448F-AE97-29C1E2BB7EC6}" type="datetime1">
              <a:rPr lang="en-CA" smtClean="0"/>
              <a:t>2024-07-30</a:t>
            </a:fld>
            <a:endParaRPr lang="en-CA"/>
          </a:p>
        </p:txBody>
      </p:sp>
      <p:sp>
        <p:nvSpPr>
          <p:cNvPr id="5" name="Footer Placeholder 4">
            <a:extLst>
              <a:ext uri="{FF2B5EF4-FFF2-40B4-BE49-F238E27FC236}">
                <a16:creationId xmlns:a16="http://schemas.microsoft.com/office/drawing/2014/main" id="{6B7CBBEF-903F-418A-BCAC-58096FFFD7E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7161BEB-CCBD-41AC-BF45-0B4FFDE09938}"/>
              </a:ext>
            </a:extLst>
          </p:cNvPr>
          <p:cNvSpPr>
            <a:spLocks noGrp="1"/>
          </p:cNvSpPr>
          <p:nvPr>
            <p:ph type="sldNum" sz="quarter" idx="12"/>
          </p:nvPr>
        </p:nvSpPr>
        <p:spPr/>
        <p:txBody>
          <a:bodyPr/>
          <a:lstStyle/>
          <a:p>
            <a:fld id="{CAB0B796-0BEC-434C-B7F9-2382C16E0666}" type="slidenum">
              <a:rPr lang="en-CA" smtClean="0"/>
              <a:t>‹#›</a:t>
            </a:fld>
            <a:endParaRPr lang="en-CA"/>
          </a:p>
        </p:txBody>
      </p:sp>
    </p:spTree>
    <p:extLst>
      <p:ext uri="{BB962C8B-B14F-4D97-AF65-F5344CB8AC3E}">
        <p14:creationId xmlns:p14="http://schemas.microsoft.com/office/powerpoint/2010/main" val="3963574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BB310D9-1776-4426-8FE9-81FC076C7FA2}" type="datetime1">
              <a:rPr lang="en-US" smtClean="0"/>
              <a:t>7/30/2024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3024456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5D466A-5BC3-42B7-9DCE-41A112865A91}" type="datetime1">
              <a:rPr lang="en-US" smtClean="0"/>
              <a:t>7/30/2024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7252892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7AB6AA-9D67-4B1F-916A-CC6010D6D9B3}" type="datetime1">
              <a:rPr lang="en-US" smtClean="0"/>
              <a:t>7/30/2024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36561311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F6A348-C409-463A-9089-39382A58FC1E}" type="datetime1">
              <a:rPr lang="en-US" smtClean="0"/>
              <a:t>7/30/2024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2928373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87ED7F-FF44-4052-9B48-8B8A7E56150C}" type="datetime1">
              <a:rPr lang="en-US" smtClean="0"/>
              <a:t>7/30/2024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3419187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183A714-CA45-446B-85A5-FB92DD61FFD6}" type="datetime1">
              <a:rPr lang="en-US" smtClean="0"/>
              <a:t>7/30/2024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1382018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7D600-FC3D-439E-8E5D-D734D45951B3}" type="datetime1">
              <a:rPr lang="en-US" smtClean="0"/>
              <a:t>7/30/2024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13022476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6C03E3-EF0E-4530-B85B-AEB5ABD800D2}" type="datetime1">
              <a:rPr lang="en-US" smtClean="0"/>
              <a:t>7/30/2024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11554456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CE652C-C015-41D2-B285-455AAFA4E01C}" type="datetime1">
              <a:rPr lang="en-US" smtClean="0"/>
              <a:t>7/30/2024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35075080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D44BFD-4793-4005-9AE5-5722650F13A8}" type="datetime1">
              <a:rPr lang="en-US" smtClean="0"/>
              <a:t>7/30/2024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23978153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73EBD5-C469-4168-B53C-D129C5EE9D35}" type="datetime1">
              <a:rPr lang="en-US" smtClean="0"/>
              <a:t>7/30/2024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D454C9-693C-4B68-AEF7-F33F1BD73953}" type="slidenum">
              <a:rPr lang="en-US" smtClean="0"/>
              <a:t>‹#›</a:t>
            </a:fld>
            <a:endParaRPr lang="en-US"/>
          </a:p>
        </p:txBody>
      </p:sp>
    </p:spTree>
    <p:extLst>
      <p:ext uri="{BB962C8B-B14F-4D97-AF65-F5344CB8AC3E}">
        <p14:creationId xmlns:p14="http://schemas.microsoft.com/office/powerpoint/2010/main" val="39577259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8A343-8100-4A38-816A-DDEEEA5EAE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C63131A0-A368-4B48-AC47-E5FE3ACDA0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2A94E487-0A91-48F2-9AB7-4C2FFDA2D9D1}"/>
              </a:ext>
            </a:extLst>
          </p:cNvPr>
          <p:cNvSpPr>
            <a:spLocks noGrp="1"/>
          </p:cNvSpPr>
          <p:nvPr>
            <p:ph type="dt" sz="half" idx="10"/>
          </p:nvPr>
        </p:nvSpPr>
        <p:spPr/>
        <p:txBody>
          <a:bodyPr/>
          <a:lstStyle/>
          <a:p>
            <a:fld id="{CA9466A9-683E-4E07-A7C7-A75514AFD2C2}" type="datetimeFigureOut">
              <a:rPr lang="en-CA" smtClean="0"/>
              <a:t>2024-07-30</a:t>
            </a:fld>
            <a:endParaRPr lang="en-CA"/>
          </a:p>
        </p:txBody>
      </p:sp>
      <p:sp>
        <p:nvSpPr>
          <p:cNvPr id="5" name="Footer Placeholder 4">
            <a:extLst>
              <a:ext uri="{FF2B5EF4-FFF2-40B4-BE49-F238E27FC236}">
                <a16:creationId xmlns:a16="http://schemas.microsoft.com/office/drawing/2014/main" id="{19907F33-D2E5-4891-A388-A738DB36526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94F75B7-A4AF-492D-84A6-2F93E291A42F}"/>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16801033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047D0-DB49-47CE-8BDF-5A8383296890}"/>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C5813881-F8B8-4C4F-993F-303DD4C3757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AA312FB-7E28-4860-935B-978FDA12CD2F}"/>
              </a:ext>
            </a:extLst>
          </p:cNvPr>
          <p:cNvSpPr>
            <a:spLocks noGrp="1"/>
          </p:cNvSpPr>
          <p:nvPr>
            <p:ph type="dt" sz="half" idx="10"/>
          </p:nvPr>
        </p:nvSpPr>
        <p:spPr/>
        <p:txBody>
          <a:bodyPr/>
          <a:lstStyle/>
          <a:p>
            <a:fld id="{CA9466A9-683E-4E07-A7C7-A75514AFD2C2}" type="datetimeFigureOut">
              <a:rPr lang="en-CA" smtClean="0"/>
              <a:t>2024-07-30</a:t>
            </a:fld>
            <a:endParaRPr lang="en-CA"/>
          </a:p>
        </p:txBody>
      </p:sp>
      <p:sp>
        <p:nvSpPr>
          <p:cNvPr id="5" name="Footer Placeholder 4">
            <a:extLst>
              <a:ext uri="{FF2B5EF4-FFF2-40B4-BE49-F238E27FC236}">
                <a16:creationId xmlns:a16="http://schemas.microsoft.com/office/drawing/2014/main" id="{9C610044-A11D-4D14-9A1C-764455C58C7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67EA892-3FDF-4539-B82C-F94034D01413}"/>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10701809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737E5-F9A7-4A88-AE6B-55D576D40E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19B6BCBB-1E9B-4828-AD30-EE5C87AE9E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E77A639-CD4B-4FBD-97E3-95E9D9E8A1D8}"/>
              </a:ext>
            </a:extLst>
          </p:cNvPr>
          <p:cNvSpPr>
            <a:spLocks noGrp="1"/>
          </p:cNvSpPr>
          <p:nvPr>
            <p:ph type="dt" sz="half" idx="10"/>
          </p:nvPr>
        </p:nvSpPr>
        <p:spPr/>
        <p:txBody>
          <a:bodyPr/>
          <a:lstStyle/>
          <a:p>
            <a:fld id="{CA9466A9-683E-4E07-A7C7-A75514AFD2C2}" type="datetimeFigureOut">
              <a:rPr lang="en-CA" smtClean="0"/>
              <a:t>2024-07-30</a:t>
            </a:fld>
            <a:endParaRPr lang="en-CA"/>
          </a:p>
        </p:txBody>
      </p:sp>
      <p:sp>
        <p:nvSpPr>
          <p:cNvPr id="5" name="Footer Placeholder 4">
            <a:extLst>
              <a:ext uri="{FF2B5EF4-FFF2-40B4-BE49-F238E27FC236}">
                <a16:creationId xmlns:a16="http://schemas.microsoft.com/office/drawing/2014/main" id="{C54F8E24-F46D-4305-B6EB-AB8EEF0D0AA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1BFFB38-72ED-4188-A7C7-9E1F04C7F69A}"/>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12434171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91040-775F-43E1-800F-272EFE458CD3}"/>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CB9C4EE3-1C7E-4FE1-A711-E94233A2FE4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8917B5D-41D9-4DE6-9357-D3211D7A3D2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458F4AC-5D41-48A8-A472-54432319E9E5}"/>
              </a:ext>
            </a:extLst>
          </p:cNvPr>
          <p:cNvSpPr>
            <a:spLocks noGrp="1"/>
          </p:cNvSpPr>
          <p:nvPr>
            <p:ph type="dt" sz="half" idx="10"/>
          </p:nvPr>
        </p:nvSpPr>
        <p:spPr/>
        <p:txBody>
          <a:bodyPr/>
          <a:lstStyle/>
          <a:p>
            <a:fld id="{CA9466A9-683E-4E07-A7C7-A75514AFD2C2}" type="datetimeFigureOut">
              <a:rPr lang="en-CA" smtClean="0"/>
              <a:t>2024-07-30</a:t>
            </a:fld>
            <a:endParaRPr lang="en-CA"/>
          </a:p>
        </p:txBody>
      </p:sp>
      <p:sp>
        <p:nvSpPr>
          <p:cNvPr id="6" name="Footer Placeholder 5">
            <a:extLst>
              <a:ext uri="{FF2B5EF4-FFF2-40B4-BE49-F238E27FC236}">
                <a16:creationId xmlns:a16="http://schemas.microsoft.com/office/drawing/2014/main" id="{AD3D7FB3-1B06-4E38-8AF6-8E6AC01D879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832D3D0-579C-4537-A6E8-F30DB5BF611B}"/>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1487412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02052-7F6D-479A-B324-CE1F20D75DE6}"/>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6A84EDC-159D-4541-8F85-2C90BED109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2481C14-205A-4229-981A-D376DE74865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766A97D-7345-4425-A3BB-5EFC936EB8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33F1BBE-5A7A-46F5-AA2A-19895711D63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9A9152A6-AA18-4A87-A85A-DF14F1E7D138}"/>
              </a:ext>
            </a:extLst>
          </p:cNvPr>
          <p:cNvSpPr>
            <a:spLocks noGrp="1"/>
          </p:cNvSpPr>
          <p:nvPr>
            <p:ph type="dt" sz="half" idx="10"/>
          </p:nvPr>
        </p:nvSpPr>
        <p:spPr/>
        <p:txBody>
          <a:bodyPr/>
          <a:lstStyle/>
          <a:p>
            <a:fld id="{CA9466A9-683E-4E07-A7C7-A75514AFD2C2}" type="datetimeFigureOut">
              <a:rPr lang="en-CA" smtClean="0"/>
              <a:t>2024-07-30</a:t>
            </a:fld>
            <a:endParaRPr lang="en-CA"/>
          </a:p>
        </p:txBody>
      </p:sp>
      <p:sp>
        <p:nvSpPr>
          <p:cNvPr id="8" name="Footer Placeholder 7">
            <a:extLst>
              <a:ext uri="{FF2B5EF4-FFF2-40B4-BE49-F238E27FC236}">
                <a16:creationId xmlns:a16="http://schemas.microsoft.com/office/drawing/2014/main" id="{83A81483-956D-49B4-9B94-A7B75990DF5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4EEE4562-317C-48F1-A9AA-C4AD73A43251}"/>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32697929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7B8FD-F00B-4F58-A81A-E8F016DCDFA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E72BC0B-1F01-404E-A5F6-F35863D26E7F}"/>
              </a:ext>
            </a:extLst>
          </p:cNvPr>
          <p:cNvSpPr>
            <a:spLocks noGrp="1"/>
          </p:cNvSpPr>
          <p:nvPr>
            <p:ph type="dt" sz="half" idx="10"/>
          </p:nvPr>
        </p:nvSpPr>
        <p:spPr/>
        <p:txBody>
          <a:bodyPr/>
          <a:lstStyle/>
          <a:p>
            <a:fld id="{CA9466A9-683E-4E07-A7C7-A75514AFD2C2}" type="datetimeFigureOut">
              <a:rPr lang="en-CA" smtClean="0"/>
              <a:t>2024-07-30</a:t>
            </a:fld>
            <a:endParaRPr lang="en-CA"/>
          </a:p>
        </p:txBody>
      </p:sp>
      <p:sp>
        <p:nvSpPr>
          <p:cNvPr id="4" name="Footer Placeholder 3">
            <a:extLst>
              <a:ext uri="{FF2B5EF4-FFF2-40B4-BE49-F238E27FC236}">
                <a16:creationId xmlns:a16="http://schemas.microsoft.com/office/drawing/2014/main" id="{B0A7474D-1C6C-4178-8007-5156EED9771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F7B2381-6384-4DEB-9684-B20868FF9473}"/>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20868870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42E29E-3EC1-4405-89FA-6E2AEFFDE819}"/>
              </a:ext>
            </a:extLst>
          </p:cNvPr>
          <p:cNvSpPr>
            <a:spLocks noGrp="1"/>
          </p:cNvSpPr>
          <p:nvPr>
            <p:ph type="dt" sz="half" idx="10"/>
          </p:nvPr>
        </p:nvSpPr>
        <p:spPr/>
        <p:txBody>
          <a:bodyPr/>
          <a:lstStyle/>
          <a:p>
            <a:fld id="{CA9466A9-683E-4E07-A7C7-A75514AFD2C2}" type="datetimeFigureOut">
              <a:rPr lang="en-CA" smtClean="0"/>
              <a:t>2024-07-30</a:t>
            </a:fld>
            <a:endParaRPr lang="en-CA"/>
          </a:p>
        </p:txBody>
      </p:sp>
      <p:sp>
        <p:nvSpPr>
          <p:cNvPr id="3" name="Footer Placeholder 2">
            <a:extLst>
              <a:ext uri="{FF2B5EF4-FFF2-40B4-BE49-F238E27FC236}">
                <a16:creationId xmlns:a16="http://schemas.microsoft.com/office/drawing/2014/main" id="{D9514EA8-695F-477A-8B31-73328121C6B0}"/>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BF72E928-C7F7-4E3B-BEEE-DFD7C8FD8F21}"/>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9814663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00BA5-563A-4441-8065-2AA03D8897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C4DECC0-AE89-4102-BC5E-94A4DADD39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C87B35F-78A6-4A1D-9101-4D87E2BA43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CFBC70E-9302-4816-B755-416C9C49E683}"/>
              </a:ext>
            </a:extLst>
          </p:cNvPr>
          <p:cNvSpPr>
            <a:spLocks noGrp="1"/>
          </p:cNvSpPr>
          <p:nvPr>
            <p:ph type="dt" sz="half" idx="10"/>
          </p:nvPr>
        </p:nvSpPr>
        <p:spPr/>
        <p:txBody>
          <a:bodyPr/>
          <a:lstStyle/>
          <a:p>
            <a:fld id="{CA9466A9-683E-4E07-A7C7-A75514AFD2C2}" type="datetimeFigureOut">
              <a:rPr lang="en-CA" smtClean="0"/>
              <a:t>2024-07-30</a:t>
            </a:fld>
            <a:endParaRPr lang="en-CA"/>
          </a:p>
        </p:txBody>
      </p:sp>
      <p:sp>
        <p:nvSpPr>
          <p:cNvPr id="6" name="Footer Placeholder 5">
            <a:extLst>
              <a:ext uri="{FF2B5EF4-FFF2-40B4-BE49-F238E27FC236}">
                <a16:creationId xmlns:a16="http://schemas.microsoft.com/office/drawing/2014/main" id="{26892252-0C5E-4E12-96FF-04A3AF02F84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8D401C0-A6EA-4B10-9D10-7F9BEDE75F43}"/>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23675429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4CCE1-FF87-4479-8988-E514C0C3BE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A985E42-3A6F-4D36-9B1D-B0030B758B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A5E0AB4E-F595-4AC2-B7D0-BA8AA0AAA9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9489D8E-8776-43ED-87C9-AAE683559B9F}"/>
              </a:ext>
            </a:extLst>
          </p:cNvPr>
          <p:cNvSpPr>
            <a:spLocks noGrp="1"/>
          </p:cNvSpPr>
          <p:nvPr>
            <p:ph type="dt" sz="half" idx="10"/>
          </p:nvPr>
        </p:nvSpPr>
        <p:spPr/>
        <p:txBody>
          <a:bodyPr/>
          <a:lstStyle/>
          <a:p>
            <a:fld id="{CA9466A9-683E-4E07-A7C7-A75514AFD2C2}" type="datetimeFigureOut">
              <a:rPr lang="en-CA" smtClean="0"/>
              <a:t>2024-07-30</a:t>
            </a:fld>
            <a:endParaRPr lang="en-CA"/>
          </a:p>
        </p:txBody>
      </p:sp>
      <p:sp>
        <p:nvSpPr>
          <p:cNvPr id="6" name="Footer Placeholder 5">
            <a:extLst>
              <a:ext uri="{FF2B5EF4-FFF2-40B4-BE49-F238E27FC236}">
                <a16:creationId xmlns:a16="http://schemas.microsoft.com/office/drawing/2014/main" id="{3C9CECEB-A751-4427-81E3-FB16FCD43C5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83C82D4C-0ADA-4301-BBDB-F4538F26C4D5}"/>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26010065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7EC26-CC1B-4CAE-A847-20EF9E2357E7}"/>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55F2A8B-EBBF-4D2D-AEF5-440B8FACBAE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12A8D18-ACCD-4566-884D-1E1688680F86}"/>
              </a:ext>
            </a:extLst>
          </p:cNvPr>
          <p:cNvSpPr>
            <a:spLocks noGrp="1"/>
          </p:cNvSpPr>
          <p:nvPr>
            <p:ph type="dt" sz="half" idx="10"/>
          </p:nvPr>
        </p:nvSpPr>
        <p:spPr/>
        <p:txBody>
          <a:bodyPr/>
          <a:lstStyle/>
          <a:p>
            <a:fld id="{CA9466A9-683E-4E07-A7C7-A75514AFD2C2}" type="datetimeFigureOut">
              <a:rPr lang="en-CA" smtClean="0"/>
              <a:t>2024-07-30</a:t>
            </a:fld>
            <a:endParaRPr lang="en-CA"/>
          </a:p>
        </p:txBody>
      </p:sp>
      <p:sp>
        <p:nvSpPr>
          <p:cNvPr id="5" name="Footer Placeholder 4">
            <a:extLst>
              <a:ext uri="{FF2B5EF4-FFF2-40B4-BE49-F238E27FC236}">
                <a16:creationId xmlns:a16="http://schemas.microsoft.com/office/drawing/2014/main" id="{DB63A913-D9ED-4CDA-9365-B838E10ED86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5232C02-4627-4E3E-B1DA-8F99EA5EC680}"/>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40569695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1CC06F-3C00-4757-B045-EDD1A6EBEA5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9FDDB36F-7253-410D-B816-C04D75D50CC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A26A652-56DB-46E4-BD6E-56B6E5850CC2}"/>
              </a:ext>
            </a:extLst>
          </p:cNvPr>
          <p:cNvSpPr>
            <a:spLocks noGrp="1"/>
          </p:cNvSpPr>
          <p:nvPr>
            <p:ph type="dt" sz="half" idx="10"/>
          </p:nvPr>
        </p:nvSpPr>
        <p:spPr/>
        <p:txBody>
          <a:bodyPr/>
          <a:lstStyle/>
          <a:p>
            <a:fld id="{CA9466A9-683E-4E07-A7C7-A75514AFD2C2}" type="datetimeFigureOut">
              <a:rPr lang="en-CA" smtClean="0"/>
              <a:t>2024-07-30</a:t>
            </a:fld>
            <a:endParaRPr lang="en-CA"/>
          </a:p>
        </p:txBody>
      </p:sp>
      <p:sp>
        <p:nvSpPr>
          <p:cNvPr id="5" name="Footer Placeholder 4">
            <a:extLst>
              <a:ext uri="{FF2B5EF4-FFF2-40B4-BE49-F238E27FC236}">
                <a16:creationId xmlns:a16="http://schemas.microsoft.com/office/drawing/2014/main" id="{87D9818F-00C2-466D-A741-52A95FFCA63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FB7458B-8605-4C5E-960E-0D474D6DEF54}"/>
              </a:ext>
            </a:extLst>
          </p:cNvPr>
          <p:cNvSpPr>
            <a:spLocks noGrp="1"/>
          </p:cNvSpPr>
          <p:nvPr>
            <p:ph type="sldNum" sz="quarter" idx="12"/>
          </p:nvPr>
        </p:nvSpPr>
        <p:spPr/>
        <p:txBody>
          <a:bodyPr/>
          <a:lstStyle/>
          <a:p>
            <a:fld id="{B9BB4C14-BB0D-4B9F-8324-4B492E55CB92}" type="slidenum">
              <a:rPr lang="en-CA" smtClean="0"/>
              <a:t>‹#›</a:t>
            </a:fld>
            <a:endParaRPr lang="en-CA"/>
          </a:p>
        </p:txBody>
      </p:sp>
    </p:spTree>
    <p:extLst>
      <p:ext uri="{BB962C8B-B14F-4D97-AF65-F5344CB8AC3E}">
        <p14:creationId xmlns:p14="http://schemas.microsoft.com/office/powerpoint/2010/main" val="576081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E8E7D7-1E42-4169-9C80-7BF6F7640D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11E5DB8-6279-4AF5-86CC-E637B8B617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739BF76-4AD5-458F-9829-43D9D72C63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96473E-F73C-4493-9461-B6C89EBCB782}" type="datetime1">
              <a:rPr lang="en-CA" smtClean="0"/>
              <a:t>2024-07-30</a:t>
            </a:fld>
            <a:endParaRPr lang="en-CA"/>
          </a:p>
        </p:txBody>
      </p:sp>
      <p:sp>
        <p:nvSpPr>
          <p:cNvPr id="5" name="Footer Placeholder 4">
            <a:extLst>
              <a:ext uri="{FF2B5EF4-FFF2-40B4-BE49-F238E27FC236}">
                <a16:creationId xmlns:a16="http://schemas.microsoft.com/office/drawing/2014/main" id="{5A5FE0DB-7260-4D26-8030-D4D3333468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7D9871ED-99B7-4507-B350-FAA96A7ACB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B0B796-0BEC-434C-B7F9-2382C16E0666}" type="slidenum">
              <a:rPr lang="en-CA" smtClean="0"/>
              <a:t>‹#›</a:t>
            </a:fld>
            <a:endParaRPr lang="en-CA"/>
          </a:p>
        </p:txBody>
      </p:sp>
    </p:spTree>
    <p:extLst>
      <p:ext uri="{BB962C8B-B14F-4D97-AF65-F5344CB8AC3E}">
        <p14:creationId xmlns:p14="http://schemas.microsoft.com/office/powerpoint/2010/main" val="3021246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50000">
              <a:srgbClr val="E2FD59"/>
            </a:gs>
            <a:gs pos="100000">
              <a:srgbClr val="CC00FF">
                <a:alpha val="51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D007D3-6557-4C78-9B4B-20479B513931}" type="datetime1">
              <a:rPr lang="en-US" smtClean="0"/>
              <a:t>7/30/2024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454C9-693C-4B68-AEF7-F33F1BD73953}" type="slidenum">
              <a:rPr lang="en-US" smtClean="0"/>
              <a:t>‹#›</a:t>
            </a:fld>
            <a:endParaRPr lang="en-US"/>
          </a:p>
        </p:txBody>
      </p:sp>
    </p:spTree>
    <p:extLst>
      <p:ext uri="{BB962C8B-B14F-4D97-AF65-F5344CB8AC3E}">
        <p14:creationId xmlns:p14="http://schemas.microsoft.com/office/powerpoint/2010/main" val="10985508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93EC3E-3E27-429A-A015-47D6A79FDD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DEBA927-6F03-420A-A84A-9E6A1EB519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8219511-71DA-469D-BDC4-4D7E64B2AA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9466A9-683E-4E07-A7C7-A75514AFD2C2}" type="datetimeFigureOut">
              <a:rPr lang="en-CA" smtClean="0"/>
              <a:t>2024-07-30</a:t>
            </a:fld>
            <a:endParaRPr lang="en-CA"/>
          </a:p>
        </p:txBody>
      </p:sp>
      <p:sp>
        <p:nvSpPr>
          <p:cNvPr id="5" name="Footer Placeholder 4">
            <a:extLst>
              <a:ext uri="{FF2B5EF4-FFF2-40B4-BE49-F238E27FC236}">
                <a16:creationId xmlns:a16="http://schemas.microsoft.com/office/drawing/2014/main" id="{80E3D9D3-1846-4E52-AD0D-8F72BA3E87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15031F97-FAD6-412C-AA15-6E1AE92B32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BB4C14-BB0D-4B9F-8324-4B492E55CB92}" type="slidenum">
              <a:rPr lang="en-CA" smtClean="0"/>
              <a:t>‹#›</a:t>
            </a:fld>
            <a:endParaRPr lang="en-CA"/>
          </a:p>
        </p:txBody>
      </p:sp>
    </p:spTree>
    <p:extLst>
      <p:ext uri="{BB962C8B-B14F-4D97-AF65-F5344CB8AC3E}">
        <p14:creationId xmlns:p14="http://schemas.microsoft.com/office/powerpoint/2010/main" val="2717826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9.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7" Type="http://schemas.microsoft.com/office/2007/relationships/hdphoto" Target="../media/hdphoto1.wdp"/><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jpeg"/><Relationship Id="rId7" Type="http://schemas.microsoft.com/office/2007/relationships/hdphoto" Target="../media/hdphoto2.wdp"/><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2.jpeg"/><Relationship Id="rId1" Type="http://schemas.openxmlformats.org/officeDocument/2006/relationships/slideLayout" Target="../slideLayouts/slideLayout2.xml"/><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png"/><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jpeg"/><Relationship Id="rId7"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4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jpeg"/><Relationship Id="rId7"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hyperlink" Target="https://www.blueletterbible.org/lexicon/H1121/kjv/" TargetMode="External"/><Relationship Id="rId3" Type="http://schemas.openxmlformats.org/officeDocument/2006/relationships/image" Target="../media/image57.png"/><Relationship Id="rId7" Type="http://schemas.openxmlformats.org/officeDocument/2006/relationships/hyperlink" Target="https://www.blueletterbible.org/lexicon/H1961/kjv/" TargetMode="Externa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hyperlink" Target="https://www.blueletterbible.org/lexicon/H4872/kjv/" TargetMode="External"/><Relationship Id="rId5" Type="http://schemas.openxmlformats.org/officeDocument/2006/relationships/hyperlink" Target="https://www.blueletterbible.org/lexicon/H559/kjv/" TargetMode="External"/><Relationship Id="rId10" Type="http://schemas.openxmlformats.org/officeDocument/2006/relationships/hyperlink" Target="https://www.blueletterbible.org/lexicon/H7971/kjv/" TargetMode="External"/><Relationship Id="rId4" Type="http://schemas.openxmlformats.org/officeDocument/2006/relationships/hyperlink" Target="https://www.blueletterbible.org/lexicon/H430/kjv/" TargetMode="External"/><Relationship Id="rId9" Type="http://schemas.openxmlformats.org/officeDocument/2006/relationships/hyperlink" Target="https://www.blueletterbible.org/lexicon/H3478/kjv/"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hyperlink" Target="https://www.blueletterbible.org/lexicon/H1961/kjv/"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6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6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7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8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hyperlink" Target="https://www.merriam-webster.com/dictionary/combining%20form"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6.xml"/><Relationship Id="rId5" Type="http://schemas.openxmlformats.org/officeDocument/2006/relationships/hyperlink" Target="mailto:questions@studythecalendar.com" TargetMode="External"/><Relationship Id="rId4" Type="http://schemas.microsoft.com/office/2007/relationships/hdphoto" Target="../media/hdphoto4.wdp"/></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hyperlink" Target="https://biblehub.com/psalms/147-18.htm" TargetMode="External"/><Relationship Id="rId7" Type="http://schemas.openxmlformats.org/officeDocument/2006/relationships/hyperlink" Target="https://biblehub.com/colossians/1-16.htm" TargetMode="External"/><Relationship Id="rId2" Type="http://schemas.openxmlformats.org/officeDocument/2006/relationships/hyperlink" Target="https://biblehub.com/hebrews/11-3.htm" TargetMode="External"/><Relationship Id="rId1" Type="http://schemas.openxmlformats.org/officeDocument/2006/relationships/slideLayout" Target="../slideLayouts/slideLayout2.xml"/><Relationship Id="rId6" Type="http://schemas.openxmlformats.org/officeDocument/2006/relationships/hyperlink" Target="https://biblehub.com/psalms/33-6.htm" TargetMode="External"/><Relationship Id="rId5" Type="http://schemas.openxmlformats.org/officeDocument/2006/relationships/hyperlink" Target="https://biblehub.com/lamentations/3-37.htm" TargetMode="External"/><Relationship Id="rId4" Type="http://schemas.openxmlformats.org/officeDocument/2006/relationships/hyperlink" Target="https://biblehub.com/psalms/148-5.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E575F7B-CE3C-9EBA-1625-89D17CD5EE05}"/>
              </a:ext>
            </a:extLst>
          </p:cNvPr>
          <p:cNvSpPr txBox="1"/>
          <p:nvPr/>
        </p:nvSpPr>
        <p:spPr>
          <a:xfrm>
            <a:off x="774557" y="2174059"/>
            <a:ext cx="8471043" cy="3200876"/>
          </a:xfrm>
          <a:prstGeom prst="rect">
            <a:avLst/>
          </a:prstGeom>
          <a:noFill/>
        </p:spPr>
        <p:txBody>
          <a:bodyPr wrap="square">
            <a:spAutoFit/>
            <a:scene3d>
              <a:camera prst="orthographicFront"/>
              <a:lightRig rig="threePt" dir="t"/>
            </a:scene3d>
            <a:sp3d extrusionH="57150">
              <a:bevelT w="196850" h="25400" prst="softRound"/>
            </a:sp3d>
          </a:bodyPr>
          <a:lstStyle/>
          <a:p>
            <a:pPr lvl="0" algn="ctr">
              <a:defRPr/>
            </a:pPr>
            <a:r>
              <a:rPr kumimoji="0" lang="en-CA" sz="5400" b="1" i="1" u="sng" strike="noStrike" kern="1200" cap="none" spc="0" normalizeH="0" baseline="0" noProof="0" dirty="0">
                <a:ln>
                  <a:solidFill>
                    <a:srgbClr val="7030A0"/>
                  </a:solidFill>
                </a:ln>
                <a:solidFill>
                  <a:srgbClr val="0000FF"/>
                </a:solidFill>
                <a:effectLst>
                  <a:glow rad="25400">
                    <a:srgbClr val="00FFFF"/>
                  </a:glow>
                </a:effectLst>
                <a:uLnTx/>
                <a:uFillTx/>
                <a:latin typeface="Comic Sans MS" panose="030F0702030302020204" pitchFamily="66" charset="0"/>
                <a:ea typeface="Microsoft YaHei UI Light" panose="020B0502040204020203" pitchFamily="34" charset="-122"/>
              </a:rPr>
              <a:t>I AM</a:t>
            </a:r>
            <a:r>
              <a:rPr kumimoji="0" lang="en-CA" sz="5400" b="1" i="1" strike="noStrike" kern="1200" cap="none" spc="0" normalizeH="0" baseline="0" noProof="0" dirty="0">
                <a:ln>
                  <a:solidFill>
                    <a:srgbClr val="7030A0"/>
                  </a:solidFill>
                </a:ln>
                <a:solidFill>
                  <a:srgbClr val="0000FF"/>
                </a:solidFill>
                <a:effectLst>
                  <a:glow rad="25400">
                    <a:srgbClr val="00FFFF"/>
                  </a:glow>
                </a:effectLst>
                <a:uLnTx/>
                <a:uFillTx/>
                <a:latin typeface="Comic Sans MS" panose="030F0702030302020204" pitchFamily="66" charset="0"/>
                <a:ea typeface="Microsoft YaHei UI Light" panose="020B0502040204020203" pitchFamily="34" charset="-122"/>
              </a:rPr>
              <a:t> </a:t>
            </a:r>
            <a:r>
              <a:rPr kumimoji="0" lang="en-CA" sz="5400" i="1" u="none" strike="noStrike" kern="1200" cap="none" spc="0" normalizeH="0" baseline="0" noProof="0" dirty="0" err="1">
                <a:ln>
                  <a:solidFill>
                    <a:srgbClr val="7030A0"/>
                  </a:solidFill>
                </a:ln>
                <a:solidFill>
                  <a:srgbClr val="FF6699"/>
                </a:solidFill>
                <a:effectLst>
                  <a:glow rad="25400">
                    <a:srgbClr val="FFEBEB"/>
                  </a:glow>
                </a:effectLst>
                <a:uLnTx/>
                <a:uFillTx/>
                <a:latin typeface="Comic Sans MS" panose="030F0702030302020204" pitchFamily="66" charset="0"/>
                <a:ea typeface="Microsoft YaHei UI Light" panose="020B0502040204020203" pitchFamily="34" charset="-122"/>
              </a:rPr>
              <a:t>the</a:t>
            </a:r>
            <a:r>
              <a:rPr kumimoji="0" lang="en-CA" sz="10600" b="1" i="0" u="none" strike="noStrike" kern="1200" cap="none" spc="0" normalizeH="0" baseline="0" noProof="0" dirty="0" err="1">
                <a:ln>
                  <a:solidFill>
                    <a:srgbClr val="0000FF"/>
                  </a:solidFill>
                </a:ln>
                <a:solidFill>
                  <a:srgbClr val="CC00FF"/>
                </a:solidFill>
                <a:effectLst>
                  <a:glow rad="63500">
                    <a:srgbClr val="FFFF00">
                      <a:alpha val="84000"/>
                    </a:srgbClr>
                  </a:glow>
                </a:effectLst>
                <a:uLnTx/>
                <a:uFillTx/>
                <a:latin typeface="Edwardian Script ITC" panose="030303020407070D0804" pitchFamily="66" charset="0"/>
                <a:ea typeface="Microsoft YaHei UI Light" panose="020B0502040204020203" pitchFamily="34" charset="-122"/>
                <a:cs typeface="+mn-cs"/>
              </a:rPr>
              <a:t>Owr</a:t>
            </a:r>
            <a:r>
              <a:rPr kumimoji="0" lang="en-CA" sz="10600" b="1" i="0" u="none" strike="noStrike" kern="1200" cap="none" spc="0" normalizeH="0" baseline="0" noProof="0" dirty="0">
                <a:ln>
                  <a:solidFill>
                    <a:srgbClr val="0000FF"/>
                  </a:solidFill>
                </a:ln>
                <a:solidFill>
                  <a:srgbClr val="CC00FF"/>
                </a:solidFill>
                <a:effectLst>
                  <a:glow rad="63500">
                    <a:srgbClr val="FFFF00">
                      <a:alpha val="84000"/>
                    </a:srgbClr>
                  </a:glow>
                </a:effectLst>
                <a:uLnTx/>
                <a:uFillTx/>
                <a:latin typeface="Edwardian Script ITC" panose="030303020407070D0804" pitchFamily="66" charset="0"/>
                <a:ea typeface="Microsoft YaHei UI Light" panose="020B0502040204020203" pitchFamily="34" charset="-122"/>
                <a:cs typeface="+mn-cs"/>
              </a:rPr>
              <a:t> </a:t>
            </a:r>
            <a:r>
              <a:rPr kumimoji="0" lang="en-CA" sz="9600" b="1" i="0" u="none" strike="noStrike" kern="1200" cap="none" spc="0" normalizeH="0" baseline="0" noProof="0" dirty="0">
                <a:ln>
                  <a:solidFill>
                    <a:srgbClr val="0000FF"/>
                  </a:solidFill>
                </a:ln>
                <a:solidFill>
                  <a:srgbClr val="CC00FF"/>
                </a:solidFill>
                <a:effectLst>
                  <a:glow rad="63500">
                    <a:srgbClr val="FFFF00">
                      <a:alpha val="84000"/>
                    </a:srgbClr>
                  </a:glow>
                </a:effectLst>
                <a:uLnTx/>
                <a:uFillTx/>
                <a:latin typeface="Edwardian Script ITC" panose="030303020407070D0804" pitchFamily="66" charset="0"/>
                <a:ea typeface="Microsoft YaHei UI Light" panose="020B0502040204020203" pitchFamily="34" charset="-122"/>
                <a:cs typeface="+mn-cs"/>
              </a:rPr>
              <a:t>–</a:t>
            </a:r>
            <a:br>
              <a:rPr kumimoji="0" lang="en-CA" sz="9600" b="1" i="0" u="none" strike="noStrike" kern="1200" cap="none" spc="0" normalizeH="0" baseline="0" noProof="0" dirty="0">
                <a:ln>
                  <a:solidFill>
                    <a:srgbClr val="0000FF"/>
                  </a:solidFill>
                </a:ln>
                <a:solidFill>
                  <a:srgbClr val="CC00FF"/>
                </a:solidFill>
                <a:effectLst>
                  <a:glow rad="63500">
                    <a:srgbClr val="FFFF00">
                      <a:alpha val="84000"/>
                    </a:srgbClr>
                  </a:glow>
                </a:effectLst>
                <a:uLnTx/>
                <a:uFillTx/>
                <a:latin typeface="Edwardian Script ITC" panose="030303020407070D0804" pitchFamily="66" charset="0"/>
                <a:ea typeface="Microsoft YaHei UI Light" panose="020B0502040204020203" pitchFamily="34" charset="-122"/>
                <a:cs typeface="+mn-cs"/>
              </a:rPr>
            </a:br>
            <a:r>
              <a:rPr kumimoji="0" lang="en-CA" sz="9600" b="1" i="0" u="none" strike="noStrike" kern="1200" cap="none" spc="0" normalizeH="0" baseline="0" noProof="0" dirty="0">
                <a:ln>
                  <a:solidFill>
                    <a:srgbClr val="0000FF"/>
                  </a:solidFill>
                </a:ln>
                <a:solidFill>
                  <a:srgbClr val="CC00FF"/>
                </a:solidFill>
                <a:effectLst>
                  <a:glow rad="63500">
                    <a:srgbClr val="FFFF00">
                      <a:alpha val="84000"/>
                    </a:srgbClr>
                  </a:glow>
                </a:effectLst>
                <a:uLnTx/>
                <a:uFillTx/>
                <a:latin typeface="Edwardian Script ITC" panose="030303020407070D0804" pitchFamily="66" charset="0"/>
                <a:ea typeface="Microsoft YaHei UI Light" panose="020B0502040204020203" pitchFamily="34" charset="-122"/>
                <a:cs typeface="+mn-cs"/>
              </a:rPr>
              <a:t>    Light  </a:t>
            </a:r>
            <a:r>
              <a:rPr lang="en-CA" sz="5400" i="1" dirty="0">
                <a:ln>
                  <a:solidFill>
                    <a:srgbClr val="7030A0"/>
                  </a:solidFill>
                </a:ln>
                <a:solidFill>
                  <a:srgbClr val="FF6699"/>
                </a:solidFill>
                <a:effectLst>
                  <a:glow rad="25400">
                    <a:srgbClr val="FFCCFF"/>
                  </a:glow>
                </a:effectLst>
                <a:latin typeface="Comic Sans MS" panose="030F0702030302020204" pitchFamily="66" charset="0"/>
                <a:ea typeface="Microsoft YaHei UI Light" panose="020B0502040204020203" pitchFamily="34" charset="-122"/>
              </a:rPr>
              <a:t>of the </a:t>
            </a:r>
            <a:r>
              <a:rPr lang="en-CA" sz="5400" b="1" i="1" dirty="0">
                <a:ln>
                  <a:solidFill>
                    <a:srgbClr val="7030A0"/>
                  </a:solidFill>
                </a:ln>
                <a:solidFill>
                  <a:srgbClr val="FF6699"/>
                </a:solidFill>
                <a:effectLst>
                  <a:glow rad="25400">
                    <a:srgbClr val="FFCCFF"/>
                  </a:glow>
                </a:effectLst>
                <a:latin typeface="Comic Sans MS" panose="030F0702030302020204" pitchFamily="66" charset="0"/>
                <a:ea typeface="Microsoft YaHei UI Light" panose="020B0502040204020203" pitchFamily="34" charset="-122"/>
              </a:rPr>
              <a:t>World</a:t>
            </a:r>
            <a:endParaRPr kumimoji="0" lang="en-CA" sz="5400" b="1" i="1" u="none" strike="noStrike" kern="1200" cap="none" spc="0" normalizeH="0" baseline="0" noProof="0" dirty="0">
              <a:ln>
                <a:solidFill>
                  <a:sysClr val="windowText" lastClr="000000"/>
                </a:solidFill>
              </a:ln>
              <a:solidFill>
                <a:srgbClr val="FF6699"/>
              </a:solidFill>
              <a:effectLst>
                <a:glow rad="25400">
                  <a:srgbClr val="FFCCFF"/>
                </a:glow>
              </a:effectLst>
              <a:uLnTx/>
              <a:uFillTx/>
              <a:latin typeface="Comic Sans MS" panose="030F0702030302020204" pitchFamily="66" charset="0"/>
              <a:ea typeface="Microsoft YaHei UI Light" panose="020B0502040204020203" pitchFamily="34" charset="-122"/>
            </a:endParaRPr>
          </a:p>
        </p:txBody>
      </p:sp>
      <p:sp>
        <p:nvSpPr>
          <p:cNvPr id="6" name="TextBox 5">
            <a:extLst>
              <a:ext uri="{FF2B5EF4-FFF2-40B4-BE49-F238E27FC236}">
                <a16:creationId xmlns:a16="http://schemas.microsoft.com/office/drawing/2014/main" id="{F4D7785B-256A-161F-101E-82D36CEF1794}"/>
              </a:ext>
            </a:extLst>
          </p:cNvPr>
          <p:cNvSpPr txBox="1"/>
          <p:nvPr/>
        </p:nvSpPr>
        <p:spPr>
          <a:xfrm>
            <a:off x="171506" y="157737"/>
            <a:ext cx="3604627" cy="1569660"/>
          </a:xfrm>
          <a:prstGeom prst="rect">
            <a:avLst/>
          </a:prstGeom>
          <a:noFill/>
        </p:spPr>
        <p:txBody>
          <a:bodyPr wrap="square">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9600" b="1" i="0" u="none" strike="noStrike" kern="1200" cap="none" spc="0" normalizeH="0" baseline="0" noProof="0" dirty="0">
                <a:ln>
                  <a:solidFill>
                    <a:srgbClr val="7030A0"/>
                  </a:solidFill>
                </a:ln>
                <a:solidFill>
                  <a:srgbClr val="00FFFF"/>
                </a:solidFill>
                <a:effectLst>
                  <a:glow rad="50800">
                    <a:srgbClr val="B7FD87"/>
                  </a:glow>
                </a:effectLst>
                <a:uLnTx/>
                <a:uFillTx/>
                <a:latin typeface="Edwardian Script ITC" panose="030303020407070D0804" pitchFamily="66" charset="0"/>
                <a:ea typeface="Microsoft YaHei UI Light" panose="020B0502040204020203" pitchFamily="34" charset="-122"/>
                <a:cs typeface="+mn-cs"/>
              </a:rPr>
              <a:t>Gen 1 </a:t>
            </a:r>
          </a:p>
        </p:txBody>
      </p:sp>
      <p:pic>
        <p:nvPicPr>
          <p:cNvPr id="7" name="Picture 2">
            <a:extLst>
              <a:ext uri="{FF2B5EF4-FFF2-40B4-BE49-F238E27FC236}">
                <a16:creationId xmlns:a16="http://schemas.microsoft.com/office/drawing/2014/main" id="{E3D13653-D8E6-B804-9059-F458F73AD9B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p:blipFill>
        <p:spPr bwMode="auto">
          <a:xfrm>
            <a:off x="9171941" y="445468"/>
            <a:ext cx="2462416" cy="246788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26" name="Picture 2" descr="A Mile Of Pi | Armstrong Economics">
            <a:extLst>
              <a:ext uri="{FF2B5EF4-FFF2-40B4-BE49-F238E27FC236}">
                <a16:creationId xmlns:a16="http://schemas.microsoft.com/office/drawing/2014/main" id="{EA0F553E-8A6C-450A-BFC6-41130CF92E6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783676" y="5011286"/>
            <a:ext cx="1733550" cy="21336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B2B81972-36DF-483A-B965-AC64549F1E88}"/>
              </a:ext>
            </a:extLst>
          </p:cNvPr>
          <p:cNvSpPr/>
          <p:nvPr/>
        </p:nvSpPr>
        <p:spPr>
          <a:xfrm>
            <a:off x="4618387" y="6144534"/>
            <a:ext cx="1733550" cy="526472"/>
          </a:xfrm>
          <a:prstGeom prst="roundRect">
            <a:avLst>
              <a:gd name="adj" fmla="val 50000"/>
            </a:avLst>
          </a:prstGeom>
          <a:solidFill>
            <a:srgbClr val="FF6699"/>
          </a:solidFill>
          <a:ln>
            <a:solidFill>
              <a:srgbClr val="0000FF"/>
            </a:solidFill>
          </a:ln>
          <a:scene3d>
            <a:camera prst="orthographicFront"/>
            <a:lightRig rig="threePt" dir="t"/>
          </a:scene3d>
          <a:sp3d>
            <a:bevelT w="285750" h="1143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rgbClr val="0000FF"/>
                </a:solidFill>
              </a:rPr>
              <a:t>Part 1</a:t>
            </a:r>
          </a:p>
        </p:txBody>
      </p:sp>
    </p:spTree>
    <p:extLst>
      <p:ext uri="{BB962C8B-B14F-4D97-AF65-F5344CB8AC3E}">
        <p14:creationId xmlns:p14="http://schemas.microsoft.com/office/powerpoint/2010/main" val="822748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74000">
              <a:srgbClr val="00FFFF"/>
            </a:gs>
            <a:gs pos="88000">
              <a:srgbClr val="7030A0"/>
            </a:gs>
            <a:gs pos="100000">
              <a:srgbClr val="0000F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4ACE6E-F5A6-477F-80C9-1D5E54615365}"/>
              </a:ext>
            </a:extLst>
          </p:cNvPr>
          <p:cNvSpPr>
            <a:spLocks noGrp="1"/>
          </p:cNvSpPr>
          <p:nvPr>
            <p:ph idx="1"/>
          </p:nvPr>
        </p:nvSpPr>
        <p:spPr>
          <a:xfrm>
            <a:off x="838200" y="793820"/>
            <a:ext cx="10515600" cy="5383143"/>
          </a:xfrm>
          <a:gradFill>
            <a:gsLst>
              <a:gs pos="31000">
                <a:srgbClr val="FFFF00"/>
              </a:gs>
              <a:gs pos="63000">
                <a:srgbClr val="00FFFF"/>
              </a:gs>
              <a:gs pos="83000">
                <a:srgbClr val="7030A0"/>
              </a:gs>
              <a:gs pos="100000">
                <a:srgbClr val="0000FF"/>
              </a:gs>
            </a:gsLst>
            <a:path path="shape">
              <a:fillToRect l="50000" t="50000" r="50000" b="50000"/>
            </a:path>
          </a:gradFill>
        </p:spPr>
        <p:txBody>
          <a:bodyPr anchor="ctr">
            <a:normAutofit/>
            <a:scene3d>
              <a:camera prst="orthographicFront"/>
              <a:lightRig rig="freezing" dir="t"/>
            </a:scene3d>
            <a:sp3d extrusionH="57150">
              <a:bevelT w="82550" h="95250" prst="convex"/>
            </a:sp3d>
          </a:bodyPr>
          <a:lstStyle/>
          <a:p>
            <a:pPr marL="0" indent="0" algn="ctr">
              <a:buNone/>
            </a:pPr>
            <a:r>
              <a:rPr lang="en-CA" sz="9600" dirty="0">
                <a:ln w="28575">
                  <a:solidFill>
                    <a:srgbClr val="CC00CC"/>
                  </a:solidFill>
                </a:ln>
                <a:solidFill>
                  <a:srgbClr val="F74FEB"/>
                </a:solidFill>
                <a:effectLst>
                  <a:outerShdw blurRad="50800" dist="50800" dir="5400000" sx="102000" sy="102000" algn="ctr" rotWithShape="0">
                    <a:srgbClr val="00FF00"/>
                  </a:outerShdw>
                </a:effectLst>
                <a:latin typeface="Comic Sans MS" panose="030F0702030302020204" pitchFamily="66" charset="0"/>
              </a:rPr>
              <a:t>BERESHI</a:t>
            </a:r>
            <a:r>
              <a:rPr lang="en-CA" sz="9600" dirty="0">
                <a:ln>
                  <a:solidFill>
                    <a:srgbClr val="00B050"/>
                  </a:solidFill>
                </a:ln>
                <a:solidFill>
                  <a:srgbClr val="00FFFF"/>
                </a:solidFill>
                <a:effectLst>
                  <a:glow rad="127000">
                    <a:srgbClr val="FF0000"/>
                  </a:glow>
                </a:effectLst>
                <a:latin typeface="Snap ITC" panose="04040A07060A02020202" pitchFamily="82" charset="0"/>
              </a:rPr>
              <a:t>T</a:t>
            </a:r>
            <a:r>
              <a:rPr lang="en-CA" sz="9600" dirty="0">
                <a:ln w="28575">
                  <a:solidFill>
                    <a:srgbClr val="CC00CC"/>
                  </a:solidFill>
                </a:ln>
                <a:solidFill>
                  <a:srgbClr val="F74FEB"/>
                </a:solidFill>
                <a:effectLst>
                  <a:outerShdw blurRad="50800" dist="50800" dir="5400000" sx="102000" sy="102000" algn="ctr" rotWithShape="0">
                    <a:srgbClr val="00FF00"/>
                  </a:outerShdw>
                </a:effectLst>
                <a:latin typeface="Comic Sans MS" panose="030F0702030302020204" pitchFamily="66" charset="0"/>
              </a:rPr>
              <a:t>H</a:t>
            </a:r>
            <a:br>
              <a:rPr lang="en-CA" sz="9600" dirty="0"/>
            </a:br>
            <a:endParaRPr lang="en-CA" dirty="0"/>
          </a:p>
        </p:txBody>
      </p:sp>
      <p:sp>
        <p:nvSpPr>
          <p:cNvPr id="2" name="Rectangle: Rounded Corners 1">
            <a:extLst>
              <a:ext uri="{FF2B5EF4-FFF2-40B4-BE49-F238E27FC236}">
                <a16:creationId xmlns:a16="http://schemas.microsoft.com/office/drawing/2014/main" id="{2D4D6ED0-9E31-43A4-B1D3-94BC04AB724A}"/>
              </a:ext>
            </a:extLst>
          </p:cNvPr>
          <p:cNvSpPr/>
          <p:nvPr/>
        </p:nvSpPr>
        <p:spPr>
          <a:xfrm>
            <a:off x="2424628" y="4329628"/>
            <a:ext cx="7469436" cy="1255923"/>
          </a:xfrm>
          <a:prstGeom prst="roundRect">
            <a:avLst>
              <a:gd name="adj" fmla="val 50000"/>
            </a:avLst>
          </a:prstGeom>
          <a:solidFill>
            <a:schemeClr val="accent2"/>
          </a:solidFill>
          <a:scene3d>
            <a:camera prst="orthographicFront"/>
            <a:lightRig rig="sunset" dir="t"/>
          </a:scene3d>
          <a:sp3d contourW="57150">
            <a:bevelT w="158750" h="139700" prst="convex"/>
            <a:contourClr>
              <a:srgbClr val="FFCC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6000" dirty="0">
                <a:ln>
                  <a:solidFill>
                    <a:srgbClr val="0000FF"/>
                  </a:solidFill>
                </a:ln>
                <a:solidFill>
                  <a:srgbClr val="00FFFF"/>
                </a:solidFill>
                <a:effectLst>
                  <a:outerShdw blurRad="50800" dist="50800" dir="5400000" algn="ctr" rotWithShape="0">
                    <a:srgbClr val="00B050"/>
                  </a:outerShdw>
                </a:effectLst>
              </a:rPr>
              <a:t>In the Beginning …</a:t>
            </a:r>
          </a:p>
        </p:txBody>
      </p:sp>
      <p:sp>
        <p:nvSpPr>
          <p:cNvPr id="5" name="Rectangle: Rounded Corners 4">
            <a:extLst>
              <a:ext uri="{FF2B5EF4-FFF2-40B4-BE49-F238E27FC236}">
                <a16:creationId xmlns:a16="http://schemas.microsoft.com/office/drawing/2014/main" id="{3CC090E2-013C-4379-9021-A061B296253D}"/>
              </a:ext>
            </a:extLst>
          </p:cNvPr>
          <p:cNvSpPr/>
          <p:nvPr/>
        </p:nvSpPr>
        <p:spPr>
          <a:xfrm>
            <a:off x="4158232" y="407370"/>
            <a:ext cx="4062498" cy="37457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tx1"/>
                </a:solidFill>
              </a:rPr>
              <a:t>Gen 1:1,2      Part 1</a:t>
            </a:r>
          </a:p>
        </p:txBody>
      </p:sp>
      <p:sp>
        <p:nvSpPr>
          <p:cNvPr id="6" name="Rectangle 5">
            <a:extLst>
              <a:ext uri="{FF2B5EF4-FFF2-40B4-BE49-F238E27FC236}">
                <a16:creationId xmlns:a16="http://schemas.microsoft.com/office/drawing/2014/main" id="{8307BB45-15DC-406E-951E-9F77EBD1A501}"/>
              </a:ext>
            </a:extLst>
          </p:cNvPr>
          <p:cNvSpPr/>
          <p:nvPr/>
        </p:nvSpPr>
        <p:spPr>
          <a:xfrm>
            <a:off x="3989108" y="1272449"/>
            <a:ext cx="4400747"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unset" dir="t"/>
            </a:scene3d>
            <a:sp3d extrusionH="57150">
              <a:bevelT w="19050" h="38100" prst="softRound"/>
              <a:bevelB w="0" h="177800"/>
            </a:sp3d>
          </a:bodyPr>
          <a:lstStyle/>
          <a:p>
            <a:pPr algn="ctr"/>
            <a:r>
              <a:rPr lang="en-US" sz="8800" dirty="0" err="1">
                <a:ln>
                  <a:solidFill>
                    <a:srgbClr val="002060"/>
                  </a:solidFill>
                </a:ln>
                <a:solidFill>
                  <a:srgbClr val="F3A578"/>
                </a:solidFill>
                <a:effectLst>
                  <a:glow rad="127000">
                    <a:srgbClr val="7030A0"/>
                  </a:glow>
                </a:effectLst>
                <a:latin typeface="Times New Roman" panose="02020603050405020304" pitchFamily="18" charset="0"/>
                <a:ea typeface="Calibri" panose="020F0502020204030204" pitchFamily="34" charset="0"/>
                <a:cs typeface="Times New Roman" panose="02020603050405020304" pitchFamily="18" charset="0"/>
              </a:rPr>
              <a:t>בראשי</a:t>
            </a:r>
            <a:r>
              <a:rPr lang="en-US" sz="8800" dirty="0" err="1">
                <a:ln>
                  <a:solidFill>
                    <a:srgbClr val="002060"/>
                  </a:solidFill>
                </a:ln>
                <a:solidFill>
                  <a:srgbClr val="0000FF"/>
                </a:solidFill>
                <a:effectLst>
                  <a:glow rad="127000">
                    <a:srgbClr val="FF0000"/>
                  </a:glow>
                </a:effectLst>
                <a:latin typeface="Times New Roman" panose="02020603050405020304" pitchFamily="18" charset="0"/>
                <a:ea typeface="Calibri" panose="020F0502020204030204" pitchFamily="34" charset="0"/>
                <a:cs typeface="Times New Roman" panose="02020603050405020304" pitchFamily="18" charset="0"/>
              </a:rPr>
              <a:t>ת</a:t>
            </a:r>
            <a:endParaRPr lang="en-CA" sz="8800" dirty="0">
              <a:ln>
                <a:solidFill>
                  <a:srgbClr val="002060"/>
                </a:solidFill>
              </a:ln>
              <a:solidFill>
                <a:srgbClr val="0000FF"/>
              </a:solidFill>
              <a:effectLst>
                <a:glow rad="127000">
                  <a:srgbClr val="FF0000"/>
                </a:glow>
              </a:effectLst>
              <a:latin typeface="Times New Roman" panose="02020603050405020304" pitchFamily="18" charset="0"/>
              <a:cs typeface="Times New Roman" panose="02020603050405020304" pitchFamily="18" charset="0"/>
            </a:endParaRPr>
          </a:p>
        </p:txBody>
      </p:sp>
      <p:cxnSp>
        <p:nvCxnSpPr>
          <p:cNvPr id="8" name="Straight Arrow Connector 7">
            <a:extLst>
              <a:ext uri="{FF2B5EF4-FFF2-40B4-BE49-F238E27FC236}">
                <a16:creationId xmlns:a16="http://schemas.microsoft.com/office/drawing/2014/main" id="{C25AA836-D805-4A69-9A44-55FA78333D87}"/>
              </a:ext>
            </a:extLst>
          </p:cNvPr>
          <p:cNvCxnSpPr/>
          <p:nvPr/>
        </p:nvCxnSpPr>
        <p:spPr>
          <a:xfrm flipH="1">
            <a:off x="4619568" y="1296201"/>
            <a:ext cx="3095740" cy="0"/>
          </a:xfrm>
          <a:prstGeom prst="straightConnector1">
            <a:avLst/>
          </a:prstGeom>
          <a:ln w="57150">
            <a:solidFill>
              <a:srgbClr val="FF000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8715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74000">
              <a:srgbClr val="00FFFF"/>
            </a:gs>
            <a:gs pos="88000">
              <a:srgbClr val="7030A0"/>
            </a:gs>
            <a:gs pos="100000">
              <a:srgbClr val="0000F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4ACE6E-F5A6-477F-80C9-1D5E54615365}"/>
              </a:ext>
            </a:extLst>
          </p:cNvPr>
          <p:cNvSpPr>
            <a:spLocks noGrp="1"/>
          </p:cNvSpPr>
          <p:nvPr>
            <p:ph idx="1"/>
          </p:nvPr>
        </p:nvSpPr>
        <p:spPr>
          <a:xfrm>
            <a:off x="838200" y="793820"/>
            <a:ext cx="10515600" cy="5383143"/>
          </a:xfrm>
          <a:gradFill>
            <a:gsLst>
              <a:gs pos="31000">
                <a:srgbClr val="FFFF00"/>
              </a:gs>
              <a:gs pos="63000">
                <a:srgbClr val="00FFFF"/>
              </a:gs>
              <a:gs pos="83000">
                <a:srgbClr val="7030A0"/>
              </a:gs>
              <a:gs pos="100000">
                <a:srgbClr val="0000FF"/>
              </a:gs>
            </a:gsLst>
            <a:path path="shape">
              <a:fillToRect l="50000" t="50000" r="50000" b="50000"/>
            </a:path>
          </a:gradFill>
          <a:scene3d>
            <a:camera prst="orthographicFront"/>
            <a:lightRig rig="threePt" dir="t"/>
          </a:scene3d>
          <a:sp3d>
            <a:bevelT w="152400" h="50800" prst="softRound"/>
          </a:sp3d>
        </p:spPr>
        <p:txBody>
          <a:bodyPr anchor="ctr">
            <a:normAutofit/>
            <a:sp3d extrusionH="57150">
              <a:bevelT h="25400" prst="softRound"/>
            </a:sp3d>
          </a:bodyPr>
          <a:lstStyle/>
          <a:p>
            <a:pPr marL="0" indent="0" algn="ctr">
              <a:buNone/>
            </a:pPr>
            <a:r>
              <a:rPr lang="en-CA" sz="8000" dirty="0">
                <a:ln w="28575">
                  <a:solidFill>
                    <a:srgbClr val="CC00CC"/>
                  </a:solidFill>
                </a:ln>
                <a:solidFill>
                  <a:srgbClr val="F74FEB"/>
                </a:solidFill>
                <a:effectLst>
                  <a:outerShdw blurRad="50800" dist="50800" dir="5400000" sx="102000" sy="102000" algn="ctr" rotWithShape="0">
                    <a:srgbClr val="00FF00"/>
                  </a:outerShdw>
                </a:effectLst>
                <a:latin typeface="Comic Sans MS" panose="030F0702030302020204" pitchFamily="66" charset="0"/>
              </a:rPr>
              <a:t>Repairing a Breach!</a:t>
            </a:r>
            <a:endParaRPr lang="en-CA" sz="8000" dirty="0"/>
          </a:p>
        </p:txBody>
      </p:sp>
      <p:sp>
        <p:nvSpPr>
          <p:cNvPr id="5" name="Rectangle: Rounded Corners 4">
            <a:extLst>
              <a:ext uri="{FF2B5EF4-FFF2-40B4-BE49-F238E27FC236}">
                <a16:creationId xmlns:a16="http://schemas.microsoft.com/office/drawing/2014/main" id="{3CC090E2-013C-4379-9021-A061B296253D}"/>
              </a:ext>
            </a:extLst>
          </p:cNvPr>
          <p:cNvSpPr/>
          <p:nvPr/>
        </p:nvSpPr>
        <p:spPr>
          <a:xfrm>
            <a:off x="4933720" y="434584"/>
            <a:ext cx="2324559" cy="37457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tx1"/>
                </a:solidFill>
              </a:rPr>
              <a:t>Gen 1:</a:t>
            </a:r>
            <a:r>
              <a:rPr lang="en-CA" sz="3200" b="1" dirty="0">
                <a:solidFill>
                  <a:schemeClr val="tx1"/>
                </a:solidFill>
                <a:highlight>
                  <a:srgbClr val="FFFF00"/>
                </a:highlight>
              </a:rPr>
              <a:t>2</a:t>
            </a:r>
          </a:p>
        </p:txBody>
      </p:sp>
      <p:sp>
        <p:nvSpPr>
          <p:cNvPr id="6" name="Rectangle 5">
            <a:extLst>
              <a:ext uri="{FF2B5EF4-FFF2-40B4-BE49-F238E27FC236}">
                <a16:creationId xmlns:a16="http://schemas.microsoft.com/office/drawing/2014/main" id="{8307BB45-15DC-406E-951E-9F77EBD1A501}"/>
              </a:ext>
            </a:extLst>
          </p:cNvPr>
          <p:cNvSpPr/>
          <p:nvPr/>
        </p:nvSpPr>
        <p:spPr>
          <a:xfrm>
            <a:off x="3989108" y="1272448"/>
            <a:ext cx="4400747" cy="13975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unset" dir="t"/>
            </a:scene3d>
            <a:sp3d>
              <a:bevelT w="19050" h="38100"/>
              <a:bevelB w="0" h="177800"/>
            </a:sp3d>
          </a:bodyPr>
          <a:lstStyle/>
          <a:p>
            <a:pPr algn="ctr"/>
            <a:r>
              <a:rPr lang="en-US" sz="9600" dirty="0">
                <a:ln>
                  <a:solidFill>
                    <a:srgbClr val="002060"/>
                  </a:solidFill>
                </a:ln>
                <a:solidFill>
                  <a:srgbClr val="0000FF"/>
                </a:solidFill>
                <a:effectLst>
                  <a:glow rad="127000">
                    <a:srgbClr val="FF0000"/>
                  </a:glow>
                </a:effectLst>
                <a:latin typeface="Times New Roman" panose="02020603050405020304" pitchFamily="18" charset="0"/>
                <a:ea typeface="Calibri" panose="020F0502020204030204" pitchFamily="34" charset="0"/>
                <a:cs typeface="Times New Roman" panose="02020603050405020304" pitchFamily="18" charset="0"/>
              </a:rPr>
              <a:t>ת</a:t>
            </a:r>
            <a:endParaRPr lang="en-CA" sz="9600" dirty="0">
              <a:ln>
                <a:solidFill>
                  <a:srgbClr val="002060"/>
                </a:solidFill>
              </a:ln>
              <a:solidFill>
                <a:srgbClr val="0000FF"/>
              </a:solidFill>
              <a:effectLst>
                <a:glow rad="127000">
                  <a:srgbClr val="FF0000"/>
                </a:glow>
              </a:effectLst>
              <a:latin typeface="Times New Roman" panose="02020603050405020304" pitchFamily="18" charset="0"/>
              <a:cs typeface="Times New Roman" panose="02020603050405020304" pitchFamily="18" charset="0"/>
            </a:endParaRPr>
          </a:p>
        </p:txBody>
      </p:sp>
      <p:pic>
        <p:nvPicPr>
          <p:cNvPr id="7" name="Picture 2">
            <a:extLst>
              <a:ext uri="{FF2B5EF4-FFF2-40B4-BE49-F238E27FC236}">
                <a16:creationId xmlns:a16="http://schemas.microsoft.com/office/drawing/2014/main" id="{A7BA72E1-466F-41DF-ADC1-31345D93A74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p:blipFill>
        <p:spPr bwMode="auto">
          <a:xfrm>
            <a:off x="7701613" y="3942736"/>
            <a:ext cx="2037844" cy="2234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9472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8000">
              <a:schemeClr val="accent1">
                <a:lumMod val="60000"/>
                <a:lumOff val="40000"/>
              </a:schemeClr>
            </a:gs>
            <a:gs pos="34000">
              <a:schemeClr val="accent4">
                <a:lumMod val="20000"/>
                <a:lumOff val="80000"/>
              </a:schemeClr>
            </a:gs>
            <a:gs pos="64000">
              <a:srgbClr val="FF9900">
                <a:alpha val="35000"/>
              </a:srgbClr>
            </a:gs>
            <a:gs pos="100000">
              <a:srgbClr val="00B050">
                <a:alpha val="69000"/>
              </a:srgb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8800" y="6492875"/>
            <a:ext cx="2743200" cy="365125"/>
          </a:xfrm>
        </p:spPr>
        <p:txBody>
          <a:bodyPr/>
          <a:lstStyle/>
          <a:p>
            <a:fld id="{CAB0B796-0BEC-434C-B7F9-2382C16E0666}" type="slidenum">
              <a:rPr lang="en-CA" sz="1400" b="1" smtClean="0">
                <a:solidFill>
                  <a:schemeClr val="tx1"/>
                </a:solidFill>
              </a:rPr>
              <a:t>4</a:t>
            </a:fld>
            <a:endParaRPr lang="en-CA" b="1" dirty="0">
              <a:solidFill>
                <a:schemeClr val="tx1"/>
              </a:solidFill>
            </a:endParaRPr>
          </a:p>
        </p:txBody>
      </p:sp>
      <p:pic>
        <p:nvPicPr>
          <p:cNvPr id="3" name="Picture 2" descr="C:\Users\Rae\Desktop\Daisy CCC website\English LG YCC - title slides\YCC-Cover-WIDE-Boqer-.jpg">
            <a:extLst>
              <a:ext uri="{FF2B5EF4-FFF2-40B4-BE49-F238E27FC236}">
                <a16:creationId xmlns:a16="http://schemas.microsoft.com/office/drawing/2014/main" id="{C37AB7AC-7EF6-422C-B5EC-ABC2BAC16CC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48307" y="1037023"/>
            <a:ext cx="9711285" cy="545585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a:extLst>
            <a:ext uri="{909E8E84-426E-40DD-AFC4-6F175D3DCCD1}">
              <a14:hiddenFill xmlns:a14="http://schemas.microsoft.com/office/drawing/2010/main">
                <a:solidFill>
                  <a:srgbClr val="FFFFFF"/>
                </a:solidFill>
              </a14:hiddenFill>
            </a:ext>
          </a:extLst>
        </p:spPr>
      </p:pic>
      <p:sp>
        <p:nvSpPr>
          <p:cNvPr id="4" name="Rectangle: Rounded Corners 6">
            <a:extLst>
              <a:ext uri="{FF2B5EF4-FFF2-40B4-BE49-F238E27FC236}">
                <a16:creationId xmlns:a16="http://schemas.microsoft.com/office/drawing/2014/main" id="{A066E27D-B895-4373-928F-F9CA1FE56734}"/>
              </a:ext>
            </a:extLst>
          </p:cNvPr>
          <p:cNvSpPr/>
          <p:nvPr/>
        </p:nvSpPr>
        <p:spPr>
          <a:xfrm>
            <a:off x="1086904" y="122022"/>
            <a:ext cx="10234092" cy="68825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1" i="1" u="none" strike="noStrike" kern="1200" cap="none" spc="0" normalizeH="0" baseline="0" noProof="0" dirty="0">
                <a:ln>
                  <a:noFill/>
                </a:ln>
                <a:solidFill>
                  <a:srgbClr val="0000FF"/>
                </a:solidFill>
                <a:effectLst/>
                <a:uLnTx/>
                <a:uFillTx/>
                <a:latin typeface="Comic Sans MS" panose="030F0702030302020204" pitchFamily="66" charset="0"/>
              </a:rPr>
              <a:t>Yahuah’s End Time Message</a:t>
            </a:r>
            <a:r>
              <a:rPr kumimoji="0" lang="en-CA" sz="3200" b="0" i="1" u="none" strike="noStrike" kern="1200" cap="none" spc="0" normalizeH="0" baseline="0" noProof="0" dirty="0">
                <a:ln>
                  <a:noFill/>
                </a:ln>
                <a:solidFill>
                  <a:srgbClr val="7030A0"/>
                </a:solidFill>
                <a:effectLst/>
                <a:uLnTx/>
                <a:uFillTx/>
                <a:latin typeface="Comic Sans MS" panose="030F0702030302020204" pitchFamily="66" charset="0"/>
              </a:rPr>
              <a:t> </a:t>
            </a:r>
            <a:r>
              <a:rPr kumimoji="0" lang="en-CA" sz="3200" b="1" i="1" u="none" strike="noStrike" kern="1200" cap="none" spc="0" normalizeH="0" baseline="0" noProof="0" dirty="0">
                <a:ln>
                  <a:noFill/>
                </a:ln>
                <a:solidFill>
                  <a:srgbClr val="7030A0"/>
                </a:solidFill>
                <a:effectLst/>
                <a:uLnTx/>
                <a:uFillTx/>
                <a:latin typeface="Comic Sans MS" panose="030F0702030302020204" pitchFamily="66" charset="0"/>
              </a:rPr>
              <a:t>from Genesis 1:1-5</a:t>
            </a:r>
          </a:p>
        </p:txBody>
      </p:sp>
      <p:pic>
        <p:nvPicPr>
          <p:cNvPr id="5" name="Picture 2">
            <a:extLst>
              <a:ext uri="{FF2B5EF4-FFF2-40B4-BE49-F238E27FC236}">
                <a16:creationId xmlns:a16="http://schemas.microsoft.com/office/drawing/2014/main" id="{18DAAE8D-D665-8967-7053-D70FE599AEB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4209416" y="2929297"/>
            <a:ext cx="1334133" cy="1337098"/>
          </a:xfrm>
          <a:prstGeom prst="rect">
            <a:avLst/>
          </a:prstGeom>
          <a:noFill/>
          <a:effectLst>
            <a:outerShdw blurRad="76200" dist="12700" dir="2700000" sy="-23000" kx="-8004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962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4000"/>
            <a:lum/>
          </a:blip>
          <a:srcRect/>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572678-BBB9-4D28-9D48-C98177A63DF6}"/>
              </a:ext>
            </a:extLst>
          </p:cNvPr>
          <p:cNvSpPr>
            <a:spLocks noGrp="1"/>
          </p:cNvSpPr>
          <p:nvPr>
            <p:ph idx="1"/>
          </p:nvPr>
        </p:nvSpPr>
        <p:spPr>
          <a:xfrm>
            <a:off x="468927" y="450190"/>
            <a:ext cx="11494473" cy="6209145"/>
          </a:xfrm>
        </p:spPr>
        <p:txBody>
          <a:bodyPr>
            <a:normAutofit lnSpcReduction="10000"/>
          </a:bodyPr>
          <a:lstStyle/>
          <a:p>
            <a:pPr marL="0" indent="0" defTabSz="457200">
              <a:lnSpc>
                <a:spcPct val="100000"/>
              </a:lnSpc>
              <a:spcBef>
                <a:spcPts val="0"/>
              </a:spcBef>
              <a:buNone/>
              <a:defRPr/>
            </a:pPr>
            <a:r>
              <a:rPr lang="en-US" b="1" dirty="0">
                <a:solidFill>
                  <a:srgbClr val="000000"/>
                </a:solidFill>
                <a:latin typeface="Calibri" panose="020F0502020204030204" pitchFamily="34" charset="0"/>
              </a:rPr>
              <a:t>Note: </a:t>
            </a:r>
          </a:p>
          <a:p>
            <a:pPr defTabSz="457200">
              <a:lnSpc>
                <a:spcPct val="100000"/>
              </a:lnSpc>
              <a:spcBef>
                <a:spcPts val="0"/>
              </a:spcBef>
              <a:defRPr/>
            </a:pPr>
            <a:r>
              <a:rPr lang="en-US" sz="2400" dirty="0">
                <a:solidFill>
                  <a:srgbClr val="000000"/>
                </a:solidFill>
                <a:latin typeface="Calibri" panose="020F0502020204030204" pitchFamily="34" charset="0"/>
              </a:rPr>
              <a:t>These studies try to refrain from using the word “day” that has been </a:t>
            </a:r>
            <a:br>
              <a:rPr lang="en-US" sz="2400" dirty="0">
                <a:solidFill>
                  <a:srgbClr val="000000"/>
                </a:solidFill>
                <a:latin typeface="Calibri" panose="020F0502020204030204" pitchFamily="34" charset="0"/>
              </a:rPr>
            </a:br>
            <a:r>
              <a:rPr lang="en-US" sz="2400" dirty="0">
                <a:solidFill>
                  <a:srgbClr val="000000"/>
                </a:solidFill>
                <a:latin typeface="Calibri" panose="020F0502020204030204" pitchFamily="34" charset="0"/>
              </a:rPr>
              <a:t>translated from the original Hebrew word </a:t>
            </a:r>
            <a:r>
              <a:rPr lang="en-US" sz="2400" dirty="0">
                <a:solidFill>
                  <a:srgbClr val="0D0D0D"/>
                </a:solidFill>
                <a:latin typeface="Calibri,Bold"/>
              </a:rPr>
              <a:t>&lt;</a:t>
            </a:r>
            <a:r>
              <a:rPr lang="en-US" sz="2400" b="1" dirty="0" err="1">
                <a:ln>
                  <a:solidFill>
                    <a:sysClr val="windowText" lastClr="000000"/>
                  </a:solidFill>
                </a:ln>
                <a:solidFill>
                  <a:srgbClr val="00B150"/>
                </a:solidFill>
                <a:latin typeface="Calibri,Bold"/>
              </a:rPr>
              <a:t>yowm</a:t>
            </a:r>
            <a:r>
              <a:rPr lang="en-US" sz="2400" dirty="0">
                <a:solidFill>
                  <a:srgbClr val="0D0D0D"/>
                </a:solidFill>
                <a:latin typeface="Calibri,Bold"/>
              </a:rPr>
              <a:t>&gt;.</a:t>
            </a:r>
          </a:p>
          <a:p>
            <a:pPr defTabSz="457200">
              <a:lnSpc>
                <a:spcPct val="100000"/>
              </a:lnSpc>
              <a:spcBef>
                <a:spcPts val="0"/>
              </a:spcBef>
              <a:defRPr/>
            </a:pPr>
            <a:r>
              <a:rPr lang="en-US" sz="2400" dirty="0">
                <a:solidFill>
                  <a:srgbClr val="0D0D0D"/>
                </a:solidFill>
                <a:latin typeface="Calibri" panose="020F0502020204030204" pitchFamily="34" charset="0"/>
              </a:rPr>
              <a:t>The word “day” loses a massive amount of definitive correctness in </a:t>
            </a:r>
            <a:br>
              <a:rPr lang="en-US" sz="2400" dirty="0">
                <a:solidFill>
                  <a:srgbClr val="0D0D0D"/>
                </a:solidFill>
                <a:latin typeface="Calibri" panose="020F0502020204030204" pitchFamily="34" charset="0"/>
              </a:rPr>
            </a:br>
            <a:r>
              <a:rPr lang="en-US" sz="2400" dirty="0">
                <a:solidFill>
                  <a:srgbClr val="0D0D0D"/>
                </a:solidFill>
                <a:latin typeface="Calibri" panose="020F0502020204030204" pitchFamily="34" charset="0"/>
              </a:rPr>
              <a:t>its ambiguous definitions. </a:t>
            </a:r>
          </a:p>
          <a:p>
            <a:pPr defTabSz="457200">
              <a:lnSpc>
                <a:spcPct val="100000"/>
              </a:lnSpc>
              <a:spcBef>
                <a:spcPts val="0"/>
              </a:spcBef>
              <a:defRPr/>
            </a:pPr>
            <a:r>
              <a:rPr lang="en-US" sz="2400" dirty="0">
                <a:solidFill>
                  <a:srgbClr val="0D0D0D"/>
                </a:solidFill>
                <a:latin typeface="Calibri" panose="020F0502020204030204" pitchFamily="34" charset="0"/>
              </a:rPr>
              <a:t>Day can indicate 12 </a:t>
            </a:r>
            <a:r>
              <a:rPr lang="en-US" sz="2400" b="1" u="sng" dirty="0">
                <a:solidFill>
                  <a:srgbClr val="FF0000"/>
                </a:solidFill>
                <a:latin typeface="Calibri" panose="020F0502020204030204" pitchFamily="34" charset="0"/>
              </a:rPr>
              <a:t>or</a:t>
            </a:r>
            <a:r>
              <a:rPr lang="en-US" sz="2400" dirty="0">
                <a:solidFill>
                  <a:srgbClr val="0D0D0D"/>
                </a:solidFill>
                <a:latin typeface="Calibri" panose="020F0502020204030204" pitchFamily="34" charset="0"/>
              </a:rPr>
              <a:t> 24 hours, day </a:t>
            </a:r>
            <a:r>
              <a:rPr lang="en-US" sz="2400" b="1" u="sng" dirty="0">
                <a:solidFill>
                  <a:srgbClr val="FF0000"/>
                </a:solidFill>
                <a:latin typeface="Calibri" panose="020F0502020204030204" pitchFamily="34" charset="0"/>
              </a:rPr>
              <a:t>or</a:t>
            </a:r>
            <a:r>
              <a:rPr lang="en-US" sz="2400" dirty="0">
                <a:solidFill>
                  <a:srgbClr val="0D0D0D"/>
                </a:solidFill>
                <a:latin typeface="Calibri" panose="020F0502020204030204" pitchFamily="34" charset="0"/>
              </a:rPr>
              <a:t> night, </a:t>
            </a:r>
            <a:r>
              <a:rPr lang="en-US" sz="2400" b="1" u="sng" dirty="0">
                <a:solidFill>
                  <a:srgbClr val="FF0000"/>
                </a:solidFill>
                <a:latin typeface="Calibri" panose="020F0502020204030204" pitchFamily="34" charset="0"/>
              </a:rPr>
              <a:t>or</a:t>
            </a:r>
            <a:r>
              <a:rPr lang="en-US" sz="2400" dirty="0">
                <a:solidFill>
                  <a:srgbClr val="0D0D0D"/>
                </a:solidFill>
                <a:latin typeface="Calibri" panose="020F0502020204030204" pitchFamily="34" charset="0"/>
              </a:rPr>
              <a:t> both! </a:t>
            </a:r>
            <a:br>
              <a:rPr lang="en-US" sz="2400" dirty="0">
                <a:solidFill>
                  <a:srgbClr val="0D0D0D"/>
                </a:solidFill>
                <a:latin typeface="Calibri" panose="020F0502020204030204" pitchFamily="34" charset="0"/>
              </a:rPr>
            </a:br>
            <a:endParaRPr lang="en-US" sz="2400" dirty="0">
              <a:solidFill>
                <a:srgbClr val="0D0D0D"/>
              </a:solidFill>
              <a:latin typeface="Calibri" panose="020F0502020204030204" pitchFamily="34" charset="0"/>
            </a:endParaRPr>
          </a:p>
          <a:p>
            <a:pPr marL="0" lvl="0" indent="0" defTabSz="457200">
              <a:lnSpc>
                <a:spcPct val="100000"/>
              </a:lnSpc>
              <a:spcBef>
                <a:spcPts val="0"/>
              </a:spcBef>
              <a:buNone/>
              <a:defRPr/>
            </a:pPr>
            <a:r>
              <a:rPr lang="en-US" sz="2400" dirty="0">
                <a:solidFill>
                  <a:srgbClr val="0D0D0D"/>
                </a:solidFill>
                <a:latin typeface="Calibri" panose="020F0502020204030204" pitchFamily="34" charset="0"/>
              </a:rPr>
              <a:t>To understand Scripture correctly we need to be </a:t>
            </a:r>
            <a:r>
              <a:rPr lang="en-US" sz="2400" u="sng" dirty="0">
                <a:solidFill>
                  <a:srgbClr val="0D0D0D"/>
                </a:solidFill>
                <a:latin typeface="Calibri" panose="020F0502020204030204" pitchFamily="34" charset="0"/>
              </a:rPr>
              <a:t>much more accurate</a:t>
            </a:r>
            <a:r>
              <a:rPr lang="en-US" sz="2400" dirty="0">
                <a:solidFill>
                  <a:srgbClr val="0D0D0D"/>
                </a:solidFill>
                <a:latin typeface="Calibri" panose="020F0502020204030204" pitchFamily="34" charset="0"/>
              </a:rPr>
              <a:t>. </a:t>
            </a:r>
          </a:p>
          <a:p>
            <a:pPr marL="0" lvl="0" indent="0" defTabSz="457200">
              <a:lnSpc>
                <a:spcPct val="100000"/>
              </a:lnSpc>
              <a:spcBef>
                <a:spcPts val="0"/>
              </a:spcBef>
              <a:buNone/>
              <a:defRPr/>
            </a:pPr>
            <a:r>
              <a:rPr lang="en-US" sz="2400" dirty="0">
                <a:solidFill>
                  <a:srgbClr val="0D0D0D"/>
                </a:solidFill>
                <a:latin typeface="Calibri" panose="020F0502020204030204" pitchFamily="34" charset="0"/>
              </a:rPr>
              <a:t>Preference is given to the </a:t>
            </a:r>
            <a:r>
              <a:rPr lang="en-US" sz="2400" dirty="0">
                <a:latin typeface="Calibri" panose="020F0502020204030204" pitchFamily="34" charset="0"/>
              </a:rPr>
              <a:t>word</a:t>
            </a:r>
            <a:r>
              <a:rPr lang="en-US" sz="2400" dirty="0">
                <a:solidFill>
                  <a:srgbClr val="0D0D0D"/>
                </a:solidFill>
                <a:latin typeface="Calibri" panose="020F0502020204030204" pitchFamily="34" charset="0"/>
              </a:rPr>
              <a:t> “</a:t>
            </a:r>
            <a:r>
              <a:rPr lang="en-US" sz="2400" b="1" dirty="0">
                <a:ln>
                  <a:solidFill>
                    <a:sysClr val="windowText" lastClr="000000"/>
                  </a:solidFill>
                </a:ln>
                <a:solidFill>
                  <a:srgbClr val="9F0CFF"/>
                </a:solidFill>
                <a:latin typeface="Calibri,Bold"/>
              </a:rPr>
              <a:t>cycle</a:t>
            </a:r>
            <a:r>
              <a:rPr lang="en-US" sz="2400" dirty="0">
                <a:latin typeface="Calibri" panose="020F0502020204030204" pitchFamily="34" charset="0"/>
                <a:cs typeface="Calibri" panose="020F0502020204030204" pitchFamily="34" charset="0"/>
              </a:rPr>
              <a:t>”</a:t>
            </a:r>
            <a:r>
              <a:rPr lang="en-US" sz="2400" b="1" dirty="0">
                <a:solidFill>
                  <a:srgbClr val="9F0CFF"/>
                </a:solidFill>
                <a:latin typeface="Calibri,Bold"/>
              </a:rPr>
              <a:t> </a:t>
            </a:r>
            <a:r>
              <a:rPr lang="en-US" sz="2400" dirty="0">
                <a:solidFill>
                  <a:srgbClr val="0D0D0D"/>
                </a:solidFill>
                <a:latin typeface="Calibri" panose="020F0502020204030204" pitchFamily="34" charset="0"/>
              </a:rPr>
              <a:t>in place of the word </a:t>
            </a:r>
            <a:r>
              <a:rPr lang="en-US" sz="2400" b="1" i="1" dirty="0">
                <a:solidFill>
                  <a:srgbClr val="0D0D0D"/>
                </a:solidFill>
                <a:latin typeface="Georgia,Italic"/>
              </a:rPr>
              <a:t>day</a:t>
            </a:r>
            <a:r>
              <a:rPr lang="en-US" sz="2400" dirty="0">
                <a:solidFill>
                  <a:srgbClr val="0D0D0D"/>
                </a:solidFill>
                <a:latin typeface="Calibri" panose="020F0502020204030204" pitchFamily="34" charset="0"/>
              </a:rPr>
              <a:t>.</a:t>
            </a:r>
          </a:p>
          <a:p>
            <a:pPr marL="0" lvl="0" indent="0" defTabSz="457200">
              <a:lnSpc>
                <a:spcPct val="100000"/>
              </a:lnSpc>
              <a:spcBef>
                <a:spcPts val="0"/>
              </a:spcBef>
              <a:buNone/>
              <a:defRPr/>
            </a:pPr>
            <a:r>
              <a:rPr lang="en-US" sz="2400" dirty="0">
                <a:solidFill>
                  <a:srgbClr val="0D0D0D"/>
                </a:solidFill>
                <a:latin typeface="Calibri" panose="020F0502020204030204" pitchFamily="34" charset="0"/>
              </a:rPr>
              <a:t>When quoting the</a:t>
            </a:r>
            <a:r>
              <a:rPr lang="en-US" sz="2400" b="1" dirty="0">
                <a:solidFill>
                  <a:srgbClr val="9F0CFF"/>
                </a:solidFill>
                <a:latin typeface="Calibri,Bold"/>
              </a:rPr>
              <a:t> </a:t>
            </a:r>
            <a:r>
              <a:rPr lang="en-US" sz="2400" dirty="0">
                <a:solidFill>
                  <a:srgbClr val="0D0D0D"/>
                </a:solidFill>
                <a:latin typeface="Calibri" panose="020F0502020204030204" pitchFamily="34" charset="0"/>
              </a:rPr>
              <a:t>Scriptures or citing the Shabbat </a:t>
            </a:r>
            <a:r>
              <a:rPr lang="en-US" sz="2400" b="1" dirty="0">
                <a:ln>
                  <a:solidFill>
                    <a:sysClr val="windowText" lastClr="000000"/>
                  </a:solidFill>
                </a:ln>
                <a:solidFill>
                  <a:srgbClr val="FF0066"/>
                </a:solidFill>
                <a:latin typeface="Calibri,Bold"/>
              </a:rPr>
              <a:t>Day</a:t>
            </a:r>
            <a:r>
              <a:rPr lang="en-US" sz="2400" b="1" dirty="0">
                <a:solidFill>
                  <a:srgbClr val="FF0066"/>
                </a:solidFill>
                <a:latin typeface="Calibri,Bold"/>
              </a:rPr>
              <a:t> </a:t>
            </a:r>
            <a:r>
              <a:rPr lang="en-US" sz="2400" dirty="0">
                <a:solidFill>
                  <a:srgbClr val="0D0D0D"/>
                </a:solidFill>
                <a:latin typeface="Calibri" panose="020F0502020204030204" pitchFamily="34" charset="0"/>
              </a:rPr>
              <a:t>you will see it. </a:t>
            </a:r>
          </a:p>
          <a:p>
            <a:pPr marL="0" lvl="0" indent="0" defTabSz="457200">
              <a:lnSpc>
                <a:spcPct val="100000"/>
              </a:lnSpc>
              <a:spcBef>
                <a:spcPts val="0"/>
              </a:spcBef>
              <a:buNone/>
              <a:defRPr/>
            </a:pPr>
            <a:r>
              <a:rPr lang="en-US" sz="2400" dirty="0">
                <a:solidFill>
                  <a:srgbClr val="0D0D0D"/>
                </a:solidFill>
                <a:latin typeface="Calibri" panose="020F0502020204030204" pitchFamily="34" charset="0"/>
              </a:rPr>
              <a:t>Otherwise </a:t>
            </a:r>
            <a:r>
              <a:rPr lang="en-US" sz="2400" b="1" dirty="0">
                <a:ln>
                  <a:solidFill>
                    <a:sysClr val="windowText" lastClr="000000"/>
                  </a:solidFill>
                </a:ln>
                <a:solidFill>
                  <a:srgbClr val="9A00FF"/>
                </a:solidFill>
                <a:latin typeface="Calibri,Bold"/>
              </a:rPr>
              <a:t>cycle</a:t>
            </a:r>
            <a:r>
              <a:rPr lang="en-US" sz="2400" b="1" dirty="0">
                <a:solidFill>
                  <a:srgbClr val="9A00FF"/>
                </a:solidFill>
                <a:latin typeface="Calibri,Bold"/>
              </a:rPr>
              <a:t> </a:t>
            </a:r>
            <a:r>
              <a:rPr lang="en-US" sz="2400" dirty="0">
                <a:solidFill>
                  <a:srgbClr val="0D0D0D"/>
                </a:solidFill>
                <a:latin typeface="Calibri" panose="020F0502020204030204" pitchFamily="34" charset="0"/>
              </a:rPr>
              <a:t>is the word of choice. </a:t>
            </a:r>
            <a:br>
              <a:rPr lang="en-US" sz="2400" dirty="0">
                <a:solidFill>
                  <a:srgbClr val="0D0D0D"/>
                </a:solidFill>
                <a:latin typeface="Calibri" panose="020F0502020204030204" pitchFamily="34" charset="0"/>
              </a:rPr>
            </a:br>
            <a:endParaRPr lang="en-US" sz="2400" dirty="0">
              <a:solidFill>
                <a:srgbClr val="0D0D0D"/>
              </a:solidFill>
              <a:latin typeface="Calibri" panose="020F0502020204030204" pitchFamily="34" charset="0"/>
            </a:endParaRPr>
          </a:p>
          <a:p>
            <a:pPr marL="0" lvl="0" indent="0" defTabSz="457200">
              <a:lnSpc>
                <a:spcPct val="100000"/>
              </a:lnSpc>
              <a:spcBef>
                <a:spcPts val="0"/>
              </a:spcBef>
              <a:buNone/>
              <a:defRPr/>
            </a:pPr>
            <a:r>
              <a:rPr lang="en-US" sz="2400" dirty="0">
                <a:solidFill>
                  <a:srgbClr val="0D0D0D"/>
                </a:solidFill>
                <a:latin typeface="Calibri" panose="020F0502020204030204" pitchFamily="34" charset="0"/>
              </a:rPr>
              <a:t>The 24 hour </a:t>
            </a:r>
            <a:r>
              <a:rPr lang="en-US" sz="2400" b="1" dirty="0">
                <a:ln>
                  <a:solidFill>
                    <a:sysClr val="windowText" lastClr="000000"/>
                  </a:solidFill>
                </a:ln>
                <a:solidFill>
                  <a:srgbClr val="9A00FF"/>
                </a:solidFill>
                <a:latin typeface="Calibri,Bold"/>
              </a:rPr>
              <a:t>cycle</a:t>
            </a:r>
            <a:r>
              <a:rPr lang="en-US" sz="2400" b="1" dirty="0">
                <a:solidFill>
                  <a:srgbClr val="9A00FF"/>
                </a:solidFill>
                <a:latin typeface="Calibri,Bold"/>
              </a:rPr>
              <a:t> </a:t>
            </a:r>
            <a:r>
              <a:rPr lang="en-US" sz="2400" dirty="0">
                <a:solidFill>
                  <a:srgbClr val="0D0D0D"/>
                </a:solidFill>
                <a:latin typeface="Calibri" panose="020F0502020204030204" pitchFamily="34" charset="0"/>
              </a:rPr>
              <a:t>will be </a:t>
            </a:r>
            <a:r>
              <a:rPr lang="en-US" sz="2400" i="1" dirty="0">
                <a:solidFill>
                  <a:srgbClr val="FF0000"/>
                </a:solidFill>
                <a:latin typeface="Calibri,Italic"/>
              </a:rPr>
              <a:t>defined </a:t>
            </a:r>
            <a:r>
              <a:rPr lang="en-US" sz="2400" dirty="0">
                <a:solidFill>
                  <a:srgbClr val="0D0D0D"/>
                </a:solidFill>
                <a:latin typeface="Calibri" panose="020F0502020204030204" pitchFamily="34" charset="0"/>
              </a:rPr>
              <a:t>below to pinpoint the </a:t>
            </a:r>
            <a:r>
              <a:rPr lang="en-US" sz="2400" b="1" dirty="0">
                <a:solidFill>
                  <a:srgbClr val="0D0D0D"/>
                </a:solidFill>
                <a:latin typeface="Calibri,Bold"/>
              </a:rPr>
              <a:t>two seasons</a:t>
            </a:r>
            <a:r>
              <a:rPr lang="en-US" sz="2400" dirty="0">
                <a:solidFill>
                  <a:srgbClr val="0D0D0D"/>
                </a:solidFill>
                <a:latin typeface="Calibri" panose="020F0502020204030204" pitchFamily="34" charset="0"/>
              </a:rPr>
              <a:t>. </a:t>
            </a:r>
          </a:p>
          <a:p>
            <a:pPr marL="342900" lvl="0" indent="-342900" defTabSz="457200">
              <a:lnSpc>
                <a:spcPct val="100000"/>
              </a:lnSpc>
              <a:spcBef>
                <a:spcPts val="0"/>
              </a:spcBef>
              <a:buFontTx/>
              <a:buAutoNum type="arabicPeriod"/>
              <a:defRPr/>
            </a:pPr>
            <a:r>
              <a:rPr lang="en-US" sz="2400" b="1" dirty="0">
                <a:ln>
                  <a:solidFill>
                    <a:sysClr val="windowText" lastClr="000000"/>
                  </a:solidFill>
                </a:ln>
                <a:solidFill>
                  <a:srgbClr val="9A00FF"/>
                </a:solidFill>
                <a:latin typeface="Calibri,Bold"/>
              </a:rPr>
              <a:t>Cycle</a:t>
            </a:r>
            <a:r>
              <a:rPr lang="en-US" sz="2400" b="1" dirty="0">
                <a:solidFill>
                  <a:srgbClr val="9A00FF"/>
                </a:solidFill>
                <a:latin typeface="Calibri,Bold"/>
              </a:rPr>
              <a:t> </a:t>
            </a:r>
            <a:r>
              <a:rPr lang="en-US" sz="2400" b="1" dirty="0">
                <a:solidFill>
                  <a:srgbClr val="0D0D0D"/>
                </a:solidFill>
                <a:latin typeface="Calibri,Bold"/>
              </a:rPr>
              <a:t>= </a:t>
            </a:r>
            <a:r>
              <a:rPr lang="en-US" sz="2400" dirty="0">
                <a:solidFill>
                  <a:srgbClr val="0D0D0D"/>
                </a:solidFill>
                <a:latin typeface="Calibri" panose="020F0502020204030204" pitchFamily="34" charset="0"/>
              </a:rPr>
              <a:t>24 hours containing the 2 seasons, one of </a:t>
            </a:r>
            <a:r>
              <a:rPr lang="en-US" sz="2400" b="1" dirty="0">
                <a:ln>
                  <a:solidFill>
                    <a:sysClr val="windowText" lastClr="000000"/>
                  </a:solidFill>
                </a:ln>
                <a:solidFill>
                  <a:srgbClr val="9A33FF"/>
                </a:solidFill>
                <a:latin typeface="Calibri,Bold"/>
              </a:rPr>
              <a:t>light</a:t>
            </a:r>
            <a:r>
              <a:rPr lang="en-US" sz="2400" b="1" dirty="0">
                <a:solidFill>
                  <a:srgbClr val="9A33FF"/>
                </a:solidFill>
                <a:latin typeface="Calibri,Bold"/>
              </a:rPr>
              <a:t> </a:t>
            </a:r>
            <a:r>
              <a:rPr lang="en-US" sz="2400" dirty="0">
                <a:solidFill>
                  <a:srgbClr val="0D0D0D"/>
                </a:solidFill>
                <a:latin typeface="Calibri" panose="020F0502020204030204" pitchFamily="34" charset="0"/>
              </a:rPr>
              <a:t>– H216 </a:t>
            </a:r>
            <a:r>
              <a:rPr lang="en-US" sz="2400" dirty="0">
                <a:solidFill>
                  <a:srgbClr val="0D0D0D"/>
                </a:solidFill>
                <a:latin typeface="Calibri,Bold"/>
              </a:rPr>
              <a:t>&lt;</a:t>
            </a:r>
            <a:r>
              <a:rPr lang="en-US" sz="2400" b="1" dirty="0">
                <a:ln>
                  <a:solidFill>
                    <a:sysClr val="windowText" lastClr="000000"/>
                  </a:solidFill>
                </a:ln>
                <a:solidFill>
                  <a:srgbClr val="00B150"/>
                </a:solidFill>
                <a:latin typeface="Calibri,Bold"/>
              </a:rPr>
              <a:t>’</a:t>
            </a:r>
            <a:r>
              <a:rPr lang="en-US" sz="2400" b="1" dirty="0" err="1">
                <a:ln>
                  <a:solidFill>
                    <a:sysClr val="windowText" lastClr="000000"/>
                  </a:solidFill>
                </a:ln>
                <a:solidFill>
                  <a:srgbClr val="00B150"/>
                </a:solidFill>
                <a:latin typeface="Calibri,Bold"/>
              </a:rPr>
              <a:t>owr</a:t>
            </a:r>
            <a:r>
              <a:rPr lang="en-US" sz="2400" dirty="0">
                <a:solidFill>
                  <a:srgbClr val="0D0D0D"/>
                </a:solidFill>
                <a:latin typeface="Calibri,Bold"/>
              </a:rPr>
              <a:t>&gt;</a:t>
            </a:r>
            <a:r>
              <a:rPr lang="en-US" sz="2400" b="1" dirty="0">
                <a:solidFill>
                  <a:srgbClr val="0D0D0D"/>
                </a:solidFill>
                <a:latin typeface="Calibri,Bold"/>
              </a:rPr>
              <a:t> </a:t>
            </a:r>
            <a:r>
              <a:rPr lang="en-US" sz="2400" dirty="0">
                <a:solidFill>
                  <a:srgbClr val="1F497D"/>
                </a:solidFill>
                <a:latin typeface="Calibri,Bold"/>
              </a:rPr>
              <a:t>and </a:t>
            </a:r>
            <a:br>
              <a:rPr lang="en-US" sz="2400" dirty="0">
                <a:solidFill>
                  <a:srgbClr val="1F497D"/>
                </a:solidFill>
                <a:latin typeface="Calibri,Bold"/>
              </a:rPr>
            </a:br>
            <a:r>
              <a:rPr lang="en-US" sz="2400" dirty="0">
                <a:solidFill>
                  <a:srgbClr val="1F497D"/>
                </a:solidFill>
                <a:latin typeface="Calibri,Bold"/>
              </a:rPr>
              <a:t>		one of</a:t>
            </a:r>
            <a:r>
              <a:rPr lang="en-US" sz="2400" b="1" dirty="0">
                <a:solidFill>
                  <a:srgbClr val="1F497D"/>
                </a:solidFill>
                <a:latin typeface="Calibri,Bold"/>
              </a:rPr>
              <a:t> </a:t>
            </a:r>
            <a:r>
              <a:rPr lang="en-US" sz="2400" b="1" dirty="0">
                <a:ln>
                  <a:solidFill>
                    <a:sysClr val="windowText" lastClr="000000"/>
                  </a:solidFill>
                </a:ln>
                <a:solidFill>
                  <a:srgbClr val="9A33FF"/>
                </a:solidFill>
                <a:latin typeface="Calibri,Bold"/>
              </a:rPr>
              <a:t>night</a:t>
            </a:r>
            <a:r>
              <a:rPr lang="en-US" sz="2400" b="1" dirty="0">
                <a:solidFill>
                  <a:srgbClr val="9A33FF"/>
                </a:solidFill>
                <a:latin typeface="Calibri,Bold"/>
              </a:rPr>
              <a:t> </a:t>
            </a:r>
            <a:r>
              <a:rPr lang="en-US" sz="2400" dirty="0">
                <a:solidFill>
                  <a:srgbClr val="0D0D0D"/>
                </a:solidFill>
                <a:latin typeface="Calibri" panose="020F0502020204030204" pitchFamily="34" charset="0"/>
              </a:rPr>
              <a:t>– H3915 </a:t>
            </a:r>
            <a:r>
              <a:rPr lang="en-US" sz="2400" dirty="0">
                <a:solidFill>
                  <a:srgbClr val="0D0D0D"/>
                </a:solidFill>
                <a:latin typeface="Calibri,Bold"/>
              </a:rPr>
              <a:t>&lt;</a:t>
            </a:r>
            <a:r>
              <a:rPr lang="en-US" sz="2400" b="1" dirty="0" err="1">
                <a:ln>
                  <a:solidFill>
                    <a:sysClr val="windowText" lastClr="000000"/>
                  </a:solidFill>
                </a:ln>
                <a:solidFill>
                  <a:srgbClr val="00B150"/>
                </a:solidFill>
                <a:latin typeface="Calibri,Bold"/>
              </a:rPr>
              <a:t>layil</a:t>
            </a:r>
            <a:r>
              <a:rPr lang="en-US" sz="2400" dirty="0">
                <a:solidFill>
                  <a:srgbClr val="0D0D0D"/>
                </a:solidFill>
                <a:latin typeface="Calibri,Bold"/>
              </a:rPr>
              <a:t>&gt;.</a:t>
            </a:r>
            <a:r>
              <a:rPr lang="en-US" sz="2400" b="1" dirty="0">
                <a:solidFill>
                  <a:srgbClr val="0D0D0D"/>
                </a:solidFill>
                <a:latin typeface="Calibri,Bold"/>
              </a:rPr>
              <a:t> </a:t>
            </a:r>
          </a:p>
          <a:p>
            <a:pPr marL="342900" lvl="0" indent="-342900" defTabSz="457200">
              <a:lnSpc>
                <a:spcPct val="100000"/>
              </a:lnSpc>
              <a:spcBef>
                <a:spcPts val="0"/>
              </a:spcBef>
              <a:buFontTx/>
              <a:buAutoNum type="arabicPeriod"/>
              <a:defRPr/>
            </a:pPr>
            <a:r>
              <a:rPr lang="en-US" sz="2400" b="1" dirty="0">
                <a:ln>
                  <a:solidFill>
                    <a:sysClr val="windowText" lastClr="000000"/>
                  </a:solidFill>
                </a:ln>
                <a:solidFill>
                  <a:srgbClr val="9A00FF"/>
                </a:solidFill>
                <a:latin typeface="Calibri,Bold"/>
              </a:rPr>
              <a:t>Season</a:t>
            </a:r>
            <a:r>
              <a:rPr lang="en-US" sz="2400" b="1" dirty="0">
                <a:solidFill>
                  <a:srgbClr val="9A00FF"/>
                </a:solidFill>
                <a:latin typeface="Calibri,Bold"/>
              </a:rPr>
              <a:t> </a:t>
            </a:r>
            <a:r>
              <a:rPr lang="en-US" sz="2400" dirty="0">
                <a:solidFill>
                  <a:srgbClr val="000000"/>
                </a:solidFill>
                <a:latin typeface="Calibri" panose="020F0502020204030204" pitchFamily="34" charset="0"/>
              </a:rPr>
              <a:t>H6256 - &lt;</a:t>
            </a:r>
            <a:r>
              <a:rPr lang="en-US" sz="2400" b="1" dirty="0">
                <a:ln>
                  <a:solidFill>
                    <a:sysClr val="windowText" lastClr="000000"/>
                  </a:solidFill>
                </a:ln>
                <a:solidFill>
                  <a:srgbClr val="00B150"/>
                </a:solidFill>
                <a:latin typeface="Calibri,Bold"/>
              </a:rPr>
              <a:t>`eth</a:t>
            </a:r>
            <a:r>
              <a:rPr lang="en-US" sz="2400" dirty="0">
                <a:solidFill>
                  <a:srgbClr val="000000"/>
                </a:solidFill>
                <a:latin typeface="Calibri" panose="020F0502020204030204" pitchFamily="34" charset="0"/>
              </a:rPr>
              <a:t>&gt;, </a:t>
            </a:r>
            <a:r>
              <a:rPr lang="en-US" sz="2400" b="1" dirty="0">
                <a:solidFill>
                  <a:srgbClr val="000000"/>
                </a:solidFill>
                <a:latin typeface="Calibri,Bold"/>
              </a:rPr>
              <a:t>= </a:t>
            </a:r>
            <a:r>
              <a:rPr lang="en-US" sz="2400" dirty="0">
                <a:solidFill>
                  <a:srgbClr val="000000"/>
                </a:solidFill>
                <a:latin typeface="Calibri,Bold"/>
              </a:rPr>
              <a:t>(approx.) </a:t>
            </a:r>
            <a:r>
              <a:rPr lang="en-US" sz="2400" dirty="0">
                <a:solidFill>
                  <a:srgbClr val="000000"/>
                </a:solidFill>
                <a:latin typeface="Calibri" panose="020F0502020204030204" pitchFamily="34" charset="0"/>
              </a:rPr>
              <a:t>12 Hour blocks of time whether it is the </a:t>
            </a:r>
            <a:br>
              <a:rPr lang="en-US" sz="2400" dirty="0">
                <a:solidFill>
                  <a:srgbClr val="000000"/>
                </a:solidFill>
                <a:latin typeface="Calibri" panose="020F0502020204030204" pitchFamily="34" charset="0"/>
              </a:rPr>
            </a:br>
            <a:r>
              <a:rPr lang="en-US" sz="2400" dirty="0">
                <a:solidFill>
                  <a:srgbClr val="000000"/>
                </a:solidFill>
                <a:latin typeface="Calibri" panose="020F0502020204030204" pitchFamily="34" charset="0"/>
              </a:rPr>
              <a:t>       	</a:t>
            </a:r>
            <a:r>
              <a:rPr lang="en-US" sz="2400" b="1" dirty="0">
                <a:ln>
                  <a:solidFill>
                    <a:sysClr val="windowText" lastClr="000000"/>
                  </a:solidFill>
                </a:ln>
                <a:solidFill>
                  <a:srgbClr val="9A33FF"/>
                </a:solidFill>
                <a:latin typeface="Calibri,Bold"/>
              </a:rPr>
              <a:t>Light Season </a:t>
            </a:r>
            <a:r>
              <a:rPr lang="en-US" sz="2400" b="1" dirty="0">
                <a:ln>
                  <a:solidFill>
                    <a:sysClr val="windowText" lastClr="000000"/>
                  </a:solidFill>
                </a:ln>
                <a:solidFill>
                  <a:srgbClr val="FF0000"/>
                </a:solidFill>
                <a:latin typeface="Calibri,Bold"/>
              </a:rPr>
              <a:t>or </a:t>
            </a:r>
            <a:r>
              <a:rPr lang="en-US" sz="2400" b="1" dirty="0">
                <a:ln>
                  <a:solidFill>
                    <a:sysClr val="windowText" lastClr="000000"/>
                  </a:solidFill>
                </a:ln>
                <a:solidFill>
                  <a:srgbClr val="9A33FF"/>
                </a:solidFill>
                <a:latin typeface="Calibri,Bold"/>
              </a:rPr>
              <a:t>Night Season</a:t>
            </a:r>
            <a:r>
              <a:rPr lang="en-US" sz="2400" dirty="0">
                <a:ln>
                  <a:solidFill>
                    <a:sysClr val="windowText" lastClr="000000"/>
                  </a:solidFill>
                </a:ln>
                <a:solidFill>
                  <a:srgbClr val="9A33FF"/>
                </a:solidFill>
                <a:latin typeface="Calibri,Bold"/>
              </a:rPr>
              <a:t>.</a:t>
            </a:r>
            <a:r>
              <a:rPr lang="en-US" sz="2400" dirty="0">
                <a:solidFill>
                  <a:srgbClr val="000000"/>
                </a:solidFill>
                <a:latin typeface="Calibri" panose="020F0502020204030204" pitchFamily="34" charset="0"/>
              </a:rPr>
              <a:t> </a:t>
            </a:r>
          </a:p>
          <a:p>
            <a:pPr marL="0" lvl="0" indent="0" defTabSz="457200">
              <a:lnSpc>
                <a:spcPct val="100000"/>
              </a:lnSpc>
              <a:spcBef>
                <a:spcPts val="0"/>
              </a:spcBef>
              <a:buNone/>
              <a:defRPr/>
            </a:pPr>
            <a:r>
              <a:rPr lang="en-US" sz="2400" dirty="0">
                <a:solidFill>
                  <a:srgbClr val="000000"/>
                </a:solidFill>
                <a:latin typeface="Calibri" panose="020F0502020204030204" pitchFamily="34" charset="0"/>
              </a:rPr>
              <a:t>A very important application example of “</a:t>
            </a:r>
            <a:r>
              <a:rPr lang="en-US" sz="2400" b="1" dirty="0">
                <a:ln>
                  <a:solidFill>
                    <a:sysClr val="windowText" lastClr="000000"/>
                  </a:solidFill>
                </a:ln>
                <a:solidFill>
                  <a:srgbClr val="9A33FF"/>
                </a:solidFill>
                <a:latin typeface="Calibri,Bold"/>
              </a:rPr>
              <a:t>season</a:t>
            </a:r>
            <a:r>
              <a:rPr lang="en-US" sz="2400" dirty="0">
                <a:solidFill>
                  <a:srgbClr val="000000"/>
                </a:solidFill>
                <a:latin typeface="Calibri" panose="020F0502020204030204" pitchFamily="34" charset="0"/>
              </a:rPr>
              <a:t>” </a:t>
            </a:r>
            <a:r>
              <a:rPr lang="en-US" sz="2400" b="1" dirty="0">
                <a:ln>
                  <a:solidFill>
                    <a:sysClr val="windowText" lastClr="000000"/>
                  </a:solidFill>
                </a:ln>
                <a:solidFill>
                  <a:srgbClr val="9A33FF"/>
                </a:solidFill>
                <a:latin typeface="Calibri,Bold"/>
              </a:rPr>
              <a:t>is</a:t>
            </a:r>
            <a:r>
              <a:rPr lang="en-US" sz="2400" b="1" dirty="0">
                <a:solidFill>
                  <a:srgbClr val="9A33FF"/>
                </a:solidFill>
                <a:latin typeface="Calibri,Bold"/>
              </a:rPr>
              <a:t> </a:t>
            </a:r>
            <a:r>
              <a:rPr lang="en-US" sz="2400" dirty="0">
                <a:solidFill>
                  <a:srgbClr val="000000"/>
                </a:solidFill>
                <a:latin typeface="Calibri" panose="020F0502020204030204" pitchFamily="34" charset="0"/>
              </a:rPr>
              <a:t>found in </a:t>
            </a:r>
            <a:r>
              <a:rPr lang="en-US" sz="2200" b="1" dirty="0" err="1">
                <a:ln>
                  <a:solidFill>
                    <a:sysClr val="windowText" lastClr="000000"/>
                  </a:solidFill>
                </a:ln>
                <a:solidFill>
                  <a:srgbClr val="006699"/>
                </a:solidFill>
                <a:latin typeface="Calibri,Bold"/>
              </a:rPr>
              <a:t>Yerimyahu</a:t>
            </a:r>
            <a:r>
              <a:rPr lang="en-US" sz="2000" b="1" dirty="0">
                <a:solidFill>
                  <a:srgbClr val="006699"/>
                </a:solidFill>
                <a:latin typeface="Calibri,Bold"/>
              </a:rPr>
              <a:t> </a:t>
            </a:r>
            <a:r>
              <a:rPr lang="en-US" sz="2000" dirty="0">
                <a:solidFill>
                  <a:srgbClr val="000000"/>
                </a:solidFill>
                <a:latin typeface="Calibri" panose="020F0502020204030204" pitchFamily="34" charset="0"/>
              </a:rPr>
              <a:t>(</a:t>
            </a:r>
            <a:r>
              <a:rPr lang="en-US" sz="2000" dirty="0" err="1">
                <a:solidFill>
                  <a:srgbClr val="000000"/>
                </a:solidFill>
                <a:latin typeface="Calibri" panose="020F0502020204030204" pitchFamily="34" charset="0"/>
              </a:rPr>
              <a:t>Jer</a:t>
            </a:r>
            <a:r>
              <a:rPr lang="en-US" sz="2000" dirty="0">
                <a:solidFill>
                  <a:srgbClr val="000000"/>
                </a:solidFill>
                <a:latin typeface="Calibri" panose="020F0502020204030204" pitchFamily="34" charset="0"/>
              </a:rPr>
              <a:t>)</a:t>
            </a:r>
            <a:r>
              <a:rPr lang="en-US" sz="2000" dirty="0">
                <a:ln>
                  <a:solidFill>
                    <a:sysClr val="windowText" lastClr="000000"/>
                  </a:solidFill>
                </a:ln>
                <a:solidFill>
                  <a:srgbClr val="000000"/>
                </a:solidFill>
                <a:latin typeface="Calibri" panose="020F0502020204030204" pitchFamily="34" charset="0"/>
              </a:rPr>
              <a:t> </a:t>
            </a:r>
            <a:r>
              <a:rPr lang="en-US" sz="2200" b="1" dirty="0">
                <a:ln>
                  <a:solidFill>
                    <a:sysClr val="windowText" lastClr="000000"/>
                  </a:solidFill>
                </a:ln>
                <a:solidFill>
                  <a:srgbClr val="006699"/>
                </a:solidFill>
                <a:latin typeface="Calibri,Bold"/>
              </a:rPr>
              <a:t>33:20-25.</a:t>
            </a:r>
          </a:p>
        </p:txBody>
      </p:sp>
      <p:sp>
        <p:nvSpPr>
          <p:cNvPr id="2" name="Slide Number Placeholder 1">
            <a:extLst>
              <a:ext uri="{FF2B5EF4-FFF2-40B4-BE49-F238E27FC236}">
                <a16:creationId xmlns:a16="http://schemas.microsoft.com/office/drawing/2014/main" id="{CC8354C7-C912-4B30-B138-507884804EDF}"/>
              </a:ext>
            </a:extLst>
          </p:cNvPr>
          <p:cNvSpPr>
            <a:spLocks noGrp="1"/>
          </p:cNvSpPr>
          <p:nvPr>
            <p:ph type="sldNum" sz="quarter" idx="12"/>
          </p:nvPr>
        </p:nvSpPr>
        <p:spPr>
          <a:xfrm>
            <a:off x="11684001" y="6517986"/>
            <a:ext cx="508000" cy="340014"/>
          </a:xfrm>
        </p:spPr>
        <p:txBody>
          <a:bodyPr/>
          <a:lstStyle/>
          <a:p>
            <a:fld id="{013F0C8B-F959-4B64-89A8-DBC3EC2ED197}" type="slidenum">
              <a:rPr lang="en-CA" sz="1400" b="1" smtClean="0">
                <a:solidFill>
                  <a:schemeClr val="tx1"/>
                </a:solidFill>
              </a:rPr>
              <a:t>5</a:t>
            </a:fld>
            <a:endParaRPr lang="en-CA" b="1" dirty="0">
              <a:solidFill>
                <a:schemeClr val="tx1"/>
              </a:solidFill>
            </a:endParaRPr>
          </a:p>
        </p:txBody>
      </p:sp>
      <p:sp>
        <p:nvSpPr>
          <p:cNvPr id="4" name="Rectangle: Rounded Corners 5">
            <a:extLst>
              <a:ext uri="{FF2B5EF4-FFF2-40B4-BE49-F238E27FC236}">
                <a16:creationId xmlns:a16="http://schemas.microsoft.com/office/drawing/2014/main" id="{C5663818-A278-48A6-B055-313ADD169063}"/>
              </a:ext>
            </a:extLst>
          </p:cNvPr>
          <p:cNvSpPr/>
          <p:nvPr/>
        </p:nvSpPr>
        <p:spPr>
          <a:xfrm>
            <a:off x="4133850" y="186118"/>
            <a:ext cx="3603172" cy="530319"/>
          </a:xfrm>
          <a:prstGeom prst="roundRect">
            <a:avLst>
              <a:gd name="adj" fmla="val 42930"/>
            </a:avLst>
          </a:prstGeom>
          <a:solidFill>
            <a:schemeClr val="accent6">
              <a:lumMod val="20000"/>
              <a:lumOff val="80000"/>
            </a:schemeClr>
          </a:solidFill>
          <a:ln w="5715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CA" sz="3200" b="1" dirty="0">
                <a:solidFill>
                  <a:srgbClr val="0000FF"/>
                </a:solidFill>
              </a:rPr>
              <a:t>Getting Started</a:t>
            </a:r>
            <a:endParaRPr lang="en-CA" sz="3200" b="1" dirty="0">
              <a:solidFill>
                <a:srgbClr val="002060"/>
              </a:solidFill>
            </a:endParaRPr>
          </a:p>
        </p:txBody>
      </p:sp>
      <p:grpSp>
        <p:nvGrpSpPr>
          <p:cNvPr id="8" name="Group 7"/>
          <p:cNvGrpSpPr/>
          <p:nvPr/>
        </p:nvGrpSpPr>
        <p:grpSpPr>
          <a:xfrm>
            <a:off x="9534489" y="716437"/>
            <a:ext cx="2026510" cy="2794208"/>
            <a:chOff x="9559889" y="251525"/>
            <a:chExt cx="2026510" cy="2794208"/>
          </a:xfrm>
          <a:scene3d>
            <a:camera prst="orthographicFront">
              <a:rot lat="0" lon="0" rev="0"/>
            </a:camera>
            <a:lightRig rig="glow" dir="t">
              <a:rot lat="0" lon="0" rev="4800000"/>
            </a:lightRig>
          </a:scene3d>
        </p:grpSpPr>
        <p:pic>
          <p:nvPicPr>
            <p:cNvPr id="5" name="Picture 2" descr="C:\Users\Rae\Desktop\smiley face writing clear.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9559889" y="251525"/>
              <a:ext cx="2026510" cy="2279650"/>
            </a:xfrm>
            <a:prstGeom prst="rect">
              <a:avLst/>
            </a:prstGeom>
            <a:noFill/>
            <a:ln>
              <a:noFill/>
            </a:ln>
            <a:effectLst>
              <a:outerShdw blurRad="190500" dist="228600" dir="2700000" algn="ctr">
                <a:srgbClr val="000000">
                  <a:alpha val="30000"/>
                </a:srgbClr>
              </a:outerShdw>
            </a:effectLst>
            <a:sp3d prstMaterial="matte">
              <a:bevelT w="127000" h="63500"/>
            </a:sp3d>
            <a:extLst>
              <a:ext uri="{909E8E84-426E-40DD-AFC4-6F175D3DCCD1}">
                <a14:hiddenFill xmlns:a14="http://schemas.microsoft.com/office/drawing/2010/main">
                  <a:solidFill>
                    <a:srgbClr val="FFFFFF"/>
                  </a:solidFill>
                </a14:hiddenFill>
              </a:ext>
            </a:extLst>
          </p:spPr>
        </p:pic>
        <p:sp>
          <p:nvSpPr>
            <p:cNvPr id="6" name="Freeform 5"/>
            <p:cNvSpPr/>
            <p:nvPr/>
          </p:nvSpPr>
          <p:spPr>
            <a:xfrm>
              <a:off x="10642600" y="2400300"/>
              <a:ext cx="876300" cy="546100"/>
            </a:xfrm>
            <a:custGeom>
              <a:avLst/>
              <a:gdLst>
                <a:gd name="connsiteX0" fmla="*/ 0 w 876300"/>
                <a:gd name="connsiteY0" fmla="*/ 0 h 546100"/>
                <a:gd name="connsiteX1" fmla="*/ 63500 w 876300"/>
                <a:gd name="connsiteY1" fmla="*/ 38100 h 546100"/>
                <a:gd name="connsiteX2" fmla="*/ 101600 w 876300"/>
                <a:gd name="connsiteY2" fmla="*/ 63500 h 546100"/>
                <a:gd name="connsiteX3" fmla="*/ 127000 w 876300"/>
                <a:gd name="connsiteY3" fmla="*/ 101600 h 546100"/>
                <a:gd name="connsiteX4" fmla="*/ 266700 w 876300"/>
                <a:gd name="connsiteY4" fmla="*/ 190500 h 546100"/>
                <a:gd name="connsiteX5" fmla="*/ 444500 w 876300"/>
                <a:gd name="connsiteY5" fmla="*/ 241300 h 546100"/>
                <a:gd name="connsiteX6" fmla="*/ 520700 w 876300"/>
                <a:gd name="connsiteY6" fmla="*/ 266700 h 546100"/>
                <a:gd name="connsiteX7" fmla="*/ 596900 w 876300"/>
                <a:gd name="connsiteY7" fmla="*/ 279400 h 546100"/>
                <a:gd name="connsiteX8" fmla="*/ 647700 w 876300"/>
                <a:gd name="connsiteY8" fmla="*/ 355600 h 546100"/>
                <a:gd name="connsiteX9" fmla="*/ 673100 w 876300"/>
                <a:gd name="connsiteY9" fmla="*/ 406400 h 546100"/>
                <a:gd name="connsiteX10" fmla="*/ 685800 w 876300"/>
                <a:gd name="connsiteY10" fmla="*/ 444500 h 546100"/>
                <a:gd name="connsiteX11" fmla="*/ 723900 w 876300"/>
                <a:gd name="connsiteY11" fmla="*/ 469900 h 546100"/>
                <a:gd name="connsiteX12" fmla="*/ 762000 w 876300"/>
                <a:gd name="connsiteY12" fmla="*/ 482600 h 546100"/>
                <a:gd name="connsiteX13" fmla="*/ 800100 w 876300"/>
                <a:gd name="connsiteY13" fmla="*/ 508000 h 546100"/>
                <a:gd name="connsiteX14" fmla="*/ 838200 w 876300"/>
                <a:gd name="connsiteY14" fmla="*/ 520700 h 546100"/>
                <a:gd name="connsiteX15" fmla="*/ 876300 w 876300"/>
                <a:gd name="connsiteY15" fmla="*/ 54610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6300" h="546100">
                  <a:moveTo>
                    <a:pt x="0" y="0"/>
                  </a:moveTo>
                  <a:cubicBezTo>
                    <a:pt x="21167" y="12700"/>
                    <a:pt x="42568" y="25017"/>
                    <a:pt x="63500" y="38100"/>
                  </a:cubicBezTo>
                  <a:cubicBezTo>
                    <a:pt x="76443" y="46190"/>
                    <a:pt x="90807" y="52707"/>
                    <a:pt x="101600" y="63500"/>
                  </a:cubicBezTo>
                  <a:cubicBezTo>
                    <a:pt x="112393" y="74293"/>
                    <a:pt x="115655" y="91389"/>
                    <a:pt x="127000" y="101600"/>
                  </a:cubicBezTo>
                  <a:cubicBezTo>
                    <a:pt x="209581" y="175923"/>
                    <a:pt x="197840" y="167547"/>
                    <a:pt x="266700" y="190500"/>
                  </a:cubicBezTo>
                  <a:cubicBezTo>
                    <a:pt x="362994" y="262721"/>
                    <a:pt x="273407" y="209220"/>
                    <a:pt x="444500" y="241300"/>
                  </a:cubicBezTo>
                  <a:cubicBezTo>
                    <a:pt x="470815" y="246234"/>
                    <a:pt x="495300" y="258233"/>
                    <a:pt x="520700" y="266700"/>
                  </a:cubicBezTo>
                  <a:cubicBezTo>
                    <a:pt x="545129" y="274843"/>
                    <a:pt x="571500" y="275167"/>
                    <a:pt x="596900" y="279400"/>
                  </a:cubicBezTo>
                  <a:cubicBezTo>
                    <a:pt x="613833" y="304800"/>
                    <a:pt x="634048" y="328296"/>
                    <a:pt x="647700" y="355600"/>
                  </a:cubicBezTo>
                  <a:cubicBezTo>
                    <a:pt x="656167" y="372533"/>
                    <a:pt x="665642" y="388999"/>
                    <a:pt x="673100" y="406400"/>
                  </a:cubicBezTo>
                  <a:cubicBezTo>
                    <a:pt x="678373" y="418705"/>
                    <a:pt x="677437" y="434047"/>
                    <a:pt x="685800" y="444500"/>
                  </a:cubicBezTo>
                  <a:cubicBezTo>
                    <a:pt x="695335" y="456419"/>
                    <a:pt x="710248" y="463074"/>
                    <a:pt x="723900" y="469900"/>
                  </a:cubicBezTo>
                  <a:cubicBezTo>
                    <a:pt x="735874" y="475887"/>
                    <a:pt x="750026" y="476613"/>
                    <a:pt x="762000" y="482600"/>
                  </a:cubicBezTo>
                  <a:cubicBezTo>
                    <a:pt x="775652" y="489426"/>
                    <a:pt x="786448" y="501174"/>
                    <a:pt x="800100" y="508000"/>
                  </a:cubicBezTo>
                  <a:cubicBezTo>
                    <a:pt x="812074" y="513987"/>
                    <a:pt x="826226" y="514713"/>
                    <a:pt x="838200" y="520700"/>
                  </a:cubicBezTo>
                  <a:cubicBezTo>
                    <a:pt x="851852" y="527526"/>
                    <a:pt x="876300" y="546100"/>
                    <a:pt x="876300" y="546100"/>
                  </a:cubicBezTo>
                </a:path>
              </a:pathLst>
            </a:custGeom>
            <a:solidFill>
              <a:srgbClr val="0000FF"/>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Freeform 6"/>
            <p:cNvSpPr/>
            <p:nvPr/>
          </p:nvSpPr>
          <p:spPr>
            <a:xfrm>
              <a:off x="10573144" y="2499633"/>
              <a:ext cx="876300" cy="546100"/>
            </a:xfrm>
            <a:custGeom>
              <a:avLst/>
              <a:gdLst>
                <a:gd name="connsiteX0" fmla="*/ 0 w 876300"/>
                <a:gd name="connsiteY0" fmla="*/ 0 h 546100"/>
                <a:gd name="connsiteX1" fmla="*/ 63500 w 876300"/>
                <a:gd name="connsiteY1" fmla="*/ 38100 h 546100"/>
                <a:gd name="connsiteX2" fmla="*/ 101600 w 876300"/>
                <a:gd name="connsiteY2" fmla="*/ 63500 h 546100"/>
                <a:gd name="connsiteX3" fmla="*/ 127000 w 876300"/>
                <a:gd name="connsiteY3" fmla="*/ 101600 h 546100"/>
                <a:gd name="connsiteX4" fmla="*/ 266700 w 876300"/>
                <a:gd name="connsiteY4" fmla="*/ 190500 h 546100"/>
                <a:gd name="connsiteX5" fmla="*/ 444500 w 876300"/>
                <a:gd name="connsiteY5" fmla="*/ 241300 h 546100"/>
                <a:gd name="connsiteX6" fmla="*/ 520700 w 876300"/>
                <a:gd name="connsiteY6" fmla="*/ 266700 h 546100"/>
                <a:gd name="connsiteX7" fmla="*/ 596900 w 876300"/>
                <a:gd name="connsiteY7" fmla="*/ 279400 h 546100"/>
                <a:gd name="connsiteX8" fmla="*/ 647700 w 876300"/>
                <a:gd name="connsiteY8" fmla="*/ 355600 h 546100"/>
                <a:gd name="connsiteX9" fmla="*/ 673100 w 876300"/>
                <a:gd name="connsiteY9" fmla="*/ 406400 h 546100"/>
                <a:gd name="connsiteX10" fmla="*/ 685800 w 876300"/>
                <a:gd name="connsiteY10" fmla="*/ 444500 h 546100"/>
                <a:gd name="connsiteX11" fmla="*/ 723900 w 876300"/>
                <a:gd name="connsiteY11" fmla="*/ 469900 h 546100"/>
                <a:gd name="connsiteX12" fmla="*/ 762000 w 876300"/>
                <a:gd name="connsiteY12" fmla="*/ 482600 h 546100"/>
                <a:gd name="connsiteX13" fmla="*/ 800100 w 876300"/>
                <a:gd name="connsiteY13" fmla="*/ 508000 h 546100"/>
                <a:gd name="connsiteX14" fmla="*/ 838200 w 876300"/>
                <a:gd name="connsiteY14" fmla="*/ 520700 h 546100"/>
                <a:gd name="connsiteX15" fmla="*/ 876300 w 876300"/>
                <a:gd name="connsiteY15" fmla="*/ 54610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6300" h="546100">
                  <a:moveTo>
                    <a:pt x="0" y="0"/>
                  </a:moveTo>
                  <a:cubicBezTo>
                    <a:pt x="21167" y="12700"/>
                    <a:pt x="42568" y="25017"/>
                    <a:pt x="63500" y="38100"/>
                  </a:cubicBezTo>
                  <a:cubicBezTo>
                    <a:pt x="76443" y="46190"/>
                    <a:pt x="90807" y="52707"/>
                    <a:pt x="101600" y="63500"/>
                  </a:cubicBezTo>
                  <a:cubicBezTo>
                    <a:pt x="112393" y="74293"/>
                    <a:pt x="115655" y="91389"/>
                    <a:pt x="127000" y="101600"/>
                  </a:cubicBezTo>
                  <a:cubicBezTo>
                    <a:pt x="209581" y="175923"/>
                    <a:pt x="197840" y="167547"/>
                    <a:pt x="266700" y="190500"/>
                  </a:cubicBezTo>
                  <a:cubicBezTo>
                    <a:pt x="362994" y="262721"/>
                    <a:pt x="273407" y="209220"/>
                    <a:pt x="444500" y="241300"/>
                  </a:cubicBezTo>
                  <a:cubicBezTo>
                    <a:pt x="470815" y="246234"/>
                    <a:pt x="495300" y="258233"/>
                    <a:pt x="520700" y="266700"/>
                  </a:cubicBezTo>
                  <a:cubicBezTo>
                    <a:pt x="545129" y="274843"/>
                    <a:pt x="571500" y="275167"/>
                    <a:pt x="596900" y="279400"/>
                  </a:cubicBezTo>
                  <a:cubicBezTo>
                    <a:pt x="613833" y="304800"/>
                    <a:pt x="634048" y="328296"/>
                    <a:pt x="647700" y="355600"/>
                  </a:cubicBezTo>
                  <a:cubicBezTo>
                    <a:pt x="656167" y="372533"/>
                    <a:pt x="665642" y="388999"/>
                    <a:pt x="673100" y="406400"/>
                  </a:cubicBezTo>
                  <a:cubicBezTo>
                    <a:pt x="678373" y="418705"/>
                    <a:pt x="677437" y="434047"/>
                    <a:pt x="685800" y="444500"/>
                  </a:cubicBezTo>
                  <a:cubicBezTo>
                    <a:pt x="695335" y="456419"/>
                    <a:pt x="710248" y="463074"/>
                    <a:pt x="723900" y="469900"/>
                  </a:cubicBezTo>
                  <a:cubicBezTo>
                    <a:pt x="735874" y="475887"/>
                    <a:pt x="750026" y="476613"/>
                    <a:pt x="762000" y="482600"/>
                  </a:cubicBezTo>
                  <a:cubicBezTo>
                    <a:pt x="775652" y="489426"/>
                    <a:pt x="786448" y="501174"/>
                    <a:pt x="800100" y="508000"/>
                  </a:cubicBezTo>
                  <a:cubicBezTo>
                    <a:pt x="812074" y="513987"/>
                    <a:pt x="826226" y="514713"/>
                    <a:pt x="838200" y="520700"/>
                  </a:cubicBezTo>
                  <a:cubicBezTo>
                    <a:pt x="851852" y="527526"/>
                    <a:pt x="876300" y="546100"/>
                    <a:pt x="876300" y="546100"/>
                  </a:cubicBezTo>
                </a:path>
              </a:pathLst>
            </a:custGeom>
            <a:solidFill>
              <a:srgbClr val="0000FF"/>
            </a:soli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1156353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1000"/>
                                        <p:tgtEl>
                                          <p:spTgt spid="3">
                                            <p:txEl>
                                              <p:pRg st="6" end="6"/>
                                            </p:txEl>
                                          </p:spTgt>
                                        </p:tgtEl>
                                      </p:cBhvr>
                                    </p:animEffect>
                                    <p:anim calcmode="lin" valueType="num">
                                      <p:cBhvr>
                                        <p:cTn id="1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1000"/>
                                        <p:tgtEl>
                                          <p:spTgt spid="3">
                                            <p:txEl>
                                              <p:pRg st="7" end="7"/>
                                            </p:txEl>
                                          </p:spTgt>
                                        </p:tgtEl>
                                      </p:cBhvr>
                                    </p:animEffect>
                                    <p:anim calcmode="lin" valueType="num">
                                      <p:cBhvr>
                                        <p:cTn id="2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1000"/>
                                        <p:tgtEl>
                                          <p:spTgt spid="3">
                                            <p:txEl>
                                              <p:pRg st="8" end="8"/>
                                            </p:txEl>
                                          </p:spTgt>
                                        </p:tgtEl>
                                      </p:cBhvr>
                                    </p:animEffect>
                                    <p:anim calcmode="lin" valueType="num">
                                      <p:cBhvr>
                                        <p:cTn id="3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8" end="8"/>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fade">
                                      <p:cBhvr>
                                        <p:cTn id="34" dur="1000"/>
                                        <p:tgtEl>
                                          <p:spTgt spid="3">
                                            <p:txEl>
                                              <p:pRg st="9" end="9"/>
                                            </p:txEl>
                                          </p:spTgt>
                                        </p:tgtEl>
                                      </p:cBhvr>
                                    </p:animEffect>
                                    <p:anim calcmode="lin" valueType="num">
                                      <p:cBhvr>
                                        <p:cTn id="3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9" end="9"/>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fade">
                                      <p:cBhvr>
                                        <p:cTn id="39" dur="1000"/>
                                        <p:tgtEl>
                                          <p:spTgt spid="3">
                                            <p:txEl>
                                              <p:pRg st="10" end="10"/>
                                            </p:txEl>
                                          </p:spTgt>
                                        </p:tgtEl>
                                      </p:cBhvr>
                                    </p:animEffect>
                                    <p:anim calcmode="lin" valueType="num">
                                      <p:cBhvr>
                                        <p:cTn id="40"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fade">
                                      <p:cBhvr>
                                        <p:cTn id="44" dur="1000"/>
                                        <p:tgtEl>
                                          <p:spTgt spid="3">
                                            <p:txEl>
                                              <p:pRg st="11" end="11"/>
                                            </p:txEl>
                                          </p:spTgt>
                                        </p:tgtEl>
                                      </p:cBhvr>
                                    </p:animEffect>
                                    <p:anim calcmode="lin" valueType="num">
                                      <p:cBhvr>
                                        <p:cTn id="4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199418" y="6492875"/>
            <a:ext cx="2743200" cy="365125"/>
          </a:xfrm>
        </p:spPr>
        <p:txBody>
          <a:bodyPr/>
          <a:lstStyle/>
          <a:p>
            <a:fld id="{79D454C9-693C-4B68-AEF7-F33F1BD73953}" type="slidenum">
              <a:rPr lang="en-US" smtClean="0">
                <a:solidFill>
                  <a:srgbClr val="FF0000"/>
                </a:solidFill>
              </a:rPr>
              <a:t>6</a:t>
            </a:fld>
            <a:endParaRPr lang="en-US" dirty="0">
              <a:solidFill>
                <a:srgbClr val="FF0000"/>
              </a:solidFill>
            </a:endParaRPr>
          </a:p>
        </p:txBody>
      </p:sp>
      <p:sp>
        <p:nvSpPr>
          <p:cNvPr id="7" name="Content Placeholder 6">
            <a:extLst>
              <a:ext uri="{FF2B5EF4-FFF2-40B4-BE49-F238E27FC236}">
                <a16:creationId xmlns:a16="http://schemas.microsoft.com/office/drawing/2014/main" id="{0AABDB7E-7467-4A10-91BB-27A05E60DF31}"/>
              </a:ext>
            </a:extLst>
          </p:cNvPr>
          <p:cNvSpPr>
            <a:spLocks noGrp="1"/>
          </p:cNvSpPr>
          <p:nvPr>
            <p:ph idx="1"/>
          </p:nvPr>
        </p:nvSpPr>
        <p:spPr>
          <a:xfrm>
            <a:off x="489528" y="560604"/>
            <a:ext cx="11453090" cy="5997214"/>
          </a:xfrm>
        </p:spPr>
        <p:txBody>
          <a:bodyPr/>
          <a:lstStyle/>
          <a:p>
            <a:pPr marL="0" lvl="0" indent="0">
              <a:buNone/>
            </a:pPr>
            <a:r>
              <a:rPr lang="en-US" b="1" dirty="0">
                <a:solidFill>
                  <a:srgbClr val="0070C0"/>
                </a:solidFill>
              </a:rPr>
              <a:t>Gen 1:1  </a:t>
            </a:r>
            <a:r>
              <a:rPr lang="en-US" dirty="0">
                <a:solidFill>
                  <a:prstClr val="black"/>
                </a:solidFill>
              </a:rPr>
              <a:t> In the beginning </a:t>
            </a:r>
            <a:r>
              <a:rPr lang="en-US" dirty="0">
                <a:solidFill>
                  <a:srgbClr val="0000FF"/>
                </a:solidFill>
              </a:rPr>
              <a:t>Yahuah</a:t>
            </a:r>
            <a:r>
              <a:rPr lang="en-US" dirty="0">
                <a:solidFill>
                  <a:prstClr val="black"/>
                </a:solidFill>
              </a:rPr>
              <a:t> created the Heaven and the earth.  	</a:t>
            </a:r>
            <a:r>
              <a:rPr lang="en-US" b="1" u="sng" dirty="0">
                <a:solidFill>
                  <a:prstClr val="black"/>
                </a:solidFill>
              </a:rPr>
              <a:t>Question</a:t>
            </a:r>
            <a:r>
              <a:rPr lang="en-US" dirty="0">
                <a:solidFill>
                  <a:prstClr val="black"/>
                </a:solidFill>
              </a:rPr>
              <a:t>:  </a:t>
            </a:r>
            <a:br>
              <a:rPr lang="en-US" dirty="0">
                <a:solidFill>
                  <a:prstClr val="black"/>
                </a:solidFill>
              </a:rPr>
            </a:br>
            <a:r>
              <a:rPr lang="en-US" dirty="0">
                <a:solidFill>
                  <a:prstClr val="black"/>
                </a:solidFill>
              </a:rPr>
              <a:t>	Would not the very first verse in the Scriptures be important?  Yes, it 	should be, but how many people just discount this verse 	as only a </a:t>
            </a:r>
            <a:br>
              <a:rPr lang="en-US" dirty="0">
                <a:solidFill>
                  <a:prstClr val="black"/>
                </a:solidFill>
              </a:rPr>
            </a:br>
            <a:r>
              <a:rPr lang="en-US" dirty="0">
                <a:solidFill>
                  <a:prstClr val="black"/>
                </a:solidFill>
              </a:rPr>
              <a:t>	“</a:t>
            </a:r>
            <a:r>
              <a:rPr lang="en-US" b="1" dirty="0">
                <a:solidFill>
                  <a:prstClr val="black"/>
                </a:solidFill>
              </a:rPr>
              <a:t>Heading of Introduction</a:t>
            </a:r>
            <a:r>
              <a:rPr lang="en-US" dirty="0">
                <a:solidFill>
                  <a:prstClr val="black"/>
                </a:solidFill>
              </a:rPr>
              <a:t>” not realizing the impact of what these 	few simple words are actually saying! </a:t>
            </a:r>
          </a:p>
          <a:p>
            <a:r>
              <a:rPr lang="en-US" dirty="0">
                <a:solidFill>
                  <a:prstClr val="black"/>
                </a:solidFill>
              </a:rPr>
              <a:t>Gen 1:1  is detailed in - </a:t>
            </a:r>
            <a:r>
              <a:rPr lang="en-US" b="1" i="1" dirty="0">
                <a:solidFill>
                  <a:srgbClr val="0000FF"/>
                </a:solidFill>
                <a:latin typeface="Comic Sans MS" panose="030F0702030302020204" pitchFamily="66" charset="0"/>
              </a:rPr>
              <a:t>Creation’s Curtain Call.</a:t>
            </a:r>
          </a:p>
          <a:p>
            <a:pPr lvl="0"/>
            <a:r>
              <a:rPr lang="en-US" dirty="0">
                <a:solidFill>
                  <a:prstClr val="black"/>
                </a:solidFill>
              </a:rPr>
              <a:t>Statement for Gen 1:1 -  This verse is covered in Creation’s Sequences study. For this study, we understand that – </a:t>
            </a:r>
            <a:br>
              <a:rPr lang="en-US" dirty="0">
                <a:solidFill>
                  <a:prstClr val="black"/>
                </a:solidFill>
              </a:rPr>
            </a:br>
            <a:r>
              <a:rPr lang="en-US" dirty="0">
                <a:solidFill>
                  <a:prstClr val="black"/>
                </a:solidFill>
              </a:rPr>
              <a:t>Everything needed for the building and forming of this earth, UP UNTIL CYCLE #5 , was fully created </a:t>
            </a:r>
            <a:r>
              <a:rPr lang="en-US" u="sng" dirty="0">
                <a:solidFill>
                  <a:prstClr val="black"/>
                </a:solidFill>
              </a:rPr>
              <a:t>at the be</a:t>
            </a:r>
            <a:r>
              <a:rPr lang="en-US" dirty="0">
                <a:solidFill>
                  <a:prstClr val="black"/>
                </a:solidFill>
              </a:rPr>
              <a:t>g</a:t>
            </a:r>
            <a:r>
              <a:rPr lang="en-US" u="sng" dirty="0">
                <a:solidFill>
                  <a:prstClr val="black"/>
                </a:solidFill>
              </a:rPr>
              <a:t>innin</a:t>
            </a:r>
            <a:r>
              <a:rPr lang="en-US" dirty="0">
                <a:solidFill>
                  <a:prstClr val="black"/>
                </a:solidFill>
              </a:rPr>
              <a:t>g </a:t>
            </a:r>
            <a:r>
              <a:rPr lang="en-US" u="sng" dirty="0">
                <a:solidFill>
                  <a:prstClr val="black"/>
                </a:solidFill>
              </a:rPr>
              <a:t>of c</a:t>
            </a:r>
            <a:r>
              <a:rPr lang="en-US" dirty="0">
                <a:solidFill>
                  <a:prstClr val="black"/>
                </a:solidFill>
              </a:rPr>
              <a:t>y</a:t>
            </a:r>
            <a:r>
              <a:rPr lang="en-US" u="sng" dirty="0">
                <a:solidFill>
                  <a:prstClr val="black"/>
                </a:solidFill>
              </a:rPr>
              <a:t>cle #1</a:t>
            </a:r>
            <a:r>
              <a:rPr lang="en-US" dirty="0">
                <a:solidFill>
                  <a:prstClr val="black"/>
                </a:solidFill>
              </a:rPr>
              <a:t>, instantly, upon the voice of </a:t>
            </a:r>
            <a:r>
              <a:rPr lang="en-US" dirty="0" err="1">
                <a:solidFill>
                  <a:srgbClr val="0000FF"/>
                </a:solidFill>
              </a:rPr>
              <a:t>Yahusha</a:t>
            </a:r>
            <a:r>
              <a:rPr lang="en-US" dirty="0">
                <a:solidFill>
                  <a:prstClr val="black"/>
                </a:solidFill>
              </a:rPr>
              <a:t> Ha Mashiach (Elohim).  </a:t>
            </a:r>
            <a:br>
              <a:rPr lang="en-US" dirty="0">
                <a:solidFill>
                  <a:prstClr val="black"/>
                </a:solidFill>
              </a:rPr>
            </a:br>
            <a:r>
              <a:rPr lang="en-US" dirty="0">
                <a:solidFill>
                  <a:prstClr val="black"/>
                </a:solidFill>
              </a:rPr>
              <a:t>The </a:t>
            </a:r>
            <a:r>
              <a:rPr lang="en-US" b="1" u="sng" dirty="0">
                <a:solidFill>
                  <a:prstClr val="black"/>
                </a:solidFill>
                <a:effectLst>
                  <a:glow rad="127000">
                    <a:srgbClr val="00FFFF"/>
                  </a:glow>
                </a:effectLst>
              </a:rPr>
              <a:t>formin</a:t>
            </a:r>
            <a:r>
              <a:rPr lang="en-US" b="1" dirty="0">
                <a:solidFill>
                  <a:prstClr val="black"/>
                </a:solidFill>
                <a:effectLst>
                  <a:glow rad="127000">
                    <a:srgbClr val="00FFFF"/>
                  </a:glow>
                </a:effectLst>
              </a:rPr>
              <a:t>g</a:t>
            </a:r>
            <a:r>
              <a:rPr lang="en-US" dirty="0">
                <a:solidFill>
                  <a:prstClr val="black"/>
                </a:solidFill>
              </a:rPr>
              <a:t> of the base elements proceeded in cycles 2, 3 &amp; 4. </a:t>
            </a:r>
            <a:br>
              <a:rPr lang="en-US" dirty="0">
                <a:solidFill>
                  <a:prstClr val="black"/>
                </a:solidFill>
              </a:rPr>
            </a:br>
            <a:r>
              <a:rPr lang="en-US" dirty="0">
                <a:solidFill>
                  <a:prstClr val="black"/>
                </a:solidFill>
              </a:rPr>
              <a:t>Then, upon cycle #5, actual creation of living, breathing life, commenced. </a:t>
            </a:r>
            <a:endParaRPr lang="en-CA" dirty="0"/>
          </a:p>
        </p:txBody>
      </p:sp>
    </p:spTree>
    <p:extLst>
      <p:ext uri="{BB962C8B-B14F-4D97-AF65-F5344CB8AC3E}">
        <p14:creationId xmlns:p14="http://schemas.microsoft.com/office/powerpoint/2010/main" val="3449184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779213" y="6356350"/>
            <a:ext cx="3412787" cy="501650"/>
          </a:xfrm>
        </p:spPr>
        <p:txBody>
          <a:bodyPr/>
          <a:lstStyle/>
          <a:p>
            <a:fld id="{CAB0B796-0BEC-434C-B7F9-2382C16E0666}" type="slidenum">
              <a:rPr lang="en-CA" smtClean="0"/>
              <a:t>7</a:t>
            </a:fld>
            <a:endParaRPr lang="en-CA"/>
          </a:p>
        </p:txBody>
      </p:sp>
      <p:sp>
        <p:nvSpPr>
          <p:cNvPr id="5" name="Title 1"/>
          <p:cNvSpPr>
            <a:spLocks noGrp="1"/>
          </p:cNvSpPr>
          <p:nvPr>
            <p:ph type="title"/>
          </p:nvPr>
        </p:nvSpPr>
        <p:spPr>
          <a:xfrm>
            <a:off x="370181" y="-183023"/>
            <a:ext cx="12176089" cy="1325563"/>
          </a:xfrm>
        </p:spPr>
        <p:txBody>
          <a:bodyPr>
            <a:normAutofit/>
            <a:scene3d>
              <a:camera prst="orthographicFront"/>
              <a:lightRig rig="threePt" dir="t"/>
            </a:scene3d>
            <a:sp3d extrusionH="57150">
              <a:bevelT h="25400" prst="softRound"/>
            </a:sp3d>
          </a:bodyPr>
          <a:lstStyle/>
          <a:p>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reflection blurRad="6350" stA="55000" endA="300" endPos="45500" dir="5400000" sy="-100000" algn="bl" rotWithShape="0"/>
                </a:effectLst>
                <a:latin typeface="Showcard Gothic" panose="04020904020102020604" pitchFamily="82" charset="0"/>
              </a:rPr>
              <a:t>Introduction to aleph &amp; </a:t>
            </a:r>
            <a:r>
              <a:rPr lang="en-CA" sz="6000" dirty="0" err="1">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reflection blurRad="6350" stA="55000" endA="300" endPos="45500" dir="5400000" sy="-100000" algn="bl" rotWithShape="0"/>
                </a:effectLst>
                <a:latin typeface="Showcard Gothic" panose="04020904020102020604" pitchFamily="82" charset="0"/>
              </a:rPr>
              <a:t>tav</a:t>
            </a:r>
            <a:endParaRPr lang="en-CA" sz="6000" dirty="0">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reflection blurRad="6350" stA="55000" endA="300" endPos="45500" dir="5400000" sy="-100000" algn="bl" rotWithShape="0"/>
              </a:effectLst>
            </a:endParaRPr>
          </a:p>
        </p:txBody>
      </p:sp>
      <p:sp>
        <p:nvSpPr>
          <p:cNvPr id="6" name="Title 1"/>
          <p:cNvSpPr txBox="1">
            <a:spLocks/>
          </p:cNvSpPr>
          <p:nvPr/>
        </p:nvSpPr>
        <p:spPr>
          <a:xfrm>
            <a:off x="3799181" y="3817477"/>
            <a:ext cx="1896769" cy="1325563"/>
          </a:xfrm>
          <a:prstGeom prst="rect">
            <a:avLst/>
          </a:prstGeom>
        </p:spPr>
        <p:txBody>
          <a:bodyPr vert="horz" lIns="91440" tIns="45720" rIns="91440" bIns="45720" rtlCol="0" anchor="ctr">
            <a:norm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6000" dirty="0" err="1">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reflection blurRad="6350" stA="55000" endA="300" endPos="45500" dir="5400000" sy="-100000" algn="bl" rotWithShape="0"/>
                </a:effectLst>
                <a:latin typeface="Showcard Gothic" panose="04020904020102020604" pitchFamily="82" charset="0"/>
              </a:rPr>
              <a:t>tav</a:t>
            </a:r>
            <a:endParaRPr lang="en-CA" sz="6000" dirty="0">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reflection blurRad="6350" stA="55000" endA="300" endPos="45500" dir="5400000" sy="-100000" algn="bl" rotWithShape="0"/>
              </a:effectLst>
            </a:endParaRPr>
          </a:p>
        </p:txBody>
      </p:sp>
      <p:sp>
        <p:nvSpPr>
          <p:cNvPr id="7" name="Title 1"/>
          <p:cNvSpPr txBox="1">
            <a:spLocks/>
          </p:cNvSpPr>
          <p:nvPr/>
        </p:nvSpPr>
        <p:spPr>
          <a:xfrm>
            <a:off x="9201150" y="3817476"/>
            <a:ext cx="2781300" cy="1325563"/>
          </a:xfrm>
          <a:prstGeom prst="rect">
            <a:avLst/>
          </a:prstGeom>
        </p:spPr>
        <p:txBody>
          <a:bodyPr vert="horz" lIns="91440" tIns="45720" rIns="91440" bIns="45720" rtlCol="0" anchor="ctr">
            <a:norm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reflection blurRad="6350" stA="55000" endA="300" endPos="45500" dir="5400000" sy="-100000" algn="bl" rotWithShape="0"/>
                </a:effectLst>
                <a:latin typeface="Showcard Gothic" panose="04020904020102020604" pitchFamily="82" charset="0"/>
              </a:rPr>
              <a:t>aleph</a:t>
            </a:r>
            <a:endParaRPr lang="en-CA" sz="6000" dirty="0">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reflection blurRad="6350" stA="55000" endA="300" endPos="45500" dir="5400000" sy="-100000" algn="bl" rotWithShape="0"/>
              </a:effectLst>
            </a:endParaRPr>
          </a:p>
        </p:txBody>
      </p:sp>
      <p:sp>
        <p:nvSpPr>
          <p:cNvPr id="10" name="Content Placeholder 2"/>
          <p:cNvSpPr>
            <a:spLocks noGrp="1"/>
          </p:cNvSpPr>
          <p:nvPr>
            <p:ph idx="1"/>
          </p:nvPr>
        </p:nvSpPr>
        <p:spPr>
          <a:xfrm>
            <a:off x="370181" y="5276194"/>
            <a:ext cx="11456059" cy="1539766"/>
          </a:xfrm>
          <a:noFill/>
          <a:ln w="57150">
            <a:noFill/>
          </a:ln>
          <a:scene3d>
            <a:camera prst="orthographicFront"/>
            <a:lightRig rig="sunset" dir="t"/>
          </a:scene3d>
          <a:sp3d>
            <a:bevelT w="158750" h="127000" prst="convex"/>
          </a:sp3d>
        </p:spPr>
        <p:txBody>
          <a:bodyPr anchor="ctr">
            <a:normAutofit/>
          </a:bodyPr>
          <a:lstStyle/>
          <a:p>
            <a:pPr marL="0" indent="0" algn="ctr">
              <a:lnSpc>
                <a:spcPct val="100000"/>
              </a:lnSpc>
              <a:buNone/>
            </a:pPr>
            <a:r>
              <a:rPr lang="en-CA" dirty="0">
                <a:ln w="6600">
                  <a:solidFill>
                    <a:srgbClr val="002060"/>
                  </a:solidFill>
                  <a:prstDash val="solid"/>
                </a:ln>
                <a:solidFill>
                  <a:srgbClr val="CC00CC"/>
                </a:solidFill>
                <a:latin typeface="Algerian" panose="04020705040A02060702" pitchFamily="82" charset="0"/>
              </a:rPr>
              <a:t>Yahusha</a:t>
            </a:r>
            <a:r>
              <a:rPr lang="en-CA" dirty="0">
                <a:ln w="6600">
                  <a:solidFill>
                    <a:srgbClr val="002060"/>
                  </a:solidFill>
                  <a:prstDash val="solid"/>
                </a:ln>
              </a:rPr>
              <a:t> is referenced as </a:t>
            </a:r>
            <a:r>
              <a:rPr lang="en-CA" b="1" u="sng" dirty="0">
                <a:ln w="6600">
                  <a:solidFill>
                    <a:srgbClr val="002060"/>
                  </a:solidFill>
                  <a:prstDash val="solid"/>
                </a:ln>
                <a:effectLst>
                  <a:glow rad="127000">
                    <a:srgbClr val="FFFF00"/>
                  </a:glow>
                </a:effectLst>
                <a:latin typeface="Arial Black" panose="020B0A04020102020204" pitchFamily="34" charset="0"/>
              </a:rPr>
              <a:t>THE</a:t>
            </a:r>
            <a:r>
              <a:rPr lang="en-CA" dirty="0">
                <a:ln w="6600">
                  <a:solidFill>
                    <a:srgbClr val="002060"/>
                  </a:solidFill>
                  <a:prstDash val="solid"/>
                </a:ln>
              </a:rPr>
              <a:t>  -  </a:t>
            </a:r>
            <a:r>
              <a:rPr lang="en-CA" b="1" dirty="0">
                <a:ln w="6600">
                  <a:solidFill>
                    <a:srgbClr val="002060"/>
                  </a:solidFill>
                  <a:prstDash val="solid"/>
                </a:ln>
                <a:solidFill>
                  <a:srgbClr val="00FFFF"/>
                </a:solidFill>
                <a:effectLst>
                  <a:glow rad="127000">
                    <a:srgbClr val="FFFF00"/>
                  </a:glow>
                  <a:outerShdw blurRad="50800" dist="50800" dir="5400000" algn="ctr" rotWithShape="0">
                    <a:srgbClr val="CC00CC"/>
                  </a:outerShdw>
                </a:effectLst>
                <a:latin typeface="Algerian" panose="04020705040A02060702" pitchFamily="82" charset="0"/>
              </a:rPr>
              <a:t>Aleph </a:t>
            </a:r>
            <a:r>
              <a:rPr lang="en-CA" b="1" dirty="0" err="1">
                <a:ln w="6600">
                  <a:solidFill>
                    <a:srgbClr val="002060"/>
                  </a:solidFill>
                  <a:prstDash val="solid"/>
                </a:ln>
                <a:solidFill>
                  <a:srgbClr val="00FFFF"/>
                </a:solidFill>
                <a:effectLst>
                  <a:glow rad="127000">
                    <a:srgbClr val="FFFF00"/>
                  </a:glow>
                  <a:outerShdw blurRad="50800" dist="50800" dir="5400000" algn="ctr" rotWithShape="0">
                    <a:srgbClr val="CC00CC"/>
                  </a:outerShdw>
                </a:effectLst>
                <a:latin typeface="Algerian" panose="04020705040A02060702" pitchFamily="82" charset="0"/>
              </a:rPr>
              <a:t>Tav</a:t>
            </a:r>
            <a:r>
              <a:rPr lang="en-CA" b="1" dirty="0">
                <a:ln w="6600">
                  <a:solidFill>
                    <a:srgbClr val="002060"/>
                  </a:solidFill>
                  <a:prstDash val="solid"/>
                </a:ln>
                <a:solidFill>
                  <a:srgbClr val="00FFFF"/>
                </a:solidFill>
                <a:effectLst>
                  <a:glow rad="127000">
                    <a:srgbClr val="FFFF00"/>
                  </a:glow>
                  <a:outerShdw blurRad="50800" dist="50800" dir="5400000" algn="ctr" rotWithShape="0">
                    <a:srgbClr val="CC00CC"/>
                  </a:outerShdw>
                </a:effectLst>
                <a:latin typeface="Algerian" panose="04020705040A02060702" pitchFamily="82" charset="0"/>
              </a:rPr>
              <a:t>, </a:t>
            </a:r>
            <a:br>
              <a:rPr lang="en-CA" b="1" dirty="0">
                <a:ln w="6600">
                  <a:solidFill>
                    <a:srgbClr val="002060"/>
                  </a:solidFill>
                  <a:prstDash val="solid"/>
                </a:ln>
                <a:solidFill>
                  <a:srgbClr val="00FFFF"/>
                </a:solidFill>
                <a:latin typeface="Algerian" panose="04020705040A02060702" pitchFamily="82" charset="0"/>
              </a:rPr>
            </a:br>
            <a:r>
              <a:rPr lang="en-CA" dirty="0">
                <a:ln w="6600">
                  <a:solidFill>
                    <a:srgbClr val="002060"/>
                  </a:solidFill>
                  <a:prstDash val="solid"/>
                </a:ln>
              </a:rPr>
              <a:t>the </a:t>
            </a:r>
            <a:r>
              <a:rPr lang="en-CA" dirty="0">
                <a:ln w="6600">
                  <a:solidFill>
                    <a:srgbClr val="002060"/>
                  </a:solidFill>
                  <a:prstDash val="solid"/>
                </a:ln>
                <a:solidFill>
                  <a:srgbClr val="CC00CC"/>
                </a:solidFill>
                <a:latin typeface="Aharoni" panose="02010803020104030203" pitchFamily="2" charset="-79"/>
                <a:cs typeface="Aharoni" panose="02010803020104030203" pitchFamily="2" charset="-79"/>
              </a:rPr>
              <a:t>FIRST</a:t>
            </a:r>
            <a:r>
              <a:rPr lang="en-CA" dirty="0">
                <a:ln w="6600">
                  <a:solidFill>
                    <a:srgbClr val="002060"/>
                  </a:solidFill>
                  <a:prstDash val="solid"/>
                </a:ln>
              </a:rPr>
              <a:t> and the </a:t>
            </a:r>
            <a:r>
              <a:rPr lang="en-CA" dirty="0">
                <a:ln w="6600">
                  <a:solidFill>
                    <a:srgbClr val="002060"/>
                  </a:solidFill>
                  <a:prstDash val="solid"/>
                </a:ln>
                <a:solidFill>
                  <a:srgbClr val="CC00CC"/>
                </a:solidFill>
                <a:latin typeface="Aharoni" panose="02010803020104030203" pitchFamily="2" charset="-79"/>
                <a:cs typeface="Aharoni" panose="02010803020104030203" pitchFamily="2" charset="-79"/>
              </a:rPr>
              <a:t>LAST -</a:t>
            </a:r>
            <a:r>
              <a:rPr lang="en-CA" dirty="0">
                <a:ln w="6600">
                  <a:solidFill>
                    <a:srgbClr val="002060"/>
                  </a:solidFill>
                  <a:prstDash val="solid"/>
                </a:ln>
              </a:rPr>
              <a:t> (letters in the Hebrew Aleph-Bet.)  </a:t>
            </a:r>
            <a:br>
              <a:rPr lang="en-CA" dirty="0">
                <a:ln w="6600">
                  <a:solidFill>
                    <a:srgbClr val="002060"/>
                  </a:solidFill>
                  <a:prstDash val="solid"/>
                </a:ln>
              </a:rPr>
            </a:br>
            <a:r>
              <a:rPr lang="en-CA" dirty="0" err="1">
                <a:ln w="6600">
                  <a:solidFill>
                    <a:srgbClr val="002060"/>
                  </a:solidFill>
                  <a:prstDash val="solid"/>
                </a:ln>
                <a:solidFill>
                  <a:srgbClr val="CC00CC"/>
                </a:solidFill>
                <a:latin typeface="Algerian" panose="04020705040A02060702" pitchFamily="82" charset="0"/>
              </a:rPr>
              <a:t>Yahusha</a:t>
            </a:r>
            <a:r>
              <a:rPr lang="en-CA" dirty="0">
                <a:ln w="6600">
                  <a:solidFill>
                    <a:srgbClr val="002060"/>
                  </a:solidFill>
                  <a:prstDash val="solid"/>
                </a:ln>
              </a:rPr>
              <a:t> is the </a:t>
            </a:r>
            <a:r>
              <a:rPr lang="en-CA" b="1" dirty="0">
                <a:ln w="6600">
                  <a:solidFill>
                    <a:srgbClr val="002060"/>
                  </a:solidFill>
                  <a:prstDash val="solid"/>
                </a:ln>
                <a:solidFill>
                  <a:srgbClr val="FFFF00"/>
                </a:solidFill>
                <a:effectLst>
                  <a:outerShdw blurRad="50800" dist="38100" dir="16200000" sx="102000" sy="102000" rotWithShape="0">
                    <a:srgbClr val="00B050"/>
                  </a:outerShdw>
                </a:effectLst>
              </a:rPr>
              <a:t>BEGINNING</a:t>
            </a:r>
            <a:r>
              <a:rPr lang="en-CA" dirty="0">
                <a:ln w="6600">
                  <a:solidFill>
                    <a:srgbClr val="002060"/>
                  </a:solidFill>
                  <a:prstDash val="solid"/>
                </a:ln>
              </a:rPr>
              <a:t> and </a:t>
            </a:r>
            <a:r>
              <a:rPr lang="en-CA" b="1" dirty="0">
                <a:ln w="6600">
                  <a:solidFill>
                    <a:srgbClr val="FF0000"/>
                  </a:solidFill>
                  <a:prstDash val="solid"/>
                </a:ln>
                <a:solidFill>
                  <a:srgbClr val="FFFF00"/>
                </a:solidFill>
                <a:effectLst>
                  <a:outerShdw blurRad="50800" dist="50800" dir="5400000" sx="102000" sy="102000" algn="ctr" rotWithShape="0">
                    <a:srgbClr val="0000FF"/>
                  </a:outerShdw>
                </a:effectLst>
                <a:latin typeface="Cooper Black" panose="0208090404030B020404" pitchFamily="18" charset="0"/>
              </a:rPr>
              <a:t>THE FINALITY</a:t>
            </a:r>
            <a:r>
              <a:rPr lang="en-CA" dirty="0">
                <a:ln w="6600">
                  <a:solidFill>
                    <a:srgbClr val="FF0000"/>
                  </a:solidFill>
                  <a:prstDash val="solid"/>
                </a:ln>
              </a:rPr>
              <a:t> </a:t>
            </a:r>
            <a:r>
              <a:rPr lang="en-CA" dirty="0">
                <a:ln w="6600">
                  <a:solidFill>
                    <a:srgbClr val="002060"/>
                  </a:solidFill>
                  <a:prstDash val="solid"/>
                </a:ln>
              </a:rPr>
              <a:t>of </a:t>
            </a:r>
            <a:r>
              <a:rPr lang="en-CA" b="1" u="sng" dirty="0">
                <a:ln w="6600">
                  <a:solidFill>
                    <a:srgbClr val="002060"/>
                  </a:solidFill>
                  <a:prstDash val="solid"/>
                </a:ln>
                <a:solidFill>
                  <a:srgbClr val="FFFF00"/>
                </a:solidFill>
                <a:effectLst>
                  <a:outerShdw blurRad="50800" dist="38100" dir="10800000" algn="r" rotWithShape="0">
                    <a:srgbClr val="0000FF"/>
                  </a:outerShdw>
                </a:effectLst>
                <a:latin typeface="Algerian" panose="04020705040A02060702" pitchFamily="82" charset="0"/>
              </a:rPr>
              <a:t>ALL</a:t>
            </a:r>
            <a:r>
              <a:rPr lang="en-CA" b="1" dirty="0">
                <a:ln w="6600">
                  <a:solidFill>
                    <a:srgbClr val="002060"/>
                  </a:solidFill>
                  <a:prstDash val="solid"/>
                </a:ln>
                <a:solidFill>
                  <a:srgbClr val="FFFF00"/>
                </a:solidFill>
                <a:effectLst>
                  <a:outerShdw blurRad="50800" dist="38100" dir="10800000" algn="r" rotWithShape="0">
                    <a:srgbClr val="0000FF"/>
                  </a:outerShdw>
                </a:effectLst>
                <a:latin typeface="Algerian" panose="04020705040A02060702" pitchFamily="82" charset="0"/>
              </a:rPr>
              <a:t> AUTHORITY. </a:t>
            </a:r>
          </a:p>
        </p:txBody>
      </p:sp>
    </p:spTree>
    <p:extLst>
      <p:ext uri="{BB962C8B-B14F-4D97-AF65-F5344CB8AC3E}">
        <p14:creationId xmlns:p14="http://schemas.microsoft.com/office/powerpoint/2010/main" val="287552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500" fill="hold"/>
                                        <p:tgtEl>
                                          <p:spTgt spid="7"/>
                                        </p:tgtEl>
                                        <p:attrNameLst>
                                          <p:attrName>ppt_w</p:attrName>
                                        </p:attrNameLst>
                                      </p:cBhvr>
                                      <p:tavLst>
                                        <p:tav tm="0">
                                          <p:val>
                                            <p:fltVal val="0"/>
                                          </p:val>
                                        </p:tav>
                                        <p:tav tm="100000">
                                          <p:val>
                                            <p:strVal val="#ppt_w"/>
                                          </p:val>
                                        </p:tav>
                                      </p:tavLst>
                                    </p:anim>
                                    <p:anim calcmode="lin" valueType="num">
                                      <p:cBhvr>
                                        <p:cTn id="8" dur="1500" fill="hold"/>
                                        <p:tgtEl>
                                          <p:spTgt spid="7"/>
                                        </p:tgtEl>
                                        <p:attrNameLst>
                                          <p:attrName>ppt_h</p:attrName>
                                        </p:attrNameLst>
                                      </p:cBhvr>
                                      <p:tavLst>
                                        <p:tav tm="0">
                                          <p:val>
                                            <p:fltVal val="0"/>
                                          </p:val>
                                        </p:tav>
                                        <p:tav tm="100000">
                                          <p:val>
                                            <p:strVal val="#ppt_h"/>
                                          </p:val>
                                        </p:tav>
                                      </p:tavLst>
                                    </p:anim>
                                    <p:animEffect transition="in" filter="fade">
                                      <p:cBhvr>
                                        <p:cTn id="9" dur="1500"/>
                                        <p:tgtEl>
                                          <p:spTgt spid="7"/>
                                        </p:tgtEl>
                                      </p:cBhvr>
                                    </p:animEffect>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500" fill="hold"/>
                                        <p:tgtEl>
                                          <p:spTgt spid="6"/>
                                        </p:tgtEl>
                                        <p:attrNameLst>
                                          <p:attrName>ppt_w</p:attrName>
                                        </p:attrNameLst>
                                      </p:cBhvr>
                                      <p:tavLst>
                                        <p:tav tm="0">
                                          <p:val>
                                            <p:fltVal val="0"/>
                                          </p:val>
                                        </p:tav>
                                        <p:tav tm="100000">
                                          <p:val>
                                            <p:strVal val="#ppt_w"/>
                                          </p:val>
                                        </p:tav>
                                      </p:tavLst>
                                    </p:anim>
                                    <p:anim calcmode="lin" valueType="num">
                                      <p:cBhvr>
                                        <p:cTn id="14" dur="1500" fill="hold"/>
                                        <p:tgtEl>
                                          <p:spTgt spid="6"/>
                                        </p:tgtEl>
                                        <p:attrNameLst>
                                          <p:attrName>ppt_h</p:attrName>
                                        </p:attrNameLst>
                                      </p:cBhvr>
                                      <p:tavLst>
                                        <p:tav tm="0">
                                          <p:val>
                                            <p:fltVal val="0"/>
                                          </p:val>
                                        </p:tav>
                                        <p:tav tm="100000">
                                          <p:val>
                                            <p:strVal val="#ppt_h"/>
                                          </p:val>
                                        </p:tav>
                                      </p:tavLst>
                                    </p:anim>
                                    <p:animEffect transition="in" filter="fade">
                                      <p:cBhvr>
                                        <p:cTn id="15" dur="1500"/>
                                        <p:tgtEl>
                                          <p:spTgt spid="6"/>
                                        </p:tgtEl>
                                      </p:cBhvr>
                                    </p:animEffect>
                                  </p:childTnLst>
                                </p:cTn>
                              </p:par>
                            </p:childTnLst>
                          </p:cTn>
                        </p:par>
                        <p:par>
                          <p:cTn id="16" fill="hold">
                            <p:stCondLst>
                              <p:cond delay="3000"/>
                            </p:stCondLst>
                            <p:childTnLst>
                              <p:par>
                                <p:cTn id="17" presetID="6" presetClass="entr" presetSubtype="16" fill="hold" grpId="0" nodeType="afterEffect">
                                  <p:stCondLst>
                                    <p:cond delay="50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circle(in)">
                                      <p:cBhvr>
                                        <p:cTn id="19"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742761" y="6492875"/>
            <a:ext cx="3436257" cy="365125"/>
          </a:xfrm>
        </p:spPr>
        <p:txBody>
          <a:bodyPr/>
          <a:lstStyle/>
          <a:p>
            <a:fld id="{CAB0B796-0BEC-434C-B7F9-2382C16E0666}" type="slidenum">
              <a:rPr lang="en-CA" smtClean="0">
                <a:solidFill>
                  <a:schemeClr val="tx1"/>
                </a:solidFill>
              </a:rPr>
              <a:t>8</a:t>
            </a:fld>
            <a:endParaRPr lang="en-CA" dirty="0">
              <a:solidFill>
                <a:schemeClr val="tx1"/>
              </a:solidFill>
            </a:endParaRPr>
          </a:p>
        </p:txBody>
      </p:sp>
      <p:sp>
        <p:nvSpPr>
          <p:cNvPr id="5" name="Title 1"/>
          <p:cNvSpPr txBox="1">
            <a:spLocks/>
          </p:cNvSpPr>
          <p:nvPr/>
        </p:nvSpPr>
        <p:spPr>
          <a:xfrm>
            <a:off x="890401" y="133013"/>
            <a:ext cx="10531011" cy="899542"/>
          </a:xfrm>
          <a:prstGeom prst="rect">
            <a:avLst/>
          </a:prstGeom>
          <a:solidFill>
            <a:srgbClr val="CC99FF"/>
          </a:solidFill>
          <a:scene3d>
            <a:camera prst="orthographicFront"/>
            <a:lightRig rig="threePt" dir="t"/>
          </a:scene3d>
          <a:sp3d>
            <a:bevelT/>
          </a:sp3d>
        </p:spPr>
        <p:txBody>
          <a:bodyPr vert="horz" lIns="91440" tIns="45720" rIns="91440" bIns="45720" rtlCol="0" anchor="t">
            <a:noAutofit/>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The </a:t>
            </a: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outerShdw blurRad="50800" dist="38100" dir="16200000" sx="101000" sy="101000" rotWithShape="0">
                    <a:srgbClr val="0000FF"/>
                  </a:outerShdw>
                </a:effectLst>
                <a:latin typeface="Rockwell Extra Bold" panose="02060903040505020403" pitchFamily="18" charset="0"/>
              </a:rPr>
              <a:t>FIRST</a:t>
            </a: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 </a:t>
            </a: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mn-lt"/>
              </a:rPr>
              <a:t>and the </a:t>
            </a: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outerShdw blurRad="50800" dist="50800" dir="5400000" sx="102000" sy="102000" algn="ctr" rotWithShape="0">
                    <a:srgbClr val="0000FF"/>
                  </a:outerShdw>
                </a:effectLst>
                <a:latin typeface="Rockwell Extra Bold" panose="02060903040505020403" pitchFamily="18" charset="0"/>
              </a:rPr>
              <a:t>LAST!</a:t>
            </a:r>
            <a:endParaRPr lang="en-CA" sz="8800" dirty="0">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outerShdw blurRad="50800" dist="50800" dir="5400000" sx="102000" sy="102000" algn="ctr" rotWithShape="0">
                  <a:srgbClr val="0000FF"/>
                </a:outerShdw>
              </a:effectLst>
              <a:latin typeface="Rockwell Extra Bold" panose="02060903040505020403" pitchFamily="18" charset="0"/>
            </a:endParaRPr>
          </a:p>
        </p:txBody>
      </p:sp>
      <p:sp>
        <p:nvSpPr>
          <p:cNvPr id="17" name="Rectangle: Rounded Corners 5">
            <a:extLst>
              <a:ext uri="{FF2B5EF4-FFF2-40B4-BE49-F238E27FC236}">
                <a16:creationId xmlns:a16="http://schemas.microsoft.com/office/drawing/2014/main" id="{89EC28CE-9705-4889-A809-7F5C7DEC3037}"/>
              </a:ext>
            </a:extLst>
          </p:cNvPr>
          <p:cNvSpPr/>
          <p:nvPr/>
        </p:nvSpPr>
        <p:spPr>
          <a:xfrm>
            <a:off x="742859" y="4763573"/>
            <a:ext cx="1869897" cy="702729"/>
          </a:xfrm>
          <a:prstGeom prst="roundRect">
            <a:avLst>
              <a:gd name="adj" fmla="val 50000"/>
            </a:avLst>
          </a:prstGeom>
          <a:solidFill>
            <a:srgbClr val="FFCCFF"/>
          </a:solidFill>
          <a:ln w="19050">
            <a:solidFill>
              <a:srgbClr val="0000FF"/>
            </a:solidFill>
          </a:ln>
          <a:effectLst>
            <a:glow rad="127000">
              <a:srgbClr val="FFFF00"/>
            </a:glow>
          </a:effectLst>
          <a:scene3d>
            <a:camera prst="orthographicFront"/>
            <a:lightRig rig="threePt" dir="t"/>
          </a:scene3d>
          <a:sp3d extrusionH="19050" prstMaterial="dkEdge">
            <a:bevelT w="107950" h="101600" prst="convex"/>
            <a:bevelB w="38100" h="1143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Tav</a:t>
            </a:r>
            <a:endParaRPr lang="en-CA" dirty="0">
              <a:ln w="12700">
                <a:solidFill>
                  <a:srgbClr val="FF0000"/>
                </a:solidFill>
              </a:ln>
              <a:solidFill>
                <a:srgbClr val="0000FF"/>
              </a:solidFill>
            </a:endParaRPr>
          </a:p>
        </p:txBody>
      </p:sp>
      <p:pic>
        <p:nvPicPr>
          <p:cNvPr id="16" name="Picture 15">
            <a:extLst>
              <a:ext uri="{FF2B5EF4-FFF2-40B4-BE49-F238E27FC236}">
                <a16:creationId xmlns:a16="http://schemas.microsoft.com/office/drawing/2014/main" id="{DBCBE168-4243-4738-A469-97C9EEF680C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80028" y="2135958"/>
            <a:ext cx="5029200" cy="3429000"/>
          </a:xfrm>
          <a:prstGeom prst="rect">
            <a:avLst/>
          </a:prstGeom>
        </p:spPr>
      </p:pic>
      <p:sp>
        <p:nvSpPr>
          <p:cNvPr id="2" name="Speech Bubble: Rectangle with Corners Rounded 1">
            <a:extLst>
              <a:ext uri="{FF2B5EF4-FFF2-40B4-BE49-F238E27FC236}">
                <a16:creationId xmlns:a16="http://schemas.microsoft.com/office/drawing/2014/main" id="{365510FC-2E9C-4873-9116-592CCA338820}"/>
              </a:ext>
            </a:extLst>
          </p:cNvPr>
          <p:cNvSpPr/>
          <p:nvPr/>
        </p:nvSpPr>
        <p:spPr>
          <a:xfrm>
            <a:off x="8778963" y="2748291"/>
            <a:ext cx="3082247" cy="2547497"/>
          </a:xfrm>
          <a:prstGeom prst="wedgeRoundRectCallout">
            <a:avLst>
              <a:gd name="adj1" fmla="val -67261"/>
              <a:gd name="adj2" fmla="val -49206"/>
              <a:gd name="adj3" fmla="val 16667"/>
            </a:avLst>
          </a:prstGeom>
          <a:solidFill>
            <a:srgbClr val="7030A0"/>
          </a:solidFill>
          <a:ln w="76200">
            <a:solidFill>
              <a:srgbClr val="0000FF"/>
            </a:solidFill>
          </a:ln>
          <a:scene3d>
            <a:camera prst="orthographicFront"/>
            <a:lightRig rig="sunset" dir="t"/>
          </a:scene3d>
          <a:sp3d>
            <a:bevelT w="317500" h="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t>The </a:t>
            </a:r>
            <a:r>
              <a:rPr lang="en-CA" sz="3200" dirty="0">
                <a:solidFill>
                  <a:srgbClr val="FFFF00"/>
                </a:solidFill>
                <a:latin typeface="Algerian" panose="04020705040A02060702" pitchFamily="82" charset="0"/>
              </a:rPr>
              <a:t>FIRST,</a:t>
            </a:r>
            <a:r>
              <a:rPr lang="en-CA" sz="3200" dirty="0"/>
              <a:t> (</a:t>
            </a:r>
            <a:r>
              <a:rPr lang="en-CA" sz="3200" dirty="0">
                <a:solidFill>
                  <a:srgbClr val="00FFFF"/>
                </a:solidFill>
              </a:rPr>
              <a:t>Premier</a:t>
            </a:r>
            <a:r>
              <a:rPr lang="en-CA" sz="3200" dirty="0"/>
              <a:t>) letter of the Hebrew Aleph-Bet.</a:t>
            </a:r>
          </a:p>
        </p:txBody>
      </p:sp>
      <p:sp>
        <p:nvSpPr>
          <p:cNvPr id="19" name="Rectangle: Rounded Corners 5">
            <a:extLst>
              <a:ext uri="{FF2B5EF4-FFF2-40B4-BE49-F238E27FC236}">
                <a16:creationId xmlns:a16="http://schemas.microsoft.com/office/drawing/2014/main" id="{6A7BEC7B-5801-4C36-96D9-90E607D74C5B}"/>
              </a:ext>
            </a:extLst>
          </p:cNvPr>
          <p:cNvSpPr/>
          <p:nvPr/>
        </p:nvSpPr>
        <p:spPr>
          <a:xfrm>
            <a:off x="9053565" y="1719635"/>
            <a:ext cx="2816285" cy="899542"/>
          </a:xfrm>
          <a:prstGeom prst="roundRect">
            <a:avLst>
              <a:gd name="adj" fmla="val 50000"/>
            </a:avLst>
          </a:prstGeom>
          <a:solidFill>
            <a:srgbClr val="FFCCFF"/>
          </a:solidFill>
          <a:ln w="19050">
            <a:solidFill>
              <a:srgbClr val="0000FF"/>
            </a:solidFill>
          </a:ln>
          <a:effectLst>
            <a:glow rad="127000">
              <a:srgbClr val="FFFF00"/>
            </a:glow>
          </a:effectLst>
          <a:scene3d>
            <a:camera prst="orthographicFront"/>
            <a:lightRig rig="threePt" dir="t"/>
          </a:scene3d>
          <a:sp3d extrusionH="19050" prstMaterial="dkEdge">
            <a:bevelT w="107950" h="101600" prst="convex"/>
            <a:bevelB w="38100" h="1143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ALEPH</a:t>
            </a:r>
            <a:endParaRPr lang="en-CA" dirty="0">
              <a:ln w="12700">
                <a:solidFill>
                  <a:srgbClr val="FF0000"/>
                </a:solidFill>
              </a:ln>
              <a:solidFill>
                <a:srgbClr val="0000FF"/>
              </a:solidFill>
            </a:endParaRPr>
          </a:p>
        </p:txBody>
      </p:sp>
      <p:sp>
        <p:nvSpPr>
          <p:cNvPr id="20" name="Speech Bubble: Rectangle with Corners Rounded 19">
            <a:extLst>
              <a:ext uri="{FF2B5EF4-FFF2-40B4-BE49-F238E27FC236}">
                <a16:creationId xmlns:a16="http://schemas.microsoft.com/office/drawing/2014/main" id="{0A050250-04D3-4ABF-81CE-7FE832750825}"/>
              </a:ext>
            </a:extLst>
          </p:cNvPr>
          <p:cNvSpPr/>
          <p:nvPr/>
        </p:nvSpPr>
        <p:spPr>
          <a:xfrm>
            <a:off x="258593" y="2034307"/>
            <a:ext cx="3082247" cy="2547497"/>
          </a:xfrm>
          <a:prstGeom prst="wedgeRoundRectCallout">
            <a:avLst>
              <a:gd name="adj1" fmla="val 68472"/>
              <a:gd name="adj2" fmla="val 45614"/>
              <a:gd name="adj3" fmla="val 16667"/>
            </a:avLst>
          </a:prstGeom>
          <a:solidFill>
            <a:srgbClr val="7030A0"/>
          </a:solidFill>
          <a:ln w="76200">
            <a:solidFill>
              <a:srgbClr val="0000FF"/>
            </a:solidFill>
          </a:ln>
          <a:scene3d>
            <a:camera prst="orthographicFront"/>
            <a:lightRig rig="sunset" dir="t"/>
          </a:scene3d>
          <a:sp3d>
            <a:bevelT w="317500" h="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t>The </a:t>
            </a:r>
            <a:r>
              <a:rPr lang="en-CA" sz="3200" dirty="0">
                <a:solidFill>
                  <a:srgbClr val="FFFF00"/>
                </a:solidFill>
                <a:latin typeface="Algerian" panose="04020705040A02060702" pitchFamily="82" charset="0"/>
              </a:rPr>
              <a:t>last,</a:t>
            </a:r>
            <a:r>
              <a:rPr lang="en-CA" sz="3200" dirty="0"/>
              <a:t> (</a:t>
            </a:r>
            <a:r>
              <a:rPr lang="en-CA" sz="3200" dirty="0">
                <a:ln w="19050">
                  <a:solidFill>
                    <a:srgbClr val="0000FF"/>
                  </a:solidFill>
                </a:ln>
                <a:solidFill>
                  <a:srgbClr val="00FFFF"/>
                </a:solidFill>
                <a:effectLst>
                  <a:glow rad="228600">
                    <a:schemeClr val="accent4">
                      <a:satMod val="175000"/>
                      <a:alpha val="40000"/>
                    </a:schemeClr>
                  </a:glow>
                </a:effectLst>
                <a:latin typeface="Arial Black" panose="020B0A04020102020204" pitchFamily="34" charset="0"/>
              </a:rPr>
              <a:t>FINAL</a:t>
            </a:r>
            <a:r>
              <a:rPr lang="en-CA" sz="3200" dirty="0"/>
              <a:t>) letter of the Hebrew Aleph-Bet.</a:t>
            </a:r>
          </a:p>
        </p:txBody>
      </p:sp>
      <p:sp>
        <p:nvSpPr>
          <p:cNvPr id="8" name="Rectangle: Rounded Corners 7">
            <a:extLst>
              <a:ext uri="{FF2B5EF4-FFF2-40B4-BE49-F238E27FC236}">
                <a16:creationId xmlns:a16="http://schemas.microsoft.com/office/drawing/2014/main" id="{C36A8674-EDA8-44EA-B8B7-32914B6BAEB5}"/>
              </a:ext>
            </a:extLst>
          </p:cNvPr>
          <p:cNvSpPr/>
          <p:nvPr/>
        </p:nvSpPr>
        <p:spPr>
          <a:xfrm>
            <a:off x="636065" y="5659328"/>
            <a:ext cx="10919870" cy="1108989"/>
          </a:xfrm>
          <a:prstGeom prst="roundRect">
            <a:avLst/>
          </a:prstGeom>
          <a:solidFill>
            <a:schemeClr val="accent2">
              <a:lumMod val="40000"/>
              <a:lumOff val="60000"/>
            </a:schemeClr>
          </a:solidFill>
          <a:ln w="57150">
            <a:solidFill>
              <a:srgbClr val="0000FF"/>
            </a:solidFill>
          </a:ln>
          <a:scene3d>
            <a:camera prst="orthographicFront"/>
            <a:lightRig rig="sunset" dir="t"/>
          </a:scene3d>
          <a:sp3d>
            <a:bevelT w="101600" h="1079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n w="3175">
                  <a:solidFill>
                    <a:srgbClr val="0000FF"/>
                  </a:solidFill>
                </a:ln>
                <a:solidFill>
                  <a:srgbClr val="00FF00"/>
                </a:solidFill>
                <a:effectLst>
                  <a:glow rad="127000">
                    <a:srgbClr val="FFFF00"/>
                  </a:glow>
                  <a:outerShdw blurRad="50800" dist="50800" dir="5400000" algn="ctr" rotWithShape="0">
                    <a:srgbClr val="CC00CC"/>
                  </a:outerShdw>
                </a:effectLst>
                <a:latin typeface="Algerian" panose="04020705040A02060702" pitchFamily="82" charset="0"/>
              </a:rPr>
              <a:t>All things were made by him;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and without him was not any thing made, that was made.   </a:t>
            </a:r>
            <a:r>
              <a:rPr lang="en-US" dirty="0">
                <a:solidFill>
                  <a:srgbClr val="002060"/>
                </a:solidFill>
                <a:latin typeface="Georgia" panose="02040502050405020303" pitchFamily="18" charset="0"/>
              </a:rPr>
              <a:t>John 1:3 </a:t>
            </a:r>
            <a:endParaRPr lang="en-CA" dirty="0"/>
          </a:p>
        </p:txBody>
      </p:sp>
      <p:sp>
        <p:nvSpPr>
          <p:cNvPr id="21" name="Rectangle: Rounded Corners 20">
            <a:extLst>
              <a:ext uri="{FF2B5EF4-FFF2-40B4-BE49-F238E27FC236}">
                <a16:creationId xmlns:a16="http://schemas.microsoft.com/office/drawing/2014/main" id="{56B3896E-88FB-49E2-9314-4C370B2A83C5}"/>
              </a:ext>
            </a:extLst>
          </p:cNvPr>
          <p:cNvSpPr/>
          <p:nvPr/>
        </p:nvSpPr>
        <p:spPr>
          <a:xfrm>
            <a:off x="3231696" y="1142207"/>
            <a:ext cx="5561307" cy="798472"/>
          </a:xfrm>
          <a:prstGeom prst="roundRect">
            <a:avLst/>
          </a:prstGeom>
          <a:solidFill>
            <a:schemeClr val="accent2">
              <a:lumMod val="40000"/>
              <a:lumOff val="60000"/>
            </a:schemeClr>
          </a:solidFill>
          <a:ln w="57150">
            <a:solidFill>
              <a:srgbClr val="0000FF"/>
            </a:solidFill>
          </a:ln>
          <a:scene3d>
            <a:camera prst="orthographicFront"/>
            <a:lightRig rig="sunset" dir="t"/>
          </a:scene3d>
          <a:sp3d>
            <a:bevelT w="101600" h="1079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n w="3175">
                  <a:solidFill>
                    <a:srgbClr val="0000FF"/>
                  </a:solidFill>
                </a:ln>
                <a:solidFill>
                  <a:srgbClr val="00FF00"/>
                </a:solidFill>
                <a:effectLst>
                  <a:glow rad="127000">
                    <a:srgbClr val="FFFF00"/>
                  </a:glow>
                  <a:outerShdw blurRad="50800" dist="50800" dir="5400000" algn="ctr" rotWithShape="0">
                    <a:srgbClr val="CC00CC"/>
                  </a:outerShdw>
                </a:effectLst>
                <a:latin typeface="Algerian" panose="04020705040A02060702" pitchFamily="82" charset="0"/>
              </a:rPr>
              <a:t>YAHUSHA Ha Mashiach</a:t>
            </a:r>
            <a:endParaRPr lang="en-CA" dirty="0"/>
          </a:p>
        </p:txBody>
      </p:sp>
      <p:cxnSp>
        <p:nvCxnSpPr>
          <p:cNvPr id="6" name="Straight Arrow Connector 5">
            <a:extLst>
              <a:ext uri="{FF2B5EF4-FFF2-40B4-BE49-F238E27FC236}">
                <a16:creationId xmlns:a16="http://schemas.microsoft.com/office/drawing/2014/main" id="{F14A3AE5-BD80-4081-A75E-3B0A6A4063DB}"/>
              </a:ext>
            </a:extLst>
          </p:cNvPr>
          <p:cNvCxnSpPr/>
          <p:nvPr/>
        </p:nvCxnSpPr>
        <p:spPr>
          <a:xfrm flipH="1">
            <a:off x="3340840" y="2034307"/>
            <a:ext cx="5168388" cy="0"/>
          </a:xfrm>
          <a:prstGeom prst="straightConnector1">
            <a:avLst/>
          </a:prstGeom>
          <a:ln w="76200">
            <a:solidFill>
              <a:srgbClr val="FF0000"/>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760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50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500"/>
                                        <p:tgtEl>
                                          <p:spTgt spid="21"/>
                                        </p:tgtEl>
                                      </p:cBhvr>
                                    </p:animEffect>
                                    <p:anim calcmode="lin" valueType="num">
                                      <p:cBhvr>
                                        <p:cTn id="8" dur="1500" fill="hold"/>
                                        <p:tgtEl>
                                          <p:spTgt spid="21"/>
                                        </p:tgtEl>
                                        <p:attrNameLst>
                                          <p:attrName>ppt_x</p:attrName>
                                        </p:attrNameLst>
                                      </p:cBhvr>
                                      <p:tavLst>
                                        <p:tav tm="0">
                                          <p:val>
                                            <p:strVal val="#ppt_x"/>
                                          </p:val>
                                        </p:tav>
                                        <p:tav tm="100000">
                                          <p:val>
                                            <p:strVal val="#ppt_x"/>
                                          </p:val>
                                        </p:tav>
                                      </p:tavLst>
                                    </p:anim>
                                    <p:anim calcmode="lin" valueType="num">
                                      <p:cBhvr>
                                        <p:cTn id="9" dur="1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up)">
                                      <p:cBhvr>
                                        <p:cTn id="14" dur="1250"/>
                                        <p:tgtEl>
                                          <p:spTgt spid="16"/>
                                        </p:tgtEl>
                                      </p:cBhvr>
                                    </p:animEffect>
                                  </p:childTnLst>
                                </p:cTn>
                              </p:par>
                              <p:par>
                                <p:cTn id="15" presetID="22" presetClass="entr" presetSubtype="2"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125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arn(inVertical)">
                                      <p:cBhvr>
                                        <p:cTn id="22" dur="1000"/>
                                        <p:tgtEl>
                                          <p:spTgt spid="19"/>
                                        </p:tgtEl>
                                      </p:cBhvr>
                                    </p:animEffect>
                                  </p:childTnLst>
                                </p:cTn>
                              </p:par>
                            </p:childTnLst>
                          </p:cTn>
                        </p:par>
                        <p:par>
                          <p:cTn id="23" fill="hold">
                            <p:stCondLst>
                              <p:cond delay="1000"/>
                            </p:stCondLst>
                            <p:childTnLst>
                              <p:par>
                                <p:cTn id="24" presetID="14" presetClass="entr" presetSubtype="10"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randombar(horizontal)">
                                      <p:cBhvr>
                                        <p:cTn id="26" dur="10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1000"/>
                                        <p:tgtEl>
                                          <p:spTgt spid="17"/>
                                        </p:tgtEl>
                                      </p:cBhvr>
                                    </p:animEffect>
                                  </p:childTnLst>
                                </p:cTn>
                              </p:par>
                            </p:childTnLst>
                          </p:cTn>
                        </p:par>
                        <p:par>
                          <p:cTn id="32" fill="hold">
                            <p:stCondLst>
                              <p:cond delay="1000"/>
                            </p:stCondLst>
                            <p:childTnLst>
                              <p:par>
                                <p:cTn id="33" presetID="14" presetClass="entr" presetSubtype="1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randombar(horizontal)">
                                      <p:cBhvr>
                                        <p:cTn id="35" dur="125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1250" fill="hold"/>
                                        <p:tgtEl>
                                          <p:spTgt spid="8"/>
                                        </p:tgtEl>
                                        <p:attrNameLst>
                                          <p:attrName>ppt_w</p:attrName>
                                        </p:attrNameLst>
                                      </p:cBhvr>
                                      <p:tavLst>
                                        <p:tav tm="0">
                                          <p:val>
                                            <p:fltVal val="0"/>
                                          </p:val>
                                        </p:tav>
                                        <p:tav tm="100000">
                                          <p:val>
                                            <p:strVal val="#ppt_w"/>
                                          </p:val>
                                        </p:tav>
                                      </p:tavLst>
                                    </p:anim>
                                    <p:anim calcmode="lin" valueType="num">
                                      <p:cBhvr>
                                        <p:cTn id="41" dur="1250" fill="hold"/>
                                        <p:tgtEl>
                                          <p:spTgt spid="8"/>
                                        </p:tgtEl>
                                        <p:attrNameLst>
                                          <p:attrName>ppt_h</p:attrName>
                                        </p:attrNameLst>
                                      </p:cBhvr>
                                      <p:tavLst>
                                        <p:tav tm="0">
                                          <p:val>
                                            <p:fltVal val="0"/>
                                          </p:val>
                                        </p:tav>
                                        <p:tav tm="100000">
                                          <p:val>
                                            <p:strVal val="#ppt_h"/>
                                          </p:val>
                                        </p:tav>
                                      </p:tavLst>
                                    </p:anim>
                                    <p:animEffect transition="in" filter="fade">
                                      <p:cBhvr>
                                        <p:cTn id="42"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 grpId="0" animBg="1"/>
      <p:bldP spid="19" grpId="0" animBg="1"/>
      <p:bldP spid="20" grpId="0" animBg="1"/>
      <p:bldP spid="8"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536497" y="174624"/>
            <a:ext cx="11593811" cy="3597275"/>
          </a:xfrm>
        </p:spPr>
        <p:txBody>
          <a:bodyPr>
            <a:normAutofit/>
            <a:scene3d>
              <a:camera prst="orthographicFront"/>
              <a:lightRig rig="threePt" dir="t"/>
            </a:scene3d>
            <a:sp3d extrusionH="57150">
              <a:bevelT h="25400" prst="softRound"/>
            </a:sp3d>
          </a:bodyPr>
          <a:lstStyle/>
          <a:p>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Showcard Gothic" panose="04020904020102020604" pitchFamily="82" charset="0"/>
              </a:rPr>
              <a:t>This  study  ON  the  1</a:t>
            </a:r>
            <a:r>
              <a:rPr lang="en-CA" sz="6000" baseline="30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Showcard Gothic" panose="04020904020102020604" pitchFamily="82" charset="0"/>
              </a:rPr>
              <a:t>st</a:t>
            </a: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Showcard Gothic" panose="04020904020102020604" pitchFamily="82" charset="0"/>
              </a:rPr>
              <a:t> CYCLE  of  creation,  </a:t>
            </a:r>
            <a:r>
              <a:rPr lang="en-CA" sz="6000" dirty="0">
                <a:ln w="28575">
                  <a:solidFill>
                    <a:sysClr val="windowText" lastClr="000000"/>
                  </a:solidFill>
                </a:ln>
                <a:solidFill>
                  <a:srgbClr val="00FF00"/>
                </a:solidFill>
                <a:effectLst>
                  <a:outerShdw blurRad="50800" dist="38100" sx="101000" sy="101000" algn="l" rotWithShape="0">
                    <a:srgbClr val="00B0F0"/>
                  </a:outerShdw>
                </a:effectLst>
                <a:latin typeface="Showcard Gothic" panose="04020904020102020604" pitchFamily="82" charset="0"/>
              </a:rPr>
              <a:t>questions</a:t>
            </a: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Showcard Gothic" panose="04020904020102020604" pitchFamily="82" charset="0"/>
              </a:rPr>
              <a:t>  </a:t>
            </a:r>
            <a:b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Showcard Gothic" panose="04020904020102020604" pitchFamily="82" charset="0"/>
              </a:rPr>
            </a:b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Showcard Gothic" panose="04020904020102020604" pitchFamily="82" charset="0"/>
              </a:rPr>
              <a:t>		the  word</a:t>
            </a:r>
            <a:b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Showcard Gothic" panose="04020904020102020604" pitchFamily="82" charset="0"/>
              </a:rPr>
            </a:b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Showcard Gothic" panose="04020904020102020604" pitchFamily="82" charset="0"/>
              </a:rPr>
              <a:t>     </a:t>
            </a: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latin typeface="Showcard Gothic" panose="04020904020102020604" pitchFamily="82" charset="0"/>
              </a:rPr>
              <a:t>(found in)</a:t>
            </a: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Showcard Gothic" panose="04020904020102020604" pitchFamily="82" charset="0"/>
              </a:rPr>
              <a:t>  gen 1:2.</a:t>
            </a:r>
            <a:endParaRPr lang="en-CA" sz="6000" dirty="0">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endParaRPr>
          </a:p>
        </p:txBody>
      </p:sp>
      <p:sp>
        <p:nvSpPr>
          <p:cNvPr id="7" name="Slide Number Placeholder 3"/>
          <p:cNvSpPr>
            <a:spLocks noGrp="1"/>
          </p:cNvSpPr>
          <p:nvPr>
            <p:ph type="sldNum" sz="quarter" idx="12"/>
          </p:nvPr>
        </p:nvSpPr>
        <p:spPr>
          <a:xfrm>
            <a:off x="8832745" y="6443571"/>
            <a:ext cx="3371850" cy="501650"/>
          </a:xfrm>
        </p:spPr>
        <p:txBody>
          <a:bodyPr/>
          <a:lstStyle/>
          <a:p>
            <a:fld id="{CAB0B796-0BEC-434C-B7F9-2382C16E0666}" type="slidenum">
              <a:rPr lang="en-CA" sz="1600" smtClean="0">
                <a:solidFill>
                  <a:schemeClr val="bg1"/>
                </a:solidFill>
              </a:rPr>
              <a:t>9</a:t>
            </a:fld>
            <a:endParaRPr lang="en-CA" sz="1600" dirty="0">
              <a:solidFill>
                <a:schemeClr val="bg1"/>
              </a:solidFill>
            </a:endParaRP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21963" y="1796880"/>
            <a:ext cx="2838197" cy="1250125"/>
          </a:xfrm>
          <a:prstGeom prst="rect">
            <a:avLst/>
          </a:prstGeom>
          <a:effectLst>
            <a:glow rad="165100">
              <a:schemeClr val="bg1"/>
            </a:glow>
          </a:effectLst>
        </p:spPr>
      </p:pic>
      <p:sp>
        <p:nvSpPr>
          <p:cNvPr id="9" name="Rectangle 8">
            <a:extLst>
              <a:ext uri="{FF2B5EF4-FFF2-40B4-BE49-F238E27FC236}">
                <a16:creationId xmlns:a16="http://schemas.microsoft.com/office/drawing/2014/main" id="{7579BE12-7513-43DD-AA6C-CB6F5F796890}"/>
              </a:ext>
            </a:extLst>
          </p:cNvPr>
          <p:cNvSpPr/>
          <p:nvPr/>
        </p:nvSpPr>
        <p:spPr>
          <a:xfrm>
            <a:off x="-193963" y="3726642"/>
            <a:ext cx="11452833" cy="20079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a:solidFill>
                    <a:srgbClr val="002060"/>
                  </a:solidFill>
                </a:ln>
                <a:solidFill>
                  <a:schemeClr val="bg1"/>
                </a:solidFill>
              </a:rPr>
              <a:t>Genesis 1:</a:t>
            </a:r>
            <a:r>
              <a:rPr lang="en-CA" sz="3600" b="1" u="sng" dirty="0">
                <a:ln>
                  <a:solidFill>
                    <a:srgbClr val="002060"/>
                  </a:solidFill>
                </a:ln>
                <a:solidFill>
                  <a:srgbClr val="FF0000"/>
                </a:solidFill>
              </a:rPr>
              <a:t>2</a:t>
            </a:r>
            <a:r>
              <a:rPr lang="en-CA" sz="3600" b="1" dirty="0">
                <a:ln>
                  <a:solidFill>
                    <a:srgbClr val="002060"/>
                  </a:solidFill>
                </a:ln>
                <a:solidFill>
                  <a:srgbClr val="FF0000"/>
                </a:solidFill>
              </a:rPr>
              <a:t>a</a:t>
            </a:r>
            <a:r>
              <a:rPr lang="en-CA" sz="3600" dirty="0">
                <a:ln>
                  <a:solidFill>
                    <a:srgbClr val="002060"/>
                  </a:solidFill>
                </a:ln>
                <a:solidFill>
                  <a:sysClr val="windowText" lastClr="000000"/>
                </a:solidFill>
              </a:rPr>
              <a:t> </a:t>
            </a:r>
            <a:r>
              <a:rPr lang="en-CA" sz="3600" b="1" dirty="0">
                <a:ln>
                  <a:solidFill>
                    <a:srgbClr val="002060"/>
                  </a:solidFill>
                </a:ln>
                <a:solidFill>
                  <a:schemeClr val="bg1"/>
                </a:solidFill>
              </a:rPr>
              <a:t>in the </a:t>
            </a:r>
            <a:r>
              <a:rPr lang="en-CA" sz="3600" b="1" dirty="0">
                <a:ln>
                  <a:solidFill>
                    <a:srgbClr val="002060"/>
                  </a:solidFill>
                </a:ln>
                <a:solidFill>
                  <a:srgbClr val="FF0000"/>
                </a:solidFill>
              </a:rPr>
              <a:t>KJV</a:t>
            </a:r>
            <a:r>
              <a:rPr lang="en-CA" sz="3600" b="1" dirty="0">
                <a:ln>
                  <a:solidFill>
                    <a:srgbClr val="002060"/>
                  </a:solidFill>
                </a:ln>
                <a:solidFill>
                  <a:schemeClr val="bg1"/>
                </a:solidFill>
              </a:rPr>
              <a:t> reads:  </a:t>
            </a:r>
            <a:r>
              <a:rPr lang="en-US" sz="3600" b="1" dirty="0">
                <a:ln>
                  <a:solidFill>
                    <a:srgbClr val="002060"/>
                  </a:solidFill>
                </a:ln>
                <a:solidFill>
                  <a:schemeClr val="accent4">
                    <a:lumMod val="60000"/>
                    <a:lumOff val="40000"/>
                  </a:schemeClr>
                </a:solidFill>
                <a:latin typeface="Comic Sans MS" panose="030F0702030302020204" pitchFamily="66" charset="0"/>
              </a:rPr>
              <a:t>And the earth  </a:t>
            </a:r>
            <a:br>
              <a:rPr lang="en-US" sz="3600" b="1" dirty="0">
                <a:ln>
                  <a:solidFill>
                    <a:srgbClr val="002060"/>
                  </a:solidFill>
                </a:ln>
                <a:solidFill>
                  <a:schemeClr val="accent4">
                    <a:lumMod val="60000"/>
                    <a:lumOff val="40000"/>
                  </a:schemeClr>
                </a:solidFill>
                <a:latin typeface="Comic Sans MS" panose="030F0702030302020204" pitchFamily="66" charset="0"/>
              </a:rPr>
            </a:br>
            <a:r>
              <a:rPr lang="en-US" sz="3600" b="1" dirty="0">
                <a:ln>
                  <a:solidFill>
                    <a:srgbClr val="002060"/>
                  </a:solidFill>
                </a:ln>
                <a:solidFill>
                  <a:schemeClr val="accent4">
                    <a:lumMod val="60000"/>
                    <a:lumOff val="40000"/>
                  </a:schemeClr>
                </a:solidFill>
                <a:latin typeface="Comic Sans MS" panose="030F0702030302020204" pitchFamily="66" charset="0"/>
              </a:rPr>
              <a:t>without form, and void; </a:t>
            </a:r>
            <a:br>
              <a:rPr lang="en-US" sz="3600" b="1" dirty="0">
                <a:ln>
                  <a:solidFill>
                    <a:srgbClr val="002060"/>
                  </a:solidFill>
                </a:ln>
                <a:solidFill>
                  <a:schemeClr val="accent4">
                    <a:lumMod val="60000"/>
                    <a:lumOff val="40000"/>
                  </a:schemeClr>
                </a:solidFill>
                <a:latin typeface="Comic Sans MS" panose="030F0702030302020204" pitchFamily="66" charset="0"/>
              </a:rPr>
            </a:br>
            <a:r>
              <a:rPr lang="en-US" sz="3600" b="1" dirty="0">
                <a:ln>
                  <a:solidFill>
                    <a:srgbClr val="002060"/>
                  </a:solidFill>
                </a:ln>
                <a:solidFill>
                  <a:schemeClr val="accent4">
                    <a:lumMod val="60000"/>
                    <a:lumOff val="40000"/>
                  </a:schemeClr>
                </a:solidFill>
                <a:latin typeface="Comic Sans MS" panose="030F0702030302020204" pitchFamily="66" charset="0"/>
              </a:rPr>
              <a:t>and </a:t>
            </a:r>
            <a:r>
              <a:rPr lang="en-US" sz="3600" b="1" dirty="0">
                <a:ln>
                  <a:solidFill>
                    <a:srgbClr val="002060"/>
                  </a:solidFill>
                </a:ln>
                <a:solidFill>
                  <a:schemeClr val="tx1"/>
                </a:solidFill>
                <a:latin typeface="Comic Sans MS" panose="030F0702030302020204" pitchFamily="66" charset="0"/>
              </a:rPr>
              <a:t>darkness</a:t>
            </a:r>
            <a:r>
              <a:rPr lang="en-US" sz="3600" b="1" dirty="0">
                <a:ln>
                  <a:solidFill>
                    <a:srgbClr val="002060"/>
                  </a:solidFill>
                </a:ln>
                <a:solidFill>
                  <a:schemeClr val="accent4">
                    <a:lumMod val="60000"/>
                    <a:lumOff val="40000"/>
                  </a:schemeClr>
                </a:solidFill>
                <a:latin typeface="Comic Sans MS" panose="030F0702030302020204" pitchFamily="66" charset="0"/>
              </a:rPr>
              <a:t> was upon the face of the deep.</a:t>
            </a:r>
          </a:p>
          <a:p>
            <a:pPr algn="ctr"/>
            <a:endParaRPr lang="en-CA" sz="2800" dirty="0">
              <a:solidFill>
                <a:sysClr val="windowText" lastClr="000000"/>
              </a:solidFill>
            </a:endParaRPr>
          </a:p>
        </p:txBody>
      </p:sp>
      <p:sp>
        <p:nvSpPr>
          <p:cNvPr id="10" name="Title 1"/>
          <p:cNvSpPr txBox="1">
            <a:spLocks/>
          </p:cNvSpPr>
          <p:nvPr/>
        </p:nvSpPr>
        <p:spPr>
          <a:xfrm>
            <a:off x="467148" y="5189902"/>
            <a:ext cx="9545069" cy="1570036"/>
          </a:xfrm>
          <a:prstGeom prst="rect">
            <a:avLst/>
          </a:prstGeom>
        </p:spPr>
        <p:txBody>
          <a:bodyPr vert="horz" lIns="91440" tIns="45720" rIns="91440" bIns="45720" rtlCol="0" anchor="ctr">
            <a:normAutofit fontScale="92500"/>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Why the word -             </a:t>
            </a:r>
            <a:r>
              <a:rPr lang="en-CA" sz="88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a:t>
            </a:r>
            <a:endParaRPr lang="en-CA" sz="8800" dirty="0">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endParaRPr>
          </a:p>
        </p:txBody>
      </p:sp>
      <p:pic>
        <p:nvPicPr>
          <p:cNvPr id="11" name="Picture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65514" y="5364343"/>
            <a:ext cx="2395891" cy="1221153"/>
          </a:xfrm>
          <a:prstGeom prst="rect">
            <a:avLst/>
          </a:prstGeom>
          <a:effectLst>
            <a:glow rad="177800">
              <a:schemeClr val="accent4"/>
            </a:glow>
          </a:effectLst>
        </p:spPr>
      </p:pic>
      <p:pic>
        <p:nvPicPr>
          <p:cNvPr id="12" name="Picture 11"/>
          <p:cNvPicPr>
            <a:picLocks noChangeAspect="1"/>
          </p:cNvPicPr>
          <p:nvPr/>
        </p:nvPicPr>
        <p:blipFill>
          <a:blip r:embed="rId5" cstate="email">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10182768" y="3629937"/>
            <a:ext cx="1158982" cy="590717"/>
          </a:xfrm>
          <a:prstGeom prst="rect">
            <a:avLst/>
          </a:prstGeom>
          <a:effectLst>
            <a:glow rad="177800">
              <a:schemeClr val="accent4"/>
            </a:glow>
          </a:effectLst>
        </p:spPr>
      </p:pic>
      <p:pic>
        <p:nvPicPr>
          <p:cNvPr id="13" name="Picture 12"/>
          <p:cNvPicPr>
            <a:picLocks noChangeAspect="1"/>
          </p:cNvPicPr>
          <p:nvPr/>
        </p:nvPicPr>
        <p:blipFill>
          <a:blip r:embed="rId6" cstate="email">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a:ext>
            </a:extLst>
          </a:blip>
          <a:stretch>
            <a:fillRect/>
          </a:stretch>
        </p:blipFill>
        <p:spPr>
          <a:xfrm flipH="1">
            <a:off x="9615486" y="4870513"/>
            <a:ext cx="2589109" cy="198748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cxnSp>
        <p:nvCxnSpPr>
          <p:cNvPr id="3" name="Straight Arrow Connector 2">
            <a:extLst>
              <a:ext uri="{FF2B5EF4-FFF2-40B4-BE49-F238E27FC236}">
                <a16:creationId xmlns:a16="http://schemas.microsoft.com/office/drawing/2014/main" id="{7F11A6F7-F2D6-4540-9DA4-1326130D24F1}"/>
              </a:ext>
            </a:extLst>
          </p:cNvPr>
          <p:cNvCxnSpPr/>
          <p:nvPr/>
        </p:nvCxnSpPr>
        <p:spPr>
          <a:xfrm>
            <a:off x="6871855" y="2419927"/>
            <a:ext cx="1274618" cy="0"/>
          </a:xfrm>
          <a:prstGeom prst="straightConnector1">
            <a:avLst/>
          </a:prstGeom>
          <a:ln w="139700">
            <a:solidFill>
              <a:srgbClr val="00FFFF"/>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387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4000"/>
                                  </p:stCondLst>
                                  <p:childTnLst>
                                    <p:set>
                                      <p:cBhvr>
                                        <p:cTn id="6" dur="1" fill="hold">
                                          <p:stCondLst>
                                            <p:cond delay="0"/>
                                          </p:stCondLst>
                                        </p:cTn>
                                        <p:tgtEl>
                                          <p:spTgt spid="8"/>
                                        </p:tgtEl>
                                        <p:attrNameLst>
                                          <p:attrName>style.visibility</p:attrName>
                                        </p:attrNameLst>
                                      </p:cBhvr>
                                      <p:to>
                                        <p:strVal val="visible"/>
                                      </p:to>
                                    </p:set>
                                    <p:anim calcmode="lin" valueType="num">
                                      <p:cBhvr>
                                        <p:cTn id="7" dur="1500" fill="hold"/>
                                        <p:tgtEl>
                                          <p:spTgt spid="8"/>
                                        </p:tgtEl>
                                        <p:attrNameLst>
                                          <p:attrName>ppt_w</p:attrName>
                                        </p:attrNameLst>
                                      </p:cBhvr>
                                      <p:tavLst>
                                        <p:tav tm="0">
                                          <p:val>
                                            <p:fltVal val="0"/>
                                          </p:val>
                                        </p:tav>
                                        <p:tav tm="100000">
                                          <p:val>
                                            <p:strVal val="#ppt_w"/>
                                          </p:val>
                                        </p:tav>
                                      </p:tavLst>
                                    </p:anim>
                                    <p:anim calcmode="lin" valueType="num">
                                      <p:cBhvr>
                                        <p:cTn id="8" dur="1500" fill="hold"/>
                                        <p:tgtEl>
                                          <p:spTgt spid="8"/>
                                        </p:tgtEl>
                                        <p:attrNameLst>
                                          <p:attrName>ppt_h</p:attrName>
                                        </p:attrNameLst>
                                      </p:cBhvr>
                                      <p:tavLst>
                                        <p:tav tm="0">
                                          <p:val>
                                            <p:fltVal val="0"/>
                                          </p:val>
                                        </p:tav>
                                        <p:tav tm="100000">
                                          <p:val>
                                            <p:strVal val="#ppt_h"/>
                                          </p:val>
                                        </p:tav>
                                      </p:tavLst>
                                    </p:anim>
                                    <p:animEffect transition="in" filter="fade">
                                      <p:cBhvr>
                                        <p:cTn id="9" dur="1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6" presetClass="entr" presetSubtype="0" fill="hold" nodeType="afterEffect">
                                  <p:stCondLst>
                                    <p:cond delay="100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80">
                                          <p:stCondLst>
                                            <p:cond delay="0"/>
                                          </p:stCondLst>
                                        </p:cTn>
                                        <p:tgtEl>
                                          <p:spTgt spid="12"/>
                                        </p:tgtEl>
                                      </p:cBhvr>
                                    </p:animEffect>
                                    <p:anim calcmode="lin" valueType="num">
                                      <p:cBhvr>
                                        <p:cTn id="21"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6" dur="26">
                                          <p:stCondLst>
                                            <p:cond delay="650"/>
                                          </p:stCondLst>
                                        </p:cTn>
                                        <p:tgtEl>
                                          <p:spTgt spid="12"/>
                                        </p:tgtEl>
                                      </p:cBhvr>
                                      <p:to x="100000" y="60000"/>
                                    </p:animScale>
                                    <p:animScale>
                                      <p:cBhvr>
                                        <p:cTn id="27" dur="166" decel="50000">
                                          <p:stCondLst>
                                            <p:cond delay="676"/>
                                          </p:stCondLst>
                                        </p:cTn>
                                        <p:tgtEl>
                                          <p:spTgt spid="12"/>
                                        </p:tgtEl>
                                      </p:cBhvr>
                                      <p:to x="100000" y="100000"/>
                                    </p:animScale>
                                    <p:animScale>
                                      <p:cBhvr>
                                        <p:cTn id="28" dur="26">
                                          <p:stCondLst>
                                            <p:cond delay="1312"/>
                                          </p:stCondLst>
                                        </p:cTn>
                                        <p:tgtEl>
                                          <p:spTgt spid="12"/>
                                        </p:tgtEl>
                                      </p:cBhvr>
                                      <p:to x="100000" y="80000"/>
                                    </p:animScale>
                                    <p:animScale>
                                      <p:cBhvr>
                                        <p:cTn id="29" dur="166" decel="50000">
                                          <p:stCondLst>
                                            <p:cond delay="1338"/>
                                          </p:stCondLst>
                                        </p:cTn>
                                        <p:tgtEl>
                                          <p:spTgt spid="12"/>
                                        </p:tgtEl>
                                      </p:cBhvr>
                                      <p:to x="100000" y="100000"/>
                                    </p:animScale>
                                    <p:animScale>
                                      <p:cBhvr>
                                        <p:cTn id="30" dur="26">
                                          <p:stCondLst>
                                            <p:cond delay="1642"/>
                                          </p:stCondLst>
                                        </p:cTn>
                                        <p:tgtEl>
                                          <p:spTgt spid="12"/>
                                        </p:tgtEl>
                                      </p:cBhvr>
                                      <p:to x="100000" y="90000"/>
                                    </p:animScale>
                                    <p:animScale>
                                      <p:cBhvr>
                                        <p:cTn id="31" dur="166" decel="50000">
                                          <p:stCondLst>
                                            <p:cond delay="1668"/>
                                          </p:stCondLst>
                                        </p:cTn>
                                        <p:tgtEl>
                                          <p:spTgt spid="12"/>
                                        </p:tgtEl>
                                      </p:cBhvr>
                                      <p:to x="100000" y="100000"/>
                                    </p:animScale>
                                    <p:animScale>
                                      <p:cBhvr>
                                        <p:cTn id="32" dur="26">
                                          <p:stCondLst>
                                            <p:cond delay="1808"/>
                                          </p:stCondLst>
                                        </p:cTn>
                                        <p:tgtEl>
                                          <p:spTgt spid="12"/>
                                        </p:tgtEl>
                                      </p:cBhvr>
                                      <p:to x="100000" y="95000"/>
                                    </p:animScale>
                                    <p:animScale>
                                      <p:cBhvr>
                                        <p:cTn id="33" dur="166" decel="50000">
                                          <p:stCondLst>
                                            <p:cond delay="1834"/>
                                          </p:stCondLst>
                                        </p:cTn>
                                        <p:tgtEl>
                                          <p:spTgt spid="12"/>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1500" fill="hold"/>
                                        <p:tgtEl>
                                          <p:spTgt spid="13"/>
                                        </p:tgtEl>
                                        <p:attrNameLst>
                                          <p:attrName>ppt_w</p:attrName>
                                        </p:attrNameLst>
                                      </p:cBhvr>
                                      <p:tavLst>
                                        <p:tav tm="0">
                                          <p:val>
                                            <p:fltVal val="0"/>
                                          </p:val>
                                        </p:tav>
                                        <p:tav tm="100000">
                                          <p:val>
                                            <p:strVal val="#ppt_w"/>
                                          </p:val>
                                        </p:tav>
                                      </p:tavLst>
                                    </p:anim>
                                    <p:anim calcmode="lin" valueType="num">
                                      <p:cBhvr>
                                        <p:cTn id="39" dur="1500" fill="hold"/>
                                        <p:tgtEl>
                                          <p:spTgt spid="13"/>
                                        </p:tgtEl>
                                        <p:attrNameLst>
                                          <p:attrName>ppt_h</p:attrName>
                                        </p:attrNameLst>
                                      </p:cBhvr>
                                      <p:tavLst>
                                        <p:tav tm="0">
                                          <p:val>
                                            <p:fltVal val="0"/>
                                          </p:val>
                                        </p:tav>
                                        <p:tav tm="100000">
                                          <p:val>
                                            <p:strVal val="#ppt_h"/>
                                          </p:val>
                                        </p:tav>
                                      </p:tavLst>
                                    </p:anim>
                                    <p:animEffect transition="in" filter="fade">
                                      <p:cBhvr>
                                        <p:cTn id="40" dur="1500"/>
                                        <p:tgtEl>
                                          <p:spTgt spid="13"/>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1500"/>
                                        <p:tgtEl>
                                          <p:spTgt spid="10"/>
                                        </p:tgtEl>
                                      </p:cBhvr>
                                    </p:animEffect>
                                  </p:childTnLst>
                                </p:cTn>
                              </p:par>
                            </p:childTnLst>
                          </p:cTn>
                        </p:par>
                        <p:par>
                          <p:cTn id="44" fill="hold">
                            <p:stCondLst>
                              <p:cond delay="1500"/>
                            </p:stCondLst>
                            <p:childTnLst>
                              <p:par>
                                <p:cTn id="45" presetID="53" presetClass="entr" presetSubtype="16"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1000" fill="hold"/>
                                        <p:tgtEl>
                                          <p:spTgt spid="11"/>
                                        </p:tgtEl>
                                        <p:attrNameLst>
                                          <p:attrName>ppt_w</p:attrName>
                                        </p:attrNameLst>
                                      </p:cBhvr>
                                      <p:tavLst>
                                        <p:tav tm="0">
                                          <p:val>
                                            <p:fltVal val="0"/>
                                          </p:val>
                                        </p:tav>
                                        <p:tav tm="100000">
                                          <p:val>
                                            <p:strVal val="#ppt_w"/>
                                          </p:val>
                                        </p:tav>
                                      </p:tavLst>
                                    </p:anim>
                                    <p:anim calcmode="lin" valueType="num">
                                      <p:cBhvr>
                                        <p:cTn id="48" dur="1000" fill="hold"/>
                                        <p:tgtEl>
                                          <p:spTgt spid="11"/>
                                        </p:tgtEl>
                                        <p:attrNameLst>
                                          <p:attrName>ppt_h</p:attrName>
                                        </p:attrNameLst>
                                      </p:cBhvr>
                                      <p:tavLst>
                                        <p:tav tm="0">
                                          <p:val>
                                            <p:fltVal val="0"/>
                                          </p:val>
                                        </p:tav>
                                        <p:tav tm="100000">
                                          <p:val>
                                            <p:strVal val="#ppt_h"/>
                                          </p:val>
                                        </p:tav>
                                      </p:tavLst>
                                    </p:anim>
                                    <p:animEffect transition="in" filter="fade">
                                      <p:cBhvr>
                                        <p:cTn id="4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A578">
            <a:alpha val="66000"/>
          </a:srgbClr>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3264FBA-5C4F-4AB3-A798-83ACBEE1ECE0}"/>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933323" y="1946494"/>
            <a:ext cx="6672404" cy="3150607"/>
          </a:xfrm>
          <a:prstGeom prst="rect">
            <a:avLst/>
          </a:prstGeom>
          <a:ln>
            <a:solidFill>
              <a:srgbClr val="002060"/>
            </a:solidFill>
          </a:ln>
        </p:spPr>
      </p:pic>
      <p:sp>
        <p:nvSpPr>
          <p:cNvPr id="4" name="Slide Number Placeholder 3">
            <a:extLst>
              <a:ext uri="{FF2B5EF4-FFF2-40B4-BE49-F238E27FC236}">
                <a16:creationId xmlns:a16="http://schemas.microsoft.com/office/drawing/2014/main" id="{F24C4DED-6398-46DA-AFCE-4A01C53B4FB0}"/>
              </a:ext>
            </a:extLst>
          </p:cNvPr>
          <p:cNvSpPr>
            <a:spLocks noGrp="1"/>
          </p:cNvSpPr>
          <p:nvPr>
            <p:ph type="sldNum" sz="quarter" idx="12"/>
          </p:nvPr>
        </p:nvSpPr>
        <p:spPr/>
        <p:txBody>
          <a:bodyPr/>
          <a:lstStyle/>
          <a:p>
            <a:fld id="{CAB0B796-0BEC-434C-B7F9-2382C16E0666}" type="slidenum">
              <a:rPr lang="en-CA" smtClean="0"/>
              <a:t>10</a:t>
            </a:fld>
            <a:endParaRPr lang="en-CA"/>
          </a:p>
        </p:txBody>
      </p:sp>
      <p:sp>
        <p:nvSpPr>
          <p:cNvPr id="3" name="Rectangle: Rounded Corners 2">
            <a:extLst>
              <a:ext uri="{FF2B5EF4-FFF2-40B4-BE49-F238E27FC236}">
                <a16:creationId xmlns:a16="http://schemas.microsoft.com/office/drawing/2014/main" id="{8C1C94A8-BD04-44C2-8B62-B3197430C689}"/>
              </a:ext>
            </a:extLst>
          </p:cNvPr>
          <p:cNvSpPr/>
          <p:nvPr/>
        </p:nvSpPr>
        <p:spPr>
          <a:xfrm>
            <a:off x="1301300" y="262550"/>
            <a:ext cx="9621570" cy="1312753"/>
          </a:xfrm>
          <a:prstGeom prst="roundRect">
            <a:avLst/>
          </a:prstGeom>
          <a:solidFill>
            <a:schemeClr val="accent1">
              <a:lumMod val="60000"/>
              <a:lumOff val="40000"/>
            </a:schemeClr>
          </a:solidFill>
          <a:ln w="57150">
            <a:solidFill>
              <a:schemeClr val="tx1"/>
            </a:solidFill>
          </a:ln>
          <a:scene3d>
            <a:camera prst="orthographicFront"/>
            <a:lightRig rig="threePt" dir="t"/>
          </a:scene3d>
          <a:sp3d>
            <a:bevelT w="247650" h="1270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7200" dirty="0">
                <a:ln>
                  <a:solidFill>
                    <a:srgbClr val="00FF00"/>
                  </a:solidFill>
                </a:ln>
                <a:solidFill>
                  <a:srgbClr val="C00000"/>
                </a:solidFill>
                <a:latin typeface="Snap ITC" panose="04040A07060A02020202" pitchFamily="82" charset="0"/>
              </a:rPr>
              <a:t>Is this correct?</a:t>
            </a:r>
          </a:p>
        </p:txBody>
      </p:sp>
      <p:sp>
        <p:nvSpPr>
          <p:cNvPr id="6" name="Rectangle: Rounded Corners 5">
            <a:extLst>
              <a:ext uri="{FF2B5EF4-FFF2-40B4-BE49-F238E27FC236}">
                <a16:creationId xmlns:a16="http://schemas.microsoft.com/office/drawing/2014/main" id="{078C8F08-7B00-4F78-95A8-F0AF1F57026F}"/>
              </a:ext>
            </a:extLst>
          </p:cNvPr>
          <p:cNvSpPr/>
          <p:nvPr/>
        </p:nvSpPr>
        <p:spPr>
          <a:xfrm>
            <a:off x="1379906" y="5282697"/>
            <a:ext cx="9462853" cy="1312753"/>
          </a:xfrm>
          <a:prstGeom prst="roundRect">
            <a:avLst>
              <a:gd name="adj" fmla="val 50000"/>
            </a:avLst>
          </a:prstGeom>
          <a:solidFill>
            <a:schemeClr val="accent1">
              <a:lumMod val="60000"/>
              <a:lumOff val="40000"/>
            </a:schemeClr>
          </a:solidFill>
          <a:scene3d>
            <a:camera prst="orthographicFront"/>
            <a:lightRig rig="morning" dir="t"/>
          </a:scene3d>
          <a:sp3d contourW="76200">
            <a:bevelT w="228600" h="101600" prst="softRound"/>
            <a:contourClr>
              <a:schemeClr val="accent6">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dirty="0">
                <a:solidFill>
                  <a:srgbClr val="002060"/>
                </a:solidFill>
              </a:rPr>
              <a:t>1 </a:t>
            </a:r>
            <a:r>
              <a:rPr lang="en-CA" sz="4400" dirty="0" err="1">
                <a:solidFill>
                  <a:srgbClr val="002060"/>
                </a:solidFill>
              </a:rPr>
              <a:t>Thess</a:t>
            </a:r>
            <a:r>
              <a:rPr lang="en-CA" sz="4400" dirty="0">
                <a:solidFill>
                  <a:srgbClr val="002060"/>
                </a:solidFill>
              </a:rPr>
              <a:t> 5:21   </a:t>
            </a:r>
            <a:r>
              <a:rPr lang="en-CA" sz="4400" dirty="0">
                <a:solidFill>
                  <a:srgbClr val="FF9900"/>
                </a:solidFill>
              </a:rPr>
              <a:t>PROVE ALL THINGS …</a:t>
            </a:r>
          </a:p>
        </p:txBody>
      </p:sp>
      <p:sp>
        <p:nvSpPr>
          <p:cNvPr id="7" name="Rectangle: Rounded Corners 6">
            <a:extLst>
              <a:ext uri="{FF2B5EF4-FFF2-40B4-BE49-F238E27FC236}">
                <a16:creationId xmlns:a16="http://schemas.microsoft.com/office/drawing/2014/main" id="{9A86077A-DFE9-4161-9432-32E40E1BF62C}"/>
              </a:ext>
            </a:extLst>
          </p:cNvPr>
          <p:cNvSpPr/>
          <p:nvPr/>
        </p:nvSpPr>
        <p:spPr>
          <a:xfrm>
            <a:off x="5314950" y="2990850"/>
            <a:ext cx="1552575" cy="1571625"/>
          </a:xfrm>
          <a:prstGeom prst="roundRect">
            <a:avLst/>
          </a:prstGeom>
          <a:solidFill>
            <a:schemeClr val="accent5">
              <a:lumMod val="50000"/>
              <a:alpha val="44000"/>
            </a:schemeClr>
          </a:solidFill>
          <a:ln w="57150">
            <a:solidFill>
              <a:schemeClr val="tx1"/>
            </a:solidFill>
          </a:ln>
          <a:scene3d>
            <a:camera prst="orthographicFront"/>
            <a:lightRig rig="threePt" dir="t"/>
          </a:scene3d>
          <a:sp3d>
            <a:bevelT w="247650" h="1270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7200" dirty="0">
              <a:ln>
                <a:solidFill>
                  <a:srgbClr val="00FF00"/>
                </a:solidFill>
              </a:ln>
              <a:solidFill>
                <a:srgbClr val="C00000"/>
              </a:solidFill>
              <a:latin typeface="Snap ITC" panose="04040A07060A02020202" pitchFamily="82" charset="0"/>
            </a:endParaRPr>
          </a:p>
        </p:txBody>
      </p:sp>
      <p:sp>
        <p:nvSpPr>
          <p:cNvPr id="8" name="Speech Bubble: Rectangle with Corners Rounded 7">
            <a:extLst>
              <a:ext uri="{FF2B5EF4-FFF2-40B4-BE49-F238E27FC236}">
                <a16:creationId xmlns:a16="http://schemas.microsoft.com/office/drawing/2014/main" id="{31D29FEF-5F51-42E2-975B-625439565D8C}"/>
              </a:ext>
            </a:extLst>
          </p:cNvPr>
          <p:cNvSpPr/>
          <p:nvPr/>
        </p:nvSpPr>
        <p:spPr>
          <a:xfrm>
            <a:off x="1043710" y="2990850"/>
            <a:ext cx="1889614" cy="744474"/>
          </a:xfrm>
          <a:prstGeom prst="wedgeRoundRectCallout">
            <a:avLst>
              <a:gd name="adj1" fmla="val 206793"/>
              <a:gd name="adj2" fmla="val 104293"/>
              <a:gd name="adj3" fmla="val 16667"/>
            </a:avLst>
          </a:prstGeom>
          <a:solidFill>
            <a:schemeClr val="accent1">
              <a:lumMod val="60000"/>
              <a:lumOff val="40000"/>
            </a:schemeClr>
          </a:solidFill>
          <a:scene3d>
            <a:camera prst="orthographicFront"/>
            <a:lightRig rig="threePt" dir="t"/>
          </a:scene3d>
          <a:sp3d>
            <a:bevelT w="133350" h="1143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a:solidFill>
                    <a:srgbClr val="0000FF"/>
                  </a:solidFill>
                </a:ln>
                <a:solidFill>
                  <a:srgbClr val="00B050"/>
                </a:solidFill>
              </a:rPr>
              <a:t>Gen 1:2</a:t>
            </a:r>
          </a:p>
        </p:txBody>
      </p:sp>
    </p:spTree>
    <p:extLst>
      <p:ext uri="{BB962C8B-B14F-4D97-AF65-F5344CB8AC3E}">
        <p14:creationId xmlns:p14="http://schemas.microsoft.com/office/powerpoint/2010/main" val="4085094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Title 1"/>
          <p:cNvSpPr txBox="1">
            <a:spLocks/>
          </p:cNvSpPr>
          <p:nvPr/>
        </p:nvSpPr>
        <p:spPr>
          <a:xfrm>
            <a:off x="576545" y="1642052"/>
            <a:ext cx="4793738" cy="4591832"/>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KJV</a:t>
            </a:r>
          </a:p>
          <a:p>
            <a:pPr algn="ctr"/>
            <a:endPar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endParaRPr>
          </a:p>
          <a:p>
            <a:pPr algn="ctr"/>
            <a:b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b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H1961</a:t>
            </a:r>
            <a:b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b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&lt;</a:t>
            </a:r>
            <a:r>
              <a:rPr lang="en-CA" sz="6000" dirty="0" err="1">
                <a:ln w="28575">
                  <a:solidFill>
                    <a:sysClr val="windowText" lastClr="000000"/>
                  </a:solidFill>
                </a:ln>
                <a:solidFill>
                  <a:srgbClr val="C00000"/>
                </a:solidFill>
                <a:effectLst/>
                <a:latin typeface="Rockwell Extra Bold" panose="02060903040505020403" pitchFamily="18" charset="0"/>
              </a:rPr>
              <a:t>hayah</a:t>
            </a: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&gt;</a:t>
            </a:r>
            <a:endParaRPr lang="en-CA" sz="8800" dirty="0">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endParaRPr>
          </a:p>
        </p:txBody>
      </p:sp>
      <p:sp>
        <p:nvSpPr>
          <p:cNvPr id="15" name="Title 1"/>
          <p:cNvSpPr txBox="1">
            <a:spLocks/>
          </p:cNvSpPr>
          <p:nvPr/>
        </p:nvSpPr>
        <p:spPr>
          <a:xfrm>
            <a:off x="7119251" y="1616997"/>
            <a:ext cx="4114804" cy="4608176"/>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TS </a:t>
            </a:r>
            <a:r>
              <a:rPr lang="en-CA" sz="4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2009</a:t>
            </a:r>
          </a:p>
          <a:p>
            <a:pPr algn="ctr"/>
            <a:endParaRPr lang="en-US"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endParaRPr>
          </a:p>
          <a:p>
            <a:pPr algn="ctr"/>
            <a:endParaRPr lang="en-US"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endParaRPr>
          </a:p>
          <a:p>
            <a:pPr algn="ctr"/>
            <a:r>
              <a:rPr lang="en-US"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H1961</a:t>
            </a:r>
          </a:p>
          <a:p>
            <a:pPr algn="ctr"/>
            <a:r>
              <a:rPr lang="en-US"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&lt;</a:t>
            </a:r>
            <a:r>
              <a:rPr lang="en-US" sz="6000" dirty="0" err="1">
                <a:ln w="28575">
                  <a:solidFill>
                    <a:sysClr val="windowText" lastClr="000000"/>
                  </a:solidFill>
                </a:ln>
                <a:solidFill>
                  <a:srgbClr val="558CEA"/>
                </a:solidFill>
                <a:effectLst/>
                <a:latin typeface="Rockwell Extra Bold" panose="02060903040505020403" pitchFamily="18" charset="0"/>
              </a:rPr>
              <a:t>ei</a:t>
            </a:r>
            <a:r>
              <a:rPr lang="en-US" sz="6000" u="sng" dirty="0" err="1">
                <a:ln w="28575">
                  <a:solidFill>
                    <a:sysClr val="windowText" lastClr="000000"/>
                  </a:solidFill>
                </a:ln>
                <a:solidFill>
                  <a:srgbClr val="FF0000"/>
                </a:solidFill>
                <a:effectLst/>
                <a:latin typeface="Rockwell Extra Bold" panose="02060903040505020403" pitchFamily="18" charset="0"/>
              </a:rPr>
              <a:t>t</a:t>
            </a:r>
            <a:r>
              <a:rPr lang="en-US" sz="6000" dirty="0" err="1">
                <a:ln w="28575">
                  <a:solidFill>
                    <a:sysClr val="windowText" lastClr="000000"/>
                  </a:solidFill>
                </a:ln>
                <a:solidFill>
                  <a:srgbClr val="558CEA"/>
                </a:solidFill>
                <a:effectLst/>
                <a:latin typeface="Rockwell Extra Bold" panose="02060903040505020403" pitchFamily="18" charset="0"/>
              </a:rPr>
              <a:t>he</a:t>
            </a:r>
            <a:r>
              <a:rPr lang="en-US"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&gt;</a:t>
            </a:r>
            <a:endParaRPr lang="en-CA" sz="16600" dirty="0">
              <a:ln w="28575">
                <a:solidFill>
                  <a:srgbClr val="00206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Condensed" panose="02060603050405020104" pitchFamily="18" charset="0"/>
            </a:endParaRPr>
          </a:p>
        </p:txBody>
      </p:sp>
      <p:sp>
        <p:nvSpPr>
          <p:cNvPr id="4" name="Slide Number Placeholder 3"/>
          <p:cNvSpPr>
            <a:spLocks noGrp="1"/>
          </p:cNvSpPr>
          <p:nvPr>
            <p:ph type="sldNum" sz="quarter" idx="12"/>
          </p:nvPr>
        </p:nvSpPr>
        <p:spPr>
          <a:xfrm>
            <a:off x="8610599" y="6356350"/>
            <a:ext cx="3436257" cy="365125"/>
          </a:xfrm>
        </p:spPr>
        <p:txBody>
          <a:bodyPr/>
          <a:lstStyle/>
          <a:p>
            <a:fld id="{CAB0B796-0BEC-434C-B7F9-2382C16E0666}" type="slidenum">
              <a:rPr lang="en-CA" sz="1600" smtClean="0">
                <a:solidFill>
                  <a:schemeClr val="tx1"/>
                </a:solidFill>
              </a:rPr>
              <a:t>11</a:t>
            </a:fld>
            <a:endParaRPr lang="en-CA" sz="1600" dirty="0">
              <a:solidFill>
                <a:schemeClr val="tx1"/>
              </a:solidFill>
            </a:endParaRPr>
          </a:p>
        </p:txBody>
      </p:sp>
      <p:sp>
        <p:nvSpPr>
          <p:cNvPr id="5" name="Title 1"/>
          <p:cNvSpPr txBox="1">
            <a:spLocks/>
          </p:cNvSpPr>
          <p:nvPr/>
        </p:nvSpPr>
        <p:spPr>
          <a:xfrm>
            <a:off x="0" y="161736"/>
            <a:ext cx="12085342" cy="1570036"/>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Gen 1:2a   </a:t>
            </a:r>
            <a:b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b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And the earth … </a:t>
            </a:r>
            <a:endParaRPr lang="en-CA" sz="8800" dirty="0">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endParaRPr>
          </a:p>
        </p:txBody>
      </p:sp>
      <p:pic>
        <p:nvPicPr>
          <p:cNvPr id="13" name="Picture 12"/>
          <p:cNvPicPr>
            <a:picLocks noChangeAspect="1"/>
          </p:cNvPicPr>
          <p:nvPr/>
        </p:nvPicPr>
        <p:blipFill>
          <a:blip r:embed="rId3" cstate="email">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7920877" y="2805535"/>
            <a:ext cx="2511552" cy="1292352"/>
          </a:xfrm>
          <a:prstGeom prst="rect">
            <a:avLst/>
          </a:prstGeom>
          <a:scene3d>
            <a:camera prst="orthographicFront"/>
            <a:lightRig rig="threePt" dir="t"/>
          </a:scene3d>
          <a:sp3d>
            <a:bevelT w="152400" h="50800" prst="softRound"/>
          </a:sp3d>
        </p:spPr>
      </p:pic>
      <p:sp>
        <p:nvSpPr>
          <p:cNvPr id="17" name="Left-Right Arrow 16"/>
          <p:cNvSpPr/>
          <p:nvPr/>
        </p:nvSpPr>
        <p:spPr>
          <a:xfrm>
            <a:off x="4648211" y="4537710"/>
            <a:ext cx="2788920" cy="377190"/>
          </a:xfrm>
          <a:prstGeom prst="leftRightArrow">
            <a:avLst/>
          </a:prstGeom>
          <a:solidFill>
            <a:srgbClr val="558CEA"/>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Left-Right Arrow 17"/>
          <p:cNvSpPr/>
          <p:nvPr/>
        </p:nvSpPr>
        <p:spPr>
          <a:xfrm>
            <a:off x="5244637" y="5370011"/>
            <a:ext cx="2000261" cy="377190"/>
          </a:xfrm>
          <a:prstGeom prst="leftRightArrow">
            <a:avLst/>
          </a:prstGeom>
          <a:solidFill>
            <a:srgbClr val="C000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9" name="Picture 1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699119">
            <a:off x="154798" y="528069"/>
            <a:ext cx="2256164" cy="2381120"/>
          </a:xfrm>
          <a:prstGeom prst="rect">
            <a:avLst/>
          </a:prstGeom>
        </p:spPr>
      </p:pic>
      <p:pic>
        <p:nvPicPr>
          <p:cNvPr id="20" name="Picture 4" descr="C:\Users\Rae\AppData\Local\Temp\Rar$DRa0.942\stick_figure_holding_exclamation_mark_400_clr_7801 (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303294" y="3127838"/>
            <a:ext cx="1273549" cy="183244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C:\Users\Rae\Desktop\Art on Desktop\white man clip art\3d white people\ques mark loose.jpg"/>
          <p:cNvPicPr>
            <a:picLocks noChangeAspect="1" noChangeArrowheads="1"/>
          </p:cNvPicPr>
          <p:nvPr/>
        </p:nvPicPr>
        <p:blipFill>
          <a:blip r:embed="rId6" cstate="email">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a:ext>
            </a:extLst>
          </a:blip>
          <a:srcRect/>
          <a:stretch>
            <a:fillRect/>
          </a:stretch>
        </p:blipFill>
        <p:spPr bwMode="auto">
          <a:xfrm>
            <a:off x="5650185" y="4822781"/>
            <a:ext cx="1084050" cy="1585277"/>
          </a:xfrm>
          <a:prstGeom prst="rect">
            <a:avLst/>
          </a:prstGeom>
          <a:noFill/>
          <a:extLst>
            <a:ext uri="{909E8E84-426E-40DD-AFC4-6F175D3DCCD1}">
              <a14:hiddenFill xmlns:a14="http://schemas.microsoft.com/office/drawing/2010/main">
                <a:solidFill>
                  <a:srgbClr val="FFFFFF"/>
                </a:solidFill>
              </a14:hiddenFill>
            </a:ext>
          </a:extLst>
        </p:spPr>
      </p:pic>
      <p:sp>
        <p:nvSpPr>
          <p:cNvPr id="22" name="Content Placeholder 2"/>
          <p:cNvSpPr>
            <a:spLocks noGrp="1"/>
          </p:cNvSpPr>
          <p:nvPr>
            <p:ph idx="1"/>
          </p:nvPr>
        </p:nvSpPr>
        <p:spPr>
          <a:xfrm>
            <a:off x="645459" y="6199071"/>
            <a:ext cx="10171808" cy="713055"/>
          </a:xfrm>
        </p:spPr>
        <p:txBody>
          <a:bodyPr>
            <a:normAutofit/>
          </a:bodyPr>
          <a:lstStyle/>
          <a:p>
            <a:pPr marL="0" indent="0" algn="ctr">
              <a:buNone/>
            </a:pPr>
            <a:r>
              <a:rPr lang="en-US" sz="4000" b="1" u="sng" dirty="0">
                <a:ln w="6600">
                  <a:solidFill>
                    <a:srgbClr val="002060"/>
                  </a:solidFill>
                  <a:prstDash val="solid"/>
                </a:ln>
                <a:effectLst>
                  <a:outerShdw dist="38100" dir="2700000" algn="tl" rotWithShape="0">
                    <a:schemeClr val="accent2"/>
                  </a:outerShdw>
                </a:effectLst>
              </a:rPr>
              <a:t>WHO</a:t>
            </a:r>
            <a:r>
              <a:rPr lang="en-US" sz="4000" b="1" dirty="0">
                <a:ln w="6600">
                  <a:solidFill>
                    <a:srgbClr val="002060"/>
                  </a:solidFill>
                  <a:prstDash val="solid"/>
                </a:ln>
                <a:solidFill>
                  <a:srgbClr val="FFFFFF"/>
                </a:solidFill>
                <a:effectLst>
                  <a:outerShdw dist="38100" dir="2700000" algn="tl" rotWithShape="0">
                    <a:schemeClr val="accent2"/>
                  </a:outerShdw>
                </a:effectLst>
              </a:rPr>
              <a:t> is the cause for these differences?</a:t>
            </a:r>
            <a:endParaRPr lang="en-CA" sz="4000" dirty="0">
              <a:ln w="6600">
                <a:solidFill>
                  <a:srgbClr val="002060"/>
                </a:solidFill>
                <a:prstDash val="solid"/>
              </a:ln>
            </a:endParaRPr>
          </a:p>
        </p:txBody>
      </p:sp>
      <p:pic>
        <p:nvPicPr>
          <p:cNvPr id="6" name="Picture 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586552" y="2713080"/>
            <a:ext cx="2773723" cy="1413729"/>
          </a:xfrm>
          <a:prstGeom prst="rect">
            <a:avLst/>
          </a:prstGeom>
          <a:effectLst>
            <a:glow rad="177800">
              <a:schemeClr val="accent4"/>
            </a:glow>
          </a:effectLst>
        </p:spPr>
      </p:pic>
      <p:pic>
        <p:nvPicPr>
          <p:cNvPr id="2" name="Picture 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536357" y="5648603"/>
            <a:ext cx="978609" cy="110093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4228960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500" fill="hold"/>
                                        <p:tgtEl>
                                          <p:spTgt spid="14"/>
                                        </p:tgtEl>
                                        <p:attrNameLst>
                                          <p:attrName>ppt_w</p:attrName>
                                        </p:attrNameLst>
                                      </p:cBhvr>
                                      <p:tavLst>
                                        <p:tav tm="0">
                                          <p:val>
                                            <p:fltVal val="0"/>
                                          </p:val>
                                        </p:tav>
                                        <p:tav tm="100000">
                                          <p:val>
                                            <p:strVal val="#ppt_w"/>
                                          </p:val>
                                        </p:tav>
                                      </p:tavLst>
                                    </p:anim>
                                    <p:anim calcmode="lin" valueType="num">
                                      <p:cBhvr>
                                        <p:cTn id="8" dur="1500" fill="hold"/>
                                        <p:tgtEl>
                                          <p:spTgt spid="14"/>
                                        </p:tgtEl>
                                        <p:attrNameLst>
                                          <p:attrName>ppt_h</p:attrName>
                                        </p:attrNameLst>
                                      </p:cBhvr>
                                      <p:tavLst>
                                        <p:tav tm="0">
                                          <p:val>
                                            <p:fltVal val="0"/>
                                          </p:val>
                                        </p:tav>
                                        <p:tav tm="100000">
                                          <p:val>
                                            <p:strVal val="#ppt_h"/>
                                          </p:val>
                                        </p:tav>
                                      </p:tavLst>
                                    </p:anim>
                                    <p:animEffect transition="in" filter="fade">
                                      <p:cBhvr>
                                        <p:cTn id="9" dur="1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500" fill="hold"/>
                                        <p:tgtEl>
                                          <p:spTgt spid="15"/>
                                        </p:tgtEl>
                                        <p:attrNameLst>
                                          <p:attrName>ppt_w</p:attrName>
                                        </p:attrNameLst>
                                      </p:cBhvr>
                                      <p:tavLst>
                                        <p:tav tm="0">
                                          <p:val>
                                            <p:fltVal val="0"/>
                                          </p:val>
                                        </p:tav>
                                        <p:tav tm="100000">
                                          <p:val>
                                            <p:strVal val="#ppt_w"/>
                                          </p:val>
                                        </p:tav>
                                      </p:tavLst>
                                    </p:anim>
                                    <p:anim calcmode="lin" valueType="num">
                                      <p:cBhvr>
                                        <p:cTn id="15" dur="1500" fill="hold"/>
                                        <p:tgtEl>
                                          <p:spTgt spid="15"/>
                                        </p:tgtEl>
                                        <p:attrNameLst>
                                          <p:attrName>ppt_h</p:attrName>
                                        </p:attrNameLst>
                                      </p:cBhvr>
                                      <p:tavLst>
                                        <p:tav tm="0">
                                          <p:val>
                                            <p:fltVal val="0"/>
                                          </p:val>
                                        </p:tav>
                                        <p:tav tm="100000">
                                          <p:val>
                                            <p:strVal val="#ppt_h"/>
                                          </p:val>
                                        </p:tav>
                                      </p:tavLst>
                                    </p:anim>
                                    <p:animEffect transition="in" filter="fade">
                                      <p:cBhvr>
                                        <p:cTn id="16" dur="1500"/>
                                        <p:tgtEl>
                                          <p:spTgt spid="15"/>
                                        </p:tgtEl>
                                      </p:cBhvr>
                                    </p:animEffect>
                                  </p:childTnLst>
                                </p:cTn>
                              </p:par>
                              <p:par>
                                <p:cTn id="17" presetID="53" presetClass="entr" presetSubtype="16"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500" fill="hold"/>
                                        <p:tgtEl>
                                          <p:spTgt spid="13"/>
                                        </p:tgtEl>
                                        <p:attrNameLst>
                                          <p:attrName>ppt_w</p:attrName>
                                        </p:attrNameLst>
                                      </p:cBhvr>
                                      <p:tavLst>
                                        <p:tav tm="0">
                                          <p:val>
                                            <p:fltVal val="0"/>
                                          </p:val>
                                        </p:tav>
                                        <p:tav tm="100000">
                                          <p:val>
                                            <p:strVal val="#ppt_w"/>
                                          </p:val>
                                        </p:tav>
                                      </p:tavLst>
                                    </p:anim>
                                    <p:anim calcmode="lin" valueType="num">
                                      <p:cBhvr>
                                        <p:cTn id="20" dur="1500" fill="hold"/>
                                        <p:tgtEl>
                                          <p:spTgt spid="13"/>
                                        </p:tgtEl>
                                        <p:attrNameLst>
                                          <p:attrName>ppt_h</p:attrName>
                                        </p:attrNameLst>
                                      </p:cBhvr>
                                      <p:tavLst>
                                        <p:tav tm="0">
                                          <p:val>
                                            <p:fltVal val="0"/>
                                          </p:val>
                                        </p:tav>
                                        <p:tav tm="100000">
                                          <p:val>
                                            <p:strVal val="#ppt_h"/>
                                          </p:val>
                                        </p:tav>
                                      </p:tavLst>
                                    </p:anim>
                                    <p:animEffect transition="in" filter="fade">
                                      <p:cBhvr>
                                        <p:cTn id="21" dur="1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1500" fill="hold"/>
                                        <p:tgtEl>
                                          <p:spTgt spid="17"/>
                                        </p:tgtEl>
                                        <p:attrNameLst>
                                          <p:attrName>ppt_w</p:attrName>
                                        </p:attrNameLst>
                                      </p:cBhvr>
                                      <p:tavLst>
                                        <p:tav tm="0">
                                          <p:val>
                                            <p:fltVal val="0"/>
                                          </p:val>
                                        </p:tav>
                                        <p:tav tm="100000">
                                          <p:val>
                                            <p:strVal val="#ppt_w"/>
                                          </p:val>
                                        </p:tav>
                                      </p:tavLst>
                                    </p:anim>
                                    <p:anim calcmode="lin" valueType="num">
                                      <p:cBhvr>
                                        <p:cTn id="27" dur="1500" fill="hold"/>
                                        <p:tgtEl>
                                          <p:spTgt spid="17"/>
                                        </p:tgtEl>
                                        <p:attrNameLst>
                                          <p:attrName>ppt_h</p:attrName>
                                        </p:attrNameLst>
                                      </p:cBhvr>
                                      <p:tavLst>
                                        <p:tav tm="0">
                                          <p:val>
                                            <p:fltVal val="0"/>
                                          </p:val>
                                        </p:tav>
                                        <p:tav tm="100000">
                                          <p:val>
                                            <p:strVal val="#ppt_h"/>
                                          </p:val>
                                        </p:tav>
                                      </p:tavLst>
                                    </p:anim>
                                    <p:animEffect transition="in" filter="fade">
                                      <p:cBhvr>
                                        <p:cTn id="28" dur="1500"/>
                                        <p:tgtEl>
                                          <p:spTgt spid="17"/>
                                        </p:tgtEl>
                                      </p:cBhvr>
                                    </p:animEffect>
                                  </p:childTnLst>
                                </p:cTn>
                              </p:par>
                              <p:par>
                                <p:cTn id="29" presetID="53" presetClass="entr" presetSubtype="16"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1500" fill="hold"/>
                                        <p:tgtEl>
                                          <p:spTgt spid="20"/>
                                        </p:tgtEl>
                                        <p:attrNameLst>
                                          <p:attrName>ppt_w</p:attrName>
                                        </p:attrNameLst>
                                      </p:cBhvr>
                                      <p:tavLst>
                                        <p:tav tm="0">
                                          <p:val>
                                            <p:fltVal val="0"/>
                                          </p:val>
                                        </p:tav>
                                        <p:tav tm="100000">
                                          <p:val>
                                            <p:strVal val="#ppt_w"/>
                                          </p:val>
                                        </p:tav>
                                      </p:tavLst>
                                    </p:anim>
                                    <p:anim calcmode="lin" valueType="num">
                                      <p:cBhvr>
                                        <p:cTn id="32" dur="1500" fill="hold"/>
                                        <p:tgtEl>
                                          <p:spTgt spid="20"/>
                                        </p:tgtEl>
                                        <p:attrNameLst>
                                          <p:attrName>ppt_h</p:attrName>
                                        </p:attrNameLst>
                                      </p:cBhvr>
                                      <p:tavLst>
                                        <p:tav tm="0">
                                          <p:val>
                                            <p:fltVal val="0"/>
                                          </p:val>
                                        </p:tav>
                                        <p:tav tm="100000">
                                          <p:val>
                                            <p:strVal val="#ppt_h"/>
                                          </p:val>
                                        </p:tav>
                                      </p:tavLst>
                                    </p:anim>
                                    <p:animEffect transition="in" filter="fade">
                                      <p:cBhvr>
                                        <p:cTn id="33" dur="1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1500" fill="hold"/>
                                        <p:tgtEl>
                                          <p:spTgt spid="18"/>
                                        </p:tgtEl>
                                        <p:attrNameLst>
                                          <p:attrName>ppt_w</p:attrName>
                                        </p:attrNameLst>
                                      </p:cBhvr>
                                      <p:tavLst>
                                        <p:tav tm="0">
                                          <p:val>
                                            <p:fltVal val="0"/>
                                          </p:val>
                                        </p:tav>
                                        <p:tav tm="100000">
                                          <p:val>
                                            <p:strVal val="#ppt_w"/>
                                          </p:val>
                                        </p:tav>
                                      </p:tavLst>
                                    </p:anim>
                                    <p:anim calcmode="lin" valueType="num">
                                      <p:cBhvr>
                                        <p:cTn id="39" dur="1500" fill="hold"/>
                                        <p:tgtEl>
                                          <p:spTgt spid="18"/>
                                        </p:tgtEl>
                                        <p:attrNameLst>
                                          <p:attrName>ppt_h</p:attrName>
                                        </p:attrNameLst>
                                      </p:cBhvr>
                                      <p:tavLst>
                                        <p:tav tm="0">
                                          <p:val>
                                            <p:fltVal val="0"/>
                                          </p:val>
                                        </p:tav>
                                        <p:tav tm="100000">
                                          <p:val>
                                            <p:strVal val="#ppt_h"/>
                                          </p:val>
                                        </p:tav>
                                      </p:tavLst>
                                    </p:anim>
                                    <p:animEffect transition="in" filter="fade">
                                      <p:cBhvr>
                                        <p:cTn id="40" dur="1500"/>
                                        <p:tgtEl>
                                          <p:spTgt spid="18"/>
                                        </p:tgtEl>
                                      </p:cBhvr>
                                    </p:animEffect>
                                  </p:childTnLst>
                                </p:cTn>
                              </p:par>
                              <p:par>
                                <p:cTn id="41" presetID="53" presetClass="entr" presetSubtype="16"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500" fill="hold"/>
                                        <p:tgtEl>
                                          <p:spTgt spid="21"/>
                                        </p:tgtEl>
                                        <p:attrNameLst>
                                          <p:attrName>ppt_w</p:attrName>
                                        </p:attrNameLst>
                                      </p:cBhvr>
                                      <p:tavLst>
                                        <p:tav tm="0">
                                          <p:val>
                                            <p:fltVal val="0"/>
                                          </p:val>
                                        </p:tav>
                                        <p:tav tm="100000">
                                          <p:val>
                                            <p:strVal val="#ppt_w"/>
                                          </p:val>
                                        </p:tav>
                                      </p:tavLst>
                                    </p:anim>
                                    <p:anim calcmode="lin" valueType="num">
                                      <p:cBhvr>
                                        <p:cTn id="44" dur="1500" fill="hold"/>
                                        <p:tgtEl>
                                          <p:spTgt spid="21"/>
                                        </p:tgtEl>
                                        <p:attrNameLst>
                                          <p:attrName>ppt_h</p:attrName>
                                        </p:attrNameLst>
                                      </p:cBhvr>
                                      <p:tavLst>
                                        <p:tav tm="0">
                                          <p:val>
                                            <p:fltVal val="0"/>
                                          </p:val>
                                        </p:tav>
                                        <p:tav tm="100000">
                                          <p:val>
                                            <p:strVal val="#ppt_h"/>
                                          </p:val>
                                        </p:tav>
                                      </p:tavLst>
                                    </p:anim>
                                    <p:animEffect transition="in" filter="fade">
                                      <p:cBhvr>
                                        <p:cTn id="45" dur="1500"/>
                                        <p:tgtEl>
                                          <p:spTgt spid="21"/>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22">
                                            <p:txEl>
                                              <p:pRg st="0" end="0"/>
                                            </p:txEl>
                                          </p:spTgt>
                                        </p:tgtEl>
                                        <p:attrNameLst>
                                          <p:attrName>style.visibility</p:attrName>
                                        </p:attrNameLst>
                                      </p:cBhvr>
                                      <p:to>
                                        <p:strVal val="visible"/>
                                      </p:to>
                                    </p:set>
                                    <p:animEffect transition="in" filter="barn(inVertical)">
                                      <p:cBhvr>
                                        <p:cTn id="50" dur="500"/>
                                        <p:tgtEl>
                                          <p:spTgt spid="22">
                                            <p:txEl>
                                              <p:pRg st="0" end="0"/>
                                            </p:txEl>
                                          </p:spTgt>
                                        </p:tgtEl>
                                      </p:cBhvr>
                                    </p:animEffect>
                                  </p:childTnLst>
                                </p:cTn>
                              </p:par>
                            </p:childTnLst>
                          </p:cTn>
                        </p:par>
                        <p:par>
                          <p:cTn id="51" fill="hold">
                            <p:stCondLst>
                              <p:cond delay="500"/>
                            </p:stCondLst>
                            <p:childTnLst>
                              <p:par>
                                <p:cTn id="52" presetID="53" presetClass="entr" presetSubtype="16" fill="hold" nodeType="after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p:cTn id="54" dur="1500" fill="hold"/>
                                        <p:tgtEl>
                                          <p:spTgt spid="2"/>
                                        </p:tgtEl>
                                        <p:attrNameLst>
                                          <p:attrName>ppt_w</p:attrName>
                                        </p:attrNameLst>
                                      </p:cBhvr>
                                      <p:tavLst>
                                        <p:tav tm="0">
                                          <p:val>
                                            <p:fltVal val="0"/>
                                          </p:val>
                                        </p:tav>
                                        <p:tav tm="100000">
                                          <p:val>
                                            <p:strVal val="#ppt_w"/>
                                          </p:val>
                                        </p:tav>
                                      </p:tavLst>
                                    </p:anim>
                                    <p:anim calcmode="lin" valueType="num">
                                      <p:cBhvr>
                                        <p:cTn id="55" dur="1500" fill="hold"/>
                                        <p:tgtEl>
                                          <p:spTgt spid="2"/>
                                        </p:tgtEl>
                                        <p:attrNameLst>
                                          <p:attrName>ppt_h</p:attrName>
                                        </p:attrNameLst>
                                      </p:cBhvr>
                                      <p:tavLst>
                                        <p:tav tm="0">
                                          <p:val>
                                            <p:fltVal val="0"/>
                                          </p:val>
                                        </p:tav>
                                        <p:tav tm="100000">
                                          <p:val>
                                            <p:strVal val="#ppt_h"/>
                                          </p:val>
                                        </p:tav>
                                      </p:tavLst>
                                    </p:anim>
                                    <p:animEffect transition="in" filter="fade">
                                      <p:cBhvr>
                                        <p:cTn id="56"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animBg="1"/>
      <p:bldP spid="18" grpId="0" animBg="1"/>
      <p:bldP spid="2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a:xfrm>
            <a:off x="8750300" y="6356350"/>
            <a:ext cx="3371850" cy="501650"/>
          </a:xfrm>
        </p:spPr>
        <p:txBody>
          <a:bodyPr/>
          <a:lstStyle/>
          <a:p>
            <a:fld id="{CAB0B796-0BEC-434C-B7F9-2382C16E0666}" type="slidenum">
              <a:rPr lang="en-CA" sz="1600" b="1" smtClean="0">
                <a:solidFill>
                  <a:schemeClr val="bg1"/>
                </a:solidFill>
              </a:rPr>
              <a:t>12</a:t>
            </a:fld>
            <a:endParaRPr lang="en-CA" sz="1600" b="1" dirty="0">
              <a:solidFill>
                <a:schemeClr val="bg1"/>
              </a:solidFill>
            </a:endParaRPr>
          </a:p>
        </p:txBody>
      </p:sp>
      <p:sp>
        <p:nvSpPr>
          <p:cNvPr id="9" name="Rectangle 8">
            <a:extLst>
              <a:ext uri="{FF2B5EF4-FFF2-40B4-BE49-F238E27FC236}">
                <a16:creationId xmlns:a16="http://schemas.microsoft.com/office/drawing/2014/main" id="{7579BE12-7513-43DD-AA6C-CB6F5F796890}"/>
              </a:ext>
            </a:extLst>
          </p:cNvPr>
          <p:cNvSpPr/>
          <p:nvPr/>
        </p:nvSpPr>
        <p:spPr>
          <a:xfrm>
            <a:off x="383970" y="4951137"/>
            <a:ext cx="7688955" cy="1892194"/>
          </a:xfrm>
          <a:prstGeom prst="rect">
            <a:avLst/>
          </a:prstGeom>
          <a:solidFill>
            <a:schemeClr val="accent6">
              <a:lumMod val="75000"/>
            </a:schemeClr>
          </a:solidFill>
          <a:ln w="38100">
            <a:solidFill>
              <a:schemeClr val="tx1"/>
            </a:solidFill>
          </a:ln>
          <a:scene3d>
            <a:camera prst="orthographicFront"/>
            <a:lightRig rig="freezing" dir="t"/>
          </a:scene3d>
          <a:sp3d>
            <a:bevelT w="215900" h="1333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FF9900"/>
                </a:solidFill>
              </a:rPr>
              <a:t>For Gen 1:2a, </a:t>
            </a:r>
            <a:r>
              <a:rPr lang="en-CA" sz="3200" dirty="0">
                <a:solidFill>
                  <a:srgbClr val="FFCCFF"/>
                </a:solidFill>
              </a:rPr>
              <a:t>which Hebrew word bears </a:t>
            </a:r>
            <a:br>
              <a:rPr lang="en-CA" sz="3200" dirty="0">
                <a:solidFill>
                  <a:srgbClr val="FFCCFF"/>
                </a:solidFill>
              </a:rPr>
            </a:br>
            <a:r>
              <a:rPr lang="en-CA" sz="3200" b="1" dirty="0">
                <a:ln w="22225">
                  <a:solidFill>
                    <a:schemeClr val="accent2"/>
                  </a:solidFill>
                  <a:prstDash val="solid"/>
                </a:ln>
                <a:solidFill>
                  <a:schemeClr val="accent2">
                    <a:lumMod val="40000"/>
                    <a:lumOff val="60000"/>
                  </a:schemeClr>
                </a:solidFill>
                <a:effectLst>
                  <a:outerShdw blurRad="50800" dist="50800" dir="5400000" sx="103000" sy="103000" algn="ctr" rotWithShape="0">
                    <a:srgbClr val="002060"/>
                  </a:outerShdw>
                </a:effectLst>
              </a:rPr>
              <a:t>catastrophic consequences?</a:t>
            </a:r>
          </a:p>
          <a:p>
            <a:pPr algn="ctr"/>
            <a:r>
              <a:rPr lang="en-CA" sz="3200" dirty="0" err="1">
                <a:solidFill>
                  <a:srgbClr val="FFCCFF"/>
                </a:solidFill>
              </a:rPr>
              <a:t>Hayah</a:t>
            </a:r>
            <a:r>
              <a:rPr lang="en-CA" sz="3200" dirty="0">
                <a:solidFill>
                  <a:srgbClr val="FFCCFF"/>
                </a:solidFill>
              </a:rPr>
              <a:t>?  Or – </a:t>
            </a:r>
            <a:r>
              <a:rPr lang="en-CA" sz="3200" dirty="0" err="1">
                <a:solidFill>
                  <a:srgbClr val="FFCCFF"/>
                </a:solidFill>
              </a:rPr>
              <a:t>Eithe</a:t>
            </a:r>
            <a:r>
              <a:rPr lang="en-CA" sz="3200" dirty="0">
                <a:solidFill>
                  <a:srgbClr val="FFCCFF"/>
                </a:solidFill>
              </a:rPr>
              <a:t>?   Or both?</a:t>
            </a:r>
          </a:p>
        </p:txBody>
      </p:sp>
      <p:sp>
        <p:nvSpPr>
          <p:cNvPr id="10" name="Title 1"/>
          <p:cNvSpPr txBox="1">
            <a:spLocks/>
          </p:cNvSpPr>
          <p:nvPr/>
        </p:nvSpPr>
        <p:spPr>
          <a:xfrm>
            <a:off x="110837" y="270369"/>
            <a:ext cx="9023928" cy="3012412"/>
          </a:xfrm>
          <a:prstGeom prst="rect">
            <a:avLst/>
          </a:prstGeom>
        </p:spPr>
        <p:txBody>
          <a:bodyPr vert="horz" lIns="91440" tIns="45720" rIns="91440" bIns="45720" rtlCol="0" anchor="ctr">
            <a:normAutofit lnSpcReduction="10000"/>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Should the       be in</a:t>
            </a:r>
          </a:p>
          <a:p>
            <a:r>
              <a:rPr lang="en-CA" sz="95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      </a:t>
            </a: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Gen 1:2</a:t>
            </a:r>
            <a:b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b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       H1961, </a:t>
            </a:r>
            <a:r>
              <a:rPr lang="en-CA" sz="6000" u="sng"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or not</a:t>
            </a:r>
            <a:r>
              <a:rPr lang="en-CA" sz="6000" dirty="0">
                <a:ln w="28575">
                  <a:solidFill>
                    <a:sysClr val="windowText" lastClr="000000"/>
                  </a:solidFill>
                </a:ln>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rPr>
              <a:t>?</a:t>
            </a:r>
            <a:endParaRPr lang="en-CA" sz="8800" dirty="0">
              <a:gradFill flip="none" rotWithShape="1">
                <a:gsLst>
                  <a:gs pos="85000">
                    <a:schemeClr val="accent4">
                      <a:lumMod val="60000"/>
                      <a:lumOff val="40000"/>
                    </a:schemeClr>
                  </a:gs>
                  <a:gs pos="0">
                    <a:schemeClr val="accent1">
                      <a:lumMod val="20000"/>
                      <a:lumOff val="80000"/>
                    </a:schemeClr>
                  </a:gs>
                  <a:gs pos="68000">
                    <a:srgbClr val="B094DD"/>
                  </a:gs>
                  <a:gs pos="34000">
                    <a:srgbClr val="92D050">
                      <a:alpha val="56000"/>
                    </a:srgbClr>
                  </a:gs>
                </a:gsLst>
                <a:lin ang="10800000" scaled="1"/>
                <a:tileRect/>
              </a:gradFill>
              <a:effectLst/>
              <a:latin typeface="Rockwell Extra Bold" panose="02060903040505020403" pitchFamily="18" charset="0"/>
            </a:endParaRPr>
          </a:p>
        </p:txBody>
      </p:sp>
      <p:sp>
        <p:nvSpPr>
          <p:cNvPr id="13" name="Speech Bubble: Rectangle with Corners Rounded 13">
            <a:extLst>
              <a:ext uri="{FF2B5EF4-FFF2-40B4-BE49-F238E27FC236}">
                <a16:creationId xmlns:a16="http://schemas.microsoft.com/office/drawing/2014/main" id="{FE0C953A-832F-48C3-B39E-8D0476A58625}"/>
              </a:ext>
            </a:extLst>
          </p:cNvPr>
          <p:cNvSpPr/>
          <p:nvPr/>
        </p:nvSpPr>
        <p:spPr>
          <a:xfrm>
            <a:off x="1501887" y="3087689"/>
            <a:ext cx="2094585" cy="1512013"/>
          </a:xfrm>
          <a:prstGeom prst="wedgeRoundRectCallout">
            <a:avLst>
              <a:gd name="adj1" fmla="val -8374"/>
              <a:gd name="adj2" fmla="val 48532"/>
              <a:gd name="adj3" fmla="val 16667"/>
            </a:avLst>
          </a:prstGeom>
          <a:noFill/>
          <a:ln>
            <a:noFill/>
          </a:ln>
          <a:scene3d>
            <a:camera prst="orthographicFront"/>
            <a:lightRig rig="threePt" dir="t"/>
          </a:scene3d>
          <a:sp3d>
            <a:bevelT w="184150" h="1651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8800" b="1" dirty="0" err="1">
                <a:ln>
                  <a:solidFill>
                    <a:srgbClr val="002060"/>
                  </a:solidFill>
                </a:ln>
                <a:solidFill>
                  <a:srgbClr val="9900FF"/>
                </a:solidFill>
                <a:effectLst>
                  <a:glow rad="152400">
                    <a:schemeClr val="bg1"/>
                  </a:glow>
                </a:effectLst>
                <a:latin typeface="Times New Roman" panose="02020603050405020304" pitchFamily="18" charset="0"/>
                <a:ea typeface="Calibri" panose="020F0502020204030204" pitchFamily="34" charset="0"/>
                <a:cs typeface="Times New Roman" panose="02020603050405020304" pitchFamily="18" charset="0"/>
              </a:rPr>
              <a:t>היה</a:t>
            </a:r>
            <a:r>
              <a:rPr lang="en-CA" sz="6000" dirty="0">
                <a:noFill/>
              </a:rPr>
              <a:t>. </a:t>
            </a:r>
            <a:endParaRPr lang="en-CA" sz="6000" dirty="0"/>
          </a:p>
        </p:txBody>
      </p:sp>
      <p:sp>
        <p:nvSpPr>
          <p:cNvPr id="14" name="Speech Bubble: Rectangle with Corners Rounded 11">
            <a:extLst>
              <a:ext uri="{FF2B5EF4-FFF2-40B4-BE49-F238E27FC236}">
                <a16:creationId xmlns:a16="http://schemas.microsoft.com/office/drawing/2014/main" id="{17088260-17EB-4DE0-B645-9A6EAF554FF3}"/>
              </a:ext>
            </a:extLst>
          </p:cNvPr>
          <p:cNvSpPr/>
          <p:nvPr/>
        </p:nvSpPr>
        <p:spPr>
          <a:xfrm>
            <a:off x="3612717" y="3256945"/>
            <a:ext cx="4189169" cy="1147665"/>
          </a:xfrm>
          <a:prstGeom prst="wedgeRoundRectCallout">
            <a:avLst>
              <a:gd name="adj1" fmla="val -5287"/>
              <a:gd name="adj2" fmla="val 49529"/>
              <a:gd name="adj3" fmla="val 16667"/>
            </a:avLst>
          </a:prstGeom>
          <a:noFill/>
          <a:ln>
            <a:noFill/>
          </a:ln>
          <a:scene3d>
            <a:camera prst="orthographicFront"/>
            <a:lightRig rig="threePt" dir="t"/>
          </a:scene3d>
          <a:sp3d>
            <a:bevelT w="184150" h="1651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8800" b="1" dirty="0" err="1">
                <a:ln>
                  <a:solidFill>
                    <a:srgbClr val="002060"/>
                  </a:solidFill>
                </a:ln>
                <a:solidFill>
                  <a:srgbClr val="9900FF"/>
                </a:solidFill>
                <a:effectLst>
                  <a:glow rad="127000">
                    <a:schemeClr val="bg1"/>
                  </a:glow>
                </a:effectLst>
                <a:latin typeface="Times New Roman" panose="02020603050405020304" pitchFamily="18" charset="0"/>
                <a:ea typeface="Calibri" panose="020F0502020204030204" pitchFamily="34" charset="0"/>
                <a:cs typeface="Times New Roman" panose="02020603050405020304" pitchFamily="18" charset="0"/>
              </a:rPr>
              <a:t>הי</a:t>
            </a:r>
            <a:r>
              <a:rPr lang="en-US" sz="8800" b="1" dirty="0" err="1">
                <a:ln>
                  <a:solidFill>
                    <a:srgbClr val="002060"/>
                  </a:solidFill>
                </a:ln>
                <a:solidFill>
                  <a:srgbClr val="0000FF"/>
                </a:solidFill>
                <a:effectLst>
                  <a:outerShdw blurRad="50800" dist="50800" dir="5400000" algn="ctr" rotWithShape="0">
                    <a:srgbClr val="FFFF00"/>
                  </a:outerShdw>
                </a:effectLst>
                <a:latin typeface="Times New Roman" panose="02020603050405020304" pitchFamily="18" charset="0"/>
                <a:ea typeface="Calibri" panose="020F0502020204030204" pitchFamily="34" charset="0"/>
                <a:cs typeface="Times New Roman" panose="02020603050405020304" pitchFamily="18" charset="0"/>
              </a:rPr>
              <a:t>ת</a:t>
            </a:r>
            <a:r>
              <a:rPr lang="en-US" sz="8800" b="1" dirty="0" err="1">
                <a:ln>
                  <a:solidFill>
                    <a:srgbClr val="002060"/>
                  </a:solidFill>
                </a:ln>
                <a:solidFill>
                  <a:srgbClr val="9900FF"/>
                </a:solidFill>
                <a:effectLst>
                  <a:glow rad="127000">
                    <a:schemeClr val="bg1"/>
                  </a:glow>
                </a:effectLst>
                <a:latin typeface="Times New Roman" panose="02020603050405020304" pitchFamily="18" charset="0"/>
                <a:ea typeface="Calibri" panose="020F0502020204030204" pitchFamily="34" charset="0"/>
                <a:cs typeface="Times New Roman" panose="02020603050405020304" pitchFamily="18" charset="0"/>
              </a:rPr>
              <a:t>ה</a:t>
            </a:r>
            <a:r>
              <a:rPr lang="en-CA" sz="6000" dirty="0">
                <a:noFill/>
              </a:rPr>
              <a:t>. </a:t>
            </a:r>
            <a:endParaRPr lang="en-CA" sz="6000" dirty="0"/>
          </a:p>
        </p:txBody>
      </p:sp>
      <p:sp>
        <p:nvSpPr>
          <p:cNvPr id="15" name="Bent-Up Arrow 14"/>
          <p:cNvSpPr/>
          <p:nvPr/>
        </p:nvSpPr>
        <p:spPr>
          <a:xfrm flipH="1">
            <a:off x="5352159" y="4353810"/>
            <a:ext cx="1785257" cy="597327"/>
          </a:xfrm>
          <a:prstGeom prst="bentUpArrow">
            <a:avLst/>
          </a:prstGeom>
          <a:solidFill>
            <a:srgbClr val="0000FF"/>
          </a:solidFill>
          <a:effectLst>
            <a:glow rad="127000">
              <a:srgbClr val="FFFF00"/>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Rounded Corners 5">
            <a:extLst>
              <a:ext uri="{FF2B5EF4-FFF2-40B4-BE49-F238E27FC236}">
                <a16:creationId xmlns:a16="http://schemas.microsoft.com/office/drawing/2014/main" id="{89EC28CE-9705-4889-A809-7F5C7DEC3037}"/>
              </a:ext>
            </a:extLst>
          </p:cNvPr>
          <p:cNvSpPr/>
          <p:nvPr/>
        </p:nvSpPr>
        <p:spPr>
          <a:xfrm>
            <a:off x="7124091" y="3225783"/>
            <a:ext cx="710403" cy="1900954"/>
          </a:xfrm>
          <a:prstGeom prst="roundRect">
            <a:avLst>
              <a:gd name="adj" fmla="val 24022"/>
            </a:avLst>
          </a:prstGeom>
          <a:solidFill>
            <a:srgbClr val="FFCCFF"/>
          </a:solidFill>
          <a:ln w="19050">
            <a:solidFill>
              <a:srgbClr val="0000FF"/>
            </a:solidFill>
          </a:ln>
          <a:effectLst>
            <a:glow rad="127000">
              <a:srgbClr val="FFFF00"/>
            </a:glow>
          </a:effectLst>
          <a:scene3d>
            <a:camera prst="orthographicFront"/>
            <a:lightRig rig="threePt" dir="t"/>
          </a:scene3d>
          <a:sp3d extrusionH="19050" prstMaterial="dkEdge">
            <a:bevelT w="107950" h="101600" prst="convex"/>
            <a:bevelB w="38100" h="1143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Tav</a:t>
            </a:r>
            <a:endParaRPr lang="en-CA" dirty="0">
              <a:ln w="12700">
                <a:solidFill>
                  <a:srgbClr val="FF0000"/>
                </a:solidFill>
              </a:ln>
              <a:solidFill>
                <a:srgbClr val="0000FF"/>
              </a:solidFill>
            </a:endParaRPr>
          </a:p>
        </p:txBody>
      </p:sp>
      <p:sp>
        <p:nvSpPr>
          <p:cNvPr id="17" name="Rectangle: Rounded Corners 5">
            <a:extLst>
              <a:ext uri="{FF2B5EF4-FFF2-40B4-BE49-F238E27FC236}">
                <a16:creationId xmlns:a16="http://schemas.microsoft.com/office/drawing/2014/main" id="{89EC28CE-9705-4889-A809-7F5C7DEC3037}"/>
              </a:ext>
            </a:extLst>
          </p:cNvPr>
          <p:cNvSpPr/>
          <p:nvPr/>
        </p:nvSpPr>
        <p:spPr>
          <a:xfrm>
            <a:off x="5660716" y="284962"/>
            <a:ext cx="705666" cy="1900954"/>
          </a:xfrm>
          <a:prstGeom prst="roundRect">
            <a:avLst>
              <a:gd name="adj" fmla="val 24022"/>
            </a:avLst>
          </a:prstGeom>
          <a:solidFill>
            <a:srgbClr val="FFCCFF"/>
          </a:solidFill>
          <a:ln w="19050">
            <a:solidFill>
              <a:srgbClr val="0000FF"/>
            </a:solidFill>
          </a:ln>
          <a:effectLst>
            <a:glow rad="127000">
              <a:srgbClr val="FFFF00"/>
            </a:glow>
          </a:effectLst>
          <a:scene3d>
            <a:camera prst="orthographicFront"/>
            <a:lightRig rig="threePt" dir="t"/>
          </a:scene3d>
          <a:sp3d extrusionH="19050" prstMaterial="dkEdge">
            <a:bevelT w="107950" h="101600" prst="convex"/>
            <a:bevelB w="38100" h="1143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Tav</a:t>
            </a:r>
            <a:endParaRPr lang="en-CA" dirty="0">
              <a:ln w="12700">
                <a:solidFill>
                  <a:srgbClr val="FF0000"/>
                </a:solidFill>
              </a:ln>
              <a:solidFill>
                <a:srgbClr val="0000FF"/>
              </a:solidFill>
            </a:endParaRPr>
          </a:p>
        </p:txBody>
      </p:sp>
      <p:sp>
        <p:nvSpPr>
          <p:cNvPr id="11" name="Title 1"/>
          <p:cNvSpPr txBox="1">
            <a:spLocks/>
          </p:cNvSpPr>
          <p:nvPr/>
        </p:nvSpPr>
        <p:spPr>
          <a:xfrm>
            <a:off x="8686472" y="-418885"/>
            <a:ext cx="3509010" cy="6591719"/>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9600" b="1" dirty="0">
                <a:ln>
                  <a:solidFill>
                    <a:sysClr val="windowText" lastClr="000000"/>
                  </a:solidFill>
                </a:ln>
                <a:solidFill>
                  <a:srgbClr val="7030A0"/>
                </a:solidFill>
                <a:effectLst>
                  <a:outerShdw blurRad="38100" dist="38100" dir="2700000" algn="tl">
                    <a:srgbClr val="000000">
                      <a:alpha val="43137"/>
                    </a:srgbClr>
                  </a:outerShdw>
                </a:effectLst>
                <a:latin typeface="Poor Richard" panose="02080502050505020702" pitchFamily="18" charset="0"/>
              </a:rPr>
              <a:t>?</a:t>
            </a:r>
            <a:endParaRPr lang="en-CA" sz="49600" b="1" dirty="0">
              <a:ln>
                <a:solidFill>
                  <a:sysClr val="windowText" lastClr="000000"/>
                </a:solidFill>
              </a:ln>
              <a:solidFill>
                <a:srgbClr val="7030A0"/>
              </a:solidFill>
              <a:effectLst>
                <a:outerShdw blurRad="38100" dist="38100" dir="2700000" algn="tl">
                  <a:srgbClr val="000000">
                    <a:alpha val="43137"/>
                  </a:srgbClr>
                </a:outerShdw>
              </a:effectLst>
              <a:latin typeface="Poor Richard" panose="02080502050505020702" pitchFamily="18" charset="0"/>
            </a:endParaRPr>
          </a:p>
        </p:txBody>
      </p:sp>
      <p:pic>
        <p:nvPicPr>
          <p:cNvPr id="12" name="Picture 11"/>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9944" b="100000" l="10000" r="100000"/>
                    </a14:imgEffect>
                  </a14:imgLayer>
                </a14:imgProps>
              </a:ext>
              <a:ext uri="{28A0092B-C50C-407E-A947-70E740481C1C}">
                <a14:useLocalDpi xmlns:a14="http://schemas.microsoft.com/office/drawing/2010/main"/>
              </a:ext>
            </a:extLst>
          </a:blip>
          <a:srcRect l="50315" t="30379"/>
          <a:stretch/>
        </p:blipFill>
        <p:spPr>
          <a:xfrm flipH="1">
            <a:off x="8382399" y="3874770"/>
            <a:ext cx="3503609" cy="298322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1129762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1000"/>
                                        <p:tgtEl>
                                          <p:spTgt spid="17"/>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strips(downLeft)">
                                      <p:cBhvr>
                                        <p:cTn id="11" dur="1750"/>
                                        <p:tgtEl>
                                          <p:spTgt spid="13"/>
                                        </p:tgtEl>
                                      </p:cBhvr>
                                    </p:animEffect>
                                  </p:childTnLst>
                                </p:cTn>
                              </p:par>
                            </p:childTnLst>
                          </p:cTn>
                        </p:par>
                        <p:par>
                          <p:cTn id="12" fill="hold">
                            <p:stCondLst>
                              <p:cond delay="2750"/>
                            </p:stCondLst>
                            <p:childTnLst>
                              <p:par>
                                <p:cTn id="13" presetID="18" presetClass="entr" presetSubtype="12"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strips(downLeft)">
                                      <p:cBhvr>
                                        <p:cTn id="15" dur="175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right)">
                                      <p:cBhvr>
                                        <p:cTn id="24" dur="10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circle(in)">
                                      <p:cBhvr>
                                        <p:cTn id="29"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p:bldP spid="14" grpId="0"/>
      <p:bldP spid="15" grpId="0" animBg="1"/>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51000">
              <a:schemeClr val="tx1"/>
            </a:gs>
            <a:gs pos="17000">
              <a:schemeClr val="accent4">
                <a:lumMod val="97000"/>
                <a:lumOff val="3000"/>
              </a:schemeClr>
            </a:gs>
            <a:gs pos="28000">
              <a:schemeClr val="tx1"/>
            </a:gs>
            <a:gs pos="72000">
              <a:schemeClr val="tx1"/>
            </a:gs>
            <a:gs pos="85000">
              <a:schemeClr val="accent6">
                <a:lumMod val="40000"/>
                <a:lumOff val="60000"/>
              </a:schemeClr>
            </a:gs>
            <a:gs pos="100000">
              <a:schemeClr val="accent6">
                <a:lumMod val="50000"/>
                <a:lumOff val="50000"/>
              </a:schemeClr>
            </a:gs>
          </a:gsLst>
          <a:lin ang="10800000" scaled="1"/>
          <a:tileRect/>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8610600" y="6356350"/>
            <a:ext cx="3479800" cy="365125"/>
          </a:xfrm>
        </p:spPr>
        <p:txBody>
          <a:bodyPr/>
          <a:lstStyle/>
          <a:p>
            <a:fld id="{CAB0B796-0BEC-434C-B7F9-2382C16E0666}" type="slidenum">
              <a:rPr lang="en-CA" sz="1400" b="1" smtClean="0">
                <a:solidFill>
                  <a:schemeClr val="tx1"/>
                </a:solidFill>
              </a:rPr>
              <a:t>13</a:t>
            </a:fld>
            <a:endParaRPr lang="en-CA" sz="1400" b="1" dirty="0">
              <a:solidFill>
                <a:schemeClr val="tx1"/>
              </a:solidFill>
            </a:endParaRPr>
          </a:p>
        </p:txBody>
      </p:sp>
      <p:sp>
        <p:nvSpPr>
          <p:cNvPr id="3" name="Rectangle: Rounded Corners 2">
            <a:extLst>
              <a:ext uri="{FF2B5EF4-FFF2-40B4-BE49-F238E27FC236}">
                <a16:creationId xmlns:a16="http://schemas.microsoft.com/office/drawing/2014/main" id="{CFDA7627-5DF9-45A7-AA6B-54811452C1EC}"/>
              </a:ext>
            </a:extLst>
          </p:cNvPr>
          <p:cNvSpPr/>
          <p:nvPr/>
        </p:nvSpPr>
        <p:spPr>
          <a:xfrm>
            <a:off x="3401568" y="337046"/>
            <a:ext cx="4965192" cy="899173"/>
          </a:xfrm>
          <a:prstGeom prst="roundRect">
            <a:avLst>
              <a:gd name="adj" fmla="val 30226"/>
            </a:avLst>
          </a:prstGeom>
          <a:solidFill>
            <a:schemeClr val="tx2">
              <a:lumMod val="40000"/>
              <a:lumOff val="60000"/>
            </a:schemeClr>
          </a:solidFill>
          <a:ln w="76200">
            <a:noFill/>
          </a:ln>
          <a:scene3d>
            <a:camera prst="orthographicFront"/>
            <a:lightRig rig="threePt" dir="t"/>
          </a:scene3d>
          <a:sp3d extrusionH="6350">
            <a:bevelT w="158750" h="1079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a:solidFill>
                    <a:srgbClr val="0000FF"/>
                  </a:solidFill>
                </a:ln>
                <a:solidFill>
                  <a:srgbClr val="00B050"/>
                </a:solidFill>
              </a:rPr>
              <a:t>Hebrew Font Variants </a:t>
            </a:r>
            <a:endPar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endParaRPr>
          </a:p>
        </p:txBody>
      </p:sp>
      <p:sp>
        <p:nvSpPr>
          <p:cNvPr id="4" name="Rectangle: Rounded Corners 3">
            <a:extLst>
              <a:ext uri="{FF2B5EF4-FFF2-40B4-BE49-F238E27FC236}">
                <a16:creationId xmlns:a16="http://schemas.microsoft.com/office/drawing/2014/main" id="{70959AD5-0244-4860-9FD8-D07B2BCF214E}"/>
              </a:ext>
            </a:extLst>
          </p:cNvPr>
          <p:cNvSpPr/>
          <p:nvPr/>
        </p:nvSpPr>
        <p:spPr>
          <a:xfrm>
            <a:off x="6858923" y="1350074"/>
            <a:ext cx="3968325" cy="5006275"/>
          </a:xfrm>
          <a:prstGeom prst="roundRect">
            <a:avLst>
              <a:gd name="adj" fmla="val 13948"/>
            </a:avLst>
          </a:prstGeom>
          <a:solidFill>
            <a:schemeClr val="accent4">
              <a:lumMod val="60000"/>
              <a:lumOff val="40000"/>
            </a:schemeClr>
          </a:solidFill>
          <a:ln w="38100">
            <a:solidFill>
              <a:srgbClr val="F74F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CA" sz="3600" b="1" u="sng" dirty="0">
                <a:solidFill>
                  <a:srgbClr val="002060"/>
                </a:solidFill>
              </a:rPr>
              <a:t>H1961</a:t>
            </a:r>
          </a:p>
          <a:p>
            <a:pPr lvl="0" algn="ctr"/>
            <a:r>
              <a:rPr lang="en-CA" sz="3600" b="1" dirty="0" err="1">
                <a:solidFill>
                  <a:srgbClr val="002060"/>
                </a:solidFill>
              </a:rPr>
              <a:t>Eithe</a:t>
            </a:r>
            <a:r>
              <a:rPr lang="en-CA" sz="3600" b="1" dirty="0">
                <a:solidFill>
                  <a:srgbClr val="002060"/>
                </a:solidFill>
              </a:rPr>
              <a:t> =</a:t>
            </a:r>
            <a:r>
              <a:rPr lang="en-CA" sz="3600" b="1" dirty="0">
                <a:solidFill>
                  <a:srgbClr val="663300"/>
                </a:solidFill>
              </a:rPr>
              <a:t>  </a:t>
            </a:r>
            <a:r>
              <a:rPr lang="en-CA" sz="3600" b="1" dirty="0" err="1">
                <a:solidFill>
                  <a:srgbClr val="663300"/>
                </a:solidFill>
              </a:rPr>
              <a:t>Ei</a:t>
            </a:r>
            <a:r>
              <a:rPr lang="en-CA" sz="3600" b="1" dirty="0" err="1">
                <a:solidFill>
                  <a:srgbClr val="0000FF"/>
                </a:solidFill>
                <a:latin typeface="Snap ITC" panose="04040A07060A02020202" pitchFamily="82" charset="0"/>
              </a:rPr>
              <a:t>T</a:t>
            </a:r>
            <a:r>
              <a:rPr lang="en-CA" sz="3600" b="1" dirty="0" err="1">
                <a:solidFill>
                  <a:srgbClr val="663300"/>
                </a:solidFill>
              </a:rPr>
              <a:t>he</a:t>
            </a:r>
            <a:endParaRPr lang="en-CA" sz="3600" b="1" dirty="0">
              <a:solidFill>
                <a:srgbClr val="663300"/>
              </a:solidFill>
            </a:endParaRPr>
          </a:p>
          <a:p>
            <a:pPr algn="ctr"/>
            <a:r>
              <a:rPr lang="en-US" sz="3200" b="1" dirty="0">
                <a:solidFill>
                  <a:srgbClr val="9900FF"/>
                </a:solidFill>
                <a:latin typeface="Times New Roman" panose="02020603050405020304" pitchFamily="18" charset="0"/>
                <a:ea typeface="Calibri" panose="020F0502020204030204" pitchFamily="34" charset="0"/>
              </a:rPr>
              <a:t>ה</a:t>
            </a:r>
            <a:r>
              <a:rPr lang="en-US" sz="1100" b="1" baseline="-25000" dirty="0">
                <a:solidFill>
                  <a:srgbClr val="FFFFFF"/>
                </a:solidFill>
                <a:latin typeface="Times New Roman" panose="02020603050405020304" pitchFamily="18" charset="0"/>
                <a:ea typeface="Calibri" panose="020F0502020204030204" pitchFamily="34" charset="0"/>
              </a:rPr>
              <a:t> </a:t>
            </a:r>
            <a:r>
              <a:rPr lang="en-US" sz="3600" b="1" dirty="0">
                <a:solidFill>
                  <a:srgbClr val="9900FF"/>
                </a:solidFill>
                <a:latin typeface="Times New Roman" panose="02020603050405020304" pitchFamily="18" charset="0"/>
                <a:ea typeface="Calibri" panose="020F0502020204030204" pitchFamily="34" charset="0"/>
              </a:rPr>
              <a:t>י</a:t>
            </a:r>
            <a:r>
              <a:rPr lang="en-US" sz="11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0000FF"/>
                </a:solidFill>
                <a:latin typeface="Times New Roman" panose="02020603050405020304" pitchFamily="18" charset="0"/>
                <a:ea typeface="Calibri" panose="020F0502020204030204" pitchFamily="34" charset="0"/>
              </a:rPr>
              <a:t>ת</a:t>
            </a:r>
            <a:r>
              <a:rPr lang="en-US" sz="11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ה </a:t>
            </a:r>
            <a:r>
              <a:rPr lang="en-US" sz="2000" b="1" dirty="0">
                <a:noFill/>
                <a:latin typeface="Times New Roman" panose="02020603050405020304" pitchFamily="18" charset="0"/>
                <a:ea typeface="Calibri" panose="020F0502020204030204" pitchFamily="34" charset="0"/>
              </a:rPr>
              <a:t>.</a:t>
            </a:r>
            <a:r>
              <a:rPr lang="en-US" sz="3200" b="1" dirty="0">
                <a:solidFill>
                  <a:srgbClr val="9900FF"/>
                </a:solidFill>
                <a:latin typeface="Times New Roman" panose="02020603050405020304" pitchFamily="18" charset="0"/>
                <a:ea typeface="Calibri" panose="020F0502020204030204" pitchFamily="34" charset="0"/>
              </a:rPr>
              <a:t>- </a:t>
            </a:r>
            <a:r>
              <a:rPr lang="en-US" sz="3200"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eithe</a:t>
            </a:r>
            <a:br>
              <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br>
            <a:endPar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endParaRPr>
          </a:p>
          <a:p>
            <a:pPr lvl="0" algn="ctr"/>
            <a:r>
              <a:rPr lang="en-US" sz="40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הי</a:t>
            </a:r>
            <a:r>
              <a:rPr lang="en-US" sz="4000" b="1"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rPr>
              <a:t>ת</a:t>
            </a:r>
            <a:r>
              <a:rPr lang="en-US" sz="40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sz="4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a:noFill/>
                <a:latin typeface="Times New Roman" panose="02020603050405020304" pitchFamily="18" charset="0"/>
                <a:ea typeface="Calibri" panose="020F0502020204030204" pitchFamily="34" charset="0"/>
              </a:rPr>
              <a:t>.</a:t>
            </a:r>
            <a:r>
              <a:rPr lang="en-US" sz="3200" b="1" dirty="0">
                <a:solidFill>
                  <a:srgbClr val="9900FF"/>
                </a:solidFill>
                <a:latin typeface="Times New Roman" panose="02020603050405020304" pitchFamily="18" charset="0"/>
                <a:ea typeface="Calibri" panose="020F0502020204030204" pitchFamily="34" charset="0"/>
              </a:rPr>
              <a:t>- </a:t>
            </a:r>
            <a:r>
              <a:rPr lang="en-US" sz="3200"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eithe</a:t>
            </a:r>
            <a:endPar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endParaRPr>
          </a:p>
          <a:p>
            <a:pPr lvl="0" algn="ctr"/>
            <a:br>
              <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br>
            <a:br>
              <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br>
            <a:r>
              <a:rPr lang="en-US" sz="3200" b="1"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3200" b="1" dirty="0">
                <a:solidFill>
                  <a:srgbClr val="9900FF"/>
                </a:solidFill>
                <a:latin typeface="Times New Roman" panose="02020603050405020304" pitchFamily="18" charset="0"/>
                <a:ea typeface="Calibri" panose="020F0502020204030204" pitchFamily="34" charset="0"/>
              </a:rPr>
              <a:t>-</a:t>
            </a:r>
            <a:r>
              <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eithe</a:t>
            </a:r>
            <a:endPar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endParaRPr>
          </a:p>
          <a:p>
            <a:pPr algn="ctr"/>
            <a:endPar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Rounded Corners 5">
            <a:extLst>
              <a:ext uri="{FF2B5EF4-FFF2-40B4-BE49-F238E27FC236}">
                <a16:creationId xmlns:a16="http://schemas.microsoft.com/office/drawing/2014/main" id="{34DB54CF-7B9A-4605-A415-3466DE066B34}"/>
              </a:ext>
            </a:extLst>
          </p:cNvPr>
          <p:cNvSpPr/>
          <p:nvPr/>
        </p:nvSpPr>
        <p:spPr>
          <a:xfrm>
            <a:off x="304981" y="1833329"/>
            <a:ext cx="5366379" cy="4195467"/>
          </a:xfrm>
          <a:prstGeom prst="roundRect">
            <a:avLst>
              <a:gd name="adj" fmla="val 7060"/>
            </a:avLst>
          </a:prstGeom>
          <a:solidFill>
            <a:schemeClr val="accent6">
              <a:lumMod val="60000"/>
              <a:lumOff val="40000"/>
            </a:schemeClr>
          </a:solidFill>
          <a:ln w="38100">
            <a:solidFill>
              <a:srgbClr val="F74FEB"/>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CA" sz="2800" dirty="0">
                <a:solidFill>
                  <a:prstClr val="black"/>
                </a:solidFill>
              </a:rPr>
              <a:t>In this study you will only see </a:t>
            </a:r>
            <a:r>
              <a:rPr lang="en-CA" sz="2800" dirty="0" err="1">
                <a:solidFill>
                  <a:srgbClr val="0000FF"/>
                </a:solidFill>
                <a:latin typeface="Arial Black" panose="020B0A04020102020204" pitchFamily="34" charset="0"/>
              </a:rPr>
              <a:t>Hayah</a:t>
            </a:r>
            <a:r>
              <a:rPr lang="en-CA" sz="2800" dirty="0">
                <a:solidFill>
                  <a:prstClr val="black"/>
                </a:solidFill>
                <a:latin typeface="Arial Black" panose="020B0A04020102020204" pitchFamily="34" charset="0"/>
              </a:rPr>
              <a:t> </a:t>
            </a:r>
            <a:r>
              <a:rPr lang="en-CA" sz="2800" dirty="0">
                <a:solidFill>
                  <a:prstClr val="black"/>
                </a:solidFill>
              </a:rPr>
              <a:t>written in the </a:t>
            </a:r>
            <a:br>
              <a:rPr lang="en-CA" sz="2800" dirty="0">
                <a:solidFill>
                  <a:prstClr val="black"/>
                </a:solidFill>
              </a:rPr>
            </a:br>
            <a:r>
              <a:rPr lang="en-CA" sz="2800" dirty="0">
                <a:solidFill>
                  <a:prstClr val="black"/>
                </a:solidFill>
                <a:latin typeface="Arial Black" panose="020B0A04020102020204" pitchFamily="34" charset="0"/>
              </a:rPr>
              <a:t>Flame </a:t>
            </a:r>
            <a:r>
              <a:rPr lang="en-CA" sz="2800" dirty="0">
                <a:solidFill>
                  <a:prstClr val="black"/>
                </a:solidFill>
              </a:rPr>
              <a:t>font.</a:t>
            </a:r>
          </a:p>
          <a:p>
            <a:pPr algn="ctr"/>
            <a:endParaRPr lang="en-CA" sz="2800" dirty="0">
              <a:solidFill>
                <a:prstClr val="black"/>
              </a:solidFill>
              <a:latin typeface="Arial Black" panose="020B0A04020102020204" pitchFamily="34" charset="0"/>
            </a:endParaRPr>
          </a:p>
          <a:p>
            <a:pPr algn="ctr"/>
            <a:endParaRPr lang="en-CA" sz="2800" dirty="0">
              <a:solidFill>
                <a:prstClr val="black"/>
              </a:solidFill>
              <a:latin typeface="Arial Black" panose="020B0A04020102020204" pitchFamily="34" charset="0"/>
            </a:endParaRPr>
          </a:p>
          <a:p>
            <a:pPr algn="ctr"/>
            <a:endParaRPr lang="en-CA" sz="2800" dirty="0">
              <a:solidFill>
                <a:prstClr val="black"/>
              </a:solidFill>
              <a:latin typeface="Arial Black" panose="020B0A04020102020204" pitchFamily="34" charset="0"/>
            </a:endParaRPr>
          </a:p>
          <a:p>
            <a:pPr algn="ctr"/>
            <a:endParaRPr lang="en-CA" sz="2800" dirty="0">
              <a:solidFill>
                <a:prstClr val="black"/>
              </a:solidFill>
              <a:latin typeface="Arial Black" panose="020B0A04020102020204" pitchFamily="34" charset="0"/>
            </a:endParaRPr>
          </a:p>
          <a:p>
            <a:pPr algn="ctr"/>
            <a:endParaRPr lang="en-CA" sz="2800" dirty="0">
              <a:solidFill>
                <a:prstClr val="black"/>
              </a:solidFill>
              <a:latin typeface="Arial Black" panose="020B0A04020102020204" pitchFamily="34" charset="0"/>
            </a:endParaRPr>
          </a:p>
        </p:txBody>
      </p:sp>
      <p:sp>
        <p:nvSpPr>
          <p:cNvPr id="5" name="Rectangle: Rounded Corners 4">
            <a:extLst>
              <a:ext uri="{FF2B5EF4-FFF2-40B4-BE49-F238E27FC236}">
                <a16:creationId xmlns:a16="http://schemas.microsoft.com/office/drawing/2014/main" id="{D8624A81-1FCF-4988-B363-BD67091716B4}"/>
              </a:ext>
            </a:extLst>
          </p:cNvPr>
          <p:cNvSpPr/>
          <p:nvPr/>
        </p:nvSpPr>
        <p:spPr>
          <a:xfrm>
            <a:off x="5925626" y="1878609"/>
            <a:ext cx="524362" cy="1744937"/>
          </a:xfrm>
          <a:prstGeom prst="roundRect">
            <a:avLst/>
          </a:prstGeom>
          <a:solidFill>
            <a:srgbClr val="FF9900"/>
          </a:solidFill>
          <a:ln w="19050">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Tav</a:t>
            </a:r>
            <a:endParaRPr lang="en-CA" dirty="0">
              <a:ln w="12700">
                <a:solidFill>
                  <a:srgbClr val="FF0000"/>
                </a:solidFill>
              </a:ln>
              <a:solidFill>
                <a:srgbClr val="0000FF"/>
              </a:solidFill>
            </a:endParaRPr>
          </a:p>
        </p:txBody>
      </p:sp>
      <p:sp>
        <p:nvSpPr>
          <p:cNvPr id="8" name="Speech Bubble: Rectangle with Corners Rounded 7">
            <a:extLst>
              <a:ext uri="{FF2B5EF4-FFF2-40B4-BE49-F238E27FC236}">
                <a16:creationId xmlns:a16="http://schemas.microsoft.com/office/drawing/2014/main" id="{2C7072BA-5A1D-45E3-90EC-9BDEEFB3FC0A}"/>
              </a:ext>
            </a:extLst>
          </p:cNvPr>
          <p:cNvSpPr/>
          <p:nvPr/>
        </p:nvSpPr>
        <p:spPr>
          <a:xfrm>
            <a:off x="782617" y="3596114"/>
            <a:ext cx="4220381" cy="2325292"/>
          </a:xfrm>
          <a:prstGeom prst="wedgeRoundRectCallout">
            <a:avLst>
              <a:gd name="adj1" fmla="val 48702"/>
              <a:gd name="adj2" fmla="val -19070"/>
              <a:gd name="adj3" fmla="val 16667"/>
            </a:avLst>
          </a:prstGeom>
          <a:solidFill>
            <a:schemeClr val="accent2"/>
          </a:solidFill>
          <a:ln>
            <a:solidFill>
              <a:srgbClr val="00FF00"/>
            </a:solidFill>
          </a:ln>
          <a:scene3d>
            <a:camera prst="orthographicFront"/>
            <a:lightRig rig="threePt" dir="t"/>
          </a:scene3d>
          <a:sp3d>
            <a:bevelT w="209550" h="298450" prst="divo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CA" sz="4400" dirty="0">
                <a:solidFill>
                  <a:schemeClr val="tx1"/>
                </a:solidFill>
              </a:rPr>
              <a:t>H1961</a:t>
            </a:r>
            <a:r>
              <a:rPr lang="en-CA" sz="4400" dirty="0"/>
              <a:t> </a:t>
            </a:r>
            <a:r>
              <a:rPr lang="en-US" sz="72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היה</a:t>
            </a:r>
            <a:r>
              <a:rPr lang="en-CA" sz="4400" dirty="0">
                <a:noFill/>
              </a:rPr>
              <a:t>. </a:t>
            </a:r>
            <a:r>
              <a:rPr lang="en-CA" sz="4400" dirty="0" err="1">
                <a:solidFill>
                  <a:srgbClr val="002060"/>
                </a:solidFill>
              </a:rPr>
              <a:t>Hayah</a:t>
            </a:r>
            <a:r>
              <a:rPr lang="en-CA" sz="4400" dirty="0"/>
              <a:t> </a:t>
            </a:r>
          </a:p>
        </p:txBody>
      </p:sp>
      <p:sp>
        <p:nvSpPr>
          <p:cNvPr id="10" name="Rectangle: Rounded Corners 9">
            <a:extLst>
              <a:ext uri="{FF2B5EF4-FFF2-40B4-BE49-F238E27FC236}">
                <a16:creationId xmlns:a16="http://schemas.microsoft.com/office/drawing/2014/main" id="{43814393-211D-4924-800B-AF0FE256C920}"/>
              </a:ext>
            </a:extLst>
          </p:cNvPr>
          <p:cNvSpPr/>
          <p:nvPr/>
        </p:nvSpPr>
        <p:spPr>
          <a:xfrm>
            <a:off x="11149548" y="3089335"/>
            <a:ext cx="710403" cy="1900954"/>
          </a:xfrm>
          <a:prstGeom prst="roundRect">
            <a:avLst>
              <a:gd name="adj" fmla="val 24022"/>
            </a:avLst>
          </a:prstGeom>
          <a:solidFill>
            <a:srgbClr val="00FF00"/>
          </a:solidFill>
          <a:ln w="19050">
            <a:solidFill>
              <a:srgbClr val="0000FF"/>
            </a:solidFill>
          </a:ln>
          <a:scene3d>
            <a:camera prst="orthographicFront"/>
            <a:lightRig rig="threePt" dir="t"/>
          </a:scene3d>
          <a:sp3d extrusionH="19050" prstMaterial="dkEdge">
            <a:bevelT w="107950" h="101600" prst="convex"/>
            <a:bevelB w="38100" h="1143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Tav</a:t>
            </a:r>
            <a:endParaRPr lang="en-CA" dirty="0">
              <a:ln w="12700">
                <a:solidFill>
                  <a:srgbClr val="FF0000"/>
                </a:solidFill>
              </a:ln>
              <a:solidFill>
                <a:srgbClr val="0000FF"/>
              </a:solidFill>
            </a:endParaRPr>
          </a:p>
        </p:txBody>
      </p:sp>
      <p:pic>
        <p:nvPicPr>
          <p:cNvPr id="12" name="Picture 11">
            <a:extLst>
              <a:ext uri="{FF2B5EF4-FFF2-40B4-BE49-F238E27FC236}">
                <a16:creationId xmlns:a16="http://schemas.microsoft.com/office/drawing/2014/main" id="{7DD73981-FDD1-4ABA-A4E4-734840151C8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84498" t="19223" r="3930" b="70668"/>
          <a:stretch/>
        </p:blipFill>
        <p:spPr>
          <a:xfrm>
            <a:off x="7153621" y="5190062"/>
            <a:ext cx="1689464" cy="635727"/>
          </a:xfrm>
          <a:prstGeom prst="rect">
            <a:avLst/>
          </a:prstGeom>
        </p:spPr>
      </p:pic>
      <p:sp>
        <p:nvSpPr>
          <p:cNvPr id="13" name="Arrow: Bent 12">
            <a:extLst>
              <a:ext uri="{FF2B5EF4-FFF2-40B4-BE49-F238E27FC236}">
                <a16:creationId xmlns:a16="http://schemas.microsoft.com/office/drawing/2014/main" id="{DDA5AAB2-4003-42C8-980B-CDF4141E1891}"/>
              </a:ext>
            </a:extLst>
          </p:cNvPr>
          <p:cNvSpPr/>
          <p:nvPr/>
        </p:nvSpPr>
        <p:spPr>
          <a:xfrm rot="16200000" flipH="1">
            <a:off x="8856778" y="3054294"/>
            <a:ext cx="803448" cy="3782095"/>
          </a:xfrm>
          <a:prstGeom prst="bentArrow">
            <a:avLst>
              <a:gd name="adj1" fmla="val 8379"/>
              <a:gd name="adj2" fmla="val 35318"/>
              <a:gd name="adj3" fmla="val 38635"/>
              <a:gd name="adj4" fmla="val 43750"/>
            </a:avLst>
          </a:prstGeom>
          <a:gradFill>
            <a:gsLst>
              <a:gs pos="0">
                <a:schemeClr val="accent1">
                  <a:lumMod val="20000"/>
                  <a:lumOff val="80000"/>
                </a:schemeClr>
              </a:gs>
              <a:gs pos="83000">
                <a:srgbClr val="7030A0">
                  <a:alpha val="53000"/>
                </a:srgbClr>
              </a:gs>
              <a:gs pos="56000">
                <a:srgbClr val="92D050">
                  <a:alpha val="56000"/>
                </a:srgbClr>
              </a:gs>
            </a:gsLst>
            <a:lin ang="5400000" scaled="1"/>
          </a:gradFill>
          <a:ln w="57150">
            <a:solidFill>
              <a:srgbClr val="00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4" name="Arrow: Bent 13">
            <a:extLst>
              <a:ext uri="{FF2B5EF4-FFF2-40B4-BE49-F238E27FC236}">
                <a16:creationId xmlns:a16="http://schemas.microsoft.com/office/drawing/2014/main" id="{539E4F2E-D0B1-4E4D-B2A9-48615A056BB5}"/>
              </a:ext>
            </a:extLst>
          </p:cNvPr>
          <p:cNvSpPr/>
          <p:nvPr/>
        </p:nvSpPr>
        <p:spPr>
          <a:xfrm rot="16200000">
            <a:off x="9464468" y="1773782"/>
            <a:ext cx="369531" cy="3000633"/>
          </a:xfrm>
          <a:prstGeom prst="bentArrow">
            <a:avLst>
              <a:gd name="adj1" fmla="val 8379"/>
              <a:gd name="adj2" fmla="val 35318"/>
              <a:gd name="adj3" fmla="val 38635"/>
              <a:gd name="adj4" fmla="val 43750"/>
            </a:avLst>
          </a:prstGeom>
          <a:gradFill>
            <a:gsLst>
              <a:gs pos="0">
                <a:schemeClr val="accent1">
                  <a:lumMod val="20000"/>
                  <a:lumOff val="80000"/>
                </a:schemeClr>
              </a:gs>
              <a:gs pos="83000">
                <a:srgbClr val="7030A0">
                  <a:alpha val="53000"/>
                </a:srgbClr>
              </a:gs>
              <a:gs pos="56000">
                <a:srgbClr val="92D050">
                  <a:alpha val="56000"/>
                </a:srgbClr>
              </a:gs>
            </a:gsLst>
            <a:lin ang="5400000" scaled="1"/>
          </a:gradFill>
          <a:ln w="57150">
            <a:solidFill>
              <a:srgbClr val="00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5" name="Arrow: Bent 14">
            <a:extLst>
              <a:ext uri="{FF2B5EF4-FFF2-40B4-BE49-F238E27FC236}">
                <a16:creationId xmlns:a16="http://schemas.microsoft.com/office/drawing/2014/main" id="{CF778C0A-815D-4281-911E-F037F759C399}"/>
              </a:ext>
            </a:extLst>
          </p:cNvPr>
          <p:cNvSpPr/>
          <p:nvPr/>
        </p:nvSpPr>
        <p:spPr>
          <a:xfrm rot="16200000" flipH="1">
            <a:off x="8124958" y="3488972"/>
            <a:ext cx="334627" cy="286708"/>
          </a:xfrm>
          <a:prstGeom prst="bentArrow">
            <a:avLst>
              <a:gd name="adj1" fmla="val 6950"/>
              <a:gd name="adj2" fmla="val 35318"/>
              <a:gd name="adj3" fmla="val 38635"/>
              <a:gd name="adj4" fmla="val 43750"/>
            </a:avLst>
          </a:prstGeom>
          <a:gradFill>
            <a:gsLst>
              <a:gs pos="0">
                <a:schemeClr val="accent1">
                  <a:lumMod val="20000"/>
                  <a:lumOff val="80000"/>
                </a:schemeClr>
              </a:gs>
              <a:gs pos="83000">
                <a:srgbClr val="7030A0">
                  <a:alpha val="53000"/>
                </a:srgbClr>
              </a:gs>
              <a:gs pos="56000">
                <a:srgbClr val="92D050">
                  <a:alpha val="56000"/>
                </a:srgbClr>
              </a:gs>
            </a:gsLst>
            <a:lin ang="5400000" scaled="1"/>
          </a:gradFill>
          <a:ln w="57150">
            <a:solidFill>
              <a:srgbClr val="00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6" name="Rectangle: Rounded Corners 2">
            <a:extLst>
              <a:ext uri="{FF2B5EF4-FFF2-40B4-BE49-F238E27FC236}">
                <a16:creationId xmlns:a16="http://schemas.microsoft.com/office/drawing/2014/main" id="{CFDA7627-5DF9-45A7-AA6B-54811452C1EC}"/>
              </a:ext>
            </a:extLst>
          </p:cNvPr>
          <p:cNvSpPr/>
          <p:nvPr/>
        </p:nvSpPr>
        <p:spPr>
          <a:xfrm rot="20531514">
            <a:off x="-125426" y="133066"/>
            <a:ext cx="2056350" cy="899173"/>
          </a:xfrm>
          <a:prstGeom prst="roundRect">
            <a:avLst>
              <a:gd name="adj" fmla="val 1978"/>
            </a:avLst>
          </a:prstGeom>
          <a:noFill/>
          <a:ln w="76200">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b="1" dirty="0">
                <a:ln>
                  <a:solidFill>
                    <a:srgbClr val="0000FF"/>
                  </a:solidFill>
                </a:ln>
                <a:solidFill>
                  <a:srgbClr val="C00000"/>
                </a:solidFill>
                <a:effectLst>
                  <a:outerShdw blurRad="60007" dist="310007" dir="7680000" sy="30000" kx="1300200" algn="ctr" rotWithShape="0">
                    <a:prstClr val="black">
                      <a:alpha val="32000"/>
                    </a:prstClr>
                  </a:outerShdw>
                </a:effectLst>
                <a:latin typeface="Copperplate Gothic Bold" panose="020E0705020206020404" pitchFamily="34" charset="0"/>
              </a:rPr>
              <a:t>Note</a:t>
            </a:r>
            <a:r>
              <a:rPr lang="en-CA" sz="4000" b="1" dirty="0">
                <a:ln>
                  <a:solidFill>
                    <a:srgbClr val="0000FF"/>
                  </a:solidFill>
                </a:ln>
                <a:solidFill>
                  <a:srgbClr val="C00000"/>
                </a:solidFill>
                <a:latin typeface="Copperplate Gothic Bold" panose="020E0705020206020404" pitchFamily="34" charset="0"/>
              </a:rPr>
              <a:t>:</a:t>
            </a:r>
            <a:endParaRPr lang="en-CA" sz="6000" dirty="0">
              <a:ln w="28575">
                <a:solidFill>
                  <a:srgbClr val="002060"/>
                </a:solidFill>
              </a:ln>
              <a:solidFill>
                <a:srgbClr val="C00000"/>
              </a:solidFill>
              <a:effectLst>
                <a:outerShdw blurRad="50800" dist="50800" dir="5400000" algn="ctr" rotWithShape="0">
                  <a:srgbClr val="00FF00"/>
                </a:outerShdw>
              </a:effectLst>
              <a:latin typeface="Copperplate Gothic Bold" panose="020E0705020206020404" pitchFamily="34" charset="0"/>
            </a:endParaRPr>
          </a:p>
        </p:txBody>
      </p:sp>
      <p:sp>
        <p:nvSpPr>
          <p:cNvPr id="7" name="Rectangle: Rounded Corners 6">
            <a:extLst>
              <a:ext uri="{FF2B5EF4-FFF2-40B4-BE49-F238E27FC236}">
                <a16:creationId xmlns:a16="http://schemas.microsoft.com/office/drawing/2014/main" id="{C7C96002-0ABB-4C8C-82F6-AC640CC6AA2E}"/>
              </a:ext>
            </a:extLst>
          </p:cNvPr>
          <p:cNvSpPr/>
          <p:nvPr/>
        </p:nvSpPr>
        <p:spPr>
          <a:xfrm>
            <a:off x="6784908" y="2791944"/>
            <a:ext cx="1020794" cy="30980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Modern</a:t>
            </a:r>
          </a:p>
        </p:txBody>
      </p:sp>
      <p:sp>
        <p:nvSpPr>
          <p:cNvPr id="17" name="Rectangle: Rounded Corners 16">
            <a:extLst>
              <a:ext uri="{FF2B5EF4-FFF2-40B4-BE49-F238E27FC236}">
                <a16:creationId xmlns:a16="http://schemas.microsoft.com/office/drawing/2014/main" id="{EB90EFDB-A228-40D9-A3C6-E6210F1C22E0}"/>
              </a:ext>
            </a:extLst>
          </p:cNvPr>
          <p:cNvSpPr/>
          <p:nvPr/>
        </p:nvSpPr>
        <p:spPr>
          <a:xfrm>
            <a:off x="6805206" y="3836101"/>
            <a:ext cx="871735" cy="30980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Flame</a:t>
            </a:r>
          </a:p>
        </p:txBody>
      </p:sp>
      <p:sp>
        <p:nvSpPr>
          <p:cNvPr id="18" name="Rectangle: Rounded Corners 17">
            <a:extLst>
              <a:ext uri="{FF2B5EF4-FFF2-40B4-BE49-F238E27FC236}">
                <a16:creationId xmlns:a16="http://schemas.microsoft.com/office/drawing/2014/main" id="{DD5FA958-1F01-4EB5-891E-F762225A63EB}"/>
              </a:ext>
            </a:extLst>
          </p:cNvPr>
          <p:cNvSpPr/>
          <p:nvPr/>
        </p:nvSpPr>
        <p:spPr>
          <a:xfrm>
            <a:off x="7414832" y="5696806"/>
            <a:ext cx="1020794" cy="30980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Paleo</a:t>
            </a:r>
          </a:p>
        </p:txBody>
      </p:sp>
    </p:spTree>
    <p:extLst>
      <p:ext uri="{BB962C8B-B14F-4D97-AF65-F5344CB8AC3E}">
        <p14:creationId xmlns:p14="http://schemas.microsoft.com/office/powerpoint/2010/main" val="1262015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1250"/>
                                        <p:tgtEl>
                                          <p:spTgt spid="6"/>
                                        </p:tgtEl>
                                      </p:cBhvr>
                                    </p:animEffect>
                                  </p:childTnLst>
                                </p:cTn>
                              </p:par>
                            </p:childTnLst>
                          </p:cTn>
                        </p:par>
                        <p:par>
                          <p:cTn id="8" fill="hold">
                            <p:stCondLst>
                              <p:cond delay="1250"/>
                            </p:stCondLst>
                            <p:childTnLst>
                              <p:par>
                                <p:cTn id="9" presetID="18" presetClass="entr" presetSubtype="12" fill="hold" grpId="0"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strips(downLeft)">
                                      <p:cBhvr>
                                        <p:cTn id="11" dur="175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par>
                                <p:cTn id="20" presetID="31"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ppt_w</p:attrName>
                                        </p:attrNameLst>
                                      </p:cBhvr>
                                      <p:tavLst>
                                        <p:tav tm="0">
                                          <p:val>
                                            <p:fltVal val="0"/>
                                          </p:val>
                                        </p:tav>
                                        <p:tav tm="100000">
                                          <p:val>
                                            <p:strVal val="#ppt_w"/>
                                          </p:val>
                                        </p:tav>
                                      </p:tavLst>
                                    </p:anim>
                                    <p:anim calcmode="lin" valueType="num">
                                      <p:cBhvr>
                                        <p:cTn id="23" dur="1000" fill="hold"/>
                                        <p:tgtEl>
                                          <p:spTgt spid="12"/>
                                        </p:tgtEl>
                                        <p:attrNameLst>
                                          <p:attrName>ppt_h</p:attrName>
                                        </p:attrNameLst>
                                      </p:cBhvr>
                                      <p:tavLst>
                                        <p:tav tm="0">
                                          <p:val>
                                            <p:fltVal val="0"/>
                                          </p:val>
                                        </p:tav>
                                        <p:tav tm="100000">
                                          <p:val>
                                            <p:strVal val="#ppt_h"/>
                                          </p:val>
                                        </p:tav>
                                      </p:tavLst>
                                    </p:anim>
                                    <p:anim calcmode="lin" valueType="num">
                                      <p:cBhvr>
                                        <p:cTn id="24" dur="1000" fill="hold"/>
                                        <p:tgtEl>
                                          <p:spTgt spid="12"/>
                                        </p:tgtEl>
                                        <p:attrNameLst>
                                          <p:attrName>style.rotation</p:attrName>
                                        </p:attrNameLst>
                                      </p:cBhvr>
                                      <p:tavLst>
                                        <p:tav tm="0">
                                          <p:val>
                                            <p:fltVal val="90"/>
                                          </p:val>
                                        </p:tav>
                                        <p:tav tm="100000">
                                          <p:val>
                                            <p:fltVal val="0"/>
                                          </p:val>
                                        </p:tav>
                                      </p:tavLst>
                                    </p:anim>
                                    <p:animEffect transition="in" filter="fade">
                                      <p:cBhvr>
                                        <p:cTn id="25" dur="1000"/>
                                        <p:tgtEl>
                                          <p:spTgt spid="12"/>
                                        </p:tgtEl>
                                      </p:cBhvr>
                                    </p:animEffect>
                                  </p:childTnLst>
                                </p:cTn>
                              </p:par>
                            </p:childTnLst>
                          </p:cTn>
                        </p:par>
                        <p:par>
                          <p:cTn id="26" fill="hold">
                            <p:stCondLst>
                              <p:cond delay="1000"/>
                            </p:stCondLst>
                            <p:childTnLst>
                              <p:par>
                                <p:cTn id="27" presetID="22" presetClass="entr" presetSubtype="2"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right)">
                                      <p:cBhvr>
                                        <p:cTn id="29" dur="1000"/>
                                        <p:tgtEl>
                                          <p:spTgt spid="14"/>
                                        </p:tgtEl>
                                      </p:cBhvr>
                                    </p:animEffect>
                                  </p:childTnLst>
                                </p:cTn>
                              </p:par>
                            </p:childTnLst>
                          </p:cTn>
                        </p:par>
                        <p:par>
                          <p:cTn id="30" fill="hold">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up)">
                                      <p:cBhvr>
                                        <p:cTn id="33" dur="1000"/>
                                        <p:tgtEl>
                                          <p:spTgt spid="15"/>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3" grpId="0" animBg="1"/>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51000">
              <a:schemeClr val="tx1"/>
            </a:gs>
            <a:gs pos="17000">
              <a:schemeClr val="accent4">
                <a:lumMod val="97000"/>
                <a:lumOff val="3000"/>
              </a:schemeClr>
            </a:gs>
            <a:gs pos="28000">
              <a:schemeClr val="tx1"/>
            </a:gs>
            <a:gs pos="72000">
              <a:schemeClr val="tx1"/>
            </a:gs>
            <a:gs pos="85000">
              <a:schemeClr val="accent6">
                <a:lumMod val="40000"/>
                <a:lumOff val="60000"/>
              </a:schemeClr>
            </a:gs>
            <a:gs pos="100000">
              <a:schemeClr val="accent6">
                <a:lumMod val="50000"/>
                <a:lumOff val="50000"/>
              </a:schemeClr>
            </a:gs>
          </a:gsLst>
          <a:lin ang="10800000" scaled="1"/>
          <a:tileRect/>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8610600" y="6356350"/>
            <a:ext cx="3479800" cy="365125"/>
          </a:xfrm>
        </p:spPr>
        <p:txBody>
          <a:bodyPr/>
          <a:lstStyle/>
          <a:p>
            <a:fld id="{CAB0B796-0BEC-434C-B7F9-2382C16E0666}" type="slidenum">
              <a:rPr lang="en-CA" sz="1400" b="1" smtClean="0">
                <a:solidFill>
                  <a:schemeClr val="tx1"/>
                </a:solidFill>
              </a:rPr>
              <a:t>14</a:t>
            </a:fld>
            <a:endParaRPr lang="en-CA" sz="1400" b="1" dirty="0">
              <a:solidFill>
                <a:schemeClr val="tx1"/>
              </a:solidFill>
            </a:endParaRPr>
          </a:p>
        </p:txBody>
      </p:sp>
      <p:sp>
        <p:nvSpPr>
          <p:cNvPr id="3" name="Rectangle: Rounded Corners 2">
            <a:extLst>
              <a:ext uri="{FF2B5EF4-FFF2-40B4-BE49-F238E27FC236}">
                <a16:creationId xmlns:a16="http://schemas.microsoft.com/office/drawing/2014/main" id="{CFDA7627-5DF9-45A7-AA6B-54811452C1EC}"/>
              </a:ext>
            </a:extLst>
          </p:cNvPr>
          <p:cNvSpPr/>
          <p:nvPr/>
        </p:nvSpPr>
        <p:spPr>
          <a:xfrm>
            <a:off x="3705211" y="174200"/>
            <a:ext cx="4965192" cy="899173"/>
          </a:xfrm>
          <a:prstGeom prst="roundRect">
            <a:avLst>
              <a:gd name="adj" fmla="val 30226"/>
            </a:avLst>
          </a:prstGeom>
          <a:solidFill>
            <a:schemeClr val="tx2">
              <a:lumMod val="40000"/>
              <a:lumOff val="60000"/>
            </a:schemeClr>
          </a:solidFill>
          <a:ln w="76200">
            <a:noFill/>
          </a:ln>
          <a:scene3d>
            <a:camera prst="orthographicFront"/>
            <a:lightRig rig="threePt" dir="t"/>
          </a:scene3d>
          <a:sp3d extrusionH="6350">
            <a:bevelT w="158750" h="1079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a:solidFill>
                    <a:srgbClr val="0000FF"/>
                  </a:solidFill>
                </a:ln>
                <a:solidFill>
                  <a:srgbClr val="00B050"/>
                </a:solidFill>
              </a:rPr>
              <a:t> PRONUNCIATIONS!</a:t>
            </a:r>
            <a:endPar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endParaRPr>
          </a:p>
        </p:txBody>
      </p:sp>
      <p:sp>
        <p:nvSpPr>
          <p:cNvPr id="4" name="Rectangle: Rounded Corners 3">
            <a:extLst>
              <a:ext uri="{FF2B5EF4-FFF2-40B4-BE49-F238E27FC236}">
                <a16:creationId xmlns:a16="http://schemas.microsoft.com/office/drawing/2014/main" id="{70959AD5-0244-4860-9FD8-D07B2BCF214E}"/>
              </a:ext>
            </a:extLst>
          </p:cNvPr>
          <p:cNvSpPr/>
          <p:nvPr/>
        </p:nvSpPr>
        <p:spPr>
          <a:xfrm>
            <a:off x="6858923" y="1350074"/>
            <a:ext cx="3968325" cy="5006275"/>
          </a:xfrm>
          <a:prstGeom prst="roundRect">
            <a:avLst>
              <a:gd name="adj" fmla="val 13948"/>
            </a:avLst>
          </a:prstGeom>
          <a:solidFill>
            <a:schemeClr val="accent4">
              <a:lumMod val="60000"/>
              <a:lumOff val="40000"/>
            </a:schemeClr>
          </a:solidFill>
          <a:ln w="38100">
            <a:solidFill>
              <a:srgbClr val="F74F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CA" sz="3600" b="1" u="sng" dirty="0">
                <a:solidFill>
                  <a:srgbClr val="002060"/>
                </a:solidFill>
              </a:rPr>
              <a:t>H1961</a:t>
            </a:r>
          </a:p>
          <a:p>
            <a:pPr lvl="0" algn="ctr"/>
            <a:r>
              <a:rPr lang="en-CA" sz="3600" b="1" dirty="0" err="1">
                <a:solidFill>
                  <a:srgbClr val="002060"/>
                </a:solidFill>
              </a:rPr>
              <a:t>Eithe</a:t>
            </a:r>
            <a:r>
              <a:rPr lang="en-CA" sz="3600" b="1" dirty="0">
                <a:solidFill>
                  <a:srgbClr val="002060"/>
                </a:solidFill>
              </a:rPr>
              <a:t> =</a:t>
            </a:r>
            <a:r>
              <a:rPr lang="en-CA" sz="3600" b="1" dirty="0">
                <a:solidFill>
                  <a:srgbClr val="663300"/>
                </a:solidFill>
              </a:rPr>
              <a:t>  </a:t>
            </a:r>
            <a:r>
              <a:rPr lang="en-CA" sz="3600" b="1" dirty="0" err="1">
                <a:solidFill>
                  <a:srgbClr val="663300"/>
                </a:solidFill>
              </a:rPr>
              <a:t>Ei</a:t>
            </a:r>
            <a:r>
              <a:rPr lang="en-CA" sz="3600" b="1" dirty="0" err="1">
                <a:solidFill>
                  <a:srgbClr val="0000FF"/>
                </a:solidFill>
                <a:latin typeface="Snap ITC" panose="04040A07060A02020202" pitchFamily="82" charset="0"/>
              </a:rPr>
              <a:t>T</a:t>
            </a:r>
            <a:r>
              <a:rPr lang="en-CA" sz="3600" b="1" dirty="0" err="1">
                <a:solidFill>
                  <a:srgbClr val="663300"/>
                </a:solidFill>
              </a:rPr>
              <a:t>he</a:t>
            </a:r>
            <a:endParaRPr lang="en-CA" sz="3600" b="1" dirty="0">
              <a:solidFill>
                <a:srgbClr val="663300"/>
              </a:solidFill>
            </a:endParaRPr>
          </a:p>
          <a:p>
            <a:pPr algn="ctr"/>
            <a:r>
              <a:rPr lang="en-US" sz="3200" b="1" dirty="0">
                <a:solidFill>
                  <a:srgbClr val="9900FF"/>
                </a:solidFill>
                <a:latin typeface="Times New Roman" panose="02020603050405020304" pitchFamily="18" charset="0"/>
                <a:ea typeface="Calibri" panose="020F0502020204030204" pitchFamily="34" charset="0"/>
              </a:rPr>
              <a:t>ה</a:t>
            </a:r>
            <a:r>
              <a:rPr lang="en-US" sz="1100" b="1" baseline="-25000" dirty="0">
                <a:solidFill>
                  <a:srgbClr val="FFFFFF"/>
                </a:solidFill>
                <a:latin typeface="Times New Roman" panose="02020603050405020304" pitchFamily="18" charset="0"/>
                <a:ea typeface="Calibri" panose="020F0502020204030204" pitchFamily="34" charset="0"/>
              </a:rPr>
              <a:t> </a:t>
            </a:r>
            <a:r>
              <a:rPr lang="en-US" sz="3600" b="1" dirty="0">
                <a:solidFill>
                  <a:srgbClr val="9900FF"/>
                </a:solidFill>
                <a:latin typeface="Times New Roman" panose="02020603050405020304" pitchFamily="18" charset="0"/>
                <a:ea typeface="Calibri" panose="020F0502020204030204" pitchFamily="34" charset="0"/>
              </a:rPr>
              <a:t>י</a:t>
            </a:r>
            <a:r>
              <a:rPr lang="en-US" sz="11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0000FF"/>
                </a:solidFill>
                <a:latin typeface="Times New Roman" panose="02020603050405020304" pitchFamily="18" charset="0"/>
                <a:ea typeface="Calibri" panose="020F0502020204030204" pitchFamily="34" charset="0"/>
              </a:rPr>
              <a:t>ת</a:t>
            </a:r>
            <a:r>
              <a:rPr lang="en-US" sz="11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ה </a:t>
            </a:r>
            <a:r>
              <a:rPr lang="en-US" sz="2000" b="1" dirty="0">
                <a:noFill/>
                <a:latin typeface="Times New Roman" panose="02020603050405020304" pitchFamily="18" charset="0"/>
                <a:ea typeface="Calibri" panose="020F0502020204030204" pitchFamily="34" charset="0"/>
              </a:rPr>
              <a:t>.</a:t>
            </a:r>
            <a:r>
              <a:rPr lang="en-US" sz="3200" b="1" dirty="0">
                <a:solidFill>
                  <a:srgbClr val="9900FF"/>
                </a:solidFill>
                <a:latin typeface="Times New Roman" panose="02020603050405020304" pitchFamily="18" charset="0"/>
                <a:ea typeface="Calibri" panose="020F0502020204030204" pitchFamily="34" charset="0"/>
              </a:rPr>
              <a:t>- </a:t>
            </a:r>
            <a:r>
              <a:rPr lang="en-US" sz="3200"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eithe</a:t>
            </a:r>
            <a:br>
              <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br>
            <a:endPar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endParaRPr>
          </a:p>
          <a:p>
            <a:pPr lvl="0" algn="ctr"/>
            <a:r>
              <a:rPr lang="en-US" sz="40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הי</a:t>
            </a:r>
            <a:r>
              <a:rPr lang="en-US" sz="4000" b="1"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rPr>
              <a:t>ת</a:t>
            </a:r>
            <a:r>
              <a:rPr lang="en-US" sz="40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US" sz="40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 </a:t>
            </a:r>
            <a:r>
              <a:rPr lang="en-US" sz="2000" b="1" dirty="0">
                <a:noFill/>
                <a:latin typeface="Times New Roman" panose="02020603050405020304" pitchFamily="18" charset="0"/>
                <a:ea typeface="Calibri" panose="020F0502020204030204" pitchFamily="34" charset="0"/>
              </a:rPr>
              <a:t>.</a:t>
            </a:r>
            <a:r>
              <a:rPr lang="en-US" sz="3200" b="1" dirty="0">
                <a:solidFill>
                  <a:srgbClr val="9900FF"/>
                </a:solidFill>
                <a:latin typeface="Times New Roman" panose="02020603050405020304" pitchFamily="18" charset="0"/>
                <a:ea typeface="Calibri" panose="020F0502020204030204" pitchFamily="34" charset="0"/>
              </a:rPr>
              <a:t>- </a:t>
            </a:r>
            <a:r>
              <a:rPr lang="en-US" sz="3200"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eithe</a:t>
            </a:r>
            <a:endPar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endParaRPr>
          </a:p>
          <a:p>
            <a:pPr lvl="0" algn="ctr"/>
            <a:br>
              <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br>
            <a:br>
              <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br>
            <a:r>
              <a:rPr lang="en-US" sz="3200" b="1"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3200" b="1" dirty="0">
                <a:solidFill>
                  <a:srgbClr val="9900FF"/>
                </a:solidFill>
                <a:latin typeface="Times New Roman" panose="02020603050405020304" pitchFamily="18" charset="0"/>
                <a:ea typeface="Calibri" panose="020F0502020204030204" pitchFamily="34" charset="0"/>
              </a:rPr>
              <a:t>-</a:t>
            </a:r>
            <a:r>
              <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eithe</a:t>
            </a:r>
            <a:endPar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endParaRPr>
          </a:p>
          <a:p>
            <a:pPr algn="ctr"/>
            <a:endPar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Rounded Corners 4">
            <a:extLst>
              <a:ext uri="{FF2B5EF4-FFF2-40B4-BE49-F238E27FC236}">
                <a16:creationId xmlns:a16="http://schemas.microsoft.com/office/drawing/2014/main" id="{D8624A81-1FCF-4988-B363-BD67091716B4}"/>
              </a:ext>
            </a:extLst>
          </p:cNvPr>
          <p:cNvSpPr/>
          <p:nvPr/>
        </p:nvSpPr>
        <p:spPr>
          <a:xfrm>
            <a:off x="5925626" y="1878609"/>
            <a:ext cx="524362" cy="1744937"/>
          </a:xfrm>
          <a:prstGeom prst="roundRect">
            <a:avLst/>
          </a:prstGeom>
          <a:solidFill>
            <a:srgbClr val="FF9900"/>
          </a:solidFill>
          <a:ln w="19050">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Tav</a:t>
            </a:r>
            <a:endParaRPr lang="en-CA" dirty="0">
              <a:ln w="12700">
                <a:solidFill>
                  <a:srgbClr val="FF0000"/>
                </a:solidFill>
              </a:ln>
              <a:solidFill>
                <a:srgbClr val="0000FF"/>
              </a:solidFill>
            </a:endParaRPr>
          </a:p>
        </p:txBody>
      </p:sp>
      <p:sp>
        <p:nvSpPr>
          <p:cNvPr id="8" name="Speech Bubble: Rectangle with Corners Rounded 7">
            <a:extLst>
              <a:ext uri="{FF2B5EF4-FFF2-40B4-BE49-F238E27FC236}">
                <a16:creationId xmlns:a16="http://schemas.microsoft.com/office/drawing/2014/main" id="{2C7072BA-5A1D-45E3-90EC-9BDEEFB3FC0A}"/>
              </a:ext>
            </a:extLst>
          </p:cNvPr>
          <p:cNvSpPr/>
          <p:nvPr/>
        </p:nvSpPr>
        <p:spPr>
          <a:xfrm>
            <a:off x="750993" y="1462937"/>
            <a:ext cx="4220381" cy="2325292"/>
          </a:xfrm>
          <a:prstGeom prst="wedgeRoundRectCallout">
            <a:avLst>
              <a:gd name="adj1" fmla="val 48702"/>
              <a:gd name="adj2" fmla="val -19070"/>
              <a:gd name="adj3" fmla="val 16667"/>
            </a:avLst>
          </a:prstGeom>
          <a:solidFill>
            <a:schemeClr val="accent2"/>
          </a:solidFill>
          <a:ln>
            <a:solidFill>
              <a:srgbClr val="00FF00"/>
            </a:solidFill>
          </a:ln>
          <a:scene3d>
            <a:camera prst="orthographicFront"/>
            <a:lightRig rig="threePt" dir="t"/>
          </a:scene3d>
          <a:sp3d>
            <a:bevelT w="209550" h="298450" prst="divo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CA" sz="4400" dirty="0">
                <a:solidFill>
                  <a:schemeClr val="tx1"/>
                </a:solidFill>
              </a:rPr>
              <a:t>H1961</a:t>
            </a:r>
            <a:r>
              <a:rPr lang="en-CA" sz="4400" dirty="0"/>
              <a:t> </a:t>
            </a:r>
            <a:r>
              <a:rPr lang="en-US" sz="72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היה</a:t>
            </a:r>
            <a:r>
              <a:rPr lang="en-CA" sz="4400" dirty="0">
                <a:noFill/>
              </a:rPr>
              <a:t>. </a:t>
            </a:r>
            <a:r>
              <a:rPr lang="en-CA" sz="4400" dirty="0" err="1">
                <a:solidFill>
                  <a:srgbClr val="002060"/>
                </a:solidFill>
              </a:rPr>
              <a:t>Hayah</a:t>
            </a:r>
            <a:r>
              <a:rPr lang="en-CA" sz="1100" dirty="0">
                <a:solidFill>
                  <a:srgbClr val="002060"/>
                </a:solidFill>
              </a:rPr>
              <a:t>   </a:t>
            </a:r>
            <a:r>
              <a:rPr lang="en-CA" sz="4400" dirty="0"/>
              <a:t> </a:t>
            </a:r>
          </a:p>
        </p:txBody>
      </p:sp>
      <p:sp>
        <p:nvSpPr>
          <p:cNvPr id="10" name="Rectangle: Rounded Corners 9">
            <a:extLst>
              <a:ext uri="{FF2B5EF4-FFF2-40B4-BE49-F238E27FC236}">
                <a16:creationId xmlns:a16="http://schemas.microsoft.com/office/drawing/2014/main" id="{43814393-211D-4924-800B-AF0FE256C920}"/>
              </a:ext>
            </a:extLst>
          </p:cNvPr>
          <p:cNvSpPr/>
          <p:nvPr/>
        </p:nvSpPr>
        <p:spPr>
          <a:xfrm>
            <a:off x="11149548" y="3089335"/>
            <a:ext cx="710403" cy="1900954"/>
          </a:xfrm>
          <a:prstGeom prst="roundRect">
            <a:avLst>
              <a:gd name="adj" fmla="val 24022"/>
            </a:avLst>
          </a:prstGeom>
          <a:solidFill>
            <a:srgbClr val="00FF00"/>
          </a:solidFill>
          <a:ln w="19050">
            <a:solidFill>
              <a:srgbClr val="0000FF"/>
            </a:solidFill>
          </a:ln>
          <a:scene3d>
            <a:camera prst="orthographicFront"/>
            <a:lightRig rig="threePt" dir="t"/>
          </a:scene3d>
          <a:sp3d extrusionH="19050" prstMaterial="dkEdge">
            <a:bevelT w="107950" h="101600" prst="convex"/>
            <a:bevelB w="38100" h="1143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Tav</a:t>
            </a:r>
            <a:endParaRPr lang="en-CA" dirty="0">
              <a:ln w="12700">
                <a:solidFill>
                  <a:srgbClr val="FF0000"/>
                </a:solidFill>
              </a:ln>
              <a:solidFill>
                <a:srgbClr val="0000FF"/>
              </a:solidFill>
            </a:endParaRPr>
          </a:p>
        </p:txBody>
      </p:sp>
      <p:pic>
        <p:nvPicPr>
          <p:cNvPr id="12" name="Picture 11">
            <a:extLst>
              <a:ext uri="{FF2B5EF4-FFF2-40B4-BE49-F238E27FC236}">
                <a16:creationId xmlns:a16="http://schemas.microsoft.com/office/drawing/2014/main" id="{7DD73981-FDD1-4ABA-A4E4-734840151C8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84498" t="19223" r="3930" b="70668"/>
          <a:stretch/>
        </p:blipFill>
        <p:spPr>
          <a:xfrm>
            <a:off x="7153621" y="5190062"/>
            <a:ext cx="1689464" cy="635727"/>
          </a:xfrm>
          <a:prstGeom prst="rect">
            <a:avLst/>
          </a:prstGeom>
        </p:spPr>
      </p:pic>
      <p:sp>
        <p:nvSpPr>
          <p:cNvPr id="13" name="Arrow: Bent 12">
            <a:extLst>
              <a:ext uri="{FF2B5EF4-FFF2-40B4-BE49-F238E27FC236}">
                <a16:creationId xmlns:a16="http://schemas.microsoft.com/office/drawing/2014/main" id="{DDA5AAB2-4003-42C8-980B-CDF4141E1891}"/>
              </a:ext>
            </a:extLst>
          </p:cNvPr>
          <p:cNvSpPr/>
          <p:nvPr/>
        </p:nvSpPr>
        <p:spPr>
          <a:xfrm rot="16200000" flipH="1">
            <a:off x="8856778" y="3054294"/>
            <a:ext cx="803448" cy="3782095"/>
          </a:xfrm>
          <a:prstGeom prst="bentArrow">
            <a:avLst>
              <a:gd name="adj1" fmla="val 8379"/>
              <a:gd name="adj2" fmla="val 35318"/>
              <a:gd name="adj3" fmla="val 38635"/>
              <a:gd name="adj4" fmla="val 43750"/>
            </a:avLst>
          </a:prstGeom>
          <a:gradFill>
            <a:gsLst>
              <a:gs pos="0">
                <a:schemeClr val="accent1">
                  <a:lumMod val="20000"/>
                  <a:lumOff val="80000"/>
                </a:schemeClr>
              </a:gs>
              <a:gs pos="83000">
                <a:srgbClr val="7030A0">
                  <a:alpha val="53000"/>
                </a:srgbClr>
              </a:gs>
              <a:gs pos="56000">
                <a:srgbClr val="92D050">
                  <a:alpha val="56000"/>
                </a:srgbClr>
              </a:gs>
            </a:gsLst>
            <a:lin ang="5400000" scaled="1"/>
          </a:gradFill>
          <a:ln w="57150">
            <a:solidFill>
              <a:srgbClr val="00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4" name="Arrow: Bent 13">
            <a:extLst>
              <a:ext uri="{FF2B5EF4-FFF2-40B4-BE49-F238E27FC236}">
                <a16:creationId xmlns:a16="http://schemas.microsoft.com/office/drawing/2014/main" id="{539E4F2E-D0B1-4E4D-B2A9-48615A056BB5}"/>
              </a:ext>
            </a:extLst>
          </p:cNvPr>
          <p:cNvSpPr/>
          <p:nvPr/>
        </p:nvSpPr>
        <p:spPr>
          <a:xfrm rot="16200000">
            <a:off x="9454011" y="1778438"/>
            <a:ext cx="369531" cy="3021546"/>
          </a:xfrm>
          <a:prstGeom prst="bentArrow">
            <a:avLst>
              <a:gd name="adj1" fmla="val 8379"/>
              <a:gd name="adj2" fmla="val 35318"/>
              <a:gd name="adj3" fmla="val 38635"/>
              <a:gd name="adj4" fmla="val 43750"/>
            </a:avLst>
          </a:prstGeom>
          <a:gradFill>
            <a:gsLst>
              <a:gs pos="0">
                <a:schemeClr val="accent1">
                  <a:lumMod val="20000"/>
                  <a:lumOff val="80000"/>
                </a:schemeClr>
              </a:gs>
              <a:gs pos="83000">
                <a:srgbClr val="7030A0">
                  <a:alpha val="53000"/>
                </a:srgbClr>
              </a:gs>
              <a:gs pos="56000">
                <a:srgbClr val="92D050">
                  <a:alpha val="56000"/>
                </a:srgbClr>
              </a:gs>
            </a:gsLst>
            <a:lin ang="5400000" scaled="1"/>
          </a:gradFill>
          <a:ln w="57150">
            <a:solidFill>
              <a:srgbClr val="00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5" name="Arrow: Bent 14">
            <a:extLst>
              <a:ext uri="{FF2B5EF4-FFF2-40B4-BE49-F238E27FC236}">
                <a16:creationId xmlns:a16="http://schemas.microsoft.com/office/drawing/2014/main" id="{CF778C0A-815D-4281-911E-F037F759C399}"/>
              </a:ext>
            </a:extLst>
          </p:cNvPr>
          <p:cNvSpPr/>
          <p:nvPr/>
        </p:nvSpPr>
        <p:spPr>
          <a:xfrm rot="16200000" flipH="1">
            <a:off x="8124689" y="3477292"/>
            <a:ext cx="314251" cy="307622"/>
          </a:xfrm>
          <a:prstGeom prst="bentArrow">
            <a:avLst>
              <a:gd name="adj1" fmla="val 6950"/>
              <a:gd name="adj2" fmla="val 35318"/>
              <a:gd name="adj3" fmla="val 38635"/>
              <a:gd name="adj4" fmla="val 43750"/>
            </a:avLst>
          </a:prstGeom>
          <a:gradFill>
            <a:gsLst>
              <a:gs pos="0">
                <a:schemeClr val="accent1">
                  <a:lumMod val="20000"/>
                  <a:lumOff val="80000"/>
                </a:schemeClr>
              </a:gs>
              <a:gs pos="83000">
                <a:srgbClr val="7030A0">
                  <a:alpha val="53000"/>
                </a:srgbClr>
              </a:gs>
              <a:gs pos="56000">
                <a:srgbClr val="92D050">
                  <a:alpha val="56000"/>
                </a:srgbClr>
              </a:gs>
            </a:gsLst>
            <a:lin ang="5400000" scaled="1"/>
          </a:gradFill>
          <a:ln w="57150">
            <a:solidFill>
              <a:srgbClr val="00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6" name="Rectangle: Rounded Corners 2">
            <a:extLst>
              <a:ext uri="{FF2B5EF4-FFF2-40B4-BE49-F238E27FC236}">
                <a16:creationId xmlns:a16="http://schemas.microsoft.com/office/drawing/2014/main" id="{CFDA7627-5DF9-45A7-AA6B-54811452C1EC}"/>
              </a:ext>
            </a:extLst>
          </p:cNvPr>
          <p:cNvSpPr/>
          <p:nvPr/>
        </p:nvSpPr>
        <p:spPr>
          <a:xfrm rot="20531514">
            <a:off x="-125426" y="133066"/>
            <a:ext cx="2056350" cy="899173"/>
          </a:xfrm>
          <a:prstGeom prst="roundRect">
            <a:avLst>
              <a:gd name="adj" fmla="val 1978"/>
            </a:avLst>
          </a:prstGeom>
          <a:noFill/>
          <a:ln w="76200">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b="1" dirty="0">
                <a:ln>
                  <a:solidFill>
                    <a:srgbClr val="0000FF"/>
                  </a:solidFill>
                </a:ln>
                <a:solidFill>
                  <a:srgbClr val="C00000"/>
                </a:solidFill>
                <a:effectLst>
                  <a:outerShdw blurRad="60007" dist="310007" dir="7680000" sy="30000" kx="1300200" algn="ctr" rotWithShape="0">
                    <a:prstClr val="black">
                      <a:alpha val="32000"/>
                    </a:prstClr>
                  </a:outerShdw>
                </a:effectLst>
                <a:latin typeface="Copperplate Gothic Bold" panose="020E0705020206020404" pitchFamily="34" charset="0"/>
              </a:rPr>
              <a:t>Note</a:t>
            </a:r>
            <a:r>
              <a:rPr lang="en-CA" sz="4000" b="1" dirty="0">
                <a:ln>
                  <a:solidFill>
                    <a:srgbClr val="0000FF"/>
                  </a:solidFill>
                </a:ln>
                <a:solidFill>
                  <a:srgbClr val="C00000"/>
                </a:solidFill>
                <a:latin typeface="Copperplate Gothic Bold" panose="020E0705020206020404" pitchFamily="34" charset="0"/>
              </a:rPr>
              <a:t>:</a:t>
            </a:r>
            <a:endParaRPr lang="en-CA" sz="6000" dirty="0">
              <a:ln w="28575">
                <a:solidFill>
                  <a:srgbClr val="002060"/>
                </a:solidFill>
              </a:ln>
              <a:solidFill>
                <a:srgbClr val="C00000"/>
              </a:solidFill>
              <a:effectLst>
                <a:outerShdw blurRad="50800" dist="50800" dir="5400000" algn="ctr" rotWithShape="0">
                  <a:srgbClr val="00FF00"/>
                </a:outerShdw>
              </a:effectLst>
              <a:latin typeface="Copperplate Gothic Bold" panose="020E0705020206020404" pitchFamily="34" charset="0"/>
            </a:endParaRPr>
          </a:p>
        </p:txBody>
      </p:sp>
      <p:pic>
        <p:nvPicPr>
          <p:cNvPr id="17" name="Content Placeholder 4">
            <a:extLst>
              <a:ext uri="{FF2B5EF4-FFF2-40B4-BE49-F238E27FC236}">
                <a16:creationId xmlns:a16="http://schemas.microsoft.com/office/drawing/2014/main" id="{E988AE32-96B1-4C67-891D-2B3A8C89DF4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861183" y="4367885"/>
            <a:ext cx="2009869" cy="1919334"/>
          </a:xfrm>
          <a:prstGeom prst="snip2DiagRect">
            <a:avLst/>
          </a:prstGeom>
          <a:solidFill>
            <a:srgbClr val="FFFFFF">
              <a:shade val="85000"/>
            </a:srgbClr>
          </a:solidFill>
          <a:ln w="88900" cap="sq">
            <a:solidFill>
              <a:srgbClr val="FF990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Rectangle: Rounded Corners 6">
            <a:extLst>
              <a:ext uri="{FF2B5EF4-FFF2-40B4-BE49-F238E27FC236}">
                <a16:creationId xmlns:a16="http://schemas.microsoft.com/office/drawing/2014/main" id="{85DAB3EA-8A1E-44CF-9458-0D750D58EB81}"/>
              </a:ext>
            </a:extLst>
          </p:cNvPr>
          <p:cNvSpPr/>
          <p:nvPr/>
        </p:nvSpPr>
        <p:spPr>
          <a:xfrm>
            <a:off x="9638776" y="594686"/>
            <a:ext cx="2056043" cy="7021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ysClr val="windowText" lastClr="000000"/>
                </a:solidFill>
              </a:rPr>
              <a:t>Interlinear Scripture Analyzer</a:t>
            </a:r>
          </a:p>
        </p:txBody>
      </p:sp>
      <p:sp>
        <p:nvSpPr>
          <p:cNvPr id="9" name="Speech Bubble: Rectangle with Corners Rounded 8">
            <a:extLst>
              <a:ext uri="{FF2B5EF4-FFF2-40B4-BE49-F238E27FC236}">
                <a16:creationId xmlns:a16="http://schemas.microsoft.com/office/drawing/2014/main" id="{A9C9FE1D-B81E-4154-8FE9-E898531566A3}"/>
              </a:ext>
            </a:extLst>
          </p:cNvPr>
          <p:cNvSpPr/>
          <p:nvPr/>
        </p:nvSpPr>
        <p:spPr>
          <a:xfrm>
            <a:off x="588381" y="4332693"/>
            <a:ext cx="1778912" cy="612648"/>
          </a:xfrm>
          <a:prstGeom prst="wedgeRoundRectCallout">
            <a:avLst>
              <a:gd name="adj1" fmla="val 74491"/>
              <a:gd name="adj2" fmla="val 86452"/>
              <a:gd name="adj3" fmla="val 16667"/>
            </a:avLst>
          </a:prstGeom>
          <a:solidFill>
            <a:schemeClr val="accent5">
              <a:lumMod val="60000"/>
              <a:lumOff val="40000"/>
            </a:schemeClr>
          </a:solidFill>
          <a:ln w="38100">
            <a:solidFill>
              <a:srgbClr val="00B050"/>
            </a:solidFill>
          </a:ln>
          <a:scene3d>
            <a:camera prst="orthographicFront"/>
            <a:lightRig rig="threePt" dir="t"/>
          </a:scene3d>
          <a:sp3d>
            <a:bevelT w="13970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rgbClr val="00B050"/>
                </a:solidFill>
              </a:rPr>
              <a:t>Bible Hub</a:t>
            </a:r>
          </a:p>
        </p:txBody>
      </p:sp>
      <p:sp>
        <p:nvSpPr>
          <p:cNvPr id="18" name="Arrow: Bent 17">
            <a:extLst>
              <a:ext uri="{FF2B5EF4-FFF2-40B4-BE49-F238E27FC236}">
                <a16:creationId xmlns:a16="http://schemas.microsoft.com/office/drawing/2014/main" id="{0FEF3C4A-18FE-4006-8F0C-7397F99E5755}"/>
              </a:ext>
            </a:extLst>
          </p:cNvPr>
          <p:cNvSpPr/>
          <p:nvPr/>
        </p:nvSpPr>
        <p:spPr>
          <a:xfrm rot="16200000" flipV="1">
            <a:off x="2614473" y="4905096"/>
            <a:ext cx="458418" cy="2902444"/>
          </a:xfrm>
          <a:prstGeom prst="bentArrow">
            <a:avLst>
              <a:gd name="adj1" fmla="val 8379"/>
              <a:gd name="adj2" fmla="val 50000"/>
              <a:gd name="adj3" fmla="val 38635"/>
              <a:gd name="adj4" fmla="val 43750"/>
            </a:avLst>
          </a:prstGeom>
          <a:gradFill>
            <a:gsLst>
              <a:gs pos="0">
                <a:schemeClr val="accent1">
                  <a:lumMod val="20000"/>
                  <a:lumOff val="80000"/>
                </a:schemeClr>
              </a:gs>
              <a:gs pos="83000">
                <a:srgbClr val="7030A0">
                  <a:alpha val="53000"/>
                </a:srgbClr>
              </a:gs>
              <a:gs pos="56000">
                <a:srgbClr val="92D050">
                  <a:alpha val="56000"/>
                </a:srgbClr>
              </a:gs>
            </a:gsLst>
            <a:lin ang="5400000" scaled="1"/>
          </a:gradFill>
          <a:ln w="57150">
            <a:solidFill>
              <a:srgbClr val="00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6" name="Rectangle: Rounded Corners 5">
            <a:extLst>
              <a:ext uri="{FF2B5EF4-FFF2-40B4-BE49-F238E27FC236}">
                <a16:creationId xmlns:a16="http://schemas.microsoft.com/office/drawing/2014/main" id="{5936EEDB-FB25-4326-922A-94D6AC8BD712}"/>
              </a:ext>
            </a:extLst>
          </p:cNvPr>
          <p:cNvSpPr/>
          <p:nvPr/>
        </p:nvSpPr>
        <p:spPr>
          <a:xfrm>
            <a:off x="2019158" y="1191491"/>
            <a:ext cx="1315169" cy="452582"/>
          </a:xfrm>
          <a:prstGeom prst="roundRect">
            <a:avLst>
              <a:gd name="adj" fmla="val 50000"/>
            </a:avLst>
          </a:prstGeom>
          <a:solidFill>
            <a:srgbClr val="CC99FF"/>
          </a:solidFill>
          <a:ln>
            <a:solidFill>
              <a:srgbClr val="00206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Strong’s</a:t>
            </a:r>
          </a:p>
        </p:txBody>
      </p:sp>
    </p:spTree>
    <p:extLst>
      <p:ext uri="{BB962C8B-B14F-4D97-AF65-F5344CB8AC3E}">
        <p14:creationId xmlns:p14="http://schemas.microsoft.com/office/powerpoint/2010/main" val="2126960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1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style.rotation</p:attrName>
                                        </p:attrNameLst>
                                      </p:cBhvr>
                                      <p:tavLst>
                                        <p:tav tm="0">
                                          <p:val>
                                            <p:fltVal val="90"/>
                                          </p:val>
                                        </p:tav>
                                        <p:tav tm="100000">
                                          <p:val>
                                            <p:fltVal val="0"/>
                                          </p:val>
                                        </p:tav>
                                      </p:tavLst>
                                    </p:anim>
                                    <p:animEffect transition="in" filter="fade">
                                      <p:cBhvr>
                                        <p:cTn id="21" dur="1000"/>
                                        <p:tgtEl>
                                          <p:spTgt spid="4"/>
                                        </p:tgtEl>
                                      </p:cBhvr>
                                    </p:animEffect>
                                  </p:childTnLst>
                                </p:cTn>
                              </p:par>
                              <p:par>
                                <p:cTn id="22" presetID="31"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1000" fill="hold"/>
                                        <p:tgtEl>
                                          <p:spTgt spid="12"/>
                                        </p:tgtEl>
                                        <p:attrNameLst>
                                          <p:attrName>ppt_w</p:attrName>
                                        </p:attrNameLst>
                                      </p:cBhvr>
                                      <p:tavLst>
                                        <p:tav tm="0">
                                          <p:val>
                                            <p:fltVal val="0"/>
                                          </p:val>
                                        </p:tav>
                                        <p:tav tm="100000">
                                          <p:val>
                                            <p:strVal val="#ppt_w"/>
                                          </p:val>
                                        </p:tav>
                                      </p:tavLst>
                                    </p:anim>
                                    <p:anim calcmode="lin" valueType="num">
                                      <p:cBhvr>
                                        <p:cTn id="25" dur="1000" fill="hold"/>
                                        <p:tgtEl>
                                          <p:spTgt spid="12"/>
                                        </p:tgtEl>
                                        <p:attrNameLst>
                                          <p:attrName>ppt_h</p:attrName>
                                        </p:attrNameLst>
                                      </p:cBhvr>
                                      <p:tavLst>
                                        <p:tav tm="0">
                                          <p:val>
                                            <p:fltVal val="0"/>
                                          </p:val>
                                        </p:tav>
                                        <p:tav tm="100000">
                                          <p:val>
                                            <p:strVal val="#ppt_h"/>
                                          </p:val>
                                        </p:tav>
                                      </p:tavLst>
                                    </p:anim>
                                    <p:anim calcmode="lin" valueType="num">
                                      <p:cBhvr>
                                        <p:cTn id="26" dur="1000" fill="hold"/>
                                        <p:tgtEl>
                                          <p:spTgt spid="12"/>
                                        </p:tgtEl>
                                        <p:attrNameLst>
                                          <p:attrName>style.rotation</p:attrName>
                                        </p:attrNameLst>
                                      </p:cBhvr>
                                      <p:tavLst>
                                        <p:tav tm="0">
                                          <p:val>
                                            <p:fltVal val="90"/>
                                          </p:val>
                                        </p:tav>
                                        <p:tav tm="100000">
                                          <p:val>
                                            <p:fltVal val="0"/>
                                          </p:val>
                                        </p:tav>
                                      </p:tavLst>
                                    </p:anim>
                                    <p:animEffect transition="in" filter="fade">
                                      <p:cBhvr>
                                        <p:cTn id="27" dur="1000"/>
                                        <p:tgtEl>
                                          <p:spTgt spid="12"/>
                                        </p:tgtEl>
                                      </p:cBhvr>
                                    </p:animEffect>
                                  </p:childTnLst>
                                </p:cTn>
                              </p:par>
                            </p:childTnLst>
                          </p:cTn>
                        </p:par>
                        <p:par>
                          <p:cTn id="28" fill="hold">
                            <p:stCondLst>
                              <p:cond delay="2000"/>
                            </p:stCondLst>
                            <p:childTnLst>
                              <p:par>
                                <p:cTn id="29" presetID="22" presetClass="entr" presetSubtype="2"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right)">
                                      <p:cBhvr>
                                        <p:cTn id="31" dur="1000"/>
                                        <p:tgtEl>
                                          <p:spTgt spid="14"/>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1000"/>
                                        <p:tgtEl>
                                          <p:spTgt spid="15"/>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up)">
                                      <p:cBhvr>
                                        <p:cTn id="39" dur="10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circle(in)">
                                      <p:cBhvr>
                                        <p:cTn id="44" dur="2000"/>
                                        <p:tgtEl>
                                          <p:spTgt spid="17"/>
                                        </p:tgtEl>
                                      </p:cBhvr>
                                    </p:animEffect>
                                  </p:childTnLst>
                                </p:cTn>
                              </p:par>
                            </p:childTnLst>
                          </p:cTn>
                        </p:par>
                        <p:par>
                          <p:cTn id="45" fill="hold">
                            <p:stCondLst>
                              <p:cond delay="2000"/>
                            </p:stCondLst>
                            <p:childTnLst>
                              <p:par>
                                <p:cTn id="46" presetID="22" presetClass="entr" presetSubtype="1"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up)">
                                      <p:cBhvr>
                                        <p:cTn id="48" dur="1000"/>
                                        <p:tgtEl>
                                          <p:spTgt spid="9"/>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left)">
                                      <p:cBhvr>
                                        <p:cTn id="5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3" grpId="0" animBg="1"/>
      <p:bldP spid="14" grpId="0" animBg="1"/>
      <p:bldP spid="15" grpId="0" animBg="1"/>
      <p:bldP spid="7" grpId="0"/>
      <p:bldP spid="9"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44000">
              <a:schemeClr val="tx1"/>
            </a:gs>
            <a:gs pos="28000">
              <a:schemeClr val="tx1"/>
            </a:gs>
            <a:gs pos="59000">
              <a:srgbClr val="00FFFF"/>
            </a:gs>
            <a:gs pos="100000">
              <a:srgbClr val="00FFFF"/>
            </a:gs>
          </a:gsLst>
          <a:lin ang="10800000" scaled="1"/>
          <a:tileRect/>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8687004" y="6492875"/>
            <a:ext cx="3467099" cy="365125"/>
          </a:xfrm>
        </p:spPr>
        <p:txBody>
          <a:bodyPr/>
          <a:lstStyle/>
          <a:p>
            <a:fld id="{CAB0B796-0BEC-434C-B7F9-2382C16E0666}" type="slidenum">
              <a:rPr lang="en-CA" smtClean="0">
                <a:solidFill>
                  <a:schemeClr val="bg1"/>
                </a:solidFill>
              </a:rPr>
              <a:t>15</a:t>
            </a:fld>
            <a:endParaRPr lang="en-CA" dirty="0">
              <a:solidFill>
                <a:schemeClr val="bg1"/>
              </a:solidFill>
            </a:endParaRPr>
          </a:p>
        </p:txBody>
      </p:sp>
      <p:sp>
        <p:nvSpPr>
          <p:cNvPr id="3" name="Rectangle: Rounded Corners 2">
            <a:extLst>
              <a:ext uri="{FF2B5EF4-FFF2-40B4-BE49-F238E27FC236}">
                <a16:creationId xmlns:a16="http://schemas.microsoft.com/office/drawing/2014/main" id="{CFDA7627-5DF9-45A7-AA6B-54811452C1EC}"/>
              </a:ext>
            </a:extLst>
          </p:cNvPr>
          <p:cNvSpPr/>
          <p:nvPr/>
        </p:nvSpPr>
        <p:spPr>
          <a:xfrm>
            <a:off x="269951" y="155899"/>
            <a:ext cx="11471776" cy="1468341"/>
          </a:xfrm>
          <a:prstGeom prst="roundRect">
            <a:avLst>
              <a:gd name="adj" fmla="val 37075"/>
            </a:avLst>
          </a:prstGeom>
          <a:solidFill>
            <a:schemeClr val="tx2">
              <a:lumMod val="40000"/>
              <a:lumOff val="60000"/>
            </a:schemeClr>
          </a:solidFill>
          <a:ln w="76200">
            <a:solidFill>
              <a:srgbClr val="CC00CC"/>
            </a:solidFill>
          </a:ln>
          <a:scene3d>
            <a:camera prst="orthographicFront"/>
            <a:lightRig rig="threePt" dir="t"/>
          </a:scene3d>
          <a:sp3d>
            <a:bevelT w="190500" h="1778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7200" b="1" dirty="0">
                <a:ln w="38100">
                  <a:solidFill>
                    <a:srgbClr val="0000FF"/>
                  </a:solidFill>
                </a:ln>
                <a:solidFill>
                  <a:srgbClr val="00B050"/>
                </a:solidFill>
                <a:effectLst>
                  <a:glow rad="127000">
                    <a:srgbClr val="FFFF00"/>
                  </a:glow>
                  <a:outerShdw blurRad="50800" dist="50800" dir="5400000" sx="102000" sy="102000" algn="ctr" rotWithShape="0">
                    <a:srgbClr val="00FFFF"/>
                  </a:outerShdw>
                </a:effectLst>
                <a:latin typeface="Snap ITC" panose="04040A07060A02020202" pitchFamily="82" charset="0"/>
              </a:rPr>
              <a:t>The Two </a:t>
            </a:r>
            <a:r>
              <a:rPr lang="en-CA" sz="7200" b="1" dirty="0" err="1">
                <a:ln w="38100">
                  <a:solidFill>
                    <a:srgbClr val="0000FF"/>
                  </a:solidFill>
                </a:ln>
                <a:solidFill>
                  <a:srgbClr val="00B050"/>
                </a:solidFill>
                <a:effectLst>
                  <a:glow rad="127000">
                    <a:srgbClr val="FFFF00"/>
                  </a:glow>
                  <a:outerShdw blurRad="50800" dist="50800" dir="5400000" sx="102000" sy="102000" algn="ctr" rotWithShape="0">
                    <a:srgbClr val="00FFFF"/>
                  </a:outerShdw>
                </a:effectLst>
                <a:latin typeface="Snap ITC" panose="04040A07060A02020202" pitchFamily="82" charset="0"/>
              </a:rPr>
              <a:t>Covenan</a:t>
            </a:r>
            <a:r>
              <a:rPr lang="en-CA" sz="7200" b="1" dirty="0">
                <a:ln w="38100">
                  <a:solidFill>
                    <a:srgbClr val="0000FF"/>
                  </a:solidFill>
                </a:ln>
                <a:solidFill>
                  <a:srgbClr val="00B050"/>
                </a:solidFill>
                <a:effectLst>
                  <a:glow rad="127000">
                    <a:srgbClr val="FFFF00"/>
                  </a:glow>
                  <a:outerShdw blurRad="50800" dist="50800" dir="5400000" sx="102000" sy="102000" algn="ctr" rotWithShape="0">
                    <a:srgbClr val="00FFFF"/>
                  </a:outerShdw>
                </a:effectLst>
                <a:latin typeface="Snap ITC" panose="04040A07060A02020202" pitchFamily="82" charset="0"/>
              </a:rPr>
              <a:t>   s </a:t>
            </a:r>
            <a:endParaRPr lang="en-CA" sz="7200" dirty="0">
              <a:ln w="38100">
                <a:solidFill>
                  <a:srgbClr val="002060"/>
                </a:solidFill>
              </a:ln>
              <a:solidFill>
                <a:srgbClr val="FF0000"/>
              </a:solidFill>
              <a:effectLst>
                <a:glow rad="127000">
                  <a:srgbClr val="FFFF00"/>
                </a:glow>
                <a:outerShdw blurRad="50800" dist="50800" dir="5400000" sx="102000" sy="102000" algn="ctr" rotWithShape="0">
                  <a:srgbClr val="00FFFF"/>
                </a:outerShdw>
              </a:effectLst>
              <a:latin typeface="Snap ITC" panose="04040A07060A02020202" pitchFamily="82" charset="0"/>
            </a:endParaRPr>
          </a:p>
        </p:txBody>
      </p:sp>
      <p:sp>
        <p:nvSpPr>
          <p:cNvPr id="9" name="Rectangle 8">
            <a:extLst>
              <a:ext uri="{FF2B5EF4-FFF2-40B4-BE49-F238E27FC236}">
                <a16:creationId xmlns:a16="http://schemas.microsoft.com/office/drawing/2014/main" id="{FECB95AA-8837-4086-AFB9-038579D4EB85}"/>
              </a:ext>
            </a:extLst>
          </p:cNvPr>
          <p:cNvSpPr/>
          <p:nvPr/>
        </p:nvSpPr>
        <p:spPr>
          <a:xfrm>
            <a:off x="9711421" y="235809"/>
            <a:ext cx="914400" cy="1237990"/>
          </a:xfrm>
          <a:prstGeom prst="rect">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8000" b="1" dirty="0">
                <a:ln w="38100">
                  <a:solidFill>
                    <a:srgbClr val="0000FF"/>
                  </a:solidFill>
                </a:ln>
                <a:solidFill>
                  <a:srgbClr val="FF0000"/>
                </a:solidFill>
                <a:effectLst>
                  <a:glow rad="127000">
                    <a:srgbClr val="FFFF00"/>
                  </a:glow>
                  <a:outerShdw blurRad="50800" dist="50800" dir="5400000" sx="102000" sy="102000" algn="ctr" rotWithShape="0">
                    <a:srgbClr val="CC99FF"/>
                  </a:outerShdw>
                </a:effectLst>
                <a:latin typeface="Snap ITC" panose="04040A07060A02020202" pitchFamily="82" charset="0"/>
              </a:rPr>
              <a:t>T</a:t>
            </a:r>
            <a:endParaRPr lang="en-CA" sz="5400" dirty="0">
              <a:solidFill>
                <a:srgbClr val="FF0000"/>
              </a:solidFill>
              <a:effectLst>
                <a:glow rad="127000">
                  <a:srgbClr val="FFFF00"/>
                </a:glow>
                <a:outerShdw blurRad="50800" dist="50800" dir="5400000" sx="102000" sy="102000" algn="ctr" rotWithShape="0">
                  <a:srgbClr val="CC99FF"/>
                </a:outerShdw>
              </a:effectLst>
            </a:endParaRPr>
          </a:p>
        </p:txBody>
      </p:sp>
      <p:sp>
        <p:nvSpPr>
          <p:cNvPr id="10" name="Rectangle: Rounded Corners 9">
            <a:extLst>
              <a:ext uri="{FF2B5EF4-FFF2-40B4-BE49-F238E27FC236}">
                <a16:creationId xmlns:a16="http://schemas.microsoft.com/office/drawing/2014/main" id="{FEEF453E-384D-4130-85CA-C4754E6BE97A}"/>
              </a:ext>
            </a:extLst>
          </p:cNvPr>
          <p:cNvSpPr/>
          <p:nvPr/>
        </p:nvSpPr>
        <p:spPr>
          <a:xfrm>
            <a:off x="980822" y="1766435"/>
            <a:ext cx="10381129" cy="1560255"/>
          </a:xfrm>
          <a:prstGeom prst="roundRect">
            <a:avLst>
              <a:gd name="adj" fmla="val 22312"/>
            </a:avLst>
          </a:prstGeom>
          <a:solidFill>
            <a:srgbClr val="CC99FF"/>
          </a:solidFill>
          <a:ln w="38100">
            <a:solidFill>
              <a:srgbClr val="0000FF"/>
            </a:solidFill>
          </a:ln>
          <a:scene3d>
            <a:camera prst="orthographicFront"/>
            <a:lightRig rig="threePt" dir="t"/>
          </a:scene3d>
          <a:sp3d>
            <a:bevelT w="139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err="1">
                <a:solidFill>
                  <a:srgbClr val="008080"/>
                </a:solidFill>
                <a:latin typeface="Georgia" panose="02040502050405020303" pitchFamily="18" charset="0"/>
              </a:rPr>
              <a:t>Jer</a:t>
            </a:r>
            <a:r>
              <a:rPr lang="en-CA" sz="2800" dirty="0">
                <a:solidFill>
                  <a:srgbClr val="008080"/>
                </a:solidFill>
                <a:latin typeface="Georgia" panose="02040502050405020303" pitchFamily="18" charset="0"/>
              </a:rPr>
              <a:t> 33:20</a:t>
            </a:r>
            <a:r>
              <a:rPr lang="en-CA" sz="2800" dirty="0">
                <a:solidFill>
                  <a:prstClr val="black"/>
                </a:solidFill>
                <a:latin typeface="Georgia" panose="02040502050405020303" pitchFamily="18" charset="0"/>
              </a:rPr>
              <a:t>  “Thus said </a:t>
            </a:r>
            <a:r>
              <a:rPr lang="he-IL" sz="2800" dirty="0">
                <a:solidFill>
                  <a:srgbClr val="0000FF"/>
                </a:solidFill>
                <a:latin typeface="Arial" panose="020B0604020202020204" pitchFamily="34" charset="0"/>
              </a:rPr>
              <a:t>י</a:t>
            </a:r>
            <a:r>
              <a:rPr lang="he-IL" sz="2800" b="1" dirty="0">
                <a:solidFill>
                  <a:srgbClr val="0000FF"/>
                </a:solidFill>
                <a:latin typeface="Arial" panose="020B0604020202020204" pitchFamily="34" charset="0"/>
              </a:rPr>
              <a:t>הוה</a:t>
            </a:r>
            <a:r>
              <a:rPr lang="en-US" sz="2800" b="1" dirty="0">
                <a:solidFill>
                  <a:srgbClr val="0000FF"/>
                </a:solidFill>
                <a:latin typeface="Georgia" panose="02040502050405020303" pitchFamily="18" charset="0"/>
              </a:rPr>
              <a:t>, </a:t>
            </a:r>
            <a:r>
              <a:rPr lang="en-US" sz="2800" dirty="0">
                <a:solidFill>
                  <a:prstClr val="black"/>
                </a:solidFill>
                <a:latin typeface="Georgia" panose="02040502050405020303" pitchFamily="18" charset="0"/>
              </a:rPr>
              <a:t>‘If you could </a:t>
            </a:r>
            <a:r>
              <a:rPr lang="en-US" sz="2800" b="1" u="sng" dirty="0">
                <a:ln>
                  <a:solidFill>
                    <a:srgbClr val="0000FF"/>
                  </a:solidFill>
                </a:ln>
                <a:solidFill>
                  <a:srgbClr val="FF0000"/>
                </a:solidFill>
                <a:latin typeface="Georgia" panose="02040502050405020303" pitchFamily="18" charset="0"/>
              </a:rPr>
              <a:t>break</a:t>
            </a:r>
            <a:r>
              <a:rPr lang="en-US" sz="2800" dirty="0">
                <a:solidFill>
                  <a:prstClr val="black"/>
                </a:solidFill>
                <a:latin typeface="Georgia" panose="02040502050405020303" pitchFamily="18" charset="0"/>
              </a:rPr>
              <a:t> </a:t>
            </a:r>
            <a:r>
              <a:rPr lang="en-US" sz="2800" b="1" dirty="0">
                <a:solidFill>
                  <a:prstClr val="black"/>
                </a:solidFill>
                <a:effectLst>
                  <a:outerShdw blurRad="50800" dist="50800" dir="5400000" sx="102000" sy="102000" algn="ctr" rotWithShape="0">
                    <a:srgbClr val="00FF00"/>
                  </a:outerShdw>
                </a:effectLst>
                <a:latin typeface="Georgia" panose="02040502050405020303" pitchFamily="18" charset="0"/>
              </a:rPr>
              <a:t>My covenant with the day</a:t>
            </a:r>
            <a:r>
              <a:rPr lang="en-US" sz="2800" dirty="0">
                <a:solidFill>
                  <a:prstClr val="black"/>
                </a:solidFill>
                <a:latin typeface="Georgia" panose="02040502050405020303" pitchFamily="18" charset="0"/>
              </a:rPr>
              <a:t> and </a:t>
            </a:r>
            <a:r>
              <a:rPr lang="en-US" sz="2800" b="1" dirty="0">
                <a:solidFill>
                  <a:prstClr val="black"/>
                </a:solidFill>
                <a:effectLst>
                  <a:outerShdw blurRad="50800" dist="50800" dir="5400000" sx="102000" sy="102000" algn="ctr" rotWithShape="0">
                    <a:srgbClr val="FFFF00"/>
                  </a:outerShdw>
                </a:effectLst>
                <a:latin typeface="Georgia" panose="02040502050405020303" pitchFamily="18" charset="0"/>
              </a:rPr>
              <a:t>My covenant with the night,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so that there be not day and night </a:t>
            </a:r>
            <a:r>
              <a:rPr lang="en-US" sz="2800" b="1" dirty="0">
                <a:solidFill>
                  <a:prstClr val="black"/>
                </a:solidFill>
                <a:effectLst>
                  <a:glow rad="127000">
                    <a:srgbClr val="00FFFF"/>
                  </a:glow>
                </a:effectLst>
                <a:latin typeface="Georgia" panose="02040502050405020303" pitchFamily="18" charset="0"/>
              </a:rPr>
              <a:t>IN THEIR SEASON.</a:t>
            </a:r>
            <a:endParaRPr lang="en-CA" sz="2800" b="1" dirty="0">
              <a:solidFill>
                <a:srgbClr val="002060"/>
              </a:solidFill>
              <a:effectLst>
                <a:glow rad="127000">
                  <a:srgbClr val="00FFFF"/>
                </a:glow>
              </a:effectLst>
            </a:endParaRPr>
          </a:p>
        </p:txBody>
      </p:sp>
      <p:sp>
        <p:nvSpPr>
          <p:cNvPr id="13" name="Rectangle: Rounded Corners 12">
            <a:extLst>
              <a:ext uri="{FF2B5EF4-FFF2-40B4-BE49-F238E27FC236}">
                <a16:creationId xmlns:a16="http://schemas.microsoft.com/office/drawing/2014/main" id="{CA64220B-4B2F-4E98-BBE3-4B5B9E274F63}"/>
              </a:ext>
            </a:extLst>
          </p:cNvPr>
          <p:cNvSpPr/>
          <p:nvPr/>
        </p:nvSpPr>
        <p:spPr>
          <a:xfrm>
            <a:off x="269951" y="3531311"/>
            <a:ext cx="11348308" cy="3170790"/>
          </a:xfrm>
          <a:prstGeom prst="roundRect">
            <a:avLst/>
          </a:prstGeom>
          <a:solidFill>
            <a:schemeClr val="accent6">
              <a:lumMod val="40000"/>
              <a:lumOff val="60000"/>
            </a:schemeClr>
          </a:solidFill>
          <a:ln w="28575">
            <a:solidFill>
              <a:srgbClr val="C0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7030A0"/>
                </a:solidFill>
              </a:rPr>
              <a:t>Yahuah has </a:t>
            </a:r>
            <a:r>
              <a:rPr lang="en-CA" sz="3200" u="sng" dirty="0">
                <a:ln>
                  <a:solidFill>
                    <a:srgbClr val="F74FEB"/>
                  </a:solidFill>
                </a:ln>
                <a:solidFill>
                  <a:srgbClr val="0000FF"/>
                </a:solidFill>
                <a:latin typeface="Cooper Black" panose="0208090404030B020404" pitchFamily="18" charset="0"/>
              </a:rPr>
              <a:t>ASSIGNED</a:t>
            </a:r>
            <a:r>
              <a:rPr lang="en-CA" sz="3200" dirty="0">
                <a:solidFill>
                  <a:srgbClr val="7030A0"/>
                </a:solidFill>
              </a:rPr>
              <a:t> - </a:t>
            </a:r>
            <a:r>
              <a:rPr lang="en-CA" sz="3200" dirty="0">
                <a:solidFill>
                  <a:srgbClr val="00B050"/>
                </a:solidFill>
                <a:latin typeface="Algerian" panose="04020705040A02060702" pitchFamily="82" charset="0"/>
              </a:rPr>
              <a:t>A SPECIFIC SEASON </a:t>
            </a:r>
            <a:r>
              <a:rPr lang="en-CA" sz="3200" dirty="0">
                <a:solidFill>
                  <a:srgbClr val="7030A0"/>
                </a:solidFill>
              </a:rPr>
              <a:t>– </a:t>
            </a:r>
            <a:br>
              <a:rPr lang="en-CA" sz="3200" dirty="0">
                <a:solidFill>
                  <a:srgbClr val="7030A0"/>
                </a:solidFill>
              </a:rPr>
            </a:br>
            <a:r>
              <a:rPr lang="en-CA" sz="3200" dirty="0">
                <a:solidFill>
                  <a:srgbClr val="7030A0"/>
                </a:solidFill>
              </a:rPr>
              <a:t>(</a:t>
            </a:r>
            <a:r>
              <a:rPr lang="en-CA" sz="3200" b="1" dirty="0">
                <a:solidFill>
                  <a:srgbClr val="FFFF00"/>
                </a:solidFill>
                <a:effectLst>
                  <a:glow rad="88900">
                    <a:srgbClr val="0000FF"/>
                  </a:glow>
                </a:effectLst>
              </a:rPr>
              <a:t>A QODESH -  </a:t>
            </a:r>
            <a:r>
              <a:rPr lang="en-CA" sz="3200" b="1" u="sng" dirty="0">
                <a:ln>
                  <a:solidFill>
                    <a:schemeClr val="accent2">
                      <a:lumMod val="75000"/>
                    </a:schemeClr>
                  </a:solidFill>
                </a:ln>
                <a:solidFill>
                  <a:srgbClr val="FFCCFF"/>
                </a:solidFill>
                <a:effectLst>
                  <a:glow rad="88900">
                    <a:srgbClr val="0000FF"/>
                  </a:glow>
                </a:effectLst>
                <a:latin typeface="Algerian" panose="04020705040A02060702" pitchFamily="82" charset="0"/>
              </a:rPr>
              <a:t>SEQUENTIALLY SPECIFIC</a:t>
            </a:r>
            <a:r>
              <a:rPr lang="en-CA" sz="3200" b="1" dirty="0">
                <a:solidFill>
                  <a:srgbClr val="FFFF00"/>
                </a:solidFill>
                <a:effectLst>
                  <a:glow rad="88900">
                    <a:srgbClr val="0000FF"/>
                  </a:glow>
                </a:effectLst>
              </a:rPr>
              <a:t>  - TIME FRAME</a:t>
            </a:r>
            <a:r>
              <a:rPr lang="en-CA" sz="3200" dirty="0">
                <a:solidFill>
                  <a:srgbClr val="7030A0"/>
                </a:solidFill>
              </a:rPr>
              <a:t>)</a:t>
            </a:r>
          </a:p>
          <a:p>
            <a:pPr algn="ctr"/>
            <a:r>
              <a:rPr lang="en-CA" sz="3200" dirty="0">
                <a:solidFill>
                  <a:srgbClr val="7030A0"/>
                </a:solidFill>
              </a:rPr>
              <a:t>for the </a:t>
            </a:r>
            <a:r>
              <a:rPr lang="en-CA" sz="3200" b="1" dirty="0">
                <a:solidFill>
                  <a:schemeClr val="tx1"/>
                </a:solidFill>
              </a:rPr>
              <a:t>OPERATIVE</a:t>
            </a:r>
            <a:r>
              <a:rPr lang="en-CA" sz="3200" dirty="0">
                <a:solidFill>
                  <a:srgbClr val="7030A0"/>
                </a:solidFill>
              </a:rPr>
              <a:t> </a:t>
            </a:r>
            <a:r>
              <a:rPr lang="en-CA" sz="3200" b="1" dirty="0">
                <a:solidFill>
                  <a:srgbClr val="0000FF"/>
                </a:solidFill>
              </a:rPr>
              <a:t>Covenants</a:t>
            </a:r>
            <a:r>
              <a:rPr lang="en-CA" sz="3200" dirty="0">
                <a:solidFill>
                  <a:srgbClr val="7030A0"/>
                </a:solidFill>
              </a:rPr>
              <a:t> of –</a:t>
            </a:r>
            <a:br>
              <a:rPr lang="en-CA" sz="3200" dirty="0">
                <a:solidFill>
                  <a:srgbClr val="7030A0"/>
                </a:solidFill>
              </a:rPr>
            </a:br>
            <a:r>
              <a:rPr lang="en-CA" sz="3200" b="1" dirty="0">
                <a:solidFill>
                  <a:srgbClr val="7030A0"/>
                </a:solidFill>
                <a:effectLst>
                  <a:glow rad="127000">
                    <a:srgbClr val="FFFF00"/>
                  </a:glow>
                  <a:outerShdw blurRad="50800" dist="50800" dir="5400000" algn="ctr" rotWithShape="0">
                    <a:srgbClr val="CC00CC"/>
                  </a:outerShdw>
                </a:effectLst>
              </a:rPr>
              <a:t>The </a:t>
            </a:r>
            <a:r>
              <a:rPr lang="en-CA" sz="3200" b="1" dirty="0">
                <a:ln>
                  <a:solidFill>
                    <a:srgbClr val="0000FF"/>
                  </a:solidFill>
                </a:ln>
                <a:solidFill>
                  <a:srgbClr val="00FFFF"/>
                </a:solidFill>
                <a:effectLst>
                  <a:glow rad="127000">
                    <a:srgbClr val="FFFF00"/>
                  </a:glow>
                  <a:outerShdw blurRad="50800" dist="50800" dir="5400000" algn="ctr" rotWithShape="0">
                    <a:srgbClr val="CC00CC"/>
                  </a:outerShdw>
                </a:effectLst>
                <a:latin typeface="Comic Sans MS" panose="030F0702030302020204" pitchFamily="66" charset="0"/>
              </a:rPr>
              <a:t>OWR</a:t>
            </a:r>
            <a:r>
              <a:rPr lang="en-CA" sz="3200" b="1" dirty="0">
                <a:solidFill>
                  <a:srgbClr val="7030A0"/>
                </a:solidFill>
                <a:effectLst>
                  <a:glow rad="127000">
                    <a:srgbClr val="FFFF00"/>
                  </a:glow>
                  <a:outerShdw blurRad="50800" dist="50800" dir="5400000" algn="ctr" rotWithShape="0">
                    <a:srgbClr val="CC00CC"/>
                  </a:outerShdw>
                </a:effectLst>
              </a:rPr>
              <a:t> (Light) Season   </a:t>
            </a:r>
            <a:r>
              <a:rPr lang="en-CA" sz="3200" dirty="0">
                <a:solidFill>
                  <a:srgbClr val="7030A0"/>
                </a:solidFill>
              </a:rPr>
              <a:t>&amp;   </a:t>
            </a:r>
            <a:r>
              <a:rPr lang="en-CA" sz="3200" b="1" dirty="0">
                <a:solidFill>
                  <a:schemeClr val="tx1"/>
                </a:solidFill>
                <a:effectLst>
                  <a:glow rad="127000">
                    <a:srgbClr val="FFCCFF"/>
                  </a:glow>
                  <a:outerShdw blurRad="50800" dist="50800" dir="5400000" algn="ctr" rotWithShape="0">
                    <a:srgbClr val="FF9900"/>
                  </a:outerShdw>
                </a:effectLst>
              </a:rPr>
              <a:t>The </a:t>
            </a:r>
            <a:r>
              <a:rPr lang="en-CA" sz="3200" b="1" dirty="0">
                <a:solidFill>
                  <a:schemeClr val="tx1"/>
                </a:solidFill>
                <a:effectLst>
                  <a:glow rad="127000">
                    <a:srgbClr val="FFCCFF"/>
                  </a:glow>
                  <a:outerShdw blurRad="50800" dist="50800" dir="5400000" algn="ctr" rotWithShape="0">
                    <a:srgbClr val="FF9900"/>
                  </a:outerShdw>
                </a:effectLst>
                <a:latin typeface="Cooper Black" panose="0208090404030B020404" pitchFamily="18" charset="0"/>
              </a:rPr>
              <a:t>LAYIL</a:t>
            </a:r>
            <a:r>
              <a:rPr lang="en-CA" sz="3200" b="1" dirty="0">
                <a:solidFill>
                  <a:schemeClr val="tx1"/>
                </a:solidFill>
                <a:effectLst>
                  <a:glow rad="127000">
                    <a:srgbClr val="FFCCFF"/>
                  </a:glow>
                  <a:outerShdw blurRad="50800" dist="50800" dir="5400000" algn="ctr" rotWithShape="0">
                    <a:srgbClr val="FF9900"/>
                  </a:outerShdw>
                </a:effectLst>
              </a:rPr>
              <a:t> (Night) Season!</a:t>
            </a:r>
            <a:br>
              <a:rPr lang="en-CA" sz="3200" b="1" dirty="0">
                <a:solidFill>
                  <a:schemeClr val="tx1"/>
                </a:solidFill>
                <a:effectLst>
                  <a:glow rad="127000">
                    <a:srgbClr val="FFCCFF"/>
                  </a:glow>
                  <a:outerShdw blurRad="50800" dist="50800" dir="5400000" algn="ctr" rotWithShape="0">
                    <a:srgbClr val="FF9900"/>
                  </a:outerShdw>
                </a:effectLst>
              </a:rPr>
            </a:br>
            <a:endParaRPr lang="en-CA" sz="6600" dirty="0">
              <a:ln w="19050">
                <a:solidFill>
                  <a:srgbClr val="F74FEB"/>
                </a:solidFill>
              </a:ln>
              <a:solidFill>
                <a:srgbClr val="0000FF"/>
              </a:solidFill>
              <a:effectLst>
                <a:glow rad="101600">
                  <a:srgbClr val="CC99FF"/>
                </a:glow>
                <a:outerShdw blurRad="50800" dist="50800" dir="5400000" sx="101000" sy="101000" algn="ctr" rotWithShape="0">
                  <a:schemeClr val="tx1"/>
                </a:outerShdw>
              </a:effectLst>
              <a:latin typeface="Cooper Black" panose="0208090404030B020404" pitchFamily="18" charset="0"/>
            </a:endParaRPr>
          </a:p>
        </p:txBody>
      </p:sp>
      <p:sp>
        <p:nvSpPr>
          <p:cNvPr id="15" name="Arrow: Notched Right 14">
            <a:extLst>
              <a:ext uri="{FF2B5EF4-FFF2-40B4-BE49-F238E27FC236}">
                <a16:creationId xmlns:a16="http://schemas.microsoft.com/office/drawing/2014/main" id="{264FD501-0465-4021-8E30-FA79945281A8}"/>
              </a:ext>
            </a:extLst>
          </p:cNvPr>
          <p:cNvSpPr/>
          <p:nvPr/>
        </p:nvSpPr>
        <p:spPr>
          <a:xfrm rot="9037188">
            <a:off x="10575867" y="2224748"/>
            <a:ext cx="1482621" cy="484632"/>
          </a:xfrm>
          <a:prstGeom prst="notchedRightArrow">
            <a:avLst>
              <a:gd name="adj1" fmla="val 36167"/>
              <a:gd name="adj2" fmla="val 74450"/>
            </a:avLst>
          </a:prstGeom>
          <a:solidFill>
            <a:srgbClr val="CC00CC"/>
          </a:solidFill>
          <a:effectLst>
            <a:glow rad="127000">
              <a:schemeClr val="accent2">
                <a:lumMod val="75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Rounded Corners 15">
            <a:extLst>
              <a:ext uri="{FF2B5EF4-FFF2-40B4-BE49-F238E27FC236}">
                <a16:creationId xmlns:a16="http://schemas.microsoft.com/office/drawing/2014/main" id="{8E3FB089-6F30-4081-8C08-D6B2521958AA}"/>
              </a:ext>
            </a:extLst>
          </p:cNvPr>
          <p:cNvSpPr/>
          <p:nvPr/>
        </p:nvSpPr>
        <p:spPr>
          <a:xfrm>
            <a:off x="269952" y="5531221"/>
            <a:ext cx="11348307" cy="117437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600" dirty="0">
                <a:ln w="19050">
                  <a:solidFill>
                    <a:srgbClr val="F74FEB"/>
                  </a:solidFill>
                </a:ln>
                <a:solidFill>
                  <a:srgbClr val="0000FF"/>
                </a:solidFill>
                <a:effectLst>
                  <a:glow rad="101600">
                    <a:srgbClr val="CC99FF"/>
                  </a:glow>
                  <a:outerShdw blurRad="50800" dist="50800" dir="5400000" sx="101000" sy="101000" algn="ctr" rotWithShape="0">
                    <a:prstClr val="black"/>
                  </a:outerShdw>
                </a:effectLst>
                <a:latin typeface="Cooper Black" panose="0208090404030B020404" pitchFamily="18" charset="0"/>
              </a:rPr>
              <a:t>SEQUENCE MATTERS!</a:t>
            </a:r>
            <a:endParaRPr lang="en-CA" dirty="0"/>
          </a:p>
        </p:txBody>
      </p:sp>
      <p:sp>
        <p:nvSpPr>
          <p:cNvPr id="4" name="Rectangle: Rounded Corners 3">
            <a:extLst>
              <a:ext uri="{FF2B5EF4-FFF2-40B4-BE49-F238E27FC236}">
                <a16:creationId xmlns:a16="http://schemas.microsoft.com/office/drawing/2014/main" id="{DD5AAF2E-AFB2-4E8D-88FC-00E8B7442536}"/>
              </a:ext>
            </a:extLst>
          </p:cNvPr>
          <p:cNvSpPr/>
          <p:nvPr/>
        </p:nvSpPr>
        <p:spPr>
          <a:xfrm>
            <a:off x="4497352" y="1519199"/>
            <a:ext cx="1166327" cy="373025"/>
          </a:xfrm>
          <a:prstGeom prst="roundRect">
            <a:avLst>
              <a:gd name="adj" fmla="val 50000"/>
            </a:avLst>
          </a:prstGeom>
          <a:solidFill>
            <a:schemeClr val="accent2"/>
          </a:solidFill>
          <a:ln w="57150">
            <a:solidFill>
              <a:srgbClr val="0000FF"/>
            </a:solidFill>
          </a:ln>
          <a:scene3d>
            <a:camera prst="orthographicFront"/>
            <a:lightRig rig="threePt" dir="t"/>
          </a:scene3d>
          <a:sp3d>
            <a:bevelT w="107950" h="889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a:ln>
                  <a:solidFill>
                    <a:srgbClr val="0000FF"/>
                  </a:solidFill>
                </a:ln>
                <a:solidFill>
                  <a:srgbClr val="00FFFF"/>
                </a:solidFill>
              </a:rPr>
              <a:t>Yahuah</a:t>
            </a:r>
          </a:p>
        </p:txBody>
      </p:sp>
    </p:spTree>
    <p:extLst>
      <p:ext uri="{BB962C8B-B14F-4D97-AF65-F5344CB8AC3E}">
        <p14:creationId xmlns:p14="http://schemas.microsoft.com/office/powerpoint/2010/main" val="3423234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1000" fill="hold"/>
                                        <p:tgtEl>
                                          <p:spTgt spid="15"/>
                                        </p:tgtEl>
                                        <p:attrNameLst>
                                          <p:attrName>ppt_x</p:attrName>
                                        </p:attrNameLst>
                                      </p:cBhvr>
                                      <p:tavLst>
                                        <p:tav tm="0">
                                          <p:val>
                                            <p:strVal val="#ppt_x"/>
                                          </p:val>
                                        </p:tav>
                                        <p:tav tm="100000">
                                          <p:val>
                                            <p:strVal val="#ppt_x"/>
                                          </p:val>
                                        </p:tav>
                                      </p:tavLst>
                                    </p:anim>
                                    <p:anim calcmode="lin" valueType="num">
                                      <p:cBhvr additive="base">
                                        <p:cTn id="15"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up)">
                                      <p:cBhvr>
                                        <p:cTn id="20" dur="125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1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44000">
              <a:schemeClr val="tx1"/>
            </a:gs>
            <a:gs pos="28000">
              <a:schemeClr val="tx1"/>
            </a:gs>
            <a:gs pos="59000">
              <a:srgbClr val="00FFFF"/>
            </a:gs>
            <a:gs pos="100000">
              <a:srgbClr val="00FFFF"/>
            </a:gs>
          </a:gsLst>
          <a:lin ang="10800000" scaled="1"/>
          <a:tileRect/>
        </a:gradFill>
        <a:effectLst/>
      </p:bgPr>
    </p:bg>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5098161" y="3520658"/>
            <a:ext cx="1995678" cy="1997964"/>
          </a:xfrm>
          <a:prstGeom prst="rect">
            <a:avLst/>
          </a:prstGeom>
          <a:noFill/>
          <a:effectLst>
            <a:glow rad="457200">
              <a:schemeClr val="accent5">
                <a:lumMod val="20000"/>
                <a:lumOff val="80000"/>
                <a:alpha val="40000"/>
              </a:schemeClr>
            </a:glow>
          </a:effectLst>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8614926" y="5436290"/>
            <a:ext cx="3467099" cy="365125"/>
          </a:xfrm>
        </p:spPr>
        <p:txBody>
          <a:bodyPr/>
          <a:lstStyle/>
          <a:p>
            <a:fld id="{CAB0B796-0BEC-434C-B7F9-2382C16E0666}" type="slidenum">
              <a:rPr lang="en-CA" smtClean="0">
                <a:solidFill>
                  <a:schemeClr val="bg1"/>
                </a:solidFill>
              </a:rPr>
              <a:t>16</a:t>
            </a:fld>
            <a:endParaRPr lang="en-CA" dirty="0">
              <a:solidFill>
                <a:schemeClr val="bg1"/>
              </a:solidFill>
            </a:endParaRPr>
          </a:p>
        </p:txBody>
      </p:sp>
      <p:sp>
        <p:nvSpPr>
          <p:cNvPr id="3" name="Rectangle: Rounded Corners 2">
            <a:extLst>
              <a:ext uri="{FF2B5EF4-FFF2-40B4-BE49-F238E27FC236}">
                <a16:creationId xmlns:a16="http://schemas.microsoft.com/office/drawing/2014/main" id="{CFDA7627-5DF9-45A7-AA6B-54811452C1EC}"/>
              </a:ext>
            </a:extLst>
          </p:cNvPr>
          <p:cNvSpPr/>
          <p:nvPr/>
        </p:nvSpPr>
        <p:spPr>
          <a:xfrm>
            <a:off x="269951" y="155899"/>
            <a:ext cx="11471776" cy="1468341"/>
          </a:xfrm>
          <a:prstGeom prst="roundRect">
            <a:avLst>
              <a:gd name="adj" fmla="val 37075"/>
            </a:avLst>
          </a:prstGeom>
          <a:solidFill>
            <a:schemeClr val="tx2">
              <a:lumMod val="40000"/>
              <a:lumOff val="60000"/>
            </a:schemeClr>
          </a:solidFill>
          <a:ln w="76200">
            <a:solidFill>
              <a:srgbClr val="CC00CC"/>
            </a:solidFill>
          </a:ln>
          <a:scene3d>
            <a:camera prst="orthographicFront"/>
            <a:lightRig rig="threePt" dir="t"/>
          </a:scene3d>
          <a:sp3d>
            <a:bevelT w="190500" h="1778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7200" b="1" dirty="0">
                <a:ln w="38100">
                  <a:solidFill>
                    <a:srgbClr val="0000FF"/>
                  </a:solidFill>
                </a:ln>
                <a:solidFill>
                  <a:srgbClr val="00B050"/>
                </a:solidFill>
                <a:effectLst>
                  <a:glow rad="127000">
                    <a:srgbClr val="FFFF00"/>
                  </a:glow>
                  <a:outerShdw blurRad="50800" dist="50800" dir="5400000" sx="102000" sy="102000" algn="ctr" rotWithShape="0">
                    <a:srgbClr val="00FFFF"/>
                  </a:outerShdw>
                </a:effectLst>
                <a:latin typeface="Snap ITC" panose="04040A07060A02020202" pitchFamily="82" charset="0"/>
              </a:rPr>
              <a:t>The Two </a:t>
            </a:r>
            <a:r>
              <a:rPr lang="en-CA" sz="7200" b="1" dirty="0" err="1">
                <a:ln w="38100">
                  <a:solidFill>
                    <a:srgbClr val="0000FF"/>
                  </a:solidFill>
                </a:ln>
                <a:solidFill>
                  <a:srgbClr val="00B050"/>
                </a:solidFill>
                <a:effectLst>
                  <a:glow rad="127000">
                    <a:srgbClr val="FFFF00"/>
                  </a:glow>
                  <a:outerShdw blurRad="50800" dist="50800" dir="5400000" sx="102000" sy="102000" algn="ctr" rotWithShape="0">
                    <a:srgbClr val="00FFFF"/>
                  </a:outerShdw>
                </a:effectLst>
                <a:latin typeface="Snap ITC" panose="04040A07060A02020202" pitchFamily="82" charset="0"/>
              </a:rPr>
              <a:t>Covenan</a:t>
            </a:r>
            <a:r>
              <a:rPr lang="en-CA" sz="7200" b="1" dirty="0">
                <a:ln w="38100">
                  <a:solidFill>
                    <a:srgbClr val="0000FF"/>
                  </a:solidFill>
                </a:ln>
                <a:solidFill>
                  <a:srgbClr val="00B050"/>
                </a:solidFill>
                <a:effectLst>
                  <a:glow rad="127000">
                    <a:srgbClr val="FFFF00"/>
                  </a:glow>
                  <a:outerShdw blurRad="50800" dist="50800" dir="5400000" sx="102000" sy="102000" algn="ctr" rotWithShape="0">
                    <a:srgbClr val="00FFFF"/>
                  </a:outerShdw>
                </a:effectLst>
                <a:latin typeface="Snap ITC" panose="04040A07060A02020202" pitchFamily="82" charset="0"/>
              </a:rPr>
              <a:t>   s </a:t>
            </a:r>
            <a:endParaRPr lang="en-CA" sz="7200" dirty="0">
              <a:ln w="38100">
                <a:solidFill>
                  <a:srgbClr val="002060"/>
                </a:solidFill>
              </a:ln>
              <a:solidFill>
                <a:srgbClr val="FF0000"/>
              </a:solidFill>
              <a:effectLst>
                <a:glow rad="127000">
                  <a:srgbClr val="FFFF00"/>
                </a:glow>
                <a:outerShdw blurRad="50800" dist="50800" dir="5400000" sx="102000" sy="102000" algn="ctr" rotWithShape="0">
                  <a:srgbClr val="00FFFF"/>
                </a:outerShdw>
              </a:effectLst>
              <a:latin typeface="Snap ITC" panose="04040A07060A02020202" pitchFamily="82" charset="0"/>
            </a:endParaRPr>
          </a:p>
        </p:txBody>
      </p:sp>
      <p:sp>
        <p:nvSpPr>
          <p:cNvPr id="9" name="Rectangle 8">
            <a:extLst>
              <a:ext uri="{FF2B5EF4-FFF2-40B4-BE49-F238E27FC236}">
                <a16:creationId xmlns:a16="http://schemas.microsoft.com/office/drawing/2014/main" id="{FECB95AA-8837-4086-AFB9-038579D4EB85}"/>
              </a:ext>
            </a:extLst>
          </p:cNvPr>
          <p:cNvSpPr/>
          <p:nvPr/>
        </p:nvSpPr>
        <p:spPr>
          <a:xfrm>
            <a:off x="9711421" y="235809"/>
            <a:ext cx="914400" cy="1237990"/>
          </a:xfrm>
          <a:prstGeom prst="rect">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8000" b="1" dirty="0">
                <a:ln w="38100">
                  <a:solidFill>
                    <a:srgbClr val="0000FF"/>
                  </a:solidFill>
                </a:ln>
                <a:solidFill>
                  <a:srgbClr val="FF0000"/>
                </a:solidFill>
                <a:effectLst>
                  <a:glow rad="127000">
                    <a:srgbClr val="FFFF00"/>
                  </a:glow>
                  <a:outerShdw blurRad="50800" dist="50800" dir="5400000" sx="102000" sy="102000" algn="ctr" rotWithShape="0">
                    <a:srgbClr val="CC99FF"/>
                  </a:outerShdw>
                </a:effectLst>
                <a:latin typeface="Snap ITC" panose="04040A07060A02020202" pitchFamily="82" charset="0"/>
              </a:rPr>
              <a:t>T</a:t>
            </a:r>
            <a:endParaRPr lang="en-CA" sz="5400" dirty="0">
              <a:solidFill>
                <a:srgbClr val="FF0000"/>
              </a:solidFill>
              <a:effectLst>
                <a:glow rad="127000">
                  <a:srgbClr val="FFFF00"/>
                </a:glow>
                <a:outerShdw blurRad="50800" dist="50800" dir="5400000" sx="102000" sy="102000" algn="ctr" rotWithShape="0">
                  <a:srgbClr val="CC99FF"/>
                </a:outerShdw>
              </a:effectLst>
            </a:endParaRPr>
          </a:p>
        </p:txBody>
      </p:sp>
      <p:sp>
        <p:nvSpPr>
          <p:cNvPr id="10" name="Rectangle: Rounded Corners 9">
            <a:extLst>
              <a:ext uri="{FF2B5EF4-FFF2-40B4-BE49-F238E27FC236}">
                <a16:creationId xmlns:a16="http://schemas.microsoft.com/office/drawing/2014/main" id="{FEEF453E-384D-4130-85CA-C4754E6BE97A}"/>
              </a:ext>
            </a:extLst>
          </p:cNvPr>
          <p:cNvSpPr/>
          <p:nvPr/>
        </p:nvSpPr>
        <p:spPr>
          <a:xfrm>
            <a:off x="980822" y="1766435"/>
            <a:ext cx="10381129" cy="1560255"/>
          </a:xfrm>
          <a:prstGeom prst="roundRect">
            <a:avLst>
              <a:gd name="adj" fmla="val 22312"/>
            </a:avLst>
          </a:prstGeom>
          <a:solidFill>
            <a:srgbClr val="CC99FF"/>
          </a:solidFill>
          <a:ln w="38100">
            <a:solidFill>
              <a:srgbClr val="0000FF"/>
            </a:solidFill>
          </a:ln>
          <a:scene3d>
            <a:camera prst="orthographicFront"/>
            <a:lightRig rig="threePt" dir="t"/>
          </a:scene3d>
          <a:sp3d>
            <a:bevelT w="139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err="1">
                <a:solidFill>
                  <a:srgbClr val="008080"/>
                </a:solidFill>
                <a:latin typeface="Georgia" panose="02040502050405020303" pitchFamily="18" charset="0"/>
              </a:rPr>
              <a:t>Jer</a:t>
            </a:r>
            <a:r>
              <a:rPr lang="en-CA" sz="2800" dirty="0">
                <a:solidFill>
                  <a:srgbClr val="008080"/>
                </a:solidFill>
                <a:latin typeface="Georgia" panose="02040502050405020303" pitchFamily="18" charset="0"/>
              </a:rPr>
              <a:t> 33:20</a:t>
            </a:r>
            <a:r>
              <a:rPr lang="en-CA" sz="2800" dirty="0">
                <a:solidFill>
                  <a:prstClr val="black"/>
                </a:solidFill>
                <a:latin typeface="Georgia" panose="02040502050405020303" pitchFamily="18" charset="0"/>
              </a:rPr>
              <a:t>  “Thus said </a:t>
            </a:r>
            <a:r>
              <a:rPr lang="he-IL" sz="2800" dirty="0">
                <a:solidFill>
                  <a:srgbClr val="0000FF"/>
                </a:solidFill>
                <a:latin typeface="Arial" panose="020B0604020202020204" pitchFamily="34" charset="0"/>
              </a:rPr>
              <a:t>י</a:t>
            </a:r>
            <a:r>
              <a:rPr lang="he-IL" sz="2800" b="1" dirty="0">
                <a:solidFill>
                  <a:srgbClr val="0000FF"/>
                </a:solidFill>
                <a:latin typeface="Arial" panose="020B0604020202020204" pitchFamily="34" charset="0"/>
              </a:rPr>
              <a:t>הוה</a:t>
            </a:r>
            <a:r>
              <a:rPr lang="en-US" sz="2800" b="1" dirty="0">
                <a:solidFill>
                  <a:srgbClr val="0000FF"/>
                </a:solidFill>
                <a:latin typeface="Georgia" panose="02040502050405020303" pitchFamily="18" charset="0"/>
              </a:rPr>
              <a:t>, </a:t>
            </a:r>
            <a:r>
              <a:rPr lang="en-US" sz="2800" dirty="0">
                <a:solidFill>
                  <a:prstClr val="black"/>
                </a:solidFill>
                <a:latin typeface="Georgia" panose="02040502050405020303" pitchFamily="18" charset="0"/>
              </a:rPr>
              <a:t>‘If you could </a:t>
            </a:r>
            <a:r>
              <a:rPr lang="en-US" sz="2800" b="1" u="sng" dirty="0">
                <a:ln>
                  <a:solidFill>
                    <a:srgbClr val="0000FF"/>
                  </a:solidFill>
                </a:ln>
                <a:solidFill>
                  <a:srgbClr val="FF0000"/>
                </a:solidFill>
                <a:latin typeface="Georgia" panose="02040502050405020303" pitchFamily="18" charset="0"/>
              </a:rPr>
              <a:t>break</a:t>
            </a:r>
            <a:r>
              <a:rPr lang="en-US" sz="2800" dirty="0">
                <a:solidFill>
                  <a:prstClr val="black"/>
                </a:solidFill>
                <a:latin typeface="Georgia" panose="02040502050405020303" pitchFamily="18" charset="0"/>
              </a:rPr>
              <a:t> </a:t>
            </a:r>
            <a:r>
              <a:rPr lang="en-US" sz="2800" b="1" dirty="0">
                <a:solidFill>
                  <a:prstClr val="black"/>
                </a:solidFill>
                <a:effectLst>
                  <a:outerShdw blurRad="50800" dist="50800" dir="5400000" sx="102000" sy="102000" algn="ctr" rotWithShape="0">
                    <a:srgbClr val="00FF00"/>
                  </a:outerShdw>
                </a:effectLst>
                <a:latin typeface="Georgia" panose="02040502050405020303" pitchFamily="18" charset="0"/>
              </a:rPr>
              <a:t>My covenant with the day</a:t>
            </a:r>
            <a:r>
              <a:rPr lang="en-US" sz="2800" dirty="0">
                <a:solidFill>
                  <a:prstClr val="black"/>
                </a:solidFill>
                <a:latin typeface="Georgia" panose="02040502050405020303" pitchFamily="18" charset="0"/>
              </a:rPr>
              <a:t> and </a:t>
            </a:r>
            <a:r>
              <a:rPr lang="en-US" sz="2800" b="1" dirty="0">
                <a:solidFill>
                  <a:prstClr val="black"/>
                </a:solidFill>
                <a:effectLst>
                  <a:outerShdw blurRad="50800" dist="50800" dir="5400000" sx="102000" sy="102000" algn="ctr" rotWithShape="0">
                    <a:srgbClr val="FFFF00"/>
                  </a:outerShdw>
                </a:effectLst>
                <a:latin typeface="Georgia" panose="02040502050405020303" pitchFamily="18" charset="0"/>
              </a:rPr>
              <a:t>My covenant with the night,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so that there be not day and night </a:t>
            </a:r>
            <a:r>
              <a:rPr lang="en-US" sz="2800" b="1" dirty="0">
                <a:solidFill>
                  <a:prstClr val="black"/>
                </a:solidFill>
                <a:effectLst>
                  <a:glow rad="127000">
                    <a:srgbClr val="00FFFF"/>
                  </a:glow>
                </a:effectLst>
                <a:latin typeface="Georgia" panose="02040502050405020303" pitchFamily="18" charset="0"/>
              </a:rPr>
              <a:t>IN THEIR SEASON.</a:t>
            </a:r>
            <a:endParaRPr lang="en-CA" sz="2800" b="1" dirty="0">
              <a:solidFill>
                <a:srgbClr val="002060"/>
              </a:solidFill>
              <a:effectLst>
                <a:glow rad="127000">
                  <a:srgbClr val="00FFFF"/>
                </a:glow>
              </a:effectLst>
            </a:endParaRPr>
          </a:p>
        </p:txBody>
      </p:sp>
      <p:sp>
        <p:nvSpPr>
          <p:cNvPr id="11" name="Speech Bubble: Rectangle with Corners Rounded 10">
            <a:extLst>
              <a:ext uri="{FF2B5EF4-FFF2-40B4-BE49-F238E27FC236}">
                <a16:creationId xmlns:a16="http://schemas.microsoft.com/office/drawing/2014/main" id="{F2C6EAC3-D39B-46C6-810A-F20424717E28}"/>
              </a:ext>
            </a:extLst>
          </p:cNvPr>
          <p:cNvSpPr/>
          <p:nvPr/>
        </p:nvSpPr>
        <p:spPr>
          <a:xfrm>
            <a:off x="350969" y="3452805"/>
            <a:ext cx="3727625" cy="2087382"/>
          </a:xfrm>
          <a:prstGeom prst="wedgeRoundRectCallout">
            <a:avLst>
              <a:gd name="adj1" fmla="val 88832"/>
              <a:gd name="adj2" fmla="val -13803"/>
              <a:gd name="adj3" fmla="val 16667"/>
            </a:avLst>
          </a:prstGeom>
          <a:solidFill>
            <a:schemeClr val="accent6">
              <a:lumMod val="40000"/>
              <a:lumOff val="60000"/>
            </a:schemeClr>
          </a:solidFill>
          <a:ln w="38100">
            <a:solidFill>
              <a:srgbClr val="0000FF"/>
            </a:solidFill>
          </a:ln>
          <a:scene3d>
            <a:camera prst="orthographicFront"/>
            <a:lightRig rig="sunset" dir="t"/>
          </a:scene3d>
          <a:sp3d>
            <a:bevelT w="17780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CA" sz="3600" b="1" dirty="0">
                <a:ln w="19050">
                  <a:solidFill>
                    <a:srgbClr val="0000FF"/>
                  </a:solidFill>
                </a:ln>
                <a:solidFill>
                  <a:srgbClr val="ED7D31"/>
                </a:solidFill>
                <a:effectLst>
                  <a:outerShdw blurRad="50800" dist="50800" dir="5400000" sx="102000" sy="102000" algn="ctr" rotWithShape="0">
                    <a:srgbClr val="FFCCFF"/>
                  </a:outerShdw>
                </a:effectLst>
                <a:latin typeface="Comic Sans MS" panose="030F0702030302020204" pitchFamily="66" charset="0"/>
              </a:rPr>
              <a:t>Covenant of the </a:t>
            </a:r>
            <a:r>
              <a:rPr lang="en-CA" sz="4000" b="1" dirty="0">
                <a:ln>
                  <a:solidFill>
                    <a:srgbClr val="0000FF"/>
                  </a:solidFill>
                </a:ln>
                <a:solidFill>
                  <a:srgbClr val="FFFF00"/>
                </a:solidFill>
                <a:effectLst>
                  <a:glow rad="152400">
                    <a:srgbClr val="00FFFF"/>
                  </a:glow>
                  <a:outerShdw blurRad="50800" dist="50800" dir="5400000" sx="104000" sy="104000" algn="ctr" rotWithShape="0">
                    <a:srgbClr val="FF0000"/>
                  </a:outerShdw>
                </a:effectLst>
                <a:latin typeface="Cooper Black" panose="0208090404030B020404" pitchFamily="18" charset="0"/>
              </a:rPr>
              <a:t>Light</a:t>
            </a:r>
            <a:br>
              <a:rPr lang="en-CA" sz="4000" b="1" dirty="0">
                <a:ln>
                  <a:solidFill>
                    <a:srgbClr val="0000FF"/>
                  </a:solidFill>
                </a:ln>
                <a:solidFill>
                  <a:srgbClr val="FFFF00"/>
                </a:solidFill>
                <a:effectLst>
                  <a:glow rad="152400">
                    <a:srgbClr val="00FFFF"/>
                  </a:glow>
                  <a:outerShdw blurRad="50800" dist="50800" dir="5400000" sx="104000" sy="104000" algn="ctr" rotWithShape="0">
                    <a:srgbClr val="FF0000"/>
                  </a:outerShdw>
                </a:effectLst>
                <a:latin typeface="Cooper Black" panose="0208090404030B020404" pitchFamily="18" charset="0"/>
              </a:rPr>
            </a:br>
            <a:r>
              <a:rPr lang="en-CA" sz="4000" b="1" dirty="0">
                <a:ln>
                  <a:solidFill>
                    <a:srgbClr val="0000FF"/>
                  </a:solidFill>
                </a:ln>
                <a:solidFill>
                  <a:srgbClr val="FFFF00"/>
                </a:solidFill>
                <a:effectLst>
                  <a:glow rad="152400">
                    <a:srgbClr val="00FFFF"/>
                  </a:glow>
                  <a:outerShdw blurRad="50800" dist="50800" dir="5400000" sx="104000" sy="104000" algn="ctr" rotWithShape="0">
                    <a:srgbClr val="FF0000"/>
                  </a:outerShdw>
                </a:effectLst>
                <a:latin typeface="Cooper Black" panose="0208090404030B020404" pitchFamily="18" charset="0"/>
              </a:rPr>
              <a:t>SEASON</a:t>
            </a:r>
          </a:p>
        </p:txBody>
      </p:sp>
      <p:sp>
        <p:nvSpPr>
          <p:cNvPr id="12" name="Speech Bubble: Rectangle with Corners Rounded 11">
            <a:extLst>
              <a:ext uri="{FF2B5EF4-FFF2-40B4-BE49-F238E27FC236}">
                <a16:creationId xmlns:a16="http://schemas.microsoft.com/office/drawing/2014/main" id="{4AE50BF4-D803-4544-942E-6FFB76879A19}"/>
              </a:ext>
            </a:extLst>
          </p:cNvPr>
          <p:cNvSpPr/>
          <p:nvPr/>
        </p:nvSpPr>
        <p:spPr>
          <a:xfrm>
            <a:off x="7980888" y="3483945"/>
            <a:ext cx="3727625" cy="1997965"/>
          </a:xfrm>
          <a:prstGeom prst="wedgeRoundRectCallout">
            <a:avLst>
              <a:gd name="adj1" fmla="val -86440"/>
              <a:gd name="adj2" fmla="val 20560"/>
              <a:gd name="adj3" fmla="val 16667"/>
            </a:avLst>
          </a:prstGeom>
          <a:solidFill>
            <a:schemeClr val="tx1"/>
          </a:solidFill>
          <a:ln w="38100">
            <a:solidFill>
              <a:srgbClr val="F74FEB"/>
            </a:solidFill>
          </a:ln>
          <a:scene3d>
            <a:camera prst="orthographicFront"/>
            <a:lightRig rig="freezing" dir="t"/>
          </a:scene3d>
          <a:sp3d prstMaterial="powder">
            <a:bevelT w="241300" h="120650" prst="convex"/>
            <a:bevelB h="1143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CA" sz="3600" b="1" dirty="0">
                <a:ln>
                  <a:solidFill>
                    <a:srgbClr val="0000FF"/>
                  </a:solidFill>
                </a:ln>
                <a:solidFill>
                  <a:srgbClr val="ED7D31"/>
                </a:solidFill>
                <a:effectLst>
                  <a:outerShdw blurRad="50800" dist="50800" dir="5400000" sx="102000" sy="102000" algn="ctr" rotWithShape="0">
                    <a:srgbClr val="00FF00"/>
                  </a:outerShdw>
                </a:effectLst>
                <a:latin typeface="Comic Sans MS" panose="030F0702030302020204" pitchFamily="66" charset="0"/>
              </a:rPr>
              <a:t>Covenant </a:t>
            </a:r>
            <a:br>
              <a:rPr lang="en-CA" sz="3600" b="1" dirty="0">
                <a:ln>
                  <a:solidFill>
                    <a:srgbClr val="0000FF"/>
                  </a:solidFill>
                </a:ln>
                <a:solidFill>
                  <a:srgbClr val="ED7D31"/>
                </a:solidFill>
                <a:effectLst>
                  <a:outerShdw blurRad="50800" dist="50800" dir="5400000" sx="102000" sy="102000" algn="ctr" rotWithShape="0">
                    <a:srgbClr val="00FF00"/>
                  </a:outerShdw>
                </a:effectLst>
                <a:latin typeface="Comic Sans MS" panose="030F0702030302020204" pitchFamily="66" charset="0"/>
              </a:rPr>
            </a:br>
            <a:r>
              <a:rPr lang="en-CA" sz="3600" b="1" dirty="0">
                <a:ln>
                  <a:solidFill>
                    <a:srgbClr val="0000FF"/>
                  </a:solidFill>
                </a:ln>
                <a:solidFill>
                  <a:srgbClr val="ED7D31"/>
                </a:solidFill>
                <a:effectLst>
                  <a:outerShdw blurRad="50800" dist="50800" dir="5400000" sx="102000" sy="102000" algn="ctr" rotWithShape="0">
                    <a:srgbClr val="00FF00"/>
                  </a:outerShdw>
                </a:effectLst>
                <a:latin typeface="Comic Sans MS" panose="030F0702030302020204" pitchFamily="66" charset="0"/>
              </a:rPr>
              <a:t>of the </a:t>
            </a:r>
            <a:br>
              <a:rPr lang="en-CA" sz="3600" b="1" dirty="0">
                <a:ln>
                  <a:solidFill>
                    <a:srgbClr val="0000FF"/>
                  </a:solidFill>
                </a:ln>
                <a:solidFill>
                  <a:srgbClr val="ED7D31"/>
                </a:solidFill>
                <a:effectLst>
                  <a:outerShdw blurRad="50800" dist="50800" dir="5400000" sx="102000" sy="102000" algn="ctr" rotWithShape="0">
                    <a:srgbClr val="00FF00"/>
                  </a:outerShdw>
                </a:effectLst>
                <a:latin typeface="Comic Sans MS" panose="030F0702030302020204" pitchFamily="66" charset="0"/>
              </a:rPr>
            </a:br>
            <a:r>
              <a:rPr lang="en-CA" sz="3600" b="1" dirty="0">
                <a:ln>
                  <a:solidFill>
                    <a:srgbClr val="0000FF"/>
                  </a:solidFill>
                </a:ln>
                <a:solidFill>
                  <a:srgbClr val="ED7D31"/>
                </a:solidFill>
                <a:effectLst>
                  <a:outerShdw blurRad="50800" dist="50800" dir="5400000" sx="102000" sy="102000" algn="ctr" rotWithShape="0">
                    <a:srgbClr val="00FF00"/>
                  </a:outerShdw>
                </a:effectLst>
                <a:latin typeface="Comic Sans MS" panose="030F0702030302020204" pitchFamily="66" charset="0"/>
              </a:rPr>
              <a:t>Night Season</a:t>
            </a:r>
          </a:p>
        </p:txBody>
      </p:sp>
      <p:sp>
        <p:nvSpPr>
          <p:cNvPr id="13" name="Rectangle: Rounded Corners 12">
            <a:extLst>
              <a:ext uri="{FF2B5EF4-FFF2-40B4-BE49-F238E27FC236}">
                <a16:creationId xmlns:a16="http://schemas.microsoft.com/office/drawing/2014/main" id="{CA64220B-4B2F-4E98-BBE3-4B5B9E274F63}"/>
              </a:ext>
            </a:extLst>
          </p:cNvPr>
          <p:cNvSpPr/>
          <p:nvPr/>
        </p:nvSpPr>
        <p:spPr>
          <a:xfrm>
            <a:off x="109975" y="5792423"/>
            <a:ext cx="9258143" cy="1025874"/>
          </a:xfrm>
          <a:prstGeom prst="roundRect">
            <a:avLst/>
          </a:prstGeom>
          <a:solidFill>
            <a:schemeClr val="accent6">
              <a:lumMod val="40000"/>
              <a:lumOff val="60000"/>
            </a:schemeClr>
          </a:solidFill>
          <a:ln w="28575">
            <a:solidFill>
              <a:srgbClr val="C0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7030A0"/>
                </a:solidFill>
              </a:rPr>
              <a:t>Will man </a:t>
            </a:r>
            <a:r>
              <a:rPr lang="en-CA" sz="3200" u="sng" dirty="0">
                <a:solidFill>
                  <a:schemeClr val="tx1"/>
                </a:solidFill>
              </a:rPr>
              <a:t>ATTEMPT</a:t>
            </a:r>
            <a:r>
              <a:rPr lang="en-CA" sz="3200" dirty="0">
                <a:solidFill>
                  <a:srgbClr val="7030A0"/>
                </a:solidFill>
              </a:rPr>
              <a:t> to </a:t>
            </a:r>
            <a:r>
              <a:rPr lang="en-CA" sz="3200" b="1" u="sng" dirty="0">
                <a:ln>
                  <a:solidFill>
                    <a:schemeClr val="tx1"/>
                  </a:solidFill>
                </a:ln>
                <a:solidFill>
                  <a:srgbClr val="FF0000"/>
                </a:solidFill>
              </a:rPr>
              <a:t>CHANGE</a:t>
            </a:r>
            <a:r>
              <a:rPr lang="en-CA" sz="3200" dirty="0">
                <a:solidFill>
                  <a:srgbClr val="7030A0"/>
                </a:solidFill>
              </a:rPr>
              <a:t> that which </a:t>
            </a:r>
            <a:r>
              <a:rPr lang="en-CA" sz="3200" dirty="0">
                <a:solidFill>
                  <a:srgbClr val="0000FF"/>
                </a:solidFill>
              </a:rPr>
              <a:t>Yahuah</a:t>
            </a:r>
            <a:r>
              <a:rPr lang="en-CA" sz="3200" dirty="0">
                <a:solidFill>
                  <a:srgbClr val="7030A0"/>
                </a:solidFill>
              </a:rPr>
              <a:t> has </a:t>
            </a:r>
            <a:br>
              <a:rPr lang="en-CA" sz="3200" dirty="0">
                <a:solidFill>
                  <a:srgbClr val="7030A0"/>
                </a:solidFill>
              </a:rPr>
            </a:br>
            <a:r>
              <a:rPr lang="en-CA" sz="3200" dirty="0">
                <a:solidFill>
                  <a:srgbClr val="7030A0"/>
                </a:solidFill>
              </a:rPr>
              <a:t>ASSIGNED FROM THE 1</a:t>
            </a:r>
            <a:r>
              <a:rPr lang="en-CA" sz="3200" baseline="30000" dirty="0">
                <a:solidFill>
                  <a:srgbClr val="7030A0"/>
                </a:solidFill>
              </a:rPr>
              <a:t>ST</a:t>
            </a:r>
            <a:r>
              <a:rPr lang="en-CA" sz="3200" dirty="0">
                <a:solidFill>
                  <a:srgbClr val="7030A0"/>
                </a:solidFill>
              </a:rPr>
              <a:t> CYCLE OF CREATION?</a:t>
            </a:r>
          </a:p>
        </p:txBody>
      </p:sp>
      <p:sp>
        <p:nvSpPr>
          <p:cNvPr id="14" name="Speech Bubble: Rectangle with Corners Rounded 13">
            <a:extLst>
              <a:ext uri="{FF2B5EF4-FFF2-40B4-BE49-F238E27FC236}">
                <a16:creationId xmlns:a16="http://schemas.microsoft.com/office/drawing/2014/main" id="{EE82D8EB-0843-45CD-8920-DC0B2CFB13C4}"/>
              </a:ext>
            </a:extLst>
          </p:cNvPr>
          <p:cNvSpPr/>
          <p:nvPr/>
        </p:nvSpPr>
        <p:spPr>
          <a:xfrm>
            <a:off x="9473542" y="5840620"/>
            <a:ext cx="2608483" cy="929479"/>
          </a:xfrm>
          <a:prstGeom prst="wedgeRoundRectCallout">
            <a:avLst>
              <a:gd name="adj1" fmla="val -67479"/>
              <a:gd name="adj2" fmla="val 6560"/>
              <a:gd name="adj3" fmla="val 16667"/>
            </a:avLst>
          </a:prstGeom>
          <a:solidFill>
            <a:schemeClr val="tx1"/>
          </a:solidFill>
          <a:ln w="38100">
            <a:solidFill>
              <a:srgbClr val="C00000"/>
            </a:solidFill>
          </a:ln>
          <a:scene3d>
            <a:camera prst="orthographicFront"/>
            <a:lightRig rig="threePt" dir="t"/>
          </a:scene3d>
          <a:sp3d>
            <a:bevelT w="203200" h="1079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t>Dan 7:25 </a:t>
            </a:r>
            <a:br>
              <a:rPr lang="en-CA" sz="2800" dirty="0"/>
            </a:br>
            <a:r>
              <a:rPr lang="en-CA" sz="2800" dirty="0" err="1">
                <a:solidFill>
                  <a:srgbClr val="F74FEB"/>
                </a:solidFill>
              </a:rPr>
              <a:t>Dath</a:t>
            </a:r>
            <a:r>
              <a:rPr lang="en-CA" sz="2800" dirty="0"/>
              <a:t> &amp; </a:t>
            </a:r>
            <a:r>
              <a:rPr lang="en-CA" sz="2800" dirty="0">
                <a:solidFill>
                  <a:srgbClr val="F74FEB"/>
                </a:solidFill>
              </a:rPr>
              <a:t>Zeman?</a:t>
            </a:r>
          </a:p>
        </p:txBody>
      </p:sp>
      <p:sp>
        <p:nvSpPr>
          <p:cNvPr id="15" name="Arrow: Notched Right 14">
            <a:extLst>
              <a:ext uri="{FF2B5EF4-FFF2-40B4-BE49-F238E27FC236}">
                <a16:creationId xmlns:a16="http://schemas.microsoft.com/office/drawing/2014/main" id="{264FD501-0465-4021-8E30-FA79945281A8}"/>
              </a:ext>
            </a:extLst>
          </p:cNvPr>
          <p:cNvSpPr/>
          <p:nvPr/>
        </p:nvSpPr>
        <p:spPr>
          <a:xfrm rot="9037188">
            <a:off x="10575867" y="2224748"/>
            <a:ext cx="1482621" cy="484632"/>
          </a:xfrm>
          <a:prstGeom prst="notchedRightArrow">
            <a:avLst>
              <a:gd name="adj1" fmla="val 36167"/>
              <a:gd name="adj2" fmla="val 74450"/>
            </a:avLst>
          </a:prstGeom>
          <a:solidFill>
            <a:srgbClr val="CC00CC"/>
          </a:solidFill>
          <a:effectLst>
            <a:glow rad="127000">
              <a:schemeClr val="accent2">
                <a:lumMod val="75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Rounded Corners 15">
            <a:extLst>
              <a:ext uri="{FF2B5EF4-FFF2-40B4-BE49-F238E27FC236}">
                <a16:creationId xmlns:a16="http://schemas.microsoft.com/office/drawing/2014/main" id="{7FE1B5DF-F0B1-49B5-B8FD-E91B55ED79F9}"/>
              </a:ext>
            </a:extLst>
          </p:cNvPr>
          <p:cNvSpPr/>
          <p:nvPr/>
        </p:nvSpPr>
        <p:spPr>
          <a:xfrm>
            <a:off x="4497352" y="1519199"/>
            <a:ext cx="1166327" cy="373025"/>
          </a:xfrm>
          <a:prstGeom prst="roundRect">
            <a:avLst>
              <a:gd name="adj" fmla="val 50000"/>
            </a:avLst>
          </a:prstGeom>
          <a:solidFill>
            <a:schemeClr val="accent2"/>
          </a:solidFill>
          <a:ln w="57150">
            <a:solidFill>
              <a:srgbClr val="0000FF"/>
            </a:solidFill>
          </a:ln>
          <a:scene3d>
            <a:camera prst="orthographicFront"/>
            <a:lightRig rig="threePt" dir="t"/>
          </a:scene3d>
          <a:sp3d>
            <a:bevelT w="107950" h="889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a:ln>
                  <a:solidFill>
                    <a:srgbClr val="0000FF"/>
                  </a:solidFill>
                </a:ln>
                <a:solidFill>
                  <a:srgbClr val="00FFFF"/>
                </a:solidFill>
              </a:rPr>
              <a:t>Yahuah</a:t>
            </a:r>
          </a:p>
        </p:txBody>
      </p:sp>
    </p:spTree>
    <p:extLst>
      <p:ext uri="{BB962C8B-B14F-4D97-AF65-F5344CB8AC3E}">
        <p14:creationId xmlns:p14="http://schemas.microsoft.com/office/powerpoint/2010/main" val="3645209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ppt_x"/>
                                          </p:val>
                                        </p:tav>
                                        <p:tav tm="100000">
                                          <p:val>
                                            <p:strVal val="#ppt_x"/>
                                          </p:val>
                                        </p:tav>
                                      </p:tavLst>
                                    </p:anim>
                                    <p:anim calcmode="lin" valueType="num">
                                      <p:cBhvr additive="base">
                                        <p:cTn id="8" dur="10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35" presetClass="emph" presetSubtype="0" repeatCount="5000" fill="hold" grpId="1" nodeType="afterEffect">
                                  <p:stCondLst>
                                    <p:cond delay="0"/>
                                  </p:stCondLst>
                                  <p:childTnLst>
                                    <p:anim calcmode="discrete" valueType="str">
                                      <p:cBhvr>
                                        <p:cTn id="11" dur="1000" fill="hold"/>
                                        <p:tgtEl>
                                          <p:spTgt spid="15"/>
                                        </p:tgtEl>
                                        <p:attrNameLst>
                                          <p:attrName>style.visibility</p:attrName>
                                        </p:attrNameLst>
                                      </p:cBhvr>
                                      <p:tavLst>
                                        <p:tav tm="0">
                                          <p:val>
                                            <p:strVal val="hidden"/>
                                          </p:val>
                                        </p:tav>
                                        <p:tav tm="50000">
                                          <p:val>
                                            <p:strVal val="visible"/>
                                          </p:val>
                                        </p:tav>
                                      </p:tavLst>
                                    </p:anim>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2000"/>
                                        <p:tgtEl>
                                          <p:spTgt spid="7"/>
                                        </p:tgtEl>
                                      </p:cBhvr>
                                    </p:animEffect>
                                  </p:childTnLst>
                                </p:cTn>
                              </p:par>
                            </p:childTnLst>
                          </p:cTn>
                        </p:par>
                        <p:par>
                          <p:cTn id="17" fill="hold">
                            <p:stCondLst>
                              <p:cond delay="2000"/>
                            </p:stCondLst>
                            <p:childTnLst>
                              <p:par>
                                <p:cTn id="18" presetID="5" presetClass="entr" presetSubtype="1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checkerboard(across)">
                                      <p:cBhvr>
                                        <p:cTn id="20" dur="125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linds(horizontal)">
                                      <p:cBhvr>
                                        <p:cTn id="25" dur="125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1250"/>
                                        <p:tgtEl>
                                          <p:spTgt spid="13"/>
                                        </p:tgtEl>
                                      </p:cBhvr>
                                    </p:animEffect>
                                  </p:childTnLst>
                                </p:cTn>
                              </p:par>
                            </p:childTnLst>
                          </p:cTn>
                        </p:par>
                        <p:par>
                          <p:cTn id="31" fill="hold">
                            <p:stCondLst>
                              <p:cond delay="1250"/>
                            </p:stCondLst>
                            <p:childTnLst>
                              <p:par>
                                <p:cTn id="32" presetID="42" presetClass="entr" presetSubtype="0" fill="hold" grpId="0" nodeType="afterEffect">
                                  <p:stCondLst>
                                    <p:cond delay="300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5"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44000">
              <a:schemeClr val="tx1"/>
            </a:gs>
            <a:gs pos="28000">
              <a:schemeClr val="tx1"/>
            </a:gs>
            <a:gs pos="59000">
              <a:srgbClr val="00FFFF"/>
            </a:gs>
            <a:gs pos="100000">
              <a:srgbClr val="00FFFF"/>
            </a:gs>
          </a:gsLst>
          <a:lin ang="10800000" scaled="1"/>
          <a:tileRect/>
        </a:gradFill>
        <a:effectLst/>
      </p:bgPr>
    </p:bg>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4873874" y="1885951"/>
            <a:ext cx="1995678" cy="1997964"/>
          </a:xfrm>
          <a:prstGeom prst="rect">
            <a:avLst/>
          </a:prstGeom>
          <a:noFill/>
          <a:effectLst>
            <a:glow rad="457200">
              <a:schemeClr val="accent5">
                <a:lumMod val="20000"/>
                <a:lumOff val="80000"/>
                <a:alpha val="40000"/>
              </a:schemeClr>
            </a:glow>
          </a:effectLst>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CFDA7627-5DF9-45A7-AA6B-54811452C1EC}"/>
              </a:ext>
            </a:extLst>
          </p:cNvPr>
          <p:cNvSpPr/>
          <p:nvPr/>
        </p:nvSpPr>
        <p:spPr>
          <a:xfrm>
            <a:off x="269951" y="155899"/>
            <a:ext cx="6984864" cy="1183479"/>
          </a:xfrm>
          <a:prstGeom prst="roundRect">
            <a:avLst>
              <a:gd name="adj" fmla="val 37075"/>
            </a:avLst>
          </a:prstGeom>
          <a:solidFill>
            <a:schemeClr val="tx2">
              <a:lumMod val="40000"/>
              <a:lumOff val="60000"/>
            </a:schemeClr>
          </a:solidFill>
          <a:ln w="76200">
            <a:solidFill>
              <a:srgbClr val="CC00CC"/>
            </a:solidFill>
          </a:ln>
          <a:scene3d>
            <a:camera prst="orthographicFront"/>
            <a:lightRig rig="threePt" dir="t"/>
          </a:scene3d>
          <a:sp3d>
            <a:bevelT w="190500" h="1778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7200" b="1" dirty="0">
                <a:ln w="38100">
                  <a:solidFill>
                    <a:srgbClr val="0000FF"/>
                  </a:solidFill>
                </a:ln>
                <a:solidFill>
                  <a:srgbClr val="00B050"/>
                </a:solidFill>
                <a:effectLst>
                  <a:glow rad="127000">
                    <a:srgbClr val="FFFF00"/>
                  </a:glow>
                  <a:outerShdw blurRad="50800" dist="50800" dir="5400000" sx="102000" sy="102000" algn="ctr" rotWithShape="0">
                    <a:srgbClr val="00FFFF"/>
                  </a:outerShdw>
                </a:effectLst>
                <a:latin typeface="Snap ITC" panose="04040A07060A02020202" pitchFamily="82" charset="0"/>
              </a:rPr>
              <a:t>What is up - </a:t>
            </a:r>
            <a:endParaRPr lang="en-CA" sz="7200" dirty="0">
              <a:ln w="38100">
                <a:solidFill>
                  <a:srgbClr val="002060"/>
                </a:solidFill>
              </a:ln>
              <a:solidFill>
                <a:srgbClr val="FF0000"/>
              </a:solidFill>
              <a:effectLst>
                <a:glow rad="127000">
                  <a:srgbClr val="FFFF00"/>
                </a:glow>
                <a:outerShdw blurRad="50800" dist="50800" dir="5400000" sx="102000" sy="102000" algn="ctr" rotWithShape="0">
                  <a:srgbClr val="00FFFF"/>
                </a:outerShdw>
              </a:effectLst>
              <a:latin typeface="Snap ITC" panose="04040A07060A02020202" pitchFamily="82" charset="0"/>
            </a:endParaRPr>
          </a:p>
        </p:txBody>
      </p:sp>
      <p:sp>
        <p:nvSpPr>
          <p:cNvPr id="15" name="Arrow: Notched Right 14">
            <a:extLst>
              <a:ext uri="{FF2B5EF4-FFF2-40B4-BE49-F238E27FC236}">
                <a16:creationId xmlns:a16="http://schemas.microsoft.com/office/drawing/2014/main" id="{264FD501-0465-4021-8E30-FA79945281A8}"/>
              </a:ext>
            </a:extLst>
          </p:cNvPr>
          <p:cNvSpPr/>
          <p:nvPr/>
        </p:nvSpPr>
        <p:spPr>
          <a:xfrm rot="8394638">
            <a:off x="5854767" y="1123670"/>
            <a:ext cx="3182405" cy="484632"/>
          </a:xfrm>
          <a:prstGeom prst="notchedRightArrow">
            <a:avLst>
              <a:gd name="adj1" fmla="val 36167"/>
              <a:gd name="adj2" fmla="val 74450"/>
            </a:avLst>
          </a:prstGeom>
          <a:solidFill>
            <a:srgbClr val="CC00CC"/>
          </a:solidFill>
          <a:effectLst>
            <a:glow rad="127000">
              <a:schemeClr val="accent2">
                <a:lumMod val="75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8" name="Picture 17">
            <a:extLst>
              <a:ext uri="{FF2B5EF4-FFF2-40B4-BE49-F238E27FC236}">
                <a16:creationId xmlns:a16="http://schemas.microsoft.com/office/drawing/2014/main" id="{83A8226A-E691-4CE7-A6D9-16D40148F48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rot="10800000">
            <a:off x="4873874" y="4307395"/>
            <a:ext cx="1995678" cy="1997964"/>
          </a:xfrm>
          <a:prstGeom prst="rect">
            <a:avLst/>
          </a:prstGeom>
          <a:noFill/>
          <a:effectLst>
            <a:glow rad="457200">
              <a:schemeClr val="accent5">
                <a:lumMod val="20000"/>
                <a:lumOff val="80000"/>
                <a:alpha val="40000"/>
              </a:schemeClr>
            </a:glow>
          </a:effectLst>
          <a:extLst>
            <a:ext uri="{909E8E84-426E-40DD-AFC4-6F175D3DCCD1}">
              <a14:hiddenFill xmlns:a14="http://schemas.microsoft.com/office/drawing/2010/main">
                <a:solidFill>
                  <a:srgbClr val="FFFFFF"/>
                </a:solidFill>
              </a14:hiddenFill>
            </a:ext>
          </a:extLst>
        </p:spPr>
      </p:pic>
      <p:sp>
        <p:nvSpPr>
          <p:cNvPr id="11" name="Speech Bubble: Rectangle with Corners Rounded 10">
            <a:extLst>
              <a:ext uri="{FF2B5EF4-FFF2-40B4-BE49-F238E27FC236}">
                <a16:creationId xmlns:a16="http://schemas.microsoft.com/office/drawing/2014/main" id="{F2C6EAC3-D39B-46C6-810A-F20424717E28}"/>
              </a:ext>
            </a:extLst>
          </p:cNvPr>
          <p:cNvSpPr/>
          <p:nvPr/>
        </p:nvSpPr>
        <p:spPr>
          <a:xfrm>
            <a:off x="324426" y="5161630"/>
            <a:ext cx="3727625" cy="1517626"/>
          </a:xfrm>
          <a:prstGeom prst="wedgeRoundRectCallout">
            <a:avLst>
              <a:gd name="adj1" fmla="val 91538"/>
              <a:gd name="adj2" fmla="val 1444"/>
              <a:gd name="adj3" fmla="val 16667"/>
            </a:avLst>
          </a:prstGeom>
          <a:solidFill>
            <a:schemeClr val="tx1">
              <a:lumMod val="95000"/>
              <a:lumOff val="5000"/>
            </a:schemeClr>
          </a:solidFill>
          <a:ln w="38100">
            <a:solidFill>
              <a:srgbClr val="0000FF"/>
            </a:solidFill>
          </a:ln>
          <a:scene3d>
            <a:camera prst="orthographicFront"/>
            <a:lightRig rig="sunset" dir="t"/>
          </a:scene3d>
          <a:sp3d>
            <a:bevelT w="17780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CA" sz="4000" b="1" dirty="0">
                <a:ln>
                  <a:solidFill>
                    <a:srgbClr val="0000FF"/>
                  </a:solidFill>
                </a:ln>
                <a:solidFill>
                  <a:srgbClr val="FFFF00"/>
                </a:solidFill>
                <a:effectLst>
                  <a:glow rad="152400">
                    <a:srgbClr val="00FFFF"/>
                  </a:glow>
                  <a:outerShdw blurRad="50800" dist="50800" dir="5400000" sx="104000" sy="104000" algn="ctr" rotWithShape="0">
                    <a:srgbClr val="FF0000"/>
                  </a:outerShdw>
                </a:effectLst>
                <a:latin typeface="Cooper Black" panose="0208090404030B020404" pitchFamily="18" charset="0"/>
              </a:rPr>
              <a:t>Light</a:t>
            </a:r>
            <a:br>
              <a:rPr lang="en-CA" sz="4000" b="1" dirty="0">
                <a:ln>
                  <a:solidFill>
                    <a:srgbClr val="0000FF"/>
                  </a:solidFill>
                </a:ln>
                <a:solidFill>
                  <a:srgbClr val="FFFF00"/>
                </a:solidFill>
                <a:effectLst>
                  <a:glow rad="152400">
                    <a:srgbClr val="00FFFF"/>
                  </a:glow>
                  <a:outerShdw blurRad="50800" dist="50800" dir="5400000" sx="104000" sy="104000" algn="ctr" rotWithShape="0">
                    <a:srgbClr val="FF0000"/>
                  </a:outerShdw>
                </a:effectLst>
                <a:latin typeface="Cooper Black" panose="0208090404030B020404" pitchFamily="18" charset="0"/>
              </a:rPr>
            </a:br>
            <a:r>
              <a:rPr lang="en-CA" sz="4000" b="1" dirty="0">
                <a:ln>
                  <a:solidFill>
                    <a:srgbClr val="0000FF"/>
                  </a:solidFill>
                </a:ln>
                <a:solidFill>
                  <a:srgbClr val="FFFF00"/>
                </a:solidFill>
                <a:effectLst>
                  <a:glow rad="152400">
                    <a:srgbClr val="00FFFF"/>
                  </a:glow>
                  <a:outerShdw blurRad="50800" dist="50800" dir="5400000" sx="104000" sy="104000" algn="ctr" rotWithShape="0">
                    <a:srgbClr val="FF0000"/>
                  </a:outerShdw>
                </a:effectLst>
                <a:latin typeface="Cooper Black" panose="0208090404030B020404" pitchFamily="18" charset="0"/>
              </a:rPr>
              <a:t>SEASON?</a:t>
            </a:r>
          </a:p>
        </p:txBody>
      </p:sp>
      <p:sp>
        <p:nvSpPr>
          <p:cNvPr id="12" name="Speech Bubble: Rectangle with Corners Rounded 11">
            <a:extLst>
              <a:ext uri="{FF2B5EF4-FFF2-40B4-BE49-F238E27FC236}">
                <a16:creationId xmlns:a16="http://schemas.microsoft.com/office/drawing/2014/main" id="{4AE50BF4-D803-4544-942E-6FFB76879A19}"/>
              </a:ext>
            </a:extLst>
          </p:cNvPr>
          <p:cNvSpPr/>
          <p:nvPr/>
        </p:nvSpPr>
        <p:spPr>
          <a:xfrm>
            <a:off x="7486035" y="3594701"/>
            <a:ext cx="3727625" cy="1425387"/>
          </a:xfrm>
          <a:prstGeom prst="wedgeRoundRectCallout">
            <a:avLst>
              <a:gd name="adj1" fmla="val -84357"/>
              <a:gd name="adj2" fmla="val 39926"/>
              <a:gd name="adj3" fmla="val 16667"/>
            </a:avLst>
          </a:prstGeom>
          <a:solidFill>
            <a:schemeClr val="tx1"/>
          </a:solidFill>
          <a:ln w="38100">
            <a:solidFill>
              <a:srgbClr val="F74FEB"/>
            </a:solidFill>
          </a:ln>
          <a:scene3d>
            <a:camera prst="orthographicFront"/>
            <a:lightRig rig="freezing" dir="t"/>
          </a:scene3d>
          <a:sp3d prstMaterial="powder">
            <a:bevelT w="241300" h="120650" prst="convex"/>
            <a:bevelB h="114300"/>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CA" sz="3600" b="1" dirty="0">
                <a:ln>
                  <a:solidFill>
                    <a:srgbClr val="0000FF"/>
                  </a:solidFill>
                </a:ln>
                <a:solidFill>
                  <a:srgbClr val="ED7D31"/>
                </a:solidFill>
                <a:effectLst>
                  <a:outerShdw blurRad="50800" dist="50800" dir="5400000" sx="102000" sy="102000" algn="ctr" rotWithShape="0">
                    <a:srgbClr val="00FF00"/>
                  </a:outerShdw>
                </a:effectLst>
                <a:latin typeface="Comic Sans MS" panose="030F0702030302020204" pitchFamily="66" charset="0"/>
              </a:rPr>
              <a:t>Night Season is </a:t>
            </a:r>
            <a:r>
              <a:rPr lang="en-CA" sz="3600" b="1" dirty="0">
                <a:ln>
                  <a:solidFill>
                    <a:srgbClr val="0000FF"/>
                  </a:solidFill>
                </a:ln>
                <a:solidFill>
                  <a:srgbClr val="FF0000"/>
                </a:solidFill>
                <a:effectLst>
                  <a:outerShdw blurRad="50800" dist="50800" dir="5400000" sx="102000" sy="102000" algn="ctr" rotWithShape="0">
                    <a:srgbClr val="00FF00"/>
                  </a:outerShdw>
                </a:effectLst>
                <a:latin typeface="Comic Sans MS" panose="030F0702030302020204" pitchFamily="66" charset="0"/>
              </a:rPr>
              <a:t>first?</a:t>
            </a:r>
          </a:p>
        </p:txBody>
      </p:sp>
      <p:sp>
        <p:nvSpPr>
          <p:cNvPr id="19" name="Speech Bubble: Rectangle with Corners Rounded 18">
            <a:extLst>
              <a:ext uri="{FF2B5EF4-FFF2-40B4-BE49-F238E27FC236}">
                <a16:creationId xmlns:a16="http://schemas.microsoft.com/office/drawing/2014/main" id="{29B96DFC-5472-49EA-B688-41981AD7BEA1}"/>
              </a:ext>
            </a:extLst>
          </p:cNvPr>
          <p:cNvSpPr/>
          <p:nvPr/>
        </p:nvSpPr>
        <p:spPr>
          <a:xfrm>
            <a:off x="350969" y="1580877"/>
            <a:ext cx="3727625" cy="2087382"/>
          </a:xfrm>
          <a:prstGeom prst="wedgeRoundRectCallout">
            <a:avLst>
              <a:gd name="adj1" fmla="val 89989"/>
              <a:gd name="adj2" fmla="val -4711"/>
              <a:gd name="adj3" fmla="val 16667"/>
            </a:avLst>
          </a:prstGeom>
          <a:solidFill>
            <a:schemeClr val="accent6">
              <a:lumMod val="40000"/>
              <a:lumOff val="60000"/>
            </a:schemeClr>
          </a:solidFill>
          <a:ln w="38100">
            <a:solidFill>
              <a:srgbClr val="0000FF"/>
            </a:solidFill>
          </a:ln>
          <a:scene3d>
            <a:camera prst="orthographicFront"/>
            <a:lightRig rig="sunset" dir="t"/>
          </a:scene3d>
          <a:sp3d>
            <a:bevelT w="17780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CA" sz="3600" b="1" dirty="0">
                <a:ln w="19050">
                  <a:solidFill>
                    <a:srgbClr val="0000FF"/>
                  </a:solidFill>
                </a:ln>
                <a:solidFill>
                  <a:srgbClr val="ED7D31"/>
                </a:solidFill>
                <a:effectLst>
                  <a:outerShdw blurRad="50800" dist="50800" dir="5400000" sx="102000" sy="102000" algn="ctr" rotWithShape="0">
                    <a:srgbClr val="FFCCFF"/>
                  </a:outerShdw>
                </a:effectLst>
                <a:latin typeface="Comic Sans MS" panose="030F0702030302020204" pitchFamily="66" charset="0"/>
              </a:rPr>
              <a:t>Covenant of the </a:t>
            </a:r>
            <a:r>
              <a:rPr lang="en-CA" sz="4000" b="1" dirty="0">
                <a:ln>
                  <a:solidFill>
                    <a:srgbClr val="0000FF"/>
                  </a:solidFill>
                </a:ln>
                <a:solidFill>
                  <a:srgbClr val="FFFF00"/>
                </a:solidFill>
                <a:effectLst>
                  <a:glow rad="152400">
                    <a:srgbClr val="00FFFF"/>
                  </a:glow>
                  <a:outerShdw blurRad="50800" dist="50800" dir="5400000" sx="104000" sy="104000" algn="ctr" rotWithShape="0">
                    <a:srgbClr val="FF0000"/>
                  </a:outerShdw>
                </a:effectLst>
                <a:latin typeface="Cooper Black" panose="0208090404030B020404" pitchFamily="18" charset="0"/>
              </a:rPr>
              <a:t>Light</a:t>
            </a:r>
            <a:br>
              <a:rPr lang="en-CA" sz="4000" b="1" dirty="0">
                <a:ln>
                  <a:solidFill>
                    <a:srgbClr val="0000FF"/>
                  </a:solidFill>
                </a:ln>
                <a:solidFill>
                  <a:srgbClr val="FFFF00"/>
                </a:solidFill>
                <a:effectLst>
                  <a:glow rad="152400">
                    <a:srgbClr val="00FFFF"/>
                  </a:glow>
                  <a:outerShdw blurRad="50800" dist="50800" dir="5400000" sx="104000" sy="104000" algn="ctr" rotWithShape="0">
                    <a:srgbClr val="FF0000"/>
                  </a:outerShdw>
                </a:effectLst>
                <a:latin typeface="Cooper Black" panose="0208090404030B020404" pitchFamily="18" charset="0"/>
              </a:rPr>
            </a:br>
            <a:r>
              <a:rPr lang="en-CA" sz="4000" b="1" dirty="0">
                <a:ln>
                  <a:solidFill>
                    <a:srgbClr val="0000FF"/>
                  </a:solidFill>
                </a:ln>
                <a:solidFill>
                  <a:srgbClr val="FFFF00"/>
                </a:solidFill>
                <a:effectLst>
                  <a:glow rad="152400">
                    <a:srgbClr val="00FFFF"/>
                  </a:glow>
                  <a:outerShdw blurRad="50800" dist="50800" dir="5400000" sx="104000" sy="104000" algn="ctr" rotWithShape="0">
                    <a:srgbClr val="FF0000"/>
                  </a:outerShdw>
                </a:effectLst>
                <a:latin typeface="Cooper Black" panose="0208090404030B020404" pitchFamily="18" charset="0"/>
              </a:rPr>
              <a:t>SEASON</a:t>
            </a:r>
          </a:p>
        </p:txBody>
      </p:sp>
      <p:sp>
        <p:nvSpPr>
          <p:cNvPr id="20" name="Speech Bubble: Rectangle with Corners Rounded 19">
            <a:extLst>
              <a:ext uri="{FF2B5EF4-FFF2-40B4-BE49-F238E27FC236}">
                <a16:creationId xmlns:a16="http://schemas.microsoft.com/office/drawing/2014/main" id="{1CC28A87-9542-4D96-87D3-E8961F4A120D}"/>
              </a:ext>
            </a:extLst>
          </p:cNvPr>
          <p:cNvSpPr/>
          <p:nvPr/>
        </p:nvSpPr>
        <p:spPr>
          <a:xfrm>
            <a:off x="7980888" y="1473543"/>
            <a:ext cx="3727625" cy="1997965"/>
          </a:xfrm>
          <a:prstGeom prst="wedgeRoundRectCallout">
            <a:avLst>
              <a:gd name="adj1" fmla="val -97316"/>
              <a:gd name="adj2" fmla="val 39989"/>
              <a:gd name="adj3" fmla="val 16667"/>
            </a:avLst>
          </a:prstGeom>
          <a:solidFill>
            <a:schemeClr val="tx1"/>
          </a:solidFill>
          <a:ln w="38100">
            <a:solidFill>
              <a:srgbClr val="F74FEB"/>
            </a:solidFill>
          </a:ln>
          <a:scene3d>
            <a:camera prst="orthographicFront"/>
            <a:lightRig rig="freezing" dir="t"/>
          </a:scene3d>
          <a:sp3d prstMaterial="powder">
            <a:bevelT w="241300" h="120650" prst="convex"/>
            <a:bevelB h="114300"/>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CA" sz="3600" b="1" dirty="0">
                <a:ln>
                  <a:solidFill>
                    <a:srgbClr val="0000FF"/>
                  </a:solidFill>
                </a:ln>
                <a:solidFill>
                  <a:srgbClr val="ED7D31"/>
                </a:solidFill>
                <a:effectLst>
                  <a:outerShdw blurRad="50800" dist="50800" dir="5400000" sx="102000" sy="102000" algn="ctr" rotWithShape="0">
                    <a:srgbClr val="00FF00"/>
                  </a:outerShdw>
                </a:effectLst>
                <a:latin typeface="Comic Sans MS" panose="030F0702030302020204" pitchFamily="66" charset="0"/>
              </a:rPr>
              <a:t>Covenant </a:t>
            </a:r>
            <a:br>
              <a:rPr lang="en-CA" sz="3600" b="1" dirty="0">
                <a:ln>
                  <a:solidFill>
                    <a:srgbClr val="0000FF"/>
                  </a:solidFill>
                </a:ln>
                <a:solidFill>
                  <a:srgbClr val="ED7D31"/>
                </a:solidFill>
                <a:effectLst>
                  <a:outerShdw blurRad="50800" dist="50800" dir="5400000" sx="102000" sy="102000" algn="ctr" rotWithShape="0">
                    <a:srgbClr val="00FF00"/>
                  </a:outerShdw>
                </a:effectLst>
                <a:latin typeface="Comic Sans MS" panose="030F0702030302020204" pitchFamily="66" charset="0"/>
              </a:rPr>
            </a:br>
            <a:r>
              <a:rPr lang="en-CA" sz="3600" b="1" dirty="0">
                <a:ln>
                  <a:solidFill>
                    <a:srgbClr val="0000FF"/>
                  </a:solidFill>
                </a:ln>
                <a:solidFill>
                  <a:srgbClr val="ED7D31"/>
                </a:solidFill>
                <a:effectLst>
                  <a:outerShdw blurRad="50800" dist="50800" dir="5400000" sx="102000" sy="102000" algn="ctr" rotWithShape="0">
                    <a:srgbClr val="00FF00"/>
                  </a:outerShdw>
                </a:effectLst>
                <a:latin typeface="Comic Sans MS" panose="030F0702030302020204" pitchFamily="66" charset="0"/>
              </a:rPr>
              <a:t>of the </a:t>
            </a:r>
            <a:br>
              <a:rPr lang="en-CA" sz="3600" b="1" dirty="0">
                <a:ln>
                  <a:solidFill>
                    <a:srgbClr val="0000FF"/>
                  </a:solidFill>
                </a:ln>
                <a:solidFill>
                  <a:srgbClr val="ED7D31"/>
                </a:solidFill>
                <a:effectLst>
                  <a:outerShdw blurRad="50800" dist="50800" dir="5400000" sx="102000" sy="102000" algn="ctr" rotWithShape="0">
                    <a:srgbClr val="00FF00"/>
                  </a:outerShdw>
                </a:effectLst>
                <a:latin typeface="Comic Sans MS" panose="030F0702030302020204" pitchFamily="66" charset="0"/>
              </a:rPr>
            </a:br>
            <a:r>
              <a:rPr lang="en-CA" sz="3600" b="1" dirty="0">
                <a:ln>
                  <a:solidFill>
                    <a:srgbClr val="0000FF"/>
                  </a:solidFill>
                </a:ln>
                <a:solidFill>
                  <a:srgbClr val="ED7D31"/>
                </a:solidFill>
                <a:effectLst>
                  <a:outerShdw blurRad="50800" dist="50800" dir="5400000" sx="102000" sy="102000" algn="ctr" rotWithShape="0">
                    <a:srgbClr val="00FF00"/>
                  </a:outerShdw>
                </a:effectLst>
                <a:latin typeface="Comic Sans MS" panose="030F0702030302020204" pitchFamily="66" charset="0"/>
              </a:rPr>
              <a:t>Night Season</a:t>
            </a:r>
          </a:p>
        </p:txBody>
      </p:sp>
      <p:sp>
        <p:nvSpPr>
          <p:cNvPr id="21" name="Speech Bubble: Rectangle with Corners Rounded 20">
            <a:extLst>
              <a:ext uri="{FF2B5EF4-FFF2-40B4-BE49-F238E27FC236}">
                <a16:creationId xmlns:a16="http://schemas.microsoft.com/office/drawing/2014/main" id="{1F47C6B6-1B5A-4591-B75B-22ED9A6170D6}"/>
              </a:ext>
            </a:extLst>
          </p:cNvPr>
          <p:cNvSpPr/>
          <p:nvPr/>
        </p:nvSpPr>
        <p:spPr>
          <a:xfrm>
            <a:off x="7404451" y="5143281"/>
            <a:ext cx="4830792" cy="1585323"/>
          </a:xfrm>
          <a:prstGeom prst="wedgeRoundRectCallout">
            <a:avLst>
              <a:gd name="adj1" fmla="val -77216"/>
              <a:gd name="adj2" fmla="val 2170"/>
              <a:gd name="adj3" fmla="val 16667"/>
            </a:avLst>
          </a:prstGeom>
          <a:solidFill>
            <a:schemeClr val="tx1"/>
          </a:solidFill>
          <a:ln w="38100">
            <a:solidFill>
              <a:srgbClr val="C00000"/>
            </a:solidFill>
          </a:ln>
          <a:scene3d>
            <a:camera prst="orthographicFront"/>
            <a:lightRig rig="threePt" dir="t"/>
          </a:scene3d>
          <a:sp3d>
            <a:bevelT w="203200" h="107950"/>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7200" dirty="0">
                <a:ln>
                  <a:solidFill>
                    <a:srgbClr val="FF0000"/>
                  </a:solidFill>
                </a:ln>
                <a:latin typeface="Stencil" panose="040409050D0802020404" pitchFamily="82" charset="0"/>
              </a:rPr>
              <a:t>Is DOWN </a:t>
            </a:r>
            <a:r>
              <a:rPr lang="en-CA" sz="4800" dirty="0">
                <a:solidFill>
                  <a:srgbClr val="FFFF00"/>
                </a:solidFill>
                <a:latin typeface="Snap ITC" panose="04040A07060A02020202" pitchFamily="82" charset="0"/>
              </a:rPr>
              <a:t>? </a:t>
            </a:r>
            <a:r>
              <a:rPr lang="en-CA" sz="4800" dirty="0">
                <a:ln w="28575">
                  <a:solidFill>
                    <a:srgbClr val="F74FEB"/>
                  </a:solidFill>
                </a:ln>
                <a:solidFill>
                  <a:srgbClr val="FFFF00"/>
                </a:solidFill>
                <a:latin typeface="Snap ITC" panose="04040A07060A02020202" pitchFamily="82" charset="0"/>
              </a:rPr>
              <a:t>Isa 5:20?</a:t>
            </a:r>
          </a:p>
        </p:txBody>
      </p:sp>
      <p:sp>
        <p:nvSpPr>
          <p:cNvPr id="5" name="TextBox 4">
            <a:extLst>
              <a:ext uri="{FF2B5EF4-FFF2-40B4-BE49-F238E27FC236}">
                <a16:creationId xmlns:a16="http://schemas.microsoft.com/office/drawing/2014/main" id="{92D11E59-C599-1BF6-5D03-55D657CDE25D}"/>
              </a:ext>
            </a:extLst>
          </p:cNvPr>
          <p:cNvSpPr txBox="1"/>
          <p:nvPr/>
        </p:nvSpPr>
        <p:spPr>
          <a:xfrm>
            <a:off x="350969" y="3755266"/>
            <a:ext cx="3727625" cy="1328023"/>
          </a:xfrm>
          <a:prstGeom prst="roundRect">
            <a:avLst/>
          </a:prstGeom>
          <a:solidFill>
            <a:schemeClr val="tx1">
              <a:lumMod val="85000"/>
              <a:lumOff val="15000"/>
              <a:alpha val="82000"/>
            </a:schemeClr>
          </a:solidFill>
          <a:ln w="57150">
            <a:solidFill>
              <a:schemeClr val="tx1">
                <a:lumMod val="85000"/>
                <a:lumOff val="15000"/>
              </a:schemeClr>
            </a:solidFill>
          </a:ln>
          <a:scene3d>
            <a:camera prst="orthographicFront"/>
            <a:lightRig rig="threePt" dir="t"/>
          </a:scene3d>
          <a:sp3d>
            <a:bevelT w="165100" prst="coolSlant"/>
          </a:sp3d>
        </p:spPr>
        <p:txBody>
          <a:bodyPr wrap="square">
            <a:spAutoFit/>
          </a:bodyPr>
          <a:lstStyle/>
          <a:p>
            <a:r>
              <a:rPr lang="en-US" sz="1800" b="1" i="0" u="none" strike="noStrike" baseline="0" dirty="0">
                <a:solidFill>
                  <a:schemeClr val="accent4"/>
                </a:solidFill>
                <a:latin typeface="Verdana" panose="020B0604030504040204" pitchFamily="34" charset="0"/>
              </a:rPr>
              <a:t>Isa 5:20</a:t>
            </a:r>
            <a:r>
              <a:rPr lang="en-US" sz="1800" b="0" i="0" u="none" strike="noStrike" baseline="0" dirty="0">
                <a:solidFill>
                  <a:schemeClr val="accent4"/>
                </a:solidFill>
                <a:latin typeface="Verdana" panose="020B0604030504040204" pitchFamily="34" charset="0"/>
              </a:rPr>
              <a:t>  </a:t>
            </a:r>
            <a:r>
              <a:rPr lang="en-US" sz="1800" b="0" i="0" u="none" strike="noStrike" baseline="0" dirty="0">
                <a:solidFill>
                  <a:schemeClr val="bg1"/>
                </a:solidFill>
                <a:latin typeface="Verdana" panose="020B0604030504040204" pitchFamily="34" charset="0"/>
              </a:rPr>
              <a:t>Woe to those who call evil good, and good evil; who put darkness for light, and light for darkness … </a:t>
            </a:r>
            <a:endParaRPr lang="en-US" dirty="0">
              <a:solidFill>
                <a:schemeClr val="bg1"/>
              </a:solidFill>
            </a:endParaRPr>
          </a:p>
        </p:txBody>
      </p:sp>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11785531" y="6403166"/>
            <a:ext cx="373512" cy="365125"/>
          </a:xfrm>
        </p:spPr>
        <p:txBody>
          <a:bodyPr/>
          <a:lstStyle/>
          <a:p>
            <a:fld id="{CAB0B796-0BEC-434C-B7F9-2382C16E0666}" type="slidenum">
              <a:rPr lang="en-CA" smtClean="0">
                <a:solidFill>
                  <a:schemeClr val="bg1"/>
                </a:solidFill>
              </a:rPr>
              <a:t>17</a:t>
            </a:fld>
            <a:endParaRPr lang="en-CA" dirty="0">
              <a:solidFill>
                <a:schemeClr val="bg1"/>
              </a:solidFill>
            </a:endParaRPr>
          </a:p>
        </p:txBody>
      </p:sp>
    </p:spTree>
    <p:extLst>
      <p:ext uri="{BB962C8B-B14F-4D97-AF65-F5344CB8AC3E}">
        <p14:creationId xmlns:p14="http://schemas.microsoft.com/office/powerpoint/2010/main" val="1646159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500"/>
                                        <p:tgtEl>
                                          <p:spTgt spid="3"/>
                                        </p:tgtEl>
                                      </p:cBhvr>
                                    </p:animEffect>
                                  </p:childTnLst>
                                </p:cTn>
                              </p:par>
                            </p:childTnLst>
                          </p:cTn>
                        </p:par>
                        <p:par>
                          <p:cTn id="8" fill="hold">
                            <p:stCondLst>
                              <p:cond delay="1500"/>
                            </p:stCondLst>
                            <p:childTnLst>
                              <p:par>
                                <p:cTn id="9" presetID="1" presetClass="exit"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hidden"/>
                                      </p:to>
                                    </p:set>
                                  </p:childTnLst>
                                </p:cTn>
                              </p:par>
                            </p:childTnLst>
                          </p:cTn>
                        </p:par>
                        <p:par>
                          <p:cTn id="11" fill="hold">
                            <p:stCondLst>
                              <p:cond delay="1500"/>
                            </p:stCondLst>
                            <p:childTnLst>
                              <p:par>
                                <p:cTn id="12" presetID="17" presetClass="exit" presetSubtype="10" fill="hold" grpId="0" nodeType="afterEffect">
                                  <p:stCondLst>
                                    <p:cond delay="0"/>
                                  </p:stCondLst>
                                  <p:childTnLst>
                                    <p:anim calcmode="lin" valueType="num">
                                      <p:cBhvr>
                                        <p:cTn id="13" dur="2000"/>
                                        <p:tgtEl>
                                          <p:spTgt spid="19"/>
                                        </p:tgtEl>
                                        <p:attrNameLst>
                                          <p:attrName>ppt_w</p:attrName>
                                        </p:attrNameLst>
                                      </p:cBhvr>
                                      <p:tavLst>
                                        <p:tav tm="0">
                                          <p:val>
                                            <p:strVal val="ppt_w"/>
                                          </p:val>
                                        </p:tav>
                                        <p:tav tm="100000">
                                          <p:val>
                                            <p:fltVal val="0"/>
                                          </p:val>
                                        </p:tav>
                                      </p:tavLst>
                                    </p:anim>
                                    <p:anim calcmode="lin" valueType="num">
                                      <p:cBhvr>
                                        <p:cTn id="14" dur="2000"/>
                                        <p:tgtEl>
                                          <p:spTgt spid="19"/>
                                        </p:tgtEl>
                                        <p:attrNameLst>
                                          <p:attrName>ppt_h</p:attrName>
                                        </p:attrNameLst>
                                      </p:cBhvr>
                                      <p:tavLst>
                                        <p:tav tm="0">
                                          <p:val>
                                            <p:strVal val="ppt_h"/>
                                          </p:val>
                                        </p:tav>
                                        <p:tav tm="100000">
                                          <p:val>
                                            <p:strVal val="ppt_h"/>
                                          </p:val>
                                        </p:tav>
                                      </p:tavLst>
                                    </p:anim>
                                    <p:set>
                                      <p:cBhvr>
                                        <p:cTn id="15" dur="1" fill="hold">
                                          <p:stCondLst>
                                            <p:cond delay="1999"/>
                                          </p:stCondLst>
                                        </p:cTn>
                                        <p:tgtEl>
                                          <p:spTgt spid="19"/>
                                        </p:tgtEl>
                                        <p:attrNameLst>
                                          <p:attrName>style.visibility</p:attrName>
                                        </p:attrNameLst>
                                      </p:cBhvr>
                                      <p:to>
                                        <p:strVal val="hidden"/>
                                      </p:to>
                                    </p:set>
                                  </p:childTnLst>
                                </p:cTn>
                              </p:par>
                              <p:par>
                                <p:cTn id="16" presetID="17" presetClass="exit" presetSubtype="10" fill="hold" nodeType="withEffect">
                                  <p:stCondLst>
                                    <p:cond delay="0"/>
                                  </p:stCondLst>
                                  <p:childTnLst>
                                    <p:anim calcmode="lin" valueType="num">
                                      <p:cBhvr>
                                        <p:cTn id="17" dur="2000"/>
                                        <p:tgtEl>
                                          <p:spTgt spid="7"/>
                                        </p:tgtEl>
                                        <p:attrNameLst>
                                          <p:attrName>ppt_w</p:attrName>
                                        </p:attrNameLst>
                                      </p:cBhvr>
                                      <p:tavLst>
                                        <p:tav tm="0">
                                          <p:val>
                                            <p:strVal val="ppt_w"/>
                                          </p:val>
                                        </p:tav>
                                        <p:tav tm="100000">
                                          <p:val>
                                            <p:fltVal val="0"/>
                                          </p:val>
                                        </p:tav>
                                      </p:tavLst>
                                    </p:anim>
                                    <p:anim calcmode="lin" valueType="num">
                                      <p:cBhvr>
                                        <p:cTn id="18" dur="2000"/>
                                        <p:tgtEl>
                                          <p:spTgt spid="7"/>
                                        </p:tgtEl>
                                        <p:attrNameLst>
                                          <p:attrName>ppt_h</p:attrName>
                                        </p:attrNameLst>
                                      </p:cBhvr>
                                      <p:tavLst>
                                        <p:tav tm="0">
                                          <p:val>
                                            <p:strVal val="ppt_h"/>
                                          </p:val>
                                        </p:tav>
                                        <p:tav tm="100000">
                                          <p:val>
                                            <p:strVal val="ppt_h"/>
                                          </p:val>
                                        </p:tav>
                                      </p:tavLst>
                                    </p:anim>
                                    <p:set>
                                      <p:cBhvr>
                                        <p:cTn id="19" dur="1" fill="hold">
                                          <p:stCondLst>
                                            <p:cond delay="1999"/>
                                          </p:stCondLst>
                                        </p:cTn>
                                        <p:tgtEl>
                                          <p:spTgt spid="7"/>
                                        </p:tgtEl>
                                        <p:attrNameLst>
                                          <p:attrName>style.visibility</p:attrName>
                                        </p:attrNameLst>
                                      </p:cBhvr>
                                      <p:to>
                                        <p:strVal val="hidden"/>
                                      </p:to>
                                    </p:set>
                                  </p:childTnLst>
                                </p:cTn>
                              </p:par>
                              <p:par>
                                <p:cTn id="20" presetID="17" presetClass="exit" presetSubtype="10" fill="hold" grpId="0" nodeType="withEffect">
                                  <p:stCondLst>
                                    <p:cond delay="0"/>
                                  </p:stCondLst>
                                  <p:childTnLst>
                                    <p:anim calcmode="lin" valueType="num">
                                      <p:cBhvr>
                                        <p:cTn id="21" dur="2000"/>
                                        <p:tgtEl>
                                          <p:spTgt spid="20"/>
                                        </p:tgtEl>
                                        <p:attrNameLst>
                                          <p:attrName>ppt_w</p:attrName>
                                        </p:attrNameLst>
                                      </p:cBhvr>
                                      <p:tavLst>
                                        <p:tav tm="0">
                                          <p:val>
                                            <p:strVal val="ppt_w"/>
                                          </p:val>
                                        </p:tav>
                                        <p:tav tm="100000">
                                          <p:val>
                                            <p:fltVal val="0"/>
                                          </p:val>
                                        </p:tav>
                                      </p:tavLst>
                                    </p:anim>
                                    <p:anim calcmode="lin" valueType="num">
                                      <p:cBhvr>
                                        <p:cTn id="22" dur="2000"/>
                                        <p:tgtEl>
                                          <p:spTgt spid="20"/>
                                        </p:tgtEl>
                                        <p:attrNameLst>
                                          <p:attrName>ppt_h</p:attrName>
                                        </p:attrNameLst>
                                      </p:cBhvr>
                                      <p:tavLst>
                                        <p:tav tm="0">
                                          <p:val>
                                            <p:strVal val="ppt_h"/>
                                          </p:val>
                                        </p:tav>
                                        <p:tav tm="100000">
                                          <p:val>
                                            <p:strVal val="ppt_h"/>
                                          </p:val>
                                        </p:tav>
                                      </p:tavLst>
                                    </p:anim>
                                    <p:set>
                                      <p:cBhvr>
                                        <p:cTn id="23" dur="1" fill="hold">
                                          <p:stCondLst>
                                            <p:cond delay="1999"/>
                                          </p:stCondLst>
                                        </p:cTn>
                                        <p:tgtEl>
                                          <p:spTgt spid="20"/>
                                        </p:tgtEl>
                                        <p:attrNameLst>
                                          <p:attrName>style.visibility</p:attrName>
                                        </p:attrNameLst>
                                      </p:cBhvr>
                                      <p:to>
                                        <p:strVal val="hidden"/>
                                      </p:to>
                                    </p:set>
                                  </p:childTnLst>
                                </p:cTn>
                              </p:par>
                            </p:childTnLst>
                          </p:cTn>
                        </p:par>
                        <p:par>
                          <p:cTn id="24" fill="hold">
                            <p:stCondLst>
                              <p:cond delay="3500"/>
                            </p:stCondLst>
                            <p:childTnLst>
                              <p:par>
                                <p:cTn id="25" presetID="22" presetClass="entr" presetSubtype="1" fill="hold" nodeType="afterEffect">
                                  <p:stCondLst>
                                    <p:cond delay="50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3000"/>
                                        <p:tgtEl>
                                          <p:spTgt spid="18"/>
                                        </p:tgtEl>
                                      </p:cBhvr>
                                    </p:animEffect>
                                  </p:childTnLst>
                                </p:cTn>
                              </p:par>
                            </p:childTnLst>
                          </p:cTn>
                        </p:par>
                        <p:par>
                          <p:cTn id="28" fill="hold">
                            <p:stCondLst>
                              <p:cond delay="7000"/>
                            </p:stCondLst>
                            <p:childTnLst>
                              <p:par>
                                <p:cTn id="29" presetID="31"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1000" fill="hold"/>
                                        <p:tgtEl>
                                          <p:spTgt spid="21"/>
                                        </p:tgtEl>
                                        <p:attrNameLst>
                                          <p:attrName>ppt_w</p:attrName>
                                        </p:attrNameLst>
                                      </p:cBhvr>
                                      <p:tavLst>
                                        <p:tav tm="0">
                                          <p:val>
                                            <p:fltVal val="0"/>
                                          </p:val>
                                        </p:tav>
                                        <p:tav tm="100000">
                                          <p:val>
                                            <p:strVal val="#ppt_w"/>
                                          </p:val>
                                        </p:tav>
                                      </p:tavLst>
                                    </p:anim>
                                    <p:anim calcmode="lin" valueType="num">
                                      <p:cBhvr>
                                        <p:cTn id="32" dur="1000" fill="hold"/>
                                        <p:tgtEl>
                                          <p:spTgt spid="21"/>
                                        </p:tgtEl>
                                        <p:attrNameLst>
                                          <p:attrName>ppt_h</p:attrName>
                                        </p:attrNameLst>
                                      </p:cBhvr>
                                      <p:tavLst>
                                        <p:tav tm="0">
                                          <p:val>
                                            <p:fltVal val="0"/>
                                          </p:val>
                                        </p:tav>
                                        <p:tav tm="100000">
                                          <p:val>
                                            <p:strVal val="#ppt_h"/>
                                          </p:val>
                                        </p:tav>
                                      </p:tavLst>
                                    </p:anim>
                                    <p:anim calcmode="lin" valueType="num">
                                      <p:cBhvr>
                                        <p:cTn id="33" dur="1000" fill="hold"/>
                                        <p:tgtEl>
                                          <p:spTgt spid="21"/>
                                        </p:tgtEl>
                                        <p:attrNameLst>
                                          <p:attrName>style.rotation</p:attrName>
                                        </p:attrNameLst>
                                      </p:cBhvr>
                                      <p:tavLst>
                                        <p:tav tm="0">
                                          <p:val>
                                            <p:fltVal val="90"/>
                                          </p:val>
                                        </p:tav>
                                        <p:tav tm="100000">
                                          <p:val>
                                            <p:fltVal val="0"/>
                                          </p:val>
                                        </p:tav>
                                      </p:tavLst>
                                    </p:anim>
                                    <p:animEffect transition="in" filter="fade">
                                      <p:cBhvr>
                                        <p:cTn id="34" dur="1000"/>
                                        <p:tgtEl>
                                          <p:spTgt spid="21"/>
                                        </p:tgtEl>
                                      </p:cBhvr>
                                    </p:animEffect>
                                  </p:childTnLst>
                                </p:cTn>
                              </p:par>
                            </p:childTnLst>
                          </p:cTn>
                        </p:par>
                        <p:par>
                          <p:cTn id="35" fill="hold">
                            <p:stCondLst>
                              <p:cond delay="8000"/>
                            </p:stCondLst>
                            <p:childTnLst>
                              <p:par>
                                <p:cTn id="36" presetID="14" presetClass="entr" presetSubtype="1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randombar(horizontal)">
                                      <p:cBhvr>
                                        <p:cTn id="38" dur="2500"/>
                                        <p:tgtEl>
                                          <p:spTgt spid="11"/>
                                        </p:tgtEl>
                                      </p:cBhvr>
                                    </p:animEffect>
                                  </p:childTnLst>
                                </p:cTn>
                              </p:par>
                            </p:childTnLst>
                          </p:cTn>
                        </p:par>
                        <p:par>
                          <p:cTn id="39" fill="hold">
                            <p:stCondLst>
                              <p:cond delay="10500"/>
                            </p:stCondLst>
                            <p:childTnLst>
                              <p:par>
                                <p:cTn id="40" presetID="14" presetClass="entr" presetSubtype="1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randombar(horizontal)">
                                      <p:cBhvr>
                                        <p:cTn id="42" dur="2500"/>
                                        <p:tgtEl>
                                          <p:spTgt spid="12"/>
                                        </p:tgtEl>
                                      </p:cBhvr>
                                    </p:animEffect>
                                  </p:childTnLst>
                                </p:cTn>
                              </p:par>
                            </p:childTnLst>
                          </p:cTn>
                        </p:par>
                        <p:par>
                          <p:cTn id="43" fill="hold">
                            <p:stCondLst>
                              <p:cond delay="13000"/>
                            </p:stCondLst>
                            <p:childTnLst>
                              <p:par>
                                <p:cTn id="44" presetID="16" presetClass="entr" presetSubtype="21" fill="hold" nodeType="afterEffect">
                                  <p:stCondLst>
                                    <p:cond delay="1500"/>
                                  </p:stCondLst>
                                  <p:childTnLst>
                                    <p:set>
                                      <p:cBhvr>
                                        <p:cTn id="45" dur="1" fill="hold">
                                          <p:stCondLst>
                                            <p:cond delay="0"/>
                                          </p:stCondLst>
                                        </p:cTn>
                                        <p:tgtEl>
                                          <p:spTgt spid="5">
                                            <p:txEl>
                                              <p:pRg st="0" end="0"/>
                                            </p:txEl>
                                          </p:spTgt>
                                        </p:tgtEl>
                                        <p:attrNameLst>
                                          <p:attrName>style.visibility</p:attrName>
                                        </p:attrNameLst>
                                      </p:cBhvr>
                                      <p:to>
                                        <p:strVal val="visible"/>
                                      </p:to>
                                    </p:set>
                                    <p:animEffect transition="in" filter="barn(inVertical)">
                                      <p:cBhvr>
                                        <p:cTn id="46"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1" grpId="0" animBg="1"/>
      <p:bldP spid="12" grpId="0" animBg="1"/>
      <p:bldP spid="19" grpId="0" animBg="1"/>
      <p:bldP spid="20" grpId="0" animBg="1"/>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44000">
              <a:schemeClr val="tx1"/>
            </a:gs>
            <a:gs pos="28000">
              <a:schemeClr val="tx1"/>
            </a:gs>
            <a:gs pos="59000">
              <a:srgbClr val="00FFFF"/>
            </a:gs>
            <a:gs pos="100000">
              <a:srgbClr val="00FFFF"/>
            </a:gs>
          </a:gsLst>
          <a:lin ang="10800000" scaled="1"/>
          <a:tileRect/>
        </a:gradFill>
        <a:effectLst/>
      </p:bgPr>
    </p:bg>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4339786" y="2227343"/>
            <a:ext cx="4127949" cy="4132677"/>
          </a:xfrm>
          <a:prstGeom prst="rect">
            <a:avLst/>
          </a:prstGeom>
          <a:noFill/>
          <a:effectLst>
            <a:glow rad="457200">
              <a:schemeClr val="accent5">
                <a:lumMod val="20000"/>
                <a:lumOff val="80000"/>
                <a:alpha val="40000"/>
              </a:schemeClr>
            </a:glow>
          </a:effectLst>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8610599" y="6356350"/>
            <a:ext cx="3467099" cy="365125"/>
          </a:xfrm>
        </p:spPr>
        <p:txBody>
          <a:bodyPr/>
          <a:lstStyle/>
          <a:p>
            <a:fld id="{CAB0B796-0BEC-434C-B7F9-2382C16E0666}" type="slidenum">
              <a:rPr lang="en-CA" sz="1400" b="1" smtClean="0">
                <a:solidFill>
                  <a:schemeClr val="bg1"/>
                </a:solidFill>
              </a:rPr>
              <a:t>18</a:t>
            </a:fld>
            <a:endParaRPr lang="en-CA" sz="1400" b="1" dirty="0">
              <a:solidFill>
                <a:schemeClr val="bg1"/>
              </a:solidFill>
            </a:endParaRPr>
          </a:p>
        </p:txBody>
      </p:sp>
      <p:sp>
        <p:nvSpPr>
          <p:cNvPr id="3" name="Rectangle: Rounded Corners 2">
            <a:extLst>
              <a:ext uri="{FF2B5EF4-FFF2-40B4-BE49-F238E27FC236}">
                <a16:creationId xmlns:a16="http://schemas.microsoft.com/office/drawing/2014/main" id="{CFDA7627-5DF9-45A7-AA6B-54811452C1EC}"/>
              </a:ext>
            </a:extLst>
          </p:cNvPr>
          <p:cNvSpPr/>
          <p:nvPr/>
        </p:nvSpPr>
        <p:spPr>
          <a:xfrm>
            <a:off x="269951" y="155899"/>
            <a:ext cx="11471776" cy="1468341"/>
          </a:xfrm>
          <a:prstGeom prst="roundRect">
            <a:avLst>
              <a:gd name="adj" fmla="val 37075"/>
            </a:avLst>
          </a:prstGeom>
          <a:solidFill>
            <a:schemeClr val="tx2">
              <a:lumMod val="40000"/>
              <a:lumOff val="60000"/>
            </a:schemeClr>
          </a:solidFill>
          <a:ln w="76200">
            <a:solidFill>
              <a:srgbClr val="CC00CC"/>
            </a:solidFill>
          </a:ln>
          <a:scene3d>
            <a:camera prst="orthographicFront"/>
            <a:lightRig rig="threePt" dir="t"/>
          </a:scene3d>
          <a:sp3d>
            <a:bevelT w="190500" h="1778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7200" b="1" dirty="0">
                <a:ln w="38100">
                  <a:solidFill>
                    <a:srgbClr val="0000FF"/>
                  </a:solidFill>
                </a:ln>
                <a:solidFill>
                  <a:srgbClr val="00B050"/>
                </a:solidFill>
                <a:effectLst>
                  <a:glow rad="127000">
                    <a:srgbClr val="FFFF00"/>
                  </a:glow>
                  <a:outerShdw blurRad="50800" dist="50800" dir="5400000" sx="102000" sy="102000" algn="ctr" rotWithShape="0">
                    <a:srgbClr val="00FFFF"/>
                  </a:outerShdw>
                </a:effectLst>
                <a:latin typeface="Snap ITC" panose="04040A07060A02020202" pitchFamily="82" charset="0"/>
              </a:rPr>
              <a:t>The Two </a:t>
            </a:r>
            <a:r>
              <a:rPr lang="en-CA" sz="7200" b="1" dirty="0" err="1">
                <a:ln w="38100">
                  <a:solidFill>
                    <a:srgbClr val="0000FF"/>
                  </a:solidFill>
                </a:ln>
                <a:solidFill>
                  <a:srgbClr val="00B050"/>
                </a:solidFill>
                <a:effectLst>
                  <a:glow rad="127000">
                    <a:srgbClr val="FFFF00"/>
                  </a:glow>
                  <a:outerShdw blurRad="50800" dist="50800" dir="5400000" sx="102000" sy="102000" algn="ctr" rotWithShape="0">
                    <a:srgbClr val="00FFFF"/>
                  </a:outerShdw>
                </a:effectLst>
                <a:latin typeface="Snap ITC" panose="04040A07060A02020202" pitchFamily="82" charset="0"/>
              </a:rPr>
              <a:t>Covenan</a:t>
            </a:r>
            <a:r>
              <a:rPr lang="en-CA" sz="7200" b="1" dirty="0">
                <a:ln w="38100">
                  <a:solidFill>
                    <a:srgbClr val="0000FF"/>
                  </a:solidFill>
                </a:ln>
                <a:solidFill>
                  <a:srgbClr val="00B050"/>
                </a:solidFill>
                <a:effectLst>
                  <a:glow rad="127000">
                    <a:srgbClr val="FFFF00"/>
                  </a:glow>
                  <a:outerShdw blurRad="50800" dist="50800" dir="5400000" sx="102000" sy="102000" algn="ctr" rotWithShape="0">
                    <a:srgbClr val="00FFFF"/>
                  </a:outerShdw>
                </a:effectLst>
                <a:latin typeface="Snap ITC" panose="04040A07060A02020202" pitchFamily="82" charset="0"/>
              </a:rPr>
              <a:t>   s </a:t>
            </a:r>
            <a:endParaRPr lang="en-CA" sz="7200" dirty="0">
              <a:ln w="38100">
                <a:solidFill>
                  <a:srgbClr val="002060"/>
                </a:solidFill>
              </a:ln>
              <a:solidFill>
                <a:srgbClr val="FF0000"/>
              </a:solidFill>
              <a:effectLst>
                <a:glow rad="127000">
                  <a:srgbClr val="FFFF00"/>
                </a:glow>
                <a:outerShdw blurRad="50800" dist="50800" dir="5400000" sx="102000" sy="102000" algn="ctr" rotWithShape="0">
                  <a:srgbClr val="00FFFF"/>
                </a:outerShdw>
              </a:effectLst>
              <a:latin typeface="Snap ITC" panose="04040A07060A02020202" pitchFamily="82" charset="0"/>
            </a:endParaRPr>
          </a:p>
        </p:txBody>
      </p:sp>
      <p:sp>
        <p:nvSpPr>
          <p:cNvPr id="4" name="Rectangle: Rounded Corners 3">
            <a:extLst>
              <a:ext uri="{FF2B5EF4-FFF2-40B4-BE49-F238E27FC236}">
                <a16:creationId xmlns:a16="http://schemas.microsoft.com/office/drawing/2014/main" id="{70959AD5-0244-4860-9FD8-D07B2BCF214E}"/>
              </a:ext>
            </a:extLst>
          </p:cNvPr>
          <p:cNvSpPr/>
          <p:nvPr/>
        </p:nvSpPr>
        <p:spPr>
          <a:xfrm rot="19986508">
            <a:off x="8163677" y="4198762"/>
            <a:ext cx="3968325" cy="2018696"/>
          </a:xfrm>
          <a:prstGeom prst="roundRect">
            <a:avLst>
              <a:gd name="adj" fmla="val 50000"/>
            </a:avLst>
          </a:prstGeom>
          <a:solidFill>
            <a:schemeClr val="tx1"/>
          </a:solidFill>
          <a:ln w="38100">
            <a:solidFill>
              <a:srgbClr val="F74FEB"/>
            </a:solidFill>
          </a:ln>
          <a:scene3d>
            <a:camera prst="orthographicFront"/>
            <a:lightRig rig="threePt" dir="t"/>
          </a:scene3d>
          <a:sp3d>
            <a:bevelT w="254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Covenant of the Night</a:t>
            </a:r>
          </a:p>
        </p:txBody>
      </p:sp>
      <p:sp>
        <p:nvSpPr>
          <p:cNvPr id="6" name="Rectangle: Rounded Corners 5">
            <a:extLst>
              <a:ext uri="{FF2B5EF4-FFF2-40B4-BE49-F238E27FC236}">
                <a16:creationId xmlns:a16="http://schemas.microsoft.com/office/drawing/2014/main" id="{34DB54CF-7B9A-4605-A415-3466DE066B34}"/>
              </a:ext>
            </a:extLst>
          </p:cNvPr>
          <p:cNvSpPr/>
          <p:nvPr/>
        </p:nvSpPr>
        <p:spPr>
          <a:xfrm rot="19986508">
            <a:off x="314024" y="2218982"/>
            <a:ext cx="3805043" cy="1885677"/>
          </a:xfrm>
          <a:prstGeom prst="roundRect">
            <a:avLst>
              <a:gd name="adj" fmla="val 50000"/>
            </a:avLst>
          </a:prstGeom>
          <a:solidFill>
            <a:schemeClr val="accent6">
              <a:lumMod val="60000"/>
              <a:lumOff val="40000"/>
            </a:schemeClr>
          </a:solidFill>
          <a:ln w="57150">
            <a:solidFill>
              <a:srgbClr val="7030A0"/>
            </a:solidFill>
          </a:ln>
          <a:scene3d>
            <a:camera prst="orthographicFront"/>
            <a:lightRig rig="threePt" dir="t"/>
          </a:scene3d>
          <a:sp3d>
            <a:bevelT w="2413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a:ln w="19050">
                  <a:solidFill>
                    <a:srgbClr val="0000FF"/>
                  </a:solidFill>
                </a:ln>
                <a:solidFill>
                  <a:schemeClr val="accent2"/>
                </a:solidFill>
                <a:effectLst>
                  <a:outerShdw blurRad="50800" dist="50800" dir="5400000" sx="102000" sy="102000" algn="ctr" rotWithShape="0">
                    <a:srgbClr val="FFCCFF"/>
                  </a:outerShdw>
                </a:effectLst>
                <a:latin typeface="Comic Sans MS" panose="030F0702030302020204" pitchFamily="66" charset="0"/>
              </a:rPr>
              <a:t>Covenant of the </a:t>
            </a:r>
            <a:r>
              <a:rPr lang="en-CA" sz="4000" b="1" dirty="0">
                <a:ln>
                  <a:solidFill>
                    <a:srgbClr val="0000FF"/>
                  </a:solidFill>
                </a:ln>
                <a:solidFill>
                  <a:srgbClr val="FFFF00"/>
                </a:solidFill>
                <a:effectLst>
                  <a:glow rad="152400">
                    <a:srgbClr val="00FFFF"/>
                  </a:glow>
                  <a:outerShdw blurRad="50800" dist="50800" dir="5400000" sx="104000" sy="104000" algn="ctr" rotWithShape="0">
                    <a:srgbClr val="FF0000"/>
                  </a:outerShdw>
                </a:effectLst>
                <a:latin typeface="Cooper Black" panose="0208090404030B020404" pitchFamily="18" charset="0"/>
              </a:rPr>
              <a:t>Light</a:t>
            </a:r>
          </a:p>
        </p:txBody>
      </p:sp>
      <p:sp>
        <p:nvSpPr>
          <p:cNvPr id="5" name="Rectangle: Rounded Corners 4">
            <a:extLst>
              <a:ext uri="{FF2B5EF4-FFF2-40B4-BE49-F238E27FC236}">
                <a16:creationId xmlns:a16="http://schemas.microsoft.com/office/drawing/2014/main" id="{206D3E99-EF48-4D14-B611-BB886904EE13}"/>
              </a:ext>
            </a:extLst>
          </p:cNvPr>
          <p:cNvSpPr/>
          <p:nvPr/>
        </p:nvSpPr>
        <p:spPr>
          <a:xfrm>
            <a:off x="100371" y="4718776"/>
            <a:ext cx="4440105" cy="2002699"/>
          </a:xfrm>
          <a:prstGeom prst="roundRect">
            <a:avLst>
              <a:gd name="adj" fmla="val 50000"/>
            </a:avLst>
          </a:prstGeom>
          <a:solidFill>
            <a:schemeClr val="accent2"/>
          </a:solidFill>
          <a:ln w="76200">
            <a:solidFill>
              <a:srgbClr val="0000FF"/>
            </a:solidFill>
          </a:ln>
          <a:scene3d>
            <a:camera prst="orthographicFront"/>
            <a:lightRig rig="threePt" dir="t">
              <a:rot lat="0" lon="0" rev="21594000"/>
            </a:lightRig>
          </a:scene3d>
          <a:sp3d extrusionH="215900" contourW="88900">
            <a:bevelT w="342900" h="190500" prst="riblet"/>
            <a:bevelB w="165100" h="285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ln>
                  <a:solidFill>
                    <a:srgbClr val="00FF00"/>
                  </a:solidFill>
                </a:ln>
                <a:solidFill>
                  <a:sysClr val="windowText" lastClr="000000"/>
                </a:solidFill>
                <a:effectLst>
                  <a:glow rad="63500">
                    <a:srgbClr val="CC00CC"/>
                  </a:glow>
                </a:effectLst>
                <a:latin typeface="Arial Black" panose="020B0A04020102020204" pitchFamily="34" charset="0"/>
              </a:rPr>
              <a:t>Which</a:t>
            </a:r>
            <a:r>
              <a:rPr lang="en-CA" sz="4000" dirty="0">
                <a:solidFill>
                  <a:sysClr val="windowText" lastClr="000000"/>
                </a:solidFill>
                <a:latin typeface="Arial Black" panose="020B0A04020102020204" pitchFamily="34" charset="0"/>
              </a:rPr>
              <a:t> came </a:t>
            </a:r>
            <a:r>
              <a:rPr lang="en-CA" sz="4000" dirty="0">
                <a:ln w="28575">
                  <a:solidFill>
                    <a:srgbClr val="0000FF"/>
                  </a:solidFill>
                </a:ln>
                <a:solidFill>
                  <a:sysClr val="windowText" lastClr="000000"/>
                </a:solidFill>
                <a:effectLst>
                  <a:glow rad="152400">
                    <a:srgbClr val="FFFF00"/>
                  </a:glow>
                  <a:outerShdw blurRad="50800" dist="50800" dir="5400000" sx="102000" sy="102000" algn="ctr" rotWithShape="0">
                    <a:srgbClr val="00FF00"/>
                  </a:outerShdw>
                </a:effectLst>
                <a:latin typeface="Arial Black" panose="020B0A04020102020204" pitchFamily="34" charset="0"/>
              </a:rPr>
              <a:t>FIRST</a:t>
            </a:r>
            <a:r>
              <a:rPr lang="en-CA" sz="4000" dirty="0">
                <a:solidFill>
                  <a:sysClr val="windowText" lastClr="000000"/>
                </a:solidFill>
                <a:latin typeface="Arial Black" panose="020B0A04020102020204" pitchFamily="34" charset="0"/>
              </a:rPr>
              <a:t>?</a:t>
            </a:r>
          </a:p>
        </p:txBody>
      </p:sp>
      <p:pic>
        <p:nvPicPr>
          <p:cNvPr id="8" name="Picture 12" descr="C:\Users\Rae\Desktop\Art on Desktop\white man clip art\yellow-blue smiley faces\Smiley Face  jpeg.png">
            <a:extLst>
              <a:ext uri="{FF2B5EF4-FFF2-40B4-BE49-F238E27FC236}">
                <a16:creationId xmlns:a16="http://schemas.microsoft.com/office/drawing/2014/main" id="{BFE521A9-4C50-4CE3-9CB9-0905255D589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779874" y="1847995"/>
            <a:ext cx="1297825" cy="1756338"/>
          </a:xfrm>
          <a:prstGeom prst="rect">
            <a:avLst/>
          </a:prstGeom>
          <a:noFill/>
          <a:effectLst>
            <a:glow rad="114300">
              <a:schemeClr val="accent4">
                <a:lumMod val="20000"/>
                <a:lumOff val="80000"/>
                <a:alpha val="85000"/>
              </a:schemeClr>
            </a:glow>
          </a:effectLst>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FECB95AA-8837-4086-AFB9-038579D4EB85}"/>
              </a:ext>
            </a:extLst>
          </p:cNvPr>
          <p:cNvSpPr/>
          <p:nvPr/>
        </p:nvSpPr>
        <p:spPr>
          <a:xfrm>
            <a:off x="9711421" y="235808"/>
            <a:ext cx="914400" cy="3107093"/>
          </a:xfrm>
          <a:prstGeom prst="rect">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8000" b="1" dirty="0">
                <a:ln w="38100">
                  <a:solidFill>
                    <a:srgbClr val="0000FF"/>
                  </a:solidFill>
                </a:ln>
                <a:solidFill>
                  <a:srgbClr val="FF0000"/>
                </a:solidFill>
                <a:effectLst>
                  <a:glow rad="127000">
                    <a:srgbClr val="FFFF00"/>
                  </a:glow>
                  <a:outerShdw blurRad="50800" dist="50800" dir="5400000" sx="102000" sy="102000" algn="ctr" rotWithShape="0">
                    <a:srgbClr val="00FFFF"/>
                  </a:outerShdw>
                </a:effectLst>
                <a:latin typeface="Snap ITC" panose="04040A07060A02020202" pitchFamily="82" charset="0"/>
              </a:rPr>
              <a:t>T</a:t>
            </a:r>
            <a:r>
              <a:rPr lang="en-CA" sz="5400" b="1" dirty="0">
                <a:ln w="38100">
                  <a:solidFill>
                    <a:srgbClr val="0000FF"/>
                  </a:solidFill>
                </a:ln>
                <a:solidFill>
                  <a:srgbClr val="FF0000"/>
                </a:solidFill>
                <a:effectLst>
                  <a:glow rad="127000">
                    <a:srgbClr val="FFFF00"/>
                  </a:glow>
                  <a:outerShdw blurRad="50800" dist="50800" dir="5400000" sx="102000" sy="102000" algn="ctr" rotWithShape="0">
                    <a:srgbClr val="00FFFF"/>
                  </a:outerShdw>
                </a:effectLst>
                <a:latin typeface="Snap ITC" panose="04040A07060A02020202" pitchFamily="82" charset="0"/>
              </a:rPr>
              <a:t>av</a:t>
            </a:r>
            <a:endParaRPr lang="en-CA" sz="5400" dirty="0">
              <a:solidFill>
                <a:srgbClr val="FF0000"/>
              </a:solidFill>
            </a:endParaRPr>
          </a:p>
        </p:txBody>
      </p:sp>
      <p:sp>
        <p:nvSpPr>
          <p:cNvPr id="10" name="Rectangle: Rounded Corners 9">
            <a:extLst>
              <a:ext uri="{FF2B5EF4-FFF2-40B4-BE49-F238E27FC236}">
                <a16:creationId xmlns:a16="http://schemas.microsoft.com/office/drawing/2014/main" id="{FEEF453E-384D-4130-85CA-C4754E6BE97A}"/>
              </a:ext>
            </a:extLst>
          </p:cNvPr>
          <p:cNvSpPr/>
          <p:nvPr/>
        </p:nvSpPr>
        <p:spPr>
          <a:xfrm>
            <a:off x="5200518" y="1464090"/>
            <a:ext cx="2412389" cy="527127"/>
          </a:xfrm>
          <a:prstGeom prst="roundRect">
            <a:avLst>
              <a:gd name="adj" fmla="val 50000"/>
            </a:avLst>
          </a:prstGeom>
          <a:solidFill>
            <a:srgbClr val="CC99FF"/>
          </a:solidFill>
          <a:ln w="38100">
            <a:solidFill>
              <a:srgbClr val="0000FF"/>
            </a:solidFill>
          </a:ln>
          <a:scene3d>
            <a:camera prst="orthographicFront"/>
            <a:lightRig rig="threePt" dir="t"/>
          </a:scene3d>
          <a:sp3d>
            <a:bevelT w="139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err="1">
                <a:solidFill>
                  <a:srgbClr val="002060"/>
                </a:solidFill>
              </a:rPr>
              <a:t>Jer</a:t>
            </a:r>
            <a:r>
              <a:rPr lang="en-CA" sz="2800" b="1" dirty="0">
                <a:solidFill>
                  <a:srgbClr val="002060"/>
                </a:solidFill>
              </a:rPr>
              <a:t> 33:20</a:t>
            </a:r>
          </a:p>
        </p:txBody>
      </p:sp>
    </p:spTree>
    <p:extLst>
      <p:ext uri="{BB962C8B-B14F-4D97-AF65-F5344CB8AC3E}">
        <p14:creationId xmlns:p14="http://schemas.microsoft.com/office/powerpoint/2010/main" val="16683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25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heckerboard(across)">
                                      <p:cBhvr>
                                        <p:cTn id="14" dur="1250"/>
                                        <p:tgtEl>
                                          <p:spTgt spid="6"/>
                                        </p:tgtEl>
                                      </p:cBhvr>
                                    </p:animEffect>
                                  </p:childTnLst>
                                </p:cTn>
                              </p:par>
                            </p:childTnLst>
                          </p:cTn>
                        </p:par>
                        <p:par>
                          <p:cTn id="15" fill="hold">
                            <p:stCondLst>
                              <p:cond delay="1250"/>
                            </p:stCondLst>
                            <p:childTnLst>
                              <p:par>
                                <p:cTn id="16" presetID="31" presetClass="entr" presetSubtype="0" fill="hold" grpId="0" nodeType="afterEffect">
                                  <p:stCondLst>
                                    <p:cond delay="125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style.rotation</p:attrName>
                                        </p:attrNameLst>
                                      </p:cBhvr>
                                      <p:tavLst>
                                        <p:tav tm="0">
                                          <p:val>
                                            <p:fltVal val="90"/>
                                          </p:val>
                                        </p:tav>
                                        <p:tav tm="100000">
                                          <p:val>
                                            <p:fltVal val="0"/>
                                          </p:val>
                                        </p:tav>
                                      </p:tavLst>
                                    </p:anim>
                                    <p:animEffect transition="in" filter="fade">
                                      <p:cBhvr>
                                        <p:cTn id="21" dur="1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linds(horizontal)">
                                      <p:cBhvr>
                                        <p:cTn id="26" dur="1000"/>
                                        <p:tgtEl>
                                          <p:spTgt spid="5"/>
                                        </p:tgtEl>
                                      </p:cBhvr>
                                    </p:animEffect>
                                  </p:childTnLst>
                                </p:cTn>
                              </p:par>
                            </p:childTnLst>
                          </p:cTn>
                        </p:par>
                        <p:par>
                          <p:cTn id="27" fill="hold">
                            <p:stCondLst>
                              <p:cond delay="1000"/>
                            </p:stCondLst>
                            <p:childTnLst>
                              <p:par>
                                <p:cTn id="28" presetID="53" presetClass="entr" presetSubtype="16"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5"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FF">
            <a:alpha val="52000"/>
          </a:srgb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B5992A-99CC-46F1-96B6-B512B1B1F853}"/>
              </a:ext>
            </a:extLst>
          </p:cNvPr>
          <p:cNvSpPr>
            <a:spLocks noGrp="1"/>
          </p:cNvSpPr>
          <p:nvPr>
            <p:ph type="sldNum" sz="quarter" idx="12"/>
          </p:nvPr>
        </p:nvSpPr>
        <p:spPr>
          <a:xfrm>
            <a:off x="9350187" y="6428067"/>
            <a:ext cx="2743200" cy="365125"/>
          </a:xfrm>
        </p:spPr>
        <p:txBody>
          <a:bodyPr/>
          <a:lstStyle/>
          <a:p>
            <a:fld id="{79D454C9-693C-4B68-AEF7-F33F1BD73953}" type="slidenum">
              <a:rPr lang="en-US" smtClean="0">
                <a:solidFill>
                  <a:srgbClr val="0000FF"/>
                </a:solidFill>
              </a:rPr>
              <a:t>19</a:t>
            </a:fld>
            <a:endParaRPr lang="en-US" dirty="0">
              <a:solidFill>
                <a:srgbClr val="0000FF"/>
              </a:solidFill>
            </a:endParaRPr>
          </a:p>
        </p:txBody>
      </p:sp>
      <p:sp>
        <p:nvSpPr>
          <p:cNvPr id="5" name="Rectangle: Rounded Corners 4">
            <a:extLst>
              <a:ext uri="{FF2B5EF4-FFF2-40B4-BE49-F238E27FC236}">
                <a16:creationId xmlns:a16="http://schemas.microsoft.com/office/drawing/2014/main" id="{32D8547D-23EC-4A27-ADA0-9F210B5F0A1A}"/>
              </a:ext>
            </a:extLst>
          </p:cNvPr>
          <p:cNvSpPr/>
          <p:nvPr/>
        </p:nvSpPr>
        <p:spPr>
          <a:xfrm>
            <a:off x="388097" y="706443"/>
            <a:ext cx="5905520" cy="2722557"/>
          </a:xfrm>
          <a:prstGeom prst="roundRect">
            <a:avLst/>
          </a:prstGeom>
          <a:solidFill>
            <a:schemeClr val="accent2">
              <a:lumMod val="40000"/>
              <a:lumOff val="60000"/>
            </a:schemeClr>
          </a:solidFill>
          <a:ln w="57150">
            <a:solidFill>
              <a:srgbClr val="0000FF"/>
            </a:solidFill>
          </a:ln>
          <a:scene3d>
            <a:camera prst="orthographicFront"/>
            <a:lightRig rig="threePt" dir="t"/>
          </a:scene3d>
          <a:sp3d>
            <a:bevelT w="336550" h="1587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a:solidFill>
                  <a:srgbClr val="002060"/>
                </a:solidFill>
              </a:rPr>
              <a:t>The</a:t>
            </a:r>
            <a:r>
              <a:rPr lang="en-CA" sz="3200" dirty="0"/>
              <a:t> </a:t>
            </a:r>
            <a:r>
              <a:rPr lang="en-CA" sz="3200" dirty="0">
                <a:ln>
                  <a:solidFill>
                    <a:srgbClr val="0000FF"/>
                  </a:solidFill>
                </a:ln>
                <a:solidFill>
                  <a:srgbClr val="00FFFF"/>
                </a:solidFill>
                <a:latin typeface="Snap ITC" panose="04040A07060A02020202" pitchFamily="82" charset="0"/>
              </a:rPr>
              <a:t>Tav,</a:t>
            </a:r>
            <a:r>
              <a:rPr lang="en-CA" sz="3200" dirty="0"/>
              <a:t> </a:t>
            </a:r>
            <a:r>
              <a:rPr lang="en-CA" sz="3200" dirty="0">
                <a:solidFill>
                  <a:srgbClr val="002060"/>
                </a:solidFill>
              </a:rPr>
              <a:t>being in one form, </a:t>
            </a:r>
          </a:p>
          <a:p>
            <a:pPr algn="ctr"/>
            <a:r>
              <a:rPr lang="en-CA" sz="3200" dirty="0">
                <a:solidFill>
                  <a:srgbClr val="002060"/>
                </a:solidFill>
              </a:rPr>
              <a:t>a  </a:t>
            </a:r>
            <a:r>
              <a:rPr lang="en-CA" sz="3200" dirty="0">
                <a:ln>
                  <a:solidFill>
                    <a:srgbClr val="0000FF"/>
                  </a:solidFill>
                </a:ln>
                <a:solidFill>
                  <a:srgbClr val="00FFFF"/>
                </a:solidFill>
                <a:effectLst>
                  <a:glow rad="127000">
                    <a:srgbClr val="FFFF00"/>
                  </a:glow>
                  <a:outerShdw blurRad="50800" dist="50800" dir="5400000" sx="102000" sy="102000" algn="ctr" rotWithShape="0">
                    <a:srgbClr val="00B050"/>
                  </a:outerShdw>
                </a:effectLst>
                <a:latin typeface="Snap ITC" panose="04040A07060A02020202" pitchFamily="82" charset="0"/>
              </a:rPr>
              <a:t>SIGNATURE</a:t>
            </a:r>
            <a:r>
              <a:rPr lang="en-CA" sz="3200" dirty="0"/>
              <a:t> </a:t>
            </a:r>
            <a:br>
              <a:rPr lang="en-CA" sz="3200" dirty="0"/>
            </a:br>
            <a:r>
              <a:rPr lang="en-CA" sz="3200" dirty="0">
                <a:solidFill>
                  <a:srgbClr val="002060"/>
                </a:solidFill>
              </a:rPr>
              <a:t>of “</a:t>
            </a:r>
            <a:r>
              <a:rPr lang="en-CA" sz="3200" b="1" u="sng" dirty="0">
                <a:solidFill>
                  <a:srgbClr val="002060"/>
                </a:solidFill>
              </a:rPr>
              <a:t>The ARTIST</a:t>
            </a:r>
            <a:r>
              <a:rPr lang="en-CA" sz="3200" dirty="0">
                <a:solidFill>
                  <a:srgbClr val="002060"/>
                </a:solidFill>
              </a:rPr>
              <a:t>” is </a:t>
            </a:r>
            <a:br>
              <a:rPr lang="en-CA" sz="3200" dirty="0">
                <a:solidFill>
                  <a:srgbClr val="002060"/>
                </a:solidFill>
              </a:rPr>
            </a:br>
            <a:r>
              <a:rPr lang="en-CA" sz="3200" dirty="0">
                <a:solidFill>
                  <a:srgbClr val="002060"/>
                </a:solidFill>
              </a:rPr>
              <a:t>the </a:t>
            </a:r>
            <a:r>
              <a:rPr lang="en-CA" sz="3200" dirty="0">
                <a:ln w="19050">
                  <a:solidFill>
                    <a:srgbClr val="0000FF"/>
                  </a:solidFill>
                </a:ln>
                <a:solidFill>
                  <a:srgbClr val="FF0000"/>
                </a:solidFill>
                <a:latin typeface="Arial Black" panose="020B0A04020102020204" pitchFamily="34" charset="0"/>
              </a:rPr>
              <a:t>HEART</a:t>
            </a:r>
            <a:r>
              <a:rPr lang="en-CA" sz="3200" dirty="0"/>
              <a:t> </a:t>
            </a:r>
            <a:r>
              <a:rPr lang="en-CA" sz="3200" dirty="0">
                <a:solidFill>
                  <a:srgbClr val="002060"/>
                </a:solidFill>
              </a:rPr>
              <a:t>of this study.</a:t>
            </a:r>
          </a:p>
        </p:txBody>
      </p:sp>
      <p:sp>
        <p:nvSpPr>
          <p:cNvPr id="11" name="Rectangle: Rounded Corners 10">
            <a:extLst>
              <a:ext uri="{FF2B5EF4-FFF2-40B4-BE49-F238E27FC236}">
                <a16:creationId xmlns:a16="http://schemas.microsoft.com/office/drawing/2014/main" id="{6F5EC508-8719-4F86-A3F5-65C2B292B820}"/>
              </a:ext>
            </a:extLst>
          </p:cNvPr>
          <p:cNvSpPr/>
          <p:nvPr/>
        </p:nvSpPr>
        <p:spPr>
          <a:xfrm>
            <a:off x="5856055" y="3706975"/>
            <a:ext cx="6151218" cy="2650181"/>
          </a:xfrm>
          <a:prstGeom prst="roundRect">
            <a:avLst/>
          </a:prstGeom>
          <a:solidFill>
            <a:schemeClr val="accent2">
              <a:lumMod val="40000"/>
              <a:lumOff val="60000"/>
            </a:schemeClr>
          </a:solidFill>
          <a:ln w="57150">
            <a:solidFill>
              <a:srgbClr val="0000FF"/>
            </a:solidFill>
          </a:ln>
          <a:scene3d>
            <a:camera prst="orthographicFront"/>
            <a:lightRig rig="threePt" dir="t"/>
          </a:scene3d>
          <a:sp3d>
            <a:bevelT w="336550" h="1587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b="1" dirty="0">
                <a:solidFill>
                  <a:srgbClr val="C00000"/>
                </a:solidFill>
              </a:rPr>
              <a:t>How </a:t>
            </a:r>
            <a:r>
              <a:rPr lang="en-CA" sz="3200" b="1" u="sng" dirty="0">
                <a:solidFill>
                  <a:schemeClr val="accent6">
                    <a:lumMod val="50000"/>
                  </a:schemeClr>
                </a:solidFill>
                <a:latin typeface="Arial Black" panose="020B0A04020102020204" pitchFamily="34" charset="0"/>
              </a:rPr>
              <a:t>man</a:t>
            </a:r>
            <a:r>
              <a:rPr lang="en-CA" sz="3200" b="1" dirty="0">
                <a:solidFill>
                  <a:schemeClr val="accent6">
                    <a:lumMod val="50000"/>
                  </a:schemeClr>
                </a:solidFill>
                <a:latin typeface="Arial Black" panose="020B0A04020102020204" pitchFamily="34" charset="0"/>
              </a:rPr>
              <a:t>y</a:t>
            </a:r>
            <a:r>
              <a:rPr lang="en-CA" sz="3200" b="1" dirty="0">
                <a:solidFill>
                  <a:srgbClr val="C00000"/>
                </a:solidFill>
              </a:rPr>
              <a:t> “</a:t>
            </a:r>
            <a:r>
              <a:rPr lang="en-CA" sz="3200" b="1" dirty="0">
                <a:ln w="19050">
                  <a:solidFill>
                    <a:schemeClr val="tx1"/>
                  </a:solidFill>
                </a:ln>
                <a:solidFill>
                  <a:srgbClr val="C00000"/>
                </a:solidFill>
                <a:effectLst>
                  <a:outerShdw blurRad="50800" dist="50800" dir="5400000" algn="ctr" rotWithShape="0">
                    <a:srgbClr val="00FF00"/>
                  </a:outerShdw>
                </a:effectLst>
                <a:latin typeface="Arial Black" panose="020B0A04020102020204" pitchFamily="34" charset="0"/>
              </a:rPr>
              <a:t>ARTISTS</a:t>
            </a:r>
            <a:r>
              <a:rPr lang="en-CA" sz="3200" b="1" dirty="0">
                <a:solidFill>
                  <a:srgbClr val="C00000"/>
                </a:solidFill>
              </a:rPr>
              <a:t>” </a:t>
            </a:r>
            <a:br>
              <a:rPr lang="en-CA" sz="3200" b="1" dirty="0">
                <a:solidFill>
                  <a:srgbClr val="C00000"/>
                </a:solidFill>
              </a:rPr>
            </a:br>
            <a:r>
              <a:rPr lang="en-CA" sz="3200" b="1" dirty="0">
                <a:solidFill>
                  <a:srgbClr val="C00000"/>
                </a:solidFill>
              </a:rPr>
              <a:t>are recorded within the </a:t>
            </a:r>
            <a:br>
              <a:rPr lang="en-CA" sz="3200" b="1" dirty="0">
                <a:solidFill>
                  <a:srgbClr val="C00000"/>
                </a:solidFill>
              </a:rPr>
            </a:br>
            <a:r>
              <a:rPr lang="en-CA" sz="3200" b="1" u="sng" dirty="0">
                <a:solidFill>
                  <a:srgbClr val="C00000"/>
                </a:solidFill>
                <a:effectLst>
                  <a:glow rad="76200">
                    <a:schemeClr val="tx1"/>
                  </a:glow>
                </a:effectLst>
              </a:rPr>
              <a:t>FIRST 2 VERSES OF </a:t>
            </a:r>
            <a:br>
              <a:rPr lang="en-CA" sz="3200" b="1" dirty="0">
                <a:solidFill>
                  <a:srgbClr val="C00000"/>
                </a:solidFill>
              </a:rPr>
            </a:br>
            <a:r>
              <a:rPr lang="en-CA" sz="3200" b="1" dirty="0">
                <a:ln>
                  <a:solidFill>
                    <a:srgbClr val="0000FF"/>
                  </a:solidFill>
                </a:ln>
                <a:solidFill>
                  <a:srgbClr val="00B050"/>
                </a:solidFill>
              </a:rPr>
              <a:t>Genesis 1?</a:t>
            </a:r>
          </a:p>
        </p:txBody>
      </p:sp>
      <p:sp>
        <p:nvSpPr>
          <p:cNvPr id="12" name="Rectangle: Rounded Corners 11">
            <a:extLst>
              <a:ext uri="{FF2B5EF4-FFF2-40B4-BE49-F238E27FC236}">
                <a16:creationId xmlns:a16="http://schemas.microsoft.com/office/drawing/2014/main" id="{7AE0879F-8287-444E-B31C-57BDC61A95DB}"/>
              </a:ext>
            </a:extLst>
          </p:cNvPr>
          <p:cNvSpPr/>
          <p:nvPr/>
        </p:nvSpPr>
        <p:spPr>
          <a:xfrm>
            <a:off x="878890" y="4225771"/>
            <a:ext cx="4419341" cy="1184545"/>
          </a:xfrm>
          <a:prstGeom prst="roundRect">
            <a:avLst>
              <a:gd name="adj" fmla="val 32674"/>
            </a:avLst>
          </a:prstGeom>
          <a:solidFill>
            <a:srgbClr val="00B050"/>
          </a:solidFill>
          <a:ln w="57150">
            <a:solidFill>
              <a:srgbClr val="0000FF"/>
            </a:solidFill>
          </a:ln>
          <a:effectLst>
            <a:glow rad="127000">
              <a:srgbClr val="FFFF00"/>
            </a:glow>
          </a:effectLst>
          <a:scene3d>
            <a:camera prst="orthographicFront"/>
            <a:lightRig rig="threePt" dir="t"/>
          </a:scene3d>
          <a:sp3d>
            <a:bevelT w="336550" h="1587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u="sng" dirty="0">
                <a:solidFill>
                  <a:srgbClr val="002060"/>
                </a:solidFill>
                <a:effectLst>
                  <a:glow rad="127000">
                    <a:srgbClr val="00FFFF"/>
                  </a:glow>
                </a:effectLst>
                <a:latin typeface="Arial Black" panose="020B0A04020102020204" pitchFamily="34" charset="0"/>
              </a:rPr>
              <a:t>FOCAL POINT</a:t>
            </a:r>
            <a:r>
              <a:rPr lang="en-CA" sz="3200" dirty="0">
                <a:solidFill>
                  <a:srgbClr val="002060"/>
                </a:solidFill>
              </a:rPr>
              <a:t>   </a:t>
            </a:r>
          </a:p>
        </p:txBody>
      </p:sp>
      <p:sp>
        <p:nvSpPr>
          <p:cNvPr id="2" name="Heart 1">
            <a:extLst>
              <a:ext uri="{FF2B5EF4-FFF2-40B4-BE49-F238E27FC236}">
                <a16:creationId xmlns:a16="http://schemas.microsoft.com/office/drawing/2014/main" id="{27B3EF14-1BEA-474D-9B3E-DD290FC07759}"/>
              </a:ext>
            </a:extLst>
          </p:cNvPr>
          <p:cNvSpPr/>
          <p:nvPr/>
        </p:nvSpPr>
        <p:spPr>
          <a:xfrm>
            <a:off x="7100912" y="279915"/>
            <a:ext cx="4152151" cy="3356149"/>
          </a:xfrm>
          <a:prstGeom prst="heart">
            <a:avLst/>
          </a:prstGeom>
          <a:solidFill>
            <a:srgbClr val="0000FF"/>
          </a:solidFill>
          <a:ln w="19050">
            <a:solidFill>
              <a:srgbClr val="FF0000"/>
            </a:solidFill>
          </a:ln>
          <a:scene3d>
            <a:camera prst="orthographicFront"/>
            <a:lightRig rig="threePt" dir="t"/>
          </a:scene3d>
          <a:sp3d prstMaterial="dkEdge">
            <a:bevelT w="101600" h="825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Rounded Corners 12">
            <a:extLst>
              <a:ext uri="{FF2B5EF4-FFF2-40B4-BE49-F238E27FC236}">
                <a16:creationId xmlns:a16="http://schemas.microsoft.com/office/drawing/2014/main" id="{275941DA-D48D-495A-BE70-EDC4591A3188}"/>
              </a:ext>
            </a:extLst>
          </p:cNvPr>
          <p:cNvSpPr/>
          <p:nvPr/>
        </p:nvSpPr>
        <p:spPr>
          <a:xfrm>
            <a:off x="8384305" y="1577592"/>
            <a:ext cx="1585363" cy="1419106"/>
          </a:xfrm>
          <a:prstGeom prst="roundRect">
            <a:avLst>
              <a:gd name="adj" fmla="val 50000"/>
            </a:avLst>
          </a:prstGeom>
          <a:solidFill>
            <a:srgbClr val="C00000"/>
          </a:solidFill>
          <a:ln w="28575" cap="flat" cmpd="sng" algn="ctr">
            <a:solidFill>
              <a:sysClr val="windowText" lastClr="000000"/>
            </a:solidFill>
            <a:prstDash val="solid"/>
            <a:miter lim="800000"/>
          </a:ln>
          <a:effectLst>
            <a:glow rad="228600">
              <a:srgbClr val="FFC000">
                <a:satMod val="175000"/>
                <a:alpha val="40000"/>
              </a:srgbClr>
            </a:glow>
          </a:effectLst>
          <a:scene3d>
            <a:camera prst="orthographicFront"/>
            <a:lightRig rig="threePt" dir="t"/>
          </a:scene3d>
          <a:sp3d>
            <a:bevelT prst="angle"/>
          </a:sp3d>
        </p:spPr>
        <p:txBody>
          <a:bodyPr rtlCol="0" anchor="ctr">
            <a:sp3d extrusionH="57150">
              <a:bevelT h="25400" prst="softRound"/>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600" b="1" i="0" u="none" strike="noStrike" kern="0" cap="none" spc="0" normalizeH="0" baseline="0" noProof="0" dirty="0">
                <a:ln>
                  <a:solidFill>
                    <a:srgbClr val="CC00CC"/>
                  </a:solidFill>
                </a:ln>
                <a:solidFill>
                  <a:srgbClr val="00FF00"/>
                </a:solidFill>
                <a:effectLst>
                  <a:glow rad="127000">
                    <a:srgbClr val="0000FF"/>
                  </a:glow>
                  <a:outerShdw blurRad="50800" dist="50800" dir="5400000" algn="ctr" rotWithShape="0">
                    <a:srgbClr val="00FFFF"/>
                  </a:outerShdw>
                </a:effectLst>
                <a:uLnTx/>
                <a:uFillTx/>
                <a:latin typeface="Times New Roman" panose="02020603050405020304" pitchFamily="18" charset="0"/>
                <a:ea typeface="Calibri" panose="020F0502020204030204" pitchFamily="34" charset="0"/>
                <a:cs typeface="Times New Roman" panose="02020603050405020304" pitchFamily="18" charset="0"/>
              </a:rPr>
              <a:t>ת</a:t>
            </a:r>
            <a:endParaRPr kumimoji="0" lang="en-CA" sz="9600" b="0" i="0" u="none" strike="noStrike" kern="0" cap="none" spc="0" normalizeH="0" baseline="0" noProof="0" dirty="0">
              <a:ln>
                <a:solidFill>
                  <a:srgbClr val="CC00CC"/>
                </a:solidFill>
              </a:ln>
              <a:solidFill>
                <a:prstClr val="white"/>
              </a:solidFill>
              <a:effectLst>
                <a:glow rad="127000">
                  <a:srgbClr val="0000FF"/>
                </a:glow>
              </a:effectLst>
              <a:uLnTx/>
              <a:uFillTx/>
            </a:endParaRPr>
          </a:p>
        </p:txBody>
      </p:sp>
      <p:pic>
        <p:nvPicPr>
          <p:cNvPr id="9" name="Picture 12" descr="C:\Users\Rae\Desktop\Art on Desktop\white man clip art\yellow-blue smiley faces\Smiley Face  jpeg.png">
            <a:extLst>
              <a:ext uri="{FF2B5EF4-FFF2-40B4-BE49-F238E27FC236}">
                <a16:creationId xmlns:a16="http://schemas.microsoft.com/office/drawing/2014/main" id="{70E6E219-624B-40A9-B939-7BA61EEE56B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604150" y="5036854"/>
            <a:ext cx="1297825" cy="175633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15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12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1250"/>
                                        <p:tgtEl>
                                          <p:spTgt spid="12"/>
                                        </p:tgtEl>
                                      </p:cBhvr>
                                    </p:animEffect>
                                  </p:childTnLst>
                                </p:cTn>
                              </p:par>
                            </p:childTnLst>
                          </p:cTn>
                        </p:par>
                        <p:par>
                          <p:cTn id="13" fill="hold">
                            <p:stCondLst>
                              <p:cond delay="1250"/>
                            </p:stCondLst>
                            <p:childTnLst>
                              <p:par>
                                <p:cTn id="14" presetID="5" presetClass="entr" presetSubtype="1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heckerboard(across)">
                                      <p:cBhvr>
                                        <p:cTn id="16" dur="500"/>
                                        <p:tgtEl>
                                          <p:spTgt spid="11"/>
                                        </p:tgtEl>
                                      </p:cBhvr>
                                    </p:animEffect>
                                  </p:childTnLst>
                                </p:cTn>
                              </p:par>
                            </p:childTnLst>
                          </p:cTn>
                        </p:par>
                        <p:par>
                          <p:cTn id="17" fill="hold">
                            <p:stCondLst>
                              <p:cond delay="1750"/>
                            </p:stCondLst>
                            <p:childTnLst>
                              <p:par>
                                <p:cTn id="18" presetID="14" presetClass="entr" presetSubtype="10" fill="hold" nodeType="afterEffect">
                                  <p:stCondLst>
                                    <p:cond delay="250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FF">
            <a:alpha val="52000"/>
          </a:srgb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B5992A-99CC-46F1-96B6-B512B1B1F853}"/>
              </a:ext>
            </a:extLst>
          </p:cNvPr>
          <p:cNvSpPr>
            <a:spLocks noGrp="1"/>
          </p:cNvSpPr>
          <p:nvPr>
            <p:ph type="sldNum" sz="quarter" idx="12"/>
          </p:nvPr>
        </p:nvSpPr>
        <p:spPr>
          <a:xfrm>
            <a:off x="9350187" y="6428067"/>
            <a:ext cx="2743200" cy="365125"/>
          </a:xfrm>
        </p:spPr>
        <p:txBody>
          <a:bodyPr/>
          <a:lstStyle/>
          <a:p>
            <a:fld id="{79D454C9-693C-4B68-AEF7-F33F1BD73953}" type="slidenum">
              <a:rPr lang="en-US" smtClean="0">
                <a:solidFill>
                  <a:srgbClr val="FFFF00"/>
                </a:solidFill>
              </a:rPr>
              <a:t>20</a:t>
            </a:fld>
            <a:endParaRPr lang="en-US" dirty="0">
              <a:solidFill>
                <a:srgbClr val="FFFF00"/>
              </a:solidFill>
            </a:endParaRPr>
          </a:p>
        </p:txBody>
      </p:sp>
      <p:pic>
        <p:nvPicPr>
          <p:cNvPr id="7" name="Picture 6">
            <a:extLst>
              <a:ext uri="{FF2B5EF4-FFF2-40B4-BE49-F238E27FC236}">
                <a16:creationId xmlns:a16="http://schemas.microsoft.com/office/drawing/2014/main" id="{E92FD119-3BBE-4D6D-B44F-8AEDF71E59E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073712" y="64808"/>
            <a:ext cx="4552950" cy="664845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3" name="Lightning Bolt 2">
            <a:extLst>
              <a:ext uri="{FF2B5EF4-FFF2-40B4-BE49-F238E27FC236}">
                <a16:creationId xmlns:a16="http://schemas.microsoft.com/office/drawing/2014/main" id="{C7C3CFB1-73C5-4205-8F44-2F9DEC58EF50}"/>
              </a:ext>
            </a:extLst>
          </p:cNvPr>
          <p:cNvSpPr/>
          <p:nvPr/>
        </p:nvSpPr>
        <p:spPr>
          <a:xfrm rot="20716619">
            <a:off x="7077933" y="355882"/>
            <a:ext cx="1242083" cy="1337755"/>
          </a:xfrm>
          <a:prstGeom prst="lightningBolt">
            <a:avLst/>
          </a:prstGeom>
          <a:solidFill>
            <a:srgbClr val="0000FF"/>
          </a:solidFill>
          <a:ln w="28575">
            <a:solidFill>
              <a:srgbClr val="0000FF"/>
            </a:solidFill>
          </a:ln>
          <a:effectLst>
            <a:glow rad="127000">
              <a:srgbClr val="FF99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Lightning Bolt 7">
            <a:extLst>
              <a:ext uri="{FF2B5EF4-FFF2-40B4-BE49-F238E27FC236}">
                <a16:creationId xmlns:a16="http://schemas.microsoft.com/office/drawing/2014/main" id="{AD5B4DF1-B4D3-4855-A830-35C7C26ADE4E}"/>
              </a:ext>
            </a:extLst>
          </p:cNvPr>
          <p:cNvSpPr/>
          <p:nvPr/>
        </p:nvSpPr>
        <p:spPr>
          <a:xfrm rot="20716619">
            <a:off x="6550581" y="1197829"/>
            <a:ext cx="1585975" cy="2022878"/>
          </a:xfrm>
          <a:prstGeom prst="lightningBolt">
            <a:avLst/>
          </a:prstGeom>
          <a:solidFill>
            <a:srgbClr val="F74FEB"/>
          </a:solidFill>
          <a:ln w="28575">
            <a:solidFill>
              <a:srgbClr val="0000FF"/>
            </a:solidFill>
          </a:ln>
          <a:effectLst>
            <a:glow rad="127000">
              <a:srgbClr val="FF99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Lightning Bolt 8">
            <a:extLst>
              <a:ext uri="{FF2B5EF4-FFF2-40B4-BE49-F238E27FC236}">
                <a16:creationId xmlns:a16="http://schemas.microsoft.com/office/drawing/2014/main" id="{84F5416D-52D7-43E7-86F1-EC5E4C2B48B2}"/>
              </a:ext>
            </a:extLst>
          </p:cNvPr>
          <p:cNvSpPr/>
          <p:nvPr/>
        </p:nvSpPr>
        <p:spPr>
          <a:xfrm rot="20210359">
            <a:off x="6601161" y="2289177"/>
            <a:ext cx="1585975" cy="2022878"/>
          </a:xfrm>
          <a:prstGeom prst="lightningBolt">
            <a:avLst/>
          </a:prstGeom>
          <a:solidFill>
            <a:srgbClr val="00FF00"/>
          </a:solidFill>
          <a:ln w="28575">
            <a:solidFill>
              <a:srgbClr val="0000FF"/>
            </a:solidFill>
          </a:ln>
          <a:effectLst>
            <a:glow rad="127000">
              <a:srgbClr val="FF99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Lightning Bolt 9">
            <a:extLst>
              <a:ext uri="{FF2B5EF4-FFF2-40B4-BE49-F238E27FC236}">
                <a16:creationId xmlns:a16="http://schemas.microsoft.com/office/drawing/2014/main" id="{F5C56D23-84A9-44A4-9D82-8B88AD2FE937}"/>
              </a:ext>
            </a:extLst>
          </p:cNvPr>
          <p:cNvSpPr/>
          <p:nvPr/>
        </p:nvSpPr>
        <p:spPr>
          <a:xfrm rot="19640422">
            <a:off x="6630995" y="3404929"/>
            <a:ext cx="1585975" cy="2022878"/>
          </a:xfrm>
          <a:prstGeom prst="lightningBolt">
            <a:avLst/>
          </a:prstGeom>
          <a:solidFill>
            <a:srgbClr val="00FFFF"/>
          </a:solidFill>
          <a:ln w="28575">
            <a:solidFill>
              <a:srgbClr val="0000FF"/>
            </a:solidFill>
          </a:ln>
          <a:effectLst>
            <a:glow rad="127000">
              <a:srgbClr val="FF99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Rounded Corners 4">
            <a:extLst>
              <a:ext uri="{FF2B5EF4-FFF2-40B4-BE49-F238E27FC236}">
                <a16:creationId xmlns:a16="http://schemas.microsoft.com/office/drawing/2014/main" id="{32D8547D-23EC-4A27-ADA0-9F210B5F0A1A}"/>
              </a:ext>
            </a:extLst>
          </p:cNvPr>
          <p:cNvSpPr/>
          <p:nvPr/>
        </p:nvSpPr>
        <p:spPr>
          <a:xfrm>
            <a:off x="120073" y="185934"/>
            <a:ext cx="6164667" cy="2723521"/>
          </a:xfrm>
          <a:prstGeom prst="roundRect">
            <a:avLst/>
          </a:prstGeom>
          <a:solidFill>
            <a:schemeClr val="accent2">
              <a:lumMod val="40000"/>
              <a:lumOff val="60000"/>
            </a:schemeClr>
          </a:solidFill>
          <a:ln w="57150">
            <a:solidFill>
              <a:srgbClr val="0000FF"/>
            </a:solidFill>
          </a:ln>
          <a:scene3d>
            <a:camera prst="orthographicFront"/>
            <a:lightRig rig="threePt" dir="t"/>
          </a:scene3d>
          <a:sp3d>
            <a:bevelT w="336550" h="1587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a:solidFill>
                  <a:schemeClr val="tx1"/>
                </a:solidFill>
              </a:rPr>
              <a:t>A</a:t>
            </a:r>
            <a:r>
              <a:rPr lang="en-CA" sz="3200" dirty="0"/>
              <a:t> </a:t>
            </a:r>
            <a:r>
              <a:rPr lang="en-CA" sz="3200" dirty="0">
                <a:ln>
                  <a:solidFill>
                    <a:srgbClr val="0000FF"/>
                  </a:solidFill>
                </a:ln>
                <a:solidFill>
                  <a:srgbClr val="00FFFF"/>
                </a:solidFill>
                <a:latin typeface="Snap ITC" panose="04040A07060A02020202" pitchFamily="82" charset="0"/>
              </a:rPr>
              <a:t>Tav,</a:t>
            </a:r>
            <a:r>
              <a:rPr lang="en-CA" sz="3200" dirty="0">
                <a:solidFill>
                  <a:srgbClr val="002060"/>
                </a:solidFill>
              </a:rPr>
              <a:t> </a:t>
            </a:r>
            <a:r>
              <a:rPr lang="en-CA" sz="3200" dirty="0">
                <a:solidFill>
                  <a:schemeClr val="tx1"/>
                </a:solidFill>
              </a:rPr>
              <a:t>connected to a person is </a:t>
            </a:r>
            <a:br>
              <a:rPr lang="en-CA" sz="3200" dirty="0">
                <a:solidFill>
                  <a:schemeClr val="tx1"/>
                </a:solidFill>
              </a:rPr>
            </a:br>
            <a:r>
              <a:rPr lang="en-CA" sz="3200" dirty="0">
                <a:solidFill>
                  <a:schemeClr val="tx1"/>
                </a:solidFill>
              </a:rPr>
              <a:t>a</a:t>
            </a:r>
            <a:r>
              <a:rPr lang="en-CA" sz="3200" dirty="0">
                <a:solidFill>
                  <a:srgbClr val="002060"/>
                </a:solidFill>
              </a:rPr>
              <a:t>  </a:t>
            </a:r>
            <a:r>
              <a:rPr lang="en-CA" sz="3200" dirty="0">
                <a:ln>
                  <a:solidFill>
                    <a:srgbClr val="0000FF"/>
                  </a:solidFill>
                </a:ln>
                <a:solidFill>
                  <a:srgbClr val="00FFFF"/>
                </a:solidFill>
                <a:effectLst>
                  <a:glow rad="127000">
                    <a:srgbClr val="FFFF00"/>
                  </a:glow>
                  <a:outerShdw blurRad="50800" dist="50800" dir="5400000" sx="102000" sy="102000" algn="ctr" rotWithShape="0">
                    <a:srgbClr val="00B050"/>
                  </a:outerShdw>
                </a:effectLst>
                <a:latin typeface="Snap ITC" panose="04040A07060A02020202" pitchFamily="82" charset="0"/>
              </a:rPr>
              <a:t>Sign, SIGNATURE, </a:t>
            </a:r>
            <a:br>
              <a:rPr lang="en-CA" sz="3200" dirty="0">
                <a:ln>
                  <a:solidFill>
                    <a:srgbClr val="0000FF"/>
                  </a:solidFill>
                </a:ln>
                <a:solidFill>
                  <a:srgbClr val="00FFFF"/>
                </a:solidFill>
                <a:effectLst>
                  <a:glow rad="127000">
                    <a:srgbClr val="FFFF00"/>
                  </a:glow>
                  <a:outerShdw blurRad="50800" dist="50800" dir="5400000" sx="102000" sy="102000" algn="ctr" rotWithShape="0">
                    <a:srgbClr val="00B050"/>
                  </a:outerShdw>
                </a:effectLst>
                <a:latin typeface="Snap ITC" panose="04040A07060A02020202" pitchFamily="82" charset="0"/>
              </a:rPr>
            </a:br>
            <a:r>
              <a:rPr lang="en-CA" sz="3200" dirty="0">
                <a:solidFill>
                  <a:schemeClr val="tx1"/>
                </a:solidFill>
              </a:rPr>
              <a:t>and</a:t>
            </a:r>
            <a:r>
              <a:rPr lang="en-CA" sz="3200" dirty="0">
                <a:ln>
                  <a:solidFill>
                    <a:srgbClr val="0000FF"/>
                  </a:solidFill>
                </a:ln>
                <a:solidFill>
                  <a:srgbClr val="00FFFF"/>
                </a:solidFill>
                <a:effectLst>
                  <a:glow rad="127000">
                    <a:srgbClr val="FFFF00"/>
                  </a:glow>
                  <a:outerShdw blurRad="50800" dist="50800" dir="5400000" sx="102000" sy="102000" algn="ctr" rotWithShape="0">
                    <a:srgbClr val="00B050"/>
                  </a:outerShdw>
                </a:effectLst>
                <a:latin typeface="Snap ITC" panose="04040A07060A02020202" pitchFamily="82" charset="0"/>
              </a:rPr>
              <a:t> Seal </a:t>
            </a:r>
            <a:r>
              <a:rPr lang="en-CA" sz="3200" dirty="0">
                <a:solidFill>
                  <a:schemeClr val="tx1"/>
                </a:solidFill>
              </a:rPr>
              <a:t>of, and </a:t>
            </a:r>
            <a:endParaRPr lang="en-CA" sz="3200" dirty="0">
              <a:ln>
                <a:solidFill>
                  <a:srgbClr val="0000FF"/>
                </a:solidFill>
              </a:ln>
              <a:solidFill>
                <a:schemeClr val="tx1"/>
              </a:solidFill>
              <a:effectLst>
                <a:glow rad="127000">
                  <a:srgbClr val="FFFF00"/>
                </a:glow>
                <a:outerShdw blurRad="50800" dist="50800" dir="5400000" sx="102000" sy="102000" algn="ctr" rotWithShape="0">
                  <a:srgbClr val="00B050"/>
                </a:outerShdw>
              </a:effectLst>
              <a:latin typeface="Snap ITC" panose="04040A07060A02020202" pitchFamily="82" charset="0"/>
            </a:endParaRPr>
          </a:p>
          <a:p>
            <a:pPr algn="ctr"/>
            <a:r>
              <a:rPr lang="en-CA" sz="3200" dirty="0">
                <a:solidFill>
                  <a:schemeClr val="tx1"/>
                </a:solidFill>
              </a:rPr>
              <a:t>through, that  </a:t>
            </a:r>
            <a:r>
              <a:rPr lang="en-CA" sz="3200" dirty="0">
                <a:ln>
                  <a:solidFill>
                    <a:srgbClr val="0000FF"/>
                  </a:solidFill>
                </a:ln>
                <a:solidFill>
                  <a:srgbClr val="00FFFF"/>
                </a:solidFill>
                <a:effectLst>
                  <a:glow rad="127000">
                    <a:srgbClr val="FFFF00"/>
                  </a:glow>
                  <a:outerShdw blurRad="50800" dist="50800" dir="5400000" sx="102000" sy="102000" algn="ctr" rotWithShape="0">
                    <a:srgbClr val="00B050"/>
                  </a:outerShdw>
                </a:effectLst>
                <a:latin typeface="Snap ITC" panose="04040A07060A02020202" pitchFamily="82" charset="0"/>
              </a:rPr>
              <a:t>character.</a:t>
            </a:r>
            <a:endParaRPr lang="en-CA" sz="3200" dirty="0">
              <a:solidFill>
                <a:srgbClr val="002060"/>
              </a:solidFill>
            </a:endParaRPr>
          </a:p>
        </p:txBody>
      </p:sp>
      <p:sp>
        <p:nvSpPr>
          <p:cNvPr id="12" name="Rectangle: Rounded Corners 11">
            <a:extLst>
              <a:ext uri="{FF2B5EF4-FFF2-40B4-BE49-F238E27FC236}">
                <a16:creationId xmlns:a16="http://schemas.microsoft.com/office/drawing/2014/main" id="{7AE0879F-8287-444E-B31C-57BDC61A95DB}"/>
              </a:ext>
            </a:extLst>
          </p:cNvPr>
          <p:cNvSpPr/>
          <p:nvPr/>
        </p:nvSpPr>
        <p:spPr>
          <a:xfrm>
            <a:off x="379220" y="3136912"/>
            <a:ext cx="5940344" cy="3473717"/>
          </a:xfrm>
          <a:prstGeom prst="roundRect">
            <a:avLst>
              <a:gd name="adj" fmla="val 15657"/>
            </a:avLst>
          </a:prstGeom>
          <a:solidFill>
            <a:srgbClr val="00B050"/>
          </a:solidFill>
          <a:ln w="57150">
            <a:solidFill>
              <a:srgbClr val="0000FF"/>
            </a:solidFill>
          </a:ln>
          <a:effectLst>
            <a:glow rad="127000">
              <a:srgbClr val="FFFF00"/>
            </a:glow>
          </a:effectLst>
          <a:scene3d>
            <a:camera prst="orthographicFront"/>
            <a:lightRig rig="threePt" dir="t"/>
          </a:scene3d>
          <a:sp3d>
            <a:bevelT w="241300" h="158750" prst="convex"/>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CA" sz="3200" dirty="0">
                <a:solidFill>
                  <a:srgbClr val="002060"/>
                </a:solidFill>
                <a:effectLst>
                  <a:glow rad="127000">
                    <a:srgbClr val="00FFFF"/>
                  </a:glow>
                </a:effectLst>
                <a:latin typeface="Arial Black" panose="020B0A04020102020204" pitchFamily="34" charset="0"/>
              </a:rPr>
              <a:t>      When the </a:t>
            </a:r>
            <a:r>
              <a:rPr lang="en-CA" sz="3200" dirty="0">
                <a:ln>
                  <a:solidFill>
                    <a:srgbClr val="FF0000"/>
                  </a:solidFill>
                </a:ln>
                <a:solidFill>
                  <a:srgbClr val="0000FF"/>
                </a:solidFill>
                <a:effectLst>
                  <a:glow rad="127000">
                    <a:srgbClr val="FF9900"/>
                  </a:glow>
                </a:effectLst>
                <a:latin typeface="Arial Black" panose="020B0A04020102020204" pitchFamily="34" charset="0"/>
              </a:rPr>
              <a:t>Tav</a:t>
            </a:r>
            <a:r>
              <a:rPr lang="en-CA" sz="3200" dirty="0">
                <a:solidFill>
                  <a:srgbClr val="002060"/>
                </a:solidFill>
                <a:effectLst>
                  <a:glow rad="127000">
                    <a:srgbClr val="00FFFF"/>
                  </a:glow>
                </a:effectLst>
                <a:latin typeface="Arial Black" panose="020B0A04020102020204" pitchFamily="34" charset="0"/>
              </a:rPr>
              <a:t> is </a:t>
            </a:r>
            <a:br>
              <a:rPr lang="en-CA" sz="3200" dirty="0">
                <a:solidFill>
                  <a:srgbClr val="002060"/>
                </a:solidFill>
                <a:effectLst>
                  <a:glow rad="127000">
                    <a:srgbClr val="00FFFF"/>
                  </a:glow>
                </a:effectLst>
                <a:latin typeface="Arial Black" panose="020B0A04020102020204" pitchFamily="34" charset="0"/>
              </a:rPr>
            </a:br>
            <a:r>
              <a:rPr lang="en-CA" sz="3200" dirty="0">
                <a:solidFill>
                  <a:srgbClr val="002060"/>
                </a:solidFill>
                <a:effectLst>
                  <a:glow rad="127000">
                    <a:srgbClr val="00FFFF"/>
                  </a:glow>
                </a:effectLst>
                <a:latin typeface="Arial Black" panose="020B0A04020102020204" pitchFamily="34" charset="0"/>
              </a:rPr>
              <a:t>  directly connected to</a:t>
            </a:r>
            <a:br>
              <a:rPr lang="en-CA" sz="3200" dirty="0">
                <a:solidFill>
                  <a:srgbClr val="002060"/>
                </a:solidFill>
                <a:effectLst>
                  <a:glow rad="127000">
                    <a:srgbClr val="00FFFF"/>
                  </a:glow>
                </a:effectLst>
                <a:latin typeface="Arial Black" panose="020B0A04020102020204" pitchFamily="34" charset="0"/>
              </a:rPr>
            </a:br>
            <a:r>
              <a:rPr lang="en-CA" sz="3200" dirty="0">
                <a:solidFill>
                  <a:srgbClr val="002060"/>
                </a:solidFill>
                <a:effectLst>
                  <a:glow rad="127000">
                    <a:srgbClr val="00FFFF"/>
                  </a:glow>
                </a:effectLst>
                <a:latin typeface="Arial Black" panose="020B0A04020102020204" pitchFamily="34" charset="0"/>
              </a:rPr>
              <a:t>  the </a:t>
            </a:r>
            <a:r>
              <a:rPr lang="en-CA" sz="3200" dirty="0">
                <a:solidFill>
                  <a:srgbClr val="0000FF"/>
                </a:solidFill>
                <a:effectLst>
                  <a:glow rad="127000">
                    <a:srgbClr val="00FFFF"/>
                  </a:glow>
                  <a:outerShdw blurRad="50800" dist="50800" dir="5400000" sx="102000" sy="102000" algn="ctr" rotWithShape="0">
                    <a:srgbClr val="FFFF00"/>
                  </a:outerShdw>
                </a:effectLst>
                <a:latin typeface="Arial Black" panose="020B0A04020102020204" pitchFamily="34" charset="0"/>
              </a:rPr>
              <a:t>-</a:t>
            </a:r>
            <a:r>
              <a:rPr lang="en-CA" sz="3200" dirty="0">
                <a:solidFill>
                  <a:srgbClr val="002060"/>
                </a:solidFill>
                <a:effectLst>
                  <a:glow rad="127000">
                    <a:srgbClr val="00FFFF"/>
                  </a:glow>
                </a:effectLst>
                <a:latin typeface="Arial Black" panose="020B0A04020102020204" pitchFamily="34" charset="0"/>
              </a:rPr>
              <a:t> </a:t>
            </a:r>
            <a:r>
              <a:rPr lang="en-CA" sz="3200" dirty="0">
                <a:solidFill>
                  <a:srgbClr val="0000FF"/>
                </a:solidFill>
                <a:effectLst>
                  <a:glow rad="127000">
                    <a:srgbClr val="00FFFF"/>
                  </a:glow>
                  <a:outerShdw blurRad="50800" dist="50800" dir="5400000" sx="102000" sy="102000" algn="ctr" rotWithShape="0">
                    <a:srgbClr val="FFFF00"/>
                  </a:outerShdw>
                </a:effectLst>
                <a:latin typeface="Arial Black" panose="020B0A04020102020204" pitchFamily="34" charset="0"/>
              </a:rPr>
              <a:t>Aleph-</a:t>
            </a:r>
            <a:r>
              <a:rPr lang="en-CA" sz="3200" dirty="0" err="1">
                <a:solidFill>
                  <a:srgbClr val="0000FF"/>
                </a:solidFill>
                <a:effectLst>
                  <a:glow rad="127000">
                    <a:srgbClr val="00FFFF"/>
                  </a:glow>
                  <a:outerShdw blurRad="50800" dist="50800" dir="5400000" sx="102000" sy="102000" algn="ctr" rotWithShape="0">
                    <a:srgbClr val="FFFF00"/>
                  </a:outerShdw>
                </a:effectLst>
                <a:latin typeface="Arial Black" panose="020B0A04020102020204" pitchFamily="34" charset="0"/>
              </a:rPr>
              <a:t>Tav</a:t>
            </a:r>
            <a:r>
              <a:rPr lang="en-CA" sz="3200" dirty="0">
                <a:solidFill>
                  <a:srgbClr val="0000FF"/>
                </a:solidFill>
                <a:effectLst>
                  <a:glow rad="127000">
                    <a:srgbClr val="00FFFF"/>
                  </a:glow>
                  <a:outerShdw blurRad="50800" dist="50800" dir="5400000" sx="102000" sy="102000" algn="ctr" rotWithShape="0">
                    <a:srgbClr val="FFFF00"/>
                  </a:outerShdw>
                </a:effectLst>
                <a:latin typeface="Arial Black" panose="020B0A04020102020204" pitchFamily="34" charset="0"/>
              </a:rPr>
              <a:t> -  </a:t>
            </a:r>
            <a:br>
              <a:rPr lang="en-CA" sz="3200" dirty="0">
                <a:solidFill>
                  <a:srgbClr val="002060"/>
                </a:solidFill>
                <a:effectLst>
                  <a:glow rad="127000">
                    <a:srgbClr val="00FFFF"/>
                  </a:glow>
                </a:effectLst>
                <a:latin typeface="Arial Black" panose="020B0A04020102020204" pitchFamily="34" charset="0"/>
              </a:rPr>
            </a:br>
            <a:r>
              <a:rPr lang="en-CA" sz="3200" dirty="0">
                <a:solidFill>
                  <a:srgbClr val="002060"/>
                </a:solidFill>
                <a:effectLst>
                  <a:glow rad="127000">
                    <a:srgbClr val="00FFFF"/>
                  </a:glow>
                </a:effectLst>
                <a:latin typeface="Arial Black" panose="020B0A04020102020204" pitchFamily="34" charset="0"/>
              </a:rPr>
              <a:t>  </a:t>
            </a:r>
            <a:r>
              <a:rPr lang="en-CA" sz="3200" dirty="0" err="1">
                <a:solidFill>
                  <a:srgbClr val="0000FF"/>
                </a:solidFill>
                <a:effectLst>
                  <a:glow rad="127000">
                    <a:srgbClr val="00FFFF"/>
                  </a:glow>
                  <a:outerShdw blurRad="50800" dist="50800" dir="5400000" algn="ctr" rotWithShape="0">
                    <a:srgbClr val="CC00CC"/>
                  </a:outerShdw>
                </a:effectLst>
                <a:latin typeface="Arial Black" panose="020B0A04020102020204" pitchFamily="34" charset="0"/>
              </a:rPr>
              <a:t>Yahusha</a:t>
            </a:r>
            <a:r>
              <a:rPr lang="en-CA" sz="3200" dirty="0">
                <a:solidFill>
                  <a:srgbClr val="0000FF"/>
                </a:solidFill>
                <a:effectLst>
                  <a:glow rad="127000">
                    <a:srgbClr val="00FFFF"/>
                  </a:glow>
                  <a:outerShdw blurRad="50800" dist="50800" dir="5400000" algn="ctr" rotWithShape="0">
                    <a:srgbClr val="CC00CC"/>
                  </a:outerShdw>
                </a:effectLst>
                <a:latin typeface="Arial Black" panose="020B0A04020102020204" pitchFamily="34" charset="0"/>
              </a:rPr>
              <a:t> Ha Mashiach, </a:t>
            </a:r>
            <a:br>
              <a:rPr lang="en-CA" sz="3200" dirty="0">
                <a:solidFill>
                  <a:srgbClr val="0000FF"/>
                </a:solidFill>
                <a:effectLst>
                  <a:glow rad="127000">
                    <a:srgbClr val="00FFFF"/>
                  </a:glow>
                  <a:outerShdw blurRad="50800" dist="50800" dir="5400000" algn="ctr" rotWithShape="0">
                    <a:srgbClr val="CC00CC"/>
                  </a:outerShdw>
                </a:effectLst>
                <a:latin typeface="Arial Black" panose="020B0A04020102020204" pitchFamily="34" charset="0"/>
              </a:rPr>
            </a:br>
            <a:r>
              <a:rPr lang="en-CA" sz="3200" dirty="0">
                <a:solidFill>
                  <a:srgbClr val="0000FF"/>
                </a:solidFill>
                <a:effectLst>
                  <a:glow rad="127000">
                    <a:srgbClr val="00FFFF"/>
                  </a:glow>
                  <a:outerShdw blurRad="50800" dist="50800" dir="5400000" algn="ctr" rotWithShape="0">
                    <a:srgbClr val="CC00CC"/>
                  </a:outerShdw>
                </a:effectLst>
                <a:latin typeface="Arial Black" panose="020B0A04020102020204" pitchFamily="34" charset="0"/>
              </a:rPr>
              <a:t>   </a:t>
            </a:r>
            <a:r>
              <a:rPr lang="en-CA" sz="3200" b="1" dirty="0">
                <a:ln>
                  <a:solidFill>
                    <a:sysClr val="windowText" lastClr="000000"/>
                  </a:solidFill>
                </a:ln>
                <a:solidFill>
                  <a:srgbClr val="FF9900"/>
                </a:solidFill>
                <a:effectLst>
                  <a:glow rad="127000">
                    <a:srgbClr val="00FFFF"/>
                  </a:glow>
                </a:effectLst>
              </a:rPr>
              <a:t>(see Gen 1:1) </a:t>
            </a:r>
            <a:r>
              <a:rPr lang="en-CA" sz="3200" dirty="0">
                <a:solidFill>
                  <a:srgbClr val="002060"/>
                </a:solidFill>
                <a:effectLst>
                  <a:glow rad="127000">
                    <a:srgbClr val="00FFFF"/>
                  </a:glow>
                </a:effectLst>
                <a:latin typeface="Arial Black" panose="020B0A04020102020204" pitchFamily="34" charset="0"/>
              </a:rPr>
              <a:t>it reflects </a:t>
            </a:r>
            <a:br>
              <a:rPr lang="en-CA" sz="3200" dirty="0">
                <a:solidFill>
                  <a:srgbClr val="002060"/>
                </a:solidFill>
                <a:effectLst>
                  <a:glow rad="127000">
                    <a:srgbClr val="00FFFF"/>
                  </a:glow>
                </a:effectLst>
                <a:latin typeface="Arial Black" panose="020B0A04020102020204" pitchFamily="34" charset="0"/>
              </a:rPr>
            </a:br>
            <a:r>
              <a:rPr lang="en-CA" sz="3200" dirty="0">
                <a:solidFill>
                  <a:srgbClr val="002060"/>
                </a:solidFill>
                <a:effectLst>
                  <a:glow rad="127000">
                    <a:srgbClr val="00FFFF"/>
                  </a:glow>
                </a:effectLst>
                <a:latin typeface="Arial Black" panose="020B0A04020102020204" pitchFamily="34" charset="0"/>
              </a:rPr>
              <a:t>        </a:t>
            </a:r>
            <a:r>
              <a:rPr lang="en-CA" sz="3200" dirty="0">
                <a:ln w="19050">
                  <a:solidFill>
                    <a:srgbClr val="0000FF"/>
                  </a:solidFill>
                </a:ln>
                <a:solidFill>
                  <a:srgbClr val="FFCCFF"/>
                </a:solidFill>
                <a:effectLst>
                  <a:glow rad="127000">
                    <a:srgbClr val="FFFF00"/>
                  </a:glow>
                  <a:outerShdw blurRad="50800" dist="50800" dir="5400000" sx="101000" sy="101000" algn="ctr" rotWithShape="0">
                    <a:srgbClr val="CC00CC"/>
                  </a:outerShdw>
                </a:effectLst>
                <a:latin typeface="Snap ITC" panose="04040A07060A02020202" pitchFamily="82" charset="0"/>
              </a:rPr>
              <a:t>His Character.</a:t>
            </a:r>
            <a:br>
              <a:rPr lang="en-CA" sz="3200" dirty="0">
                <a:ln w="19050">
                  <a:solidFill>
                    <a:srgbClr val="0000FF"/>
                  </a:solidFill>
                </a:ln>
                <a:solidFill>
                  <a:srgbClr val="FFCCFF"/>
                </a:solidFill>
              </a:rPr>
            </a:br>
            <a:endParaRPr lang="en-CA" sz="3200" dirty="0">
              <a:ln w="19050">
                <a:solidFill>
                  <a:srgbClr val="0000FF"/>
                </a:solidFill>
              </a:ln>
              <a:solidFill>
                <a:srgbClr val="FFCCFF"/>
              </a:solidFill>
            </a:endParaRPr>
          </a:p>
        </p:txBody>
      </p:sp>
      <p:pic>
        <p:nvPicPr>
          <p:cNvPr id="2050" name="Picture 2" descr="The Pesach and The Tav, by NeorahYah Yisra'el">
            <a:extLst>
              <a:ext uri="{FF2B5EF4-FFF2-40B4-BE49-F238E27FC236}">
                <a16:creationId xmlns:a16="http://schemas.microsoft.com/office/drawing/2014/main" id="{974802F0-DA7B-49A1-B4F7-7CB91999B0C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31969" y="4276682"/>
            <a:ext cx="874014" cy="531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5538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2500"/>
                            </p:stCondLst>
                            <p:childTnLst>
                              <p:par>
                                <p:cTn id="11" presetID="47"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3500"/>
                            </p:stCondLst>
                            <p:childTnLst>
                              <p:par>
                                <p:cTn id="17" presetID="47"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2050"/>
                                        </p:tgtEl>
                                        <p:attrNameLst>
                                          <p:attrName>style.visibility</p:attrName>
                                        </p:attrNameLst>
                                      </p:cBhvr>
                                      <p:to>
                                        <p:strVal val="visible"/>
                                      </p:to>
                                    </p:set>
                                    <p:animEffect transition="in" filter="fade">
                                      <p:cBhvr>
                                        <p:cTn id="26" dur="1000"/>
                                        <p:tgtEl>
                                          <p:spTgt spid="2050"/>
                                        </p:tgtEl>
                                      </p:cBhvr>
                                    </p:animEffect>
                                    <p:anim calcmode="lin" valueType="num">
                                      <p:cBhvr>
                                        <p:cTn id="27" dur="1000" fill="hold"/>
                                        <p:tgtEl>
                                          <p:spTgt spid="2050"/>
                                        </p:tgtEl>
                                        <p:attrNameLst>
                                          <p:attrName>ppt_x</p:attrName>
                                        </p:attrNameLst>
                                      </p:cBhvr>
                                      <p:tavLst>
                                        <p:tav tm="0">
                                          <p:val>
                                            <p:strVal val="#ppt_x"/>
                                          </p:val>
                                        </p:tav>
                                        <p:tav tm="100000">
                                          <p:val>
                                            <p:strVal val="#ppt_x"/>
                                          </p:val>
                                        </p:tav>
                                      </p:tavLst>
                                    </p:anim>
                                    <p:anim calcmode="lin" valueType="num">
                                      <p:cBhvr>
                                        <p:cTn id="28" dur="1000" fill="hold"/>
                                        <p:tgtEl>
                                          <p:spTgt spid="2050"/>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45" presetClass="entr" presetSubtype="0" fill="hold" nodeType="afterEffect">
                                  <p:stCondLst>
                                    <p:cond delay="500"/>
                                  </p:stCondLst>
                                  <p:childTnLst>
                                    <p:set>
                                      <p:cBhvr>
                                        <p:cTn id="31" dur="1" fill="hold">
                                          <p:stCondLst>
                                            <p:cond delay="0"/>
                                          </p:stCondLst>
                                        </p:cTn>
                                        <p:tgtEl>
                                          <p:spTgt spid="2050"/>
                                        </p:tgtEl>
                                        <p:attrNameLst>
                                          <p:attrName>style.visibility</p:attrName>
                                        </p:attrNameLst>
                                      </p:cBhvr>
                                      <p:to>
                                        <p:strVal val="visible"/>
                                      </p:to>
                                    </p:set>
                                    <p:animEffect transition="in" filter="fade">
                                      <p:cBhvr>
                                        <p:cTn id="32" dur="1250"/>
                                        <p:tgtEl>
                                          <p:spTgt spid="2050"/>
                                        </p:tgtEl>
                                      </p:cBhvr>
                                    </p:animEffect>
                                    <p:anim calcmode="lin" valueType="num">
                                      <p:cBhvr>
                                        <p:cTn id="33" dur="1250" fill="hold"/>
                                        <p:tgtEl>
                                          <p:spTgt spid="2050"/>
                                        </p:tgtEl>
                                        <p:attrNameLst>
                                          <p:attrName>ppt_w</p:attrName>
                                        </p:attrNameLst>
                                      </p:cBhvr>
                                      <p:tavLst>
                                        <p:tav tm="0" fmla="#ppt_w*sin(2.5*pi*$)">
                                          <p:val>
                                            <p:fltVal val="0"/>
                                          </p:val>
                                        </p:tav>
                                        <p:tav tm="100000">
                                          <p:val>
                                            <p:fltVal val="1"/>
                                          </p:val>
                                        </p:tav>
                                      </p:tavLst>
                                    </p:anim>
                                    <p:anim calcmode="lin" valueType="num">
                                      <p:cBhvr>
                                        <p:cTn id="34" dur="1250" fill="hold"/>
                                        <p:tgtEl>
                                          <p:spTgt spid="2050"/>
                                        </p:tgtEl>
                                        <p:attrNameLst>
                                          <p:attrName>ppt_h</p:attrName>
                                        </p:attrNameLst>
                                      </p:cBhvr>
                                      <p:tavLst>
                                        <p:tav tm="0">
                                          <p:val>
                                            <p:strVal val="#ppt_h"/>
                                          </p:val>
                                        </p:tav>
                                        <p:tav tm="100000">
                                          <p:val>
                                            <p:strVal val="#ppt_h"/>
                                          </p:val>
                                        </p:tav>
                                      </p:tavLst>
                                    </p:anim>
                                  </p:childTnLst>
                                </p:cTn>
                              </p:par>
                            </p:childTnLst>
                          </p:cTn>
                        </p:par>
                        <p:par>
                          <p:cTn id="35" fill="hold">
                            <p:stCondLst>
                              <p:cond delay="2750"/>
                            </p:stCondLst>
                            <p:childTnLst>
                              <p:par>
                                <p:cTn id="36" presetID="22" presetClass="entr" presetSubtype="1" fill="hold" grpId="0" nodeType="afterEffect">
                                  <p:stCondLst>
                                    <p:cond delay="500"/>
                                  </p:stCondLst>
                                  <p:childTnLst>
                                    <p:set>
                                      <p:cBhvr>
                                        <p:cTn id="37" dur="1" fill="hold">
                                          <p:stCondLst>
                                            <p:cond delay="0"/>
                                          </p:stCondLst>
                                        </p:cTn>
                                        <p:tgtEl>
                                          <p:spTgt spid="12"/>
                                        </p:tgtEl>
                                        <p:attrNameLst>
                                          <p:attrName>style.visibility</p:attrName>
                                        </p:attrNameLst>
                                      </p:cBhvr>
                                      <p:to>
                                        <p:strVal val="visible"/>
                                      </p:to>
                                    </p:set>
                                    <p:animEffect transition="in" filter="wipe(up)">
                                      <p:cBhvr>
                                        <p:cTn id="38" dur="1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44000">
              <a:srgbClr val="0000FF"/>
            </a:gs>
            <a:gs pos="28000">
              <a:srgbClr val="0000FF"/>
            </a:gs>
            <a:gs pos="84000">
              <a:srgbClr val="00FFFF"/>
            </a:gs>
            <a:gs pos="100000">
              <a:srgbClr val="00FFF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B6A9B6A-B98E-4FA2-BD19-F5C47F5EDA2E}"/>
              </a:ext>
            </a:extLst>
          </p:cNvPr>
          <p:cNvSpPr>
            <a:spLocks noGrp="1"/>
          </p:cNvSpPr>
          <p:nvPr>
            <p:ph type="sldNum" sz="quarter" idx="12"/>
          </p:nvPr>
        </p:nvSpPr>
        <p:spPr>
          <a:xfrm>
            <a:off x="9303058" y="6440811"/>
            <a:ext cx="2743200" cy="365125"/>
          </a:xfrm>
        </p:spPr>
        <p:txBody>
          <a:bodyPr/>
          <a:lstStyle/>
          <a:p>
            <a:fld id="{CAB0B796-0BEC-434C-B7F9-2382C16E0666}" type="slidenum">
              <a:rPr lang="en-CA" smtClean="0">
                <a:solidFill>
                  <a:srgbClr val="002060"/>
                </a:solidFill>
              </a:rPr>
              <a:t>21</a:t>
            </a:fld>
            <a:endParaRPr lang="en-CA" dirty="0">
              <a:solidFill>
                <a:srgbClr val="002060"/>
              </a:solidFill>
            </a:endParaRPr>
          </a:p>
        </p:txBody>
      </p:sp>
      <p:pic>
        <p:nvPicPr>
          <p:cNvPr id="1026" name="Picture 2" descr="My Business - More Hebrew Designs">
            <a:extLst>
              <a:ext uri="{FF2B5EF4-FFF2-40B4-BE49-F238E27FC236}">
                <a16:creationId xmlns:a16="http://schemas.microsoft.com/office/drawing/2014/main" id="{BBFB9FAE-9A1D-4AC5-89F2-0EDA8C00ECAD}"/>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3315592" y="1358284"/>
            <a:ext cx="5560815" cy="43513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0B8818C4-6926-4C49-9D65-6E035551621A}"/>
              </a:ext>
            </a:extLst>
          </p:cNvPr>
          <p:cNvSpPr/>
          <p:nvPr/>
        </p:nvSpPr>
        <p:spPr>
          <a:xfrm>
            <a:off x="1013950" y="186432"/>
            <a:ext cx="10306975" cy="11718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CA" sz="3200" dirty="0">
                <a:solidFill>
                  <a:srgbClr val="002060"/>
                </a:solidFill>
              </a:rPr>
              <a:t>The </a:t>
            </a:r>
            <a:r>
              <a:rPr lang="en-CA" sz="3200" dirty="0">
                <a:solidFill>
                  <a:srgbClr val="0000FF"/>
                </a:solidFill>
                <a:effectLst>
                  <a:outerShdw blurRad="50800" dist="50800" dir="5400000" sx="102000" sy="102000" algn="ctr" rotWithShape="0">
                    <a:srgbClr val="FFCCFF"/>
                  </a:outerShdw>
                </a:effectLst>
                <a:latin typeface="Stencil" panose="040409050D0802020404" pitchFamily="82" charset="0"/>
              </a:rPr>
              <a:t>Aleph-</a:t>
            </a:r>
            <a:r>
              <a:rPr lang="en-CA" sz="3200" dirty="0" err="1">
                <a:solidFill>
                  <a:srgbClr val="0000FF"/>
                </a:solidFill>
                <a:effectLst>
                  <a:outerShdw blurRad="50800" dist="50800" dir="5400000" sx="102000" sy="102000" algn="ctr" rotWithShape="0">
                    <a:srgbClr val="FFCCFF"/>
                  </a:outerShdw>
                </a:effectLst>
                <a:latin typeface="Stencil" panose="040409050D0802020404" pitchFamily="82" charset="0"/>
              </a:rPr>
              <a:t>Tav</a:t>
            </a:r>
            <a:r>
              <a:rPr lang="en-CA" sz="3200" dirty="0">
                <a:solidFill>
                  <a:srgbClr val="002060"/>
                </a:solidFill>
              </a:rPr>
              <a:t> as seen here, are very appropriately placed over the </a:t>
            </a:r>
            <a:r>
              <a:rPr lang="en-CA" sz="4000" dirty="0">
                <a:solidFill>
                  <a:srgbClr val="0000FF"/>
                </a:solidFill>
                <a:effectLst>
                  <a:outerShdw blurRad="50800" dist="50800" dir="5400000" sx="102000" sy="102000" algn="ctr" rotWithShape="0">
                    <a:srgbClr val="FFCCFF"/>
                  </a:outerShdw>
                </a:effectLst>
                <a:latin typeface="Stencil" panose="040409050D0802020404" pitchFamily="82" charset="0"/>
              </a:rPr>
              <a:t>cyclical rings of life </a:t>
            </a:r>
            <a:r>
              <a:rPr lang="en-CA" sz="3200" dirty="0">
                <a:solidFill>
                  <a:srgbClr val="002060"/>
                </a:solidFill>
              </a:rPr>
              <a:t>on a tree.  </a:t>
            </a:r>
          </a:p>
        </p:txBody>
      </p:sp>
      <p:sp>
        <p:nvSpPr>
          <p:cNvPr id="7" name="Rectangle 6">
            <a:extLst>
              <a:ext uri="{FF2B5EF4-FFF2-40B4-BE49-F238E27FC236}">
                <a16:creationId xmlns:a16="http://schemas.microsoft.com/office/drawing/2014/main" id="{E28EBCC3-EAF9-44E2-864D-1A1CADC764D4}"/>
              </a:ext>
            </a:extLst>
          </p:cNvPr>
          <p:cNvSpPr/>
          <p:nvPr/>
        </p:nvSpPr>
        <p:spPr>
          <a:xfrm>
            <a:off x="340727" y="5771686"/>
            <a:ext cx="11377797" cy="10342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CA" sz="3200" b="1" dirty="0">
                <a:solidFill>
                  <a:srgbClr val="002060"/>
                </a:solidFill>
                <a:effectLst>
                  <a:glow rad="127000">
                    <a:srgbClr val="FFFF00"/>
                  </a:glow>
                </a:effectLst>
              </a:rPr>
              <a:t>Aleph-</a:t>
            </a:r>
            <a:r>
              <a:rPr lang="en-CA" sz="3200" b="1" dirty="0" err="1">
                <a:solidFill>
                  <a:srgbClr val="002060"/>
                </a:solidFill>
                <a:effectLst>
                  <a:glow rad="127000">
                    <a:srgbClr val="FFFF00"/>
                  </a:glow>
                </a:effectLst>
              </a:rPr>
              <a:t>Tav</a:t>
            </a:r>
            <a:r>
              <a:rPr lang="en-CA" sz="3200" b="1" dirty="0">
                <a:solidFill>
                  <a:srgbClr val="002060"/>
                </a:solidFill>
                <a:effectLst>
                  <a:glow rad="127000">
                    <a:srgbClr val="FFFF00"/>
                  </a:glow>
                </a:effectLst>
              </a:rPr>
              <a:t> - the Beginning and the End. </a:t>
            </a:r>
          </a:p>
          <a:p>
            <a:pPr algn="ctr"/>
            <a:r>
              <a:rPr lang="en-CA" sz="3200" dirty="0">
                <a:solidFill>
                  <a:srgbClr val="002060"/>
                </a:solidFill>
              </a:rPr>
              <a:t>The </a:t>
            </a:r>
            <a:r>
              <a:rPr lang="en-CA" sz="3200" b="1" dirty="0">
                <a:ln>
                  <a:solidFill>
                    <a:srgbClr val="0000FF"/>
                  </a:solidFill>
                </a:ln>
                <a:solidFill>
                  <a:srgbClr val="002060"/>
                </a:solidFill>
                <a:effectLst>
                  <a:glow rad="127000">
                    <a:srgbClr val="FFCCFF"/>
                  </a:glow>
                </a:effectLst>
              </a:rPr>
              <a:t>Absolute Authority </a:t>
            </a:r>
            <a:r>
              <a:rPr lang="en-CA" sz="3200" dirty="0">
                <a:solidFill>
                  <a:srgbClr val="002060"/>
                </a:solidFill>
              </a:rPr>
              <a:t>over everything known to man. </a:t>
            </a:r>
          </a:p>
        </p:txBody>
      </p:sp>
    </p:spTree>
    <p:extLst>
      <p:ext uri="{BB962C8B-B14F-4D97-AF65-F5344CB8AC3E}">
        <p14:creationId xmlns:p14="http://schemas.microsoft.com/office/powerpoint/2010/main" val="257917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7AE0879F-8287-444E-B31C-57BDC61A95DB}"/>
              </a:ext>
            </a:extLst>
          </p:cNvPr>
          <p:cNvSpPr/>
          <p:nvPr/>
        </p:nvSpPr>
        <p:spPr>
          <a:xfrm>
            <a:off x="267854" y="231623"/>
            <a:ext cx="6982691" cy="4848378"/>
          </a:xfrm>
          <a:prstGeom prst="roundRect">
            <a:avLst>
              <a:gd name="adj" fmla="val 15657"/>
            </a:avLst>
          </a:prstGeom>
          <a:solidFill>
            <a:srgbClr val="00B050"/>
          </a:solidFill>
          <a:ln w="57150">
            <a:solidFill>
              <a:srgbClr val="0000FF"/>
            </a:solidFill>
          </a:ln>
          <a:effectLst>
            <a:glow rad="127000">
              <a:srgbClr val="FFFF00"/>
            </a:glow>
          </a:effectLst>
          <a:scene3d>
            <a:camera prst="orthographicFront"/>
            <a:lightRig rig="threePt" dir="t"/>
          </a:scene3d>
          <a:sp3d>
            <a:bevelT w="241300" h="1587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002060"/>
                </a:solidFill>
                <a:effectLst/>
                <a:latin typeface="Arial Black" panose="020B0A04020102020204" pitchFamily="34" charset="0"/>
              </a:rPr>
              <a:t>When a </a:t>
            </a:r>
            <a:r>
              <a:rPr lang="en-CA" sz="3200" dirty="0">
                <a:ln>
                  <a:solidFill>
                    <a:srgbClr val="FF0000"/>
                  </a:solidFill>
                </a:ln>
                <a:solidFill>
                  <a:srgbClr val="0000FF"/>
                </a:solidFill>
                <a:effectLst>
                  <a:glow rad="127000">
                    <a:srgbClr val="FF9900"/>
                  </a:glow>
                </a:effectLst>
                <a:latin typeface="Arial Black" panose="020B0A04020102020204" pitchFamily="34" charset="0"/>
              </a:rPr>
              <a:t>Tav</a:t>
            </a:r>
            <a:r>
              <a:rPr lang="en-CA" sz="3200" dirty="0">
                <a:solidFill>
                  <a:srgbClr val="002060"/>
                </a:solidFill>
                <a:effectLst>
                  <a:glow rad="127000">
                    <a:srgbClr val="00FFFF"/>
                  </a:glow>
                </a:effectLst>
                <a:latin typeface="Arial Black" panose="020B0A04020102020204" pitchFamily="34" charset="0"/>
              </a:rPr>
              <a:t> </a:t>
            </a:r>
            <a:r>
              <a:rPr lang="en-CA" sz="3200" dirty="0">
                <a:solidFill>
                  <a:srgbClr val="002060"/>
                </a:solidFill>
                <a:effectLst/>
                <a:latin typeface="Arial Black" panose="020B0A04020102020204" pitchFamily="34" charset="0"/>
              </a:rPr>
              <a:t>is</a:t>
            </a:r>
            <a:r>
              <a:rPr lang="en-CA" sz="3200" dirty="0">
                <a:solidFill>
                  <a:srgbClr val="002060"/>
                </a:solidFill>
                <a:effectLst>
                  <a:glow rad="127000">
                    <a:srgbClr val="00FFFF"/>
                  </a:glow>
                </a:effectLst>
                <a:latin typeface="Arial Black" panose="020B0A04020102020204" pitchFamily="34" charset="0"/>
              </a:rPr>
              <a:t> </a:t>
            </a:r>
            <a:br>
              <a:rPr lang="en-CA" sz="3200" dirty="0">
                <a:solidFill>
                  <a:srgbClr val="002060"/>
                </a:solidFill>
                <a:effectLst>
                  <a:glow rad="127000">
                    <a:srgbClr val="00FFFF"/>
                  </a:glow>
                </a:effectLst>
                <a:latin typeface="Arial Black" panose="020B0A04020102020204" pitchFamily="34" charset="0"/>
              </a:rPr>
            </a:br>
            <a:r>
              <a:rPr lang="en-CA" sz="3200" dirty="0">
                <a:solidFill>
                  <a:srgbClr val="002060"/>
                </a:solidFill>
                <a:effectLst>
                  <a:glow rad="127000">
                    <a:srgbClr val="00FFFF"/>
                  </a:glow>
                </a:effectLst>
                <a:latin typeface="Arial Black" panose="020B0A04020102020204" pitchFamily="34" charset="0"/>
              </a:rPr>
              <a:t>directly connected to</a:t>
            </a:r>
            <a:br>
              <a:rPr lang="en-CA" sz="3200" dirty="0">
                <a:solidFill>
                  <a:srgbClr val="002060"/>
                </a:solidFill>
                <a:effectLst>
                  <a:glow rad="127000">
                    <a:srgbClr val="00FFFF"/>
                  </a:glow>
                </a:effectLst>
                <a:latin typeface="Arial Black" panose="020B0A04020102020204" pitchFamily="34" charset="0"/>
              </a:rPr>
            </a:br>
            <a:r>
              <a:rPr lang="en-CA" sz="3200" dirty="0">
                <a:ln>
                  <a:solidFill>
                    <a:srgbClr val="FF0000"/>
                  </a:solidFill>
                </a:ln>
                <a:solidFill>
                  <a:srgbClr val="FFFF00"/>
                </a:solidFill>
                <a:effectLst>
                  <a:glow rad="127000">
                    <a:srgbClr val="00FFFF"/>
                  </a:glow>
                  <a:outerShdw blurRad="50800" dist="50800" dir="5400000" sx="102000" sy="102000" algn="ctr" rotWithShape="0">
                    <a:srgbClr val="FFFF00"/>
                  </a:outerShdw>
                </a:effectLst>
                <a:latin typeface="Arial Black" panose="020B0A04020102020204" pitchFamily="34" charset="0"/>
              </a:rPr>
              <a:t>a human, </a:t>
            </a:r>
            <a:r>
              <a:rPr lang="en-CA" sz="3200" dirty="0">
                <a:solidFill>
                  <a:srgbClr val="002060"/>
                </a:solidFill>
                <a:effectLst/>
                <a:latin typeface="Arial Black" panose="020B0A04020102020204" pitchFamily="34" charset="0"/>
              </a:rPr>
              <a:t>it reflects </a:t>
            </a:r>
            <a:br>
              <a:rPr lang="en-CA" sz="3200" dirty="0">
                <a:solidFill>
                  <a:srgbClr val="002060"/>
                </a:solidFill>
                <a:effectLst>
                  <a:glow rad="127000">
                    <a:srgbClr val="00FFFF"/>
                  </a:glow>
                </a:effectLst>
                <a:latin typeface="Arial Black" panose="020B0A04020102020204" pitchFamily="34" charset="0"/>
              </a:rPr>
            </a:br>
            <a:r>
              <a:rPr lang="en-CA" sz="3200" u="sng" dirty="0">
                <a:ln>
                  <a:solidFill>
                    <a:schemeClr val="tx1"/>
                  </a:solidFill>
                </a:ln>
                <a:solidFill>
                  <a:srgbClr val="FFFF00"/>
                </a:solidFill>
                <a:effectLst>
                  <a:glow rad="127000">
                    <a:srgbClr val="00FFFF"/>
                  </a:glow>
                </a:effectLst>
                <a:latin typeface="Arial Black" panose="020B0A04020102020204" pitchFamily="34" charset="0"/>
              </a:rPr>
              <a:t>his</a:t>
            </a:r>
            <a:r>
              <a:rPr lang="en-CA" sz="3200" dirty="0">
                <a:solidFill>
                  <a:srgbClr val="002060"/>
                </a:solidFill>
                <a:effectLst>
                  <a:glow rad="127000">
                    <a:srgbClr val="00FFFF"/>
                  </a:glow>
                </a:effectLst>
                <a:latin typeface="Arial Black" panose="020B0A04020102020204" pitchFamily="34" charset="0"/>
              </a:rPr>
              <a:t> </a:t>
            </a:r>
            <a:r>
              <a:rPr lang="en-CA" sz="3200" dirty="0">
                <a:solidFill>
                  <a:srgbClr val="002060"/>
                </a:solidFill>
                <a:effectLst/>
                <a:latin typeface="Arial Black" panose="020B0A04020102020204" pitchFamily="34" charset="0"/>
              </a:rPr>
              <a:t>character.</a:t>
            </a:r>
            <a:br>
              <a:rPr lang="en-CA" sz="3200" dirty="0">
                <a:solidFill>
                  <a:srgbClr val="002060"/>
                </a:solidFill>
                <a:effectLst>
                  <a:glow rad="127000">
                    <a:srgbClr val="00FFFF"/>
                  </a:glow>
                </a:effectLst>
                <a:latin typeface="Arial Black" panose="020B0A04020102020204" pitchFamily="34" charset="0"/>
              </a:rPr>
            </a:br>
            <a:r>
              <a:rPr lang="en-CA" sz="3200" dirty="0">
                <a:solidFill>
                  <a:srgbClr val="002060"/>
                </a:solidFill>
                <a:effectLst>
                  <a:glow rad="127000">
                    <a:srgbClr val="00FFFF"/>
                  </a:glow>
                </a:effectLst>
                <a:latin typeface="Arial Black" panose="020B0A04020102020204" pitchFamily="34" charset="0"/>
              </a:rPr>
              <a:t>Yahuah installed a </a:t>
            </a:r>
            <a:r>
              <a:rPr lang="en-CA" sz="3200" dirty="0">
                <a:ln>
                  <a:solidFill>
                    <a:srgbClr val="FF0000"/>
                  </a:solidFill>
                </a:ln>
                <a:solidFill>
                  <a:srgbClr val="0000FF"/>
                </a:solidFill>
                <a:effectLst>
                  <a:glow rad="127000">
                    <a:srgbClr val="FF9900"/>
                  </a:glow>
                </a:effectLst>
                <a:latin typeface="Arial Black" panose="020B0A04020102020204" pitchFamily="34" charset="0"/>
              </a:rPr>
              <a:t>Tav,</a:t>
            </a:r>
            <a:r>
              <a:rPr lang="en-CA" sz="3200" dirty="0">
                <a:solidFill>
                  <a:srgbClr val="002060"/>
                </a:solidFill>
                <a:effectLst>
                  <a:glow rad="127000">
                    <a:srgbClr val="00FFFF"/>
                  </a:glow>
                </a:effectLst>
                <a:latin typeface="Arial Black" panose="020B0A04020102020204" pitchFamily="34" charset="0"/>
              </a:rPr>
              <a:t> </a:t>
            </a:r>
            <a:r>
              <a:rPr lang="en-CA" sz="3200" dirty="0">
                <a:solidFill>
                  <a:srgbClr val="002060"/>
                </a:solidFill>
                <a:effectLst/>
                <a:latin typeface="Arial Black" panose="020B0A04020102020204" pitchFamily="34" charset="0"/>
              </a:rPr>
              <a:t>a</a:t>
            </a:r>
            <a:r>
              <a:rPr lang="en-CA" sz="3200" dirty="0">
                <a:solidFill>
                  <a:srgbClr val="002060"/>
                </a:solidFill>
                <a:effectLst>
                  <a:glow rad="127000">
                    <a:srgbClr val="00FFFF"/>
                  </a:glow>
                </a:effectLst>
                <a:latin typeface="Arial Black" panose="020B0A04020102020204" pitchFamily="34" charset="0"/>
              </a:rPr>
              <a:t> MARK </a:t>
            </a:r>
            <a:r>
              <a:rPr lang="en-CA" sz="3200" dirty="0">
                <a:solidFill>
                  <a:srgbClr val="002060"/>
                </a:solidFill>
                <a:effectLst/>
                <a:latin typeface="Arial Black" panose="020B0A04020102020204" pitchFamily="34" charset="0"/>
              </a:rPr>
              <a:t>(a recognition</a:t>
            </a:r>
            <a:r>
              <a:rPr lang="en-CA" sz="3200" dirty="0">
                <a:solidFill>
                  <a:srgbClr val="002060"/>
                </a:solidFill>
                <a:effectLst>
                  <a:glow rad="127000">
                    <a:srgbClr val="00FFFF"/>
                  </a:glow>
                </a:effectLst>
                <a:latin typeface="Arial Black" panose="020B0A04020102020204" pitchFamily="34" charset="0"/>
              </a:rPr>
              <a:t> SIGN) </a:t>
            </a:r>
            <a:r>
              <a:rPr lang="en-CA" sz="3200" dirty="0">
                <a:solidFill>
                  <a:srgbClr val="002060"/>
                </a:solidFill>
                <a:effectLst/>
                <a:latin typeface="Arial Black" panose="020B0A04020102020204" pitchFamily="34" charset="0"/>
              </a:rPr>
              <a:t> and </a:t>
            </a:r>
            <a:r>
              <a:rPr lang="en-CA" sz="3200" dirty="0">
                <a:solidFill>
                  <a:srgbClr val="002060"/>
                </a:solidFill>
                <a:effectLst>
                  <a:outerShdw blurRad="50800" dist="50800" dir="5400000" algn="ctr" rotWithShape="0">
                    <a:srgbClr val="FFCCFF"/>
                  </a:outerShdw>
                </a:effectLst>
                <a:latin typeface="Arial Black" panose="020B0A04020102020204" pitchFamily="34" charset="0"/>
              </a:rPr>
              <a:t>SEALED</a:t>
            </a:r>
            <a:r>
              <a:rPr lang="en-CA" sz="3200" dirty="0">
                <a:solidFill>
                  <a:srgbClr val="002060"/>
                </a:solidFill>
                <a:effectLst/>
                <a:latin typeface="Arial Black" panose="020B0A04020102020204" pitchFamily="34" charset="0"/>
              </a:rPr>
              <a:t> it to</a:t>
            </a:r>
            <a:r>
              <a:rPr lang="en-CA" sz="3200" dirty="0">
                <a:solidFill>
                  <a:srgbClr val="002060"/>
                </a:solidFill>
                <a:effectLst>
                  <a:glow rad="127000">
                    <a:srgbClr val="00FFFF"/>
                  </a:glow>
                </a:effectLst>
                <a:latin typeface="Arial Black" panose="020B0A04020102020204" pitchFamily="34" charset="0"/>
              </a:rPr>
              <a:t> </a:t>
            </a:r>
            <a:r>
              <a:rPr lang="en-CA" sz="3200" dirty="0">
                <a:ln>
                  <a:solidFill>
                    <a:schemeClr val="tx1"/>
                  </a:solidFill>
                </a:ln>
                <a:solidFill>
                  <a:srgbClr val="FFFF00"/>
                </a:solidFill>
                <a:effectLst>
                  <a:glow rad="127000">
                    <a:srgbClr val="00FFFF"/>
                  </a:glow>
                </a:effectLst>
                <a:latin typeface="Arial Black" panose="020B0A04020102020204" pitchFamily="34" charset="0"/>
              </a:rPr>
              <a:t>Cain</a:t>
            </a:r>
            <a:r>
              <a:rPr lang="en-CA" sz="3200" dirty="0">
                <a:solidFill>
                  <a:srgbClr val="002060"/>
                </a:solidFill>
                <a:effectLst>
                  <a:glow rad="127000">
                    <a:srgbClr val="00FFFF"/>
                  </a:glow>
                </a:effectLst>
                <a:latin typeface="Arial Black" panose="020B0A04020102020204" pitchFamily="34" charset="0"/>
              </a:rPr>
              <a:t> </a:t>
            </a:r>
            <a:r>
              <a:rPr lang="en-CA" sz="3200" dirty="0">
                <a:solidFill>
                  <a:srgbClr val="002060"/>
                </a:solidFill>
                <a:effectLst/>
                <a:latin typeface="Arial Black" panose="020B0A04020102020204" pitchFamily="34" charset="0"/>
              </a:rPr>
              <a:t>to preserve his life </a:t>
            </a:r>
            <a:r>
              <a:rPr lang="en-CA" sz="3200" u="sng" dirty="0">
                <a:solidFill>
                  <a:srgbClr val="002060"/>
                </a:solidFill>
                <a:effectLst/>
                <a:latin typeface="Arial Black" panose="020B0A04020102020204" pitchFamily="34" charset="0"/>
              </a:rPr>
              <a:t>while on this earth</a:t>
            </a:r>
            <a:r>
              <a:rPr lang="en-CA" sz="3200" dirty="0">
                <a:solidFill>
                  <a:srgbClr val="002060"/>
                </a:solidFill>
                <a:effectLst/>
                <a:latin typeface="Arial Black" panose="020B0A04020102020204" pitchFamily="34" charset="0"/>
              </a:rPr>
              <a:t>.  </a:t>
            </a:r>
            <a:r>
              <a:rPr lang="en-CA" sz="3200" dirty="0">
                <a:solidFill>
                  <a:srgbClr val="002060"/>
                </a:solidFill>
                <a:effectLst/>
              </a:rPr>
              <a:t>(H226</a:t>
            </a:r>
            <a:r>
              <a:rPr lang="en-CA" sz="3200" dirty="0">
                <a:solidFill>
                  <a:srgbClr val="002060"/>
                </a:solidFill>
                <a:effectLst/>
                <a:latin typeface="Arial Black" panose="020B0A04020102020204" pitchFamily="34" charset="0"/>
              </a:rPr>
              <a:t> </a:t>
            </a:r>
            <a:r>
              <a:rPr lang="en-CA" sz="3200" dirty="0">
                <a:solidFill>
                  <a:srgbClr val="002060"/>
                </a:solidFill>
                <a:effectLst/>
              </a:rPr>
              <a:t>-</a:t>
            </a:r>
            <a:r>
              <a:rPr lang="en-CA" sz="3200" dirty="0">
                <a:solidFill>
                  <a:srgbClr val="002060"/>
                </a:solidFill>
                <a:effectLst/>
                <a:latin typeface="Arial Black" panose="020B0A04020102020204" pitchFamily="34" charset="0"/>
              </a:rPr>
              <a:t> </a:t>
            </a:r>
            <a:r>
              <a:rPr lang="en-CA" sz="3200" b="1" dirty="0">
                <a:solidFill>
                  <a:srgbClr val="002060"/>
                </a:solidFill>
                <a:effectLst/>
              </a:rPr>
              <a:t>Au</a:t>
            </a:r>
            <a:r>
              <a:rPr lang="en-CA" sz="3200" b="1" dirty="0">
                <a:solidFill>
                  <a:srgbClr val="002060"/>
                </a:solidFill>
                <a:effectLst>
                  <a:glow rad="127000">
                    <a:srgbClr val="FFFF00"/>
                  </a:glow>
                </a:effectLst>
              </a:rPr>
              <a:t>t</a:t>
            </a:r>
            <a:r>
              <a:rPr lang="en-CA" sz="3200" b="1" dirty="0">
                <a:solidFill>
                  <a:srgbClr val="002060"/>
                </a:solidFill>
                <a:effectLst/>
              </a:rPr>
              <a:t>h</a:t>
            </a:r>
            <a:r>
              <a:rPr lang="en-CA" sz="3200" dirty="0">
                <a:solidFill>
                  <a:srgbClr val="002060"/>
                </a:solidFill>
                <a:effectLst/>
              </a:rPr>
              <a:t>)</a:t>
            </a:r>
          </a:p>
        </p:txBody>
      </p:sp>
      <p:pic>
        <p:nvPicPr>
          <p:cNvPr id="11" name="Picture 10">
            <a:extLst>
              <a:ext uri="{FF2B5EF4-FFF2-40B4-BE49-F238E27FC236}">
                <a16:creationId xmlns:a16="http://schemas.microsoft.com/office/drawing/2014/main" id="{78D06A16-F975-45CB-A259-182292963F5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772400" y="0"/>
            <a:ext cx="4419600" cy="6858000"/>
          </a:xfrm>
          <a:prstGeom prst="rect">
            <a:avLst/>
          </a:prstGeom>
          <a:scene3d>
            <a:camera prst="orthographicFront"/>
            <a:lightRig rig="threePt" dir="t"/>
          </a:scene3d>
          <a:sp3d>
            <a:bevelT w="152400" h="50800" prst="softRound"/>
          </a:sp3d>
        </p:spPr>
      </p:pic>
      <p:sp>
        <p:nvSpPr>
          <p:cNvPr id="4" name="Slide Number Placeholder 3">
            <a:extLst>
              <a:ext uri="{FF2B5EF4-FFF2-40B4-BE49-F238E27FC236}">
                <a16:creationId xmlns:a16="http://schemas.microsoft.com/office/drawing/2014/main" id="{5EB5992A-99CC-46F1-96B6-B512B1B1F853}"/>
              </a:ext>
            </a:extLst>
          </p:cNvPr>
          <p:cNvSpPr>
            <a:spLocks noGrp="1"/>
          </p:cNvSpPr>
          <p:nvPr>
            <p:ph type="sldNum" sz="quarter" idx="12"/>
          </p:nvPr>
        </p:nvSpPr>
        <p:spPr>
          <a:xfrm>
            <a:off x="9350187" y="6428067"/>
            <a:ext cx="2743200" cy="365125"/>
          </a:xfrm>
        </p:spPr>
        <p:txBody>
          <a:bodyPr/>
          <a:lstStyle/>
          <a:p>
            <a:fld id="{79D454C9-693C-4B68-AEF7-F33F1BD73953}" type="slidenum">
              <a:rPr lang="en-US" smtClean="0">
                <a:solidFill>
                  <a:srgbClr val="FFFF00"/>
                </a:solidFill>
              </a:rPr>
              <a:t>22</a:t>
            </a:fld>
            <a:endParaRPr lang="en-US" dirty="0">
              <a:solidFill>
                <a:srgbClr val="FFFF00"/>
              </a:solidFill>
            </a:endParaRPr>
          </a:p>
        </p:txBody>
      </p:sp>
      <p:sp>
        <p:nvSpPr>
          <p:cNvPr id="8" name="Lightning Bolt 7">
            <a:extLst>
              <a:ext uri="{FF2B5EF4-FFF2-40B4-BE49-F238E27FC236}">
                <a16:creationId xmlns:a16="http://schemas.microsoft.com/office/drawing/2014/main" id="{AD5B4DF1-B4D3-4855-A830-35C7C26ADE4E}"/>
              </a:ext>
            </a:extLst>
          </p:cNvPr>
          <p:cNvSpPr/>
          <p:nvPr/>
        </p:nvSpPr>
        <p:spPr>
          <a:xfrm rot="20716619">
            <a:off x="6944588" y="249451"/>
            <a:ext cx="1585975" cy="2022878"/>
          </a:xfrm>
          <a:prstGeom prst="lightningBolt">
            <a:avLst/>
          </a:prstGeom>
          <a:solidFill>
            <a:srgbClr val="F74FEB"/>
          </a:solidFill>
          <a:ln w="28575">
            <a:solidFill>
              <a:srgbClr val="0000FF"/>
            </a:solidFill>
          </a:ln>
          <a:effectLst>
            <a:glow rad="127000">
              <a:srgbClr val="FF99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Lightning Bolt 8">
            <a:extLst>
              <a:ext uri="{FF2B5EF4-FFF2-40B4-BE49-F238E27FC236}">
                <a16:creationId xmlns:a16="http://schemas.microsoft.com/office/drawing/2014/main" id="{84F5416D-52D7-43E7-86F1-EC5E4C2B48B2}"/>
              </a:ext>
            </a:extLst>
          </p:cNvPr>
          <p:cNvSpPr/>
          <p:nvPr/>
        </p:nvSpPr>
        <p:spPr>
          <a:xfrm rot="20210359">
            <a:off x="7202294" y="2728481"/>
            <a:ext cx="1293501" cy="1616581"/>
          </a:xfrm>
          <a:prstGeom prst="lightningBolt">
            <a:avLst/>
          </a:prstGeom>
          <a:solidFill>
            <a:srgbClr val="00FF00"/>
          </a:solidFill>
          <a:ln w="28575">
            <a:solidFill>
              <a:srgbClr val="0000FF"/>
            </a:solidFill>
          </a:ln>
          <a:effectLst>
            <a:glow rad="127000">
              <a:srgbClr val="FF99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ectangle: Rounded Corners 1">
            <a:extLst>
              <a:ext uri="{FF2B5EF4-FFF2-40B4-BE49-F238E27FC236}">
                <a16:creationId xmlns:a16="http://schemas.microsoft.com/office/drawing/2014/main" id="{A54668A8-586D-4E35-8D0E-D52D276B97BC}"/>
              </a:ext>
            </a:extLst>
          </p:cNvPr>
          <p:cNvSpPr/>
          <p:nvPr/>
        </p:nvSpPr>
        <p:spPr>
          <a:xfrm>
            <a:off x="193964" y="5375564"/>
            <a:ext cx="7479823" cy="1293091"/>
          </a:xfrm>
          <a:prstGeom prst="roundRect">
            <a:avLst/>
          </a:prstGeom>
          <a:solidFill>
            <a:srgbClr val="CC99FF"/>
          </a:solidFill>
          <a:ln w="28575">
            <a:solidFill>
              <a:srgbClr val="002060"/>
            </a:solidFill>
          </a:ln>
          <a:scene3d>
            <a:camera prst="orthographicFront"/>
            <a:lightRig rig="threePt" dir="t"/>
          </a:scene3d>
          <a:sp3d>
            <a:bevelT w="279400" h="1714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rgbClr val="01103A"/>
                </a:solidFill>
                <a:latin typeface="arial" panose="020B0604020202020204" pitchFamily="34" charset="0"/>
              </a:rPr>
              <a:t>Gen 4:15</a:t>
            </a:r>
            <a:r>
              <a:rPr lang="en-US" b="1" dirty="0">
                <a:solidFill>
                  <a:srgbClr val="01103A"/>
                </a:solidFill>
                <a:latin typeface="arial" panose="020B0604020202020204" pitchFamily="34" charset="0"/>
              </a:rPr>
              <a:t>   </a:t>
            </a:r>
            <a:r>
              <a:rPr lang="en-US" dirty="0">
                <a:solidFill>
                  <a:srgbClr val="01103A"/>
                </a:solidFill>
                <a:latin typeface="arial" panose="020B0604020202020204" pitchFamily="34" charset="0"/>
              </a:rPr>
              <a:t>And the Yahuah said unto him, Therefore whosoever </a:t>
            </a:r>
            <a:r>
              <a:rPr lang="en-US" dirty="0" err="1">
                <a:solidFill>
                  <a:srgbClr val="01103A"/>
                </a:solidFill>
                <a:latin typeface="arial" panose="020B0604020202020204" pitchFamily="34" charset="0"/>
              </a:rPr>
              <a:t>slayeth</a:t>
            </a:r>
            <a:r>
              <a:rPr lang="en-US" dirty="0">
                <a:solidFill>
                  <a:srgbClr val="01103A"/>
                </a:solidFill>
                <a:latin typeface="arial" panose="020B0604020202020204" pitchFamily="34" charset="0"/>
              </a:rPr>
              <a:t> Cain, vengeance shall be taken on him sevenfold. And the Yahuah set a </a:t>
            </a:r>
            <a:r>
              <a:rPr lang="en-US" b="1" u="sng" dirty="0">
                <a:solidFill>
                  <a:srgbClr val="9E0B0F"/>
                </a:solidFill>
                <a:latin typeface="arial" panose="020B0604020202020204" pitchFamily="34" charset="0"/>
              </a:rPr>
              <a:t>mark</a:t>
            </a:r>
            <a:r>
              <a:rPr lang="en-US" dirty="0">
                <a:solidFill>
                  <a:srgbClr val="01103A"/>
                </a:solidFill>
                <a:latin typeface="arial" panose="020B0604020202020204" pitchFamily="34" charset="0"/>
              </a:rPr>
              <a:t> upon Cain, lest any finding him should kill him.</a:t>
            </a:r>
            <a:endParaRPr lang="en-CA" dirty="0"/>
          </a:p>
        </p:txBody>
      </p:sp>
    </p:spTree>
    <p:extLst>
      <p:ext uri="{BB962C8B-B14F-4D97-AF65-F5344CB8AC3E}">
        <p14:creationId xmlns:p14="http://schemas.microsoft.com/office/powerpoint/2010/main" val="203557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2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5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1" fill="hold" grpId="0" nodeType="afterEffect">
                                  <p:stCondLst>
                                    <p:cond delay="1250"/>
                                  </p:stCondLst>
                                  <p:childTnLst>
                                    <p:set>
                                      <p:cBhvr>
                                        <p:cTn id="17" dur="1" fill="hold">
                                          <p:stCondLst>
                                            <p:cond delay="0"/>
                                          </p:stCondLst>
                                        </p:cTn>
                                        <p:tgtEl>
                                          <p:spTgt spid="12"/>
                                        </p:tgtEl>
                                        <p:attrNameLst>
                                          <p:attrName>style.visibility</p:attrName>
                                        </p:attrNameLst>
                                      </p:cBhvr>
                                      <p:to>
                                        <p:strVal val="visible"/>
                                      </p:to>
                                    </p:set>
                                    <p:animEffect transition="in" filter="wipe(up)">
                                      <p:cBhvr>
                                        <p:cTn id="18" dur="125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circle(in)">
                                      <p:cBhvr>
                                        <p:cTn id="23"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animBg="1"/>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51000">
              <a:schemeClr val="tx1"/>
            </a:gs>
            <a:gs pos="17000">
              <a:schemeClr val="accent4">
                <a:lumMod val="97000"/>
                <a:lumOff val="3000"/>
              </a:schemeClr>
            </a:gs>
            <a:gs pos="28000">
              <a:schemeClr val="tx1"/>
            </a:gs>
            <a:gs pos="72000">
              <a:schemeClr val="tx1"/>
            </a:gs>
            <a:gs pos="85000">
              <a:schemeClr val="accent6">
                <a:lumMod val="40000"/>
                <a:lumOff val="60000"/>
              </a:schemeClr>
            </a:gs>
            <a:gs pos="100000">
              <a:schemeClr val="accent6">
                <a:lumMod val="50000"/>
                <a:lumOff val="50000"/>
              </a:schemeClr>
            </a:gs>
          </a:gsLst>
          <a:lin ang="10800000" scaled="1"/>
          <a:tileRect/>
        </a:gradFill>
        <a:effectLst/>
      </p:bgPr>
    </p:bg>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4139975" y="2083454"/>
            <a:ext cx="4127949" cy="4132677"/>
          </a:xfrm>
          <a:prstGeom prst="rect">
            <a:avLst/>
          </a:prstGeom>
          <a:noFill/>
          <a:effectLst>
            <a:glow rad="457200">
              <a:schemeClr val="accent5">
                <a:lumMod val="20000"/>
                <a:lumOff val="80000"/>
                <a:alpha val="40000"/>
              </a:schemeClr>
            </a:glow>
          </a:effectLst>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8610600" y="6356350"/>
            <a:ext cx="3467100" cy="365125"/>
          </a:xfrm>
        </p:spPr>
        <p:txBody>
          <a:bodyPr/>
          <a:lstStyle/>
          <a:p>
            <a:fld id="{CAB0B796-0BEC-434C-B7F9-2382C16E0666}" type="slidenum">
              <a:rPr lang="en-CA" sz="1400" b="1" smtClean="0">
                <a:solidFill>
                  <a:schemeClr val="tx1"/>
                </a:solidFill>
              </a:rPr>
              <a:t>23</a:t>
            </a:fld>
            <a:endParaRPr lang="en-CA" sz="1400" b="1" dirty="0">
              <a:solidFill>
                <a:schemeClr val="tx1"/>
              </a:solidFill>
            </a:endParaRPr>
          </a:p>
        </p:txBody>
      </p:sp>
      <p:sp>
        <p:nvSpPr>
          <p:cNvPr id="3" name="Rectangle: Rounded Corners 2">
            <a:extLst>
              <a:ext uri="{FF2B5EF4-FFF2-40B4-BE49-F238E27FC236}">
                <a16:creationId xmlns:a16="http://schemas.microsoft.com/office/drawing/2014/main" id="{CFDA7627-5DF9-45A7-AA6B-54811452C1EC}"/>
              </a:ext>
            </a:extLst>
          </p:cNvPr>
          <p:cNvSpPr/>
          <p:nvPr/>
        </p:nvSpPr>
        <p:spPr>
          <a:xfrm>
            <a:off x="59853" y="136525"/>
            <a:ext cx="12098694" cy="1468341"/>
          </a:xfrm>
          <a:prstGeom prst="roundRect">
            <a:avLst>
              <a:gd name="adj" fmla="val 37075"/>
            </a:avLst>
          </a:prstGeom>
          <a:solidFill>
            <a:schemeClr val="tx2">
              <a:lumMod val="40000"/>
              <a:lumOff val="60000"/>
            </a:schemeClr>
          </a:solidFill>
          <a:ln w="7620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600" b="1" dirty="0">
                <a:ln>
                  <a:solidFill>
                    <a:srgbClr val="0000FF"/>
                  </a:solidFill>
                </a:ln>
                <a:solidFill>
                  <a:srgbClr val="00B050"/>
                </a:solidFill>
              </a:rPr>
              <a:t>Consider Genesis 1:1 -2</a:t>
            </a:r>
            <a:r>
              <a:rPr lang="en-CA" sz="3600" b="1" dirty="0">
                <a:ln>
                  <a:solidFill>
                    <a:srgbClr val="0000FF"/>
                  </a:solidFill>
                </a:ln>
                <a:solidFill>
                  <a:srgbClr val="FF0000"/>
                </a:solidFill>
              </a:rPr>
              <a:t>a</a:t>
            </a:r>
            <a:r>
              <a:rPr lang="en-CA" sz="3600" b="1" dirty="0">
                <a:ln>
                  <a:solidFill>
                    <a:srgbClr val="0000FF"/>
                  </a:solidFill>
                </a:ln>
                <a:solidFill>
                  <a:srgbClr val="00B050"/>
                </a:solidFill>
              </a:rPr>
              <a:t>, </a:t>
            </a:r>
            <a:r>
              <a:rPr lang="en-CA" sz="3600" b="1" u="sng" dirty="0">
                <a:ln>
                  <a:solidFill>
                    <a:srgbClr val="0000FF"/>
                  </a:solidFill>
                </a:ln>
                <a:solidFill>
                  <a:srgbClr val="F74FEB"/>
                </a:solidFill>
                <a:latin typeface="Stencil" panose="040409050D0802020404" pitchFamily="82" charset="0"/>
              </a:rPr>
              <a:t>Creation</a:t>
            </a:r>
            <a:r>
              <a:rPr lang="en-CA" sz="3600" b="1" dirty="0">
                <a:ln>
                  <a:solidFill>
                    <a:srgbClr val="0000FF"/>
                  </a:solidFill>
                </a:ln>
                <a:solidFill>
                  <a:srgbClr val="F74FEB"/>
                </a:solidFill>
                <a:latin typeface="Stencil" panose="040409050D0802020404" pitchFamily="82" charset="0"/>
              </a:rPr>
              <a:t>,</a:t>
            </a:r>
            <a:r>
              <a:rPr lang="en-CA" sz="3600" b="1" dirty="0">
                <a:ln>
                  <a:solidFill>
                    <a:srgbClr val="0000FF"/>
                  </a:solidFill>
                </a:ln>
                <a:solidFill>
                  <a:srgbClr val="F74FEB"/>
                </a:solidFill>
              </a:rPr>
              <a:t> do we find -</a:t>
            </a:r>
            <a:br>
              <a:rPr lang="en-CA" sz="3600" dirty="0">
                <a:solidFill>
                  <a:srgbClr val="F74FEB"/>
                </a:solidFill>
              </a:rPr>
            </a:br>
            <a:r>
              <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A MISSING COMPONENT?</a:t>
            </a:r>
          </a:p>
        </p:txBody>
      </p:sp>
      <p:sp>
        <p:nvSpPr>
          <p:cNvPr id="4" name="Rectangle: Rounded Corners 3">
            <a:extLst>
              <a:ext uri="{FF2B5EF4-FFF2-40B4-BE49-F238E27FC236}">
                <a16:creationId xmlns:a16="http://schemas.microsoft.com/office/drawing/2014/main" id="{70959AD5-0244-4860-9FD8-D07B2BCF214E}"/>
              </a:ext>
            </a:extLst>
          </p:cNvPr>
          <p:cNvSpPr/>
          <p:nvPr/>
        </p:nvSpPr>
        <p:spPr>
          <a:xfrm rot="19986508">
            <a:off x="8163677" y="4198762"/>
            <a:ext cx="3968325" cy="2018696"/>
          </a:xfrm>
          <a:prstGeom prst="roundRect">
            <a:avLst>
              <a:gd name="adj" fmla="val 50000"/>
            </a:avLst>
          </a:prstGeom>
          <a:solidFill>
            <a:schemeClr val="tx1"/>
          </a:solidFill>
          <a:ln w="38100">
            <a:solidFill>
              <a:srgbClr val="F74F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Or </a:t>
            </a:r>
            <a:r>
              <a:rPr lang="en-CA" sz="3600" b="1" u="sng" dirty="0">
                <a:ln>
                  <a:solidFill>
                    <a:srgbClr val="0000FF"/>
                  </a:solidFill>
                </a:ln>
                <a:solidFill>
                  <a:srgbClr val="FFFF00"/>
                </a:solidFill>
                <a:effectLst>
                  <a:outerShdw blurRad="50800" dist="50800" dir="5400000" sx="102000" sy="102000" algn="ctr" rotWithShape="0">
                    <a:srgbClr val="00FF00"/>
                  </a:outerShdw>
                </a:effectLst>
                <a:latin typeface="Comic Sans MS" panose="030F0702030302020204" pitchFamily="66" charset="0"/>
              </a:rPr>
              <a:t>PURPOSELY</a:t>
            </a: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 DISMISSED?</a:t>
            </a:r>
          </a:p>
        </p:txBody>
      </p:sp>
      <p:sp>
        <p:nvSpPr>
          <p:cNvPr id="6" name="Rectangle: Rounded Corners 5">
            <a:extLst>
              <a:ext uri="{FF2B5EF4-FFF2-40B4-BE49-F238E27FC236}">
                <a16:creationId xmlns:a16="http://schemas.microsoft.com/office/drawing/2014/main" id="{34DB54CF-7B9A-4605-A415-3466DE066B34}"/>
              </a:ext>
            </a:extLst>
          </p:cNvPr>
          <p:cNvSpPr/>
          <p:nvPr/>
        </p:nvSpPr>
        <p:spPr>
          <a:xfrm rot="19986508">
            <a:off x="66553" y="2446276"/>
            <a:ext cx="3805043" cy="1710347"/>
          </a:xfrm>
          <a:prstGeom prst="roundRect">
            <a:avLst>
              <a:gd name="adj" fmla="val 50000"/>
            </a:avLst>
          </a:prstGeom>
          <a:solidFill>
            <a:schemeClr val="accent6">
              <a:lumMod val="60000"/>
              <a:lumOff val="40000"/>
            </a:schemeClr>
          </a:solidFill>
          <a:ln w="38100">
            <a:solidFill>
              <a:srgbClr val="F74F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Was </a:t>
            </a:r>
            <a:r>
              <a:rPr lang="en-CA" sz="3600" b="1" u="sng" dirty="0" err="1">
                <a:ln>
                  <a:solidFill>
                    <a:srgbClr val="0000FF"/>
                  </a:solidFill>
                </a:ln>
                <a:solidFill>
                  <a:srgbClr val="FF0000"/>
                </a:solidFill>
                <a:effectLst>
                  <a:outerShdw blurRad="50800" dist="50800" dir="5400000" sx="102000" sy="102000" algn="ctr" rotWithShape="0">
                    <a:srgbClr val="00FF00"/>
                  </a:outerShdw>
                </a:effectLst>
                <a:latin typeface="Comic Sans MS" panose="030F0702030302020204" pitchFamily="66" charset="0"/>
              </a:rPr>
              <a:t>i</a:t>
            </a:r>
            <a:r>
              <a:rPr lang="en-CA" sz="3600" b="1" u="sng" dirty="0">
                <a:ln>
                  <a:solidFill>
                    <a:srgbClr val="0000FF"/>
                  </a:solidFill>
                </a:ln>
                <a:solidFill>
                  <a:srgbClr val="FF0000"/>
                </a:solidFill>
                <a:effectLst>
                  <a:outerShdw blurRad="50800" dist="50800" dir="5400000" sx="102000" sy="102000" algn="ctr" rotWithShape="0">
                    <a:srgbClr val="00FF00"/>
                  </a:outerShdw>
                </a:effectLst>
                <a:latin typeface="Comic Sans MS" panose="030F0702030302020204" pitchFamily="66" charset="0"/>
              </a:rPr>
              <a:t>  </a:t>
            </a: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 just  “</a:t>
            </a:r>
            <a:r>
              <a:rPr lang="en-CA" sz="3600" b="1" u="sng" dirty="0">
                <a:ln w="19050">
                  <a:solidFill>
                    <a:srgbClr val="0000FF"/>
                  </a:solidFill>
                </a:ln>
                <a:solidFill>
                  <a:schemeClr val="accent2"/>
                </a:solidFill>
                <a:effectLst>
                  <a:outerShdw blurRad="50800" dist="50800" dir="5400000" sx="102000" sy="102000" algn="ctr" rotWithShape="0">
                    <a:srgbClr val="00FF00"/>
                  </a:outerShdw>
                </a:effectLst>
                <a:latin typeface="Snap ITC" panose="04040A07060A02020202" pitchFamily="82" charset="0"/>
              </a:rPr>
              <a:t>mis</a:t>
            </a:r>
            <a:r>
              <a:rPr lang="en-CA" sz="3600" b="1" dirty="0">
                <a:ln w="19050">
                  <a:solidFill>
                    <a:srgbClr val="0000FF"/>
                  </a:solidFill>
                </a:ln>
                <a:solidFill>
                  <a:schemeClr val="accent2"/>
                </a:solidFill>
                <a:effectLst>
                  <a:outerShdw blurRad="50800" dist="50800" dir="5400000" sx="102000" sy="102000" algn="ctr" rotWithShape="0">
                    <a:srgbClr val="00FF00"/>
                  </a:outerShdw>
                </a:effectLst>
                <a:latin typeface="Snap ITC" panose="04040A07060A02020202" pitchFamily="82" charset="0"/>
              </a:rPr>
              <a:t>p</a:t>
            </a:r>
            <a:r>
              <a:rPr lang="en-CA" sz="3600" b="1" u="sng" dirty="0">
                <a:ln w="19050">
                  <a:solidFill>
                    <a:srgbClr val="0000FF"/>
                  </a:solidFill>
                </a:ln>
                <a:solidFill>
                  <a:schemeClr val="accent2"/>
                </a:solidFill>
                <a:effectLst>
                  <a:outerShdw blurRad="50800" dist="50800" dir="5400000" sx="102000" sy="102000" algn="ctr" rotWithShape="0">
                    <a:srgbClr val="00FF00"/>
                  </a:outerShdw>
                </a:effectLst>
                <a:latin typeface="Snap ITC" panose="04040A07060A02020202" pitchFamily="82" charset="0"/>
              </a:rPr>
              <a:t>laced</a:t>
            </a: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a:t>
            </a:r>
          </a:p>
        </p:txBody>
      </p:sp>
      <p:sp>
        <p:nvSpPr>
          <p:cNvPr id="5" name="Rectangle: Rounded Corners 4">
            <a:extLst>
              <a:ext uri="{FF2B5EF4-FFF2-40B4-BE49-F238E27FC236}">
                <a16:creationId xmlns:a16="http://schemas.microsoft.com/office/drawing/2014/main" id="{D8624A81-1FCF-4988-B363-BD67091716B4}"/>
              </a:ext>
            </a:extLst>
          </p:cNvPr>
          <p:cNvSpPr/>
          <p:nvPr/>
        </p:nvSpPr>
        <p:spPr>
          <a:xfrm rot="20042118">
            <a:off x="1511827" y="1742716"/>
            <a:ext cx="524362" cy="1478053"/>
          </a:xfrm>
          <a:prstGeom prst="roundRect">
            <a:avLst/>
          </a:prstGeom>
          <a:solidFill>
            <a:srgbClr val="FF9900"/>
          </a:solidFill>
          <a:ln w="19050">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err="1">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vaT</a:t>
            </a:r>
            <a:endParaRPr lang="en-CA" dirty="0">
              <a:ln w="12700">
                <a:solidFill>
                  <a:srgbClr val="FF0000"/>
                </a:solidFill>
              </a:ln>
              <a:solidFill>
                <a:srgbClr val="0000FF"/>
              </a:solidFill>
            </a:endParaRPr>
          </a:p>
        </p:txBody>
      </p:sp>
      <p:pic>
        <p:nvPicPr>
          <p:cNvPr id="10" name="Picture 2" descr="C:\Users\Rae\Desktop\yellow face big eyes clear.png">
            <a:extLst>
              <a:ext uri="{FF2B5EF4-FFF2-40B4-BE49-F238E27FC236}">
                <a16:creationId xmlns:a16="http://schemas.microsoft.com/office/drawing/2014/main" id="{D1D9B171-9006-4D82-A1E7-F1A85E418CD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634331" y="1798986"/>
            <a:ext cx="1812191" cy="189594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649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1250"/>
                                        <p:tgtEl>
                                          <p:spTgt spid="6"/>
                                        </p:tgtEl>
                                      </p:cBhvr>
                                    </p:animEffect>
                                  </p:childTnLst>
                                </p:cTn>
                              </p:par>
                            </p:childTnLst>
                          </p:cTn>
                        </p:par>
                        <p:par>
                          <p:cTn id="8" fill="hold">
                            <p:stCondLst>
                              <p:cond delay="1250"/>
                            </p:stCondLst>
                            <p:childTnLst>
                              <p:par>
                                <p:cTn id="9" presetID="31" presetClass="entr" presetSubtype="0" fill="hold" grpId="0" nodeType="afterEffect">
                                  <p:stCondLst>
                                    <p:cond delay="125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style.rotation</p:attrName>
                                        </p:attrNameLst>
                                      </p:cBhvr>
                                      <p:tavLst>
                                        <p:tav tm="0">
                                          <p:val>
                                            <p:fltVal val="90"/>
                                          </p:val>
                                        </p:tav>
                                        <p:tav tm="100000">
                                          <p:val>
                                            <p:fltVal val="0"/>
                                          </p:val>
                                        </p:tav>
                                      </p:tavLst>
                                    </p:anim>
                                    <p:animEffect transition="in" filter="fade">
                                      <p:cBhvr>
                                        <p:cTn id="14" dur="1000"/>
                                        <p:tgtEl>
                                          <p:spTgt spid="4"/>
                                        </p:tgtEl>
                                      </p:cBhvr>
                                    </p:animEffect>
                                  </p:childTnLst>
                                </p:cTn>
                              </p:par>
                            </p:childTnLst>
                          </p:cTn>
                        </p:par>
                        <p:par>
                          <p:cTn id="15" fill="hold">
                            <p:stCondLst>
                              <p:cond delay="3500"/>
                            </p:stCondLst>
                            <p:childTnLst>
                              <p:par>
                                <p:cTn id="16" presetID="2" presetClass="entr" presetSubtype="12"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250" fill="hold"/>
                                        <p:tgtEl>
                                          <p:spTgt spid="10"/>
                                        </p:tgtEl>
                                        <p:attrNameLst>
                                          <p:attrName>ppt_x</p:attrName>
                                        </p:attrNameLst>
                                      </p:cBhvr>
                                      <p:tavLst>
                                        <p:tav tm="0">
                                          <p:val>
                                            <p:strVal val="0-#ppt_w/2"/>
                                          </p:val>
                                        </p:tav>
                                        <p:tav tm="100000">
                                          <p:val>
                                            <p:strVal val="#ppt_x"/>
                                          </p:val>
                                        </p:tav>
                                      </p:tavLst>
                                    </p:anim>
                                    <p:anim calcmode="lin" valueType="num">
                                      <p:cBhvr additive="base">
                                        <p:cTn id="19" dur="12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83000">
              <a:srgbClr val="7030A0">
                <a:alpha val="53000"/>
              </a:srgb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34058" y="6479867"/>
            <a:ext cx="607142" cy="29117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B0B796-0BEC-434C-B7F9-2382C16E0666}" type="slidenum">
              <a:rPr kumimoji="0" lang="en-CA" sz="1400" b="1"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CA"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hought Bubble: Cloud 1">
            <a:extLst>
              <a:ext uri="{FF2B5EF4-FFF2-40B4-BE49-F238E27FC236}">
                <a16:creationId xmlns:a16="http://schemas.microsoft.com/office/drawing/2014/main" id="{C0669C97-A5F2-46F6-9D67-8B2ED22A1C77}"/>
              </a:ext>
            </a:extLst>
          </p:cNvPr>
          <p:cNvSpPr/>
          <p:nvPr/>
        </p:nvSpPr>
        <p:spPr>
          <a:xfrm>
            <a:off x="1334417" y="1167259"/>
            <a:ext cx="9619143" cy="4546713"/>
          </a:xfrm>
          <a:prstGeom prst="cloudCallout">
            <a:avLst>
              <a:gd name="adj1" fmla="val -43652"/>
              <a:gd name="adj2" fmla="val -59817"/>
            </a:avLst>
          </a:prstGeom>
          <a:solidFill>
            <a:schemeClr val="accent2"/>
          </a:solidFill>
          <a:ln w="76200">
            <a:solidFill>
              <a:srgbClr val="0000FF"/>
            </a:solidFill>
          </a:ln>
          <a:effectLst>
            <a:outerShdw blurRad="76200" dir="18900000" sy="23000" kx="-1200000" algn="bl" rotWithShape="0">
              <a:prstClr val="black">
                <a:alpha val="20000"/>
              </a:prstClr>
            </a:outerShd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5400" b="0" i="0" u="none" strike="noStrike" kern="1200" cap="none" spc="0" normalizeH="0" baseline="0" noProof="0" dirty="0">
                <a:ln w="28575">
                  <a:solidFill>
                    <a:sysClr val="windowText" lastClr="000000"/>
                  </a:solidFill>
                </a:ln>
                <a:gradFill>
                  <a:gsLst>
                    <a:gs pos="95455">
                      <a:prstClr val="black"/>
                    </a:gs>
                    <a:gs pos="38000">
                      <a:srgbClr val="ADB1B9"/>
                    </a:gs>
                    <a:gs pos="17000">
                      <a:srgbClr val="00FFFF"/>
                    </a:gs>
                    <a:gs pos="80000">
                      <a:prstClr val="black"/>
                    </a:gs>
                    <a:gs pos="59000">
                      <a:prstClr val="white">
                        <a:lumMod val="50000"/>
                      </a:prstClr>
                    </a:gs>
                  </a:gsLst>
                  <a:lin ang="3000000" scaled="0"/>
                </a:gradFill>
                <a:effectLst/>
                <a:uLnTx/>
                <a:uFillTx/>
                <a:latin typeface="Showcard Gothic" panose="04020904020102020604" pitchFamily="82" charset="0"/>
                <a:ea typeface="+mn-ea"/>
                <a:cs typeface="+mn-cs"/>
              </a:rPr>
              <a:t>Is      </a:t>
            </a:r>
            <a:r>
              <a:rPr kumimoji="0" lang="en-CA" sz="5400" b="0" i="0" u="sng" strike="noStrike" kern="1200" cap="none" spc="0" normalizeH="0" baseline="0" noProof="0" dirty="0">
                <a:ln w="28575">
                  <a:solidFill>
                    <a:sysClr val="windowText" lastClr="000000"/>
                  </a:solidFill>
                </a:ln>
                <a:gradFill>
                  <a:gsLst>
                    <a:gs pos="95455">
                      <a:prstClr val="black"/>
                    </a:gs>
                    <a:gs pos="38000">
                      <a:srgbClr val="ADB1B9"/>
                    </a:gs>
                    <a:gs pos="17000">
                      <a:srgbClr val="00FFFF"/>
                    </a:gs>
                    <a:gs pos="80000">
                      <a:prstClr val="black"/>
                    </a:gs>
                    <a:gs pos="59000">
                      <a:prstClr val="white">
                        <a:lumMod val="50000"/>
                      </a:prstClr>
                    </a:gs>
                  </a:gsLst>
                  <a:lin ang="3000000" scaled="0"/>
                </a:gradFill>
                <a:effectLst/>
                <a:uLnTx/>
                <a:uFillTx/>
                <a:latin typeface="Showcard Gothic" panose="04020904020102020604" pitchFamily="82" charset="0"/>
                <a:ea typeface="+mn-ea"/>
                <a:cs typeface="+mn-cs"/>
              </a:rPr>
              <a:t>H1961</a:t>
            </a:r>
            <a:r>
              <a:rPr kumimoji="0" lang="en-CA" sz="5400" b="0" i="0" u="none" strike="noStrike" kern="1200" cap="none" spc="0" normalizeH="0" baseline="0" noProof="0" dirty="0">
                <a:ln w="28575">
                  <a:solidFill>
                    <a:sysClr val="windowText" lastClr="000000"/>
                  </a:solidFill>
                </a:ln>
                <a:gradFill>
                  <a:gsLst>
                    <a:gs pos="95455">
                      <a:prstClr val="black"/>
                    </a:gs>
                    <a:gs pos="38000">
                      <a:srgbClr val="ADB1B9"/>
                    </a:gs>
                    <a:gs pos="17000">
                      <a:srgbClr val="00FFFF"/>
                    </a:gs>
                    <a:gs pos="80000">
                      <a:prstClr val="black"/>
                    </a:gs>
                    <a:gs pos="59000">
                      <a:prstClr val="white">
                        <a:lumMod val="50000"/>
                      </a:prstClr>
                    </a:gs>
                  </a:gsLst>
                  <a:lin ang="3000000" scaled="0"/>
                </a:gradFill>
                <a:effectLst/>
                <a:uLnTx/>
                <a:uFillTx/>
                <a:latin typeface="Showcard Gothic" panose="04020904020102020604" pitchFamily="82" charset="0"/>
                <a:ea typeface="+mn-ea"/>
                <a:cs typeface="+mn-cs"/>
              </a:rPr>
              <a:t> - </a:t>
            </a:r>
            <a:br>
              <a:rPr kumimoji="0" lang="en-CA" sz="5400" b="0" i="0" u="none" strike="noStrike" kern="1200" cap="none" spc="0" normalizeH="0" baseline="0" noProof="0" dirty="0">
                <a:ln w="28575">
                  <a:solidFill>
                    <a:sysClr val="windowText" lastClr="000000"/>
                  </a:solidFill>
                </a:ln>
                <a:gradFill>
                  <a:gsLst>
                    <a:gs pos="95455">
                      <a:prstClr val="black"/>
                    </a:gs>
                    <a:gs pos="38000">
                      <a:srgbClr val="ADB1B9"/>
                    </a:gs>
                    <a:gs pos="17000">
                      <a:srgbClr val="00FFFF"/>
                    </a:gs>
                    <a:gs pos="80000">
                      <a:prstClr val="black"/>
                    </a:gs>
                    <a:gs pos="59000">
                      <a:prstClr val="white">
                        <a:lumMod val="50000"/>
                      </a:prstClr>
                    </a:gs>
                  </a:gsLst>
                  <a:lin ang="3000000" scaled="0"/>
                </a:gradFill>
                <a:effectLst/>
                <a:uLnTx/>
                <a:uFillTx/>
                <a:latin typeface="Showcard Gothic" panose="04020904020102020604" pitchFamily="82" charset="0"/>
                <a:ea typeface="+mn-ea"/>
                <a:cs typeface="+mn-cs"/>
              </a:rPr>
            </a:br>
            <a:r>
              <a:rPr kumimoji="0" lang="en-CA" sz="5400" b="0" i="0" u="none" strike="noStrike" kern="1200" cap="none" spc="0" normalizeH="0" baseline="0" noProof="0" dirty="0">
                <a:ln w="28575">
                  <a:solidFill>
                    <a:sysClr val="windowText" lastClr="000000"/>
                  </a:solidFill>
                </a:ln>
                <a:gradFill>
                  <a:gsLst>
                    <a:gs pos="95455">
                      <a:prstClr val="black"/>
                    </a:gs>
                    <a:gs pos="38000">
                      <a:srgbClr val="ADB1B9"/>
                    </a:gs>
                    <a:gs pos="17000">
                      <a:srgbClr val="00FFFF"/>
                    </a:gs>
                    <a:gs pos="80000">
                      <a:prstClr val="black"/>
                    </a:gs>
                    <a:gs pos="59000">
                      <a:prstClr val="white">
                        <a:lumMod val="50000"/>
                      </a:prstClr>
                    </a:gs>
                  </a:gsLst>
                  <a:lin ang="3000000" scaled="0"/>
                </a:gradFill>
                <a:effectLst/>
                <a:uLnTx/>
                <a:uFillTx/>
                <a:latin typeface="Showcard Gothic" panose="04020904020102020604" pitchFamily="82" charset="0"/>
                <a:ea typeface="+mn-ea"/>
                <a:cs typeface="+mn-cs"/>
              </a:rPr>
              <a:t>ei</a:t>
            </a:r>
            <a:r>
              <a:rPr kumimoji="0" lang="en-CA" sz="5400" b="0" i="0" u="none" strike="noStrike" kern="1200" cap="none" spc="0" normalizeH="0" baseline="0" noProof="0" dirty="0">
                <a:ln w="28575">
                  <a:solidFill>
                    <a:sysClr val="windowText" lastClr="000000"/>
                  </a:solidFill>
                </a:ln>
                <a:solidFill>
                  <a:srgbClr val="00FF00"/>
                </a:solidFill>
                <a:effectLst/>
                <a:uLnTx/>
                <a:uFillTx/>
                <a:latin typeface="Showcard Gothic" panose="04020904020102020604" pitchFamily="82" charset="0"/>
                <a:ea typeface="+mn-ea"/>
                <a:cs typeface="+mn-cs"/>
              </a:rPr>
              <a:t>t</a:t>
            </a:r>
            <a:r>
              <a:rPr kumimoji="0" lang="en-CA" sz="5400" b="0" i="0" u="none" strike="noStrike" kern="1200" cap="none" spc="0" normalizeH="0" baseline="0" noProof="0" dirty="0">
                <a:ln w="28575">
                  <a:solidFill>
                    <a:sysClr val="windowText" lastClr="000000"/>
                  </a:solidFill>
                </a:ln>
                <a:gradFill>
                  <a:gsLst>
                    <a:gs pos="95455">
                      <a:prstClr val="black"/>
                    </a:gs>
                    <a:gs pos="38000">
                      <a:srgbClr val="ADB1B9"/>
                    </a:gs>
                    <a:gs pos="17000">
                      <a:srgbClr val="00FFFF"/>
                    </a:gs>
                    <a:gs pos="80000">
                      <a:prstClr val="black"/>
                    </a:gs>
                    <a:gs pos="59000">
                      <a:prstClr val="white">
                        <a:lumMod val="50000"/>
                      </a:prstClr>
                    </a:gs>
                  </a:gsLst>
                  <a:lin ang="3000000" scaled="0"/>
                </a:gradFill>
                <a:effectLst/>
                <a:uLnTx/>
                <a:uFillTx/>
                <a:latin typeface="Showcard Gothic" panose="04020904020102020604" pitchFamily="82" charset="0"/>
                <a:ea typeface="+mn-ea"/>
                <a:cs typeface="+mn-cs"/>
              </a:rPr>
              <a:t>he  -  or </a:t>
            </a:r>
            <a:br>
              <a:rPr kumimoji="0" lang="en-CA" sz="5400" b="0" i="0" u="none" strike="noStrike" kern="1200" cap="none" spc="0" normalizeH="0" baseline="0" noProof="0" dirty="0">
                <a:ln w="28575">
                  <a:solidFill>
                    <a:sysClr val="windowText" lastClr="000000"/>
                  </a:solidFill>
                </a:ln>
                <a:gradFill>
                  <a:gsLst>
                    <a:gs pos="95455">
                      <a:prstClr val="black"/>
                    </a:gs>
                    <a:gs pos="38000">
                      <a:srgbClr val="ADB1B9"/>
                    </a:gs>
                    <a:gs pos="17000">
                      <a:srgbClr val="00FFFF"/>
                    </a:gs>
                    <a:gs pos="80000">
                      <a:prstClr val="black"/>
                    </a:gs>
                    <a:gs pos="59000">
                      <a:prstClr val="white">
                        <a:lumMod val="50000"/>
                      </a:prstClr>
                    </a:gs>
                  </a:gsLst>
                  <a:lin ang="3000000" scaled="0"/>
                </a:gradFill>
                <a:effectLst/>
                <a:uLnTx/>
                <a:uFillTx/>
                <a:latin typeface="Showcard Gothic" panose="04020904020102020604" pitchFamily="82" charset="0"/>
                <a:ea typeface="+mn-ea"/>
                <a:cs typeface="+mn-cs"/>
              </a:rPr>
            </a:br>
            <a:r>
              <a:rPr kumimoji="0" lang="en-CA" sz="5400" b="0" i="0" u="none" strike="noStrike" kern="1200" cap="none" spc="0" normalizeH="0" baseline="0" noProof="0" dirty="0" err="1">
                <a:ln w="28575">
                  <a:solidFill>
                    <a:sysClr val="windowText" lastClr="000000"/>
                  </a:solidFill>
                </a:ln>
                <a:gradFill>
                  <a:gsLst>
                    <a:gs pos="95455">
                      <a:prstClr val="black"/>
                    </a:gs>
                    <a:gs pos="38000">
                      <a:srgbClr val="ADB1B9"/>
                    </a:gs>
                    <a:gs pos="17000">
                      <a:srgbClr val="00FFFF"/>
                    </a:gs>
                    <a:gs pos="80000">
                      <a:prstClr val="black"/>
                    </a:gs>
                    <a:gs pos="59000">
                      <a:prstClr val="white">
                        <a:lumMod val="50000"/>
                      </a:prstClr>
                    </a:gs>
                  </a:gsLst>
                  <a:lin ang="3000000" scaled="0"/>
                </a:gradFill>
                <a:effectLst/>
                <a:uLnTx/>
                <a:uFillTx/>
                <a:latin typeface="Showcard Gothic" panose="04020904020102020604" pitchFamily="82" charset="0"/>
                <a:ea typeface="+mn-ea"/>
                <a:cs typeface="+mn-cs"/>
              </a:rPr>
              <a:t>Hayah</a:t>
            </a:r>
            <a:r>
              <a:rPr kumimoji="0" lang="en-CA" sz="5400" b="0" i="0" u="none" strike="noStrike" kern="1200" cap="none" spc="0" normalizeH="0" baseline="0" noProof="0" dirty="0">
                <a:ln w="28575">
                  <a:solidFill>
                    <a:sysClr val="windowText" lastClr="000000"/>
                  </a:solidFill>
                </a:ln>
                <a:gradFill>
                  <a:gsLst>
                    <a:gs pos="95455">
                      <a:prstClr val="black"/>
                    </a:gs>
                    <a:gs pos="38000">
                      <a:srgbClr val="ADB1B9"/>
                    </a:gs>
                    <a:gs pos="17000">
                      <a:srgbClr val="00FFFF"/>
                    </a:gs>
                    <a:gs pos="80000">
                      <a:prstClr val="black"/>
                    </a:gs>
                    <a:gs pos="59000">
                      <a:prstClr val="white">
                        <a:lumMod val="50000"/>
                      </a:prstClr>
                    </a:gs>
                  </a:gsLst>
                  <a:lin ang="3000000" scaled="0"/>
                </a:gradFill>
                <a:effectLst/>
                <a:uLnTx/>
                <a:uFillTx/>
                <a:latin typeface="Showcard Gothic" panose="04020904020102020604" pitchFamily="82" charset="0"/>
                <a:ea typeface="+mn-ea"/>
                <a:cs typeface="+mn-cs"/>
              </a:rPr>
              <a:t> ?  </a:t>
            </a:r>
            <a:br>
              <a:rPr kumimoji="0" lang="en-CA" sz="5400" b="0" i="0" u="none" strike="noStrike" kern="1200" cap="none" spc="0" normalizeH="0" baseline="0" noProof="0" dirty="0">
                <a:ln w="28575">
                  <a:solidFill>
                    <a:sysClr val="windowText" lastClr="000000"/>
                  </a:solidFill>
                </a:ln>
                <a:gradFill>
                  <a:gsLst>
                    <a:gs pos="95455">
                      <a:prstClr val="black"/>
                    </a:gs>
                    <a:gs pos="38000">
                      <a:srgbClr val="ADB1B9"/>
                    </a:gs>
                    <a:gs pos="17000">
                      <a:srgbClr val="00FFFF"/>
                    </a:gs>
                    <a:gs pos="80000">
                      <a:prstClr val="black"/>
                    </a:gs>
                    <a:gs pos="59000">
                      <a:prstClr val="white">
                        <a:lumMod val="50000"/>
                      </a:prstClr>
                    </a:gs>
                  </a:gsLst>
                  <a:lin ang="3000000" scaled="0"/>
                </a:gradFill>
                <a:effectLst/>
                <a:uLnTx/>
                <a:uFillTx/>
                <a:latin typeface="Showcard Gothic" panose="04020904020102020604" pitchFamily="82" charset="0"/>
                <a:ea typeface="+mn-ea"/>
                <a:cs typeface="+mn-cs"/>
              </a:rPr>
            </a:br>
            <a:r>
              <a:rPr kumimoji="0" lang="en-CA" sz="5400" b="0" i="0" u="none" strike="noStrike" kern="1200" cap="none" spc="0" normalizeH="0" baseline="0" noProof="0" dirty="0">
                <a:ln w="28575">
                  <a:solidFill>
                    <a:sysClr val="windowText" lastClr="000000"/>
                  </a:solidFill>
                </a:ln>
                <a:gradFill>
                  <a:gsLst>
                    <a:gs pos="95455">
                      <a:prstClr val="black"/>
                    </a:gs>
                    <a:gs pos="38000">
                      <a:srgbClr val="ADB1B9"/>
                    </a:gs>
                    <a:gs pos="17000">
                      <a:srgbClr val="00FFFF"/>
                    </a:gs>
                    <a:gs pos="80000">
                      <a:prstClr val="black"/>
                    </a:gs>
                    <a:gs pos="59000">
                      <a:prstClr val="white">
                        <a:lumMod val="50000"/>
                      </a:prstClr>
                    </a:gs>
                  </a:gsLst>
                  <a:lin ang="3000000" scaled="0"/>
                </a:gradFill>
                <a:effectLst/>
                <a:uLnTx/>
                <a:uFillTx/>
                <a:latin typeface="Rockwell" panose="02060603020205020403" pitchFamily="18" charset="0"/>
              </a:rPr>
              <a:t>Or </a:t>
            </a:r>
            <a:r>
              <a:rPr kumimoji="0" lang="en-CA" sz="5400" b="0" i="0" u="sng" strike="noStrike" kern="1200" cap="none" spc="0" normalizeH="0" baseline="0" noProof="0" dirty="0">
                <a:ln w="28575">
                  <a:solidFill>
                    <a:sysClr val="windowText" lastClr="000000"/>
                  </a:solidFill>
                </a:ln>
                <a:gradFill>
                  <a:gsLst>
                    <a:gs pos="95455">
                      <a:prstClr val="black"/>
                    </a:gs>
                    <a:gs pos="38000">
                      <a:srgbClr val="ADB1B9"/>
                    </a:gs>
                    <a:gs pos="17000">
                      <a:srgbClr val="00FFFF"/>
                    </a:gs>
                    <a:gs pos="80000">
                      <a:prstClr val="black"/>
                    </a:gs>
                    <a:gs pos="59000">
                      <a:prstClr val="white">
                        <a:lumMod val="50000"/>
                      </a:prstClr>
                    </a:gs>
                  </a:gsLst>
                  <a:lin ang="3000000" scaled="0"/>
                </a:gradFill>
                <a:effectLst/>
                <a:uLnTx/>
                <a:uFillTx/>
                <a:latin typeface="Rockwell" panose="02060603020205020403" pitchFamily="18" charset="0"/>
              </a:rPr>
              <a:t>BOTH</a:t>
            </a:r>
            <a:r>
              <a:rPr kumimoji="0" lang="en-CA" sz="5400" b="0" i="0" u="none" strike="noStrike" kern="1200" cap="none" spc="0" normalizeH="0" baseline="0" noProof="0" dirty="0">
                <a:ln w="28575">
                  <a:solidFill>
                    <a:sysClr val="windowText" lastClr="000000"/>
                  </a:solidFill>
                </a:ln>
                <a:gradFill>
                  <a:gsLst>
                    <a:gs pos="95455">
                      <a:prstClr val="black"/>
                    </a:gs>
                    <a:gs pos="38000">
                      <a:srgbClr val="ADB1B9"/>
                    </a:gs>
                    <a:gs pos="17000">
                      <a:srgbClr val="00FFFF"/>
                    </a:gs>
                    <a:gs pos="80000">
                      <a:prstClr val="black"/>
                    </a:gs>
                    <a:gs pos="59000">
                      <a:prstClr val="white">
                        <a:lumMod val="50000"/>
                      </a:prstClr>
                    </a:gs>
                  </a:gsLst>
                  <a:lin ang="3000000" scaled="0"/>
                </a:gradFill>
                <a:effectLst/>
                <a:uLnTx/>
                <a:uFillTx/>
                <a:latin typeface="Rockwell" panose="02060603020205020403" pitchFamily="18" charset="0"/>
              </a:rPr>
              <a:t>?</a:t>
            </a:r>
          </a:p>
        </p:txBody>
      </p:sp>
      <p:sp>
        <p:nvSpPr>
          <p:cNvPr id="8" name="Speech Bubble: Rectangle with Corners Rounded 7">
            <a:extLst>
              <a:ext uri="{FF2B5EF4-FFF2-40B4-BE49-F238E27FC236}">
                <a16:creationId xmlns:a16="http://schemas.microsoft.com/office/drawing/2014/main" id="{AF0DC849-0B49-408F-9AE7-D685845E01C7}"/>
              </a:ext>
            </a:extLst>
          </p:cNvPr>
          <p:cNvSpPr/>
          <p:nvPr/>
        </p:nvSpPr>
        <p:spPr>
          <a:xfrm>
            <a:off x="4358589" y="197962"/>
            <a:ext cx="2462744" cy="955323"/>
          </a:xfrm>
          <a:prstGeom prst="wedgeRoundRectCallout">
            <a:avLst>
              <a:gd name="adj1" fmla="val -32077"/>
              <a:gd name="adj2" fmla="val 193030"/>
              <a:gd name="adj3" fmla="val 16667"/>
            </a:avLst>
          </a:prstGeom>
          <a:solidFill>
            <a:schemeClr val="tx1"/>
          </a:solid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400" b="0" i="0" u="none" strike="noStrike" kern="1200" cap="none" spc="0" normalizeH="0" baseline="0" noProof="0" dirty="0">
                <a:ln>
                  <a:solidFill>
                    <a:srgbClr val="0000FF"/>
                  </a:solidFill>
                </a:ln>
                <a:solidFill>
                  <a:srgbClr val="00FF00"/>
                </a:solidFill>
                <a:effectLst>
                  <a:outerShdw blurRad="50800" dist="50800" dir="5400000" sx="102000" sy="102000" algn="ctr" rotWithShape="0">
                    <a:srgbClr val="00FF00"/>
                  </a:outerShdw>
                </a:effectLst>
                <a:uLnTx/>
                <a:uFillTx/>
                <a:latin typeface="Snap ITC" panose="04040A07060A02020202" pitchFamily="82" charset="0"/>
                <a:ea typeface="+mn-ea"/>
                <a:cs typeface="+mn-cs"/>
              </a:rPr>
              <a:t>TAV?</a:t>
            </a:r>
            <a:endParaRPr kumimoji="0" lang="en-CA" sz="2800" b="0" i="0" u="none" strike="noStrike" kern="1200" cap="none" spc="0" normalizeH="0" baseline="0" noProof="0" dirty="0">
              <a:ln>
                <a:noFill/>
              </a:ln>
              <a:solidFill>
                <a:srgbClr val="00FF00"/>
              </a:solidFill>
              <a:effectLst/>
              <a:uLnTx/>
              <a:uFillTx/>
              <a:latin typeface="Calibri" panose="020F0502020204030204"/>
              <a:ea typeface="+mn-ea"/>
              <a:cs typeface="+mn-cs"/>
            </a:endParaRPr>
          </a:p>
        </p:txBody>
      </p:sp>
      <p:pic>
        <p:nvPicPr>
          <p:cNvPr id="9" name="Picture 3" descr="C:\Users\Rae\Desktop\Yellow face - shocked transparency.png">
            <a:extLst>
              <a:ext uri="{FF2B5EF4-FFF2-40B4-BE49-F238E27FC236}">
                <a16:creationId xmlns:a16="http://schemas.microsoft.com/office/drawing/2014/main" id="{6D1AEB84-BEDF-4DE9-A913-F303A7495BF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5769" t="11567" r="20001" b="10209"/>
          <a:stretch/>
        </p:blipFill>
        <p:spPr bwMode="auto">
          <a:xfrm>
            <a:off x="-12121" y="10455"/>
            <a:ext cx="2100500" cy="2283162"/>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7181561" y="-1035666"/>
            <a:ext cx="3509010" cy="6185534"/>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4400" b="1" dirty="0">
                <a:ln>
                  <a:solidFill>
                    <a:sysClr val="windowText" lastClr="000000"/>
                  </a:solidFill>
                </a:ln>
                <a:solidFill>
                  <a:srgbClr val="7030A0"/>
                </a:solidFill>
                <a:effectLst>
                  <a:outerShdw blurRad="38100" dist="38100" dir="2700000" algn="tl">
                    <a:srgbClr val="000000">
                      <a:alpha val="43137"/>
                    </a:srgbClr>
                  </a:outerShdw>
                </a:effectLst>
                <a:latin typeface="Poor Richard" panose="02080502050505020702" pitchFamily="18" charset="0"/>
              </a:rPr>
              <a:t>?</a:t>
            </a:r>
            <a:endParaRPr lang="en-CA" sz="34400" b="1" dirty="0">
              <a:ln>
                <a:solidFill>
                  <a:sysClr val="windowText" lastClr="000000"/>
                </a:solidFill>
              </a:ln>
              <a:solidFill>
                <a:srgbClr val="7030A0"/>
              </a:solidFill>
              <a:effectLst>
                <a:outerShdw blurRad="38100" dist="38100" dir="2700000" algn="tl">
                  <a:srgbClr val="000000">
                    <a:alpha val="43137"/>
                  </a:srgbClr>
                </a:outerShdw>
              </a:effectLst>
              <a:latin typeface="Poor Richard" panose="02080502050505020702" pitchFamily="18" charset="0"/>
            </a:endParaRPr>
          </a:p>
        </p:txBody>
      </p:sp>
      <p:pic>
        <p:nvPicPr>
          <p:cNvPr id="10" name="Picture 9"/>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9944" b="100000" l="10000" r="100000"/>
                    </a14:imgEffect>
                  </a14:imgLayer>
                </a14:imgProps>
              </a:ext>
              <a:ext uri="{28A0092B-C50C-407E-A947-70E740481C1C}">
                <a14:useLocalDpi xmlns:a14="http://schemas.microsoft.com/office/drawing/2010/main"/>
              </a:ext>
            </a:extLst>
          </a:blip>
          <a:srcRect l="50315" t="30379"/>
          <a:stretch/>
        </p:blipFill>
        <p:spPr>
          <a:xfrm flipH="1">
            <a:off x="7036199" y="2744470"/>
            <a:ext cx="3503609" cy="298322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5" name="Rectangle: Rounded Corners 4">
            <a:extLst>
              <a:ext uri="{FF2B5EF4-FFF2-40B4-BE49-F238E27FC236}">
                <a16:creationId xmlns:a16="http://schemas.microsoft.com/office/drawing/2014/main" id="{A8D4A1B0-F10F-4D19-B3D6-9655415D6E47}"/>
              </a:ext>
            </a:extLst>
          </p:cNvPr>
          <p:cNvSpPr/>
          <p:nvPr/>
        </p:nvSpPr>
        <p:spPr>
          <a:xfrm>
            <a:off x="520959" y="5627529"/>
            <a:ext cx="11150082" cy="914400"/>
          </a:xfrm>
          <a:prstGeom prst="roundRect">
            <a:avLst>
              <a:gd name="adj" fmla="val 50000"/>
            </a:avLst>
          </a:prstGeom>
          <a:solidFill>
            <a:schemeClr val="accent4">
              <a:lumMod val="60000"/>
              <a:lumOff val="40000"/>
            </a:schemeClr>
          </a:solidFill>
          <a:ln>
            <a:solidFill>
              <a:srgbClr val="002060"/>
            </a:solidFill>
          </a:ln>
          <a:scene3d>
            <a:camera prst="orthographicFront"/>
            <a:lightRig rig="threePt" dir="t"/>
          </a:scene3d>
          <a:sp3d prstMaterial="dkEdge">
            <a:bevelT w="254000" h="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400" dirty="0">
                <a:solidFill>
                  <a:sysClr val="windowText" lastClr="000000"/>
                </a:solidFill>
              </a:rPr>
              <a:t>Could </a:t>
            </a:r>
            <a:r>
              <a:rPr lang="en-CA" sz="4400" b="1" u="sng" dirty="0">
                <a:ln>
                  <a:solidFill>
                    <a:srgbClr val="0000FF"/>
                  </a:solidFill>
                </a:ln>
                <a:solidFill>
                  <a:srgbClr val="FF0000"/>
                </a:solidFill>
                <a:latin typeface="Aharoni" panose="02010803020104030203" pitchFamily="2" charset="-79"/>
                <a:cs typeface="Aharoni" panose="02010803020104030203" pitchFamily="2" charset="-79"/>
              </a:rPr>
              <a:t>Context</a:t>
            </a:r>
            <a:r>
              <a:rPr lang="en-CA" sz="4400" b="1" dirty="0">
                <a:solidFill>
                  <a:srgbClr val="FF0000"/>
                </a:solidFill>
              </a:rPr>
              <a:t> </a:t>
            </a:r>
            <a:r>
              <a:rPr lang="en-CA" sz="4400" dirty="0">
                <a:solidFill>
                  <a:schemeClr val="tx1"/>
                </a:solidFill>
              </a:rPr>
              <a:t>be a </a:t>
            </a:r>
            <a:r>
              <a:rPr lang="en-CA" sz="4400" b="1" u="sng" dirty="0">
                <a:ln>
                  <a:solidFill>
                    <a:srgbClr val="FF9900"/>
                  </a:solidFill>
                </a:ln>
                <a:solidFill>
                  <a:sysClr val="windowText" lastClr="000000"/>
                </a:solidFill>
                <a:effectLst>
                  <a:glow rad="127000">
                    <a:srgbClr val="00FF00"/>
                  </a:glow>
                </a:effectLst>
                <a:latin typeface="Arial Black" panose="020B0A04020102020204" pitchFamily="34" charset="0"/>
              </a:rPr>
              <a:t>FACTOR</a:t>
            </a:r>
            <a:r>
              <a:rPr lang="en-CA" sz="4400" b="1" dirty="0">
                <a:solidFill>
                  <a:sysClr val="windowText" lastClr="000000"/>
                </a:solidFill>
              </a:rPr>
              <a:t> to consider?</a:t>
            </a:r>
          </a:p>
        </p:txBody>
      </p:sp>
      <p:grpSp>
        <p:nvGrpSpPr>
          <p:cNvPr id="3" name="Group 2"/>
          <p:cNvGrpSpPr/>
          <p:nvPr/>
        </p:nvGrpSpPr>
        <p:grpSpPr>
          <a:xfrm rot="20697812">
            <a:off x="9752492" y="3086144"/>
            <a:ext cx="2275595" cy="1441468"/>
            <a:chOff x="7350402" y="-1291269"/>
            <a:chExt cx="2275595" cy="1441468"/>
          </a:xfrm>
        </p:grpSpPr>
        <p:pic>
          <p:nvPicPr>
            <p:cNvPr id="12" name="Picture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50402" y="-957659"/>
              <a:ext cx="1637415" cy="834568"/>
            </a:xfrm>
            <a:prstGeom prst="rect">
              <a:avLst/>
            </a:prstGeom>
            <a:effectLst>
              <a:glow rad="177800">
                <a:schemeClr val="accent4"/>
              </a:glow>
            </a:effectLst>
          </p:spPr>
        </p:pic>
        <p:sp>
          <p:nvSpPr>
            <p:cNvPr id="13" name="Title 1"/>
            <p:cNvSpPr txBox="1">
              <a:spLocks/>
            </p:cNvSpPr>
            <p:nvPr/>
          </p:nvSpPr>
          <p:spPr>
            <a:xfrm>
              <a:off x="8807299" y="-1291269"/>
              <a:ext cx="818698" cy="1441468"/>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9600" b="1" dirty="0">
                  <a:ln>
                    <a:solidFill>
                      <a:sysClr val="windowText" lastClr="000000"/>
                    </a:solidFill>
                  </a:ln>
                  <a:solidFill>
                    <a:srgbClr val="7030A0"/>
                  </a:solidFill>
                  <a:effectLst>
                    <a:outerShdw blurRad="38100" dist="38100" dir="2700000" algn="tl">
                      <a:srgbClr val="000000">
                        <a:alpha val="43137"/>
                      </a:srgbClr>
                    </a:outerShdw>
                  </a:effectLst>
                  <a:latin typeface="Poor Richard" panose="02080502050505020702" pitchFamily="18" charset="0"/>
                </a:rPr>
                <a:t>?</a:t>
              </a:r>
              <a:endParaRPr lang="en-CA" sz="9600" b="1" dirty="0">
                <a:ln>
                  <a:solidFill>
                    <a:sysClr val="windowText" lastClr="000000"/>
                  </a:solidFill>
                </a:ln>
                <a:solidFill>
                  <a:srgbClr val="7030A0"/>
                </a:solidFill>
                <a:effectLst>
                  <a:outerShdw blurRad="38100" dist="38100" dir="2700000" algn="tl">
                    <a:srgbClr val="000000">
                      <a:alpha val="43137"/>
                    </a:srgbClr>
                  </a:outerShdw>
                </a:effectLst>
                <a:latin typeface="Poor Richard" panose="02080502050505020702" pitchFamily="18" charset="0"/>
              </a:endParaRPr>
            </a:p>
          </p:txBody>
        </p:sp>
      </p:grpSp>
      <p:grpSp>
        <p:nvGrpSpPr>
          <p:cNvPr id="6" name="Group 5"/>
          <p:cNvGrpSpPr/>
          <p:nvPr/>
        </p:nvGrpSpPr>
        <p:grpSpPr>
          <a:xfrm rot="20637524">
            <a:off x="9408692" y="1850697"/>
            <a:ext cx="2660645" cy="1441468"/>
            <a:chOff x="10415799" y="-1361827"/>
            <a:chExt cx="2660645" cy="1441468"/>
          </a:xfrm>
        </p:grpSpPr>
        <p:pic>
          <p:nvPicPr>
            <p:cNvPr id="11" name="Picture 10"/>
            <p:cNvPicPr>
              <a:picLocks noChangeAspect="1"/>
            </p:cNvPicPr>
            <p:nvPr/>
          </p:nvPicPr>
          <p:blipFill>
            <a:blip r:embed="rId6" cstate="email">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10415799" y="-957995"/>
              <a:ext cx="2079576" cy="834904"/>
            </a:xfrm>
            <a:prstGeom prst="rect">
              <a:avLst/>
            </a:prstGeom>
            <a:scene3d>
              <a:camera prst="orthographicFront"/>
              <a:lightRig rig="threePt" dir="t"/>
            </a:scene3d>
            <a:sp3d>
              <a:bevelT w="152400" h="50800" prst="softRound"/>
            </a:sp3d>
          </p:spPr>
        </p:pic>
        <p:sp>
          <p:nvSpPr>
            <p:cNvPr id="14" name="Title 1"/>
            <p:cNvSpPr txBox="1">
              <a:spLocks/>
            </p:cNvSpPr>
            <p:nvPr/>
          </p:nvSpPr>
          <p:spPr>
            <a:xfrm>
              <a:off x="12257746" y="-1361827"/>
              <a:ext cx="818698" cy="1441468"/>
            </a:xfrm>
            <a:prstGeom prst="rect">
              <a:avLst/>
            </a:prstGeom>
          </p:spPr>
          <p:txBody>
            <a:bodyPr vert="horz" lIns="91440" tIns="45720" rIns="91440" bIns="45720" rtlCol="0" anchor="ctr">
              <a:no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9600" b="1" dirty="0">
                  <a:ln>
                    <a:solidFill>
                      <a:sysClr val="windowText" lastClr="000000"/>
                    </a:solidFill>
                  </a:ln>
                  <a:solidFill>
                    <a:srgbClr val="F3A578"/>
                  </a:solidFill>
                  <a:effectLst>
                    <a:outerShdw blurRad="38100" dist="38100" dir="2700000" algn="tl">
                      <a:srgbClr val="000000">
                        <a:alpha val="43137"/>
                      </a:srgbClr>
                    </a:outerShdw>
                  </a:effectLst>
                  <a:latin typeface="Poor Richard" panose="02080502050505020702" pitchFamily="18" charset="0"/>
                </a:rPr>
                <a:t>?</a:t>
              </a:r>
              <a:endParaRPr lang="en-CA" sz="9600" b="1" dirty="0">
                <a:ln>
                  <a:solidFill>
                    <a:sysClr val="windowText" lastClr="000000"/>
                  </a:solidFill>
                </a:ln>
                <a:solidFill>
                  <a:srgbClr val="F3A578"/>
                </a:solidFill>
                <a:effectLst>
                  <a:outerShdw blurRad="38100" dist="38100" dir="2700000" algn="tl">
                    <a:srgbClr val="000000">
                      <a:alpha val="43137"/>
                    </a:srgbClr>
                  </a:outerShdw>
                </a:effectLst>
                <a:latin typeface="Poor Richard" panose="02080502050505020702" pitchFamily="18" charset="0"/>
              </a:endParaRPr>
            </a:p>
          </p:txBody>
        </p:sp>
      </p:grpSp>
    </p:spTree>
    <p:extLst>
      <p:ext uri="{BB962C8B-B14F-4D97-AF65-F5344CB8AC3E}">
        <p14:creationId xmlns:p14="http://schemas.microsoft.com/office/powerpoint/2010/main" val="843139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6" presetClass="entr" presetSubtype="16"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circle(in)">
                                      <p:cBhvr>
                                        <p:cTn id="30" dur="125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Effect transition="in" filter="barn(inVertical)">
                                      <p:cBhvr>
                                        <p:cTn id="35" dur="7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FF00">
            <a:alpha val="35000"/>
          </a:srgbClr>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1CA4115-F466-4AE6-A4F1-53FF66AC6EF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35387" y="2389225"/>
            <a:ext cx="6535271" cy="3721361"/>
          </a:xfrm>
          <a:prstGeom prst="rect">
            <a:avLst/>
          </a:prstGeom>
          <a:ln>
            <a:solidFill>
              <a:srgbClr val="002060"/>
            </a:solidFill>
          </a:ln>
        </p:spPr>
      </p:pic>
      <p:sp>
        <p:nvSpPr>
          <p:cNvPr id="9" name="Rectangle: Rounded Corners 8">
            <a:extLst>
              <a:ext uri="{FF2B5EF4-FFF2-40B4-BE49-F238E27FC236}">
                <a16:creationId xmlns:a16="http://schemas.microsoft.com/office/drawing/2014/main" id="{049345ED-E1AC-46D7-9CCB-F7EC7B6D985D}"/>
              </a:ext>
            </a:extLst>
          </p:cNvPr>
          <p:cNvSpPr/>
          <p:nvPr/>
        </p:nvSpPr>
        <p:spPr>
          <a:xfrm>
            <a:off x="152223" y="294179"/>
            <a:ext cx="11887554" cy="6382870"/>
          </a:xfrm>
          <a:prstGeom prst="roundRect">
            <a:avLst>
              <a:gd name="adj" fmla="val 19336"/>
            </a:avLst>
          </a:prstGeom>
          <a:noFill/>
          <a:ln w="57150">
            <a:noFill/>
          </a:ln>
          <a:scene3d>
            <a:camera prst="orthographicFront"/>
            <a:lightRig rig="threePt" dir="t"/>
          </a:scene3d>
          <a:sp3d>
            <a:bevelT w="292100" prst="cross"/>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ysClr val="windowText" lastClr="000000"/>
              </a:solidFill>
            </a:endParaRPr>
          </a:p>
        </p:txBody>
      </p:sp>
      <p:sp>
        <p:nvSpPr>
          <p:cNvPr id="11" name="Rectangle 10">
            <a:extLst>
              <a:ext uri="{FF2B5EF4-FFF2-40B4-BE49-F238E27FC236}">
                <a16:creationId xmlns:a16="http://schemas.microsoft.com/office/drawing/2014/main" id="{7579BE12-7513-43DD-AA6C-CB6F5F796890}"/>
              </a:ext>
            </a:extLst>
          </p:cNvPr>
          <p:cNvSpPr/>
          <p:nvPr/>
        </p:nvSpPr>
        <p:spPr>
          <a:xfrm>
            <a:off x="336177" y="253975"/>
            <a:ext cx="11519646" cy="2202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ysClr val="windowText" lastClr="000000"/>
                </a:solidFill>
              </a:rPr>
              <a:t>When searching Genesis 1:</a:t>
            </a:r>
            <a:r>
              <a:rPr lang="en-CA" sz="2800" b="1" u="sng" dirty="0">
                <a:solidFill>
                  <a:srgbClr val="FF0000"/>
                </a:solidFill>
              </a:rPr>
              <a:t>2</a:t>
            </a:r>
            <a:r>
              <a:rPr lang="en-CA" sz="2800" dirty="0">
                <a:solidFill>
                  <a:sysClr val="windowText" lastClr="000000"/>
                </a:solidFill>
              </a:rPr>
              <a:t> for the meaning of the word – </a:t>
            </a:r>
            <a:r>
              <a:rPr lang="en-CA" sz="2800" dirty="0">
                <a:solidFill>
                  <a:srgbClr val="FF0000"/>
                </a:solidFill>
              </a:rPr>
              <a:t>“</a:t>
            </a:r>
            <a:r>
              <a:rPr lang="en-CA" sz="2800" b="1" dirty="0">
                <a:solidFill>
                  <a:srgbClr val="FF0000"/>
                </a:solidFill>
              </a:rPr>
              <a:t>was</a:t>
            </a:r>
            <a:r>
              <a:rPr lang="en-CA" sz="2800" dirty="0">
                <a:solidFill>
                  <a:srgbClr val="FF0000"/>
                </a:solidFill>
              </a:rPr>
              <a:t>” </a:t>
            </a:r>
            <a:r>
              <a:rPr lang="en-CA" sz="2800" dirty="0">
                <a:solidFill>
                  <a:sysClr val="windowText" lastClr="000000"/>
                </a:solidFill>
              </a:rPr>
              <a:t>– </a:t>
            </a:r>
            <a:br>
              <a:rPr lang="en-CA" sz="2800" dirty="0">
                <a:solidFill>
                  <a:sysClr val="windowText" lastClr="000000"/>
                </a:solidFill>
              </a:rPr>
            </a:br>
            <a:r>
              <a:rPr lang="en-CA" sz="2800" dirty="0">
                <a:solidFill>
                  <a:sysClr val="windowText" lastClr="000000"/>
                </a:solidFill>
              </a:rPr>
              <a:t>this is what is shown from the BLB.  Strong’s information is used here </a:t>
            </a:r>
            <a:br>
              <a:rPr lang="en-CA" sz="2800" dirty="0">
                <a:solidFill>
                  <a:sysClr val="windowText" lastClr="000000"/>
                </a:solidFill>
              </a:rPr>
            </a:br>
            <a:r>
              <a:rPr lang="en-CA" sz="2800" dirty="0">
                <a:solidFill>
                  <a:sysClr val="windowText" lastClr="000000"/>
                </a:solidFill>
              </a:rPr>
              <a:t>and is the identical Hebrew spelling to what is found in </a:t>
            </a:r>
            <a:r>
              <a:rPr lang="en-CA" sz="2800" dirty="0" err="1">
                <a:solidFill>
                  <a:sysClr val="windowText" lastClr="000000"/>
                </a:solidFill>
              </a:rPr>
              <a:t>Gesenius</a:t>
            </a:r>
            <a:r>
              <a:rPr lang="en-CA" sz="2800" dirty="0">
                <a:solidFill>
                  <a:sysClr val="windowText" lastClr="000000"/>
                </a:solidFill>
              </a:rPr>
              <a:t>’ Lexicon.  </a:t>
            </a:r>
          </a:p>
        </p:txBody>
      </p:sp>
      <p:sp>
        <p:nvSpPr>
          <p:cNvPr id="3" name="Rectangle: Rounded Corners 2">
            <a:extLst>
              <a:ext uri="{FF2B5EF4-FFF2-40B4-BE49-F238E27FC236}">
                <a16:creationId xmlns:a16="http://schemas.microsoft.com/office/drawing/2014/main" id="{A34B5382-DB1C-4622-95CE-60619874E3D7}"/>
              </a:ext>
            </a:extLst>
          </p:cNvPr>
          <p:cNvSpPr/>
          <p:nvPr/>
        </p:nvSpPr>
        <p:spPr>
          <a:xfrm>
            <a:off x="8406882" y="2761854"/>
            <a:ext cx="1121956" cy="768966"/>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Rounded Corners 11">
            <a:extLst>
              <a:ext uri="{FF2B5EF4-FFF2-40B4-BE49-F238E27FC236}">
                <a16:creationId xmlns:a16="http://schemas.microsoft.com/office/drawing/2014/main" id="{BDB3A769-5094-4CB4-9F64-2ED0A6DFD5AE}"/>
              </a:ext>
            </a:extLst>
          </p:cNvPr>
          <p:cNvSpPr/>
          <p:nvPr/>
        </p:nvSpPr>
        <p:spPr>
          <a:xfrm>
            <a:off x="5228449" y="3982699"/>
            <a:ext cx="938989" cy="582458"/>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6" name="Straight Connector 5">
            <a:extLst>
              <a:ext uri="{FF2B5EF4-FFF2-40B4-BE49-F238E27FC236}">
                <a16:creationId xmlns:a16="http://schemas.microsoft.com/office/drawing/2014/main" id="{1F2AD716-93C5-46C7-A8CE-A223C2265412}"/>
              </a:ext>
            </a:extLst>
          </p:cNvPr>
          <p:cNvCxnSpPr/>
          <p:nvPr/>
        </p:nvCxnSpPr>
        <p:spPr>
          <a:xfrm flipV="1">
            <a:off x="6232846" y="3435784"/>
            <a:ext cx="2108719" cy="773012"/>
          </a:xfrm>
          <a:prstGeom prst="line">
            <a:avLst/>
          </a:prstGeom>
          <a:ln w="76200">
            <a:solidFill>
              <a:srgbClr val="CC00CC"/>
            </a:solidFill>
            <a:headEnd type="diamond" w="med" len="med"/>
            <a:tailEnd type="diamond" w="med" len="med"/>
          </a:ln>
          <a:effectLst>
            <a:glow rad="127000">
              <a:srgbClr val="FF99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9AD248BD-AED9-49E3-9BD9-FDF09033E0E6}"/>
              </a:ext>
            </a:extLst>
          </p:cNvPr>
          <p:cNvSpPr/>
          <p:nvPr/>
        </p:nvSpPr>
        <p:spPr>
          <a:xfrm>
            <a:off x="572533" y="2226365"/>
            <a:ext cx="4436816" cy="4031320"/>
          </a:xfrm>
          <a:prstGeom prst="rect">
            <a:avLst/>
          </a:prstGeom>
          <a:solidFill>
            <a:srgbClr val="663300"/>
          </a:solidFill>
          <a:ln w="57150">
            <a:solidFill>
              <a:srgbClr val="0000FF"/>
            </a:solidFill>
          </a:ln>
          <a:scene3d>
            <a:camera prst="orthographicFront"/>
            <a:lightRig rig="threePt" dir="t"/>
          </a:scene3d>
          <a:sp3d>
            <a:bevelT w="292100" h="171450"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dirty="0">
                <a:solidFill>
                  <a:srgbClr val="FFCCFF"/>
                </a:solidFill>
              </a:rPr>
              <a:t>What is the </a:t>
            </a:r>
            <a:r>
              <a:rPr lang="en-CA" sz="4400" b="1" dirty="0">
                <a:ln>
                  <a:solidFill>
                    <a:srgbClr val="0000FF"/>
                  </a:solidFill>
                </a:ln>
                <a:solidFill>
                  <a:srgbClr val="FFCCFF"/>
                </a:solidFill>
                <a:effectLst>
                  <a:outerShdw blurRad="50800" dist="50800" dir="5400000" algn="ctr" rotWithShape="0">
                    <a:srgbClr val="00FF00"/>
                  </a:outerShdw>
                </a:effectLst>
              </a:rPr>
              <a:t>original Script spelling </a:t>
            </a:r>
            <a:r>
              <a:rPr lang="en-CA" sz="4400" dirty="0">
                <a:solidFill>
                  <a:srgbClr val="FFCCFF"/>
                </a:solidFill>
              </a:rPr>
              <a:t>in this highly specific location?</a:t>
            </a:r>
          </a:p>
        </p:txBody>
      </p:sp>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8610600" y="6356350"/>
            <a:ext cx="3429177" cy="365125"/>
          </a:xfrm>
        </p:spPr>
        <p:txBody>
          <a:bodyPr/>
          <a:lstStyle/>
          <a:p>
            <a:fld id="{CAB0B796-0BEC-434C-B7F9-2382C16E0666}" type="slidenum">
              <a:rPr lang="en-CA" sz="1400" b="1" smtClean="0">
                <a:solidFill>
                  <a:sysClr val="windowText" lastClr="000000"/>
                </a:solidFill>
              </a:rPr>
              <a:t>25</a:t>
            </a:fld>
            <a:endParaRPr lang="en-CA" sz="1400" b="1" dirty="0">
              <a:solidFill>
                <a:sysClr val="windowText" lastClr="000000"/>
              </a:solidFill>
            </a:endParaRPr>
          </a:p>
        </p:txBody>
      </p:sp>
      <p:pic>
        <p:nvPicPr>
          <p:cNvPr id="10" name="Pictur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31040" y="2651046"/>
            <a:ext cx="1946556" cy="834568"/>
          </a:xfrm>
          <a:prstGeom prst="rect">
            <a:avLst/>
          </a:prstGeom>
          <a:effectLst>
            <a:glow rad="177800">
              <a:schemeClr val="accent4"/>
            </a:glow>
          </a:effectLst>
        </p:spPr>
      </p:pic>
    </p:spTree>
    <p:extLst>
      <p:ext uri="{BB962C8B-B14F-4D97-AF65-F5344CB8AC3E}">
        <p14:creationId xmlns:p14="http://schemas.microsoft.com/office/powerpoint/2010/main" val="3030213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37000">
              <a:schemeClr val="accent1">
                <a:lumMod val="45000"/>
                <a:lumOff val="55000"/>
              </a:schemeClr>
            </a:gs>
            <a:gs pos="100000">
              <a:srgbClr val="FFFF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8610599" y="6356350"/>
            <a:ext cx="3429177" cy="365125"/>
          </a:xfrm>
        </p:spPr>
        <p:txBody>
          <a:bodyPr/>
          <a:lstStyle/>
          <a:p>
            <a:fld id="{CAB0B796-0BEC-434C-B7F9-2382C16E0666}" type="slidenum">
              <a:rPr lang="en-CA" sz="1400" b="1" smtClean="0">
                <a:solidFill>
                  <a:schemeClr val="tx1"/>
                </a:solidFill>
              </a:rPr>
              <a:t>26</a:t>
            </a:fld>
            <a:endParaRPr lang="en-CA" sz="1400" b="1" dirty="0">
              <a:solidFill>
                <a:schemeClr val="tx1"/>
              </a:solidFill>
            </a:endParaRPr>
          </a:p>
        </p:txBody>
      </p:sp>
      <p:sp>
        <p:nvSpPr>
          <p:cNvPr id="9" name="Rectangle: Rounded Corners 8">
            <a:extLst>
              <a:ext uri="{FF2B5EF4-FFF2-40B4-BE49-F238E27FC236}">
                <a16:creationId xmlns:a16="http://schemas.microsoft.com/office/drawing/2014/main" id="{049345ED-E1AC-46D7-9CCB-F7EC7B6D985D}"/>
              </a:ext>
            </a:extLst>
          </p:cNvPr>
          <p:cNvSpPr/>
          <p:nvPr/>
        </p:nvSpPr>
        <p:spPr>
          <a:xfrm>
            <a:off x="152223" y="274078"/>
            <a:ext cx="11887554" cy="6382870"/>
          </a:xfrm>
          <a:prstGeom prst="roundRect">
            <a:avLst>
              <a:gd name="adj" fmla="val 19336"/>
            </a:avLst>
          </a:prstGeom>
          <a:noFill/>
          <a:ln w="57150">
            <a:noFill/>
          </a:ln>
          <a:scene3d>
            <a:camera prst="orthographicFront"/>
            <a:lightRig rig="threePt" dir="t"/>
          </a:scene3d>
          <a:sp3d>
            <a:bevelT w="292100" prst="cross"/>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ysClr val="windowText" lastClr="000000"/>
              </a:solidFill>
            </a:endParaRPr>
          </a:p>
        </p:txBody>
      </p:sp>
      <p:sp>
        <p:nvSpPr>
          <p:cNvPr id="11" name="Rectangle 10">
            <a:extLst>
              <a:ext uri="{FF2B5EF4-FFF2-40B4-BE49-F238E27FC236}">
                <a16:creationId xmlns:a16="http://schemas.microsoft.com/office/drawing/2014/main" id="{7579BE12-7513-43DD-AA6C-CB6F5F796890}"/>
              </a:ext>
            </a:extLst>
          </p:cNvPr>
          <p:cNvSpPr/>
          <p:nvPr/>
        </p:nvSpPr>
        <p:spPr>
          <a:xfrm>
            <a:off x="336177" y="577199"/>
            <a:ext cx="11519646" cy="2202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CA" sz="3600" dirty="0">
                <a:solidFill>
                  <a:sysClr val="windowText" lastClr="000000"/>
                </a:solidFill>
              </a:rPr>
              <a:t>Gen 1:</a:t>
            </a:r>
            <a:r>
              <a:rPr lang="en-CA" sz="3600" b="1" dirty="0">
                <a:ln>
                  <a:solidFill>
                    <a:sysClr val="windowText" lastClr="000000"/>
                  </a:solidFill>
                </a:ln>
                <a:solidFill>
                  <a:srgbClr val="FF0000"/>
                </a:solidFill>
                <a:latin typeface="Arial Black" panose="020B0A04020102020204" pitchFamily="34" charset="0"/>
              </a:rPr>
              <a:t>2</a:t>
            </a:r>
            <a:r>
              <a:rPr lang="en-CA" sz="3600" dirty="0">
                <a:solidFill>
                  <a:sysClr val="windowText" lastClr="000000"/>
                </a:solidFill>
              </a:rPr>
              <a:t> the </a:t>
            </a:r>
            <a:r>
              <a:rPr lang="en-CA" sz="3600" dirty="0">
                <a:solidFill>
                  <a:sysClr val="windowText" lastClr="000000"/>
                </a:solidFill>
                <a:effectLst>
                  <a:outerShdw blurRad="50800" dist="50800" dir="5400000" sx="101000" sy="101000" algn="ctr" rotWithShape="0">
                    <a:srgbClr val="00FF00"/>
                  </a:outerShdw>
                </a:effectLst>
                <a:latin typeface="Arial Black" panose="020B0A04020102020204" pitchFamily="34" charset="0"/>
              </a:rPr>
              <a:t>original preserved script </a:t>
            </a:r>
            <a:r>
              <a:rPr lang="en-CA" sz="3600" dirty="0">
                <a:solidFill>
                  <a:sysClr val="windowText" lastClr="000000"/>
                </a:solidFill>
              </a:rPr>
              <a:t>wording is - </a:t>
            </a:r>
          </a:p>
        </p:txBody>
      </p:sp>
      <p:sp>
        <p:nvSpPr>
          <p:cNvPr id="14" name="Speech Bubble: Rectangle with Corners Rounded 13">
            <a:extLst>
              <a:ext uri="{FF2B5EF4-FFF2-40B4-BE49-F238E27FC236}">
                <a16:creationId xmlns:a16="http://schemas.microsoft.com/office/drawing/2014/main" id="{FE0C953A-832F-48C3-B39E-8D0476A58625}"/>
              </a:ext>
            </a:extLst>
          </p:cNvPr>
          <p:cNvSpPr/>
          <p:nvPr/>
        </p:nvSpPr>
        <p:spPr>
          <a:xfrm>
            <a:off x="578390" y="1678267"/>
            <a:ext cx="6729334" cy="1156391"/>
          </a:xfrm>
          <a:prstGeom prst="wedgeRoundRectCallout">
            <a:avLst>
              <a:gd name="adj1" fmla="val -3348"/>
              <a:gd name="adj2" fmla="val -84191"/>
              <a:gd name="adj3" fmla="val 16667"/>
            </a:avLst>
          </a:prstGeom>
          <a:solidFill>
            <a:schemeClr val="accent2"/>
          </a:solidFill>
          <a:ln>
            <a:solidFill>
              <a:srgbClr val="00FF00"/>
            </a:solidFill>
          </a:ln>
          <a:scene3d>
            <a:camera prst="orthographicFront"/>
            <a:lightRig rig="threePt" dir="t"/>
          </a:scene3d>
          <a:sp3d>
            <a:bevelT w="184150" h="1651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6000" dirty="0">
                <a:solidFill>
                  <a:schemeClr val="tx1"/>
                </a:solidFill>
              </a:rPr>
              <a:t>H1961</a:t>
            </a:r>
            <a:r>
              <a:rPr lang="en-CA" sz="6000" dirty="0"/>
              <a:t> </a:t>
            </a:r>
            <a:r>
              <a:rPr lang="en-US" sz="60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הי</a:t>
            </a:r>
            <a:r>
              <a:rPr lang="en-US" sz="6000" b="1" dirty="0" err="1">
                <a:solidFill>
                  <a:srgbClr val="0000FF"/>
                </a:solidFill>
                <a:effectLst>
                  <a:outerShdw blurRad="50800" dist="50800" dir="5400000" algn="ctr" rotWithShape="0">
                    <a:srgbClr val="FFFF00"/>
                  </a:outerShdw>
                </a:effectLst>
                <a:latin typeface="Times New Roman" panose="02020603050405020304" pitchFamily="18" charset="0"/>
                <a:ea typeface="Calibri" panose="020F0502020204030204" pitchFamily="34" charset="0"/>
                <a:cs typeface="Times New Roman" panose="02020603050405020304" pitchFamily="18" charset="0"/>
              </a:rPr>
              <a:t>ת</a:t>
            </a:r>
            <a:r>
              <a:rPr lang="en-US" sz="60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CA" sz="6000" dirty="0">
                <a:noFill/>
              </a:rPr>
              <a:t>. </a:t>
            </a:r>
            <a:r>
              <a:rPr lang="en-CA" sz="6000" b="1" dirty="0" err="1">
                <a:solidFill>
                  <a:srgbClr val="0000FF"/>
                </a:solidFill>
                <a:effectLst>
                  <a:outerShdw blurRad="50800" dist="50800" dir="5400000" algn="ctr" rotWithShape="0">
                    <a:srgbClr val="00FF00"/>
                  </a:outerShdw>
                </a:effectLst>
                <a:latin typeface="Comic Sans MS" panose="030F0702030302020204" pitchFamily="66" charset="0"/>
              </a:rPr>
              <a:t>Ei</a:t>
            </a:r>
            <a:r>
              <a:rPr lang="en-CA" sz="6000" b="1" dirty="0" err="1">
                <a:ln w="19050">
                  <a:solidFill>
                    <a:srgbClr val="0000FF"/>
                  </a:solidFill>
                </a:ln>
                <a:solidFill>
                  <a:srgbClr val="00FFFF"/>
                </a:solidFill>
                <a:effectLst>
                  <a:outerShdw blurRad="50800" dist="50800" dir="5400000" algn="ctr" rotWithShape="0">
                    <a:srgbClr val="00FF00"/>
                  </a:outerShdw>
                </a:effectLst>
                <a:latin typeface="Comic Sans MS" panose="030F0702030302020204" pitchFamily="66" charset="0"/>
              </a:rPr>
              <a:t>t</a:t>
            </a:r>
            <a:r>
              <a:rPr lang="en-CA" sz="6000" b="1" dirty="0" err="1">
                <a:solidFill>
                  <a:srgbClr val="0000FF"/>
                </a:solidFill>
                <a:effectLst>
                  <a:outerShdw blurRad="50800" dist="50800" dir="5400000" algn="ctr" rotWithShape="0">
                    <a:srgbClr val="00FF00"/>
                  </a:outerShdw>
                </a:effectLst>
                <a:latin typeface="Comic Sans MS" panose="030F0702030302020204" pitchFamily="66" charset="0"/>
              </a:rPr>
              <a:t>he</a:t>
            </a:r>
            <a:endParaRPr lang="en-CA" sz="6000" dirty="0"/>
          </a:p>
        </p:txBody>
      </p:sp>
      <p:cxnSp>
        <p:nvCxnSpPr>
          <p:cNvPr id="8" name="Straight Arrow Connector 7">
            <a:extLst>
              <a:ext uri="{FF2B5EF4-FFF2-40B4-BE49-F238E27FC236}">
                <a16:creationId xmlns:a16="http://schemas.microsoft.com/office/drawing/2014/main" id="{6277DCA9-61C0-4E2E-9D63-5030941327B9}"/>
              </a:ext>
            </a:extLst>
          </p:cNvPr>
          <p:cNvCxnSpPr>
            <a:cxnSpLocks/>
          </p:cNvCxnSpPr>
          <p:nvPr/>
        </p:nvCxnSpPr>
        <p:spPr>
          <a:xfrm flipV="1">
            <a:off x="1536604" y="2619023"/>
            <a:ext cx="2075724" cy="1261381"/>
          </a:xfrm>
          <a:prstGeom prst="straightConnector1">
            <a:avLst/>
          </a:prstGeom>
          <a:ln w="180975">
            <a:solidFill>
              <a:srgbClr val="0000FF"/>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5" name="Rectangle: Rounded Corners 14">
            <a:extLst>
              <a:ext uri="{FF2B5EF4-FFF2-40B4-BE49-F238E27FC236}">
                <a16:creationId xmlns:a16="http://schemas.microsoft.com/office/drawing/2014/main" id="{B4F688BA-CE82-4064-BF3F-A4469B6BA374}"/>
              </a:ext>
            </a:extLst>
          </p:cNvPr>
          <p:cNvSpPr/>
          <p:nvPr/>
        </p:nvSpPr>
        <p:spPr>
          <a:xfrm>
            <a:off x="7613794" y="1387168"/>
            <a:ext cx="3935959" cy="2078345"/>
          </a:xfrm>
          <a:prstGeom prst="roundRect">
            <a:avLst/>
          </a:prstGeom>
          <a:solidFill>
            <a:srgbClr val="663300"/>
          </a:solidFill>
          <a:ln w="76200">
            <a:solidFill>
              <a:srgbClr val="FFFF00"/>
            </a:solidFill>
          </a:ln>
          <a:scene3d>
            <a:camera prst="orthographicFront"/>
            <a:lightRig rig="threePt" dir="t"/>
          </a:scene3d>
          <a:sp3d>
            <a:bevelT w="184150" h="120650"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t>Same </a:t>
            </a:r>
            <a:r>
              <a:rPr lang="en-CA" sz="3200" dirty="0">
                <a:solidFill>
                  <a:srgbClr val="00FF00"/>
                </a:solidFill>
              </a:rPr>
              <a:t>Strong’s</a:t>
            </a:r>
            <a:r>
              <a:rPr lang="en-CA" sz="3200" dirty="0"/>
              <a:t> number designation! </a:t>
            </a:r>
            <a:br>
              <a:rPr lang="en-CA" sz="3200" dirty="0"/>
            </a:br>
            <a:r>
              <a:rPr lang="en-CA" sz="3200" dirty="0"/>
              <a:t>But, with a </a:t>
            </a:r>
            <a:r>
              <a:rPr lang="en-CA" sz="3200" dirty="0">
                <a:ln>
                  <a:solidFill>
                    <a:srgbClr val="0000FF"/>
                  </a:solidFill>
                </a:ln>
                <a:solidFill>
                  <a:srgbClr val="FF9900"/>
                </a:solidFill>
                <a:effectLst>
                  <a:glow rad="127000">
                    <a:srgbClr val="FFFF00"/>
                  </a:glow>
                  <a:outerShdw blurRad="50800" dist="50800" dir="5400000" sx="102000" sy="102000" algn="ctr" rotWithShape="0">
                    <a:srgbClr val="CC00CC"/>
                  </a:outerShdw>
                </a:effectLst>
                <a:latin typeface="Arial Black" panose="020B0A04020102020204" pitchFamily="34" charset="0"/>
              </a:rPr>
              <a:t>TAV !</a:t>
            </a:r>
            <a:endParaRPr lang="en-CA" sz="3200" dirty="0">
              <a:latin typeface="Arial Black" panose="020B0A04020102020204" pitchFamily="34" charset="0"/>
            </a:endParaRPr>
          </a:p>
        </p:txBody>
      </p:sp>
      <p:sp>
        <p:nvSpPr>
          <p:cNvPr id="10" name="Rectangle: Rounded Corners 9">
            <a:extLst>
              <a:ext uri="{FF2B5EF4-FFF2-40B4-BE49-F238E27FC236}">
                <a16:creationId xmlns:a16="http://schemas.microsoft.com/office/drawing/2014/main" id="{43814393-211D-4924-800B-AF0FE256C920}"/>
              </a:ext>
            </a:extLst>
          </p:cNvPr>
          <p:cNvSpPr/>
          <p:nvPr/>
        </p:nvSpPr>
        <p:spPr>
          <a:xfrm>
            <a:off x="642247" y="2901030"/>
            <a:ext cx="710403" cy="1900954"/>
          </a:xfrm>
          <a:prstGeom prst="roundRect">
            <a:avLst>
              <a:gd name="adj" fmla="val 24022"/>
            </a:avLst>
          </a:prstGeom>
          <a:solidFill>
            <a:srgbClr val="FFCCFF"/>
          </a:solidFill>
          <a:ln w="19050">
            <a:solidFill>
              <a:srgbClr val="0000FF"/>
            </a:solidFill>
          </a:ln>
          <a:scene3d>
            <a:camera prst="orthographicFront"/>
            <a:lightRig rig="threePt" dir="t"/>
          </a:scene3d>
          <a:sp3d extrusionH="19050" prstMaterial="dkEdge">
            <a:bevelT w="107950" h="101600" prst="convex"/>
            <a:bevelB w="38100" h="1143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Tav</a:t>
            </a:r>
            <a:endParaRPr lang="en-CA" dirty="0">
              <a:ln w="12700">
                <a:solidFill>
                  <a:srgbClr val="FF0000"/>
                </a:solidFill>
              </a:ln>
              <a:solidFill>
                <a:srgbClr val="0000FF"/>
              </a:solidFill>
            </a:endParaRPr>
          </a:p>
        </p:txBody>
      </p:sp>
      <p:grpSp>
        <p:nvGrpSpPr>
          <p:cNvPr id="3" name="Group 2">
            <a:extLst>
              <a:ext uri="{FF2B5EF4-FFF2-40B4-BE49-F238E27FC236}">
                <a16:creationId xmlns:a16="http://schemas.microsoft.com/office/drawing/2014/main" id="{AECF252E-DB96-40AB-BE08-65827A74EFEA}"/>
              </a:ext>
            </a:extLst>
          </p:cNvPr>
          <p:cNvGrpSpPr/>
          <p:nvPr/>
        </p:nvGrpSpPr>
        <p:grpSpPr>
          <a:xfrm>
            <a:off x="1342645" y="3851507"/>
            <a:ext cx="9969997" cy="2370312"/>
            <a:chOff x="1340840" y="4060226"/>
            <a:chExt cx="10369362" cy="2370312"/>
          </a:xfrm>
        </p:grpSpPr>
        <p:pic>
          <p:nvPicPr>
            <p:cNvPr id="19" name="Picture 18">
              <a:extLst>
                <a:ext uri="{FF2B5EF4-FFF2-40B4-BE49-F238E27FC236}">
                  <a16:creationId xmlns:a16="http://schemas.microsoft.com/office/drawing/2014/main" id="{535A0A56-9A71-41B2-A6F3-5FE7A7F600A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157024" y="4060226"/>
              <a:ext cx="7553178" cy="2042787"/>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sp>
          <p:nvSpPr>
            <p:cNvPr id="21" name="Speech Bubble: Rectangle with Corners Rounded 20">
              <a:extLst>
                <a:ext uri="{FF2B5EF4-FFF2-40B4-BE49-F238E27FC236}">
                  <a16:creationId xmlns:a16="http://schemas.microsoft.com/office/drawing/2014/main" id="{448A0F71-11E0-4E12-99C0-F6533A4DF558}"/>
                </a:ext>
              </a:extLst>
            </p:cNvPr>
            <p:cNvSpPr/>
            <p:nvPr/>
          </p:nvSpPr>
          <p:spPr>
            <a:xfrm>
              <a:off x="1340840" y="4928234"/>
              <a:ext cx="8028182" cy="1502304"/>
            </a:xfrm>
            <a:prstGeom prst="wedgeRoundRectCallout">
              <a:avLst>
                <a:gd name="adj1" fmla="val 60371"/>
                <a:gd name="adj2" fmla="val -17245"/>
                <a:gd name="adj3" fmla="val 16667"/>
              </a:avLst>
            </a:prstGeom>
            <a:ln w="38100">
              <a:solidFill>
                <a:srgbClr val="002060"/>
              </a:solidFill>
            </a:ln>
            <a:scene3d>
              <a:camera prst="orthographicFront"/>
              <a:lightRig rig="threePt" dir="t"/>
            </a:scene3d>
            <a:sp3d prstMaterial="dkEdge">
              <a:bevelT w="381000" h="1651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r>
                <a:rPr lang="en-CA" sz="3200" dirty="0">
                  <a:solidFill>
                    <a:schemeClr val="tx1"/>
                  </a:solidFill>
                  <a:latin typeface="Arial Black" panose="020B0A04020102020204" pitchFamily="34" charset="0"/>
                </a:rPr>
                <a:t>WHY THEN,</a:t>
              </a:r>
              <a:r>
                <a:rPr lang="en-CA" sz="3200" dirty="0">
                  <a:solidFill>
                    <a:prstClr val="white"/>
                  </a:solidFill>
                </a:rPr>
                <a:t> in </a:t>
              </a:r>
              <a:r>
                <a:rPr lang="en-CA" sz="3200" b="1" dirty="0">
                  <a:ln>
                    <a:solidFill>
                      <a:sysClr val="windowText" lastClr="000000"/>
                    </a:solidFill>
                  </a:ln>
                  <a:solidFill>
                    <a:srgbClr val="00FF00"/>
                  </a:solidFill>
                  <a:effectLst>
                    <a:glow rad="127000">
                      <a:srgbClr val="FFCCFF"/>
                    </a:glow>
                  </a:effectLst>
                </a:rPr>
                <a:t>Gen 1:2 specifically, </a:t>
              </a:r>
              <a:r>
                <a:rPr lang="en-CA" sz="3200" dirty="0">
                  <a:solidFill>
                    <a:prstClr val="white"/>
                  </a:solidFill>
                </a:rPr>
                <a:t>has H1961 been </a:t>
              </a:r>
              <a:r>
                <a:rPr lang="en-CA" sz="3200" b="1" dirty="0">
                  <a:solidFill>
                    <a:srgbClr val="CC00CC"/>
                  </a:solidFill>
                  <a:effectLst>
                    <a:glow rad="127000">
                      <a:srgbClr val="FFFF00"/>
                    </a:glow>
                  </a:effectLst>
                </a:rPr>
                <a:t>altered</a:t>
              </a:r>
              <a:r>
                <a:rPr lang="en-CA" sz="3200" dirty="0">
                  <a:solidFill>
                    <a:prstClr val="white"/>
                  </a:solidFill>
                </a:rPr>
                <a:t> to </a:t>
              </a:r>
              <a:r>
                <a:rPr lang="en-CA" sz="3200" b="1" u="sng" dirty="0">
                  <a:ln>
                    <a:solidFill>
                      <a:srgbClr val="0000FF"/>
                    </a:solidFill>
                  </a:ln>
                  <a:solidFill>
                    <a:srgbClr val="FF9900"/>
                  </a:solidFill>
                  <a:latin typeface="Arial Black" panose="020B0A04020102020204" pitchFamily="34" charset="0"/>
                </a:rPr>
                <a:t>THIS</a:t>
              </a:r>
              <a:r>
                <a:rPr lang="en-CA" sz="3200" dirty="0">
                  <a:solidFill>
                    <a:prstClr val="white"/>
                  </a:solidFill>
                </a:rPr>
                <a:t> – </a:t>
              </a:r>
              <a:r>
                <a:rPr lang="en-CA" sz="3200" dirty="0">
                  <a:ln>
                    <a:solidFill>
                      <a:srgbClr val="0000FF"/>
                    </a:solidFill>
                  </a:ln>
                  <a:solidFill>
                    <a:srgbClr val="FF9900"/>
                  </a:solidFill>
                  <a:effectLst>
                    <a:glow rad="127000">
                      <a:srgbClr val="FFFF00"/>
                    </a:glow>
                    <a:outerShdw blurRad="50800" dist="50800" dir="5400000" sx="102000" sy="102000" algn="ctr" rotWithShape="0">
                      <a:srgbClr val="CC00CC"/>
                    </a:outerShdw>
                  </a:effectLst>
                  <a:latin typeface="Arial Black" panose="020B0A04020102020204" pitchFamily="34" charset="0"/>
                </a:rPr>
                <a:t>NO TAV?</a:t>
              </a:r>
              <a:r>
                <a:rPr lang="en-CA" sz="3200" dirty="0">
                  <a:solidFill>
                    <a:schemeClr val="tx1"/>
                  </a:solidFill>
                  <a:latin typeface="Arial Black" panose="020B0A04020102020204" pitchFamily="34" charset="0"/>
                </a:rPr>
                <a:t> </a:t>
              </a:r>
              <a:endParaRPr lang="en-CA" sz="3200" dirty="0">
                <a:ln>
                  <a:solidFill>
                    <a:srgbClr val="0000FF"/>
                  </a:solidFill>
                </a:ln>
                <a:solidFill>
                  <a:srgbClr val="FF9900"/>
                </a:solidFill>
                <a:effectLst>
                  <a:glow rad="127000">
                    <a:srgbClr val="FFFF00"/>
                  </a:glow>
                  <a:outerShdw blurRad="50800" dist="50800" dir="5400000" sx="102000" sy="102000" algn="ctr" rotWithShape="0">
                    <a:srgbClr val="CC00CC"/>
                  </a:outerShdw>
                </a:effectLst>
                <a:latin typeface="Arial Black" panose="020B0A04020102020204" pitchFamily="34" charset="0"/>
              </a:endParaRPr>
            </a:p>
          </p:txBody>
        </p:sp>
      </p:grpSp>
      <p:cxnSp>
        <p:nvCxnSpPr>
          <p:cNvPr id="5" name="Straight Arrow Connector 4">
            <a:extLst>
              <a:ext uri="{FF2B5EF4-FFF2-40B4-BE49-F238E27FC236}">
                <a16:creationId xmlns:a16="http://schemas.microsoft.com/office/drawing/2014/main" id="{B40CD554-2A17-46AE-891A-EC45A31529F6}"/>
              </a:ext>
            </a:extLst>
          </p:cNvPr>
          <p:cNvCxnSpPr>
            <a:cxnSpLocks/>
          </p:cNvCxnSpPr>
          <p:nvPr/>
        </p:nvCxnSpPr>
        <p:spPr>
          <a:xfrm flipH="1" flipV="1">
            <a:off x="5846618" y="2687782"/>
            <a:ext cx="92365" cy="2262910"/>
          </a:xfrm>
          <a:prstGeom prst="straightConnector1">
            <a:avLst/>
          </a:prstGeom>
          <a:ln w="168275">
            <a:solidFill>
              <a:schemeClr val="tx1"/>
            </a:solidFill>
            <a:tailEnd type="triangle"/>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 name="Arrow: Curved Down 3">
            <a:extLst>
              <a:ext uri="{FF2B5EF4-FFF2-40B4-BE49-F238E27FC236}">
                <a16:creationId xmlns:a16="http://schemas.microsoft.com/office/drawing/2014/main" id="{38C8AC9C-F8A2-4370-951B-3BE2E5C9037E}"/>
              </a:ext>
            </a:extLst>
          </p:cNvPr>
          <p:cNvSpPr/>
          <p:nvPr/>
        </p:nvSpPr>
        <p:spPr>
          <a:xfrm>
            <a:off x="3745276" y="1189545"/>
            <a:ext cx="2268188" cy="763932"/>
          </a:xfrm>
          <a:prstGeom prst="curvedDownArrow">
            <a:avLst/>
          </a:prstGeom>
          <a:solidFill>
            <a:srgbClr val="CC99FF"/>
          </a:solidFill>
          <a:ln>
            <a:solidFill>
              <a:srgbClr val="CC00CC"/>
            </a:solidFill>
          </a:ln>
          <a:effectLst>
            <a:glow rad="76200">
              <a:srgbClr val="FFFF00"/>
            </a:glow>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1064502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500"/>
                                  </p:stCondLst>
                                  <p:childTnLst>
                                    <p:set>
                                      <p:cBhvr>
                                        <p:cTn id="6" dur="1" fill="hold">
                                          <p:stCondLst>
                                            <p:cond delay="0"/>
                                          </p:stCondLst>
                                        </p:cTn>
                                        <p:tgtEl>
                                          <p:spTgt spid="14"/>
                                        </p:tgtEl>
                                        <p:attrNameLst>
                                          <p:attrName>style.visibility</p:attrName>
                                        </p:attrNameLst>
                                      </p:cBhvr>
                                      <p:to>
                                        <p:strVal val="visible"/>
                                      </p:to>
                                    </p:set>
                                    <p:animEffect transition="in" filter="strips(downLeft)">
                                      <p:cBhvr>
                                        <p:cTn id="7" dur="1750"/>
                                        <p:tgtEl>
                                          <p:spTgt spid="14"/>
                                        </p:tgtEl>
                                      </p:cBhvr>
                                    </p:animEffect>
                                  </p:childTnLst>
                                </p:cTn>
                              </p:par>
                            </p:childTnLst>
                          </p:cTn>
                        </p:par>
                        <p:par>
                          <p:cTn id="8" fill="hold">
                            <p:stCondLst>
                              <p:cond delay="2250"/>
                            </p:stCondLst>
                            <p:childTnLst>
                              <p:par>
                                <p:cTn id="9" presetID="14"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par>
                                <p:cTn id="12" presetID="22" presetClass="entr" presetSubtype="4"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1000"/>
                                        <p:tgtEl>
                                          <p:spTgt spid="8"/>
                                        </p:tgtEl>
                                      </p:cBhvr>
                                    </p:animEffect>
                                  </p:childTnLst>
                                </p:cTn>
                              </p:par>
                            </p:childTnLst>
                          </p:cTn>
                        </p:par>
                        <p:par>
                          <p:cTn id="15" fill="hold">
                            <p:stCondLst>
                              <p:cond delay="325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1000" fill="hold"/>
                                        <p:tgtEl>
                                          <p:spTgt spid="3"/>
                                        </p:tgtEl>
                                        <p:attrNameLst>
                                          <p:attrName>ppt_w</p:attrName>
                                        </p:attrNameLst>
                                      </p:cBhvr>
                                      <p:tavLst>
                                        <p:tav tm="0">
                                          <p:val>
                                            <p:fltVal val="0"/>
                                          </p:val>
                                        </p:tav>
                                        <p:tav tm="100000">
                                          <p:val>
                                            <p:strVal val="#ppt_w"/>
                                          </p:val>
                                        </p:tav>
                                      </p:tavLst>
                                    </p:anim>
                                    <p:anim calcmode="lin" valueType="num">
                                      <p:cBhvr>
                                        <p:cTn id="31" dur="1000" fill="hold"/>
                                        <p:tgtEl>
                                          <p:spTgt spid="3"/>
                                        </p:tgtEl>
                                        <p:attrNameLst>
                                          <p:attrName>ppt_h</p:attrName>
                                        </p:attrNameLst>
                                      </p:cBhvr>
                                      <p:tavLst>
                                        <p:tav tm="0">
                                          <p:val>
                                            <p:fltVal val="0"/>
                                          </p:val>
                                        </p:tav>
                                        <p:tav tm="100000">
                                          <p:val>
                                            <p:strVal val="#ppt_h"/>
                                          </p:val>
                                        </p:tav>
                                      </p:tavLst>
                                    </p:anim>
                                    <p:anim calcmode="lin" valueType="num">
                                      <p:cBhvr>
                                        <p:cTn id="32" dur="1000" fill="hold"/>
                                        <p:tgtEl>
                                          <p:spTgt spid="3"/>
                                        </p:tgtEl>
                                        <p:attrNameLst>
                                          <p:attrName>style.rotation</p:attrName>
                                        </p:attrNameLst>
                                      </p:cBhvr>
                                      <p:tavLst>
                                        <p:tav tm="0">
                                          <p:val>
                                            <p:fltVal val="90"/>
                                          </p:val>
                                        </p:tav>
                                        <p:tav tm="100000">
                                          <p:val>
                                            <p:fltVal val="0"/>
                                          </p:val>
                                        </p:tav>
                                      </p:tavLst>
                                    </p:anim>
                                    <p:animEffect transition="in" filter="fade">
                                      <p:cBhvr>
                                        <p:cTn id="33" dur="1000"/>
                                        <p:tgtEl>
                                          <p:spTgt spid="3"/>
                                        </p:tgtEl>
                                      </p:cBhvr>
                                    </p:animEffect>
                                  </p:childTnLst>
                                </p:cTn>
                              </p:par>
                            </p:childTnLst>
                          </p:cTn>
                        </p:par>
                        <p:par>
                          <p:cTn id="34" fill="hold">
                            <p:stCondLst>
                              <p:cond delay="1000"/>
                            </p:stCondLst>
                            <p:childTnLst>
                              <p:par>
                                <p:cTn id="35" presetID="22" presetClass="entr" presetSubtype="4" fill="hold" nodeType="afterEffect">
                                  <p:stCondLst>
                                    <p:cond delay="125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0" grpId="0" animBg="1"/>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37000">
              <a:schemeClr val="accent1">
                <a:lumMod val="45000"/>
                <a:lumOff val="55000"/>
              </a:schemeClr>
            </a:gs>
            <a:gs pos="100000">
              <a:srgbClr val="FFFF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9296577" y="6391937"/>
            <a:ext cx="2743200" cy="365125"/>
          </a:xfrm>
        </p:spPr>
        <p:txBody>
          <a:bodyPr/>
          <a:lstStyle/>
          <a:p>
            <a:fld id="{CAB0B796-0BEC-434C-B7F9-2382C16E0666}" type="slidenum">
              <a:rPr lang="en-CA" sz="1400" b="1" smtClean="0">
                <a:solidFill>
                  <a:schemeClr val="tx1"/>
                </a:solidFill>
              </a:rPr>
              <a:t>27</a:t>
            </a:fld>
            <a:endParaRPr lang="en-CA" sz="1400" b="1" dirty="0">
              <a:solidFill>
                <a:schemeClr val="tx1"/>
              </a:solidFill>
            </a:endParaRPr>
          </a:p>
        </p:txBody>
      </p:sp>
      <p:sp>
        <p:nvSpPr>
          <p:cNvPr id="9" name="Rectangle: Rounded Corners 8">
            <a:extLst>
              <a:ext uri="{FF2B5EF4-FFF2-40B4-BE49-F238E27FC236}">
                <a16:creationId xmlns:a16="http://schemas.microsoft.com/office/drawing/2014/main" id="{049345ED-E1AC-46D7-9CCB-F7EC7B6D985D}"/>
              </a:ext>
            </a:extLst>
          </p:cNvPr>
          <p:cNvSpPr/>
          <p:nvPr/>
        </p:nvSpPr>
        <p:spPr>
          <a:xfrm>
            <a:off x="152223" y="263958"/>
            <a:ext cx="11887554" cy="6382870"/>
          </a:xfrm>
          <a:prstGeom prst="roundRect">
            <a:avLst>
              <a:gd name="adj" fmla="val 19336"/>
            </a:avLst>
          </a:prstGeom>
          <a:noFill/>
          <a:ln w="57150">
            <a:noFill/>
          </a:ln>
          <a:scene3d>
            <a:camera prst="orthographicFront"/>
            <a:lightRig rig="threePt" dir="t"/>
          </a:scene3d>
          <a:sp3d>
            <a:bevelT w="292100" prst="cross"/>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ysClr val="windowText" lastClr="000000"/>
                </a:solidFill>
              </a:rPr>
              <a:t> </a:t>
            </a:r>
          </a:p>
        </p:txBody>
      </p:sp>
      <p:sp>
        <p:nvSpPr>
          <p:cNvPr id="11" name="Rectangle 10">
            <a:extLst>
              <a:ext uri="{FF2B5EF4-FFF2-40B4-BE49-F238E27FC236}">
                <a16:creationId xmlns:a16="http://schemas.microsoft.com/office/drawing/2014/main" id="{7579BE12-7513-43DD-AA6C-CB6F5F796890}"/>
              </a:ext>
            </a:extLst>
          </p:cNvPr>
          <p:cNvSpPr/>
          <p:nvPr/>
        </p:nvSpPr>
        <p:spPr>
          <a:xfrm>
            <a:off x="662730" y="707746"/>
            <a:ext cx="11377043" cy="2202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CA" sz="3600" dirty="0">
                <a:solidFill>
                  <a:sysClr val="windowText" lastClr="000000"/>
                </a:solidFill>
              </a:rPr>
              <a:t>Is it possible that </a:t>
            </a:r>
            <a:r>
              <a:rPr lang="en-CA" sz="3600" b="1" dirty="0">
                <a:ln>
                  <a:solidFill>
                    <a:srgbClr val="0000FF"/>
                  </a:solidFill>
                </a:ln>
                <a:solidFill>
                  <a:srgbClr val="FF9900"/>
                </a:solidFill>
                <a:effectLst>
                  <a:glow rad="127000">
                    <a:srgbClr val="0000FF"/>
                  </a:glow>
                </a:effectLst>
              </a:rPr>
              <a:t>THIS PARTICULAR </a:t>
            </a:r>
            <a:r>
              <a:rPr lang="en-CA" sz="3600" b="1" u="sng" dirty="0">
                <a:solidFill>
                  <a:sysClr val="windowText" lastClr="000000"/>
                </a:solidFill>
              </a:rPr>
              <a:t>s</a:t>
            </a:r>
            <a:r>
              <a:rPr lang="en-CA" sz="3600" b="1" dirty="0">
                <a:solidFill>
                  <a:sysClr val="windowText" lastClr="000000"/>
                </a:solidFill>
              </a:rPr>
              <a:t>p</a:t>
            </a:r>
            <a:r>
              <a:rPr lang="en-CA" sz="3600" b="1" u="sng" dirty="0">
                <a:solidFill>
                  <a:sysClr val="windowText" lastClr="000000"/>
                </a:solidFill>
              </a:rPr>
              <a:t>ellin</a:t>
            </a:r>
            <a:r>
              <a:rPr lang="en-CA" sz="3600" b="1" dirty="0">
                <a:solidFill>
                  <a:sysClr val="windowText" lastClr="000000"/>
                </a:solidFill>
              </a:rPr>
              <a:t>g  </a:t>
            </a:r>
            <a:r>
              <a:rPr lang="en-CA" sz="3600" b="1" dirty="0">
                <a:solidFill>
                  <a:srgbClr val="0000FF"/>
                </a:solidFill>
                <a:effectLst>
                  <a:glow rad="127000">
                    <a:srgbClr val="00FFFF"/>
                  </a:glow>
                </a:effectLst>
                <a:latin typeface="Arial Black" panose="020B0A04020102020204" pitchFamily="34" charset="0"/>
              </a:rPr>
              <a:t>with </a:t>
            </a:r>
            <a:br>
              <a:rPr lang="en-CA" sz="3600" b="1" dirty="0">
                <a:solidFill>
                  <a:srgbClr val="0000FF"/>
                </a:solidFill>
                <a:effectLst>
                  <a:glow rad="127000">
                    <a:srgbClr val="00FFFF"/>
                  </a:glow>
                </a:effectLst>
                <a:latin typeface="Arial Black" panose="020B0A04020102020204" pitchFamily="34" charset="0"/>
              </a:rPr>
            </a:br>
            <a:r>
              <a:rPr lang="en-CA" sz="3600" b="1" dirty="0">
                <a:solidFill>
                  <a:srgbClr val="0000FF"/>
                </a:solidFill>
                <a:effectLst>
                  <a:glow rad="127000">
                    <a:srgbClr val="00FFFF"/>
                  </a:glow>
                </a:effectLst>
                <a:latin typeface="Arial Black" panose="020B0A04020102020204" pitchFamily="34" charset="0"/>
              </a:rPr>
              <a:t>    a </a:t>
            </a:r>
            <a:r>
              <a:rPr lang="en-CA" sz="3600" b="1" u="sng" dirty="0">
                <a:ln w="19050">
                  <a:solidFill>
                    <a:srgbClr val="FF0000"/>
                  </a:solidFill>
                </a:ln>
                <a:solidFill>
                  <a:srgbClr val="0000FF"/>
                </a:solidFill>
                <a:effectLst>
                  <a:glow rad="127000">
                    <a:srgbClr val="00FFFF"/>
                  </a:glow>
                </a:effectLst>
                <a:latin typeface="Arial Black" panose="020B0A04020102020204" pitchFamily="34" charset="0"/>
              </a:rPr>
              <a:t>TAV</a:t>
            </a:r>
            <a:r>
              <a:rPr lang="en-CA" sz="2800" b="1" dirty="0">
                <a:ln w="19050">
                  <a:solidFill>
                    <a:srgbClr val="FF0000"/>
                  </a:solidFill>
                </a:ln>
                <a:solidFill>
                  <a:srgbClr val="0000FF"/>
                </a:solidFill>
                <a:effectLst>
                  <a:glow rad="127000">
                    <a:srgbClr val="00FFFF"/>
                  </a:glow>
                </a:effectLst>
                <a:latin typeface="Arial Black" panose="020B0A04020102020204" pitchFamily="34" charset="0"/>
              </a:rPr>
              <a:t>,</a:t>
            </a:r>
            <a:r>
              <a:rPr lang="en-CA" sz="3600" b="1" dirty="0">
                <a:solidFill>
                  <a:srgbClr val="0000FF"/>
                </a:solidFill>
                <a:latin typeface="Arial Black" panose="020B0A04020102020204" pitchFamily="34" charset="0"/>
              </a:rPr>
              <a:t> </a:t>
            </a:r>
            <a:r>
              <a:rPr lang="en-CA" sz="2800" b="1" u="sng" dirty="0">
                <a:ln>
                  <a:solidFill>
                    <a:sysClr val="windowText" lastClr="000000"/>
                  </a:solidFill>
                </a:ln>
                <a:solidFill>
                  <a:srgbClr val="0000FF"/>
                </a:solidFill>
                <a:latin typeface="Arial Black" panose="020B0A04020102020204" pitchFamily="34" charset="0"/>
              </a:rPr>
              <a:t>was</a:t>
            </a:r>
            <a:r>
              <a:rPr lang="en-CA" sz="3600" b="1" u="sng" dirty="0">
                <a:ln>
                  <a:solidFill>
                    <a:sysClr val="windowText" lastClr="000000"/>
                  </a:solidFill>
                </a:ln>
                <a:solidFill>
                  <a:srgbClr val="0000FF"/>
                </a:solidFill>
                <a:latin typeface="Arial Black" panose="020B0A04020102020204" pitchFamily="34" charset="0"/>
              </a:rPr>
              <a:t> PRESERVED </a:t>
            </a:r>
            <a:r>
              <a:rPr lang="en-CA" sz="2800" b="1" u="sng" dirty="0">
                <a:ln>
                  <a:solidFill>
                    <a:sysClr val="windowText" lastClr="000000"/>
                  </a:solidFill>
                </a:ln>
                <a:solidFill>
                  <a:srgbClr val="0000FF"/>
                </a:solidFill>
                <a:latin typeface="Arial Black" panose="020B0A04020102020204" pitchFamily="34" charset="0"/>
              </a:rPr>
              <a:t>BY</a:t>
            </a:r>
            <a:r>
              <a:rPr lang="en-CA" sz="3600" b="1" u="sng" dirty="0">
                <a:ln>
                  <a:solidFill>
                    <a:sysClr val="windowText" lastClr="000000"/>
                  </a:solidFill>
                </a:ln>
                <a:solidFill>
                  <a:srgbClr val="0000FF"/>
                </a:solidFill>
                <a:latin typeface="Arial Black" panose="020B0A04020102020204" pitchFamily="34" charset="0"/>
              </a:rPr>
              <a:t> Yahuah </a:t>
            </a:r>
            <a:r>
              <a:rPr lang="en-CA" sz="2800" b="1" u="sng" dirty="0">
                <a:ln>
                  <a:solidFill>
                    <a:sysClr val="windowText" lastClr="000000"/>
                  </a:solidFill>
                </a:ln>
                <a:solidFill>
                  <a:srgbClr val="0000FF"/>
                </a:solidFill>
                <a:latin typeface="Arial Black" panose="020B0A04020102020204" pitchFamily="34" charset="0"/>
              </a:rPr>
              <a:t>to</a:t>
            </a:r>
            <a:r>
              <a:rPr lang="en-CA" sz="3600" b="1" dirty="0">
                <a:ln>
                  <a:solidFill>
                    <a:sysClr val="windowText" lastClr="000000"/>
                  </a:solidFill>
                </a:ln>
                <a:solidFill>
                  <a:srgbClr val="0000FF"/>
                </a:solidFill>
                <a:latin typeface="Arial Black" panose="020B0A04020102020204" pitchFamily="34" charset="0"/>
              </a:rPr>
              <a:t> </a:t>
            </a:r>
            <a:r>
              <a:rPr lang="en-CA" sz="3600" b="1" dirty="0">
                <a:solidFill>
                  <a:srgbClr val="0000FF"/>
                </a:solidFill>
              </a:rPr>
              <a:t>								     </a:t>
            </a:r>
            <a:r>
              <a:rPr lang="en-CA" sz="3600" b="1" dirty="0">
                <a:solidFill>
                  <a:srgbClr val="0000FF"/>
                </a:solidFill>
                <a:effectLst>
                  <a:glow rad="203200">
                    <a:srgbClr val="FFFF00"/>
                  </a:glow>
                </a:effectLst>
                <a:latin typeface="Comic Sans MS" panose="030F0702030302020204" pitchFamily="66" charset="0"/>
              </a:rPr>
              <a:t>CLEARLY INSTRUCT</a:t>
            </a:r>
            <a:r>
              <a:rPr lang="en-CA" sz="3600" b="1" u="sng" dirty="0">
                <a:solidFill>
                  <a:sysClr val="windowText" lastClr="000000"/>
                </a:solidFill>
              </a:rPr>
              <a:t> </a:t>
            </a:r>
            <a:br>
              <a:rPr lang="en-CA" sz="3600" b="1" u="sng" dirty="0">
                <a:solidFill>
                  <a:sysClr val="windowText" lastClr="000000"/>
                </a:solidFill>
              </a:rPr>
            </a:br>
            <a:r>
              <a:rPr lang="en-CA" sz="3600" b="1" dirty="0">
                <a:solidFill>
                  <a:sysClr val="windowText" lastClr="000000"/>
                </a:solidFill>
              </a:rPr>
              <a:t>						  </a:t>
            </a:r>
            <a:r>
              <a:rPr lang="en-CA" sz="3600" b="1" u="sng" dirty="0">
                <a:solidFill>
                  <a:sysClr val="windowText" lastClr="000000"/>
                </a:solidFill>
              </a:rPr>
              <a:t>startin</a:t>
            </a:r>
            <a:r>
              <a:rPr lang="en-CA" sz="3600" b="1" dirty="0">
                <a:solidFill>
                  <a:sysClr val="windowText" lastClr="000000"/>
                </a:solidFill>
              </a:rPr>
              <a:t>g the </a:t>
            </a:r>
            <a:r>
              <a:rPr lang="en-CA" sz="3600" b="1" u="sng" dirty="0">
                <a:solidFill>
                  <a:srgbClr val="0000FF"/>
                </a:solidFill>
              </a:rPr>
              <a:t>Shabbat </a:t>
            </a:r>
            <a:br>
              <a:rPr lang="en-CA" sz="3600" b="1" u="sng" dirty="0">
                <a:solidFill>
                  <a:sysClr val="windowText" lastClr="000000"/>
                </a:solidFill>
              </a:rPr>
            </a:br>
            <a:r>
              <a:rPr lang="en-CA" sz="3600" b="1" dirty="0">
                <a:solidFill>
                  <a:sysClr val="windowText" lastClr="000000"/>
                </a:solidFill>
              </a:rPr>
              <a:t>						   and </a:t>
            </a:r>
            <a:r>
              <a:rPr lang="en-CA" sz="3600" b="1" u="sng" dirty="0">
                <a:solidFill>
                  <a:srgbClr val="0000FF"/>
                </a:solidFill>
              </a:rPr>
              <a:t>Mo-</a:t>
            </a:r>
            <a:r>
              <a:rPr lang="en-CA" sz="3600" b="1" u="sng" dirty="0" err="1">
                <a:solidFill>
                  <a:srgbClr val="0000FF"/>
                </a:solidFill>
              </a:rPr>
              <a:t>edim</a:t>
            </a:r>
            <a:r>
              <a:rPr lang="en-CA" sz="3600" b="1" dirty="0">
                <a:solidFill>
                  <a:sysClr val="windowText" lastClr="000000"/>
                </a:solidFill>
              </a:rPr>
              <a:t> at -</a:t>
            </a:r>
          </a:p>
        </p:txBody>
      </p:sp>
      <p:sp>
        <p:nvSpPr>
          <p:cNvPr id="14" name="Speech Bubble: Rectangle with Corners Rounded 13">
            <a:extLst>
              <a:ext uri="{FF2B5EF4-FFF2-40B4-BE49-F238E27FC236}">
                <a16:creationId xmlns:a16="http://schemas.microsoft.com/office/drawing/2014/main" id="{FE0C953A-832F-48C3-B39E-8D0476A58625}"/>
              </a:ext>
            </a:extLst>
          </p:cNvPr>
          <p:cNvSpPr/>
          <p:nvPr/>
        </p:nvSpPr>
        <p:spPr>
          <a:xfrm>
            <a:off x="217565" y="2167309"/>
            <a:ext cx="6694964" cy="1595383"/>
          </a:xfrm>
          <a:prstGeom prst="wedgeRoundRectCallout">
            <a:avLst>
              <a:gd name="adj1" fmla="val -5562"/>
              <a:gd name="adj2" fmla="val 100103"/>
              <a:gd name="adj3" fmla="val 16667"/>
            </a:avLst>
          </a:prstGeom>
          <a:solidFill>
            <a:schemeClr val="accent2"/>
          </a:solidFill>
          <a:ln>
            <a:solidFill>
              <a:srgbClr val="00FF00"/>
            </a:solidFill>
          </a:ln>
          <a:scene3d>
            <a:camera prst="orthographicFront"/>
            <a:lightRig rig="threePt" dir="t"/>
          </a:scene3d>
          <a:sp3d>
            <a:bevelT w="184150" h="1651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6000" dirty="0">
                <a:solidFill>
                  <a:schemeClr val="tx1"/>
                </a:solidFill>
              </a:rPr>
              <a:t>H1961</a:t>
            </a:r>
            <a:r>
              <a:rPr lang="en-CA" sz="6000" dirty="0"/>
              <a:t> </a:t>
            </a:r>
            <a:r>
              <a:rPr lang="en-US" sz="60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הי</a:t>
            </a:r>
            <a:r>
              <a:rPr lang="en-US" sz="6000" b="1" dirty="0" err="1">
                <a:solidFill>
                  <a:srgbClr val="0000FF"/>
                </a:solidFill>
                <a:effectLst>
                  <a:outerShdw blurRad="50800" dist="50800" dir="5400000" algn="ctr" rotWithShape="0">
                    <a:srgbClr val="FFFF00"/>
                  </a:outerShdw>
                </a:effectLst>
                <a:latin typeface="Times New Roman" panose="02020603050405020304" pitchFamily="18" charset="0"/>
                <a:ea typeface="Calibri" panose="020F0502020204030204" pitchFamily="34" charset="0"/>
                <a:cs typeface="Times New Roman" panose="02020603050405020304" pitchFamily="18" charset="0"/>
              </a:rPr>
              <a:t>ת</a:t>
            </a:r>
            <a:r>
              <a:rPr lang="en-US" sz="60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CA" sz="6000" dirty="0">
                <a:noFill/>
              </a:rPr>
              <a:t>. </a:t>
            </a:r>
            <a:r>
              <a:rPr lang="en-CA" sz="6000" b="1" dirty="0" err="1">
                <a:solidFill>
                  <a:srgbClr val="0000FF"/>
                </a:solidFill>
                <a:effectLst>
                  <a:outerShdw blurRad="50800" dist="50800" dir="5400000" algn="ctr" rotWithShape="0">
                    <a:srgbClr val="00FF00"/>
                  </a:outerShdw>
                </a:effectLst>
                <a:latin typeface="Comic Sans MS" panose="030F0702030302020204" pitchFamily="66" charset="0"/>
              </a:rPr>
              <a:t>Ei</a:t>
            </a:r>
            <a:r>
              <a:rPr lang="en-CA" sz="6000" b="1" dirty="0" err="1">
                <a:solidFill>
                  <a:srgbClr val="0000FF"/>
                </a:solidFill>
                <a:effectLst>
                  <a:glow rad="127000">
                    <a:srgbClr val="00FFFF"/>
                  </a:glow>
                  <a:outerShdw blurRad="50800" dist="50800" dir="5400000" algn="ctr" rotWithShape="0">
                    <a:srgbClr val="00FF00"/>
                  </a:outerShdw>
                </a:effectLst>
                <a:latin typeface="Comic Sans MS" panose="030F0702030302020204" pitchFamily="66" charset="0"/>
              </a:rPr>
              <a:t>t</a:t>
            </a:r>
            <a:r>
              <a:rPr lang="en-CA" sz="6000" b="1" dirty="0" err="1">
                <a:solidFill>
                  <a:srgbClr val="0000FF"/>
                </a:solidFill>
                <a:effectLst>
                  <a:outerShdw blurRad="50800" dist="50800" dir="5400000" algn="ctr" rotWithShape="0">
                    <a:srgbClr val="00FF00"/>
                  </a:outerShdw>
                </a:effectLst>
                <a:latin typeface="Comic Sans MS" panose="030F0702030302020204" pitchFamily="66" charset="0"/>
              </a:rPr>
              <a:t>he</a:t>
            </a:r>
            <a:endParaRPr lang="en-CA" sz="6000" dirty="0"/>
          </a:p>
        </p:txBody>
      </p:sp>
      <p:cxnSp>
        <p:nvCxnSpPr>
          <p:cNvPr id="13" name="Straight Arrow Connector 12">
            <a:extLst>
              <a:ext uri="{FF2B5EF4-FFF2-40B4-BE49-F238E27FC236}">
                <a16:creationId xmlns:a16="http://schemas.microsoft.com/office/drawing/2014/main" id="{475B35C6-BEB5-4248-9F68-1221D018B11A}"/>
              </a:ext>
            </a:extLst>
          </p:cNvPr>
          <p:cNvCxnSpPr>
            <a:cxnSpLocks/>
            <a:stCxn id="10" idx="0"/>
          </p:cNvCxnSpPr>
          <p:nvPr/>
        </p:nvCxnSpPr>
        <p:spPr>
          <a:xfrm flipH="1" flipV="1">
            <a:off x="3446039" y="3313652"/>
            <a:ext cx="24892" cy="1187844"/>
          </a:xfrm>
          <a:prstGeom prst="straightConnector1">
            <a:avLst/>
          </a:prstGeom>
          <a:ln w="180975">
            <a:solidFill>
              <a:srgbClr val="0000FF"/>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43814393-211D-4924-800B-AF0FE256C920}"/>
              </a:ext>
            </a:extLst>
          </p:cNvPr>
          <p:cNvSpPr/>
          <p:nvPr/>
        </p:nvSpPr>
        <p:spPr>
          <a:xfrm>
            <a:off x="3115729" y="4501496"/>
            <a:ext cx="710403" cy="1900954"/>
          </a:xfrm>
          <a:prstGeom prst="roundRect">
            <a:avLst>
              <a:gd name="adj" fmla="val 24022"/>
            </a:avLst>
          </a:prstGeom>
          <a:solidFill>
            <a:srgbClr val="FFCCFF"/>
          </a:solidFill>
          <a:ln w="19050">
            <a:solidFill>
              <a:srgbClr val="0000FF"/>
            </a:solidFill>
          </a:ln>
          <a:scene3d>
            <a:camera prst="orthographicFront"/>
            <a:lightRig rig="threePt" dir="t"/>
          </a:scene3d>
          <a:sp3d extrusionH="19050" prstMaterial="dkEdge">
            <a:bevelT w="107950" h="101600" prst="convex"/>
            <a:bevelB w="38100" h="114300"/>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Tav</a:t>
            </a:r>
            <a:endParaRPr lang="en-CA" dirty="0">
              <a:ln w="12700">
                <a:solidFill>
                  <a:srgbClr val="FF0000"/>
                </a:solidFill>
              </a:ln>
              <a:solidFill>
                <a:srgbClr val="0000FF"/>
              </a:solidFill>
            </a:endParaRPr>
          </a:p>
        </p:txBody>
      </p:sp>
      <p:sp>
        <p:nvSpPr>
          <p:cNvPr id="5" name="Rectangle 4">
            <a:extLst>
              <a:ext uri="{FF2B5EF4-FFF2-40B4-BE49-F238E27FC236}">
                <a16:creationId xmlns:a16="http://schemas.microsoft.com/office/drawing/2014/main" id="{91E936E7-7493-4917-B5E9-9B15A407A4EE}"/>
              </a:ext>
            </a:extLst>
          </p:cNvPr>
          <p:cNvSpPr/>
          <p:nvPr/>
        </p:nvSpPr>
        <p:spPr>
          <a:xfrm>
            <a:off x="5153483" y="3976860"/>
            <a:ext cx="5961803" cy="2324773"/>
          </a:xfrm>
          <a:prstGeom prst="rect">
            <a:avLst/>
          </a:prstGeom>
          <a:solidFill>
            <a:srgbClr val="00FFFF"/>
          </a:solidFill>
          <a:ln w="76200">
            <a:solidFill>
              <a:srgbClr val="0000FF"/>
            </a:solidFill>
          </a:ln>
          <a:scene3d>
            <a:camera prst="orthographicFront"/>
            <a:lightRig rig="threePt" dir="t"/>
          </a:scene3d>
          <a:sp3d prstMaterial="dkEdge">
            <a:bevelT w="381000" h="203200" prst="slope"/>
            <a:bevelB w="463550" h="273050"/>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8800" b="1" dirty="0">
                <a:ln w="28575">
                  <a:solidFill>
                    <a:srgbClr val="0000FF"/>
                  </a:solidFill>
                </a:ln>
                <a:solidFill>
                  <a:srgbClr val="FF9900"/>
                </a:solidFill>
                <a:effectLst>
                  <a:glow rad="127000">
                    <a:srgbClr val="F74FEB"/>
                  </a:glow>
                  <a:outerShdw blurRad="50800" dist="50800" dir="5400000" algn="ctr" rotWithShape="0">
                    <a:srgbClr val="FFFF00"/>
                  </a:outerShdw>
                </a:effectLst>
                <a:latin typeface="Snap ITC" panose="04040A07060A02020202" pitchFamily="82" charset="0"/>
              </a:rPr>
              <a:t>Dawn?</a:t>
            </a:r>
            <a:endParaRPr lang="en-CA" sz="8800" dirty="0">
              <a:ln w="28575">
                <a:solidFill>
                  <a:schemeClr val="tx1"/>
                </a:solidFill>
              </a:ln>
              <a:effectLst>
                <a:outerShdw blurRad="50800" dist="50800" dir="5400000" algn="ctr" rotWithShape="0">
                  <a:srgbClr val="FFFF00"/>
                </a:outerShdw>
              </a:effectLst>
            </a:endParaRPr>
          </a:p>
        </p:txBody>
      </p:sp>
      <p:pic>
        <p:nvPicPr>
          <p:cNvPr id="12" name="Picture 2" descr="C:\Users\Rae\Desktop\Ooh yellow face.png">
            <a:extLst>
              <a:ext uri="{FF2B5EF4-FFF2-40B4-BE49-F238E27FC236}">
                <a16:creationId xmlns:a16="http://schemas.microsoft.com/office/drawing/2014/main" id="{8CAA91EC-A885-4FAB-BA17-7AFC3FD7C82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030068" y="5287482"/>
            <a:ext cx="1425575" cy="141446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515963AF-43D5-43D0-8A7F-B39C516FAD4B}"/>
              </a:ext>
            </a:extLst>
          </p:cNvPr>
          <p:cNvSpPr/>
          <p:nvPr/>
        </p:nvSpPr>
        <p:spPr>
          <a:xfrm>
            <a:off x="6252416" y="5741420"/>
            <a:ext cx="3413177" cy="905407"/>
          </a:xfrm>
          <a:prstGeom prst="roundRect">
            <a:avLst>
              <a:gd name="adj" fmla="val 50000"/>
            </a:avLst>
          </a:prstGeom>
          <a:solidFill>
            <a:srgbClr val="CC99FF"/>
          </a:solidFill>
          <a:scene3d>
            <a:camera prst="orthographicFront"/>
            <a:lightRig rig="sunset" dir="t"/>
          </a:scene3d>
          <a:sp3d>
            <a:bevelT w="152400" h="1270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5400" dirty="0">
                <a:solidFill>
                  <a:srgbClr val="00FF00"/>
                </a:solidFill>
                <a:latin typeface="Comic Sans MS" panose="030F0702030302020204" pitchFamily="66" charset="0"/>
              </a:rPr>
              <a:t>How so?</a:t>
            </a:r>
          </a:p>
        </p:txBody>
      </p:sp>
    </p:spTree>
    <p:extLst>
      <p:ext uri="{BB962C8B-B14F-4D97-AF65-F5344CB8AC3E}">
        <p14:creationId xmlns:p14="http://schemas.microsoft.com/office/powerpoint/2010/main" val="396515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Left)">
                                      <p:cBhvr>
                                        <p:cTn id="7" dur="175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par>
                          <p:cTn id="13" fill="hold">
                            <p:stCondLst>
                              <p:cond delay="500"/>
                            </p:stCondLst>
                            <p:childTnLst>
                              <p:par>
                                <p:cTn id="14" presetID="6" presetClass="entr" presetSubtype="16" fill="hold" nodeType="afterEffect">
                                  <p:stCondLst>
                                    <p:cond delay="1000"/>
                                  </p:stCondLst>
                                  <p:childTnLst>
                                    <p:set>
                                      <p:cBhvr>
                                        <p:cTn id="15" dur="1" fill="hold">
                                          <p:stCondLst>
                                            <p:cond delay="0"/>
                                          </p:stCondLst>
                                        </p:cTn>
                                        <p:tgtEl>
                                          <p:spTgt spid="12"/>
                                        </p:tgtEl>
                                        <p:attrNameLst>
                                          <p:attrName>style.visibility</p:attrName>
                                        </p:attrNameLst>
                                      </p:cBhvr>
                                      <p:to>
                                        <p:strVal val="visible"/>
                                      </p:to>
                                    </p:set>
                                    <p:animEffect transition="in" filter="circle(in)">
                                      <p:cBhvr>
                                        <p:cTn id="16" dur="750"/>
                                        <p:tgtEl>
                                          <p:spTgt spid="12"/>
                                        </p:tgtEl>
                                      </p:cBhvr>
                                    </p:animEffect>
                                  </p:childTnLst>
                                </p:cTn>
                              </p:par>
                            </p:childTnLst>
                          </p:cTn>
                        </p:par>
                        <p:par>
                          <p:cTn id="17" fill="hold">
                            <p:stCondLst>
                              <p:cond delay="2250"/>
                            </p:stCondLst>
                            <p:childTnLst>
                              <p:par>
                                <p:cTn id="18" presetID="3" presetClass="entr" presetSubtype="1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linds(horizontal)">
                                      <p:cBhvr>
                                        <p:cTn id="20"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animBg="1"/>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40000"/>
                <a:lumOff val="60000"/>
              </a:schemeClr>
            </a:gs>
            <a:gs pos="10000">
              <a:schemeClr val="tx1">
                <a:lumMod val="75000"/>
                <a:lumOff val="25000"/>
              </a:schemeClr>
            </a:gs>
            <a:gs pos="56000">
              <a:schemeClr val="tx1"/>
            </a:gs>
          </a:gsLst>
          <a:lin ang="0" scaled="1"/>
          <a:tileRect/>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p:txBody>
          <a:bodyPr/>
          <a:lstStyle/>
          <a:p>
            <a:fld id="{CAB0B796-0BEC-434C-B7F9-2382C16E0666}" type="slidenum">
              <a:rPr lang="en-CA" smtClean="0">
                <a:noFill/>
              </a:rPr>
              <a:t>28</a:t>
            </a:fld>
            <a:endParaRPr lang="en-CA" dirty="0">
              <a:noFill/>
            </a:endParaRPr>
          </a:p>
        </p:txBody>
      </p:sp>
      <p:sp>
        <p:nvSpPr>
          <p:cNvPr id="6" name="Slide Number Placeholder 1">
            <a:extLst>
              <a:ext uri="{FF2B5EF4-FFF2-40B4-BE49-F238E27FC236}">
                <a16:creationId xmlns:a16="http://schemas.microsoft.com/office/drawing/2014/main" id="{5EFE35C9-A02D-45DD-BEDF-69C3F74818FB}"/>
              </a:ext>
            </a:extLst>
          </p:cNvPr>
          <p:cNvSpPr txBox="1">
            <a:spLocks/>
          </p:cNvSpPr>
          <p:nvPr/>
        </p:nvSpPr>
        <p:spPr>
          <a:xfrm>
            <a:off x="9258300" y="634089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B0B796-0BEC-434C-B7F9-2382C16E0666}" type="slidenum">
              <a:rPr lang="en-CA" smtClean="0">
                <a:solidFill>
                  <a:schemeClr val="bg1"/>
                </a:solidFill>
              </a:rPr>
              <a:pPr/>
              <a:t>28</a:t>
            </a:fld>
            <a:endParaRPr lang="en-CA" dirty="0">
              <a:solidFill>
                <a:schemeClr val="bg1"/>
              </a:solidFill>
            </a:endParaRPr>
          </a:p>
        </p:txBody>
      </p:sp>
      <p:sp>
        <p:nvSpPr>
          <p:cNvPr id="7" name="Rectangle 6">
            <a:extLst>
              <a:ext uri="{FF2B5EF4-FFF2-40B4-BE49-F238E27FC236}">
                <a16:creationId xmlns:a16="http://schemas.microsoft.com/office/drawing/2014/main" id="{7579BE12-7513-43DD-AA6C-CB6F5F796890}"/>
              </a:ext>
            </a:extLst>
          </p:cNvPr>
          <p:cNvSpPr/>
          <p:nvPr/>
        </p:nvSpPr>
        <p:spPr>
          <a:xfrm>
            <a:off x="1145627" y="427826"/>
            <a:ext cx="10710195" cy="59285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scene3d>
              <a:camera prst="orthographicFront"/>
              <a:lightRig rig="threePt" dir="t"/>
            </a:scene3d>
            <a:sp3d extrusionH="57150">
              <a:bevelT h="25400" prst="softRound"/>
            </a:sp3d>
          </a:bodyPr>
          <a:lstStyle/>
          <a:p>
            <a:r>
              <a:rPr lang="en-CA" sz="3600" b="1" dirty="0">
                <a:solidFill>
                  <a:srgbClr val="FF0000"/>
                </a:solidFill>
              </a:rPr>
              <a:t>          </a:t>
            </a:r>
            <a:r>
              <a:rPr lang="en-CA" sz="3600" b="1" u="sng" dirty="0">
                <a:solidFill>
                  <a:srgbClr val="FF0000"/>
                </a:solidFill>
              </a:rPr>
              <a:t>THE OPPOSING VIEW</a:t>
            </a:r>
            <a:r>
              <a:rPr lang="en-CA" sz="3600" b="1" dirty="0">
                <a:solidFill>
                  <a:srgbClr val="FF0000"/>
                </a:solidFill>
              </a:rPr>
              <a:t>:  </a:t>
            </a:r>
            <a:br>
              <a:rPr lang="en-CA" sz="3600" b="1" dirty="0">
                <a:solidFill>
                  <a:srgbClr val="FF0000"/>
                </a:solidFill>
              </a:rPr>
            </a:br>
            <a:r>
              <a:rPr lang="en-CA" sz="3600" dirty="0">
                <a:solidFill>
                  <a:schemeClr val="accent2">
                    <a:lumMod val="60000"/>
                    <a:lumOff val="40000"/>
                  </a:schemeClr>
                </a:solidFill>
              </a:rPr>
              <a:t>Is it possible that </a:t>
            </a:r>
            <a:r>
              <a:rPr lang="en-CA" sz="3600" u="sng" dirty="0">
                <a:solidFill>
                  <a:schemeClr val="accent2">
                    <a:lumMod val="60000"/>
                    <a:lumOff val="40000"/>
                  </a:schemeClr>
                </a:solidFill>
              </a:rPr>
              <a:t>this transliteration</a:t>
            </a:r>
            <a:br>
              <a:rPr lang="en-CA" sz="3600" dirty="0">
                <a:solidFill>
                  <a:schemeClr val="accent2">
                    <a:lumMod val="60000"/>
                    <a:lumOff val="40000"/>
                  </a:schemeClr>
                </a:solidFill>
              </a:rPr>
            </a:br>
            <a:r>
              <a:rPr lang="en-CA" sz="3600" dirty="0">
                <a:solidFill>
                  <a:schemeClr val="accent2">
                    <a:lumMod val="60000"/>
                    <a:lumOff val="40000"/>
                  </a:schemeClr>
                </a:solidFill>
              </a:rPr>
              <a:t>       </a:t>
            </a:r>
            <a:r>
              <a:rPr lang="en-CA" sz="5400" b="1" dirty="0">
                <a:ln>
                  <a:solidFill>
                    <a:schemeClr val="tx1"/>
                  </a:solidFill>
                </a:ln>
                <a:solidFill>
                  <a:schemeClr val="accent2">
                    <a:lumMod val="60000"/>
                    <a:lumOff val="40000"/>
                  </a:schemeClr>
                </a:solidFill>
                <a:effectLst>
                  <a:glow rad="127000">
                    <a:srgbClr val="FFCCFF"/>
                  </a:glow>
                </a:effectLst>
              </a:rPr>
              <a:t>WITHOUT A TAV,</a:t>
            </a:r>
          </a:p>
          <a:p>
            <a:pPr algn="ctr"/>
            <a:endParaRPr lang="en-CA" sz="5400" b="1" dirty="0">
              <a:ln>
                <a:solidFill>
                  <a:schemeClr val="tx1"/>
                </a:solidFill>
              </a:ln>
              <a:solidFill>
                <a:schemeClr val="accent2">
                  <a:lumMod val="60000"/>
                  <a:lumOff val="40000"/>
                </a:schemeClr>
              </a:solidFill>
              <a:effectLst>
                <a:glow rad="127000">
                  <a:srgbClr val="FFCCFF"/>
                </a:glow>
              </a:effectLst>
            </a:endParaRPr>
          </a:p>
          <a:p>
            <a:pPr algn="ctr"/>
            <a:r>
              <a:rPr lang="en-CA" sz="5400" b="1" dirty="0">
                <a:ln>
                  <a:solidFill>
                    <a:schemeClr val="tx1"/>
                  </a:solidFill>
                </a:ln>
                <a:solidFill>
                  <a:schemeClr val="accent2">
                    <a:lumMod val="60000"/>
                    <a:lumOff val="40000"/>
                  </a:schemeClr>
                </a:solidFill>
                <a:effectLst>
                  <a:glow rad="127000">
                    <a:srgbClr val="FFCCFF"/>
                  </a:glow>
                </a:effectLst>
              </a:rPr>
              <a:t> </a:t>
            </a:r>
          </a:p>
          <a:p>
            <a:pPr algn="ctr"/>
            <a:br>
              <a:rPr lang="en-CA" sz="5400" b="1" dirty="0">
                <a:ln>
                  <a:solidFill>
                    <a:schemeClr val="tx1"/>
                  </a:solidFill>
                </a:ln>
                <a:solidFill>
                  <a:schemeClr val="accent2">
                    <a:lumMod val="60000"/>
                    <a:lumOff val="40000"/>
                  </a:schemeClr>
                </a:solidFill>
                <a:effectLst>
                  <a:glow rad="127000">
                    <a:srgbClr val="FFCCFF"/>
                  </a:glow>
                </a:effectLst>
              </a:rPr>
            </a:br>
            <a:r>
              <a:rPr lang="en-CA" sz="3600" dirty="0">
                <a:solidFill>
                  <a:schemeClr val="accent2">
                    <a:lumMod val="60000"/>
                    <a:lumOff val="40000"/>
                  </a:schemeClr>
                </a:solidFill>
              </a:rPr>
              <a:t>could positively indicate the</a:t>
            </a:r>
            <a:r>
              <a:rPr lang="en-CA" sz="3600" b="1" dirty="0">
                <a:solidFill>
                  <a:srgbClr val="92D050"/>
                </a:solidFill>
              </a:rPr>
              <a:t> </a:t>
            </a:r>
            <a:r>
              <a:rPr lang="en-CA" sz="3600" b="1" u="sng" dirty="0">
                <a:solidFill>
                  <a:srgbClr val="92D050"/>
                </a:solidFill>
              </a:rPr>
              <a:t>start</a:t>
            </a:r>
            <a:r>
              <a:rPr lang="en-CA" sz="3600" b="1" dirty="0">
                <a:solidFill>
                  <a:srgbClr val="92D050"/>
                </a:solidFill>
              </a:rPr>
              <a:t> </a:t>
            </a:r>
            <a:r>
              <a:rPr lang="en-CA" sz="3600" dirty="0">
                <a:solidFill>
                  <a:schemeClr val="accent2">
                    <a:lumMod val="60000"/>
                    <a:lumOff val="40000"/>
                  </a:schemeClr>
                </a:solidFill>
              </a:rPr>
              <a:t>of every day including </a:t>
            </a:r>
            <a:br>
              <a:rPr lang="en-CA" sz="3600" dirty="0">
                <a:solidFill>
                  <a:schemeClr val="accent2">
                    <a:lumMod val="60000"/>
                    <a:lumOff val="40000"/>
                  </a:schemeClr>
                </a:solidFill>
              </a:rPr>
            </a:br>
            <a:r>
              <a:rPr lang="en-CA" sz="3600" dirty="0">
                <a:solidFill>
                  <a:schemeClr val="accent2">
                    <a:lumMod val="60000"/>
                    <a:lumOff val="40000"/>
                  </a:schemeClr>
                </a:solidFill>
              </a:rPr>
              <a:t>Shabbat, </a:t>
            </a:r>
            <a:r>
              <a:rPr lang="en-CA" sz="3600" b="1" dirty="0">
                <a:solidFill>
                  <a:srgbClr val="00FF00"/>
                </a:solidFill>
              </a:rPr>
              <a:t>at sunset, </a:t>
            </a:r>
            <a:r>
              <a:rPr lang="en-CA" sz="3600" b="1" dirty="0">
                <a:solidFill>
                  <a:schemeClr val="accent2">
                    <a:lumMod val="60000"/>
                    <a:lumOff val="40000"/>
                  </a:schemeClr>
                </a:solidFill>
              </a:rPr>
              <a:t>PROCEEDING INTO</a:t>
            </a:r>
            <a:r>
              <a:rPr lang="en-CA" sz="3600" dirty="0">
                <a:solidFill>
                  <a:schemeClr val="accent2">
                    <a:lumMod val="60000"/>
                    <a:lumOff val="40000"/>
                  </a:schemeClr>
                </a:solidFill>
              </a:rPr>
              <a:t> </a:t>
            </a:r>
            <a:r>
              <a:rPr lang="en-CA" sz="3600" b="1" dirty="0">
                <a:solidFill>
                  <a:schemeClr val="accent2">
                    <a:lumMod val="60000"/>
                    <a:lumOff val="40000"/>
                  </a:schemeClr>
                </a:solidFill>
              </a:rPr>
              <a:t>DARKNESS?</a:t>
            </a:r>
          </a:p>
        </p:txBody>
      </p:sp>
      <p:pic>
        <p:nvPicPr>
          <p:cNvPr id="8" name="Picture 7">
            <a:extLst>
              <a:ext uri="{FF2B5EF4-FFF2-40B4-BE49-F238E27FC236}">
                <a16:creationId xmlns:a16="http://schemas.microsoft.com/office/drawing/2014/main" id="{28BE9FE6-240B-4CBF-95A8-279D8772BDF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281946" y="2610530"/>
            <a:ext cx="7553178" cy="2042787"/>
          </a:xfrm>
          <a:prstGeom prst="rect">
            <a:avLst/>
          </a:prstGeom>
          <a:ln w="38100" cap="sq">
            <a:solidFill>
              <a:srgbClr val="C00000"/>
            </a:solidFill>
            <a:prstDash val="solid"/>
            <a:miter lim="800000"/>
          </a:ln>
          <a:effectLst>
            <a:outerShdw blurRad="50800" dist="38100" dir="2700000" algn="tl" rotWithShape="0">
              <a:srgbClr val="000000">
                <a:alpha val="43000"/>
              </a:srgbClr>
            </a:outerShdw>
          </a:effectLst>
        </p:spPr>
      </p:pic>
      <p:cxnSp>
        <p:nvCxnSpPr>
          <p:cNvPr id="9" name="Straight Arrow Connector 8">
            <a:extLst>
              <a:ext uri="{FF2B5EF4-FFF2-40B4-BE49-F238E27FC236}">
                <a16:creationId xmlns:a16="http://schemas.microsoft.com/office/drawing/2014/main" id="{0596369D-4695-4F8D-9B32-7B13E63FBCBD}"/>
              </a:ext>
            </a:extLst>
          </p:cNvPr>
          <p:cNvCxnSpPr>
            <a:cxnSpLocks/>
          </p:cNvCxnSpPr>
          <p:nvPr/>
        </p:nvCxnSpPr>
        <p:spPr>
          <a:xfrm>
            <a:off x="1778286" y="4028478"/>
            <a:ext cx="5410494" cy="0"/>
          </a:xfrm>
          <a:prstGeom prst="straightConnector1">
            <a:avLst/>
          </a:prstGeom>
          <a:ln w="180975">
            <a:solidFill>
              <a:srgbClr val="C00000"/>
            </a:solidFill>
            <a:tailEnd type="triangle"/>
          </a:ln>
          <a:effectLst>
            <a:glow rad="279400">
              <a:schemeClr val="tx1"/>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00A15E4D-BFF3-48DB-AD15-15FA4DF093B4}"/>
              </a:ext>
            </a:extLst>
          </p:cNvPr>
          <p:cNvSpPr/>
          <p:nvPr/>
        </p:nvSpPr>
        <p:spPr>
          <a:xfrm>
            <a:off x="1055137" y="6079571"/>
            <a:ext cx="10175996" cy="576976"/>
          </a:xfrm>
          <a:prstGeom prst="roundRect">
            <a:avLst>
              <a:gd name="adj" fmla="val 50000"/>
            </a:avLst>
          </a:prstGeom>
          <a:solidFill>
            <a:srgbClr val="C00000"/>
          </a:solidFill>
          <a:ln>
            <a:solidFill>
              <a:schemeClr val="accent6">
                <a:lumMod val="75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a:t>Could there be a </a:t>
            </a:r>
            <a:r>
              <a:rPr lang="en-CA" sz="3200" b="1" dirty="0">
                <a:solidFill>
                  <a:srgbClr val="CC00CC"/>
                </a:solidFill>
                <a:effectLst>
                  <a:glow rad="127000">
                    <a:srgbClr val="FFFF00"/>
                  </a:glow>
                </a:effectLst>
                <a:latin typeface="Comic Sans MS" panose="030F0702030302020204" pitchFamily="66" charset="0"/>
              </a:rPr>
              <a:t>SPIRITUAL SEED</a:t>
            </a:r>
            <a:r>
              <a:rPr lang="en-CA" sz="3200" dirty="0">
                <a:solidFill>
                  <a:srgbClr val="CC00CC"/>
                </a:solidFill>
                <a:effectLst>
                  <a:glow rad="127000">
                    <a:srgbClr val="FFFF00"/>
                  </a:glow>
                </a:effectLst>
                <a:latin typeface="Comic Sans MS" panose="030F0702030302020204" pitchFamily="66" charset="0"/>
              </a:rPr>
              <a:t> </a:t>
            </a:r>
            <a:r>
              <a:rPr lang="en-CA" sz="3200" dirty="0"/>
              <a:t>application here?</a:t>
            </a:r>
          </a:p>
        </p:txBody>
      </p:sp>
      <p:sp>
        <p:nvSpPr>
          <p:cNvPr id="4" name="Rectangle: Rounded Corners 3">
            <a:extLst>
              <a:ext uri="{FF2B5EF4-FFF2-40B4-BE49-F238E27FC236}">
                <a16:creationId xmlns:a16="http://schemas.microsoft.com/office/drawing/2014/main" id="{E9930D09-31DA-4290-B346-E8C4E7BFF908}"/>
              </a:ext>
            </a:extLst>
          </p:cNvPr>
          <p:cNvSpPr/>
          <p:nvPr/>
        </p:nvSpPr>
        <p:spPr>
          <a:xfrm>
            <a:off x="10892" y="190916"/>
            <a:ext cx="873073" cy="65151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a:solidFill>
                  <a:srgbClr val="F74FEB"/>
                </a:solidFill>
                <a:effectLst>
                  <a:outerShdw blurRad="50800" dist="50800" dir="5400000" algn="ctr" rotWithShape="0">
                    <a:schemeClr val="tx1"/>
                  </a:outerShdw>
                </a:effectLst>
                <a:latin typeface="Algerian" panose="04020705040A02060702" pitchFamily="82" charset="0"/>
              </a:rPr>
              <a:t>Shabbat</a:t>
            </a:r>
          </a:p>
        </p:txBody>
      </p:sp>
      <p:cxnSp>
        <p:nvCxnSpPr>
          <p:cNvPr id="10" name="Straight Arrow Connector 9">
            <a:extLst>
              <a:ext uri="{FF2B5EF4-FFF2-40B4-BE49-F238E27FC236}">
                <a16:creationId xmlns:a16="http://schemas.microsoft.com/office/drawing/2014/main" id="{D46D6A63-6769-4E51-893D-BED67E85B578}"/>
              </a:ext>
            </a:extLst>
          </p:cNvPr>
          <p:cNvCxnSpPr>
            <a:cxnSpLocks/>
          </p:cNvCxnSpPr>
          <p:nvPr/>
        </p:nvCxnSpPr>
        <p:spPr>
          <a:xfrm>
            <a:off x="200792" y="2112371"/>
            <a:ext cx="944835" cy="0"/>
          </a:xfrm>
          <a:prstGeom prst="straightConnector1">
            <a:avLst/>
          </a:prstGeom>
          <a:ln w="76200">
            <a:solidFill>
              <a:schemeClr val="tx1"/>
            </a:solidFill>
            <a:tailEnd type="triangle"/>
          </a:ln>
          <a:effectLst>
            <a:glow rad="127000">
              <a:srgbClr val="FF9900"/>
            </a:glow>
          </a:effectLst>
        </p:spPr>
        <p:style>
          <a:lnRef idx="1">
            <a:schemeClr val="accent1"/>
          </a:lnRef>
          <a:fillRef idx="0">
            <a:schemeClr val="accent1"/>
          </a:fillRef>
          <a:effectRef idx="0">
            <a:schemeClr val="accent1"/>
          </a:effectRef>
          <a:fontRef idx="minor">
            <a:schemeClr val="tx1"/>
          </a:fontRef>
        </p:style>
      </p:cxnSp>
      <p:sp>
        <p:nvSpPr>
          <p:cNvPr id="11" name="Speech Bubble: Rectangle with Corners Rounded 10">
            <a:extLst>
              <a:ext uri="{FF2B5EF4-FFF2-40B4-BE49-F238E27FC236}">
                <a16:creationId xmlns:a16="http://schemas.microsoft.com/office/drawing/2014/main" id="{A72F9C18-D688-4835-8798-C424B68DB10B}"/>
              </a:ext>
            </a:extLst>
          </p:cNvPr>
          <p:cNvSpPr/>
          <p:nvPr/>
        </p:nvSpPr>
        <p:spPr>
          <a:xfrm>
            <a:off x="8755117" y="151984"/>
            <a:ext cx="3351892" cy="4323279"/>
          </a:xfrm>
          <a:prstGeom prst="wedgeRoundRectCallout">
            <a:avLst>
              <a:gd name="adj1" fmla="val -80959"/>
              <a:gd name="adj2" fmla="val 15664"/>
              <a:gd name="adj3" fmla="val 16667"/>
            </a:avLst>
          </a:prstGeom>
          <a:solidFill>
            <a:schemeClr val="tx1"/>
          </a:solidFill>
          <a:ln>
            <a:solidFill>
              <a:srgbClr val="CC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FF9900"/>
                </a:solidFill>
              </a:rPr>
              <a:t>What </a:t>
            </a:r>
            <a:r>
              <a:rPr lang="en-CA" sz="2800" b="1" dirty="0" err="1">
                <a:ln>
                  <a:solidFill>
                    <a:sysClr val="windowText" lastClr="000000"/>
                  </a:solidFill>
                </a:ln>
                <a:solidFill>
                  <a:srgbClr val="FF9900"/>
                </a:solidFill>
                <a:effectLst>
                  <a:glow rad="127000">
                    <a:srgbClr val="FFCCFF"/>
                  </a:glow>
                </a:effectLst>
              </a:rPr>
              <a:t>Tav</a:t>
            </a:r>
            <a:r>
              <a:rPr lang="en-CA" sz="2800" dirty="0">
                <a:solidFill>
                  <a:srgbClr val="FF9900"/>
                </a:solidFill>
              </a:rPr>
              <a:t> (</a:t>
            </a:r>
            <a:r>
              <a:rPr lang="en-CA" sz="2800" b="1" dirty="0">
                <a:solidFill>
                  <a:srgbClr val="C00000"/>
                </a:solidFill>
              </a:rPr>
              <a:t>character signature</a:t>
            </a:r>
            <a:r>
              <a:rPr lang="en-CA" sz="2800" dirty="0">
                <a:solidFill>
                  <a:srgbClr val="FF9900"/>
                </a:solidFill>
              </a:rPr>
              <a:t>) was it that imposed the </a:t>
            </a:r>
            <a:r>
              <a:rPr lang="en-CA" sz="2800" dirty="0" err="1">
                <a:solidFill>
                  <a:srgbClr val="FF9900"/>
                </a:solidFill>
              </a:rPr>
              <a:t>Choshek</a:t>
            </a:r>
            <a:r>
              <a:rPr lang="en-CA" sz="2800" dirty="0">
                <a:solidFill>
                  <a:srgbClr val="FF9900"/>
                </a:solidFill>
              </a:rPr>
              <a:t> Darkness in verse 2? </a:t>
            </a:r>
            <a:br>
              <a:rPr lang="en-CA" sz="2800" dirty="0">
                <a:solidFill>
                  <a:srgbClr val="FF9900"/>
                </a:solidFill>
              </a:rPr>
            </a:br>
            <a:r>
              <a:rPr lang="en-CA" sz="2800" dirty="0">
                <a:solidFill>
                  <a:srgbClr val="FFFF00"/>
                </a:solidFill>
              </a:rPr>
              <a:t>What reason would there be to </a:t>
            </a:r>
            <a:r>
              <a:rPr lang="en-CA" sz="2800" b="1" u="sng" dirty="0">
                <a:solidFill>
                  <a:srgbClr val="FFFF00"/>
                </a:solidFill>
              </a:rPr>
              <a:t>HIDE</a:t>
            </a:r>
            <a:r>
              <a:rPr lang="en-CA" sz="2800" dirty="0">
                <a:solidFill>
                  <a:srgbClr val="FFFF00"/>
                </a:solidFill>
              </a:rPr>
              <a:t> </a:t>
            </a:r>
            <a:br>
              <a:rPr lang="en-CA" sz="2800" dirty="0">
                <a:solidFill>
                  <a:srgbClr val="FFFF00"/>
                </a:solidFill>
              </a:rPr>
            </a:br>
            <a:r>
              <a:rPr lang="en-CA" sz="2800" dirty="0">
                <a:solidFill>
                  <a:srgbClr val="FFFF00"/>
                </a:solidFill>
              </a:rPr>
              <a:t>or </a:t>
            </a:r>
            <a:r>
              <a:rPr lang="en-CA" sz="2800" b="1" u="sng" dirty="0">
                <a:solidFill>
                  <a:srgbClr val="FFFF00"/>
                </a:solidFill>
              </a:rPr>
              <a:t>VEIL</a:t>
            </a:r>
            <a:r>
              <a:rPr lang="en-CA" sz="2800" dirty="0">
                <a:solidFill>
                  <a:srgbClr val="FFFF00"/>
                </a:solidFill>
              </a:rPr>
              <a:t> that </a:t>
            </a:r>
            <a:br>
              <a:rPr lang="en-CA" sz="2800" dirty="0">
                <a:solidFill>
                  <a:srgbClr val="FFFF00"/>
                </a:solidFill>
              </a:rPr>
            </a:br>
            <a:r>
              <a:rPr lang="en-CA" sz="2800" b="1" dirty="0">
                <a:ln>
                  <a:solidFill>
                    <a:srgbClr val="CC00CC"/>
                  </a:solidFill>
                </a:ln>
                <a:solidFill>
                  <a:srgbClr val="FFFF00"/>
                </a:solidFill>
                <a:latin typeface="Arial Black" panose="020B0A04020102020204" pitchFamily="34" charset="0"/>
              </a:rPr>
              <a:t>TAV SEAL?</a:t>
            </a:r>
          </a:p>
        </p:txBody>
      </p:sp>
    </p:spTree>
    <p:extLst>
      <p:ext uri="{BB962C8B-B14F-4D97-AF65-F5344CB8AC3E}">
        <p14:creationId xmlns:p14="http://schemas.microsoft.com/office/powerpoint/2010/main" val="3724820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repeatCount="2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500"/>
                                        <p:tgtEl>
                                          <p:spTgt spid="4"/>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75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randombar(horizontal)">
                                      <p:cBhvr>
                                        <p:cTn id="28" dur="1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48000">
              <a:schemeClr val="tx1"/>
            </a:gs>
            <a:gs pos="58000">
              <a:schemeClr val="accent1">
                <a:lumMod val="45000"/>
                <a:lumOff val="55000"/>
              </a:schemeClr>
            </a:gs>
            <a:gs pos="100000">
              <a:srgbClr val="FFFF00"/>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8610600" y="6356350"/>
            <a:ext cx="3435220" cy="365125"/>
          </a:xfrm>
        </p:spPr>
        <p:txBody>
          <a:bodyPr/>
          <a:lstStyle/>
          <a:p>
            <a:fld id="{CAB0B796-0BEC-434C-B7F9-2382C16E0666}" type="slidenum">
              <a:rPr lang="en-CA" sz="1400" b="1" smtClean="0">
                <a:solidFill>
                  <a:schemeClr val="bg1"/>
                </a:solidFill>
              </a:rPr>
              <a:t>29</a:t>
            </a:fld>
            <a:endParaRPr lang="en-CA" sz="1400" b="1" dirty="0">
              <a:solidFill>
                <a:schemeClr val="bg1"/>
              </a:solidFill>
            </a:endParaRPr>
          </a:p>
        </p:txBody>
      </p:sp>
      <p:sp>
        <p:nvSpPr>
          <p:cNvPr id="11" name="Rectangle 10">
            <a:extLst>
              <a:ext uri="{FF2B5EF4-FFF2-40B4-BE49-F238E27FC236}">
                <a16:creationId xmlns:a16="http://schemas.microsoft.com/office/drawing/2014/main" id="{7579BE12-7513-43DD-AA6C-CB6F5F796890}"/>
              </a:ext>
            </a:extLst>
          </p:cNvPr>
          <p:cNvSpPr/>
          <p:nvPr/>
        </p:nvSpPr>
        <p:spPr>
          <a:xfrm>
            <a:off x="1952181" y="150591"/>
            <a:ext cx="10093639" cy="2202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scene3d>
              <a:camera prst="orthographicFront"/>
              <a:lightRig rig="threePt" dir="t"/>
            </a:scene3d>
            <a:sp3d extrusionH="57150">
              <a:bevelT w="38100" h="38100" prst="angle"/>
            </a:sp3d>
          </a:bodyPr>
          <a:lstStyle/>
          <a:p>
            <a:pPr algn="ctr"/>
            <a:r>
              <a:rPr lang="en-CA" sz="8000" dirty="0">
                <a:solidFill>
                  <a:sysClr val="windowText" lastClr="000000"/>
                </a:solidFill>
                <a:effectLst>
                  <a:glow rad="127000">
                    <a:srgbClr val="00FFFF"/>
                  </a:glow>
                  <a:outerShdw blurRad="50800" dist="50800" dir="5400000" sx="102000" sy="102000" algn="ctr" rotWithShape="0">
                    <a:srgbClr val="F74FEB"/>
                  </a:outerShdw>
                </a:effectLst>
                <a:latin typeface="Arial Black" panose="020B0A04020102020204" pitchFamily="34" charset="0"/>
              </a:rPr>
              <a:t>Gen 1:</a:t>
            </a:r>
            <a:r>
              <a:rPr lang="en-CA" sz="8000" u="sng" dirty="0">
                <a:ln w="28575">
                  <a:solidFill>
                    <a:srgbClr val="0000FF"/>
                  </a:solidFill>
                </a:ln>
                <a:solidFill>
                  <a:srgbClr val="FF9900"/>
                </a:solidFill>
                <a:effectLst>
                  <a:glow rad="127000">
                    <a:srgbClr val="00FFFF"/>
                  </a:glow>
                  <a:outerShdw blurRad="50800" dist="50800" dir="5400000" sx="102000" sy="102000" algn="ctr" rotWithShape="0">
                    <a:srgbClr val="F74FEB"/>
                  </a:outerShdw>
                </a:effectLst>
                <a:latin typeface="Arial Black" panose="020B0A04020102020204" pitchFamily="34" charset="0"/>
              </a:rPr>
              <a:t>2</a:t>
            </a:r>
            <a:r>
              <a:rPr lang="en-CA" sz="8000" dirty="0">
                <a:solidFill>
                  <a:sysClr val="windowText" lastClr="000000"/>
                </a:solidFill>
                <a:effectLst>
                  <a:glow rad="127000">
                    <a:srgbClr val="00FFFF"/>
                  </a:glow>
                  <a:outerShdw blurRad="50800" dist="50800" dir="5400000" sx="102000" sy="102000" algn="ctr" rotWithShape="0">
                    <a:srgbClr val="F74FEB"/>
                  </a:outerShdw>
                </a:effectLst>
                <a:latin typeface="Arial Black" panose="020B0A04020102020204" pitchFamily="34" charset="0"/>
              </a:rPr>
              <a:t> specific!</a:t>
            </a:r>
            <a:br>
              <a:rPr lang="en-CA" sz="8000" dirty="0">
                <a:solidFill>
                  <a:sysClr val="windowText" lastClr="000000"/>
                </a:solidFill>
                <a:effectLst>
                  <a:glow rad="127000">
                    <a:srgbClr val="00FFFF"/>
                  </a:glow>
                  <a:outerShdw blurRad="50800" dist="50800" dir="5400000" sx="102000" sy="102000" algn="ctr" rotWithShape="0">
                    <a:srgbClr val="F74FEB"/>
                  </a:outerShdw>
                </a:effectLst>
                <a:latin typeface="Arial Black" panose="020B0A04020102020204" pitchFamily="34" charset="0"/>
              </a:rPr>
            </a:br>
            <a:r>
              <a:rPr lang="en-CA" sz="8000" dirty="0">
                <a:solidFill>
                  <a:sysClr val="windowText" lastClr="000000"/>
                </a:solidFill>
                <a:effectLst>
                  <a:glow rad="127000">
                    <a:srgbClr val="00FFFF"/>
                  </a:glow>
                  <a:outerShdw blurRad="50800" dist="50800" dir="5400000" sx="102000" sy="102000" algn="ctr" rotWithShape="0">
                    <a:srgbClr val="F74FEB"/>
                  </a:outerShdw>
                </a:effectLst>
                <a:latin typeface="Arial Black" panose="020B0A04020102020204" pitchFamily="34" charset="0"/>
              </a:rPr>
              <a:t>       </a:t>
            </a:r>
            <a:r>
              <a:rPr lang="en-CA" sz="8000" dirty="0">
                <a:solidFill>
                  <a:sysClr val="windowText" lastClr="000000"/>
                </a:solidFill>
                <a:latin typeface="Arial Black" panose="020B0A04020102020204" pitchFamily="34" charset="0"/>
              </a:rPr>
              <a:t>YOU DECIDE!</a:t>
            </a:r>
            <a:endParaRPr lang="en-CA" sz="8000" b="1" dirty="0">
              <a:solidFill>
                <a:sysClr val="windowText" lastClr="000000"/>
              </a:solidFill>
              <a:latin typeface="Arial Black" panose="020B0A04020102020204" pitchFamily="34" charset="0"/>
            </a:endParaRPr>
          </a:p>
        </p:txBody>
      </p:sp>
      <p:sp>
        <p:nvSpPr>
          <p:cNvPr id="14" name="Speech Bubble: Rectangle with Corners Rounded 13">
            <a:extLst>
              <a:ext uri="{FF2B5EF4-FFF2-40B4-BE49-F238E27FC236}">
                <a16:creationId xmlns:a16="http://schemas.microsoft.com/office/drawing/2014/main" id="{FE0C953A-832F-48C3-B39E-8D0476A58625}"/>
              </a:ext>
            </a:extLst>
          </p:cNvPr>
          <p:cNvSpPr/>
          <p:nvPr/>
        </p:nvSpPr>
        <p:spPr>
          <a:xfrm>
            <a:off x="7384432" y="3685594"/>
            <a:ext cx="4189169" cy="2899973"/>
          </a:xfrm>
          <a:prstGeom prst="wedgeRoundRectCallout">
            <a:avLst>
              <a:gd name="adj1" fmla="val -8374"/>
              <a:gd name="adj2" fmla="val 48532"/>
              <a:gd name="adj3" fmla="val 16667"/>
            </a:avLst>
          </a:prstGeom>
          <a:solidFill>
            <a:schemeClr val="tx1">
              <a:lumMod val="65000"/>
              <a:lumOff val="35000"/>
            </a:schemeClr>
          </a:solidFill>
          <a:ln>
            <a:solidFill>
              <a:srgbClr val="00FF00"/>
            </a:solidFill>
          </a:ln>
          <a:scene3d>
            <a:camera prst="orthographicFront"/>
            <a:lightRig rig="threePt" dir="t"/>
          </a:scene3d>
          <a:sp3d>
            <a:bevelT w="184150" h="1651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6000" b="1" dirty="0" err="1">
                <a:solidFill>
                  <a:srgbClr val="9900FF"/>
                </a:solidFill>
                <a:effectLst>
                  <a:glow rad="50800">
                    <a:srgbClr val="FF9900"/>
                  </a:glow>
                </a:effectLst>
                <a:latin typeface="Times New Roman" panose="02020603050405020304" pitchFamily="18" charset="0"/>
                <a:ea typeface="Calibri" panose="020F0502020204030204" pitchFamily="34" charset="0"/>
                <a:cs typeface="Times New Roman" panose="02020603050405020304" pitchFamily="18" charset="0"/>
              </a:rPr>
              <a:t>היה</a:t>
            </a:r>
            <a:r>
              <a:rPr lang="en-CA" sz="6000" dirty="0">
                <a:noFill/>
              </a:rPr>
              <a:t>. </a:t>
            </a:r>
            <a:r>
              <a:rPr lang="en-CA" sz="6000" b="1" dirty="0">
                <a:solidFill>
                  <a:schemeClr val="tx1"/>
                </a:solidFill>
                <a:effectLst>
                  <a:outerShdw blurRad="50800" dist="50800" dir="5400000" algn="ctr" rotWithShape="0">
                    <a:srgbClr val="00FF00"/>
                  </a:outerShdw>
                </a:effectLst>
                <a:latin typeface="Comic Sans MS" panose="030F0702030302020204" pitchFamily="66" charset="0"/>
              </a:rPr>
              <a:t>HAYAH</a:t>
            </a:r>
            <a:br>
              <a:rPr lang="en-CA" sz="6000" b="1" dirty="0">
                <a:solidFill>
                  <a:srgbClr val="0000FF"/>
                </a:solidFill>
                <a:effectLst>
                  <a:outerShdw blurRad="50800" dist="50800" dir="5400000" algn="ctr" rotWithShape="0">
                    <a:srgbClr val="00FF00"/>
                  </a:outerShdw>
                </a:effectLst>
                <a:latin typeface="Comic Sans MS" panose="030F0702030302020204" pitchFamily="66" charset="0"/>
              </a:rPr>
            </a:br>
            <a:r>
              <a:rPr lang="en-CA" sz="6000" dirty="0">
                <a:solidFill>
                  <a:schemeClr val="tx1"/>
                </a:solidFill>
              </a:rPr>
              <a:t>H1961</a:t>
            </a:r>
            <a:endParaRPr lang="en-CA" sz="6000" dirty="0"/>
          </a:p>
        </p:txBody>
      </p:sp>
      <p:sp>
        <p:nvSpPr>
          <p:cNvPr id="12" name="Speech Bubble: Rectangle with Corners Rounded 11">
            <a:extLst>
              <a:ext uri="{FF2B5EF4-FFF2-40B4-BE49-F238E27FC236}">
                <a16:creationId xmlns:a16="http://schemas.microsoft.com/office/drawing/2014/main" id="{17088260-17EB-4DE0-B645-9A6EAF554FF3}"/>
              </a:ext>
            </a:extLst>
          </p:cNvPr>
          <p:cNvSpPr/>
          <p:nvPr/>
        </p:nvSpPr>
        <p:spPr>
          <a:xfrm>
            <a:off x="247364" y="2348730"/>
            <a:ext cx="4189169" cy="4208087"/>
          </a:xfrm>
          <a:prstGeom prst="wedgeRoundRectCallout">
            <a:avLst>
              <a:gd name="adj1" fmla="val -5287"/>
              <a:gd name="adj2" fmla="val 49529"/>
              <a:gd name="adj3" fmla="val 16667"/>
            </a:avLst>
          </a:prstGeom>
          <a:solidFill>
            <a:schemeClr val="accent2"/>
          </a:solidFill>
          <a:ln>
            <a:solidFill>
              <a:srgbClr val="00FF00"/>
            </a:solidFill>
          </a:ln>
          <a:scene3d>
            <a:camera prst="orthographicFront"/>
            <a:lightRig rig="threePt" dir="t"/>
          </a:scene3d>
          <a:sp3d>
            <a:bevelT w="184150" h="1651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60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הי</a:t>
            </a:r>
            <a:r>
              <a:rPr lang="en-US" sz="6000" b="1" dirty="0" err="1">
                <a:solidFill>
                  <a:srgbClr val="0000FF"/>
                </a:solidFill>
                <a:effectLst>
                  <a:outerShdw blurRad="50800" dist="50800" dir="5400000" algn="ctr" rotWithShape="0">
                    <a:srgbClr val="FFFF00"/>
                  </a:outerShdw>
                </a:effectLst>
                <a:latin typeface="Times New Roman" panose="02020603050405020304" pitchFamily="18" charset="0"/>
                <a:ea typeface="Calibri" panose="020F0502020204030204" pitchFamily="34" charset="0"/>
                <a:cs typeface="Times New Roman" panose="02020603050405020304" pitchFamily="18" charset="0"/>
              </a:rPr>
              <a:t>ת</a:t>
            </a:r>
            <a:r>
              <a:rPr lang="en-US" sz="6000" b="1" dirty="0" err="1">
                <a:solidFill>
                  <a:srgbClr val="9900FF"/>
                </a:solidFill>
                <a:latin typeface="Times New Roman" panose="02020603050405020304" pitchFamily="18" charset="0"/>
                <a:ea typeface="Calibri" panose="020F0502020204030204" pitchFamily="34" charset="0"/>
                <a:cs typeface="Times New Roman" panose="02020603050405020304" pitchFamily="18" charset="0"/>
              </a:rPr>
              <a:t>ה</a:t>
            </a:r>
            <a:r>
              <a:rPr lang="en-CA" sz="6000" dirty="0">
                <a:noFill/>
              </a:rPr>
              <a:t>. </a:t>
            </a:r>
            <a:r>
              <a:rPr lang="en-CA" sz="6000" b="1" dirty="0" err="1">
                <a:solidFill>
                  <a:srgbClr val="0000FF"/>
                </a:solidFill>
                <a:effectLst>
                  <a:outerShdw blurRad="50800" dist="50800" dir="5400000" algn="ctr" rotWithShape="0">
                    <a:srgbClr val="00FF00"/>
                  </a:outerShdw>
                </a:effectLst>
                <a:latin typeface="Comic Sans MS" panose="030F0702030302020204" pitchFamily="66" charset="0"/>
              </a:rPr>
              <a:t>Ei</a:t>
            </a:r>
            <a:r>
              <a:rPr lang="en-CA" sz="6000" b="1" dirty="0" err="1">
                <a:solidFill>
                  <a:srgbClr val="0000FF"/>
                </a:solidFill>
                <a:effectLst>
                  <a:glow rad="127000">
                    <a:srgbClr val="00FFFF"/>
                  </a:glow>
                  <a:outerShdw blurRad="50800" dist="50800" dir="5400000" algn="ctr" rotWithShape="0">
                    <a:srgbClr val="00FF00"/>
                  </a:outerShdw>
                </a:effectLst>
                <a:latin typeface="Comic Sans MS" panose="030F0702030302020204" pitchFamily="66" charset="0"/>
              </a:rPr>
              <a:t>t</a:t>
            </a:r>
            <a:r>
              <a:rPr lang="en-CA" sz="6000" b="1" dirty="0" err="1">
                <a:solidFill>
                  <a:srgbClr val="0000FF"/>
                </a:solidFill>
                <a:effectLst>
                  <a:outerShdw blurRad="50800" dist="50800" dir="5400000" algn="ctr" rotWithShape="0">
                    <a:srgbClr val="00FF00"/>
                  </a:outerShdw>
                </a:effectLst>
                <a:latin typeface="Comic Sans MS" panose="030F0702030302020204" pitchFamily="66" charset="0"/>
              </a:rPr>
              <a:t>he</a:t>
            </a:r>
            <a:br>
              <a:rPr lang="en-CA" sz="6000" b="1" dirty="0">
                <a:solidFill>
                  <a:srgbClr val="0000FF"/>
                </a:solidFill>
                <a:effectLst>
                  <a:outerShdw blurRad="50800" dist="50800" dir="5400000" algn="ctr" rotWithShape="0">
                    <a:srgbClr val="00FF00"/>
                  </a:outerShdw>
                </a:effectLst>
                <a:latin typeface="Comic Sans MS" panose="030F0702030302020204" pitchFamily="66" charset="0"/>
              </a:rPr>
            </a:br>
            <a:r>
              <a:rPr lang="en-CA" sz="6000" dirty="0">
                <a:solidFill>
                  <a:schemeClr val="tx1"/>
                </a:solidFill>
              </a:rPr>
              <a:t>H1961</a:t>
            </a:r>
            <a:br>
              <a:rPr lang="en-CA" sz="6000" dirty="0">
                <a:solidFill>
                  <a:schemeClr val="tx1"/>
                </a:solidFill>
              </a:rPr>
            </a:br>
            <a:r>
              <a:rPr lang="en-CA" sz="6000" dirty="0">
                <a:solidFill>
                  <a:schemeClr val="tx1"/>
                </a:solidFill>
              </a:rPr>
              <a:t>(</a:t>
            </a:r>
            <a:r>
              <a:rPr lang="en-CA" sz="6000" dirty="0" err="1">
                <a:ln>
                  <a:solidFill>
                    <a:sysClr val="windowText" lastClr="000000"/>
                  </a:solidFill>
                </a:ln>
                <a:solidFill>
                  <a:srgbClr val="00B050"/>
                </a:solidFill>
              </a:rPr>
              <a:t>haye</a:t>
            </a:r>
            <a:r>
              <a:rPr lang="en-CA" sz="6000" b="1" dirty="0" err="1">
                <a:ln>
                  <a:solidFill>
                    <a:sysClr val="windowText" lastClr="000000"/>
                  </a:solidFill>
                </a:ln>
                <a:solidFill>
                  <a:srgbClr val="CC00CC"/>
                </a:solidFill>
                <a:effectLst>
                  <a:glow rad="127000">
                    <a:srgbClr val="00FFFF"/>
                  </a:glow>
                </a:effectLst>
              </a:rPr>
              <a:t>t</a:t>
            </a:r>
            <a:r>
              <a:rPr lang="en-CA" sz="6000" dirty="0" err="1">
                <a:ln>
                  <a:solidFill>
                    <a:sysClr val="windowText" lastClr="000000"/>
                  </a:solidFill>
                </a:ln>
                <a:solidFill>
                  <a:srgbClr val="00B050"/>
                </a:solidFill>
              </a:rPr>
              <a:t>ah</a:t>
            </a:r>
            <a:r>
              <a:rPr lang="en-CA" sz="6000" dirty="0">
                <a:solidFill>
                  <a:schemeClr val="tx1"/>
                </a:solidFill>
              </a:rPr>
              <a:t>)</a:t>
            </a:r>
            <a:endParaRPr lang="en-CA" sz="6000" dirty="0"/>
          </a:p>
        </p:txBody>
      </p:sp>
      <p:cxnSp>
        <p:nvCxnSpPr>
          <p:cNvPr id="9" name="Straight Arrow Connector 8">
            <a:extLst>
              <a:ext uri="{FF2B5EF4-FFF2-40B4-BE49-F238E27FC236}">
                <a16:creationId xmlns:a16="http://schemas.microsoft.com/office/drawing/2014/main" id="{3BFCDF3E-512C-412B-9DBE-994037022FB9}"/>
              </a:ext>
            </a:extLst>
          </p:cNvPr>
          <p:cNvCxnSpPr>
            <a:cxnSpLocks/>
          </p:cNvCxnSpPr>
          <p:nvPr/>
        </p:nvCxnSpPr>
        <p:spPr>
          <a:xfrm>
            <a:off x="1281576" y="1559563"/>
            <a:ext cx="790222" cy="1302437"/>
          </a:xfrm>
          <a:prstGeom prst="straightConnector1">
            <a:avLst/>
          </a:prstGeom>
          <a:ln w="180975">
            <a:solidFill>
              <a:srgbClr val="0000FF"/>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89EC28CE-9705-4889-A809-7F5C7DEC3037}"/>
              </a:ext>
            </a:extLst>
          </p:cNvPr>
          <p:cNvSpPr/>
          <p:nvPr/>
        </p:nvSpPr>
        <p:spPr>
          <a:xfrm>
            <a:off x="614047" y="301183"/>
            <a:ext cx="710403" cy="1900954"/>
          </a:xfrm>
          <a:prstGeom prst="roundRect">
            <a:avLst>
              <a:gd name="adj" fmla="val 24022"/>
            </a:avLst>
          </a:prstGeom>
          <a:solidFill>
            <a:srgbClr val="FFCCFF"/>
          </a:solidFill>
          <a:ln w="19050">
            <a:solidFill>
              <a:srgbClr val="0000FF"/>
            </a:solidFill>
          </a:ln>
          <a:scene3d>
            <a:camera prst="orthographicFront"/>
            <a:lightRig rig="threePt" dir="t"/>
          </a:scene3d>
          <a:sp3d extrusionH="19050" prstMaterial="dkEdge">
            <a:bevelT w="107950" h="101600" prst="convex"/>
            <a:bevelB w="38100" h="1143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Tav</a:t>
            </a:r>
            <a:endParaRPr lang="en-CA" dirty="0">
              <a:ln w="12700">
                <a:solidFill>
                  <a:srgbClr val="FF0000"/>
                </a:solidFill>
              </a:ln>
              <a:solidFill>
                <a:srgbClr val="0000FF"/>
              </a:solidFill>
            </a:endParaRPr>
          </a:p>
        </p:txBody>
      </p:sp>
      <p:pic>
        <p:nvPicPr>
          <p:cNvPr id="13" name="Picture 11" descr="C:\Users\Rae\Desktop\Art on Desktop\white man clip art\yellow-blue smiley faces\Smiley Decision Questions png.png">
            <a:extLst>
              <a:ext uri="{FF2B5EF4-FFF2-40B4-BE49-F238E27FC236}">
                <a16:creationId xmlns:a16="http://schemas.microsoft.com/office/drawing/2014/main" id="{34EFD2BD-5C0C-4994-B6F0-958A9054EB2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07569" y="4032543"/>
            <a:ext cx="1960245" cy="220607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06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175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trips(downLeft)">
                                      <p:cBhvr>
                                        <p:cTn id="12" dur="17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1250"/>
                                        <p:tgtEl>
                                          <p:spTgt spid="11"/>
                                        </p:tgtEl>
                                      </p:cBhvr>
                                    </p:animEffect>
                                  </p:childTnLst>
                                </p:cTn>
                              </p:par>
                            </p:childTnLst>
                          </p:cTn>
                        </p:par>
                        <p:par>
                          <p:cTn id="18" fill="hold">
                            <p:stCondLst>
                              <p:cond delay="1250"/>
                            </p:stCondLst>
                            <p:childTnLst>
                              <p:par>
                                <p:cTn id="19" presetID="31" presetClass="entr" presetSubtype="0" fill="hold" nodeType="afterEffect">
                                  <p:stCondLst>
                                    <p:cond delay="1000"/>
                                  </p:stCondLst>
                                  <p:childTnLst>
                                    <p:set>
                                      <p:cBhvr>
                                        <p:cTn id="20" dur="1" fill="hold">
                                          <p:stCondLst>
                                            <p:cond delay="0"/>
                                          </p:stCondLst>
                                        </p:cTn>
                                        <p:tgtEl>
                                          <p:spTgt spid="13"/>
                                        </p:tgtEl>
                                        <p:attrNameLst>
                                          <p:attrName>style.visibility</p:attrName>
                                        </p:attrNameLst>
                                      </p:cBhvr>
                                      <p:to>
                                        <p:strVal val="visible"/>
                                      </p:to>
                                    </p:set>
                                    <p:anim calcmode="lin" valueType="num">
                                      <p:cBhvr>
                                        <p:cTn id="21" dur="1250" fill="hold"/>
                                        <p:tgtEl>
                                          <p:spTgt spid="13"/>
                                        </p:tgtEl>
                                        <p:attrNameLst>
                                          <p:attrName>ppt_w</p:attrName>
                                        </p:attrNameLst>
                                      </p:cBhvr>
                                      <p:tavLst>
                                        <p:tav tm="0">
                                          <p:val>
                                            <p:fltVal val="0"/>
                                          </p:val>
                                        </p:tav>
                                        <p:tav tm="100000">
                                          <p:val>
                                            <p:strVal val="#ppt_w"/>
                                          </p:val>
                                        </p:tav>
                                      </p:tavLst>
                                    </p:anim>
                                    <p:anim calcmode="lin" valueType="num">
                                      <p:cBhvr>
                                        <p:cTn id="22" dur="1250" fill="hold"/>
                                        <p:tgtEl>
                                          <p:spTgt spid="13"/>
                                        </p:tgtEl>
                                        <p:attrNameLst>
                                          <p:attrName>ppt_h</p:attrName>
                                        </p:attrNameLst>
                                      </p:cBhvr>
                                      <p:tavLst>
                                        <p:tav tm="0">
                                          <p:val>
                                            <p:fltVal val="0"/>
                                          </p:val>
                                        </p:tav>
                                        <p:tav tm="100000">
                                          <p:val>
                                            <p:strVal val="#ppt_h"/>
                                          </p:val>
                                        </p:tav>
                                      </p:tavLst>
                                    </p:anim>
                                    <p:anim calcmode="lin" valueType="num">
                                      <p:cBhvr>
                                        <p:cTn id="23" dur="1250" fill="hold"/>
                                        <p:tgtEl>
                                          <p:spTgt spid="13"/>
                                        </p:tgtEl>
                                        <p:attrNameLst>
                                          <p:attrName>style.rotation</p:attrName>
                                        </p:attrNameLst>
                                      </p:cBhvr>
                                      <p:tavLst>
                                        <p:tav tm="0">
                                          <p:val>
                                            <p:fltVal val="90"/>
                                          </p:val>
                                        </p:tav>
                                        <p:tav tm="100000">
                                          <p:val>
                                            <p:fltVal val="0"/>
                                          </p:val>
                                        </p:tav>
                                      </p:tavLst>
                                    </p:anim>
                                    <p:animEffect transition="in" filter="fade">
                                      <p:cBhvr>
                                        <p:cTn id="24"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51000">
              <a:schemeClr val="tx1"/>
            </a:gs>
            <a:gs pos="17000">
              <a:schemeClr val="accent4">
                <a:lumMod val="97000"/>
                <a:lumOff val="3000"/>
              </a:schemeClr>
            </a:gs>
            <a:gs pos="28000">
              <a:schemeClr val="tx1"/>
            </a:gs>
            <a:gs pos="72000">
              <a:schemeClr val="tx1"/>
            </a:gs>
            <a:gs pos="85000">
              <a:schemeClr val="accent6">
                <a:lumMod val="40000"/>
                <a:lumOff val="60000"/>
              </a:schemeClr>
            </a:gs>
            <a:gs pos="100000">
              <a:schemeClr val="accent6">
                <a:lumMod val="50000"/>
                <a:lumOff val="50000"/>
              </a:schemeClr>
            </a:gs>
          </a:gsLst>
          <a:lin ang="10800000" scaled="1"/>
          <a:tileRect/>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11476653" y="6426952"/>
            <a:ext cx="575118" cy="365125"/>
          </a:xfrm>
        </p:spPr>
        <p:txBody>
          <a:bodyPr/>
          <a:lstStyle/>
          <a:p>
            <a:fld id="{CAB0B796-0BEC-434C-B7F9-2382C16E0666}" type="slidenum">
              <a:rPr lang="en-CA" sz="1400" b="1" smtClean="0">
                <a:solidFill>
                  <a:srgbClr val="0000FF"/>
                </a:solidFill>
              </a:rPr>
              <a:t>30</a:t>
            </a:fld>
            <a:endParaRPr lang="en-CA" b="1" dirty="0">
              <a:solidFill>
                <a:srgbClr val="0000FF"/>
              </a:solidFill>
            </a:endParaRPr>
          </a:p>
        </p:txBody>
      </p:sp>
      <p:sp>
        <p:nvSpPr>
          <p:cNvPr id="3" name="Rectangle: Rounded Corners 2">
            <a:extLst>
              <a:ext uri="{FF2B5EF4-FFF2-40B4-BE49-F238E27FC236}">
                <a16:creationId xmlns:a16="http://schemas.microsoft.com/office/drawing/2014/main" id="{CFDA7627-5DF9-45A7-AA6B-54811452C1EC}"/>
              </a:ext>
            </a:extLst>
          </p:cNvPr>
          <p:cNvSpPr/>
          <p:nvPr/>
        </p:nvSpPr>
        <p:spPr>
          <a:xfrm>
            <a:off x="2980266" y="927041"/>
            <a:ext cx="5554134" cy="1182259"/>
          </a:xfrm>
          <a:prstGeom prst="roundRect">
            <a:avLst>
              <a:gd name="adj" fmla="val 26146"/>
            </a:avLst>
          </a:prstGeom>
          <a:solidFill>
            <a:schemeClr val="tx2">
              <a:lumMod val="40000"/>
              <a:lumOff val="60000"/>
            </a:schemeClr>
          </a:solidFill>
          <a:ln w="762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a:ln>
                  <a:solidFill>
                    <a:srgbClr val="0000FF"/>
                  </a:solidFill>
                </a:ln>
                <a:solidFill>
                  <a:srgbClr val="00B050"/>
                </a:solidFill>
              </a:rPr>
              <a:t>The </a:t>
            </a:r>
            <a:r>
              <a:rPr lang="en-CA" sz="3600" b="1" dirty="0">
                <a:ln>
                  <a:solidFill>
                    <a:srgbClr val="0000FF"/>
                  </a:solidFill>
                </a:ln>
                <a:solidFill>
                  <a:srgbClr val="00B050"/>
                </a:solidFill>
                <a:effectLst>
                  <a:outerShdw blurRad="50800" dist="50800" dir="5400000" sx="102000" sy="102000" algn="ctr" rotWithShape="0">
                    <a:srgbClr val="F74FEB"/>
                  </a:outerShdw>
                </a:effectLst>
                <a:latin typeface="Aharoni" panose="02010803020104030203" pitchFamily="2" charset="-79"/>
                <a:cs typeface="Aharoni" panose="02010803020104030203" pitchFamily="2" charset="-79"/>
              </a:rPr>
              <a:t>MAIN QUESTIONS </a:t>
            </a:r>
            <a:br>
              <a:rPr lang="en-CA" sz="3600" b="1" dirty="0">
                <a:ln>
                  <a:solidFill>
                    <a:srgbClr val="0000FF"/>
                  </a:solidFill>
                </a:ln>
                <a:solidFill>
                  <a:srgbClr val="00B050"/>
                </a:solidFill>
                <a:effectLst>
                  <a:outerShdw blurRad="50800" dist="50800" dir="5400000" sx="102000" sy="102000" algn="ctr" rotWithShape="0">
                    <a:srgbClr val="F74FEB"/>
                  </a:outerShdw>
                </a:effectLst>
                <a:latin typeface="Aharoni" panose="02010803020104030203" pitchFamily="2" charset="-79"/>
                <a:cs typeface="Aharoni" panose="02010803020104030203" pitchFamily="2" charset="-79"/>
              </a:rPr>
            </a:br>
            <a:r>
              <a:rPr lang="en-CA" sz="3600" b="1" dirty="0">
                <a:ln>
                  <a:solidFill>
                    <a:srgbClr val="0000FF"/>
                  </a:solidFill>
                </a:ln>
                <a:solidFill>
                  <a:srgbClr val="00B050"/>
                </a:solidFill>
              </a:rPr>
              <a:t>of this study. </a:t>
            </a:r>
            <a:endPar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endParaRPr>
          </a:p>
        </p:txBody>
      </p:sp>
      <p:sp>
        <p:nvSpPr>
          <p:cNvPr id="6" name="Rectangle: Rounded Corners 5">
            <a:extLst>
              <a:ext uri="{FF2B5EF4-FFF2-40B4-BE49-F238E27FC236}">
                <a16:creationId xmlns:a16="http://schemas.microsoft.com/office/drawing/2014/main" id="{34DB54CF-7B9A-4605-A415-3466DE066B34}"/>
              </a:ext>
            </a:extLst>
          </p:cNvPr>
          <p:cNvSpPr/>
          <p:nvPr/>
        </p:nvSpPr>
        <p:spPr>
          <a:xfrm>
            <a:off x="2164692" y="2214927"/>
            <a:ext cx="6862804" cy="4195467"/>
          </a:xfrm>
          <a:prstGeom prst="roundRect">
            <a:avLst>
              <a:gd name="adj" fmla="val 7060"/>
            </a:avLst>
          </a:prstGeom>
          <a:solidFill>
            <a:schemeClr val="accent6">
              <a:lumMod val="60000"/>
              <a:lumOff val="40000"/>
            </a:schemeClr>
          </a:solidFill>
          <a:ln w="38100">
            <a:solidFill>
              <a:srgbClr val="F74FEB"/>
            </a:solidFill>
          </a:ln>
          <a:scene3d>
            <a:camera prst="orthographicFront"/>
            <a:lightRig rig="freezing" dir="t"/>
          </a:scene3d>
          <a:sp3d>
            <a:bevelT w="190500" h="146050" prst="riblet"/>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CA" sz="2800" dirty="0">
                <a:solidFill>
                  <a:prstClr val="black"/>
                </a:solidFill>
                <a:latin typeface="Arial Black" panose="020B0A04020102020204" pitchFamily="34" charset="0"/>
              </a:rPr>
              <a:t>[</a:t>
            </a:r>
            <a:r>
              <a:rPr lang="en-CA" sz="2800" dirty="0">
                <a:ln>
                  <a:solidFill>
                    <a:srgbClr val="0000FF"/>
                  </a:solidFill>
                </a:ln>
                <a:solidFill>
                  <a:srgbClr val="FF0000"/>
                </a:solidFill>
                <a:latin typeface="Arial Black" panose="020B0A04020102020204" pitchFamily="34" charset="0"/>
              </a:rPr>
              <a:t>ULTIMATELY</a:t>
            </a:r>
            <a:r>
              <a:rPr lang="en-CA" sz="2800" dirty="0">
                <a:solidFill>
                  <a:prstClr val="black"/>
                </a:solidFill>
                <a:latin typeface="Arial Black" panose="020B0A04020102020204" pitchFamily="34" charset="0"/>
              </a:rPr>
              <a:t>]:  </a:t>
            </a:r>
            <a:r>
              <a:rPr lang="en-CA" sz="4400" u="sng" dirty="0">
                <a:solidFill>
                  <a:prstClr val="black"/>
                </a:solidFill>
                <a:latin typeface="Arial Black" panose="020B0A04020102020204" pitchFamily="34" charset="0"/>
              </a:rPr>
              <a:t>WHO</a:t>
            </a:r>
            <a:r>
              <a:rPr lang="en-CA" sz="2800" dirty="0">
                <a:solidFill>
                  <a:prstClr val="black"/>
                </a:solidFill>
                <a:latin typeface="Arial Black" panose="020B0A04020102020204" pitchFamily="34" charset="0"/>
              </a:rPr>
              <a:t> took </a:t>
            </a:r>
            <a:br>
              <a:rPr lang="en-CA" sz="2800" dirty="0">
                <a:solidFill>
                  <a:prstClr val="black"/>
                </a:solidFill>
                <a:latin typeface="Arial Black" panose="020B0A04020102020204" pitchFamily="34" charset="0"/>
              </a:rPr>
            </a:br>
            <a:r>
              <a:rPr lang="en-CA" sz="2800" dirty="0">
                <a:solidFill>
                  <a:prstClr val="black"/>
                </a:solidFill>
                <a:latin typeface="Arial Black" panose="020B0A04020102020204" pitchFamily="34" charset="0"/>
              </a:rPr>
              <a:t>the </a:t>
            </a:r>
            <a:r>
              <a:rPr lang="en-CA" sz="2800" dirty="0">
                <a:solidFill>
                  <a:prstClr val="black"/>
                </a:solidFill>
                <a:effectLst>
                  <a:glow rad="63500">
                    <a:srgbClr val="FF0000"/>
                  </a:glow>
                </a:effectLst>
                <a:latin typeface="Arial Black" panose="020B0A04020102020204" pitchFamily="34" charset="0"/>
              </a:rPr>
              <a:t>LIBERTY</a:t>
            </a:r>
            <a:r>
              <a:rPr lang="en-CA" sz="2800" dirty="0">
                <a:solidFill>
                  <a:prstClr val="black"/>
                </a:solidFill>
                <a:latin typeface="Arial Black" panose="020B0A04020102020204" pitchFamily="34" charset="0"/>
              </a:rPr>
              <a:t> </a:t>
            </a:r>
          </a:p>
          <a:p>
            <a:pPr algn="ctr"/>
            <a:r>
              <a:rPr lang="en-CA" sz="2800" dirty="0">
                <a:solidFill>
                  <a:prstClr val="black"/>
                </a:solidFill>
                <a:latin typeface="Arial Black" panose="020B0A04020102020204" pitchFamily="34" charset="0"/>
              </a:rPr>
              <a:t>to decide that </a:t>
            </a:r>
            <a:r>
              <a:rPr lang="en-CA" sz="2800" dirty="0">
                <a:solidFill>
                  <a:srgbClr val="0000FF"/>
                </a:solidFill>
                <a:effectLst>
                  <a:outerShdw blurRad="50800" dist="50800" dir="5400000" sx="102000" sy="102000" algn="ctr" rotWithShape="0">
                    <a:srgbClr val="00FFFF"/>
                  </a:outerShdw>
                </a:effectLst>
                <a:latin typeface="Arial Black" panose="020B0A04020102020204" pitchFamily="34" charset="0"/>
              </a:rPr>
              <a:t>Yahuah’s TAV, </a:t>
            </a:r>
            <a:br>
              <a:rPr lang="en-CA" sz="2800" dirty="0">
                <a:solidFill>
                  <a:srgbClr val="0000FF"/>
                </a:solidFill>
                <a:effectLst>
                  <a:outerShdw blurRad="50800" dist="50800" dir="5400000" sx="102000" sy="102000" algn="ctr" rotWithShape="0">
                    <a:srgbClr val="00FFFF"/>
                  </a:outerShdw>
                </a:effectLst>
                <a:latin typeface="Arial Black" panose="020B0A04020102020204" pitchFamily="34" charset="0"/>
              </a:rPr>
            </a:br>
            <a:r>
              <a:rPr lang="en-CA" sz="2800" dirty="0">
                <a:solidFill>
                  <a:prstClr val="black"/>
                </a:solidFill>
                <a:latin typeface="Arial Black" panose="020B0A04020102020204" pitchFamily="34" charset="0"/>
              </a:rPr>
              <a:t>is </a:t>
            </a:r>
            <a:r>
              <a:rPr lang="en-CA" sz="2800" b="1" u="sng" dirty="0">
                <a:ln>
                  <a:solidFill>
                    <a:srgbClr val="0000FF"/>
                  </a:solidFill>
                </a:ln>
                <a:solidFill>
                  <a:srgbClr val="C00000"/>
                </a:solidFill>
                <a:latin typeface="Algerian" panose="04020705040A02060702" pitchFamily="82" charset="0"/>
              </a:rPr>
              <a:t>dispensable</a:t>
            </a:r>
            <a:r>
              <a:rPr lang="en-CA" sz="2800" dirty="0">
                <a:solidFill>
                  <a:prstClr val="black"/>
                </a:solidFill>
                <a:latin typeface="Arial Black" panose="020B0A04020102020204" pitchFamily="34" charset="0"/>
              </a:rPr>
              <a:t> in this </a:t>
            </a:r>
            <a:br>
              <a:rPr lang="en-CA" sz="2800" dirty="0">
                <a:solidFill>
                  <a:prstClr val="black"/>
                </a:solidFill>
                <a:latin typeface="Arial Black" panose="020B0A04020102020204" pitchFamily="34" charset="0"/>
              </a:rPr>
            </a:br>
            <a:r>
              <a:rPr lang="en-CA" sz="4000" b="1" dirty="0">
                <a:solidFill>
                  <a:prstClr val="black"/>
                </a:solidFill>
                <a:effectLst>
                  <a:outerShdw blurRad="50800" dist="50800" dir="5400000" algn="ctr" rotWithShape="0">
                    <a:srgbClr val="FF9900"/>
                  </a:outerShdw>
                </a:effectLst>
                <a:latin typeface="Algerian" panose="04020705040A02060702" pitchFamily="82" charset="0"/>
              </a:rPr>
              <a:t>HIGHLY IMPORTANT SPOT? </a:t>
            </a:r>
            <a:br>
              <a:rPr lang="en-CA" sz="2800" dirty="0">
                <a:solidFill>
                  <a:prstClr val="black"/>
                </a:solidFill>
                <a:latin typeface="Arial Black" panose="020B0A04020102020204" pitchFamily="34" charset="0"/>
              </a:rPr>
            </a:br>
            <a:r>
              <a:rPr lang="en-CA" sz="2800" dirty="0">
                <a:solidFill>
                  <a:prstClr val="black"/>
                </a:solidFill>
                <a:latin typeface="Arial Black" panose="020B0A04020102020204" pitchFamily="34" charset="0"/>
              </a:rPr>
              <a:t>(</a:t>
            </a:r>
            <a:r>
              <a:rPr lang="en-CA" sz="2800" dirty="0">
                <a:ln>
                  <a:solidFill>
                    <a:srgbClr val="0000FF"/>
                  </a:solidFill>
                </a:ln>
                <a:solidFill>
                  <a:srgbClr val="FF9900"/>
                </a:solidFill>
                <a:latin typeface="Arial Black" panose="020B0A04020102020204" pitchFamily="34" charset="0"/>
              </a:rPr>
              <a:t>Gen 1:2a</a:t>
            </a:r>
            <a:r>
              <a:rPr lang="en-CA" sz="2800" dirty="0">
                <a:solidFill>
                  <a:prstClr val="black"/>
                </a:solidFill>
                <a:latin typeface="Arial Black" panose="020B0A04020102020204" pitchFamily="34" charset="0"/>
              </a:rPr>
              <a:t>)</a:t>
            </a:r>
          </a:p>
          <a:p>
            <a:pPr algn="ctr"/>
            <a:br>
              <a:rPr lang="en-CA" sz="2800" dirty="0">
                <a:solidFill>
                  <a:prstClr val="black"/>
                </a:solidFill>
                <a:latin typeface="Arial Black" panose="020B0A04020102020204" pitchFamily="34" charset="0"/>
              </a:rPr>
            </a:br>
            <a:endParaRPr lang="en-CA" sz="4000" dirty="0">
              <a:ln>
                <a:solidFill>
                  <a:srgbClr val="0000FF"/>
                </a:solidFill>
              </a:ln>
              <a:solidFill>
                <a:srgbClr val="CC00CC"/>
              </a:solidFill>
              <a:latin typeface="Arial Black" panose="020B0A04020102020204" pitchFamily="34" charset="0"/>
            </a:endParaRPr>
          </a:p>
        </p:txBody>
      </p:sp>
      <p:sp>
        <p:nvSpPr>
          <p:cNvPr id="10" name="Rectangle: Rounded Corners 9">
            <a:extLst>
              <a:ext uri="{FF2B5EF4-FFF2-40B4-BE49-F238E27FC236}">
                <a16:creationId xmlns:a16="http://schemas.microsoft.com/office/drawing/2014/main" id="{43814393-211D-4924-800B-AF0FE256C920}"/>
              </a:ext>
            </a:extLst>
          </p:cNvPr>
          <p:cNvSpPr/>
          <p:nvPr/>
        </p:nvSpPr>
        <p:spPr>
          <a:xfrm>
            <a:off x="414452" y="2425961"/>
            <a:ext cx="1133248" cy="3847632"/>
          </a:xfrm>
          <a:prstGeom prst="roundRect">
            <a:avLst>
              <a:gd name="adj" fmla="val 24022"/>
            </a:avLst>
          </a:prstGeom>
          <a:solidFill>
            <a:srgbClr val="00FF00"/>
          </a:solidFill>
          <a:ln w="19050">
            <a:solidFill>
              <a:srgbClr val="0000FF"/>
            </a:solidFill>
          </a:ln>
          <a:scene3d>
            <a:camera prst="orthographicFront"/>
            <a:lightRig rig="threePt" dir="t"/>
          </a:scene3d>
          <a:sp3d extrusionH="19050" prstMaterial="dkEdge">
            <a:bevelT w="107950" h="101600" prst="convex"/>
            <a:bevelB w="38100" h="1143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72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Tav</a:t>
            </a:r>
            <a:endParaRPr lang="en-CA" sz="7200" dirty="0">
              <a:ln w="12700">
                <a:solidFill>
                  <a:srgbClr val="FF0000"/>
                </a:solidFill>
              </a:ln>
              <a:solidFill>
                <a:srgbClr val="0000FF"/>
              </a:solidFill>
            </a:endParaRPr>
          </a:p>
        </p:txBody>
      </p:sp>
      <p:sp>
        <p:nvSpPr>
          <p:cNvPr id="17" name="Arrow: Curved Down 16">
            <a:extLst>
              <a:ext uri="{FF2B5EF4-FFF2-40B4-BE49-F238E27FC236}">
                <a16:creationId xmlns:a16="http://schemas.microsoft.com/office/drawing/2014/main" id="{718C286E-9813-420C-87FA-216F8E226C78}"/>
              </a:ext>
            </a:extLst>
          </p:cNvPr>
          <p:cNvSpPr/>
          <p:nvPr/>
        </p:nvSpPr>
        <p:spPr>
          <a:xfrm>
            <a:off x="686107" y="169281"/>
            <a:ext cx="10690698" cy="2549412"/>
          </a:xfrm>
          <a:prstGeom prst="curvedDownArrow">
            <a:avLst/>
          </a:prstGeom>
          <a:gradFill>
            <a:gsLst>
              <a:gs pos="0">
                <a:srgbClr val="0000FF"/>
              </a:gs>
              <a:gs pos="51000">
                <a:srgbClr val="00FFFF"/>
              </a:gs>
              <a:gs pos="17000">
                <a:srgbClr val="0000FF"/>
              </a:gs>
              <a:gs pos="28000">
                <a:srgbClr val="00FFFF"/>
              </a:gs>
              <a:gs pos="72000">
                <a:srgbClr val="00FFFF"/>
              </a:gs>
              <a:gs pos="88000">
                <a:srgbClr val="FF0000"/>
              </a:gs>
              <a:gs pos="100000">
                <a:srgbClr val="FF0000"/>
              </a:gs>
            </a:gsLst>
            <a:lin ang="10800000" scaled="1"/>
          </a:gradFill>
          <a:ln w="19050">
            <a:solidFill>
              <a:srgbClr val="00FF00"/>
            </a:solidFill>
          </a:ln>
          <a:effectLst>
            <a:glow rad="1270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nvGrpSpPr>
          <p:cNvPr id="19" name="Group 18">
            <a:extLst>
              <a:ext uri="{FF2B5EF4-FFF2-40B4-BE49-F238E27FC236}">
                <a16:creationId xmlns:a16="http://schemas.microsoft.com/office/drawing/2014/main" id="{9CF1F889-88FC-4BA8-9720-4E096574220E}"/>
              </a:ext>
            </a:extLst>
          </p:cNvPr>
          <p:cNvGrpSpPr/>
          <p:nvPr/>
        </p:nvGrpSpPr>
        <p:grpSpPr>
          <a:xfrm>
            <a:off x="9308571" y="2059791"/>
            <a:ext cx="2743200" cy="3679528"/>
            <a:chOff x="9308571" y="2059791"/>
            <a:chExt cx="2743200" cy="3679528"/>
          </a:xfrm>
        </p:grpSpPr>
        <p:pic>
          <p:nvPicPr>
            <p:cNvPr id="9" name="Picture 8">
              <a:extLst>
                <a:ext uri="{FF2B5EF4-FFF2-40B4-BE49-F238E27FC236}">
                  <a16:creationId xmlns:a16="http://schemas.microsoft.com/office/drawing/2014/main" id="{4186B533-8C89-4615-95C0-BB3D2E2EE58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982200" y="2059791"/>
              <a:ext cx="1622023" cy="207951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8" name="Rectangle 17">
              <a:extLst>
                <a:ext uri="{FF2B5EF4-FFF2-40B4-BE49-F238E27FC236}">
                  <a16:creationId xmlns:a16="http://schemas.microsoft.com/office/drawing/2014/main" id="{FEBBED58-E15D-4AD7-9D7C-F46B3C1B6D0E}"/>
                </a:ext>
              </a:extLst>
            </p:cNvPr>
            <p:cNvSpPr/>
            <p:nvPr/>
          </p:nvSpPr>
          <p:spPr>
            <a:xfrm>
              <a:off x="9308571" y="3877540"/>
              <a:ext cx="2743200" cy="1861779"/>
            </a:xfrm>
            <a:prstGeom prst="rect">
              <a:avLst/>
            </a:prstGeom>
            <a:solidFill>
              <a:schemeClr val="accent1">
                <a:lumMod val="75000"/>
              </a:schemeClr>
            </a:solidFill>
            <a:ln w="57150">
              <a:solidFill>
                <a:srgbClr val="F74FEB"/>
              </a:solidFill>
            </a:ln>
            <a:scene3d>
              <a:camera prst="orthographicFront"/>
              <a:lightRig rig="threePt" dir="t"/>
            </a:scene3d>
            <a:sp3d prstMaterial="dkEdge">
              <a:bevelT w="234950" h="1460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ln>
                    <a:solidFill>
                      <a:srgbClr val="FFCCFF"/>
                    </a:solidFill>
                  </a:ln>
                  <a:solidFill>
                    <a:srgbClr val="0000FF"/>
                  </a:solidFill>
                  <a:effectLst>
                    <a:glow rad="127000">
                      <a:srgbClr val="00FFFF"/>
                    </a:glow>
                    <a:outerShdw blurRad="50800" dist="50800" dir="5400000" sx="103000" sy="103000" algn="ctr" rotWithShape="0">
                      <a:srgbClr val="FF9900"/>
                    </a:outerShdw>
                  </a:effectLst>
                  <a:latin typeface="Snap ITC" panose="04040A07060A02020202" pitchFamily="82" charset="0"/>
                </a:rPr>
                <a:t>SIGN</a:t>
              </a:r>
              <a:r>
                <a:rPr lang="en-CA" sz="4000" dirty="0">
                  <a:ln>
                    <a:solidFill>
                      <a:srgbClr val="FFCCFF"/>
                    </a:solidFill>
                  </a:ln>
                  <a:solidFill>
                    <a:srgbClr val="0000FF"/>
                  </a:solidFill>
                  <a:effectLst>
                    <a:glow rad="127000">
                      <a:srgbClr val="FFCCFF"/>
                    </a:glow>
                    <a:outerShdw blurRad="50800" dist="50800" dir="5400000" sx="103000" sy="103000" algn="ctr" rotWithShape="0">
                      <a:srgbClr val="FF9900"/>
                    </a:outerShdw>
                  </a:effectLst>
                  <a:latin typeface="Snap ITC" panose="04040A07060A02020202" pitchFamily="82" charset="0"/>
                </a:rPr>
                <a:t>s</a:t>
              </a:r>
              <a:r>
                <a:rPr lang="en-CA" sz="3200" dirty="0"/>
                <a:t> the spot!</a:t>
              </a:r>
            </a:p>
          </p:txBody>
        </p:sp>
      </p:grpSp>
      <p:sp>
        <p:nvSpPr>
          <p:cNvPr id="4" name="Rectangle 3">
            <a:extLst>
              <a:ext uri="{FF2B5EF4-FFF2-40B4-BE49-F238E27FC236}">
                <a16:creationId xmlns:a16="http://schemas.microsoft.com/office/drawing/2014/main" id="{7133D6C3-C7B1-4692-85B0-76ADAD8B0AA2}"/>
              </a:ext>
            </a:extLst>
          </p:cNvPr>
          <p:cNvSpPr/>
          <p:nvPr/>
        </p:nvSpPr>
        <p:spPr>
          <a:xfrm>
            <a:off x="2321049" y="5282119"/>
            <a:ext cx="655009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4000" dirty="0">
                <a:ln>
                  <a:solidFill>
                    <a:srgbClr val="0000FF"/>
                  </a:solidFill>
                </a:ln>
                <a:solidFill>
                  <a:srgbClr val="CC00CC"/>
                </a:solidFill>
                <a:latin typeface="Arial Black" panose="020B0A04020102020204" pitchFamily="34" charset="0"/>
              </a:rPr>
              <a:t>Does it even matter?</a:t>
            </a:r>
            <a:endParaRPr lang="en-CA" dirty="0"/>
          </a:p>
        </p:txBody>
      </p:sp>
      <p:sp>
        <p:nvSpPr>
          <p:cNvPr id="5" name="Speech Bubble: Rectangle with Corners Rounded 4">
            <a:extLst>
              <a:ext uri="{FF2B5EF4-FFF2-40B4-BE49-F238E27FC236}">
                <a16:creationId xmlns:a16="http://schemas.microsoft.com/office/drawing/2014/main" id="{569DFB9B-8E28-4FD4-B4B7-C56D402D6C83}"/>
              </a:ext>
            </a:extLst>
          </p:cNvPr>
          <p:cNvSpPr/>
          <p:nvPr/>
        </p:nvSpPr>
        <p:spPr>
          <a:xfrm>
            <a:off x="10680171" y="65923"/>
            <a:ext cx="1459657" cy="1861778"/>
          </a:xfrm>
          <a:prstGeom prst="wedgeRoundRectCallout">
            <a:avLst>
              <a:gd name="adj1" fmla="val 871"/>
              <a:gd name="adj2" fmla="val 78222"/>
              <a:gd name="adj3" fmla="val 16667"/>
            </a:avLst>
          </a:prstGeom>
          <a:solidFill>
            <a:schemeClr val="accent4">
              <a:lumMod val="75000"/>
            </a:schemeClr>
          </a:solidFill>
          <a:ln w="38100">
            <a:solidFill>
              <a:srgbClr val="0000FF"/>
            </a:solidFill>
          </a:ln>
          <a:scene3d>
            <a:camera prst="orthographicFront"/>
            <a:lightRig rig="threePt" dir="t"/>
          </a:scene3d>
          <a:sp3d>
            <a:bevelT w="101600" h="95250"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Paleo </a:t>
            </a:r>
            <a:r>
              <a:rPr lang="en-CA" sz="2800" dirty="0" err="1">
                <a:ln>
                  <a:solidFill>
                    <a:srgbClr val="CC00CC"/>
                  </a:solidFill>
                </a:ln>
                <a:solidFill>
                  <a:srgbClr val="0000FF"/>
                </a:solidFill>
                <a:effectLst>
                  <a:glow rad="127000">
                    <a:srgbClr val="00FFFF"/>
                  </a:glow>
                </a:effectLst>
                <a:latin typeface="Snap ITC" panose="04040A07060A02020202" pitchFamily="82" charset="0"/>
              </a:rPr>
              <a:t>Tav</a:t>
            </a:r>
            <a:r>
              <a:rPr lang="en-CA" sz="2800" dirty="0">
                <a:ln>
                  <a:solidFill>
                    <a:srgbClr val="CC00CC"/>
                  </a:solidFill>
                </a:ln>
                <a:solidFill>
                  <a:srgbClr val="0000FF"/>
                </a:solidFill>
                <a:effectLst>
                  <a:glow rad="127000">
                    <a:srgbClr val="00FFFF"/>
                  </a:glow>
                </a:effectLst>
                <a:latin typeface="Snap ITC" panose="04040A07060A02020202" pitchFamily="82" charset="0"/>
              </a:rPr>
              <a:t>.  </a:t>
            </a:r>
          </a:p>
          <a:p>
            <a:pPr algn="ctr"/>
            <a:r>
              <a:rPr lang="en-CA" sz="2800" b="1" u="sng" dirty="0">
                <a:solidFill>
                  <a:schemeClr val="tx1"/>
                </a:solidFill>
              </a:rPr>
              <a:t>NOT</a:t>
            </a:r>
            <a:r>
              <a:rPr lang="en-CA" sz="2800" dirty="0">
                <a:solidFill>
                  <a:schemeClr val="tx1"/>
                </a:solidFill>
              </a:rPr>
              <a:t> a cross!</a:t>
            </a:r>
          </a:p>
        </p:txBody>
      </p:sp>
    </p:spTree>
    <p:extLst>
      <p:ext uri="{BB962C8B-B14F-4D97-AF65-F5344CB8AC3E}">
        <p14:creationId xmlns:p14="http://schemas.microsoft.com/office/powerpoint/2010/main" val="1009621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5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250"/>
                                        <p:tgtEl>
                                          <p:spTgt spid="17"/>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2000"/>
                                        <p:tgtEl>
                                          <p:spTgt spid="19"/>
                                        </p:tgtEl>
                                      </p:cBhvr>
                                    </p:animEffect>
                                  </p:childTnLst>
                                </p:cTn>
                              </p:par>
                            </p:childTnLst>
                          </p:cTn>
                        </p:par>
                        <p:par>
                          <p:cTn id="12" fill="hold">
                            <p:stCondLst>
                              <p:cond delay="4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5" presetClass="entr" presetSubtype="10" fill="hold" grpId="0" nodeType="afterEffect">
                                  <p:stCondLst>
                                    <p:cond delay="1500"/>
                                  </p:stCondLst>
                                  <p:childTnLst>
                                    <p:set>
                                      <p:cBhvr>
                                        <p:cTn id="25" dur="1" fill="hold">
                                          <p:stCondLst>
                                            <p:cond delay="0"/>
                                          </p:stCondLst>
                                        </p:cTn>
                                        <p:tgtEl>
                                          <p:spTgt spid="6"/>
                                        </p:tgtEl>
                                        <p:attrNameLst>
                                          <p:attrName>style.visibility</p:attrName>
                                        </p:attrNameLst>
                                      </p:cBhvr>
                                      <p:to>
                                        <p:strVal val="visible"/>
                                      </p:to>
                                    </p:set>
                                    <p:animEffect transition="in" filter="checkerboard(across)">
                                      <p:cBhvr>
                                        <p:cTn id="26" dur="125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17" grpId="0" animBg="1"/>
      <p:bldP spid="4" grpId="0"/>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51000">
              <a:schemeClr val="tx1"/>
            </a:gs>
            <a:gs pos="17000">
              <a:schemeClr val="accent4">
                <a:lumMod val="97000"/>
                <a:lumOff val="3000"/>
              </a:schemeClr>
            </a:gs>
            <a:gs pos="28000">
              <a:schemeClr val="tx1"/>
            </a:gs>
            <a:gs pos="72000">
              <a:schemeClr val="tx1"/>
            </a:gs>
            <a:gs pos="85000">
              <a:schemeClr val="accent6">
                <a:lumMod val="40000"/>
                <a:lumOff val="60000"/>
              </a:schemeClr>
            </a:gs>
            <a:gs pos="100000">
              <a:schemeClr val="accent6">
                <a:lumMod val="50000"/>
                <a:lumOff val="50000"/>
              </a:schemeClr>
            </a:gs>
          </a:gsLst>
          <a:lin ang="10800000" scaled="1"/>
          <a:tileRect/>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11476653" y="6426952"/>
            <a:ext cx="575118" cy="365125"/>
          </a:xfrm>
        </p:spPr>
        <p:txBody>
          <a:bodyPr/>
          <a:lstStyle/>
          <a:p>
            <a:fld id="{CAB0B796-0BEC-434C-B7F9-2382C16E0666}" type="slidenum">
              <a:rPr lang="en-CA" sz="1400" b="1" smtClean="0">
                <a:solidFill>
                  <a:srgbClr val="0000FF"/>
                </a:solidFill>
              </a:rPr>
              <a:t>31</a:t>
            </a:fld>
            <a:endParaRPr lang="en-CA" b="1" dirty="0">
              <a:solidFill>
                <a:srgbClr val="0000FF"/>
              </a:solidFill>
            </a:endParaRPr>
          </a:p>
        </p:txBody>
      </p:sp>
      <p:sp>
        <p:nvSpPr>
          <p:cNvPr id="3" name="Rectangle: Rounded Corners 2">
            <a:extLst>
              <a:ext uri="{FF2B5EF4-FFF2-40B4-BE49-F238E27FC236}">
                <a16:creationId xmlns:a16="http://schemas.microsoft.com/office/drawing/2014/main" id="{CFDA7627-5DF9-45A7-AA6B-54811452C1EC}"/>
              </a:ext>
            </a:extLst>
          </p:cNvPr>
          <p:cNvSpPr/>
          <p:nvPr/>
        </p:nvSpPr>
        <p:spPr>
          <a:xfrm>
            <a:off x="3267819" y="1056080"/>
            <a:ext cx="5481797" cy="899173"/>
          </a:xfrm>
          <a:prstGeom prst="roundRect">
            <a:avLst>
              <a:gd name="adj" fmla="val 50000"/>
            </a:avLst>
          </a:prstGeom>
          <a:solidFill>
            <a:schemeClr val="tx2">
              <a:lumMod val="40000"/>
              <a:lumOff val="60000"/>
            </a:schemeClr>
          </a:solidFill>
          <a:ln w="76200">
            <a:solidFill>
              <a:schemeClr val="tx1"/>
            </a:solidFill>
          </a:ln>
          <a:scene3d>
            <a:camera prst="orthographicFront"/>
            <a:lightRig rig="threePt" dir="t"/>
          </a:scene3d>
          <a:sp3d>
            <a:bevelT w="184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a:bevelT w="95250" h="120650"/>
            </a:sp3d>
          </a:bodyPr>
          <a:lstStyle/>
          <a:p>
            <a:pPr algn="ctr"/>
            <a:r>
              <a:rPr lang="en-CA" sz="3600" b="1" dirty="0">
                <a:ln>
                  <a:solidFill>
                    <a:srgbClr val="0000FF"/>
                  </a:solidFill>
                </a:ln>
                <a:solidFill>
                  <a:srgbClr val="CC00CC"/>
                </a:solidFill>
                <a:effectLst>
                  <a:glow rad="127000">
                    <a:srgbClr val="FFFF00"/>
                  </a:glow>
                  <a:outerShdw blurRad="50800" dist="50800" dir="5400000" sx="102000" sy="102000" algn="ctr" rotWithShape="0">
                    <a:srgbClr val="F74FEB"/>
                  </a:outerShdw>
                </a:effectLst>
                <a:latin typeface="Aharoni" panose="02010803020104030203" pitchFamily="2" charset="-79"/>
                <a:cs typeface="Aharoni" panose="02010803020104030203" pitchFamily="2" charset="-79"/>
              </a:rPr>
              <a:t>Your</a:t>
            </a:r>
            <a:r>
              <a:rPr lang="en-CA" sz="3600" b="1" dirty="0">
                <a:ln>
                  <a:solidFill>
                    <a:srgbClr val="0000FF"/>
                  </a:solidFill>
                </a:ln>
                <a:solidFill>
                  <a:srgbClr val="00B050"/>
                </a:solidFill>
                <a:effectLst>
                  <a:outerShdw blurRad="50800" dist="50800" dir="5400000" sx="102000" sy="102000" algn="ctr" rotWithShape="0">
                    <a:srgbClr val="F74FEB"/>
                  </a:outerShdw>
                </a:effectLst>
                <a:latin typeface="Aharoni" panose="02010803020104030203" pitchFamily="2" charset="-79"/>
                <a:cs typeface="Aharoni" panose="02010803020104030203" pitchFamily="2" charset="-79"/>
              </a:rPr>
              <a:t>  QUESTION</a:t>
            </a:r>
            <a:endPar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endParaRPr>
          </a:p>
        </p:txBody>
      </p:sp>
      <p:sp>
        <p:nvSpPr>
          <p:cNvPr id="6" name="Rectangle: Rounded Corners 5">
            <a:extLst>
              <a:ext uri="{FF2B5EF4-FFF2-40B4-BE49-F238E27FC236}">
                <a16:creationId xmlns:a16="http://schemas.microsoft.com/office/drawing/2014/main" id="{34DB54CF-7B9A-4605-A415-3466DE066B34}"/>
              </a:ext>
            </a:extLst>
          </p:cNvPr>
          <p:cNvSpPr/>
          <p:nvPr/>
        </p:nvSpPr>
        <p:spPr>
          <a:xfrm>
            <a:off x="2164692" y="2214927"/>
            <a:ext cx="6470022" cy="4195467"/>
          </a:xfrm>
          <a:prstGeom prst="roundRect">
            <a:avLst>
              <a:gd name="adj" fmla="val 7060"/>
            </a:avLst>
          </a:prstGeom>
          <a:solidFill>
            <a:schemeClr val="accent6">
              <a:lumMod val="60000"/>
              <a:lumOff val="40000"/>
            </a:schemeClr>
          </a:solidFill>
          <a:ln w="38100">
            <a:solidFill>
              <a:srgbClr val="F74FEB"/>
            </a:solidFill>
          </a:ln>
        </p:spPr>
        <p:style>
          <a:lnRef idx="2">
            <a:schemeClr val="accent1">
              <a:shade val="50000"/>
            </a:schemeClr>
          </a:lnRef>
          <a:fillRef idx="1">
            <a:schemeClr val="accent1"/>
          </a:fillRef>
          <a:effectRef idx="0">
            <a:schemeClr val="accent1"/>
          </a:effectRef>
          <a:fontRef idx="minor">
            <a:schemeClr val="lt1"/>
          </a:fontRef>
        </p:style>
        <p:txBody>
          <a:bodyPr rtlCol="0" anchor="t">
            <a:scene3d>
              <a:camera prst="orthographicFront"/>
              <a:lightRig rig="threePt" dir="t"/>
            </a:scene3d>
            <a:sp3d extrusionH="57150">
              <a:bevelT w="82550" h="38100" prst="coolSlant"/>
            </a:sp3d>
          </a:bodyPr>
          <a:lstStyle/>
          <a:p>
            <a:pPr algn="ctr"/>
            <a:r>
              <a:rPr lang="en-CA" sz="4000" dirty="0">
                <a:solidFill>
                  <a:prstClr val="black"/>
                </a:solidFill>
                <a:latin typeface="Arial Black" panose="020B0A04020102020204" pitchFamily="34" charset="0"/>
              </a:rPr>
              <a:t>Could this “</a:t>
            </a:r>
            <a:r>
              <a:rPr lang="en-CA" sz="4000" dirty="0">
                <a:ln>
                  <a:solidFill>
                    <a:srgbClr val="FFFF00"/>
                  </a:solidFill>
                </a:ln>
                <a:solidFill>
                  <a:prstClr val="black"/>
                </a:solidFill>
                <a:effectLst>
                  <a:outerShdw blurRad="50800" dist="50800" dir="5400000" sx="101000" sy="101000" algn="ctr" rotWithShape="0">
                    <a:srgbClr val="CC99FF"/>
                  </a:outerShdw>
                </a:effectLst>
                <a:latin typeface="Arial Black" panose="020B0A04020102020204" pitchFamily="34" charset="0"/>
              </a:rPr>
              <a:t>missing Tav factor</a:t>
            </a:r>
            <a:r>
              <a:rPr lang="en-CA" sz="4000" dirty="0">
                <a:solidFill>
                  <a:prstClr val="black"/>
                </a:solidFill>
                <a:latin typeface="Arial Black" panose="020B0A04020102020204" pitchFamily="34" charset="0"/>
              </a:rPr>
              <a:t>” influence </a:t>
            </a:r>
            <a:r>
              <a:rPr lang="en-CA" sz="4000" dirty="0">
                <a:ln>
                  <a:solidFill>
                    <a:srgbClr val="FFFF00"/>
                  </a:solidFill>
                </a:ln>
                <a:solidFill>
                  <a:srgbClr val="CC00CC"/>
                </a:solidFill>
                <a:effectLst>
                  <a:glow rad="127000">
                    <a:srgbClr val="0000FF"/>
                  </a:glow>
                </a:effectLst>
                <a:latin typeface="Arial Black" panose="020B0A04020102020204" pitchFamily="34" charset="0"/>
              </a:rPr>
              <a:t>y</a:t>
            </a:r>
            <a:r>
              <a:rPr lang="en-CA" sz="4000" u="sng" dirty="0">
                <a:ln>
                  <a:solidFill>
                    <a:srgbClr val="FFFF00"/>
                  </a:solidFill>
                </a:ln>
                <a:solidFill>
                  <a:srgbClr val="CC00CC"/>
                </a:solidFill>
                <a:effectLst>
                  <a:glow rad="127000">
                    <a:srgbClr val="0000FF"/>
                  </a:glow>
                </a:effectLst>
                <a:latin typeface="Arial Black" panose="020B0A04020102020204" pitchFamily="34" charset="0"/>
              </a:rPr>
              <a:t>our decision</a:t>
            </a:r>
            <a:r>
              <a:rPr lang="en-CA" sz="4000" dirty="0">
                <a:ln>
                  <a:solidFill>
                    <a:srgbClr val="FFFF00"/>
                  </a:solidFill>
                </a:ln>
                <a:solidFill>
                  <a:srgbClr val="CC00CC"/>
                </a:solidFill>
                <a:effectLst>
                  <a:glow rad="127000">
                    <a:srgbClr val="0000FF"/>
                  </a:glow>
                </a:effectLst>
                <a:latin typeface="Arial Black" panose="020B0A04020102020204" pitchFamily="34" charset="0"/>
              </a:rPr>
              <a:t> </a:t>
            </a:r>
            <a:r>
              <a:rPr lang="en-CA" sz="4000" dirty="0">
                <a:solidFill>
                  <a:prstClr val="black"/>
                </a:solidFill>
                <a:latin typeface="Arial Black" panose="020B0A04020102020204" pitchFamily="34" charset="0"/>
              </a:rPr>
              <a:t>of </a:t>
            </a:r>
            <a:br>
              <a:rPr lang="en-CA" sz="4000" dirty="0">
                <a:solidFill>
                  <a:prstClr val="black"/>
                </a:solidFill>
                <a:latin typeface="Arial Black" panose="020B0A04020102020204" pitchFamily="34" charset="0"/>
              </a:rPr>
            </a:br>
            <a:r>
              <a:rPr lang="en-CA" sz="4000" dirty="0">
                <a:solidFill>
                  <a:prstClr val="black"/>
                </a:solidFill>
                <a:effectLst>
                  <a:outerShdw blurRad="50800" dist="50800" dir="5400000" sx="102000" sy="102000" algn="ctr" rotWithShape="0">
                    <a:srgbClr val="FFCCFF"/>
                  </a:outerShdw>
                </a:effectLst>
                <a:latin typeface="Arial Black" panose="020B0A04020102020204" pitchFamily="34" charset="0"/>
              </a:rPr>
              <a:t>when to start your     days</a:t>
            </a:r>
            <a:r>
              <a:rPr lang="en-CA" sz="4000" dirty="0">
                <a:solidFill>
                  <a:prstClr val="black"/>
                </a:solidFill>
                <a:latin typeface="Arial Black" panose="020B0A04020102020204" pitchFamily="34" charset="0"/>
              </a:rPr>
              <a:t>, </a:t>
            </a:r>
            <a:r>
              <a:rPr lang="en-CA" sz="4000" dirty="0">
                <a:solidFill>
                  <a:srgbClr val="0000FF"/>
                </a:solidFill>
                <a:latin typeface="Arial Black" panose="020B0A04020102020204" pitchFamily="34" charset="0"/>
              </a:rPr>
              <a:t>Shabbat,</a:t>
            </a:r>
            <a:r>
              <a:rPr lang="en-CA" sz="4000" dirty="0">
                <a:solidFill>
                  <a:prstClr val="black"/>
                </a:solidFill>
                <a:latin typeface="Arial Black" panose="020B0A04020102020204" pitchFamily="34" charset="0"/>
              </a:rPr>
              <a:t> </a:t>
            </a:r>
            <a:br>
              <a:rPr lang="en-CA" sz="4000" dirty="0">
                <a:solidFill>
                  <a:prstClr val="black"/>
                </a:solidFill>
                <a:latin typeface="Arial Black" panose="020B0A04020102020204" pitchFamily="34" charset="0"/>
              </a:rPr>
            </a:br>
            <a:r>
              <a:rPr lang="en-CA" sz="4000" dirty="0">
                <a:solidFill>
                  <a:prstClr val="black"/>
                </a:solidFill>
                <a:latin typeface="Arial Black" panose="020B0A04020102020204" pitchFamily="34" charset="0"/>
              </a:rPr>
              <a:t>and </a:t>
            </a:r>
            <a:r>
              <a:rPr lang="en-CA" sz="4000" dirty="0">
                <a:solidFill>
                  <a:srgbClr val="0000FF"/>
                </a:solidFill>
                <a:latin typeface="Arial Black" panose="020B0A04020102020204" pitchFamily="34" charset="0"/>
              </a:rPr>
              <a:t>Mo-</a:t>
            </a:r>
            <a:r>
              <a:rPr lang="en-CA" sz="4000" dirty="0" err="1">
                <a:solidFill>
                  <a:srgbClr val="0000FF"/>
                </a:solidFill>
                <a:latin typeface="Arial Black" panose="020B0A04020102020204" pitchFamily="34" charset="0"/>
              </a:rPr>
              <a:t>edim</a:t>
            </a:r>
            <a:r>
              <a:rPr lang="en-CA" sz="4000" dirty="0">
                <a:solidFill>
                  <a:srgbClr val="0000FF"/>
                </a:solidFill>
                <a:latin typeface="Arial Black" panose="020B0A04020102020204" pitchFamily="34" charset="0"/>
              </a:rPr>
              <a:t>?</a:t>
            </a:r>
          </a:p>
        </p:txBody>
      </p:sp>
      <p:sp>
        <p:nvSpPr>
          <p:cNvPr id="10" name="Rectangle: Rounded Corners 9">
            <a:extLst>
              <a:ext uri="{FF2B5EF4-FFF2-40B4-BE49-F238E27FC236}">
                <a16:creationId xmlns:a16="http://schemas.microsoft.com/office/drawing/2014/main" id="{43814393-211D-4924-800B-AF0FE256C920}"/>
              </a:ext>
            </a:extLst>
          </p:cNvPr>
          <p:cNvSpPr/>
          <p:nvPr/>
        </p:nvSpPr>
        <p:spPr>
          <a:xfrm>
            <a:off x="414452" y="2425961"/>
            <a:ext cx="1133248" cy="3847632"/>
          </a:xfrm>
          <a:prstGeom prst="roundRect">
            <a:avLst>
              <a:gd name="adj" fmla="val 24022"/>
            </a:avLst>
          </a:prstGeom>
          <a:solidFill>
            <a:srgbClr val="00FF00"/>
          </a:solidFill>
          <a:ln w="19050">
            <a:solidFill>
              <a:srgbClr val="0000FF"/>
            </a:solidFill>
          </a:ln>
          <a:scene3d>
            <a:camera prst="orthographicFront"/>
            <a:lightRig rig="threePt" dir="t"/>
          </a:scene3d>
          <a:sp3d extrusionH="19050" prstMaterial="dkEdge">
            <a:bevelT w="107950" h="101600" prst="convex"/>
            <a:bevelB w="38100" h="1143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72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Tav</a:t>
            </a:r>
            <a:endParaRPr lang="en-CA" sz="7200" dirty="0">
              <a:ln w="12700">
                <a:solidFill>
                  <a:srgbClr val="FF0000"/>
                </a:solidFill>
              </a:ln>
              <a:solidFill>
                <a:srgbClr val="0000FF"/>
              </a:solidFill>
            </a:endParaRPr>
          </a:p>
        </p:txBody>
      </p:sp>
      <p:sp>
        <p:nvSpPr>
          <p:cNvPr id="17" name="Arrow: Curved Down 16">
            <a:extLst>
              <a:ext uri="{FF2B5EF4-FFF2-40B4-BE49-F238E27FC236}">
                <a16:creationId xmlns:a16="http://schemas.microsoft.com/office/drawing/2014/main" id="{718C286E-9813-420C-87FA-216F8E226C78}"/>
              </a:ext>
            </a:extLst>
          </p:cNvPr>
          <p:cNvSpPr/>
          <p:nvPr/>
        </p:nvSpPr>
        <p:spPr>
          <a:xfrm>
            <a:off x="663368" y="71801"/>
            <a:ext cx="10690698" cy="2549412"/>
          </a:xfrm>
          <a:prstGeom prst="curvedDownArrow">
            <a:avLst/>
          </a:prstGeom>
          <a:gradFill>
            <a:gsLst>
              <a:gs pos="0">
                <a:srgbClr val="0000FF"/>
              </a:gs>
              <a:gs pos="51000">
                <a:srgbClr val="00FFFF"/>
              </a:gs>
              <a:gs pos="17000">
                <a:srgbClr val="0000FF"/>
              </a:gs>
              <a:gs pos="28000">
                <a:srgbClr val="00FFFF"/>
              </a:gs>
              <a:gs pos="72000">
                <a:srgbClr val="00FFFF"/>
              </a:gs>
              <a:gs pos="88000">
                <a:srgbClr val="FF0000"/>
              </a:gs>
              <a:gs pos="100000">
                <a:srgbClr val="FF0000"/>
              </a:gs>
            </a:gsLst>
            <a:lin ang="10800000" scaled="1"/>
          </a:gradFill>
          <a:ln w="19050">
            <a:solidFill>
              <a:srgbClr val="00FF00"/>
            </a:solidFill>
          </a:ln>
          <a:effectLst>
            <a:glow rad="127000">
              <a:srgbClr val="FFFF00"/>
            </a:glow>
            <a:innerShdw blurRad="508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pSp>
        <p:nvGrpSpPr>
          <p:cNvPr id="19" name="Group 18">
            <a:extLst>
              <a:ext uri="{FF2B5EF4-FFF2-40B4-BE49-F238E27FC236}">
                <a16:creationId xmlns:a16="http://schemas.microsoft.com/office/drawing/2014/main" id="{9CF1F889-88FC-4BA8-9720-4E096574220E}"/>
              </a:ext>
            </a:extLst>
          </p:cNvPr>
          <p:cNvGrpSpPr/>
          <p:nvPr/>
        </p:nvGrpSpPr>
        <p:grpSpPr>
          <a:xfrm>
            <a:off x="8241175" y="2059791"/>
            <a:ext cx="3810596" cy="3679528"/>
            <a:chOff x="8241175" y="2059791"/>
            <a:chExt cx="3810596" cy="3679528"/>
          </a:xfrm>
        </p:grpSpPr>
        <p:pic>
          <p:nvPicPr>
            <p:cNvPr id="9" name="Picture 8">
              <a:extLst>
                <a:ext uri="{FF2B5EF4-FFF2-40B4-BE49-F238E27FC236}">
                  <a16:creationId xmlns:a16="http://schemas.microsoft.com/office/drawing/2014/main" id="{4186B533-8C89-4615-95C0-BB3D2E2EE58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982200" y="2059791"/>
              <a:ext cx="1622023" cy="207951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8" name="Rectangle 17">
              <a:extLst>
                <a:ext uri="{FF2B5EF4-FFF2-40B4-BE49-F238E27FC236}">
                  <a16:creationId xmlns:a16="http://schemas.microsoft.com/office/drawing/2014/main" id="{FEBBED58-E15D-4AD7-9D7C-F46B3C1B6D0E}"/>
                </a:ext>
              </a:extLst>
            </p:cNvPr>
            <p:cNvSpPr/>
            <p:nvPr/>
          </p:nvSpPr>
          <p:spPr>
            <a:xfrm>
              <a:off x="8241175" y="3877540"/>
              <a:ext cx="3810596" cy="1861779"/>
            </a:xfrm>
            <a:prstGeom prst="rect">
              <a:avLst/>
            </a:prstGeom>
            <a:solidFill>
              <a:schemeClr val="accent1">
                <a:lumMod val="75000"/>
              </a:schemeClr>
            </a:solidFill>
            <a:ln w="57150">
              <a:solidFill>
                <a:srgbClr val="F74FEB"/>
              </a:solidFill>
            </a:ln>
            <a:scene3d>
              <a:camera prst="orthographicFront"/>
              <a:lightRig rig="threePt" dir="t"/>
            </a:scene3d>
            <a:sp3d prstMaterial="dkEdge">
              <a:bevelT w="234950" h="1460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4000" dirty="0">
                  <a:ln>
                    <a:solidFill>
                      <a:srgbClr val="FFCCFF"/>
                    </a:solidFill>
                  </a:ln>
                  <a:solidFill>
                    <a:srgbClr val="0000FF"/>
                  </a:solidFill>
                  <a:effectLst>
                    <a:glow rad="127000">
                      <a:srgbClr val="00FFFF"/>
                    </a:glow>
                    <a:outerShdw blurRad="50800" dist="50800" dir="5400000" sx="103000" sy="103000" algn="ctr" rotWithShape="0">
                      <a:srgbClr val="FF9900"/>
                    </a:outerShdw>
                  </a:effectLst>
                  <a:latin typeface="Snap ITC" panose="04040A07060A02020202" pitchFamily="82" charset="0"/>
                </a:rPr>
                <a:t>Character Signature</a:t>
              </a:r>
              <a:endParaRPr lang="en-CA" sz="3200" dirty="0"/>
            </a:p>
          </p:txBody>
        </p:sp>
      </p:grpSp>
      <p:sp>
        <p:nvSpPr>
          <p:cNvPr id="11" name="Speech Bubble: Rectangle with Corners Rounded 10">
            <a:extLst>
              <a:ext uri="{FF2B5EF4-FFF2-40B4-BE49-F238E27FC236}">
                <a16:creationId xmlns:a16="http://schemas.microsoft.com/office/drawing/2014/main" id="{B5AEE54A-BCDD-43C1-B33F-1CDD21793691}"/>
              </a:ext>
            </a:extLst>
          </p:cNvPr>
          <p:cNvSpPr/>
          <p:nvPr/>
        </p:nvSpPr>
        <p:spPr>
          <a:xfrm>
            <a:off x="10680171" y="765313"/>
            <a:ext cx="1459657" cy="1162388"/>
          </a:xfrm>
          <a:prstGeom prst="wedgeRoundRectCallout">
            <a:avLst>
              <a:gd name="adj1" fmla="val 190"/>
              <a:gd name="adj2" fmla="val 91903"/>
              <a:gd name="adj3" fmla="val 16667"/>
            </a:avLst>
          </a:prstGeom>
          <a:solidFill>
            <a:schemeClr val="accent4">
              <a:lumMod val="75000"/>
            </a:schemeClr>
          </a:solidFill>
          <a:ln w="38100">
            <a:solidFill>
              <a:srgbClr val="0000FF"/>
            </a:solidFill>
          </a:ln>
          <a:scene3d>
            <a:camera prst="orthographicFront"/>
            <a:lightRig rig="threePt" dir="t"/>
          </a:scene3d>
          <a:sp3d>
            <a:bevelT w="101600" h="95250"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Paleo </a:t>
            </a:r>
            <a:r>
              <a:rPr lang="en-CA" sz="2800" dirty="0" err="1">
                <a:ln>
                  <a:solidFill>
                    <a:srgbClr val="CC00CC"/>
                  </a:solidFill>
                </a:ln>
                <a:solidFill>
                  <a:srgbClr val="0000FF"/>
                </a:solidFill>
                <a:effectLst>
                  <a:glow rad="127000">
                    <a:srgbClr val="00FFFF"/>
                  </a:glow>
                </a:effectLst>
                <a:latin typeface="Snap ITC" panose="04040A07060A02020202" pitchFamily="82" charset="0"/>
              </a:rPr>
              <a:t>Tav</a:t>
            </a:r>
            <a:r>
              <a:rPr lang="en-CA" sz="2800" dirty="0">
                <a:ln>
                  <a:solidFill>
                    <a:srgbClr val="CC00CC"/>
                  </a:solidFill>
                </a:ln>
                <a:solidFill>
                  <a:srgbClr val="0000FF"/>
                </a:solidFill>
                <a:effectLst>
                  <a:glow rad="127000">
                    <a:srgbClr val="00FFFF"/>
                  </a:glow>
                </a:effectLst>
                <a:latin typeface="Snap ITC" panose="04040A07060A02020202" pitchFamily="82" charset="0"/>
              </a:rPr>
              <a:t>.  </a:t>
            </a:r>
          </a:p>
        </p:txBody>
      </p:sp>
    </p:spTree>
    <p:extLst>
      <p:ext uri="{BB962C8B-B14F-4D97-AF65-F5344CB8AC3E}">
        <p14:creationId xmlns:p14="http://schemas.microsoft.com/office/powerpoint/2010/main" val="372916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5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250"/>
                                        <p:tgtEl>
                                          <p:spTgt spid="17"/>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2000"/>
                                        <p:tgtEl>
                                          <p:spTgt spid="19"/>
                                        </p:tgtEl>
                                      </p:cBhvr>
                                    </p:animEffect>
                                  </p:childTnLst>
                                </p:cTn>
                              </p:par>
                            </p:childTnLst>
                          </p:cTn>
                        </p:par>
                        <p:par>
                          <p:cTn id="12" fill="hold">
                            <p:stCondLst>
                              <p:cond delay="4000"/>
                            </p:stCondLst>
                            <p:childTnLst>
                              <p:par>
                                <p:cTn id="13" presetID="22" presetClass="entr" presetSubtype="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par>
                          <p:cTn id="16" fill="hold">
                            <p:stCondLst>
                              <p:cond delay="4500"/>
                            </p:stCondLst>
                            <p:childTnLst>
                              <p:par>
                                <p:cTn id="17" presetID="42"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heckerboard(across)">
                                      <p:cBhvr>
                                        <p:cTn id="26"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17"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51000">
              <a:schemeClr val="tx1"/>
            </a:gs>
            <a:gs pos="17000">
              <a:schemeClr val="accent4">
                <a:lumMod val="97000"/>
                <a:lumOff val="3000"/>
              </a:schemeClr>
            </a:gs>
            <a:gs pos="28000">
              <a:schemeClr val="tx1"/>
            </a:gs>
            <a:gs pos="72000">
              <a:schemeClr val="tx1"/>
            </a:gs>
            <a:gs pos="85000">
              <a:schemeClr val="accent6">
                <a:lumMod val="40000"/>
                <a:lumOff val="60000"/>
              </a:schemeClr>
            </a:gs>
            <a:gs pos="100000">
              <a:schemeClr val="accent6">
                <a:lumMod val="50000"/>
                <a:lumOff val="50000"/>
              </a:schemeClr>
            </a:gs>
          </a:gsLst>
          <a:lin ang="10800000" scaled="1"/>
          <a:tileRect/>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p:txBody>
          <a:bodyPr/>
          <a:lstStyle/>
          <a:p>
            <a:fld id="{CAB0B796-0BEC-434C-B7F9-2382C16E0666}" type="slidenum">
              <a:rPr lang="en-CA" smtClean="0">
                <a:noFill/>
              </a:rPr>
              <a:t>32</a:t>
            </a:fld>
            <a:endParaRPr lang="en-CA" dirty="0">
              <a:noFill/>
            </a:endParaRPr>
          </a:p>
        </p:txBody>
      </p:sp>
      <p:sp>
        <p:nvSpPr>
          <p:cNvPr id="3" name="Rectangle: Rounded Corners 2">
            <a:extLst>
              <a:ext uri="{FF2B5EF4-FFF2-40B4-BE49-F238E27FC236}">
                <a16:creationId xmlns:a16="http://schemas.microsoft.com/office/drawing/2014/main" id="{CFDA7627-5DF9-45A7-AA6B-54811452C1EC}"/>
              </a:ext>
            </a:extLst>
          </p:cNvPr>
          <p:cNvSpPr/>
          <p:nvPr/>
        </p:nvSpPr>
        <p:spPr>
          <a:xfrm>
            <a:off x="93306" y="136525"/>
            <a:ext cx="12098694" cy="1468341"/>
          </a:xfrm>
          <a:prstGeom prst="roundRect">
            <a:avLst>
              <a:gd name="adj" fmla="val 37075"/>
            </a:avLst>
          </a:prstGeom>
          <a:solidFill>
            <a:schemeClr val="tx2">
              <a:lumMod val="40000"/>
              <a:lumOff val="60000"/>
            </a:schemeClr>
          </a:solidFill>
          <a:ln w="7620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600" b="1" dirty="0">
                <a:ln>
                  <a:solidFill>
                    <a:srgbClr val="0000FF"/>
                  </a:solidFill>
                </a:ln>
                <a:solidFill>
                  <a:srgbClr val="00B050"/>
                </a:solidFill>
              </a:rPr>
              <a:t>Genesis 1:1 – 5, </a:t>
            </a:r>
            <a:r>
              <a:rPr lang="en-CA" sz="3600" b="1" dirty="0">
                <a:ln>
                  <a:solidFill>
                    <a:srgbClr val="0000FF"/>
                  </a:solidFill>
                </a:ln>
                <a:solidFill>
                  <a:srgbClr val="F74FEB"/>
                </a:solidFill>
              </a:rPr>
              <a:t>Creation and -</a:t>
            </a:r>
            <a:br>
              <a:rPr lang="en-CA" sz="3600" dirty="0">
                <a:solidFill>
                  <a:srgbClr val="F74FEB"/>
                </a:solidFill>
              </a:rPr>
            </a:br>
            <a:r>
              <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A MISSING COMPONENT?</a:t>
            </a:r>
          </a:p>
        </p:txBody>
      </p:sp>
      <p:sp>
        <p:nvSpPr>
          <p:cNvPr id="4" name="Rectangle: Rounded Corners 3">
            <a:extLst>
              <a:ext uri="{FF2B5EF4-FFF2-40B4-BE49-F238E27FC236}">
                <a16:creationId xmlns:a16="http://schemas.microsoft.com/office/drawing/2014/main" id="{70959AD5-0244-4860-9FD8-D07B2BCF214E}"/>
              </a:ext>
            </a:extLst>
          </p:cNvPr>
          <p:cNvSpPr/>
          <p:nvPr/>
        </p:nvSpPr>
        <p:spPr>
          <a:xfrm>
            <a:off x="3400148" y="1753384"/>
            <a:ext cx="8736785" cy="4675149"/>
          </a:xfrm>
          <a:prstGeom prst="roundRect">
            <a:avLst>
              <a:gd name="adj" fmla="val 50000"/>
            </a:avLst>
          </a:prstGeom>
          <a:solidFill>
            <a:schemeClr val="tx1"/>
          </a:solidFill>
          <a:ln w="38100">
            <a:solidFill>
              <a:srgbClr val="F74F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3600" dirty="0">
                <a:ln>
                  <a:solidFill>
                    <a:srgbClr val="0000FF"/>
                  </a:solidFill>
                </a:ln>
                <a:solidFill>
                  <a:schemeClr val="accent2"/>
                </a:solidFill>
                <a:latin typeface="Comic Sans MS" panose="030F0702030302020204" pitchFamily="66" charset="0"/>
              </a:rPr>
              <a:t>As we progress through this study, </a:t>
            </a:r>
            <a:r>
              <a:rPr lang="en-CA" sz="3600" u="sng" dirty="0">
                <a:ln>
                  <a:solidFill>
                    <a:srgbClr val="0000FF"/>
                  </a:solidFill>
                </a:ln>
                <a:solidFill>
                  <a:schemeClr val="accent2"/>
                </a:solidFill>
                <a:latin typeface="Comic Sans MS" panose="030F0702030302020204" pitchFamily="66" charset="0"/>
              </a:rPr>
              <a:t>focus on this</a:t>
            </a:r>
            <a:r>
              <a:rPr lang="en-CA" sz="3600" dirty="0">
                <a:ln>
                  <a:solidFill>
                    <a:srgbClr val="0000FF"/>
                  </a:solidFill>
                </a:ln>
                <a:solidFill>
                  <a:schemeClr val="accent2"/>
                </a:solidFill>
                <a:latin typeface="Comic Sans MS" panose="030F0702030302020204" pitchFamily="66" charset="0"/>
              </a:rPr>
              <a:t> q</a:t>
            </a:r>
            <a:r>
              <a:rPr lang="en-CA" sz="3600" u="sng" dirty="0">
                <a:ln>
                  <a:solidFill>
                    <a:srgbClr val="0000FF"/>
                  </a:solidFill>
                </a:ln>
                <a:solidFill>
                  <a:schemeClr val="accent2"/>
                </a:solidFill>
                <a:latin typeface="Comic Sans MS" panose="030F0702030302020204" pitchFamily="66" charset="0"/>
              </a:rPr>
              <a:t>uestion</a:t>
            </a:r>
            <a:r>
              <a:rPr lang="en-CA" sz="3600" dirty="0">
                <a:ln>
                  <a:solidFill>
                    <a:srgbClr val="0000FF"/>
                  </a:solidFill>
                </a:ln>
                <a:solidFill>
                  <a:schemeClr val="accent2"/>
                </a:solidFill>
                <a:latin typeface="Comic Sans MS" panose="030F0702030302020204" pitchFamily="66" charset="0"/>
              </a:rPr>
              <a:t>:</a:t>
            </a:r>
            <a:br>
              <a:rPr lang="en-CA" sz="3600" dirty="0">
                <a:ln>
                  <a:solidFill>
                    <a:srgbClr val="0000FF"/>
                  </a:solidFill>
                </a:ln>
                <a:solidFill>
                  <a:schemeClr val="accent2"/>
                </a:solidFill>
                <a:latin typeface="Comic Sans MS" panose="030F0702030302020204" pitchFamily="66" charset="0"/>
              </a:rPr>
            </a:br>
            <a:br>
              <a:rPr lang="en-CA" sz="3600" b="1" dirty="0">
                <a:ln>
                  <a:solidFill>
                    <a:srgbClr val="0000FF"/>
                  </a:solidFill>
                </a:ln>
                <a:solidFill>
                  <a:schemeClr val="accent2"/>
                </a:solidFill>
                <a:latin typeface="Comic Sans MS" panose="030F0702030302020204" pitchFamily="66" charset="0"/>
              </a:rPr>
            </a:b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What ultimate purpose would it serve to </a:t>
            </a:r>
            <a:r>
              <a:rPr lang="en-CA" sz="3600" b="1" dirty="0">
                <a:ln>
                  <a:solidFill>
                    <a:srgbClr val="0000FF"/>
                  </a:solidFill>
                </a:ln>
                <a:solidFill>
                  <a:srgbClr val="FF0000"/>
                </a:solidFill>
                <a:effectLst>
                  <a:outerShdw blurRad="50800" dist="50800" dir="5400000" sx="102000" sy="102000" algn="ctr" rotWithShape="0">
                    <a:srgbClr val="00FF00"/>
                  </a:outerShdw>
                </a:effectLst>
                <a:latin typeface="Comic Sans MS" panose="030F0702030302020204" pitchFamily="66" charset="0"/>
              </a:rPr>
              <a:t>remove the </a:t>
            </a:r>
            <a:r>
              <a:rPr lang="en-CA" sz="3600" b="1" dirty="0">
                <a:ln>
                  <a:solidFill>
                    <a:srgbClr val="0000FF"/>
                  </a:solidFill>
                </a:ln>
                <a:solidFill>
                  <a:srgbClr val="FF0000"/>
                </a:solidFill>
                <a:effectLst>
                  <a:outerShdw blurRad="50800" dist="50800" dir="5400000" sx="102000" sy="102000" algn="ctr" rotWithShape="0">
                    <a:srgbClr val="00FF00"/>
                  </a:outerShdw>
                </a:effectLst>
                <a:latin typeface="Snap ITC" panose="04040A07060A02020202" pitchFamily="82" charset="0"/>
              </a:rPr>
              <a:t>T</a:t>
            </a:r>
            <a:r>
              <a:rPr lang="en-CA" sz="3600" b="1" dirty="0">
                <a:ln>
                  <a:solidFill>
                    <a:srgbClr val="0000FF"/>
                  </a:solidFill>
                </a:ln>
                <a:solidFill>
                  <a:srgbClr val="FF0000"/>
                </a:solidFill>
                <a:effectLst>
                  <a:outerShdw blurRad="50800" dist="50800" dir="5400000" sx="102000" sy="102000" algn="ctr" rotWithShape="0">
                    <a:srgbClr val="00FF00"/>
                  </a:outerShdw>
                </a:effectLst>
                <a:latin typeface="Comic Sans MS" panose="030F0702030302020204" pitchFamily="66" charset="0"/>
              </a:rPr>
              <a:t>av </a:t>
            </a: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from Genesis 1:</a:t>
            </a:r>
            <a:r>
              <a:rPr lang="en-CA" sz="3600" b="1" u="sng" dirty="0">
                <a:ln>
                  <a:solidFill>
                    <a:srgbClr val="0000FF"/>
                  </a:solidFill>
                </a:ln>
                <a:solidFill>
                  <a:srgbClr val="FF0000"/>
                </a:solidFill>
                <a:effectLst>
                  <a:outerShdw blurRad="50800" dist="50800" dir="5400000" sx="102000" sy="102000" algn="ctr" rotWithShape="0">
                    <a:srgbClr val="00FF00"/>
                  </a:outerShdw>
                </a:effectLst>
                <a:latin typeface="Comic Sans MS" panose="030F0702030302020204" pitchFamily="66" charset="0"/>
              </a:rPr>
              <a:t>2</a:t>
            </a: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 - H1961 EI</a:t>
            </a:r>
            <a:r>
              <a:rPr lang="en-CA" sz="3600" b="1" dirty="0">
                <a:ln>
                  <a:solidFill>
                    <a:srgbClr val="0000FF"/>
                  </a:solidFill>
                </a:ln>
                <a:solidFill>
                  <a:srgbClr val="FF0000"/>
                </a:solidFill>
                <a:effectLst>
                  <a:outerShdw blurRad="50800" dist="50800" dir="5400000" sx="102000" sy="102000" algn="ctr" rotWithShape="0">
                    <a:srgbClr val="00FF00"/>
                  </a:outerShdw>
                </a:effectLst>
                <a:latin typeface="Snap ITC" panose="04040A07060A02020202" pitchFamily="82" charset="0"/>
              </a:rPr>
              <a:t>   </a:t>
            </a: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HE? </a:t>
            </a:r>
          </a:p>
        </p:txBody>
      </p:sp>
      <p:sp>
        <p:nvSpPr>
          <p:cNvPr id="6" name="Rectangle: Rounded Corners 5">
            <a:extLst>
              <a:ext uri="{FF2B5EF4-FFF2-40B4-BE49-F238E27FC236}">
                <a16:creationId xmlns:a16="http://schemas.microsoft.com/office/drawing/2014/main" id="{34DB54CF-7B9A-4605-A415-3466DE066B34}"/>
              </a:ext>
            </a:extLst>
          </p:cNvPr>
          <p:cNvSpPr/>
          <p:nvPr/>
        </p:nvSpPr>
        <p:spPr>
          <a:xfrm rot="19986508">
            <a:off x="30934" y="2263722"/>
            <a:ext cx="3929355" cy="2817078"/>
          </a:xfrm>
          <a:prstGeom prst="roundRect">
            <a:avLst>
              <a:gd name="adj" fmla="val 50000"/>
            </a:avLst>
          </a:prstGeom>
          <a:solidFill>
            <a:schemeClr val="accent6">
              <a:lumMod val="60000"/>
              <a:lumOff val="40000"/>
            </a:schemeClr>
          </a:solidFill>
          <a:ln w="38100">
            <a:solidFill>
              <a:srgbClr val="F74F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Was a </a:t>
            </a:r>
            <a:r>
              <a:rPr lang="en-CA" sz="3600" b="1" dirty="0">
                <a:ln w="19050">
                  <a:solidFill>
                    <a:srgbClr val="CC00CC"/>
                  </a:solidFill>
                </a:ln>
                <a:solidFill>
                  <a:srgbClr val="0000FF"/>
                </a:solidFill>
                <a:effectLst>
                  <a:glow rad="127000">
                    <a:srgbClr val="FFFF00"/>
                  </a:glow>
                  <a:outerShdw blurRad="50800" dist="50800" dir="5400000" sx="102000" sy="102000" algn="ctr" rotWithShape="0">
                    <a:srgbClr val="00FF00"/>
                  </a:outerShdw>
                </a:effectLst>
                <a:latin typeface="Comic Sans MS" panose="030F0702030302020204" pitchFamily="66" charset="0"/>
              </a:rPr>
              <a:t>SIGNATURE</a:t>
            </a: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   “</a:t>
            </a:r>
            <a:r>
              <a:rPr lang="en-CA" sz="3600" b="1" dirty="0">
                <a:ln w="19050">
                  <a:solidFill>
                    <a:srgbClr val="0000FF"/>
                  </a:solidFill>
                </a:ln>
                <a:solidFill>
                  <a:srgbClr val="FF0000"/>
                </a:solidFill>
                <a:effectLst>
                  <a:outerShdw blurRad="50800" dist="50800" dir="5400000" sx="102000" sy="102000" algn="ctr" rotWithShape="0">
                    <a:srgbClr val="00FF00"/>
                  </a:outerShdw>
                </a:effectLst>
                <a:latin typeface="Snap ITC" panose="04040A07060A02020202" pitchFamily="82" charset="0"/>
              </a:rPr>
              <a:t>p</a:t>
            </a:r>
            <a:r>
              <a:rPr lang="en-CA" sz="3600" b="1" u="sng" dirty="0">
                <a:ln w="19050">
                  <a:solidFill>
                    <a:srgbClr val="0000FF"/>
                  </a:solidFill>
                </a:ln>
                <a:solidFill>
                  <a:srgbClr val="FF0000"/>
                </a:solidFill>
                <a:effectLst>
                  <a:outerShdw blurRad="50800" dist="50800" dir="5400000" sx="102000" sy="102000" algn="ctr" rotWithShape="0">
                    <a:srgbClr val="00FF00"/>
                  </a:outerShdw>
                </a:effectLst>
                <a:latin typeface="Snap ITC" panose="04040A07060A02020202" pitchFamily="82" charset="0"/>
              </a:rPr>
              <a:t>ur</a:t>
            </a:r>
            <a:r>
              <a:rPr lang="en-CA" sz="3600" b="1" dirty="0">
                <a:ln w="19050">
                  <a:solidFill>
                    <a:srgbClr val="0000FF"/>
                  </a:solidFill>
                </a:ln>
                <a:solidFill>
                  <a:srgbClr val="FF0000"/>
                </a:solidFill>
                <a:effectLst>
                  <a:outerShdw blurRad="50800" dist="50800" dir="5400000" sx="102000" sy="102000" algn="ctr" rotWithShape="0">
                    <a:srgbClr val="00FF00"/>
                  </a:outerShdw>
                </a:effectLst>
                <a:latin typeface="Snap ITC" panose="04040A07060A02020202" pitchFamily="82" charset="0"/>
              </a:rPr>
              <a:t>p</a:t>
            </a:r>
            <a:r>
              <a:rPr lang="en-CA" sz="3600" b="1" u="sng" dirty="0">
                <a:ln w="19050">
                  <a:solidFill>
                    <a:srgbClr val="0000FF"/>
                  </a:solidFill>
                </a:ln>
                <a:solidFill>
                  <a:srgbClr val="FF0000"/>
                </a:solidFill>
                <a:effectLst>
                  <a:outerShdw blurRad="50800" dist="50800" dir="5400000" sx="102000" sy="102000" algn="ctr" rotWithShape="0">
                    <a:srgbClr val="00FF00"/>
                  </a:outerShdw>
                </a:effectLst>
                <a:latin typeface="Snap ITC" panose="04040A07060A02020202" pitchFamily="82" charset="0"/>
              </a:rPr>
              <a:t>osel</a:t>
            </a:r>
            <a:r>
              <a:rPr lang="en-CA" sz="3600" b="1" dirty="0">
                <a:ln w="19050">
                  <a:solidFill>
                    <a:srgbClr val="0000FF"/>
                  </a:solidFill>
                </a:ln>
                <a:solidFill>
                  <a:srgbClr val="FF0000"/>
                </a:solidFill>
                <a:effectLst>
                  <a:outerShdw blurRad="50800" dist="50800" dir="5400000" sx="102000" sy="102000" algn="ctr" rotWithShape="0">
                    <a:srgbClr val="00FF00"/>
                  </a:outerShdw>
                </a:effectLst>
                <a:latin typeface="Snap ITC" panose="04040A07060A02020202" pitchFamily="82" charset="0"/>
              </a:rPr>
              <a:t>y</a:t>
            </a:r>
            <a:r>
              <a:rPr lang="en-CA" sz="3600" b="1" u="sng" dirty="0">
                <a:ln w="19050">
                  <a:solidFill>
                    <a:srgbClr val="0000FF"/>
                  </a:solidFill>
                </a:ln>
                <a:solidFill>
                  <a:srgbClr val="FF0000"/>
                </a:solidFill>
                <a:effectLst>
                  <a:outerShdw blurRad="50800" dist="50800" dir="5400000" sx="102000" sy="102000" algn="ctr" rotWithShape="0">
                    <a:srgbClr val="00FF00"/>
                  </a:outerShdw>
                </a:effectLst>
                <a:latin typeface="Snap ITC" panose="04040A07060A02020202" pitchFamily="82" charset="0"/>
              </a:rPr>
              <a:t> removed</a:t>
            </a:r>
            <a:r>
              <a:rPr lang="en-CA" sz="3600" b="1" dirty="0">
                <a:ln>
                  <a:solidFill>
                    <a:srgbClr val="0000FF"/>
                  </a:solidFill>
                </a:ln>
                <a:solidFill>
                  <a:srgbClr val="FF0000"/>
                </a:solidFill>
                <a:effectLst>
                  <a:outerShdw blurRad="50800" dist="50800" dir="5400000" sx="102000" sy="102000" algn="ctr" rotWithShape="0">
                    <a:srgbClr val="00FF00"/>
                  </a:outerShdw>
                </a:effectLst>
                <a:latin typeface="Comic Sans MS" panose="030F0702030302020204" pitchFamily="66" charset="0"/>
              </a:rPr>
              <a:t>?</a:t>
            </a: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a:t>
            </a:r>
          </a:p>
        </p:txBody>
      </p:sp>
      <p:sp>
        <p:nvSpPr>
          <p:cNvPr id="5" name="Rectangle: Rounded Corners 4">
            <a:extLst>
              <a:ext uri="{FF2B5EF4-FFF2-40B4-BE49-F238E27FC236}">
                <a16:creationId xmlns:a16="http://schemas.microsoft.com/office/drawing/2014/main" id="{D8624A81-1FCF-4988-B363-BD67091716B4}"/>
              </a:ext>
            </a:extLst>
          </p:cNvPr>
          <p:cNvSpPr/>
          <p:nvPr/>
        </p:nvSpPr>
        <p:spPr>
          <a:xfrm rot="19977846">
            <a:off x="3342732" y="1900422"/>
            <a:ext cx="627681" cy="1974736"/>
          </a:xfrm>
          <a:prstGeom prst="roundRect">
            <a:avLst/>
          </a:prstGeom>
          <a:solidFill>
            <a:srgbClr val="FF9900"/>
          </a:solidFill>
          <a:ln w="19050">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Tav</a:t>
            </a:r>
            <a:endParaRPr lang="en-CA" dirty="0">
              <a:ln w="12700">
                <a:solidFill>
                  <a:srgbClr val="FF0000"/>
                </a:solidFill>
              </a:ln>
              <a:solidFill>
                <a:srgbClr val="0000FF"/>
              </a:solidFill>
            </a:endParaRPr>
          </a:p>
        </p:txBody>
      </p:sp>
      <p:sp>
        <p:nvSpPr>
          <p:cNvPr id="8" name="Rectangle: Rounded Corners 7">
            <a:extLst>
              <a:ext uri="{FF2B5EF4-FFF2-40B4-BE49-F238E27FC236}">
                <a16:creationId xmlns:a16="http://schemas.microsoft.com/office/drawing/2014/main" id="{2D7F55F5-B852-4AF6-9BC8-4C2BEEAEC327}"/>
              </a:ext>
            </a:extLst>
          </p:cNvPr>
          <p:cNvSpPr/>
          <p:nvPr/>
        </p:nvSpPr>
        <p:spPr>
          <a:xfrm>
            <a:off x="9812945" y="5226858"/>
            <a:ext cx="524362" cy="1602861"/>
          </a:xfrm>
          <a:prstGeom prst="roundRect">
            <a:avLst/>
          </a:prstGeom>
          <a:solidFill>
            <a:srgbClr val="FF9900"/>
          </a:solidFill>
          <a:ln w="19050">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Tav</a:t>
            </a:r>
            <a:endParaRPr lang="en-CA" dirty="0">
              <a:ln w="12700">
                <a:solidFill>
                  <a:srgbClr val="FF0000"/>
                </a:solidFill>
              </a:ln>
              <a:solidFill>
                <a:srgbClr val="0000FF"/>
              </a:solidFill>
            </a:endParaRPr>
          </a:p>
        </p:txBody>
      </p:sp>
      <p:cxnSp>
        <p:nvCxnSpPr>
          <p:cNvPr id="10" name="Straight Connector 9">
            <a:extLst>
              <a:ext uri="{FF2B5EF4-FFF2-40B4-BE49-F238E27FC236}">
                <a16:creationId xmlns:a16="http://schemas.microsoft.com/office/drawing/2014/main" id="{24EEACC3-4B61-4C5D-B967-28F8F657207E}"/>
              </a:ext>
            </a:extLst>
          </p:cNvPr>
          <p:cNvCxnSpPr/>
          <p:nvPr/>
        </p:nvCxnSpPr>
        <p:spPr>
          <a:xfrm>
            <a:off x="9294920" y="5752730"/>
            <a:ext cx="1633492" cy="0"/>
          </a:xfrm>
          <a:prstGeom prst="line">
            <a:avLst/>
          </a:prstGeom>
          <a:ln w="57150">
            <a:solidFill>
              <a:srgbClr val="F74FEB"/>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7" name="Slide Number Placeholder 1">
            <a:extLst>
              <a:ext uri="{FF2B5EF4-FFF2-40B4-BE49-F238E27FC236}">
                <a16:creationId xmlns:a16="http://schemas.microsoft.com/office/drawing/2014/main" id="{3EC5E5FC-5E2D-E8BD-CFE7-A4234A850A18}"/>
              </a:ext>
            </a:extLst>
          </p:cNvPr>
          <p:cNvSpPr txBox="1">
            <a:spLocks/>
          </p:cNvSpPr>
          <p:nvPr/>
        </p:nvSpPr>
        <p:spPr>
          <a:xfrm>
            <a:off x="11476653" y="6426952"/>
            <a:ext cx="57511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B0B796-0BEC-434C-B7F9-2382C16E0666}" type="slidenum">
              <a:rPr lang="en-CA" sz="1400" b="1" smtClean="0">
                <a:solidFill>
                  <a:srgbClr val="0000FF"/>
                </a:solidFill>
              </a:rPr>
              <a:pPr/>
              <a:t>32</a:t>
            </a:fld>
            <a:endParaRPr lang="en-CA" b="1" dirty="0">
              <a:solidFill>
                <a:srgbClr val="0000FF"/>
              </a:solidFill>
            </a:endParaRPr>
          </a:p>
        </p:txBody>
      </p:sp>
    </p:spTree>
    <p:extLst>
      <p:ext uri="{BB962C8B-B14F-4D97-AF65-F5344CB8AC3E}">
        <p14:creationId xmlns:p14="http://schemas.microsoft.com/office/powerpoint/2010/main" val="287075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14" presetClass="entr" presetSubtype="10" fill="hold" grpId="0" nodeType="withEffect">
                                  <p:stCondLst>
                                    <p:cond delay="100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style.rotation</p:attrName>
                                        </p:attrNameLst>
                                      </p:cBhvr>
                                      <p:tavLst>
                                        <p:tav tm="0">
                                          <p:val>
                                            <p:fltVal val="90"/>
                                          </p:val>
                                        </p:tav>
                                        <p:tav tm="100000">
                                          <p:val>
                                            <p:fltVal val="0"/>
                                          </p:val>
                                        </p:tav>
                                      </p:tavLst>
                                    </p:anim>
                                    <p:animEffect transition="in" filter="fade">
                                      <p:cBhvr>
                                        <p:cTn id="21" dur="1000"/>
                                        <p:tgtEl>
                                          <p:spTgt spid="4"/>
                                        </p:tgtEl>
                                      </p:cBhvr>
                                    </p:animEffect>
                                  </p:childTnLst>
                                </p:cTn>
                              </p:par>
                              <p:par>
                                <p:cTn id="22" presetID="42"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22" presetClass="entr" presetSubtype="1"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5" grpId="0" animBg="1"/>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9746F89-6439-4DCE-BEED-694A5A42E3DC}"/>
              </a:ext>
            </a:extLst>
          </p:cNvPr>
          <p:cNvSpPr>
            <a:spLocks noGrp="1"/>
          </p:cNvSpPr>
          <p:nvPr>
            <p:ph type="sldNum" sz="quarter" idx="12"/>
          </p:nvPr>
        </p:nvSpPr>
        <p:spPr>
          <a:xfrm>
            <a:off x="9448800" y="6418494"/>
            <a:ext cx="2590800" cy="365125"/>
          </a:xfrm>
        </p:spPr>
        <p:txBody>
          <a:bodyPr/>
          <a:lstStyle/>
          <a:p>
            <a:fld id="{CAB0B796-0BEC-434C-B7F9-2382C16E0666}" type="slidenum">
              <a:rPr lang="en-CA" sz="1400" b="1" smtClean="0">
                <a:solidFill>
                  <a:schemeClr val="tx1"/>
                </a:solidFill>
              </a:rPr>
              <a:t>33</a:t>
            </a:fld>
            <a:endParaRPr lang="en-CA" b="1" dirty="0">
              <a:solidFill>
                <a:schemeClr val="tx1"/>
              </a:solidFill>
            </a:endParaRPr>
          </a:p>
        </p:txBody>
      </p:sp>
      <p:sp>
        <p:nvSpPr>
          <p:cNvPr id="2" name="Rectangle 1">
            <a:extLst>
              <a:ext uri="{FF2B5EF4-FFF2-40B4-BE49-F238E27FC236}">
                <a16:creationId xmlns:a16="http://schemas.microsoft.com/office/drawing/2014/main" id="{5BFF4891-F4E7-4254-B80F-DE58EECD4383}"/>
              </a:ext>
            </a:extLst>
          </p:cNvPr>
          <p:cNvSpPr/>
          <p:nvPr/>
        </p:nvSpPr>
        <p:spPr>
          <a:xfrm>
            <a:off x="677246" y="424543"/>
            <a:ext cx="10587653" cy="5993951"/>
          </a:xfrm>
          <a:prstGeom prst="rect">
            <a:avLst/>
          </a:prstGeom>
          <a:solidFill>
            <a:schemeClr val="accent6">
              <a:lumMod val="40000"/>
              <a:lumOff val="60000"/>
              <a:alpha val="49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rgbClr val="002060"/>
                </a:solidFill>
              </a:rPr>
              <a:t>In this study, you will see </a:t>
            </a:r>
            <a:r>
              <a:rPr lang="en-CA" sz="4000" dirty="0" err="1">
                <a:solidFill>
                  <a:srgbClr val="002060"/>
                </a:solidFill>
              </a:rPr>
              <a:t>sa</a:t>
            </a:r>
            <a:r>
              <a:rPr lang="en-CA" sz="4000" dirty="0" err="1">
                <a:ln>
                  <a:solidFill>
                    <a:srgbClr val="002060"/>
                  </a:solidFill>
                </a:ln>
                <a:solidFill>
                  <a:srgbClr val="FF0000"/>
                </a:solidFill>
                <a:latin typeface="Snap ITC" panose="04040A07060A02020202" pitchFamily="82" charset="0"/>
              </a:rPr>
              <a:t>T</a:t>
            </a:r>
            <a:r>
              <a:rPr lang="en-CA" sz="4000" dirty="0" err="1">
                <a:solidFill>
                  <a:srgbClr val="002060"/>
                </a:solidFill>
              </a:rPr>
              <a:t>an</a:t>
            </a:r>
            <a:r>
              <a:rPr lang="en-CA" sz="4000" dirty="0">
                <a:solidFill>
                  <a:srgbClr val="002060"/>
                </a:solidFill>
              </a:rPr>
              <a:t> written as such, and the “T” referenced as a Tav.  This is referencing the</a:t>
            </a:r>
            <a:r>
              <a:rPr lang="en-CA" sz="4000" dirty="0"/>
              <a:t> </a:t>
            </a:r>
            <a:r>
              <a:rPr lang="en-CA" sz="4000" dirty="0">
                <a:solidFill>
                  <a:schemeClr val="tx1"/>
                </a:solidFill>
                <a:highlight>
                  <a:srgbClr val="FFFF00"/>
                </a:highlight>
              </a:rPr>
              <a:t>CHARACTER SIGNATURE TRAIT</a:t>
            </a:r>
            <a:r>
              <a:rPr lang="en-CA" sz="4000" dirty="0">
                <a:solidFill>
                  <a:schemeClr val="tx1"/>
                </a:solidFill>
              </a:rPr>
              <a:t> </a:t>
            </a:r>
            <a:r>
              <a:rPr lang="en-CA" sz="4000" dirty="0">
                <a:solidFill>
                  <a:srgbClr val="FF0000"/>
                </a:solidFill>
              </a:rPr>
              <a:t>and/or </a:t>
            </a:r>
            <a:r>
              <a:rPr lang="en-CA" sz="4000" dirty="0">
                <a:solidFill>
                  <a:schemeClr val="tx1"/>
                </a:solidFill>
                <a:highlight>
                  <a:srgbClr val="FFFF00"/>
                </a:highlight>
              </a:rPr>
              <a:t>SEAL,</a:t>
            </a:r>
            <a:r>
              <a:rPr lang="en-CA" sz="4000" dirty="0">
                <a:solidFill>
                  <a:schemeClr val="tx1"/>
                </a:solidFill>
              </a:rPr>
              <a:t> and, by which the </a:t>
            </a:r>
            <a:r>
              <a:rPr lang="en-CA" sz="4000" dirty="0">
                <a:solidFill>
                  <a:srgbClr val="FF0000"/>
                </a:solidFill>
              </a:rPr>
              <a:t>adversary</a:t>
            </a:r>
            <a:r>
              <a:rPr lang="en-CA" sz="4000" dirty="0">
                <a:solidFill>
                  <a:schemeClr val="tx1"/>
                </a:solidFill>
              </a:rPr>
              <a:t> can be </a:t>
            </a:r>
            <a:r>
              <a:rPr lang="en-CA" sz="4000" b="1" u="sng" dirty="0">
                <a:solidFill>
                  <a:schemeClr val="tx1"/>
                </a:solidFill>
              </a:rPr>
              <a:t>POSITIVELY</a:t>
            </a:r>
            <a:r>
              <a:rPr lang="en-CA" sz="4000" dirty="0">
                <a:solidFill>
                  <a:schemeClr val="tx1"/>
                </a:solidFill>
              </a:rPr>
              <a:t> identified.</a:t>
            </a:r>
            <a:br>
              <a:rPr lang="en-CA" sz="4000" dirty="0">
                <a:solidFill>
                  <a:schemeClr val="tx1"/>
                </a:solidFill>
              </a:rPr>
            </a:br>
            <a:endParaRPr lang="en-CA" sz="4000" dirty="0">
              <a:solidFill>
                <a:schemeClr val="tx1"/>
              </a:solidFill>
            </a:endParaRPr>
          </a:p>
          <a:p>
            <a:pPr algn="ctr"/>
            <a:r>
              <a:rPr lang="en-CA" sz="4000" dirty="0">
                <a:solidFill>
                  <a:srgbClr val="002060"/>
                </a:solidFill>
              </a:rPr>
              <a:t>It is </a:t>
            </a:r>
            <a:r>
              <a:rPr lang="en-CA" sz="4000" b="1" u="sng" dirty="0">
                <a:solidFill>
                  <a:srgbClr val="002060"/>
                </a:solidFill>
              </a:rPr>
              <a:t>NOT</a:t>
            </a:r>
            <a:r>
              <a:rPr lang="en-CA" sz="4000" dirty="0">
                <a:solidFill>
                  <a:srgbClr val="002060"/>
                </a:solidFill>
              </a:rPr>
              <a:t> declaring a </a:t>
            </a:r>
            <a:r>
              <a:rPr lang="en-CA" sz="4000" u="sng" dirty="0">
                <a:solidFill>
                  <a:srgbClr val="002060"/>
                </a:solidFill>
              </a:rPr>
              <a:t>Tav letter</a:t>
            </a:r>
            <a:r>
              <a:rPr lang="en-CA" sz="4000" dirty="0">
                <a:solidFill>
                  <a:srgbClr val="002060"/>
                </a:solidFill>
              </a:rPr>
              <a:t> in </a:t>
            </a:r>
            <a:r>
              <a:rPr lang="en-CA" sz="4000" u="sng" dirty="0">
                <a:solidFill>
                  <a:srgbClr val="002060"/>
                </a:solidFill>
              </a:rPr>
              <a:t>SPELLING</a:t>
            </a:r>
            <a:r>
              <a:rPr lang="en-CA" sz="4000" dirty="0">
                <a:solidFill>
                  <a:srgbClr val="002060"/>
                </a:solidFill>
              </a:rPr>
              <a:t> the name of the evil one. For that is but an </a:t>
            </a:r>
            <a:br>
              <a:rPr lang="en-CA" sz="4000" dirty="0">
                <a:solidFill>
                  <a:srgbClr val="002060"/>
                </a:solidFill>
              </a:rPr>
            </a:br>
            <a:r>
              <a:rPr lang="en-CA" sz="4000" dirty="0">
                <a:solidFill>
                  <a:srgbClr val="002060"/>
                </a:solidFill>
              </a:rPr>
              <a:t>all encompassing “Tet!”   </a:t>
            </a:r>
            <a:r>
              <a:rPr lang="en-US" sz="6600" b="1" dirty="0">
                <a:ln>
                  <a:solidFill>
                    <a:srgbClr val="002060"/>
                  </a:solidFill>
                </a:ln>
                <a:solidFill>
                  <a:srgbClr val="CC00CC"/>
                </a:solidFill>
                <a:latin typeface="Times New Roman" panose="02020603050405020304" pitchFamily="18" charset="0"/>
                <a:ea typeface="Calibri" panose="020F0502020204030204" pitchFamily="34" charset="0"/>
                <a:cs typeface="Times New Roman" panose="02020603050405020304" pitchFamily="18" charset="0"/>
              </a:rPr>
              <a:t>ט</a:t>
            </a:r>
            <a:endParaRPr lang="en-CA" sz="6600" b="1" dirty="0">
              <a:ln>
                <a:solidFill>
                  <a:srgbClr val="002060"/>
                </a:solidFill>
              </a:ln>
              <a:solidFill>
                <a:srgbClr val="CC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8572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9746F89-6439-4DCE-BEED-694A5A42E3DC}"/>
              </a:ext>
            </a:extLst>
          </p:cNvPr>
          <p:cNvSpPr>
            <a:spLocks noGrp="1"/>
          </p:cNvSpPr>
          <p:nvPr>
            <p:ph type="sldNum" sz="quarter" idx="12"/>
          </p:nvPr>
        </p:nvSpPr>
        <p:spPr>
          <a:xfrm>
            <a:off x="9448800" y="6418494"/>
            <a:ext cx="2590800" cy="365125"/>
          </a:xfrm>
        </p:spPr>
        <p:txBody>
          <a:bodyPr/>
          <a:lstStyle/>
          <a:p>
            <a:fld id="{CAB0B796-0BEC-434C-B7F9-2382C16E0666}" type="slidenum">
              <a:rPr lang="en-CA" sz="1400" b="1" smtClean="0">
                <a:solidFill>
                  <a:schemeClr val="bg1"/>
                </a:solidFill>
              </a:rPr>
              <a:t>34</a:t>
            </a:fld>
            <a:endParaRPr lang="en-CA" b="1" dirty="0">
              <a:solidFill>
                <a:schemeClr val="bg1"/>
              </a:solidFill>
            </a:endParaRPr>
          </a:p>
        </p:txBody>
      </p:sp>
      <p:pic>
        <p:nvPicPr>
          <p:cNvPr id="5" name="Content Placeholder 4">
            <a:extLst>
              <a:ext uri="{FF2B5EF4-FFF2-40B4-BE49-F238E27FC236}">
                <a16:creationId xmlns:a16="http://schemas.microsoft.com/office/drawing/2014/main" id="{AE87F9E3-4B13-48CA-A721-D75CB431FF8D}"/>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882277" y="667682"/>
            <a:ext cx="10515600" cy="5608318"/>
          </a:xfrm>
          <a:prstGeom prst="rect">
            <a:avLst/>
          </a:prstGeom>
          <a:blipFill dpi="0" rotWithShape="1">
            <a:blip r:embed="rId4"/>
            <a:srcRect/>
            <a:tile tx="0" ty="0" sx="100000" sy="100000" flip="none" algn="tl"/>
          </a:blipFill>
          <a:effectLst/>
          <a:scene3d>
            <a:camera prst="orthographicFront"/>
            <a:lightRig rig="threePt" dir="t"/>
          </a:scene3d>
          <a:sp3d>
            <a:bevelT w="114300" prst="artDeco"/>
          </a:sp3d>
        </p:spPr>
      </p:pic>
    </p:spTree>
    <p:extLst>
      <p:ext uri="{BB962C8B-B14F-4D97-AF65-F5344CB8AC3E}">
        <p14:creationId xmlns:p14="http://schemas.microsoft.com/office/powerpoint/2010/main" val="7083620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11000">
              <a:schemeClr val="accent1">
                <a:lumMod val="60000"/>
                <a:lumOff val="40000"/>
              </a:schemeClr>
            </a:gs>
            <a:gs pos="83000">
              <a:srgbClr val="7030A0">
                <a:alpha val="98000"/>
              </a:srgbClr>
            </a:gs>
            <a:gs pos="45000">
              <a:schemeClr val="accent1">
                <a:lumMod val="60000"/>
                <a:lumOff val="40000"/>
              </a:schemeClr>
            </a:gs>
          </a:gsLst>
          <a:lin ang="5400000" scaled="1"/>
        </a:gra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6252AF1-BFAF-415A-9F15-4E3106DF3216}"/>
              </a:ext>
            </a:extLst>
          </p:cNvPr>
          <p:cNvSpPr/>
          <p:nvPr/>
        </p:nvSpPr>
        <p:spPr>
          <a:xfrm>
            <a:off x="4403764" y="862541"/>
            <a:ext cx="457200" cy="52411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4000" dirty="0"/>
          </a:p>
        </p:txBody>
      </p:sp>
      <p:sp>
        <p:nvSpPr>
          <p:cNvPr id="13" name="Rectangle 12">
            <a:extLst>
              <a:ext uri="{FF2B5EF4-FFF2-40B4-BE49-F238E27FC236}">
                <a16:creationId xmlns:a16="http://schemas.microsoft.com/office/drawing/2014/main" id="{9A7ECBC3-51A1-4436-8DD5-62D3B2BF6FBA}"/>
              </a:ext>
            </a:extLst>
          </p:cNvPr>
          <p:cNvSpPr/>
          <p:nvPr/>
        </p:nvSpPr>
        <p:spPr>
          <a:xfrm>
            <a:off x="470102" y="3760237"/>
            <a:ext cx="11251795" cy="2127363"/>
          </a:xfrm>
          <a:prstGeom prst="rect">
            <a:avLst/>
          </a:prstGeom>
          <a:solidFill>
            <a:schemeClr val="bg1">
              <a:lumMod val="85000"/>
            </a:schemeClr>
          </a:solidFill>
          <a:ln w="76200">
            <a:solidFill>
              <a:srgbClr val="FF99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dirty="0">
                <a:solidFill>
                  <a:prstClr val="black">
                    <a:lumMod val="95000"/>
                    <a:lumOff val="5000"/>
                  </a:prstClr>
                </a:solidFill>
              </a:rPr>
              <a:t>Starting on the next slide will be a </a:t>
            </a:r>
            <a:r>
              <a:rPr lang="en-US" sz="3200" u="sng" dirty="0">
                <a:solidFill>
                  <a:prstClr val="black">
                    <a:lumMod val="95000"/>
                    <a:lumOff val="5000"/>
                  </a:prstClr>
                </a:solidFill>
              </a:rPr>
              <a:t>4 slide</a:t>
            </a:r>
            <a:r>
              <a:rPr lang="en-US" sz="3200" dirty="0">
                <a:solidFill>
                  <a:prstClr val="black">
                    <a:lumMod val="95000"/>
                    <a:lumOff val="5000"/>
                  </a:prstClr>
                </a:solidFill>
              </a:rPr>
              <a:t> encapsulated view </a:t>
            </a:r>
            <a:br>
              <a:rPr lang="en-US" sz="3200" dirty="0">
                <a:solidFill>
                  <a:prstClr val="black">
                    <a:lumMod val="95000"/>
                    <a:lumOff val="5000"/>
                  </a:prstClr>
                </a:solidFill>
              </a:rPr>
            </a:br>
            <a:r>
              <a:rPr lang="en-US" sz="3200" dirty="0">
                <a:solidFill>
                  <a:prstClr val="black">
                    <a:lumMod val="95000"/>
                    <a:lumOff val="5000"/>
                  </a:prstClr>
                </a:solidFill>
              </a:rPr>
              <a:t>of the </a:t>
            </a:r>
            <a:r>
              <a:rPr lang="en-US" sz="3200" dirty="0">
                <a:ln>
                  <a:solidFill>
                    <a:srgbClr val="0000FF"/>
                  </a:solidFill>
                </a:ln>
                <a:solidFill>
                  <a:srgbClr val="FF9900"/>
                </a:solidFill>
                <a:effectLst>
                  <a:outerShdw blurRad="50800" dist="50800" dir="5400000" algn="ctr" rotWithShape="0">
                    <a:srgbClr val="00B050"/>
                  </a:outerShdw>
                </a:effectLst>
                <a:latin typeface="Arial Black" panose="020B0A04020102020204" pitchFamily="34" charset="0"/>
              </a:rPr>
              <a:t>EXTREME SERIOUS </a:t>
            </a:r>
            <a:r>
              <a:rPr lang="en-US" sz="3200" dirty="0">
                <a:solidFill>
                  <a:prstClr val="black">
                    <a:lumMod val="95000"/>
                    <a:lumOff val="5000"/>
                  </a:prstClr>
                </a:solidFill>
              </a:rPr>
              <a:t>topic in focus.  </a:t>
            </a:r>
          </a:p>
          <a:p>
            <a:pPr lvl="0" algn="ctr"/>
            <a:r>
              <a:rPr lang="en-US" sz="3200" dirty="0">
                <a:solidFill>
                  <a:prstClr val="black">
                    <a:lumMod val="95000"/>
                    <a:lumOff val="5000"/>
                  </a:prstClr>
                </a:solidFill>
              </a:rPr>
              <a:t>This study will then begin to examine this controversy in detail.</a:t>
            </a:r>
            <a:endParaRPr lang="en-CA" sz="3200" dirty="0"/>
          </a:p>
        </p:txBody>
      </p:sp>
      <p:sp>
        <p:nvSpPr>
          <p:cNvPr id="16" name="Rectangle 15">
            <a:extLst>
              <a:ext uri="{FF2B5EF4-FFF2-40B4-BE49-F238E27FC236}">
                <a16:creationId xmlns:a16="http://schemas.microsoft.com/office/drawing/2014/main" id="{EF9BDE98-CB8D-4D62-9FCB-75EAA23E821D}"/>
              </a:ext>
            </a:extLst>
          </p:cNvPr>
          <p:cNvSpPr/>
          <p:nvPr/>
        </p:nvSpPr>
        <p:spPr>
          <a:xfrm>
            <a:off x="2097088" y="459717"/>
            <a:ext cx="8140700" cy="1285108"/>
          </a:xfrm>
          <a:prstGeom prst="rect">
            <a:avLst/>
          </a:prstGeom>
          <a:gradFill flip="none" rotWithShape="1">
            <a:gsLst>
              <a:gs pos="24000">
                <a:srgbClr val="FFFF00"/>
              </a:gs>
              <a:gs pos="52000">
                <a:srgbClr val="FF7C80">
                  <a:alpha val="98000"/>
                </a:srgbClr>
              </a:gs>
              <a:gs pos="72000">
                <a:srgbClr val="00FF00"/>
              </a:gs>
            </a:gsLst>
            <a:lin ang="600000" scaled="0"/>
            <a:tileRect/>
          </a:gra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latin typeface="Arial Black" panose="020B0A04020102020204" pitchFamily="34" charset="0"/>
              </a:rPr>
              <a:t>H1961 </a:t>
            </a:r>
            <a:r>
              <a:rPr lang="en-CA" sz="2800" dirty="0" err="1">
                <a:solidFill>
                  <a:srgbClr val="0000FF"/>
                </a:solidFill>
                <a:latin typeface="Arial Black" panose="020B0A04020102020204" pitchFamily="34" charset="0"/>
              </a:rPr>
              <a:t>Ei</a:t>
            </a:r>
            <a:r>
              <a:rPr lang="en-CA" sz="2800" dirty="0">
                <a:solidFill>
                  <a:srgbClr val="0000FF"/>
                </a:solidFill>
                <a:latin typeface="Arial Black" panose="020B0A04020102020204" pitchFamily="34" charset="0"/>
              </a:rPr>
              <a:t> </a:t>
            </a:r>
            <a:r>
              <a:rPr lang="en-CA" sz="6600" dirty="0">
                <a:ln>
                  <a:solidFill>
                    <a:srgbClr val="00FF00"/>
                  </a:solidFill>
                </a:ln>
                <a:solidFill>
                  <a:schemeClr val="tx1"/>
                </a:solidFill>
                <a:effectLst>
                  <a:glow rad="127000">
                    <a:srgbClr val="00FFFF"/>
                  </a:glow>
                  <a:outerShdw blurRad="50800" dist="50800" dir="5400000" sx="102000" sy="102000" algn="ctr" rotWithShape="0">
                    <a:srgbClr val="CC00CC"/>
                  </a:outerShdw>
                </a:effectLst>
                <a:latin typeface="Snap ITC" panose="04040A07060A02020202" pitchFamily="82" charset="0"/>
              </a:rPr>
              <a:t>T</a:t>
            </a:r>
            <a:r>
              <a:rPr lang="en-CA" sz="2800" dirty="0">
                <a:solidFill>
                  <a:srgbClr val="0000FF"/>
                </a:solidFill>
                <a:latin typeface="Arial Black" panose="020B0A04020102020204" pitchFamily="34" charset="0"/>
              </a:rPr>
              <a:t>he</a:t>
            </a:r>
            <a:r>
              <a:rPr lang="en-CA" sz="2800" dirty="0">
                <a:solidFill>
                  <a:schemeClr val="tx1"/>
                </a:solidFill>
                <a:latin typeface="Arial Black" panose="020B0A04020102020204" pitchFamily="34" charset="0"/>
              </a:rPr>
              <a:t>  (</a:t>
            </a:r>
            <a:r>
              <a:rPr lang="en-CA" sz="2800" dirty="0" err="1">
                <a:solidFill>
                  <a:srgbClr val="0000FF"/>
                </a:solidFill>
                <a:latin typeface="Arial Black" panose="020B0A04020102020204" pitchFamily="34" charset="0"/>
              </a:rPr>
              <a:t>ha</a:t>
            </a:r>
            <a:r>
              <a:rPr lang="en-CA" sz="2800" dirty="0" err="1">
                <a:ln>
                  <a:solidFill>
                    <a:sysClr val="windowText" lastClr="000000"/>
                  </a:solidFill>
                </a:ln>
                <a:solidFill>
                  <a:schemeClr val="tx1"/>
                </a:solidFill>
                <a:latin typeface="Arial Black" panose="020B0A04020102020204" pitchFamily="34" charset="0"/>
              </a:rPr>
              <a:t>y</a:t>
            </a:r>
            <a:r>
              <a:rPr lang="en-CA" sz="2800" dirty="0" err="1">
                <a:solidFill>
                  <a:srgbClr val="0000FF"/>
                </a:solidFill>
                <a:latin typeface="Arial Black" panose="020B0A04020102020204" pitchFamily="34" charset="0"/>
              </a:rPr>
              <a:t>ah</a:t>
            </a:r>
            <a:r>
              <a:rPr lang="en-CA" sz="2800" dirty="0">
                <a:ln>
                  <a:solidFill>
                    <a:srgbClr val="002060"/>
                  </a:solidFill>
                </a:ln>
                <a:solidFill>
                  <a:srgbClr val="FF0000"/>
                </a:solidFill>
                <a:latin typeface="Arial Black" panose="020B0A04020102020204" pitchFamily="34" charset="0"/>
              </a:rPr>
              <a:t>?</a:t>
            </a:r>
            <a:r>
              <a:rPr lang="en-CA" sz="2800" dirty="0">
                <a:solidFill>
                  <a:schemeClr val="tx1"/>
                </a:solidFill>
                <a:latin typeface="Arial Black" panose="020B0A04020102020204" pitchFamily="34" charset="0"/>
              </a:rPr>
              <a:t>)  investigation!</a:t>
            </a:r>
          </a:p>
        </p:txBody>
      </p:sp>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466400" y="6400782"/>
            <a:ext cx="510995" cy="301010"/>
          </a:xfrm>
        </p:spPr>
        <p:txBody>
          <a:bodyPr/>
          <a:lstStyle/>
          <a:p>
            <a:fld id="{CAB0B796-0BEC-434C-B7F9-2382C16E0666}" type="slidenum">
              <a:rPr lang="en-CA" sz="1400" b="1" smtClean="0">
                <a:solidFill>
                  <a:srgbClr val="FF9900"/>
                </a:solidFill>
              </a:rPr>
              <a:t>35</a:t>
            </a:fld>
            <a:endParaRPr lang="en-CA" b="1" dirty="0">
              <a:solidFill>
                <a:srgbClr val="FF9900"/>
              </a:solidFill>
            </a:endParaRPr>
          </a:p>
        </p:txBody>
      </p:sp>
      <p:sp>
        <p:nvSpPr>
          <p:cNvPr id="2" name="Arrow: Curved Up 1">
            <a:extLst>
              <a:ext uri="{FF2B5EF4-FFF2-40B4-BE49-F238E27FC236}">
                <a16:creationId xmlns:a16="http://schemas.microsoft.com/office/drawing/2014/main" id="{4A5BB79A-98B1-4F51-9A64-F5CB72A93B27}"/>
              </a:ext>
            </a:extLst>
          </p:cNvPr>
          <p:cNvSpPr/>
          <p:nvPr/>
        </p:nvSpPr>
        <p:spPr>
          <a:xfrm>
            <a:off x="4282751" y="1567542"/>
            <a:ext cx="2565918" cy="1660849"/>
          </a:xfrm>
          <a:prstGeom prst="curvedUpArrow">
            <a:avLst>
              <a:gd name="adj1" fmla="val 25000"/>
              <a:gd name="adj2" fmla="val 89359"/>
              <a:gd name="adj3" fmla="val 25000"/>
            </a:avLst>
          </a:prstGeom>
          <a:solidFill>
            <a:srgbClr val="FFCCFF"/>
          </a:solidFill>
          <a:ln w="28575">
            <a:solidFill>
              <a:srgbClr val="FFFF00"/>
            </a:solidFill>
          </a:ln>
          <a:effectLst>
            <a:glow rad="228600">
              <a:schemeClr val="accent6">
                <a:satMod val="175000"/>
                <a:alpha val="40000"/>
              </a:schemeClr>
            </a:glow>
            <a:innerShdw blurRad="292100">
              <a:srgbClr val="F74FEB"/>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6" name="Straight Connector 5">
            <a:extLst>
              <a:ext uri="{FF2B5EF4-FFF2-40B4-BE49-F238E27FC236}">
                <a16:creationId xmlns:a16="http://schemas.microsoft.com/office/drawing/2014/main" id="{66D571FB-2DD0-4C44-B381-CAB6D3D91399}"/>
              </a:ext>
            </a:extLst>
          </p:cNvPr>
          <p:cNvCxnSpPr/>
          <p:nvPr/>
        </p:nvCxnSpPr>
        <p:spPr>
          <a:xfrm>
            <a:off x="3713584" y="1520889"/>
            <a:ext cx="1474236" cy="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sp>
        <p:nvSpPr>
          <p:cNvPr id="7" name="Speech Bubble: Rectangle with Corners Rounded 6">
            <a:extLst>
              <a:ext uri="{FF2B5EF4-FFF2-40B4-BE49-F238E27FC236}">
                <a16:creationId xmlns:a16="http://schemas.microsoft.com/office/drawing/2014/main" id="{A0F316D2-544C-49FC-A944-DDF75D8C804D}"/>
              </a:ext>
            </a:extLst>
          </p:cNvPr>
          <p:cNvSpPr/>
          <p:nvPr/>
        </p:nvSpPr>
        <p:spPr>
          <a:xfrm>
            <a:off x="1166326" y="1958773"/>
            <a:ext cx="2547257" cy="1506740"/>
          </a:xfrm>
          <a:prstGeom prst="wedgeRoundRectCallout">
            <a:avLst>
              <a:gd name="adj1" fmla="val 66713"/>
              <a:gd name="adj2" fmla="val -81836"/>
              <a:gd name="adj3" fmla="val 16667"/>
            </a:avLst>
          </a:prstGeom>
          <a:solidFill>
            <a:srgbClr val="FFCCFF"/>
          </a:solidFill>
          <a:ln w="57150">
            <a:solidFill>
              <a:srgbClr val="002060"/>
            </a:solidFill>
          </a:ln>
          <a:scene3d>
            <a:camera prst="orthographicFront"/>
            <a:lightRig rig="threePt" dir="t"/>
          </a:scene3d>
          <a:sp3d>
            <a:bevelT w="19050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solidFill>
                  <a:srgbClr val="FF9900"/>
                </a:solidFill>
              </a:rPr>
              <a:t>Why in</a:t>
            </a:r>
            <a:r>
              <a:rPr lang="en-CA" sz="3600" dirty="0"/>
              <a:t> </a:t>
            </a:r>
            <a:r>
              <a:rPr lang="en-CA" sz="3600" dirty="0">
                <a:solidFill>
                  <a:schemeClr val="tx1"/>
                </a:solidFill>
                <a:latin typeface="Arial Black" panose="020B0A04020102020204" pitchFamily="34" charset="0"/>
              </a:rPr>
              <a:t>BLACK?</a:t>
            </a:r>
          </a:p>
        </p:txBody>
      </p:sp>
    </p:spTree>
    <p:extLst>
      <p:ext uri="{BB962C8B-B14F-4D97-AF65-F5344CB8AC3E}">
        <p14:creationId xmlns:p14="http://schemas.microsoft.com/office/powerpoint/2010/main" val="2332385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750"/>
                                        <p:tgtEl>
                                          <p:spTgt spid="7"/>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250"/>
                                        <p:tgtEl>
                                          <p:spTgt spid="2"/>
                                        </p:tgtEl>
                                      </p:cBhvr>
                                    </p:animEffect>
                                  </p:childTnLst>
                                </p:cTn>
                              </p:par>
                            </p:childTnLst>
                          </p:cTn>
                        </p:par>
                        <p:par>
                          <p:cTn id="12" fill="hold">
                            <p:stCondLst>
                              <p:cond delay="2250"/>
                            </p:stCondLst>
                            <p:childTnLst>
                              <p:par>
                                <p:cTn id="13" presetID="42" presetClass="entr" presetSubtype="0" fill="hold" grpId="0" nodeType="afterEffect">
                                  <p:stCondLst>
                                    <p:cond delay="250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anim calcmode="lin" valueType="num">
                                      <p:cBhvr>
                                        <p:cTn id="16" dur="1000" fill="hold"/>
                                        <p:tgtEl>
                                          <p:spTgt spid="13"/>
                                        </p:tgtEl>
                                        <p:attrNameLst>
                                          <p:attrName>ppt_x</p:attrName>
                                        </p:attrNameLst>
                                      </p:cBhvr>
                                      <p:tavLst>
                                        <p:tav tm="0">
                                          <p:val>
                                            <p:strVal val="#ppt_x"/>
                                          </p:val>
                                        </p:tav>
                                        <p:tav tm="100000">
                                          <p:val>
                                            <p:strVal val="#ppt_x"/>
                                          </p:val>
                                        </p:tav>
                                      </p:tavLst>
                                    </p:anim>
                                    <p:anim calcmode="lin" valueType="num">
                                      <p:cBhvr>
                                        <p:cTn id="1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11000">
              <a:schemeClr val="accent1">
                <a:lumMod val="60000"/>
                <a:lumOff val="40000"/>
              </a:schemeClr>
            </a:gs>
            <a:gs pos="83000">
              <a:srgbClr val="7030A0">
                <a:alpha val="98000"/>
              </a:srgbClr>
            </a:gs>
            <a:gs pos="45000">
              <a:schemeClr val="accent1">
                <a:lumMod val="60000"/>
                <a:lumOff val="40000"/>
              </a:schemeClr>
            </a:gs>
          </a:gsLst>
          <a:lin ang="5400000" scaled="1"/>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A7ECBC3-51A1-4436-8DD5-62D3B2BF6FBA}"/>
              </a:ext>
            </a:extLst>
          </p:cNvPr>
          <p:cNvSpPr/>
          <p:nvPr/>
        </p:nvSpPr>
        <p:spPr>
          <a:xfrm>
            <a:off x="214605" y="1073020"/>
            <a:ext cx="11765902" cy="5628771"/>
          </a:xfrm>
          <a:prstGeom prst="rect">
            <a:avLst/>
          </a:prstGeom>
          <a:solidFill>
            <a:schemeClr val="bg1">
              <a:lumMod val="85000"/>
            </a:schemeClr>
          </a:solidFill>
          <a:ln w="76200">
            <a:solidFill>
              <a:srgbClr val="FF99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200" dirty="0">
                <a:solidFill>
                  <a:prstClr val="black">
                    <a:lumMod val="95000"/>
                    <a:lumOff val="5000"/>
                  </a:prstClr>
                </a:solidFill>
              </a:rPr>
              <a:t>The first few words of </a:t>
            </a:r>
            <a:r>
              <a:rPr lang="en-US" sz="3200" b="1" dirty="0">
                <a:solidFill>
                  <a:srgbClr val="00B050"/>
                </a:solidFill>
              </a:rPr>
              <a:t>Gen1:2</a:t>
            </a:r>
            <a:r>
              <a:rPr lang="en-US" sz="3200" dirty="0">
                <a:solidFill>
                  <a:prstClr val="black">
                    <a:lumMod val="95000"/>
                    <a:lumOff val="5000"/>
                  </a:prstClr>
                </a:solidFill>
              </a:rPr>
              <a:t> are  – 	</a:t>
            </a:r>
            <a:br>
              <a:rPr lang="en-US" sz="3200" dirty="0">
                <a:solidFill>
                  <a:prstClr val="black">
                    <a:lumMod val="95000"/>
                    <a:lumOff val="5000"/>
                  </a:prstClr>
                </a:solidFill>
              </a:rPr>
            </a:br>
            <a:r>
              <a:rPr lang="en-US" sz="3200" dirty="0">
                <a:solidFill>
                  <a:prstClr val="black">
                    <a:lumMod val="95000"/>
                    <a:lumOff val="5000"/>
                  </a:prstClr>
                </a:solidFill>
              </a:rPr>
              <a:t>			And the earth </a:t>
            </a:r>
            <a:r>
              <a:rPr lang="en-US" sz="3200" b="1" u="sng" dirty="0">
                <a:solidFill>
                  <a:prstClr val="black">
                    <a:lumMod val="95000"/>
                    <a:lumOff val="5000"/>
                  </a:prstClr>
                </a:solidFill>
                <a:effectLst>
                  <a:outerShdw blurRad="50800" dist="50800" dir="5400000" algn="ctr" rotWithShape="0">
                    <a:srgbClr val="FF0000"/>
                  </a:outerShdw>
                </a:effectLst>
              </a:rPr>
              <a:t>was</a:t>
            </a:r>
            <a:r>
              <a:rPr lang="en-US" sz="3200" dirty="0">
                <a:solidFill>
                  <a:prstClr val="black">
                    <a:lumMod val="95000"/>
                    <a:lumOff val="5000"/>
                  </a:prstClr>
                </a:solidFill>
              </a:rPr>
              <a:t> – </a:t>
            </a:r>
            <a:r>
              <a:rPr lang="en-US" sz="3200" i="1" dirty="0">
                <a:solidFill>
                  <a:srgbClr val="008080"/>
                </a:solidFill>
                <a:latin typeface="Georgia" panose="02040502050405020303" pitchFamily="18" charset="0"/>
              </a:rPr>
              <a:t>KJV        </a:t>
            </a:r>
            <a:br>
              <a:rPr lang="en-US" sz="3200" dirty="0">
                <a:solidFill>
                  <a:prstClr val="black">
                    <a:lumMod val="95000"/>
                    <a:lumOff val="5000"/>
                  </a:prstClr>
                </a:solidFill>
              </a:rPr>
            </a:br>
            <a:r>
              <a:rPr lang="en-US" sz="3200" dirty="0">
                <a:solidFill>
                  <a:prstClr val="black">
                    <a:lumMod val="95000"/>
                    <a:lumOff val="5000"/>
                  </a:prstClr>
                </a:solidFill>
              </a:rPr>
              <a:t>	</a:t>
            </a:r>
            <a:r>
              <a:rPr lang="en-US" sz="3200" dirty="0">
                <a:solidFill>
                  <a:srgbClr val="CC00CC"/>
                </a:solidFill>
              </a:rPr>
              <a:t>and -</a:t>
            </a:r>
            <a:r>
              <a:rPr lang="en-US" sz="3200" dirty="0">
                <a:solidFill>
                  <a:prstClr val="black">
                    <a:lumMod val="95000"/>
                    <a:lumOff val="5000"/>
                  </a:prstClr>
                </a:solidFill>
              </a:rPr>
              <a:t> 	And the earth </a:t>
            </a:r>
            <a:r>
              <a:rPr lang="en-US" sz="3200" u="sng" dirty="0">
                <a:solidFill>
                  <a:prstClr val="black">
                    <a:lumMod val="95000"/>
                    <a:lumOff val="5000"/>
                  </a:prstClr>
                </a:solidFill>
                <a:effectLst>
                  <a:outerShdw blurRad="50800" dist="50800" dir="5400000" sx="102000" sy="102000" algn="ctr" rotWithShape="0">
                    <a:schemeClr val="accent2">
                      <a:lumMod val="75000"/>
                    </a:schemeClr>
                  </a:outerShdw>
                </a:effectLst>
              </a:rPr>
              <a:t>came to be</a:t>
            </a:r>
            <a:r>
              <a:rPr lang="en-US" sz="3200" dirty="0">
                <a:solidFill>
                  <a:prstClr val="black">
                    <a:lumMod val="95000"/>
                    <a:lumOff val="5000"/>
                  </a:prstClr>
                </a:solidFill>
                <a:effectLst>
                  <a:outerShdw blurRad="50800" dist="50800" dir="5400000" sx="102000" sy="102000" algn="ctr" rotWithShape="0">
                    <a:schemeClr val="accent2">
                      <a:lumMod val="75000"/>
                    </a:schemeClr>
                  </a:outerShdw>
                </a:effectLst>
              </a:rPr>
              <a:t>  </a:t>
            </a:r>
            <a:r>
              <a:rPr lang="en-US" sz="3200" dirty="0">
                <a:solidFill>
                  <a:prstClr val="black">
                    <a:lumMod val="95000"/>
                    <a:lumOff val="5000"/>
                  </a:prstClr>
                </a:solidFill>
              </a:rPr>
              <a:t>-</a:t>
            </a:r>
            <a:r>
              <a:rPr lang="en-US" sz="3200" i="1" dirty="0">
                <a:solidFill>
                  <a:srgbClr val="008080"/>
                </a:solidFill>
                <a:latin typeface="Georgia" panose="02040502050405020303" pitchFamily="18" charset="0"/>
              </a:rPr>
              <a:t>The Scriptures</a:t>
            </a:r>
            <a:br>
              <a:rPr lang="en-US" sz="3200" i="1" dirty="0">
                <a:solidFill>
                  <a:srgbClr val="008080"/>
                </a:solidFill>
                <a:latin typeface="Georgia" panose="02040502050405020303" pitchFamily="18" charset="0"/>
              </a:rPr>
            </a:br>
            <a:br>
              <a:rPr lang="en-US" sz="3200" dirty="0">
                <a:solidFill>
                  <a:prstClr val="black">
                    <a:lumMod val="95000"/>
                    <a:lumOff val="5000"/>
                  </a:prstClr>
                </a:solidFill>
              </a:rPr>
            </a:br>
            <a:r>
              <a:rPr lang="en-US" sz="3200" dirty="0">
                <a:solidFill>
                  <a:prstClr val="black">
                    <a:lumMod val="95000"/>
                    <a:lumOff val="5000"/>
                  </a:prstClr>
                </a:solidFill>
              </a:rPr>
              <a:t>In </a:t>
            </a:r>
            <a:r>
              <a:rPr lang="en-US" sz="3200" b="1" dirty="0">
                <a:solidFill>
                  <a:srgbClr val="00B050"/>
                </a:solidFill>
              </a:rPr>
              <a:t>Gen 1:2; </a:t>
            </a:r>
            <a:r>
              <a:rPr lang="en-US" sz="3200" dirty="0">
                <a:solidFill>
                  <a:prstClr val="black">
                    <a:lumMod val="95000"/>
                    <a:lumOff val="5000"/>
                  </a:prstClr>
                </a:solidFill>
              </a:rPr>
              <a:t>What is </a:t>
            </a:r>
            <a:r>
              <a:rPr lang="en-US" sz="3200" b="1" dirty="0" err="1">
                <a:solidFill>
                  <a:srgbClr val="0000FF"/>
                </a:solidFill>
              </a:rPr>
              <a:t>Yahuah’s</a:t>
            </a:r>
            <a:r>
              <a:rPr lang="en-US" sz="3200" dirty="0">
                <a:solidFill>
                  <a:prstClr val="black">
                    <a:lumMod val="95000"/>
                    <a:lumOff val="5000"/>
                  </a:prstClr>
                </a:solidFill>
              </a:rPr>
              <a:t>  </a:t>
            </a:r>
            <a:r>
              <a:rPr lang="en-US" sz="3200" b="1" u="sng" dirty="0">
                <a:ln>
                  <a:solidFill>
                    <a:srgbClr val="0000FF"/>
                  </a:solidFill>
                </a:ln>
                <a:solidFill>
                  <a:srgbClr val="FF0000"/>
                </a:solidFill>
                <a:latin typeface="Arial Black" panose="020B0A04020102020204" pitchFamily="34" charset="0"/>
              </a:rPr>
              <a:t>ORIGINAL</a:t>
            </a:r>
            <a:r>
              <a:rPr lang="en-US" sz="3200" dirty="0">
                <a:solidFill>
                  <a:prstClr val="black">
                    <a:lumMod val="95000"/>
                    <a:lumOff val="5000"/>
                  </a:prstClr>
                </a:solidFill>
              </a:rPr>
              <a:t> Hebrew </a:t>
            </a:r>
            <a:br>
              <a:rPr lang="en-US" sz="3200" dirty="0">
                <a:solidFill>
                  <a:prstClr val="black">
                    <a:lumMod val="95000"/>
                    <a:lumOff val="5000"/>
                  </a:prstClr>
                </a:solidFill>
              </a:rPr>
            </a:br>
            <a:r>
              <a:rPr lang="en-US" sz="3200" dirty="0">
                <a:solidFill>
                  <a:prstClr val="black">
                    <a:lumMod val="95000"/>
                    <a:lumOff val="5000"/>
                  </a:prstClr>
                </a:solidFill>
              </a:rPr>
              <a:t>			 word for –  </a:t>
            </a:r>
            <a:r>
              <a:rPr lang="en-US" sz="3200" b="1" dirty="0">
                <a:ln>
                  <a:solidFill>
                    <a:schemeClr val="tx1"/>
                  </a:solidFill>
                </a:ln>
                <a:solidFill>
                  <a:srgbClr val="C55A11"/>
                </a:solidFill>
                <a:effectLst>
                  <a:outerShdw blurRad="50800" dist="50800" dir="5400000" algn="ctr" rotWithShape="0">
                    <a:srgbClr val="F74FEB"/>
                  </a:outerShdw>
                </a:effectLst>
              </a:rPr>
              <a:t>was </a:t>
            </a:r>
            <a:r>
              <a:rPr lang="en-US" sz="3200" b="1" dirty="0">
                <a:solidFill>
                  <a:schemeClr val="tx1">
                    <a:lumMod val="95000"/>
                    <a:lumOff val="5000"/>
                  </a:schemeClr>
                </a:solidFill>
              </a:rPr>
              <a:t>/ </a:t>
            </a:r>
            <a:r>
              <a:rPr lang="en-US" sz="3200" b="1" dirty="0">
                <a:ln>
                  <a:solidFill>
                    <a:srgbClr val="C00000"/>
                  </a:solidFill>
                </a:ln>
                <a:solidFill>
                  <a:srgbClr val="00B050"/>
                </a:solidFill>
                <a:effectLst>
                  <a:outerShdw blurRad="50800" dist="50800" dir="5400000" sx="101000" sy="101000" algn="ctr" rotWithShape="0">
                    <a:srgbClr val="0000FF"/>
                  </a:outerShdw>
                </a:effectLst>
              </a:rPr>
              <a:t>came to be ?</a:t>
            </a:r>
            <a:br>
              <a:rPr lang="en-US" sz="3200" b="1" dirty="0">
                <a:ln>
                  <a:solidFill>
                    <a:srgbClr val="C00000"/>
                  </a:solidFill>
                </a:ln>
                <a:solidFill>
                  <a:srgbClr val="00B050"/>
                </a:solidFill>
                <a:effectLst>
                  <a:outerShdw blurRad="50800" dist="50800" dir="5400000" sx="101000" sy="101000" algn="ctr" rotWithShape="0">
                    <a:srgbClr val="0000FF"/>
                  </a:outerShdw>
                </a:effectLst>
              </a:rPr>
            </a:br>
            <a:br>
              <a:rPr lang="en-US" sz="3200" b="1" dirty="0">
                <a:solidFill>
                  <a:srgbClr val="ED7D31">
                    <a:lumMod val="75000"/>
                  </a:srgbClr>
                </a:solidFill>
              </a:rPr>
            </a:br>
            <a:endParaRPr lang="en-US" sz="3200" b="1" dirty="0">
              <a:solidFill>
                <a:srgbClr val="ED7D31">
                  <a:lumMod val="75000"/>
                </a:srgbClr>
              </a:solidFill>
            </a:endParaRPr>
          </a:p>
          <a:p>
            <a:pPr lvl="0"/>
            <a:endParaRPr lang="en-US" sz="3200" b="1" dirty="0">
              <a:solidFill>
                <a:srgbClr val="ED7D31">
                  <a:lumMod val="75000"/>
                </a:srgbClr>
              </a:solidFill>
            </a:endParaRPr>
          </a:p>
          <a:p>
            <a:pPr lvl="0"/>
            <a:endParaRPr lang="en-US" sz="3200" b="1" dirty="0">
              <a:solidFill>
                <a:srgbClr val="ED7D31">
                  <a:lumMod val="75000"/>
                </a:srgbClr>
              </a:solidFill>
            </a:endParaRPr>
          </a:p>
          <a:p>
            <a:pPr lvl="0"/>
            <a:endParaRPr lang="en-CA" sz="3200" dirty="0"/>
          </a:p>
        </p:txBody>
      </p:sp>
      <p:sp>
        <p:nvSpPr>
          <p:cNvPr id="16" name="Rectangle 15">
            <a:extLst>
              <a:ext uri="{FF2B5EF4-FFF2-40B4-BE49-F238E27FC236}">
                <a16:creationId xmlns:a16="http://schemas.microsoft.com/office/drawing/2014/main" id="{EF9BDE98-CB8D-4D62-9FCB-75EAA23E821D}"/>
              </a:ext>
            </a:extLst>
          </p:cNvPr>
          <p:cNvSpPr/>
          <p:nvPr/>
        </p:nvSpPr>
        <p:spPr>
          <a:xfrm>
            <a:off x="414779" y="156209"/>
            <a:ext cx="11307118" cy="821006"/>
          </a:xfrm>
          <a:prstGeom prst="rect">
            <a:avLst/>
          </a:prstGeom>
          <a:gradFill flip="none" rotWithShape="1">
            <a:gsLst>
              <a:gs pos="24000">
                <a:srgbClr val="FFFF00"/>
              </a:gs>
              <a:gs pos="52000">
                <a:srgbClr val="FF7C80">
                  <a:alpha val="98000"/>
                </a:srgbClr>
              </a:gs>
              <a:gs pos="72000">
                <a:srgbClr val="00FF00"/>
              </a:gs>
            </a:gsLst>
            <a:lin ang="600000" scaled="0"/>
            <a:tileRect/>
          </a:gra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latin typeface="Arial Black" panose="020B0A04020102020204" pitchFamily="34" charset="0"/>
              </a:rPr>
              <a:t>The H1961 </a:t>
            </a:r>
            <a:r>
              <a:rPr lang="en-CA" sz="2800" dirty="0" err="1">
                <a:solidFill>
                  <a:srgbClr val="0000FF"/>
                </a:solidFill>
                <a:latin typeface="Arial Black" panose="020B0A04020102020204" pitchFamily="34" charset="0"/>
              </a:rPr>
              <a:t>Ei</a:t>
            </a:r>
            <a:r>
              <a:rPr lang="en-CA" sz="3600" dirty="0" err="1">
                <a:ln>
                  <a:solidFill>
                    <a:srgbClr val="00FF00"/>
                  </a:solidFill>
                </a:ln>
                <a:solidFill>
                  <a:schemeClr val="tx1"/>
                </a:solidFill>
                <a:effectLst>
                  <a:outerShdw blurRad="50800" dist="50800" dir="5400000" sx="101000" sy="101000" algn="ctr" rotWithShape="0">
                    <a:srgbClr val="FF0000"/>
                  </a:outerShdw>
                </a:effectLst>
                <a:latin typeface="Snap ITC" panose="04040A07060A02020202" pitchFamily="82" charset="0"/>
              </a:rPr>
              <a:t>T</a:t>
            </a:r>
            <a:r>
              <a:rPr lang="en-CA" sz="2800" dirty="0" err="1">
                <a:solidFill>
                  <a:srgbClr val="0000FF"/>
                </a:solidFill>
                <a:latin typeface="Arial Black" panose="020B0A04020102020204" pitchFamily="34" charset="0"/>
              </a:rPr>
              <a:t>he</a:t>
            </a:r>
            <a:r>
              <a:rPr lang="en-CA" sz="2800" dirty="0">
                <a:solidFill>
                  <a:schemeClr val="tx1"/>
                </a:solidFill>
                <a:latin typeface="Arial Black" panose="020B0A04020102020204" pitchFamily="34" charset="0"/>
              </a:rPr>
              <a:t>  (</a:t>
            </a:r>
            <a:r>
              <a:rPr lang="en-CA" sz="2800" dirty="0" err="1">
                <a:solidFill>
                  <a:srgbClr val="0000FF"/>
                </a:solidFill>
                <a:latin typeface="Arial Black" panose="020B0A04020102020204" pitchFamily="34" charset="0"/>
              </a:rPr>
              <a:t>hayah</a:t>
            </a:r>
            <a:r>
              <a:rPr lang="en-CA" sz="2800" dirty="0">
                <a:ln>
                  <a:solidFill>
                    <a:srgbClr val="002060"/>
                  </a:solidFill>
                </a:ln>
                <a:solidFill>
                  <a:srgbClr val="FF0000"/>
                </a:solidFill>
                <a:latin typeface="Arial Black" panose="020B0A04020102020204" pitchFamily="34" charset="0"/>
              </a:rPr>
              <a:t>?</a:t>
            </a:r>
            <a:r>
              <a:rPr lang="en-CA" sz="2800" dirty="0">
                <a:solidFill>
                  <a:schemeClr val="tx1"/>
                </a:solidFill>
                <a:latin typeface="Arial Black" panose="020B0A04020102020204" pitchFamily="34" charset="0"/>
              </a:rPr>
              <a:t>)  </a:t>
            </a:r>
            <a:r>
              <a:rPr lang="en-CA" sz="4800" dirty="0">
                <a:solidFill>
                  <a:schemeClr val="tx1"/>
                </a:solidFill>
                <a:effectLst>
                  <a:glow rad="76200">
                    <a:srgbClr val="FF0000"/>
                  </a:glow>
                  <a:outerShdw blurRad="50800" dist="50800" dir="5400000" sx="102000" sy="102000" algn="ctr" rotWithShape="0">
                    <a:srgbClr val="00FFFF"/>
                  </a:outerShdw>
                </a:effectLst>
                <a:latin typeface="Arial Black" panose="020B0A04020102020204" pitchFamily="34" charset="0"/>
              </a:rPr>
              <a:t>CONUNDRUM!</a:t>
            </a:r>
          </a:p>
        </p:txBody>
      </p:sp>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466400" y="6400782"/>
            <a:ext cx="510995" cy="301010"/>
          </a:xfrm>
        </p:spPr>
        <p:txBody>
          <a:bodyPr/>
          <a:lstStyle/>
          <a:p>
            <a:fld id="{CAB0B796-0BEC-434C-B7F9-2382C16E0666}" type="slidenum">
              <a:rPr lang="en-CA" sz="1400" b="1" smtClean="0">
                <a:solidFill>
                  <a:schemeClr val="tx1"/>
                </a:solidFill>
              </a:rPr>
              <a:t>36</a:t>
            </a:fld>
            <a:endParaRPr lang="en-CA" b="1" dirty="0">
              <a:solidFill>
                <a:schemeClr val="tx1"/>
              </a:solidFill>
            </a:endParaRPr>
          </a:p>
        </p:txBody>
      </p:sp>
      <p:sp>
        <p:nvSpPr>
          <p:cNvPr id="3" name="Speech Bubble: Rectangle with Corners Rounded 2">
            <a:extLst>
              <a:ext uri="{FF2B5EF4-FFF2-40B4-BE49-F238E27FC236}">
                <a16:creationId xmlns:a16="http://schemas.microsoft.com/office/drawing/2014/main" id="{A7473BDB-C98A-481D-ABAA-D37D0C0456C2}"/>
              </a:ext>
            </a:extLst>
          </p:cNvPr>
          <p:cNvSpPr/>
          <p:nvPr/>
        </p:nvSpPr>
        <p:spPr>
          <a:xfrm>
            <a:off x="8264517" y="1290560"/>
            <a:ext cx="2323323" cy="802433"/>
          </a:xfrm>
          <a:prstGeom prst="wedgeRoundRectCallout">
            <a:avLst>
              <a:gd name="adj1" fmla="val -85524"/>
              <a:gd name="adj2" fmla="val 34593"/>
              <a:gd name="adj3" fmla="val 16667"/>
            </a:avLst>
          </a:prstGeom>
          <a:solidFill>
            <a:schemeClr val="accent4">
              <a:lumMod val="60000"/>
              <a:lumOff val="40000"/>
            </a:schemeClr>
          </a:solidFill>
          <a:ln w="57150">
            <a:solidFill>
              <a:srgbClr val="002060"/>
            </a:solidFill>
          </a:ln>
          <a:scene3d>
            <a:camera prst="orthographicFront"/>
            <a:lightRig rig="threePt" dir="t"/>
          </a:scene3d>
          <a:sp3d>
            <a:bevelT w="158750" h="114300"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err="1">
                <a:solidFill>
                  <a:srgbClr val="663300"/>
                </a:solidFill>
              </a:rPr>
              <a:t>Ha</a:t>
            </a:r>
            <a:r>
              <a:rPr lang="en-CA" sz="3600" b="1" dirty="0" err="1">
                <a:solidFill>
                  <a:srgbClr val="FF0000"/>
                </a:solidFill>
              </a:rPr>
              <a:t>y</a:t>
            </a:r>
            <a:r>
              <a:rPr lang="en-CA" sz="3600" b="1" dirty="0" err="1">
                <a:solidFill>
                  <a:srgbClr val="663300"/>
                </a:solidFill>
              </a:rPr>
              <a:t>ah</a:t>
            </a:r>
            <a:r>
              <a:rPr lang="en-CA" sz="3600" b="1" dirty="0">
                <a:solidFill>
                  <a:srgbClr val="663300"/>
                </a:solidFill>
              </a:rPr>
              <a:t> ??</a:t>
            </a:r>
            <a:endParaRPr lang="en-CA" dirty="0"/>
          </a:p>
        </p:txBody>
      </p:sp>
      <p:sp>
        <p:nvSpPr>
          <p:cNvPr id="8" name="Speech Bubble: Rectangle with Corners Rounded 7">
            <a:extLst>
              <a:ext uri="{FF2B5EF4-FFF2-40B4-BE49-F238E27FC236}">
                <a16:creationId xmlns:a16="http://schemas.microsoft.com/office/drawing/2014/main" id="{B6B8E923-C22C-493E-AFA1-0AC25737FF82}"/>
              </a:ext>
            </a:extLst>
          </p:cNvPr>
          <p:cNvSpPr/>
          <p:nvPr/>
        </p:nvSpPr>
        <p:spPr>
          <a:xfrm>
            <a:off x="9143077" y="2758094"/>
            <a:ext cx="2323323" cy="802433"/>
          </a:xfrm>
          <a:prstGeom prst="wedgeRoundRectCallout">
            <a:avLst>
              <a:gd name="adj1" fmla="val -118648"/>
              <a:gd name="adj2" fmla="val -55378"/>
              <a:gd name="adj3" fmla="val 16667"/>
            </a:avLst>
          </a:prstGeom>
          <a:solidFill>
            <a:srgbClr val="FFCCFF"/>
          </a:solidFill>
          <a:ln w="57150">
            <a:solidFill>
              <a:srgbClr val="002060"/>
            </a:solidFill>
          </a:ln>
          <a:scene3d>
            <a:camera prst="orthographicFront"/>
            <a:lightRig rig="threePt" dir="t"/>
          </a:scene3d>
          <a:sp3d>
            <a:bevelT w="158750" h="114300"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err="1">
                <a:solidFill>
                  <a:srgbClr val="663300"/>
                </a:solidFill>
              </a:rPr>
              <a:t>Ei</a:t>
            </a:r>
            <a:r>
              <a:rPr lang="en-CA" sz="3600" b="1" dirty="0" err="1">
                <a:solidFill>
                  <a:srgbClr val="0000FF"/>
                </a:solidFill>
                <a:latin typeface="Snap ITC" panose="04040A07060A02020202" pitchFamily="82" charset="0"/>
              </a:rPr>
              <a:t>T</a:t>
            </a:r>
            <a:r>
              <a:rPr lang="en-CA" sz="3600" b="1" dirty="0" err="1">
                <a:solidFill>
                  <a:srgbClr val="663300"/>
                </a:solidFill>
              </a:rPr>
              <a:t>he</a:t>
            </a:r>
            <a:r>
              <a:rPr lang="en-CA" sz="3600" b="1" dirty="0">
                <a:solidFill>
                  <a:srgbClr val="663300"/>
                </a:solidFill>
              </a:rPr>
              <a:t> ??</a:t>
            </a:r>
            <a:endParaRPr lang="en-CA" dirty="0"/>
          </a:p>
        </p:txBody>
      </p:sp>
      <p:sp>
        <p:nvSpPr>
          <p:cNvPr id="6" name="Rectangle 5">
            <a:extLst>
              <a:ext uri="{FF2B5EF4-FFF2-40B4-BE49-F238E27FC236}">
                <a16:creationId xmlns:a16="http://schemas.microsoft.com/office/drawing/2014/main" id="{A964C590-C875-4C90-B715-748A30098B24}"/>
              </a:ext>
            </a:extLst>
          </p:cNvPr>
          <p:cNvSpPr/>
          <p:nvPr/>
        </p:nvSpPr>
        <p:spPr>
          <a:xfrm>
            <a:off x="201702" y="4037949"/>
            <a:ext cx="11520195" cy="26358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ED7D31">
                    <a:lumMod val="75000"/>
                  </a:srgbClr>
                </a:solidFill>
              </a:rPr>
              <a:t> </a:t>
            </a:r>
            <a:r>
              <a:rPr lang="en-US" sz="3200" b="1" dirty="0">
                <a:solidFill>
                  <a:srgbClr val="9900FF"/>
                </a:solidFill>
                <a:latin typeface="Times New Roman" panose="02020603050405020304" pitchFamily="18" charset="0"/>
                <a:ea typeface="Calibri" panose="020F0502020204030204" pitchFamily="34" charset="0"/>
              </a:rPr>
              <a:t>ה</a:t>
            </a:r>
            <a:r>
              <a:rPr lang="en-US" sz="11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י</a:t>
            </a:r>
            <a:r>
              <a:rPr lang="en-US" sz="11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effectLst>
                  <a:glow rad="127000">
                    <a:srgbClr val="00FFFF"/>
                  </a:glow>
                </a:effectLst>
                <a:latin typeface="Times New Roman" panose="02020603050405020304" pitchFamily="18" charset="0"/>
                <a:ea typeface="Calibri" panose="020F0502020204030204" pitchFamily="34" charset="0"/>
              </a:rPr>
              <a:t>ת</a:t>
            </a:r>
            <a:r>
              <a:rPr lang="en-US" sz="11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ה – </a:t>
            </a:r>
            <a:r>
              <a:rPr lang="en-US" sz="3200" b="1"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a:t>
            </a:r>
            <a:r>
              <a:rPr lang="en-US" sz="3600" b="1" dirty="0" err="1">
                <a:ln w="0"/>
                <a:solidFill>
                  <a:schemeClr val="tx1"/>
                </a:solidFill>
                <a:effectLst>
                  <a:glow rad="127000">
                    <a:srgbClr val="00FFFF"/>
                  </a:glow>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rPr>
              <a:t>t</a:t>
            </a:r>
            <a:r>
              <a:rPr lang="en-US" sz="3200" b="1"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he</a:t>
            </a:r>
            <a: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  - </a:t>
            </a:r>
            <a:r>
              <a:rPr lang="en-US" sz="3200" dirty="0">
                <a:solidFill>
                  <a:prstClr val="black"/>
                </a:solidFill>
                <a:effectLst>
                  <a:outerShdw blurRad="50800" dist="50800" dir="5400000" algn="ctr" rotWithShape="0">
                    <a:srgbClr val="0000FF"/>
                  </a:outerShdw>
                </a:effectLst>
                <a:latin typeface="Calibri" panose="020F0502020204030204" pitchFamily="34" charset="0"/>
                <a:ea typeface="Calibri" panose="020F0502020204030204" pitchFamily="34" charset="0"/>
                <a:cs typeface="Times New Roman" panose="02020603050405020304" pitchFamily="18" charset="0"/>
              </a:rPr>
              <a:t>became</a:t>
            </a:r>
            <a: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32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Interlinear Scripture Analyzer</a:t>
            </a:r>
            <a: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a:t>
            </a:r>
            <a:b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This word is found in the various Hebrew translations online </a:t>
            </a:r>
            <a:b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and in the </a:t>
            </a:r>
            <a:r>
              <a:rPr lang="en-US" sz="32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Stone Edition Tanach</a:t>
            </a:r>
            <a: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b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Now we need to verify the meaning given for this word. </a:t>
            </a:r>
            <a:endParaRPr lang="en-CA" dirty="0"/>
          </a:p>
        </p:txBody>
      </p:sp>
    </p:spTree>
    <p:extLst>
      <p:ext uri="{BB962C8B-B14F-4D97-AF65-F5344CB8AC3E}">
        <p14:creationId xmlns:p14="http://schemas.microsoft.com/office/powerpoint/2010/main" val="1869754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11000">
              <a:schemeClr val="accent1">
                <a:lumMod val="60000"/>
                <a:lumOff val="40000"/>
              </a:schemeClr>
            </a:gs>
            <a:gs pos="83000">
              <a:srgbClr val="7030A0">
                <a:alpha val="98000"/>
              </a:srgbClr>
            </a:gs>
            <a:gs pos="45000">
              <a:schemeClr val="accent1">
                <a:lumMod val="60000"/>
                <a:lumOff val="40000"/>
              </a:schemeClr>
            </a:gs>
          </a:gsLst>
          <a:lin ang="5400000" scaled="1"/>
        </a:gra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6252AF1-BFAF-415A-9F15-4E3106DF3216}"/>
              </a:ext>
            </a:extLst>
          </p:cNvPr>
          <p:cNvSpPr/>
          <p:nvPr/>
        </p:nvSpPr>
        <p:spPr>
          <a:xfrm>
            <a:off x="4403764" y="862541"/>
            <a:ext cx="457200" cy="524119"/>
          </a:xfrm>
          <a:prstGeom prst="roundRect">
            <a:avLst/>
          </a:prstGeom>
          <a:noFill/>
          <a:ln>
            <a:noFill/>
          </a:ln>
          <a:effectLst>
            <a:glow rad="2286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4000" dirty="0"/>
          </a:p>
        </p:txBody>
      </p:sp>
      <p:sp>
        <p:nvSpPr>
          <p:cNvPr id="13" name="Rectangle 12">
            <a:extLst>
              <a:ext uri="{FF2B5EF4-FFF2-40B4-BE49-F238E27FC236}">
                <a16:creationId xmlns:a16="http://schemas.microsoft.com/office/drawing/2014/main" id="{9A7ECBC3-51A1-4436-8DD5-62D3B2BF6FBA}"/>
              </a:ext>
            </a:extLst>
          </p:cNvPr>
          <p:cNvSpPr/>
          <p:nvPr/>
        </p:nvSpPr>
        <p:spPr>
          <a:xfrm>
            <a:off x="214605" y="1386660"/>
            <a:ext cx="11765902" cy="5320835"/>
          </a:xfrm>
          <a:prstGeom prst="rect">
            <a:avLst/>
          </a:prstGeom>
          <a:solidFill>
            <a:schemeClr val="bg1">
              <a:lumMod val="85000"/>
            </a:schemeClr>
          </a:solidFill>
          <a:ln w="76200">
            <a:solidFill>
              <a:srgbClr val="FF99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en-US" sz="3200" b="1" dirty="0">
                <a:solidFill>
                  <a:srgbClr val="0000FF"/>
                </a:solidFill>
                <a:effectLst>
                  <a:outerShdw blurRad="50800" dist="50800" dir="5400000" sx="102000" sy="102000" algn="ctr" rotWithShape="0">
                    <a:srgbClr val="FFFF00"/>
                  </a:outerShdw>
                </a:effectLst>
                <a:latin typeface="Georgia" panose="02040502050405020303" pitchFamily="18" charset="0"/>
              </a:rPr>
              <a:t> Is H1961 a </a:t>
            </a:r>
            <a:r>
              <a:rPr lang="en-US" sz="3200" b="1" u="sng" dirty="0">
                <a:ln>
                  <a:solidFill>
                    <a:srgbClr val="CC00CC"/>
                  </a:solidFill>
                </a:ln>
                <a:solidFill>
                  <a:srgbClr val="0000FF"/>
                </a:solidFill>
                <a:effectLst>
                  <a:outerShdw blurRad="50800" dist="50800" dir="5400000" sx="102000" sy="102000" algn="ctr" rotWithShape="0">
                    <a:srgbClr val="FFFF00"/>
                  </a:outerShdw>
                </a:effectLst>
                <a:latin typeface="Georgia" panose="02040502050405020303" pitchFamily="18" charset="0"/>
              </a:rPr>
              <a:t>verb exposing a transformation</a:t>
            </a:r>
            <a:r>
              <a:rPr lang="en-US" sz="3200" b="1" dirty="0">
                <a:ln>
                  <a:solidFill>
                    <a:srgbClr val="CC00CC"/>
                  </a:solidFill>
                </a:ln>
                <a:solidFill>
                  <a:srgbClr val="0000FF"/>
                </a:solidFill>
                <a:effectLst>
                  <a:outerShdw blurRad="50800" dist="50800" dir="5400000" sx="102000" sy="102000" algn="ctr" rotWithShape="0">
                    <a:srgbClr val="FFFF00"/>
                  </a:outerShdw>
                </a:effectLst>
                <a:latin typeface="Georgia" panose="02040502050405020303" pitchFamily="18" charset="0"/>
              </a:rPr>
              <a:t>,</a:t>
            </a:r>
            <a:r>
              <a:rPr lang="en-US" sz="3200" b="1" dirty="0">
                <a:solidFill>
                  <a:srgbClr val="0000FF"/>
                </a:solidFill>
                <a:effectLst>
                  <a:outerShdw blurRad="50800" dist="50800" dir="5400000" sx="102000" sy="102000" algn="ctr" rotWithShape="0">
                    <a:srgbClr val="FFFF00"/>
                  </a:outerShdw>
                </a:effectLst>
                <a:latin typeface="Georgia" panose="02040502050405020303" pitchFamily="18" charset="0"/>
              </a:rPr>
              <a:t> or, is it a</a:t>
            </a:r>
            <a:br>
              <a:rPr lang="en-US" sz="3200" b="1" dirty="0">
                <a:solidFill>
                  <a:srgbClr val="0000FF"/>
                </a:solidFill>
                <a:effectLst>
                  <a:outerShdw blurRad="50800" dist="50800" dir="5400000" sx="102000" sy="102000" algn="ctr" rotWithShape="0">
                    <a:srgbClr val="FFFF00"/>
                  </a:outerShdw>
                </a:effectLst>
                <a:latin typeface="Georgia" panose="02040502050405020303" pitchFamily="18" charset="0"/>
              </a:rPr>
            </a:br>
            <a:r>
              <a:rPr lang="en-US" sz="3200" b="1" dirty="0">
                <a:solidFill>
                  <a:srgbClr val="0000FF"/>
                </a:solidFill>
                <a:effectLst>
                  <a:outerShdw blurRad="50800" dist="50800" dir="5400000" sx="102000" sy="102000" algn="ctr" rotWithShape="0">
                    <a:srgbClr val="FFFF00"/>
                  </a:outerShdw>
                </a:effectLst>
                <a:latin typeface="Georgia" panose="02040502050405020303" pitchFamily="18" charset="0"/>
              </a:rPr>
              <a:t>   </a:t>
            </a:r>
            <a:r>
              <a:rPr lang="en-US" sz="3200" b="1" dirty="0">
                <a:solidFill>
                  <a:schemeClr val="tx1"/>
                </a:solidFill>
                <a:effectLst>
                  <a:outerShdw blurRad="50800" dist="50800" dir="5400000" sx="102000" sy="102000" algn="ctr" rotWithShape="0">
                    <a:srgbClr val="FFFF00"/>
                  </a:outerShdw>
                </a:effectLst>
                <a:latin typeface="Georgia" panose="02040502050405020303" pitchFamily="18" charset="0"/>
              </a:rPr>
              <a:t>summary statement/description </a:t>
            </a:r>
            <a:r>
              <a:rPr lang="en-US" sz="3200" b="1" dirty="0">
                <a:solidFill>
                  <a:srgbClr val="0000FF"/>
                </a:solidFill>
                <a:effectLst>
                  <a:outerShdw blurRad="50800" dist="50800" dir="5400000" sx="102000" sy="102000" algn="ctr" rotWithShape="0">
                    <a:srgbClr val="FFFF00"/>
                  </a:outerShdw>
                </a:effectLst>
                <a:latin typeface="Georgia" panose="02040502050405020303" pitchFamily="18" charset="0"/>
              </a:rPr>
              <a:t>of a past condition?</a:t>
            </a:r>
            <a:br>
              <a:rPr lang="en-US" sz="3200" b="1" dirty="0">
                <a:solidFill>
                  <a:srgbClr val="0000FF"/>
                </a:solidFill>
                <a:effectLst>
                  <a:outerShdw blurRad="50800" dist="50800" dir="5400000" sx="102000" sy="102000" algn="ctr" rotWithShape="0">
                    <a:srgbClr val="FFFF00"/>
                  </a:outerShdw>
                </a:effectLst>
                <a:latin typeface="Georgia" panose="02040502050405020303" pitchFamily="18" charset="0"/>
              </a:rPr>
            </a:br>
            <a:endParaRPr lang="en-US" sz="3200" b="1" dirty="0">
              <a:solidFill>
                <a:srgbClr val="0000FF"/>
              </a:solidFill>
              <a:effectLst>
                <a:outerShdw blurRad="50800" dist="50800" dir="5400000" sx="102000" sy="102000" algn="ctr" rotWithShape="0">
                  <a:srgbClr val="FFFF00"/>
                </a:outerShdw>
              </a:effectLst>
              <a:latin typeface="Georgia" panose="02040502050405020303" pitchFamily="18" charset="0"/>
            </a:endParaRPr>
          </a:p>
          <a:p>
            <a:r>
              <a:rPr lang="en-US" sz="2800" i="1" dirty="0">
                <a:solidFill>
                  <a:srgbClr val="008080"/>
                </a:solidFill>
                <a:latin typeface="Georgia" panose="02040502050405020303" pitchFamily="18" charset="0"/>
              </a:rPr>
              <a:t>Etymological Dictionary of the Hebrew Language  </a:t>
            </a:r>
            <a:r>
              <a:rPr lang="en-US" sz="2800" dirty="0">
                <a:solidFill>
                  <a:schemeClr val="tx1">
                    <a:lumMod val="95000"/>
                    <a:lumOff val="5000"/>
                  </a:schemeClr>
                </a:solidFill>
              </a:rPr>
              <a:t>By Earnest Klein</a:t>
            </a:r>
            <a:br>
              <a:rPr lang="en-US" sz="3200" dirty="0"/>
            </a:br>
            <a:r>
              <a:rPr lang="en-US" sz="3200" b="1" dirty="0">
                <a:solidFill>
                  <a:srgbClr val="9900FF"/>
                </a:solidFill>
                <a:latin typeface="Times New Roman" panose="02020603050405020304" pitchFamily="18" charset="0"/>
                <a:ea typeface="Calibri" panose="020F0502020204030204" pitchFamily="34" charset="0"/>
              </a:rPr>
              <a:t>ה</a:t>
            </a:r>
            <a:r>
              <a:rPr lang="en-US" sz="1100" b="1" baseline="-25000" dirty="0">
                <a:solidFill>
                  <a:srgbClr val="FFFFFF"/>
                </a:solidFill>
                <a:latin typeface="Times New Roman" panose="02020603050405020304" pitchFamily="18" charset="0"/>
                <a:ea typeface="Calibri" panose="020F0502020204030204" pitchFamily="34" charset="0"/>
              </a:rPr>
              <a:t> </a:t>
            </a:r>
            <a:r>
              <a:rPr lang="en-US" sz="3600" b="1" dirty="0">
                <a:solidFill>
                  <a:srgbClr val="9900FF"/>
                </a:solidFill>
                <a:latin typeface="Times New Roman" panose="02020603050405020304" pitchFamily="18" charset="0"/>
                <a:ea typeface="Calibri" panose="020F0502020204030204" pitchFamily="34" charset="0"/>
              </a:rPr>
              <a:t>י</a:t>
            </a:r>
            <a:r>
              <a:rPr lang="en-US" sz="11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ת</a:t>
            </a:r>
            <a:r>
              <a:rPr lang="en-US" sz="1100" b="1" baseline="-25000" dirty="0">
                <a:solidFill>
                  <a:srgbClr val="FFFFFF"/>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ה – </a:t>
            </a:r>
            <a:r>
              <a:rPr lang="en-US" sz="3200"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eithe</a:t>
            </a:r>
            <a:r>
              <a:rPr lang="en-US" sz="32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3200"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t>(a derivative of </a:t>
            </a:r>
            <a:r>
              <a:rPr lang="en-US" sz="3200" b="1" dirty="0">
                <a:solidFill>
                  <a:srgbClr val="9900FF"/>
                </a:solidFill>
                <a:latin typeface="Times New Roman" panose="02020603050405020304" pitchFamily="18" charset="0"/>
                <a:ea typeface="Calibri" panose="020F0502020204030204" pitchFamily="34" charset="0"/>
              </a:rPr>
              <a:t>ה</a:t>
            </a:r>
            <a:r>
              <a:rPr lang="en-US" sz="1100" b="1" baseline="-25000" dirty="0">
                <a:solidFill>
                  <a:srgbClr val="FFFFFF"/>
                </a:solidFill>
                <a:latin typeface="Times New Roman" panose="02020603050405020304" pitchFamily="18" charset="0"/>
                <a:ea typeface="Calibri" panose="020F0502020204030204" pitchFamily="34" charset="0"/>
              </a:rPr>
              <a:t> </a:t>
            </a:r>
            <a:r>
              <a:rPr lang="en-US" sz="3600" b="1" dirty="0">
                <a:solidFill>
                  <a:srgbClr val="9900FF"/>
                </a:solidFill>
                <a:latin typeface="Times New Roman" panose="02020603050405020304" pitchFamily="18" charset="0"/>
                <a:ea typeface="Calibri" panose="020F0502020204030204" pitchFamily="34" charset="0"/>
              </a:rPr>
              <a:t>י</a:t>
            </a:r>
            <a:r>
              <a:rPr lang="en-US" sz="1050" b="1" dirty="0">
                <a:solidFill>
                  <a:srgbClr val="92D050"/>
                </a:solidFill>
                <a:latin typeface="Times New Roman" panose="02020603050405020304" pitchFamily="18" charset="0"/>
                <a:ea typeface="Calibri" panose="020F0502020204030204" pitchFamily="34" charset="0"/>
              </a:rPr>
              <a:t> </a:t>
            </a:r>
            <a:r>
              <a:rPr lang="en-US" sz="3200" b="1" dirty="0">
                <a:solidFill>
                  <a:srgbClr val="9900FF"/>
                </a:solidFill>
                <a:latin typeface="Times New Roman" panose="02020603050405020304" pitchFamily="18" charset="0"/>
                <a:ea typeface="Calibri" panose="020F0502020204030204" pitchFamily="34" charset="0"/>
              </a:rPr>
              <a:t>ה</a:t>
            </a:r>
            <a:r>
              <a:rPr lang="en-US" sz="3200" dirty="0">
                <a:solidFill>
                  <a:schemeClr val="tx1">
                    <a:lumMod val="95000"/>
                    <a:lumOff val="5000"/>
                  </a:schemeClr>
                </a:solidFill>
                <a:ea typeface="Calibri" panose="020F0502020204030204" pitchFamily="34" charset="0"/>
              </a:rPr>
              <a:t>)</a:t>
            </a:r>
            <a:r>
              <a:rPr lang="en-US" sz="3200" dirty="0">
                <a:solidFill>
                  <a:srgbClr val="C55A11"/>
                </a:solidFill>
                <a:ea typeface="Calibri" panose="020F0502020204030204" pitchFamily="34" charset="0"/>
              </a:rPr>
              <a:t>   </a:t>
            </a:r>
            <a:r>
              <a:rPr lang="en-US" sz="3200" dirty="0">
                <a:solidFill>
                  <a:schemeClr val="tx1">
                    <a:lumMod val="95000"/>
                    <a:lumOff val="5000"/>
                  </a:schemeClr>
                </a:solidFill>
                <a:ea typeface="Calibri" panose="020F0502020204030204" pitchFamily="34" charset="0"/>
              </a:rPr>
              <a:t>pg. 148</a:t>
            </a:r>
            <a:br>
              <a:rPr lang="en-US" sz="3200" dirty="0"/>
            </a:br>
            <a:r>
              <a:rPr lang="en-US" sz="3200" dirty="0"/>
              <a:t>   </a:t>
            </a:r>
            <a:r>
              <a:rPr lang="en-US" sz="3200" dirty="0">
                <a:solidFill>
                  <a:schemeClr val="tx1"/>
                </a:solidFill>
              </a:rPr>
              <a:t>to exist, </a:t>
            </a:r>
            <a:r>
              <a:rPr lang="en-US" sz="3200" dirty="0">
                <a:solidFill>
                  <a:schemeClr val="tx1"/>
                </a:solidFill>
                <a:effectLst>
                  <a:outerShdw blurRad="50800" dist="50800" dir="5400000" algn="ctr" rotWithShape="0">
                    <a:srgbClr val="00FF00"/>
                  </a:outerShdw>
                </a:effectLst>
              </a:rPr>
              <a:t>happen, become </a:t>
            </a:r>
            <a:r>
              <a:rPr lang="en-US" sz="3200" dirty="0">
                <a:solidFill>
                  <a:schemeClr val="tx1"/>
                </a:solidFill>
              </a:rPr>
              <a:t>– </a:t>
            </a:r>
            <a:r>
              <a:rPr lang="en-US" sz="3200" dirty="0" err="1">
                <a:solidFill>
                  <a:schemeClr val="tx1"/>
                </a:solidFill>
              </a:rPr>
              <a:t>Qal</a:t>
            </a:r>
            <a:r>
              <a:rPr lang="en-US" sz="3200" dirty="0">
                <a:solidFill>
                  <a:schemeClr val="tx1"/>
                </a:solidFill>
              </a:rPr>
              <a:t> – was, existed,   </a:t>
            </a:r>
            <a:r>
              <a:rPr lang="en-US" sz="3200" dirty="0">
                <a:solidFill>
                  <a:srgbClr val="CC00FF"/>
                </a:solidFill>
              </a:rPr>
              <a:t>2. </a:t>
            </a:r>
            <a:r>
              <a:rPr lang="en-US" sz="3200" dirty="0">
                <a:solidFill>
                  <a:schemeClr val="tx1"/>
                </a:solidFill>
                <a:effectLst>
                  <a:outerShdw blurRad="50800" dist="50800" dir="5400000" algn="ctr" rotWithShape="0">
                    <a:srgbClr val="00FF00"/>
                  </a:outerShdw>
                </a:effectLst>
              </a:rPr>
              <a:t>came into being,</a:t>
            </a:r>
            <a:br>
              <a:rPr lang="en-US" sz="3200" dirty="0">
                <a:solidFill>
                  <a:schemeClr val="tx1"/>
                </a:solidFill>
                <a:effectLst>
                  <a:outerShdw blurRad="50800" dist="50800" dir="5400000" algn="ctr" rotWithShape="0">
                    <a:srgbClr val="00FF00"/>
                  </a:outerShdw>
                </a:effectLst>
              </a:rPr>
            </a:br>
            <a:r>
              <a:rPr lang="en-US" sz="3200" dirty="0">
                <a:solidFill>
                  <a:schemeClr val="tx1"/>
                </a:solidFill>
              </a:rPr>
              <a:t>   </a:t>
            </a:r>
            <a:r>
              <a:rPr lang="en-US" sz="3200" dirty="0">
                <a:solidFill>
                  <a:schemeClr val="tx1"/>
                </a:solidFill>
                <a:effectLst>
                  <a:outerShdw blurRad="50800" dist="50800" dir="5400000" algn="ctr" rotWithShape="0">
                    <a:srgbClr val="00FF00"/>
                  </a:outerShdw>
                </a:effectLst>
              </a:rPr>
              <a:t>became</a:t>
            </a:r>
            <a:r>
              <a:rPr lang="en-US" sz="3200" dirty="0"/>
              <a:t>   </a:t>
            </a:r>
            <a:r>
              <a:rPr lang="en-US" sz="3200" dirty="0">
                <a:solidFill>
                  <a:srgbClr val="CC00FF"/>
                </a:solidFill>
              </a:rPr>
              <a:t>3. </a:t>
            </a:r>
            <a:r>
              <a:rPr lang="en-US" sz="3200" dirty="0">
                <a:solidFill>
                  <a:schemeClr val="tx1"/>
                </a:solidFill>
              </a:rPr>
              <a:t>he remained </a:t>
            </a:r>
            <a:r>
              <a:rPr lang="en-US" sz="3200" dirty="0"/>
              <a:t>	 </a:t>
            </a:r>
            <a:r>
              <a:rPr lang="en-US" sz="3200" dirty="0">
                <a:solidFill>
                  <a:srgbClr val="CC00FF"/>
                </a:solidFill>
              </a:rPr>
              <a:t>4. </a:t>
            </a:r>
            <a:r>
              <a:rPr lang="en-US" sz="3200" dirty="0">
                <a:solidFill>
                  <a:schemeClr val="tx1"/>
                </a:solidFill>
                <a:effectLst>
                  <a:outerShdw blurRad="50800" dist="50800" dir="5400000" algn="ctr" rotWithShape="0">
                    <a:srgbClr val="00FF00"/>
                  </a:outerShdw>
                </a:effectLst>
              </a:rPr>
              <a:t>it came to pass, happened</a:t>
            </a:r>
            <a:br>
              <a:rPr lang="en-US" sz="3200" dirty="0">
                <a:solidFill>
                  <a:schemeClr val="tx1"/>
                </a:solidFill>
                <a:effectLst>
                  <a:outerShdw blurRad="50800" dist="50800" dir="5400000" algn="ctr" rotWithShape="0">
                    <a:srgbClr val="00FF00"/>
                  </a:outerShdw>
                </a:effectLst>
              </a:rPr>
            </a:br>
            <a:r>
              <a:rPr lang="en-US" sz="3200" dirty="0">
                <a:solidFill>
                  <a:schemeClr val="tx1"/>
                </a:solidFill>
                <a:effectLst>
                  <a:outerShdw blurRad="50800" dist="50800" dir="5400000" algn="ctr" rotWithShape="0">
                    <a:srgbClr val="00FF00"/>
                  </a:outerShdw>
                </a:effectLst>
              </a:rPr>
              <a:t>		</a:t>
            </a:r>
            <a:r>
              <a:rPr lang="en-US" sz="3200" dirty="0">
                <a:solidFill>
                  <a:schemeClr val="tx1"/>
                </a:solidFill>
              </a:rPr>
              <a:t>Please </a:t>
            </a:r>
            <a:r>
              <a:rPr lang="en-US" sz="3200" u="sng" dirty="0">
                <a:solidFill>
                  <a:schemeClr val="tx1"/>
                </a:solidFill>
              </a:rPr>
              <a:t>ALSO</a:t>
            </a:r>
            <a:r>
              <a:rPr lang="en-US" sz="3200" dirty="0">
                <a:solidFill>
                  <a:schemeClr val="tx1"/>
                </a:solidFill>
              </a:rPr>
              <a:t> note the ones that are </a:t>
            </a:r>
            <a:r>
              <a:rPr lang="en-US" sz="3200" b="1" u="sng" dirty="0">
                <a:solidFill>
                  <a:schemeClr val="tx1"/>
                </a:solidFill>
              </a:rPr>
              <a:t>NOT</a:t>
            </a:r>
            <a:r>
              <a:rPr lang="en-US" sz="3200" dirty="0">
                <a:solidFill>
                  <a:schemeClr val="tx1"/>
                </a:solidFill>
              </a:rPr>
              <a:t> highlighted!</a:t>
            </a:r>
            <a:br>
              <a:rPr lang="en-US" sz="3200" dirty="0"/>
            </a:br>
            <a:endParaRPr lang="en-CA" sz="3200" b="1" dirty="0">
              <a:effectLst>
                <a:outerShdw blurRad="50800" dist="50800" dir="5400000" algn="ctr" rotWithShape="0">
                  <a:srgbClr val="00FF00"/>
                </a:outerShdw>
              </a:effectLst>
            </a:endParaRPr>
          </a:p>
        </p:txBody>
      </p:sp>
      <p:sp>
        <p:nvSpPr>
          <p:cNvPr id="16" name="Rectangle 15">
            <a:extLst>
              <a:ext uri="{FF2B5EF4-FFF2-40B4-BE49-F238E27FC236}">
                <a16:creationId xmlns:a16="http://schemas.microsoft.com/office/drawing/2014/main" id="{EF9BDE98-CB8D-4D62-9FCB-75EAA23E821D}"/>
              </a:ext>
            </a:extLst>
          </p:cNvPr>
          <p:cNvSpPr/>
          <p:nvPr/>
        </p:nvSpPr>
        <p:spPr>
          <a:xfrm>
            <a:off x="83975" y="221525"/>
            <a:ext cx="12008497" cy="935471"/>
          </a:xfrm>
          <a:prstGeom prst="rect">
            <a:avLst/>
          </a:prstGeom>
          <a:gradFill flip="none" rotWithShape="1">
            <a:gsLst>
              <a:gs pos="24000">
                <a:srgbClr val="FFFF00"/>
              </a:gs>
              <a:gs pos="52000">
                <a:srgbClr val="FF7C80">
                  <a:alpha val="98000"/>
                </a:srgbClr>
              </a:gs>
              <a:gs pos="72000">
                <a:srgbClr val="00FF00"/>
              </a:gs>
            </a:gsLst>
            <a:lin ang="600000" scaled="0"/>
            <a:tileRect/>
          </a:gra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latin typeface="Arial Black" panose="020B0A04020102020204" pitchFamily="34" charset="0"/>
              </a:rPr>
              <a:t>Let’s dig in to this word </a:t>
            </a:r>
            <a:r>
              <a:rPr lang="en-CA" sz="2800" dirty="0">
                <a:solidFill>
                  <a:srgbClr val="0000FF"/>
                </a:solidFill>
                <a:latin typeface="Arial Black" panose="020B0A04020102020204" pitchFamily="34" charset="0"/>
              </a:rPr>
              <a:t>eithe</a:t>
            </a:r>
            <a:r>
              <a:rPr lang="en-CA" sz="2800" dirty="0">
                <a:solidFill>
                  <a:schemeClr val="tx1"/>
                </a:solidFill>
                <a:latin typeface="Arial Black" panose="020B0A04020102020204" pitchFamily="34" charset="0"/>
              </a:rPr>
              <a:t> (</a:t>
            </a:r>
            <a:r>
              <a:rPr lang="en-CA" sz="2800" dirty="0" err="1">
                <a:solidFill>
                  <a:srgbClr val="0000FF"/>
                </a:solidFill>
                <a:latin typeface="Arial Black" panose="020B0A04020102020204" pitchFamily="34" charset="0"/>
              </a:rPr>
              <a:t>hayah</a:t>
            </a:r>
            <a:r>
              <a:rPr lang="en-CA" sz="2800" dirty="0">
                <a:solidFill>
                  <a:schemeClr val="tx1"/>
                </a:solidFill>
                <a:latin typeface="Arial Black" panose="020B0A04020102020204" pitchFamily="34" charset="0"/>
              </a:rPr>
              <a:t> with the </a:t>
            </a:r>
            <a:r>
              <a:rPr lang="en-CA" sz="2800" dirty="0" err="1">
                <a:solidFill>
                  <a:srgbClr val="0000FF"/>
                </a:solidFill>
                <a:latin typeface="Arial Black" panose="020B0A04020102020204" pitchFamily="34" charset="0"/>
              </a:rPr>
              <a:t>Tav</a:t>
            </a:r>
            <a:r>
              <a:rPr lang="en-CA" sz="2800" dirty="0">
                <a:solidFill>
                  <a:schemeClr val="tx1"/>
                </a:solidFill>
                <a:latin typeface="Arial Black" panose="020B0A04020102020204" pitchFamily="34" charset="0"/>
              </a:rPr>
              <a:t> </a:t>
            </a:r>
            <a:r>
              <a:rPr lang="en-CA" sz="2800" dirty="0">
                <a:ln>
                  <a:solidFill>
                    <a:srgbClr val="0000FF"/>
                  </a:solidFill>
                </a:ln>
                <a:solidFill>
                  <a:srgbClr val="CC00CC"/>
                </a:solidFill>
                <a:latin typeface="Arial Black" panose="020B0A04020102020204" pitchFamily="34" charset="0"/>
              </a:rPr>
              <a:t>dropped</a:t>
            </a:r>
            <a:r>
              <a:rPr lang="en-CA" sz="2800" dirty="0">
                <a:solidFill>
                  <a:schemeClr val="tx1"/>
                </a:solidFill>
                <a:latin typeface="Arial Black" panose="020B0A04020102020204" pitchFamily="34" charset="0"/>
              </a:rPr>
              <a:t>)!</a:t>
            </a:r>
          </a:p>
        </p:txBody>
      </p:sp>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466400" y="6400782"/>
            <a:ext cx="510995" cy="301010"/>
          </a:xfrm>
        </p:spPr>
        <p:txBody>
          <a:bodyPr/>
          <a:lstStyle/>
          <a:p>
            <a:fld id="{CAB0B796-0BEC-434C-B7F9-2382C16E0666}" type="slidenum">
              <a:rPr lang="en-CA" sz="1400" b="1" smtClean="0">
                <a:solidFill>
                  <a:schemeClr val="tx1"/>
                </a:solidFill>
              </a:rPr>
              <a:t>37</a:t>
            </a:fld>
            <a:endParaRPr lang="en-CA" b="1" dirty="0">
              <a:solidFill>
                <a:schemeClr val="tx1"/>
              </a:solidFill>
            </a:endParaRPr>
          </a:p>
        </p:txBody>
      </p:sp>
      <p:pic>
        <p:nvPicPr>
          <p:cNvPr id="8" name="Picture 3" descr="C:\Users\Rae\Desktop\yellow face oooh clear.png">
            <a:extLst>
              <a:ext uri="{FF2B5EF4-FFF2-40B4-BE49-F238E27FC236}">
                <a16:creationId xmlns:a16="http://schemas.microsoft.com/office/drawing/2014/main" id="{85B4F0D3-B83A-4258-9D8D-BDF827425BE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57209" y="5135829"/>
            <a:ext cx="1429068" cy="141545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2AF9868-A74E-4E34-8E43-BF707F8BABCD}"/>
              </a:ext>
            </a:extLst>
          </p:cNvPr>
          <p:cNvSpPr/>
          <p:nvPr/>
        </p:nvSpPr>
        <p:spPr>
          <a:xfrm>
            <a:off x="2789274" y="3346220"/>
            <a:ext cx="3601616" cy="577639"/>
          </a:xfrm>
          <a:prstGeom prst="rect">
            <a:avLst/>
          </a:prstGeom>
          <a:noFill/>
          <a:ln w="76200">
            <a:solidFill>
              <a:srgbClr val="CC00CC"/>
            </a:solidFill>
          </a:ln>
          <a:effectLst>
            <a:glow rad="127000">
              <a:srgbClr val="FFFF00"/>
            </a:glow>
            <a:innerShdw blurRad="508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ectangle 2">
            <a:extLst>
              <a:ext uri="{FF2B5EF4-FFF2-40B4-BE49-F238E27FC236}">
                <a16:creationId xmlns:a16="http://schemas.microsoft.com/office/drawing/2014/main" id="{425DAC48-0C86-4922-A4F8-E0F66AF0E110}"/>
              </a:ext>
            </a:extLst>
          </p:cNvPr>
          <p:cNvSpPr/>
          <p:nvPr/>
        </p:nvSpPr>
        <p:spPr>
          <a:xfrm>
            <a:off x="211493" y="5366471"/>
            <a:ext cx="10317962" cy="11876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i="1" dirty="0">
                <a:solidFill>
                  <a:srgbClr val="008080"/>
                </a:solidFill>
                <a:latin typeface="Georgia" panose="02040502050405020303" pitchFamily="18" charset="0"/>
                <a:ea typeface="Batang"/>
                <a:cs typeface="Calibri" panose="020F0502020204030204" pitchFamily="34" charset="0"/>
              </a:rPr>
              <a:t> A Hebrew English Lexicon</a:t>
            </a:r>
            <a:r>
              <a:rPr lang="en-US" sz="4000" i="1" dirty="0">
                <a:solidFill>
                  <a:srgbClr val="008080"/>
                </a:solidFill>
                <a:latin typeface="Georgia" panose="02040502050405020303" pitchFamily="18" charset="0"/>
                <a:ea typeface="Batang"/>
                <a:cs typeface="Calibri" panose="020F0502020204030204" pitchFamily="34" charset="0"/>
              </a:rPr>
              <a:t>	</a:t>
            </a:r>
            <a:r>
              <a:rPr lang="en-US" sz="2800" dirty="0">
                <a:solidFill>
                  <a:prstClr val="black"/>
                </a:solidFill>
                <a:latin typeface="Calibri" panose="020F0502020204030204" pitchFamily="34" charset="0"/>
                <a:ea typeface="Batang"/>
                <a:cs typeface="Calibri" panose="020F0502020204030204" pitchFamily="34" charset="0"/>
              </a:rPr>
              <a:t>by John Parkhurst	(</a:t>
            </a:r>
            <a:r>
              <a:rPr lang="en-US" sz="2800" dirty="0">
                <a:solidFill>
                  <a:prstClr val="black"/>
                </a:solidFill>
                <a:uFill>
                  <a:solidFill>
                    <a:srgbClr val="FF0000"/>
                  </a:solidFill>
                </a:uFill>
                <a:latin typeface="Calibri" panose="020F0502020204030204" pitchFamily="34" charset="0"/>
                <a:ea typeface="Batang"/>
                <a:cs typeface="Calibri" panose="020F0502020204030204" pitchFamily="34" charset="0"/>
              </a:rPr>
              <a:t>1762</a:t>
            </a:r>
            <a:r>
              <a:rPr lang="en-US" sz="2800" dirty="0">
                <a:solidFill>
                  <a:prstClr val="black"/>
                </a:solidFill>
                <a:latin typeface="Calibri" panose="020F0502020204030204" pitchFamily="34" charset="0"/>
                <a:ea typeface="Batang"/>
                <a:cs typeface="Calibri" panose="020F0502020204030204" pitchFamily="34" charset="0"/>
              </a:rPr>
              <a:t>)</a:t>
            </a:r>
            <a:br>
              <a:rPr lang="en-US" sz="2800" dirty="0">
                <a:solidFill>
                  <a:prstClr val="black"/>
                </a:solidFill>
                <a:latin typeface="Calibri" panose="020F0502020204030204" pitchFamily="34" charset="0"/>
                <a:ea typeface="Batang"/>
                <a:cs typeface="Calibri" panose="020F0502020204030204" pitchFamily="34" charset="0"/>
              </a:rPr>
            </a:br>
            <a:r>
              <a:rPr lang="en-US" sz="3200" dirty="0">
                <a:solidFill>
                  <a:prstClr val="black"/>
                </a:solidFill>
                <a:latin typeface="Calibri" panose="020F0502020204030204" pitchFamily="34" charset="0"/>
                <a:ea typeface="Batang"/>
                <a:cs typeface="Calibri" panose="020F0502020204030204" pitchFamily="34" charset="0"/>
              </a:rPr>
              <a:t>	to be, exist, </a:t>
            </a:r>
            <a:r>
              <a:rPr lang="en-US" sz="3200" b="1" dirty="0">
                <a:solidFill>
                  <a:prstClr val="black"/>
                </a:solidFill>
                <a:effectLst>
                  <a:outerShdw blurRad="50800" dist="50800" dir="5400000" algn="ctr" rotWithShape="0">
                    <a:srgbClr val="00FF00"/>
                  </a:outerShdw>
                </a:effectLst>
                <a:latin typeface="Calibri" panose="020F0502020204030204" pitchFamily="34" charset="0"/>
                <a:ea typeface="Batang"/>
                <a:cs typeface="Calibri" panose="020F0502020204030204" pitchFamily="34" charset="0"/>
              </a:rPr>
              <a:t>denoting the state of condition of being.</a:t>
            </a:r>
            <a:endParaRPr lang="en-CA" dirty="0"/>
          </a:p>
        </p:txBody>
      </p:sp>
    </p:spTree>
    <p:extLst>
      <p:ext uri="{BB962C8B-B14F-4D97-AF65-F5344CB8AC3E}">
        <p14:creationId xmlns:p14="http://schemas.microsoft.com/office/powerpoint/2010/main" val="423292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circle(in)">
                                      <p:cBhvr>
                                        <p:cTn id="11" dur="2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45"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2000"/>
                                        <p:tgtEl>
                                          <p:spTgt spid="2"/>
                                        </p:tgtEl>
                                      </p:cBhvr>
                                    </p:animEffect>
                                    <p:anim calcmode="lin" valueType="num">
                                      <p:cBhvr>
                                        <p:cTn id="17" dur="2000" fill="hold"/>
                                        <p:tgtEl>
                                          <p:spTgt spid="2"/>
                                        </p:tgtEl>
                                        <p:attrNameLst>
                                          <p:attrName>ppt_w</p:attrName>
                                        </p:attrNameLst>
                                      </p:cBhvr>
                                      <p:tavLst>
                                        <p:tav tm="0" fmla="#ppt_w*sin(2.5*pi*$)">
                                          <p:val>
                                            <p:fltVal val="0"/>
                                          </p:val>
                                        </p:tav>
                                        <p:tav tm="100000">
                                          <p:val>
                                            <p:fltVal val="1"/>
                                          </p:val>
                                        </p:tav>
                                      </p:tavLst>
                                    </p:anim>
                                    <p:anim calcmode="lin" valueType="num">
                                      <p:cBhvr>
                                        <p:cTn id="18" dur="2000" fill="hold"/>
                                        <p:tgtEl>
                                          <p:spTgt spid="2"/>
                                        </p:tgtEl>
                                        <p:attrNameLst>
                                          <p:attrName>ppt_h</p:attrName>
                                        </p:attrNameLst>
                                      </p:cBhvr>
                                      <p:tavLst>
                                        <p:tav tm="0">
                                          <p:val>
                                            <p:strVal val="#ppt_h"/>
                                          </p:val>
                                        </p:tav>
                                        <p:tav tm="100000">
                                          <p:val>
                                            <p:strVal val="#ppt_h"/>
                                          </p:val>
                                        </p:tav>
                                      </p:tavLst>
                                    </p:anim>
                                  </p:childTnLst>
                                </p:cTn>
                              </p:par>
                            </p:childTnLst>
                          </p:cTn>
                        </p:par>
                        <p:par>
                          <p:cTn id="19" fill="hold">
                            <p:stCondLst>
                              <p:cond delay="2000"/>
                            </p:stCondLst>
                            <p:childTnLst>
                              <p:par>
                                <p:cTn id="20" presetID="16" presetClass="entr" presetSubtype="21" fill="hold" nodeType="afterEffect">
                                  <p:stCondLst>
                                    <p:cond delay="0"/>
                                  </p:stCondLst>
                                  <p:childTnLst>
                                    <p:set>
                                      <p:cBhvr>
                                        <p:cTn id="21" dur="1" fill="hold">
                                          <p:stCondLst>
                                            <p:cond delay="0"/>
                                          </p:stCondLst>
                                        </p:cTn>
                                        <p:tgtEl>
                                          <p:spTgt spid="13">
                                            <p:txEl>
                                              <p:pRg st="1" end="1"/>
                                            </p:txEl>
                                          </p:spTgt>
                                        </p:tgtEl>
                                        <p:attrNameLst>
                                          <p:attrName>style.visibility</p:attrName>
                                        </p:attrNameLst>
                                      </p:cBhvr>
                                      <p:to>
                                        <p:strVal val="visible"/>
                                      </p:to>
                                    </p:set>
                                    <p:animEffect transition="in" filter="barn(inVertical)">
                                      <p:cBhvr>
                                        <p:cTn id="22" dur="500"/>
                                        <p:tgtEl>
                                          <p:spTgt spid="1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 grpId="0" animBg="1"/>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11000">
              <a:schemeClr val="accent1">
                <a:lumMod val="60000"/>
                <a:lumOff val="40000"/>
              </a:schemeClr>
            </a:gs>
            <a:gs pos="83000">
              <a:srgbClr val="7030A0">
                <a:alpha val="98000"/>
              </a:srgbClr>
            </a:gs>
            <a:gs pos="45000">
              <a:schemeClr val="accent1">
                <a:lumMod val="60000"/>
                <a:lumOff val="40000"/>
              </a:schemeClr>
            </a:gs>
          </a:gsLst>
          <a:lin ang="5400000" scaled="1"/>
        </a:gra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6252AF1-BFAF-415A-9F15-4E3106DF3216}"/>
              </a:ext>
            </a:extLst>
          </p:cNvPr>
          <p:cNvSpPr/>
          <p:nvPr/>
        </p:nvSpPr>
        <p:spPr>
          <a:xfrm>
            <a:off x="4403764" y="862541"/>
            <a:ext cx="457200" cy="52411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4000" dirty="0"/>
          </a:p>
        </p:txBody>
      </p:sp>
      <p:sp>
        <p:nvSpPr>
          <p:cNvPr id="13" name="Rectangle 12">
            <a:extLst>
              <a:ext uri="{FF2B5EF4-FFF2-40B4-BE49-F238E27FC236}">
                <a16:creationId xmlns:a16="http://schemas.microsoft.com/office/drawing/2014/main" id="{9A7ECBC3-51A1-4436-8DD5-62D3B2BF6FBA}"/>
              </a:ext>
            </a:extLst>
          </p:cNvPr>
          <p:cNvSpPr/>
          <p:nvPr/>
        </p:nvSpPr>
        <p:spPr>
          <a:xfrm>
            <a:off x="214605" y="1043710"/>
            <a:ext cx="11765902" cy="5663786"/>
          </a:xfrm>
          <a:prstGeom prst="rect">
            <a:avLst/>
          </a:prstGeom>
          <a:solidFill>
            <a:schemeClr val="bg1">
              <a:lumMod val="85000"/>
            </a:schemeClr>
          </a:solidFill>
          <a:ln w="76200">
            <a:solidFill>
              <a:srgbClr val="FF99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en-US" sz="2800" i="1" dirty="0">
                <a:solidFill>
                  <a:srgbClr val="008080"/>
                </a:solidFill>
                <a:latin typeface="Georgia" panose="02040502050405020303" pitchFamily="18" charset="0"/>
                <a:ea typeface="Calibri" panose="020F0502020204030204" pitchFamily="34" charset="0"/>
                <a:cs typeface="Times New Roman" panose="02020603050405020304" pitchFamily="18" charset="0"/>
              </a:rPr>
              <a:t>Brown-Driver-Briggs</a:t>
            </a: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lists several other definitions for the word “was”</a:t>
            </a:r>
            <a:b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9900FF"/>
                </a:solidFill>
                <a:latin typeface="Times New Roman" panose="02020603050405020304" pitchFamily="18" charset="0"/>
                <a:ea typeface="Calibri" panose="020F0502020204030204" pitchFamily="34" charset="0"/>
              </a:rPr>
              <a:t>ה</a:t>
            </a:r>
            <a:r>
              <a:rPr lang="en-US" sz="800" baseline="-25000" dirty="0">
                <a:noFill/>
                <a:latin typeface="Times New Roman" panose="02020603050405020304" pitchFamily="18" charset="0"/>
                <a:ea typeface="Calibri" panose="020F0502020204030204" pitchFamily="34" charset="0"/>
              </a:rPr>
              <a:t>.</a:t>
            </a:r>
            <a:r>
              <a:rPr lang="en-US" sz="2800" dirty="0">
                <a:solidFill>
                  <a:srgbClr val="9900FF"/>
                </a:solidFill>
                <a:latin typeface="Times New Roman" panose="02020603050405020304" pitchFamily="18" charset="0"/>
                <a:ea typeface="Calibri" panose="020F0502020204030204" pitchFamily="34" charset="0"/>
              </a:rPr>
              <a:t>ת</a:t>
            </a:r>
            <a:r>
              <a:rPr lang="en-US" sz="800" baseline="-25000" dirty="0">
                <a:noFill/>
                <a:latin typeface="Times New Roman" panose="02020603050405020304" pitchFamily="18" charset="0"/>
                <a:ea typeface="Calibri" panose="020F0502020204030204" pitchFamily="34" charset="0"/>
              </a:rPr>
              <a:t>.</a:t>
            </a:r>
            <a:r>
              <a:rPr lang="en-US" sz="2800" dirty="0">
                <a:solidFill>
                  <a:srgbClr val="9900FF"/>
                </a:solidFill>
                <a:latin typeface="Times New Roman" panose="02020603050405020304" pitchFamily="18" charset="0"/>
                <a:ea typeface="Calibri" panose="020F0502020204030204" pitchFamily="34" charset="0"/>
              </a:rPr>
              <a:t>י</a:t>
            </a:r>
            <a:r>
              <a:rPr lang="en-US" sz="800" baseline="30000" dirty="0">
                <a:noFill/>
                <a:latin typeface="Times New Roman" panose="02020603050405020304" pitchFamily="18" charset="0"/>
                <a:ea typeface="Calibri" panose="020F0502020204030204" pitchFamily="34" charset="0"/>
              </a:rPr>
              <a:t>.</a:t>
            </a:r>
            <a:r>
              <a:rPr lang="en-US" sz="2800" dirty="0">
                <a:solidFill>
                  <a:srgbClr val="9900FF"/>
                </a:solidFill>
                <a:latin typeface="Times New Roman" panose="02020603050405020304" pitchFamily="18" charset="0"/>
                <a:ea typeface="Calibri" panose="020F0502020204030204" pitchFamily="34" charset="0"/>
              </a:rPr>
              <a:t>ה</a:t>
            </a: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OT:1961. 1) </a:t>
            </a:r>
            <a:r>
              <a:rPr lang="en-US" sz="2800" dirty="0">
                <a:solidFill>
                  <a:prstClr val="black"/>
                </a:solidFill>
                <a:effectLst>
                  <a:outerShdw blurRad="50800" dist="50800" dir="5400000" algn="ctr" rotWithShape="0">
                    <a:srgbClr val="00FF00"/>
                  </a:outerShdw>
                </a:effectLst>
                <a:latin typeface="Calibri" panose="020F0502020204030204" pitchFamily="34" charset="0"/>
                <a:ea typeface="Calibri" panose="020F0502020204030204" pitchFamily="34" charset="0"/>
                <a:cs typeface="Times New Roman" panose="02020603050405020304" pitchFamily="18" charset="0"/>
              </a:rPr>
              <a:t>to be, become, [became], come to pass, exist, happen, </a:t>
            </a:r>
            <a:br>
              <a:rPr lang="en-US" sz="2800" dirty="0">
                <a:solidFill>
                  <a:prstClr val="black"/>
                </a:solidFill>
                <a:effectLst>
                  <a:outerShdw blurRad="50800" dist="50800" dir="5400000" algn="ctr" rotWithShape="0">
                    <a:srgbClr val="00FF00"/>
                  </a:outerShdw>
                </a:effectLst>
                <a:latin typeface="Calibri" panose="020F0502020204030204" pitchFamily="34" charset="0"/>
                <a:ea typeface="Calibri" panose="020F0502020204030204" pitchFamily="34" charset="0"/>
                <a:cs typeface="Times New Roman" panose="02020603050405020304" pitchFamily="18" charset="0"/>
              </a:rPr>
            </a:br>
            <a:r>
              <a:rPr lang="en-US" sz="2800" dirty="0">
                <a:solidFill>
                  <a:prstClr val="black"/>
                </a:solidFill>
                <a:effectLst>
                  <a:outerShdw blurRad="50800" dist="50800" dir="5400000" algn="ctr" rotWithShape="0">
                    <a:srgbClr val="00FF00"/>
                  </a:outerShdw>
                </a:effectLst>
                <a:latin typeface="Calibri" panose="020F0502020204030204" pitchFamily="34" charset="0"/>
                <a:ea typeface="Calibri" panose="020F0502020204030204" pitchFamily="34" charset="0"/>
                <a:cs typeface="Times New Roman" panose="02020603050405020304" pitchFamily="18" charset="0"/>
              </a:rPr>
              <a:t>			fall out</a:t>
            </a: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b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 (</a:t>
            </a:r>
            <a:r>
              <a:rPr lang="en-US" sz="28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Qal</a:t>
            </a: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1) 	a)  </a:t>
            </a:r>
            <a:r>
              <a:rPr lang="en-US" sz="2800" dirty="0">
                <a:solidFill>
                  <a:prstClr val="black"/>
                </a:solidFill>
                <a:effectLst>
                  <a:outerShdw blurRad="50800" dist="50800" dir="5400000" algn="ctr" rotWithShape="0">
                    <a:srgbClr val="00FF00"/>
                  </a:outerShdw>
                </a:effectLst>
                <a:latin typeface="Calibri" panose="020F0502020204030204" pitchFamily="34" charset="0"/>
                <a:ea typeface="Calibri" panose="020F0502020204030204" pitchFamily="34" charset="0"/>
                <a:cs typeface="Times New Roman" panose="02020603050405020304" pitchFamily="18" charset="0"/>
              </a:rPr>
              <a:t>to happen, fall out, occur, take place, come about, come to pass</a:t>
            </a:r>
            <a:b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b)  </a:t>
            </a:r>
            <a:r>
              <a:rPr lang="en-US" sz="2800" dirty="0">
                <a:solidFill>
                  <a:prstClr val="black"/>
                </a:solidFill>
                <a:effectLst>
                  <a:outerShdw blurRad="50800" dist="50800" dir="5400000" algn="ctr" rotWithShape="0">
                    <a:srgbClr val="00FF00"/>
                  </a:outerShdw>
                </a:effectLst>
                <a:latin typeface="Calibri" panose="020F0502020204030204" pitchFamily="34" charset="0"/>
                <a:ea typeface="Calibri" panose="020F0502020204030204" pitchFamily="34" charset="0"/>
                <a:cs typeface="Times New Roman" panose="02020603050405020304" pitchFamily="18" charset="0"/>
              </a:rPr>
              <a:t>to come about, come to pass</a:t>
            </a:r>
            <a:b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2)  </a:t>
            </a:r>
            <a:r>
              <a:rPr lang="en-US" sz="2800" dirty="0">
                <a:solidFill>
                  <a:prstClr val="black"/>
                </a:solidFill>
                <a:effectLst>
                  <a:outerShdw blurRad="50800" dist="50800" dir="5400000" algn="ctr" rotWithShape="0">
                    <a:srgbClr val="00FF00"/>
                  </a:outerShdw>
                </a:effectLst>
                <a:latin typeface="Calibri" panose="020F0502020204030204" pitchFamily="34" charset="0"/>
                <a:ea typeface="Calibri" panose="020F0502020204030204" pitchFamily="34" charset="0"/>
                <a:cs typeface="Times New Roman" panose="02020603050405020304" pitchFamily="18" charset="0"/>
              </a:rPr>
              <a:t>to come into being, become</a:t>
            </a:r>
            <a:b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  </a:t>
            </a:r>
            <a:r>
              <a:rPr lang="en-US" sz="2800" dirty="0">
                <a:solidFill>
                  <a:prstClr val="black"/>
                </a:solidFill>
                <a:effectLst>
                  <a:outerShdw blurRad="50800" dist="50800" dir="5400000" algn="ctr" rotWithShape="0">
                    <a:srgbClr val="00FF00"/>
                  </a:outerShdw>
                </a:effectLst>
                <a:latin typeface="Calibri" panose="020F0502020204030204" pitchFamily="34" charset="0"/>
                <a:ea typeface="Calibri" panose="020F0502020204030204" pitchFamily="34" charset="0"/>
                <a:cs typeface="Times New Roman" panose="02020603050405020304" pitchFamily="18" charset="0"/>
              </a:rPr>
              <a:t>to arise, appear, come</a:t>
            </a:r>
            <a:b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b)  </a:t>
            </a:r>
            <a:r>
              <a:rPr lang="en-US" sz="2800" dirty="0">
                <a:solidFill>
                  <a:prstClr val="black"/>
                </a:solidFill>
                <a:effectLst>
                  <a:outerShdw blurRad="50800" dist="50800" dir="5400000" algn="ctr" rotWithShape="0">
                    <a:srgbClr val="00FF00"/>
                  </a:outerShdw>
                </a:effectLst>
                <a:latin typeface="Calibri" panose="020F0502020204030204" pitchFamily="34" charset="0"/>
                <a:ea typeface="Calibri" panose="020F0502020204030204" pitchFamily="34" charset="0"/>
                <a:cs typeface="Times New Roman" panose="02020603050405020304" pitchFamily="18" charset="0"/>
              </a:rPr>
              <a:t>to become</a:t>
            </a:r>
            <a:b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32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1)  </a:t>
            </a:r>
            <a:r>
              <a:rPr lang="en-US" sz="2800" dirty="0">
                <a:solidFill>
                  <a:prstClr val="black"/>
                </a:solidFill>
                <a:effectLst>
                  <a:outerShdw blurRad="50800" dist="50800" dir="5400000" algn="ctr" rotWithShape="0">
                    <a:srgbClr val="00FF00"/>
                  </a:outerShdw>
                </a:effectLst>
                <a:latin typeface="Calibri" panose="020F0502020204030204" pitchFamily="34" charset="0"/>
                <a:ea typeface="Calibri" panose="020F0502020204030204" pitchFamily="34" charset="0"/>
                <a:cs typeface="Times New Roman" panose="02020603050405020304" pitchFamily="18" charset="0"/>
              </a:rPr>
              <a:t>to become</a:t>
            </a:r>
            <a:b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2)  </a:t>
            </a:r>
            <a:r>
              <a:rPr lang="en-US" sz="2800" dirty="0">
                <a:solidFill>
                  <a:prstClr val="black"/>
                </a:solidFill>
                <a:effectLst>
                  <a:outerShdw blurRad="50800" dist="50800" dir="5400000" algn="ctr" rotWithShape="0">
                    <a:srgbClr val="00FF00"/>
                  </a:outerShdw>
                </a:effectLst>
                <a:latin typeface="Calibri" panose="020F0502020204030204" pitchFamily="34" charset="0"/>
                <a:ea typeface="Calibri" panose="020F0502020204030204" pitchFamily="34" charset="0"/>
                <a:cs typeface="Times New Roman" panose="02020603050405020304" pitchFamily="18" charset="0"/>
              </a:rPr>
              <a:t>to become like</a:t>
            </a:r>
            <a:b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3)   </a:t>
            </a:r>
            <a:r>
              <a:rPr lang="en-US" sz="2800" dirty="0">
                <a:solidFill>
                  <a:prstClr val="black"/>
                </a:solidFill>
                <a:effectLst>
                  <a:outerShdw blurRad="50800" dist="50800" dir="5400000" algn="ctr" rotWithShape="0">
                    <a:srgbClr val="00FF00"/>
                  </a:outerShdw>
                </a:effectLst>
                <a:latin typeface="Calibri" panose="020F0502020204030204" pitchFamily="34" charset="0"/>
                <a:ea typeface="Calibri" panose="020F0502020204030204" pitchFamily="34" charset="0"/>
                <a:cs typeface="Times New Roman" panose="02020603050405020304" pitchFamily="18" charset="0"/>
              </a:rPr>
              <a:t>to be instituted, be established </a:t>
            </a:r>
            <a:b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b) (</a:t>
            </a:r>
            <a:r>
              <a:rPr lang="en-US" sz="28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Niphal</a:t>
            </a:r>
            <a:r>
              <a:rPr lang="en-US" sz="2800" dirty="0">
                <a:solidFill>
                  <a:prstClr val="black"/>
                </a:solidFill>
                <a:latin typeface="Calibri" panose="020F0502020204030204" pitchFamily="34" charset="0"/>
                <a:ea typeface="Calibri" panose="020F0502020204030204" pitchFamily="34" charset="0"/>
                <a:cs typeface="Times New Roman" panose="02020603050405020304" pitchFamily="18" charset="0"/>
              </a:rPr>
              <a:t>)  1)   </a:t>
            </a:r>
            <a:r>
              <a:rPr lang="en-US" sz="2800" dirty="0">
                <a:solidFill>
                  <a:prstClr val="black"/>
                </a:solidFill>
                <a:effectLst>
                  <a:outerShdw blurRad="50800" dist="50800" dir="5400000" algn="ctr" rotWithShape="0">
                    <a:srgbClr val="00FF00"/>
                  </a:outerShdw>
                </a:effectLst>
                <a:latin typeface="Calibri" panose="020F0502020204030204" pitchFamily="34" charset="0"/>
                <a:ea typeface="Calibri" panose="020F0502020204030204" pitchFamily="34" charset="0"/>
                <a:cs typeface="Times New Roman" panose="02020603050405020304" pitchFamily="18" charset="0"/>
              </a:rPr>
              <a:t>to occur, come to pass, be done, be brought about</a:t>
            </a:r>
            <a:endParaRPr lang="en-CA" sz="2800" dirty="0">
              <a:effectLst>
                <a:outerShdw blurRad="50800" dist="50800" dir="5400000" algn="ctr" rotWithShape="0">
                  <a:srgbClr val="00FF00"/>
                </a:outerShdw>
              </a:effectLst>
            </a:endParaRPr>
          </a:p>
        </p:txBody>
      </p:sp>
      <p:sp>
        <p:nvSpPr>
          <p:cNvPr id="16" name="Rectangle 15">
            <a:extLst>
              <a:ext uri="{FF2B5EF4-FFF2-40B4-BE49-F238E27FC236}">
                <a16:creationId xmlns:a16="http://schemas.microsoft.com/office/drawing/2014/main" id="{EF9BDE98-CB8D-4D62-9FCB-75EAA23E821D}"/>
              </a:ext>
            </a:extLst>
          </p:cNvPr>
          <p:cNvSpPr/>
          <p:nvPr/>
        </p:nvSpPr>
        <p:spPr>
          <a:xfrm>
            <a:off x="1645945" y="280833"/>
            <a:ext cx="9116009" cy="635313"/>
          </a:xfrm>
          <a:prstGeom prst="rect">
            <a:avLst/>
          </a:prstGeom>
          <a:gradFill flip="none" rotWithShape="1">
            <a:gsLst>
              <a:gs pos="24000">
                <a:srgbClr val="FFFF00"/>
              </a:gs>
              <a:gs pos="52000">
                <a:srgbClr val="FF7C80">
                  <a:alpha val="98000"/>
                </a:srgbClr>
              </a:gs>
              <a:gs pos="72000">
                <a:srgbClr val="00FF00"/>
              </a:gs>
            </a:gsLst>
            <a:lin ang="600000" scaled="0"/>
            <a:tileRect/>
          </a:gra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latin typeface="Arial Black" panose="020B0A04020102020204" pitchFamily="34" charset="0"/>
              </a:rPr>
              <a:t>#2  Do these definitions portray – “WAS?”</a:t>
            </a:r>
          </a:p>
        </p:txBody>
      </p:sp>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466400" y="6400782"/>
            <a:ext cx="510995" cy="301010"/>
          </a:xfrm>
        </p:spPr>
        <p:txBody>
          <a:bodyPr/>
          <a:lstStyle/>
          <a:p>
            <a:fld id="{CAB0B796-0BEC-434C-B7F9-2382C16E0666}" type="slidenum">
              <a:rPr lang="en-CA" sz="1400" b="1" smtClean="0">
                <a:solidFill>
                  <a:schemeClr val="tx1"/>
                </a:solidFill>
              </a:rPr>
              <a:t>38</a:t>
            </a:fld>
            <a:endParaRPr lang="en-CA" b="1" dirty="0">
              <a:solidFill>
                <a:schemeClr val="tx1"/>
              </a:solidFill>
            </a:endParaRPr>
          </a:p>
        </p:txBody>
      </p:sp>
      <p:sp>
        <p:nvSpPr>
          <p:cNvPr id="2" name="Rectangle 1">
            <a:extLst>
              <a:ext uri="{FF2B5EF4-FFF2-40B4-BE49-F238E27FC236}">
                <a16:creationId xmlns:a16="http://schemas.microsoft.com/office/drawing/2014/main" id="{6F6FAE83-7300-4E7D-8E1B-E1A900A5D6CA}"/>
              </a:ext>
            </a:extLst>
          </p:cNvPr>
          <p:cNvSpPr/>
          <p:nvPr/>
        </p:nvSpPr>
        <p:spPr>
          <a:xfrm>
            <a:off x="254255" y="3202709"/>
            <a:ext cx="3036033" cy="2459182"/>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rgbClr val="FF9933"/>
                </a:solidFill>
              </a:rPr>
              <a:t>Only the </a:t>
            </a:r>
            <a:r>
              <a:rPr lang="en-CA" sz="3600" b="1" dirty="0">
                <a:ln>
                  <a:solidFill>
                    <a:srgbClr val="0000FF"/>
                  </a:solidFill>
                </a:ln>
                <a:solidFill>
                  <a:srgbClr val="FF9933"/>
                </a:solidFill>
                <a:effectLst>
                  <a:outerShdw blurRad="50800" dist="50800" dir="5400000" algn="ctr" rotWithShape="0">
                    <a:srgbClr val="00FFFF"/>
                  </a:outerShdw>
                </a:effectLst>
              </a:rPr>
              <a:t>VERB</a:t>
            </a:r>
            <a:r>
              <a:rPr lang="en-CA" sz="3600" dirty="0">
                <a:solidFill>
                  <a:srgbClr val="FF9933"/>
                </a:solidFill>
              </a:rPr>
              <a:t> definitions are highlighted green!</a:t>
            </a:r>
          </a:p>
        </p:txBody>
      </p:sp>
      <p:sp>
        <p:nvSpPr>
          <p:cNvPr id="9" name="Rectangle 8">
            <a:extLst>
              <a:ext uri="{FF2B5EF4-FFF2-40B4-BE49-F238E27FC236}">
                <a16:creationId xmlns:a16="http://schemas.microsoft.com/office/drawing/2014/main" id="{55FED776-ECA0-4B79-B806-24E17DDCCAAE}"/>
              </a:ext>
            </a:extLst>
          </p:cNvPr>
          <p:cNvSpPr/>
          <p:nvPr/>
        </p:nvSpPr>
        <p:spPr>
          <a:xfrm>
            <a:off x="9025952" y="2939472"/>
            <a:ext cx="2918692" cy="2459182"/>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rgbClr val="FF9933"/>
                </a:solidFill>
              </a:rPr>
              <a:t>Do you see a summary statement here?</a:t>
            </a:r>
          </a:p>
        </p:txBody>
      </p:sp>
      <p:sp>
        <p:nvSpPr>
          <p:cNvPr id="8" name="Rectangle 7">
            <a:extLst>
              <a:ext uri="{FF2B5EF4-FFF2-40B4-BE49-F238E27FC236}">
                <a16:creationId xmlns:a16="http://schemas.microsoft.com/office/drawing/2014/main" id="{EF9BDE98-CB8D-4D62-9FCB-75EAA23E821D}"/>
              </a:ext>
            </a:extLst>
          </p:cNvPr>
          <p:cNvSpPr/>
          <p:nvPr/>
        </p:nvSpPr>
        <p:spPr>
          <a:xfrm>
            <a:off x="109610" y="-843944"/>
            <a:ext cx="12008497" cy="635313"/>
          </a:xfrm>
          <a:prstGeom prst="rect">
            <a:avLst/>
          </a:prstGeom>
          <a:gradFill flip="none" rotWithShape="1">
            <a:gsLst>
              <a:gs pos="24000">
                <a:srgbClr val="FFFF00"/>
              </a:gs>
              <a:gs pos="52000">
                <a:srgbClr val="FF7C80">
                  <a:alpha val="98000"/>
                </a:srgbClr>
              </a:gs>
              <a:gs pos="72000">
                <a:srgbClr val="00FF00"/>
              </a:gs>
            </a:gsLst>
            <a:lin ang="600000" scaled="0"/>
            <a:tileRect/>
          </a:gra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latin typeface="Arial Black" panose="020B0A04020102020204" pitchFamily="34" charset="0"/>
              </a:rPr>
              <a:t>#2 Still digging into </a:t>
            </a:r>
            <a:r>
              <a:rPr lang="en-CA" sz="2800" dirty="0">
                <a:solidFill>
                  <a:srgbClr val="0000FF"/>
                </a:solidFill>
                <a:latin typeface="Arial Black" panose="020B0A04020102020204" pitchFamily="34" charset="0"/>
              </a:rPr>
              <a:t>eithe</a:t>
            </a:r>
            <a:r>
              <a:rPr lang="en-CA" sz="2800" dirty="0">
                <a:solidFill>
                  <a:schemeClr val="tx1"/>
                </a:solidFill>
                <a:latin typeface="Arial Black" panose="020B0A04020102020204" pitchFamily="34" charset="0"/>
              </a:rPr>
              <a:t> (</a:t>
            </a:r>
            <a:r>
              <a:rPr lang="en-CA" sz="2800" dirty="0" err="1">
                <a:solidFill>
                  <a:srgbClr val="0000FF"/>
                </a:solidFill>
                <a:latin typeface="Arial Black" panose="020B0A04020102020204" pitchFamily="34" charset="0"/>
              </a:rPr>
              <a:t>hayah</a:t>
            </a:r>
            <a:r>
              <a:rPr lang="en-CA" sz="2800" dirty="0">
                <a:solidFill>
                  <a:schemeClr val="tx1"/>
                </a:solidFill>
                <a:latin typeface="Arial Black" panose="020B0A04020102020204" pitchFamily="34" charset="0"/>
              </a:rPr>
              <a:t> with the </a:t>
            </a:r>
            <a:r>
              <a:rPr lang="en-CA" sz="2800" dirty="0">
                <a:solidFill>
                  <a:srgbClr val="0000FF"/>
                </a:solidFill>
                <a:latin typeface="Arial Black" panose="020B0A04020102020204" pitchFamily="34" charset="0"/>
              </a:rPr>
              <a:t>Tav</a:t>
            </a:r>
            <a:r>
              <a:rPr lang="en-CA" sz="2800" dirty="0">
                <a:solidFill>
                  <a:schemeClr val="tx1"/>
                </a:solidFill>
                <a:latin typeface="Arial Black" panose="020B0A04020102020204" pitchFamily="34" charset="0"/>
              </a:rPr>
              <a:t> dropped).</a:t>
            </a:r>
          </a:p>
        </p:txBody>
      </p:sp>
      <p:cxnSp>
        <p:nvCxnSpPr>
          <p:cNvPr id="6" name="Straight Arrow Connector 5">
            <a:extLst>
              <a:ext uri="{FF2B5EF4-FFF2-40B4-BE49-F238E27FC236}">
                <a16:creationId xmlns:a16="http://schemas.microsoft.com/office/drawing/2014/main" id="{EB70D08A-7D9E-4A56-AC3C-A86C6E9E2D79}"/>
              </a:ext>
            </a:extLst>
          </p:cNvPr>
          <p:cNvCxnSpPr/>
          <p:nvPr/>
        </p:nvCxnSpPr>
        <p:spPr>
          <a:xfrm flipH="1" flipV="1">
            <a:off x="746447" y="1894113"/>
            <a:ext cx="186612" cy="28924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4400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11000">
              <a:schemeClr val="accent1">
                <a:lumMod val="60000"/>
                <a:lumOff val="40000"/>
              </a:schemeClr>
            </a:gs>
            <a:gs pos="83000">
              <a:srgbClr val="7030A0">
                <a:alpha val="98000"/>
              </a:srgbClr>
            </a:gs>
            <a:gs pos="45000">
              <a:schemeClr val="accent1">
                <a:lumMod val="60000"/>
                <a:lumOff val="40000"/>
              </a:schemeClr>
            </a:gs>
          </a:gsLst>
          <a:lin ang="5400000" scaled="1"/>
        </a:gra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6252AF1-BFAF-415A-9F15-4E3106DF3216}"/>
              </a:ext>
            </a:extLst>
          </p:cNvPr>
          <p:cNvSpPr/>
          <p:nvPr/>
        </p:nvSpPr>
        <p:spPr>
          <a:xfrm>
            <a:off x="4403764" y="862541"/>
            <a:ext cx="457200" cy="52411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4000" dirty="0"/>
          </a:p>
        </p:txBody>
      </p:sp>
      <p:sp>
        <p:nvSpPr>
          <p:cNvPr id="13" name="Rectangle 12">
            <a:extLst>
              <a:ext uri="{FF2B5EF4-FFF2-40B4-BE49-F238E27FC236}">
                <a16:creationId xmlns:a16="http://schemas.microsoft.com/office/drawing/2014/main" id="{9A7ECBC3-51A1-4436-8DD5-62D3B2BF6FBA}"/>
              </a:ext>
            </a:extLst>
          </p:cNvPr>
          <p:cNvSpPr/>
          <p:nvPr/>
        </p:nvSpPr>
        <p:spPr>
          <a:xfrm>
            <a:off x="176292" y="1038006"/>
            <a:ext cx="11765902" cy="5663786"/>
          </a:xfrm>
          <a:prstGeom prst="rect">
            <a:avLst/>
          </a:prstGeom>
          <a:solidFill>
            <a:schemeClr val="bg1">
              <a:lumMod val="85000"/>
            </a:schemeClr>
          </a:solidFill>
          <a:ln w="76200">
            <a:solidFill>
              <a:srgbClr val="FF99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r>
              <a:rPr lang="en-US" sz="2800" dirty="0">
                <a:solidFill>
                  <a:srgbClr val="CC00FF"/>
                </a:solidFill>
                <a:latin typeface="Georgia" panose="02040502050405020303" pitchFamily="18" charset="0"/>
              </a:rPr>
              <a:t>A Hebrew Lexicon   </a:t>
            </a:r>
            <a:r>
              <a:rPr lang="en-US" sz="2800" dirty="0">
                <a:solidFill>
                  <a:prstClr val="black"/>
                </a:solidFill>
              </a:rPr>
              <a:t>By  W.H. Barker   (1776)</a:t>
            </a:r>
            <a:br>
              <a:rPr lang="en-US" sz="2800" dirty="0">
                <a:solidFill>
                  <a:prstClr val="black"/>
                </a:solidFill>
              </a:rPr>
            </a:br>
            <a:r>
              <a:rPr lang="en-US" sz="2800" b="1" dirty="0">
                <a:solidFill>
                  <a:srgbClr val="9900FF"/>
                </a:solidFill>
                <a:latin typeface="Arial" panose="020B0604020202020204" pitchFamily="34" charset="0"/>
                <a:ea typeface="Calibri" panose="020F0502020204030204" pitchFamily="34" charset="0"/>
              </a:rPr>
              <a:t>נ</a:t>
            </a:r>
            <a:r>
              <a:rPr lang="en-US" sz="1000" b="1" baseline="-25000" dirty="0">
                <a:solidFill>
                  <a:srgbClr val="FFFFFF"/>
                </a:solidFill>
                <a:latin typeface="Arial" panose="020B0604020202020204" pitchFamily="34" charset="0"/>
                <a:ea typeface="Calibri" panose="020F0502020204030204" pitchFamily="34" charset="0"/>
              </a:rPr>
              <a:t> </a:t>
            </a:r>
            <a:r>
              <a:rPr lang="en-US" sz="2800" b="1" dirty="0">
                <a:solidFill>
                  <a:srgbClr val="9900FF"/>
                </a:solidFill>
                <a:latin typeface="Arial" panose="020B0604020202020204" pitchFamily="34" charset="0"/>
                <a:ea typeface="Calibri" panose="020F0502020204030204" pitchFamily="34" charset="0"/>
              </a:rPr>
              <a:t>ה</a:t>
            </a:r>
            <a:r>
              <a:rPr lang="en-US" sz="1050" b="1" baseline="-25000" dirty="0">
                <a:solidFill>
                  <a:srgbClr val="FFFFFF"/>
                </a:solidFill>
                <a:latin typeface="Calibri" panose="020F0502020204030204" pitchFamily="34" charset="0"/>
                <a:ea typeface="Calibri" panose="020F0502020204030204" pitchFamily="34" charset="0"/>
              </a:rPr>
              <a:t> </a:t>
            </a:r>
            <a:r>
              <a:rPr lang="en-US" sz="3200" b="1" dirty="0">
                <a:solidFill>
                  <a:srgbClr val="9900FF"/>
                </a:solidFill>
                <a:latin typeface="Arial" panose="020B0604020202020204" pitchFamily="34" charset="0"/>
                <a:ea typeface="Calibri" panose="020F0502020204030204" pitchFamily="34" charset="0"/>
              </a:rPr>
              <a:t>י</a:t>
            </a:r>
            <a:r>
              <a:rPr lang="en-US" sz="1000" b="1" dirty="0">
                <a:solidFill>
                  <a:srgbClr val="FFFFFF"/>
                </a:solidFill>
                <a:latin typeface="Calibri" panose="020F0502020204030204" pitchFamily="34" charset="0"/>
                <a:ea typeface="Calibri" panose="020F0502020204030204" pitchFamily="34" charset="0"/>
              </a:rPr>
              <a:t> </a:t>
            </a:r>
            <a:r>
              <a:rPr lang="en-US" sz="2800" b="1" dirty="0">
                <a:solidFill>
                  <a:srgbClr val="9900FF"/>
                </a:solidFill>
                <a:latin typeface="Arial" panose="020B0604020202020204" pitchFamily="34" charset="0"/>
                <a:ea typeface="Calibri" panose="020F0502020204030204" pitchFamily="34" charset="0"/>
              </a:rPr>
              <a:t>ה</a:t>
            </a:r>
            <a:r>
              <a:rPr lang="en-US" sz="2800" b="1" dirty="0">
                <a:solidFill>
                  <a:srgbClr val="9900FF"/>
                </a:solidFill>
                <a:latin typeface="Calibri" panose="020F0502020204030204" pitchFamily="34" charset="0"/>
                <a:ea typeface="Calibri" panose="020F0502020204030204" pitchFamily="34" charset="0"/>
              </a:rPr>
              <a:t> – </a:t>
            </a:r>
            <a:r>
              <a:rPr lang="en-US" sz="2800" b="1" dirty="0" err="1">
                <a:solidFill>
                  <a:srgbClr val="C55A11"/>
                </a:solidFill>
                <a:latin typeface="Calibri" panose="020F0502020204030204" pitchFamily="34" charset="0"/>
                <a:ea typeface="Calibri" panose="020F0502020204030204" pitchFamily="34" charset="0"/>
              </a:rPr>
              <a:t>neihe</a:t>
            </a:r>
            <a:r>
              <a:rPr lang="en-US" sz="2800" dirty="0">
                <a:solidFill>
                  <a:schemeClr val="tx1">
                    <a:lumMod val="95000"/>
                    <a:lumOff val="5000"/>
                  </a:schemeClr>
                </a:solidFill>
                <a:latin typeface="Calibri" panose="020F0502020204030204" pitchFamily="34" charset="0"/>
                <a:ea typeface="Calibri" panose="020F0502020204030204" pitchFamily="34" charset="0"/>
              </a:rPr>
              <a:t> – is cognate with (same family of words) </a:t>
            </a:r>
            <a:r>
              <a:rPr lang="en-US" sz="2800" b="1" dirty="0" err="1">
                <a:solidFill>
                  <a:srgbClr val="9900FF"/>
                </a:solidFill>
                <a:latin typeface="Times New Roman" panose="02020603050405020304" pitchFamily="18" charset="0"/>
                <a:ea typeface="Calibri" panose="020F0502020204030204" pitchFamily="34" charset="0"/>
              </a:rPr>
              <a:t>היתה</a:t>
            </a:r>
            <a:r>
              <a:rPr lang="en-US" sz="2800" b="1" dirty="0">
                <a:solidFill>
                  <a:srgbClr val="9900FF"/>
                </a:solidFill>
                <a:latin typeface="Times New Roman" panose="02020603050405020304" pitchFamily="18" charset="0"/>
                <a:ea typeface="Calibri" panose="020F0502020204030204" pitchFamily="34" charset="0"/>
              </a:rPr>
              <a:t> </a:t>
            </a:r>
            <a:r>
              <a:rPr lang="en-US" sz="2800" b="1" dirty="0">
                <a:noFill/>
                <a:latin typeface="Times New Roman" panose="02020603050405020304" pitchFamily="18" charset="0"/>
                <a:ea typeface="Calibri" panose="020F0502020204030204" pitchFamily="34" charset="0"/>
              </a:rPr>
              <a:t>.</a:t>
            </a:r>
            <a:r>
              <a:rPr lang="en-US" sz="2800" b="1" dirty="0">
                <a:solidFill>
                  <a:schemeClr val="accent2">
                    <a:lumMod val="75000"/>
                  </a:schemeClr>
                </a:solidFill>
                <a:latin typeface="Times New Roman" panose="02020603050405020304" pitchFamily="18" charset="0"/>
                <a:ea typeface="Calibri" panose="020F0502020204030204" pitchFamily="34" charset="0"/>
              </a:rPr>
              <a:t>-</a:t>
            </a:r>
            <a:r>
              <a:rPr lang="en-US" sz="2800" b="1" dirty="0">
                <a:solidFill>
                  <a:srgbClr val="9900FF"/>
                </a:solidFill>
                <a:latin typeface="Times New Roman" panose="02020603050405020304" pitchFamily="18" charset="0"/>
                <a:ea typeface="Calibri" panose="020F0502020204030204" pitchFamily="34" charset="0"/>
              </a:rPr>
              <a:t> </a:t>
            </a:r>
            <a:r>
              <a:rPr lang="en-US" sz="2800" b="1" dirty="0" err="1">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eithe</a:t>
            </a:r>
            <a:r>
              <a:rPr lang="en-US" sz="28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t>
            </a:r>
            <a:br>
              <a:rPr lang="en-US" sz="28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br>
            <a:r>
              <a:rPr lang="en-US" sz="2800" dirty="0">
                <a:solidFill>
                  <a:srgbClr val="ED7D31">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2800" dirty="0">
                <a:solidFill>
                  <a:srgbClr val="C55A11"/>
                </a:solidFill>
                <a:latin typeface="Calibri" panose="020F0502020204030204" pitchFamily="34" charset="0"/>
                <a:ea typeface="Calibri" panose="020F0502020204030204" pitchFamily="34" charset="0"/>
                <a:cs typeface="Times New Roman" panose="02020603050405020304" pitchFamily="18" charset="0"/>
              </a:rPr>
              <a:t>become, be done, accomplished</a:t>
            </a:r>
            <a:br>
              <a:rPr lang="en-US" sz="2800"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br>
            <a:br>
              <a:rPr lang="en-US" sz="1050"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br>
            <a:endParaRPr lang="en-CA" sz="2800" dirty="0">
              <a:effectLst>
                <a:outerShdw blurRad="50800" dist="50800" dir="5400000" algn="ctr" rotWithShape="0">
                  <a:srgbClr val="00FF00"/>
                </a:outerShdw>
              </a:effectLst>
            </a:endParaRPr>
          </a:p>
        </p:txBody>
      </p:sp>
      <p:sp>
        <p:nvSpPr>
          <p:cNvPr id="16" name="Rectangle 15">
            <a:extLst>
              <a:ext uri="{FF2B5EF4-FFF2-40B4-BE49-F238E27FC236}">
                <a16:creationId xmlns:a16="http://schemas.microsoft.com/office/drawing/2014/main" id="{EF9BDE98-CB8D-4D62-9FCB-75EAA23E821D}"/>
              </a:ext>
            </a:extLst>
          </p:cNvPr>
          <p:cNvSpPr/>
          <p:nvPr/>
        </p:nvSpPr>
        <p:spPr>
          <a:xfrm>
            <a:off x="214605" y="211477"/>
            <a:ext cx="11762790" cy="635313"/>
          </a:xfrm>
          <a:prstGeom prst="rect">
            <a:avLst/>
          </a:prstGeom>
          <a:gradFill flip="none" rotWithShape="1">
            <a:gsLst>
              <a:gs pos="24000">
                <a:srgbClr val="FFFF00"/>
              </a:gs>
              <a:gs pos="52000">
                <a:srgbClr val="FF7C80">
                  <a:alpha val="98000"/>
                </a:srgbClr>
              </a:gs>
              <a:gs pos="72000">
                <a:srgbClr val="00FF00"/>
              </a:gs>
            </a:gsLst>
            <a:lin ang="600000" scaled="0"/>
            <a:tileRect/>
          </a:gra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latin typeface="Arial Black" panose="020B0A04020102020204" pitchFamily="34" charset="0"/>
              </a:rPr>
              <a:t>#3 “eithe” - Conclusive Statement – </a:t>
            </a:r>
            <a:r>
              <a:rPr lang="en-CA" sz="2800" dirty="0">
                <a:solidFill>
                  <a:srgbClr val="C00000"/>
                </a:solidFill>
                <a:latin typeface="Arial Black" panose="020B0A04020102020204" pitchFamily="34" charset="0"/>
              </a:rPr>
              <a:t>or</a:t>
            </a:r>
            <a:r>
              <a:rPr lang="en-CA" sz="2800" dirty="0">
                <a:solidFill>
                  <a:schemeClr val="tx1"/>
                </a:solidFill>
                <a:latin typeface="Arial Black" panose="020B0A04020102020204" pitchFamily="34" charset="0"/>
              </a:rPr>
              <a:t> – </a:t>
            </a:r>
            <a:r>
              <a:rPr lang="en-CA" sz="2800" dirty="0">
                <a:ln>
                  <a:solidFill>
                    <a:schemeClr val="tx1"/>
                  </a:solidFill>
                </a:ln>
                <a:solidFill>
                  <a:srgbClr val="0000FF"/>
                </a:solidFill>
                <a:effectLst>
                  <a:outerShdw blurRad="50800" dist="50800" dir="5400000" algn="ctr" rotWithShape="0">
                    <a:srgbClr val="663300"/>
                  </a:outerShdw>
                </a:effectLst>
                <a:latin typeface="Arial Black" panose="020B0A04020102020204" pitchFamily="34" charset="0"/>
              </a:rPr>
              <a:t>Transitional Verb?</a:t>
            </a:r>
          </a:p>
        </p:txBody>
      </p:sp>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466400" y="6400782"/>
            <a:ext cx="510995" cy="301010"/>
          </a:xfrm>
        </p:spPr>
        <p:txBody>
          <a:bodyPr/>
          <a:lstStyle/>
          <a:p>
            <a:fld id="{CAB0B796-0BEC-434C-B7F9-2382C16E0666}" type="slidenum">
              <a:rPr lang="en-CA" sz="1400" b="1" smtClean="0">
                <a:solidFill>
                  <a:schemeClr val="tx1"/>
                </a:solidFill>
              </a:rPr>
              <a:t>39</a:t>
            </a:fld>
            <a:endParaRPr lang="en-CA" b="1" dirty="0">
              <a:solidFill>
                <a:schemeClr val="tx1"/>
              </a:solidFill>
            </a:endParaRPr>
          </a:p>
        </p:txBody>
      </p:sp>
      <p:cxnSp>
        <p:nvCxnSpPr>
          <p:cNvPr id="7" name="Straight Arrow Connector 6">
            <a:extLst>
              <a:ext uri="{FF2B5EF4-FFF2-40B4-BE49-F238E27FC236}">
                <a16:creationId xmlns:a16="http://schemas.microsoft.com/office/drawing/2014/main" id="{085F571E-131A-4A71-86F8-1D8A3E53DC3C}"/>
              </a:ext>
            </a:extLst>
          </p:cNvPr>
          <p:cNvCxnSpPr>
            <a:cxnSpLocks/>
          </p:cNvCxnSpPr>
          <p:nvPr/>
        </p:nvCxnSpPr>
        <p:spPr>
          <a:xfrm>
            <a:off x="8189405" y="1257517"/>
            <a:ext cx="356268" cy="44065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Speech Bubble: Rectangle with Corners Rounded 1">
            <a:extLst>
              <a:ext uri="{FF2B5EF4-FFF2-40B4-BE49-F238E27FC236}">
                <a16:creationId xmlns:a16="http://schemas.microsoft.com/office/drawing/2014/main" id="{34AC3AC0-C663-447E-9229-5D3D1D61F392}"/>
              </a:ext>
            </a:extLst>
          </p:cNvPr>
          <p:cNvSpPr/>
          <p:nvPr/>
        </p:nvSpPr>
        <p:spPr>
          <a:xfrm>
            <a:off x="8668138" y="2028198"/>
            <a:ext cx="3457353" cy="2288798"/>
          </a:xfrm>
          <a:prstGeom prst="wedgeRoundRectCallout">
            <a:avLst>
              <a:gd name="adj1" fmla="val -56291"/>
              <a:gd name="adj2" fmla="val 27378"/>
              <a:gd name="adj3" fmla="val 16667"/>
            </a:avLst>
          </a:prstGeom>
          <a:solidFill>
            <a:schemeClr val="accent2">
              <a:lumMod val="60000"/>
              <a:lumOff val="40000"/>
            </a:schemeClr>
          </a:solidFill>
          <a:ln w="76200">
            <a:solidFill>
              <a:schemeClr val="tx1"/>
            </a:solidFill>
          </a:ln>
          <a:scene3d>
            <a:camera prst="orthographicFront"/>
            <a:lightRig rig="threePt" dir="t"/>
          </a:scene3d>
          <a:sp3d>
            <a:bevelT w="177800" h="139700" prst="angle"/>
            <a:bevelB w="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ysClr val="windowText" lastClr="000000"/>
                </a:solidFill>
              </a:rPr>
              <a:t>Note the next 2 </a:t>
            </a:r>
            <a:r>
              <a:rPr lang="en-CA" sz="3200" b="1" u="sng" dirty="0">
                <a:solidFill>
                  <a:sysClr val="windowText" lastClr="000000"/>
                </a:solidFill>
              </a:rPr>
              <a:t>VERY POPULAR </a:t>
            </a:r>
            <a:r>
              <a:rPr lang="en-CA" sz="3200" dirty="0">
                <a:solidFill>
                  <a:sysClr val="windowText" lastClr="000000"/>
                </a:solidFill>
              </a:rPr>
              <a:t>sources and </a:t>
            </a:r>
            <a:r>
              <a:rPr lang="en-CA" sz="3200" u="sng" dirty="0">
                <a:solidFill>
                  <a:sysClr val="windowText" lastClr="000000"/>
                </a:solidFill>
              </a:rPr>
              <a:t>their transliteration</a:t>
            </a:r>
            <a:r>
              <a:rPr lang="en-CA" sz="3200" dirty="0">
                <a:solidFill>
                  <a:sysClr val="windowText" lastClr="000000"/>
                </a:solidFill>
              </a:rPr>
              <a:t>!</a:t>
            </a:r>
          </a:p>
        </p:txBody>
      </p:sp>
      <p:sp>
        <p:nvSpPr>
          <p:cNvPr id="14" name="Rectangle 13">
            <a:extLst>
              <a:ext uri="{FF2B5EF4-FFF2-40B4-BE49-F238E27FC236}">
                <a16:creationId xmlns:a16="http://schemas.microsoft.com/office/drawing/2014/main" id="{0151437C-83C7-45CD-B46B-EBD62C2E038A}"/>
              </a:ext>
            </a:extLst>
          </p:cNvPr>
          <p:cNvSpPr/>
          <p:nvPr/>
        </p:nvSpPr>
        <p:spPr>
          <a:xfrm>
            <a:off x="214605" y="2372145"/>
            <a:ext cx="11662722" cy="43535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dirty="0">
                <a:solidFill>
                  <a:srgbClr val="CC00FF"/>
                </a:solidFill>
                <a:latin typeface="Georgia" panose="02040502050405020303" pitchFamily="18" charset="0"/>
                <a:ea typeface="Calibri" panose="020F0502020204030204" pitchFamily="34" charset="0"/>
                <a:cs typeface="Times New Roman" panose="02020603050405020304" pitchFamily="18" charset="0"/>
              </a:rPr>
              <a:t>Hebrew and English Lexicon of the Old Testament </a:t>
            </a:r>
            <a:br>
              <a:rPr lang="en-US" sz="2800" dirty="0">
                <a:solidFill>
                  <a:srgbClr val="CC00FF"/>
                </a:solidFill>
                <a:latin typeface="Georgia" panose="02040502050405020303" pitchFamily="18" charset="0"/>
                <a:ea typeface="Calibri" panose="020F0502020204030204" pitchFamily="34" charset="0"/>
                <a:cs typeface="Times New Roman" panose="02020603050405020304" pitchFamily="18" charset="0"/>
              </a:rPr>
            </a:br>
            <a:r>
              <a:rPr lang="en-US" sz="2800" dirty="0">
                <a:solidFill>
                  <a:srgbClr val="CC00FF"/>
                </a:solidFill>
                <a:latin typeface="Georgia" panose="02040502050405020303" pitchFamily="18" charset="0"/>
                <a:ea typeface="Calibri" panose="020F0502020204030204" pitchFamily="34" charset="0"/>
                <a:cs typeface="Times New Roman" panose="02020603050405020304" pitchFamily="18" charset="0"/>
              </a:rPr>
              <a:t>	</a:t>
            </a:r>
            <a:r>
              <a:rPr lang="en-US" sz="28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t>Based on the Lexicon of William </a:t>
            </a:r>
            <a:r>
              <a:rPr lang="en-US" sz="2800" dirty="0" err="1">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t>Gesenius</a:t>
            </a:r>
            <a:r>
              <a:rPr lang="en-US" sz="28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t>,  </a:t>
            </a:r>
            <a:br>
              <a:rPr lang="en-US" sz="28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br>
            <a:r>
              <a:rPr lang="en-US" sz="28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t>	translated by Edward Robinson   (1906)     </a:t>
            </a:r>
            <a:br>
              <a:rPr lang="en-US" sz="28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br>
            <a:r>
              <a:rPr lang="en-US" sz="28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t>pg. 135   H 1961  - </a:t>
            </a:r>
            <a:r>
              <a:rPr lang="en-US" sz="2800" b="1" dirty="0" err="1">
                <a:ln>
                  <a:solidFill>
                    <a:srgbClr val="CC00CC"/>
                  </a:solidFill>
                </a:ln>
                <a:solidFill>
                  <a:srgbClr val="C55A11"/>
                </a:solidFill>
                <a:effectLst>
                  <a:outerShdw blurRad="50800" dist="50800" dir="5400000" sx="101000" sy="101000" algn="ctr" rotWithShape="0">
                    <a:srgbClr val="663300"/>
                  </a:outerShdw>
                </a:effectLst>
                <a:latin typeface="Georgia" panose="02040502050405020303" pitchFamily="18" charset="0"/>
                <a:ea typeface="Calibri" panose="020F0502020204030204" pitchFamily="34" charset="0"/>
                <a:cs typeface="Times New Roman" panose="02020603050405020304" pitchFamily="18" charset="0"/>
              </a:rPr>
              <a:t>ha</a:t>
            </a:r>
            <a:r>
              <a:rPr lang="en-US" sz="2800" b="1" dirty="0" err="1">
                <a:ln>
                  <a:solidFill>
                    <a:srgbClr val="CC00CC"/>
                  </a:solidFill>
                </a:ln>
                <a:solidFill>
                  <a:srgbClr val="C55A11"/>
                </a:solidFill>
                <a:effectLst>
                  <a:glow rad="228600">
                    <a:schemeClr val="accent6">
                      <a:satMod val="175000"/>
                      <a:alpha val="40000"/>
                    </a:schemeClr>
                  </a:glow>
                  <a:outerShdw blurRad="50800" dist="50800" dir="5400000" sx="101000" sy="101000" algn="ctr" rotWithShape="0">
                    <a:srgbClr val="663300"/>
                  </a:outerShdw>
                </a:effectLst>
                <a:latin typeface="Georgia" panose="02040502050405020303" pitchFamily="18" charset="0"/>
                <a:ea typeface="Calibri" panose="020F0502020204030204" pitchFamily="34" charset="0"/>
                <a:cs typeface="Times New Roman" panose="02020603050405020304" pitchFamily="18" charset="0"/>
              </a:rPr>
              <a:t>y</a:t>
            </a:r>
            <a:r>
              <a:rPr lang="en-US" sz="2800" b="1" dirty="0" err="1">
                <a:ln>
                  <a:solidFill>
                    <a:srgbClr val="CC00CC"/>
                  </a:solidFill>
                </a:ln>
                <a:solidFill>
                  <a:srgbClr val="C55A11"/>
                </a:solidFill>
                <a:effectLst>
                  <a:outerShdw blurRad="50800" dist="50800" dir="5400000" sx="101000" sy="101000" algn="ctr" rotWithShape="0">
                    <a:srgbClr val="663300"/>
                  </a:outerShdw>
                </a:effectLst>
                <a:latin typeface="Georgia" panose="02040502050405020303" pitchFamily="18" charset="0"/>
                <a:ea typeface="Calibri" panose="020F0502020204030204" pitchFamily="34" charset="0"/>
                <a:cs typeface="Times New Roman" panose="02020603050405020304" pitchFamily="18" charset="0"/>
              </a:rPr>
              <a:t>ah</a:t>
            </a:r>
            <a:r>
              <a:rPr lang="en-US" sz="2800" dirty="0">
                <a:ln>
                  <a:solidFill>
                    <a:srgbClr val="CC00CC"/>
                  </a:solidFill>
                </a:ln>
                <a:solidFill>
                  <a:prstClr val="black">
                    <a:lumMod val="95000"/>
                    <a:lumOff val="5000"/>
                  </a:prstClr>
                </a:solidFill>
                <a:effectLst>
                  <a:outerShdw blurRad="50800" dist="50800" dir="5400000" sx="101000" sy="101000" algn="ctr" rotWithShape="0">
                    <a:srgbClr val="663300"/>
                  </a:outerShdw>
                </a:effectLst>
                <a:latin typeface="Georgia" panose="02040502050405020303" pitchFamily="18" charset="0"/>
                <a:ea typeface="Calibri" panose="020F0502020204030204" pitchFamily="34" charset="0"/>
                <a:cs typeface="Times New Roman" panose="02020603050405020304" pitchFamily="18" charset="0"/>
              </a:rPr>
              <a:t> – </a:t>
            </a:r>
            <a:r>
              <a:rPr lang="en-US" sz="2800" dirty="0">
                <a:ln>
                  <a:solidFill>
                    <a:srgbClr val="CC00CC"/>
                  </a:solidFill>
                </a:ln>
                <a:solidFill>
                  <a:srgbClr val="C55A11"/>
                </a:solidFill>
                <a:effectLst>
                  <a:outerShdw blurRad="50800" dist="50800" dir="5400000" sx="101000" sy="101000" algn="ctr" rotWithShape="0">
                    <a:srgbClr val="663300"/>
                  </a:outerShdw>
                </a:effectLst>
                <a:latin typeface="Georgia" panose="02040502050405020303" pitchFamily="18" charset="0"/>
                <a:ea typeface="Calibri" panose="020F0502020204030204" pitchFamily="34" charset="0"/>
                <a:cs typeface="Times New Roman" panose="02020603050405020304" pitchFamily="18" charset="0"/>
              </a:rPr>
              <a:t>destruction, ruin disaster</a:t>
            </a:r>
          </a:p>
          <a:p>
            <a:pPr lvl="0"/>
            <a:endParaRPr lang="en-US" sz="2800" dirty="0">
              <a:ln>
                <a:solidFill>
                  <a:srgbClr val="CC00CC"/>
                </a:solidFill>
              </a:ln>
              <a:solidFill>
                <a:srgbClr val="C55A11"/>
              </a:solidFill>
              <a:effectLst>
                <a:outerShdw blurRad="50800" dist="50800" dir="5400000" sx="101000" sy="101000" algn="ctr" rotWithShape="0">
                  <a:srgbClr val="663300"/>
                </a:outerShdw>
              </a:effectLst>
              <a:latin typeface="Georgia" panose="02040502050405020303" pitchFamily="18" charset="0"/>
              <a:ea typeface="Calibri" panose="020F0502020204030204" pitchFamily="34" charset="0"/>
              <a:cs typeface="Times New Roman" panose="02020603050405020304" pitchFamily="18" charset="0"/>
            </a:endParaRPr>
          </a:p>
          <a:p>
            <a:pPr lvl="0"/>
            <a:br>
              <a:rPr lang="en-US" sz="28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br>
            <a:br>
              <a:rPr lang="en-US" sz="28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br>
            <a:r>
              <a:rPr lang="en-US" sz="2800" dirty="0">
                <a:solidFill>
                  <a:srgbClr val="CC00FF"/>
                </a:solidFill>
                <a:latin typeface="Georgia" panose="02040502050405020303" pitchFamily="18" charset="0"/>
                <a:ea typeface="Calibri" panose="020F0502020204030204" pitchFamily="34" charset="0"/>
                <a:cs typeface="Times New Roman" panose="02020603050405020304" pitchFamily="18" charset="0"/>
              </a:rPr>
              <a:t>Strong’s Exhaustive Concordance</a:t>
            </a:r>
            <a:br>
              <a:rPr lang="en-US" sz="2800" dirty="0">
                <a:solidFill>
                  <a:srgbClr val="CC00FF"/>
                </a:solidFill>
                <a:latin typeface="Georgia" panose="02040502050405020303" pitchFamily="18" charset="0"/>
                <a:ea typeface="Calibri" panose="020F0502020204030204" pitchFamily="34" charset="0"/>
                <a:cs typeface="Times New Roman" panose="02020603050405020304" pitchFamily="18" charset="0"/>
              </a:rPr>
            </a:br>
            <a:r>
              <a:rPr lang="en-US" sz="28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t>1961</a:t>
            </a:r>
            <a:r>
              <a:rPr lang="en-US" sz="2800" dirty="0">
                <a:solidFill>
                  <a:srgbClr val="CC00FF"/>
                </a:solidFill>
                <a:latin typeface="Georgia" panose="02040502050405020303" pitchFamily="18" charset="0"/>
                <a:ea typeface="Calibri" panose="020F0502020204030204" pitchFamily="34" charset="0"/>
                <a:cs typeface="Times New Roman" panose="02020603050405020304" pitchFamily="18" charset="0"/>
              </a:rPr>
              <a:t> </a:t>
            </a:r>
            <a:r>
              <a:rPr lang="en-US" sz="2800" dirty="0">
                <a:solidFill>
                  <a:srgbClr val="C55A11"/>
                </a:solidFill>
                <a:latin typeface="Georgia" panose="02040502050405020303" pitchFamily="18" charset="0"/>
                <a:ea typeface="Calibri" panose="020F0502020204030204" pitchFamily="34" charset="0"/>
                <a:cs typeface="Times New Roman" panose="02020603050405020304" pitchFamily="18" charset="0"/>
              </a:rPr>
              <a:t>– </a:t>
            </a:r>
            <a:r>
              <a:rPr lang="en-US" sz="2800" b="1" dirty="0" err="1">
                <a:solidFill>
                  <a:srgbClr val="C00000"/>
                </a:solidFill>
                <a:latin typeface="Georgia" panose="02040502050405020303" pitchFamily="18" charset="0"/>
                <a:ea typeface="Calibri" panose="020F0502020204030204" pitchFamily="34" charset="0"/>
                <a:cs typeface="Times New Roman" panose="02020603050405020304" pitchFamily="18" charset="0"/>
              </a:rPr>
              <a:t>ha</a:t>
            </a:r>
            <a:r>
              <a:rPr lang="en-US" sz="2800" b="1" dirty="0" err="1">
                <a:solidFill>
                  <a:srgbClr val="C00000"/>
                </a:solidFill>
                <a:effectLst>
                  <a:glow rad="228600">
                    <a:schemeClr val="accent6">
                      <a:satMod val="175000"/>
                      <a:alpha val="40000"/>
                    </a:schemeClr>
                  </a:glow>
                </a:effectLst>
                <a:latin typeface="Georgia" panose="02040502050405020303" pitchFamily="18" charset="0"/>
                <a:ea typeface="Calibri" panose="020F0502020204030204" pitchFamily="34" charset="0"/>
                <a:cs typeface="Times New Roman" panose="02020603050405020304" pitchFamily="18" charset="0"/>
              </a:rPr>
              <a:t>y</a:t>
            </a:r>
            <a:r>
              <a:rPr lang="en-US" sz="2800" b="1" dirty="0" err="1">
                <a:solidFill>
                  <a:srgbClr val="C00000"/>
                </a:solidFill>
                <a:latin typeface="Georgia" panose="02040502050405020303" pitchFamily="18" charset="0"/>
                <a:ea typeface="Calibri" panose="020F0502020204030204" pitchFamily="34" charset="0"/>
                <a:cs typeface="Times New Roman" panose="02020603050405020304" pitchFamily="18" charset="0"/>
              </a:rPr>
              <a:t>ah</a:t>
            </a:r>
            <a:r>
              <a:rPr lang="en-US" sz="2800" dirty="0">
                <a:solidFill>
                  <a:srgbClr val="C55A11"/>
                </a:solidFill>
                <a:latin typeface="Georgia" panose="02040502050405020303" pitchFamily="18" charset="0"/>
                <a:ea typeface="Calibri" panose="020F0502020204030204" pitchFamily="34" charset="0"/>
                <a:cs typeface="Times New Roman" panose="02020603050405020304" pitchFamily="18" charset="0"/>
              </a:rPr>
              <a:t> – to exist, be or become, come to pass, accomplished</a:t>
            </a:r>
            <a:endParaRPr lang="en-CA" sz="2800" dirty="0">
              <a:solidFill>
                <a:prstClr val="white"/>
              </a:solidFill>
              <a:effectLst>
                <a:outerShdw blurRad="50800" dist="50800" dir="5400000" algn="ctr" rotWithShape="0">
                  <a:srgbClr val="00FF00"/>
                </a:outerShdw>
              </a:effectLst>
            </a:endParaRPr>
          </a:p>
        </p:txBody>
      </p:sp>
      <p:sp>
        <p:nvSpPr>
          <p:cNvPr id="3" name="Speech Bubble: Rectangle with Corners Rounded 2">
            <a:extLst>
              <a:ext uri="{FF2B5EF4-FFF2-40B4-BE49-F238E27FC236}">
                <a16:creationId xmlns:a16="http://schemas.microsoft.com/office/drawing/2014/main" id="{E8E2CD4E-2576-46A9-AB8A-26C4B1902E71}"/>
              </a:ext>
            </a:extLst>
          </p:cNvPr>
          <p:cNvSpPr/>
          <p:nvPr/>
        </p:nvSpPr>
        <p:spPr>
          <a:xfrm>
            <a:off x="320893" y="4546885"/>
            <a:ext cx="11259128" cy="1080654"/>
          </a:xfrm>
          <a:prstGeom prst="wedgeRoundRectCallout">
            <a:avLst>
              <a:gd name="adj1" fmla="val -8322"/>
              <a:gd name="adj2" fmla="val -71723"/>
              <a:gd name="adj3" fmla="val 16667"/>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rgbClr val="CC00CC"/>
                </a:solidFill>
              </a:rPr>
              <a:t>Might this describe the Choshek  (Gen 1:2) enveloping the creation with </a:t>
            </a:r>
            <a:r>
              <a:rPr lang="en-CA" sz="3600" dirty="0" err="1">
                <a:solidFill>
                  <a:srgbClr val="CC00CC"/>
                </a:solidFill>
                <a:effectLst>
                  <a:outerShdw blurRad="50800" dist="50800" dir="5400000" algn="ctr" rotWithShape="0">
                    <a:srgbClr val="00FF00"/>
                  </a:outerShdw>
                </a:effectLst>
              </a:rPr>
              <a:t>tohu</a:t>
            </a:r>
            <a:r>
              <a:rPr lang="en-CA" sz="3600" dirty="0">
                <a:solidFill>
                  <a:srgbClr val="CC00CC"/>
                </a:solidFill>
              </a:rPr>
              <a:t> and </a:t>
            </a:r>
            <a:r>
              <a:rPr lang="en-CA" sz="3600" dirty="0" err="1">
                <a:solidFill>
                  <a:srgbClr val="CC00CC"/>
                </a:solidFill>
                <a:effectLst>
                  <a:outerShdw blurRad="50800" dist="50800" dir="5400000" algn="ctr" rotWithShape="0">
                    <a:srgbClr val="00FF00"/>
                  </a:outerShdw>
                </a:effectLst>
              </a:rPr>
              <a:t>bohu</a:t>
            </a:r>
            <a:r>
              <a:rPr lang="en-CA" sz="3600" dirty="0">
                <a:solidFill>
                  <a:srgbClr val="CC00CC"/>
                </a:solidFill>
                <a:effectLst>
                  <a:outerShdw blurRad="50800" dist="50800" dir="5400000" algn="ctr" rotWithShape="0">
                    <a:srgbClr val="00FF00"/>
                  </a:outerShdw>
                </a:effectLst>
              </a:rPr>
              <a:t>,</a:t>
            </a:r>
            <a:r>
              <a:rPr lang="en-CA" sz="3600" dirty="0">
                <a:solidFill>
                  <a:srgbClr val="CC00CC"/>
                </a:solidFill>
              </a:rPr>
              <a:t> (</a:t>
            </a:r>
            <a:r>
              <a:rPr lang="en-CA" sz="3600" dirty="0">
                <a:solidFill>
                  <a:schemeClr val="accent2">
                    <a:lumMod val="60000"/>
                    <a:lumOff val="40000"/>
                  </a:schemeClr>
                </a:solidFill>
              </a:rPr>
              <a:t>chaos and void</a:t>
            </a:r>
            <a:r>
              <a:rPr lang="en-CA" sz="3600" dirty="0">
                <a:solidFill>
                  <a:srgbClr val="CC00CC"/>
                </a:solidFill>
              </a:rPr>
              <a:t>)?</a:t>
            </a:r>
          </a:p>
        </p:txBody>
      </p:sp>
    </p:spTree>
    <p:extLst>
      <p:ext uri="{BB962C8B-B14F-4D97-AF65-F5344CB8AC3E}">
        <p14:creationId xmlns:p14="http://schemas.microsoft.com/office/powerpoint/2010/main" val="372197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randombar(horizontal)">
                                      <p:cBhvr>
                                        <p:cTn id="12" dur="500"/>
                                        <p:tgtEl>
                                          <p:spTgt spid="14"/>
                                        </p:tgtEl>
                                      </p:cBhvr>
                                    </p:animEffect>
                                  </p:childTnLst>
                                </p:cTn>
                              </p:par>
                            </p:childTnLst>
                          </p:cTn>
                        </p:par>
                        <p:par>
                          <p:cTn id="13" fill="hold">
                            <p:stCondLst>
                              <p:cond delay="500"/>
                            </p:stCondLst>
                            <p:childTnLst>
                              <p:par>
                                <p:cTn id="14" presetID="6"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ircle(in)">
                                      <p:cBhvr>
                                        <p:cTn id="16"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11000">
              <a:schemeClr val="accent1">
                <a:lumMod val="60000"/>
                <a:lumOff val="40000"/>
              </a:schemeClr>
            </a:gs>
            <a:gs pos="83000">
              <a:srgbClr val="7030A0">
                <a:alpha val="98000"/>
              </a:srgbClr>
            </a:gs>
            <a:gs pos="45000">
              <a:schemeClr val="accent1">
                <a:lumMod val="60000"/>
                <a:lumOff val="40000"/>
              </a:schemeClr>
            </a:gs>
          </a:gsLst>
          <a:lin ang="5400000" scaled="1"/>
        </a:gra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6252AF1-BFAF-415A-9F15-4E3106DF3216}"/>
              </a:ext>
            </a:extLst>
          </p:cNvPr>
          <p:cNvSpPr/>
          <p:nvPr/>
        </p:nvSpPr>
        <p:spPr>
          <a:xfrm>
            <a:off x="4403764" y="862541"/>
            <a:ext cx="457200" cy="52411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4000" dirty="0"/>
          </a:p>
        </p:txBody>
      </p:sp>
      <p:sp>
        <p:nvSpPr>
          <p:cNvPr id="16" name="Rectangle 15">
            <a:extLst>
              <a:ext uri="{FF2B5EF4-FFF2-40B4-BE49-F238E27FC236}">
                <a16:creationId xmlns:a16="http://schemas.microsoft.com/office/drawing/2014/main" id="{EF9BDE98-CB8D-4D62-9FCB-75EAA23E821D}"/>
              </a:ext>
            </a:extLst>
          </p:cNvPr>
          <p:cNvSpPr/>
          <p:nvPr/>
        </p:nvSpPr>
        <p:spPr>
          <a:xfrm>
            <a:off x="4202005" y="304873"/>
            <a:ext cx="3787990" cy="635313"/>
          </a:xfrm>
          <a:prstGeom prst="rect">
            <a:avLst/>
          </a:prstGeom>
          <a:gradFill flip="none" rotWithShape="1">
            <a:gsLst>
              <a:gs pos="24000">
                <a:srgbClr val="FFFF00"/>
              </a:gs>
              <a:gs pos="52000">
                <a:srgbClr val="FF7C80">
                  <a:alpha val="98000"/>
                </a:srgbClr>
              </a:gs>
              <a:gs pos="72000">
                <a:srgbClr val="00FF00"/>
              </a:gs>
            </a:gsLst>
            <a:lin ang="600000" scaled="0"/>
            <a:tileRect/>
          </a:gra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latin typeface="Arial Black" panose="020B0A04020102020204" pitchFamily="34" charset="0"/>
              </a:rPr>
              <a:t>Question:</a:t>
            </a:r>
            <a:endParaRPr lang="en-CA" sz="2800" dirty="0">
              <a:ln>
                <a:solidFill>
                  <a:schemeClr val="tx1"/>
                </a:solidFill>
              </a:ln>
              <a:solidFill>
                <a:srgbClr val="0000FF"/>
              </a:solidFill>
              <a:effectLst>
                <a:outerShdw blurRad="50800" dist="50800" dir="5400000" algn="ctr" rotWithShape="0">
                  <a:srgbClr val="663300"/>
                </a:outerShdw>
              </a:effectLst>
              <a:latin typeface="Arial Black" panose="020B0A04020102020204" pitchFamily="34" charset="0"/>
            </a:endParaRPr>
          </a:p>
        </p:txBody>
      </p:sp>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466400" y="6400782"/>
            <a:ext cx="510995" cy="301010"/>
          </a:xfrm>
        </p:spPr>
        <p:txBody>
          <a:bodyPr/>
          <a:lstStyle/>
          <a:p>
            <a:fld id="{CAB0B796-0BEC-434C-B7F9-2382C16E0666}" type="slidenum">
              <a:rPr lang="en-CA" sz="1400" b="1" smtClean="0">
                <a:solidFill>
                  <a:schemeClr val="tx1"/>
                </a:solidFill>
              </a:rPr>
              <a:t>40</a:t>
            </a:fld>
            <a:endParaRPr lang="en-CA" b="1" dirty="0">
              <a:solidFill>
                <a:schemeClr val="tx1"/>
              </a:solidFill>
            </a:endParaRPr>
          </a:p>
        </p:txBody>
      </p:sp>
      <p:grpSp>
        <p:nvGrpSpPr>
          <p:cNvPr id="6" name="Group 5">
            <a:extLst>
              <a:ext uri="{FF2B5EF4-FFF2-40B4-BE49-F238E27FC236}">
                <a16:creationId xmlns:a16="http://schemas.microsoft.com/office/drawing/2014/main" id="{699CA0C6-6A23-49C5-817D-046F8F7C3A29}"/>
              </a:ext>
            </a:extLst>
          </p:cNvPr>
          <p:cNvGrpSpPr/>
          <p:nvPr/>
        </p:nvGrpSpPr>
        <p:grpSpPr>
          <a:xfrm>
            <a:off x="1152938" y="1265835"/>
            <a:ext cx="9392479" cy="2491155"/>
            <a:chOff x="1272082" y="1265836"/>
            <a:chExt cx="9273335" cy="2288798"/>
          </a:xfrm>
        </p:grpSpPr>
        <p:sp>
          <p:nvSpPr>
            <p:cNvPr id="13" name="Rectangle 12">
              <a:extLst>
                <a:ext uri="{FF2B5EF4-FFF2-40B4-BE49-F238E27FC236}">
                  <a16:creationId xmlns:a16="http://schemas.microsoft.com/office/drawing/2014/main" id="{9A7ECBC3-51A1-4436-8DD5-62D3B2BF6FBA}"/>
                </a:ext>
              </a:extLst>
            </p:cNvPr>
            <p:cNvSpPr/>
            <p:nvPr/>
          </p:nvSpPr>
          <p:spPr>
            <a:xfrm>
              <a:off x="1272082" y="1265836"/>
              <a:ext cx="9273335" cy="2170087"/>
            </a:xfrm>
            <a:prstGeom prst="rect">
              <a:avLst/>
            </a:prstGeom>
            <a:solidFill>
              <a:schemeClr val="bg1">
                <a:lumMod val="85000"/>
              </a:schemeClr>
            </a:solidFill>
            <a:ln w="76200">
              <a:solidFill>
                <a:srgbClr val="FF99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br>
                <a:rPr lang="en-US" sz="2800"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br>
              <a:br>
                <a:rPr lang="en-US" sz="1050" dirty="0">
                  <a:solidFill>
                    <a:schemeClr val="tx1">
                      <a:lumMod val="95000"/>
                      <a:lumOff val="5000"/>
                    </a:schemeClr>
                  </a:solidFill>
                  <a:latin typeface="Calibri" panose="020F0502020204030204" pitchFamily="34" charset="0"/>
                  <a:ea typeface="Calibri" panose="020F0502020204030204" pitchFamily="34" charset="0"/>
                  <a:cs typeface="Times New Roman" panose="02020603050405020304" pitchFamily="18" charset="0"/>
                </a:rPr>
              </a:br>
              <a:endParaRPr lang="en-CA" sz="2800" dirty="0">
                <a:effectLst>
                  <a:outerShdw blurRad="50800" dist="50800" dir="5400000" algn="ctr" rotWithShape="0">
                    <a:srgbClr val="00FF00"/>
                  </a:outerShdw>
                </a:effectLst>
              </a:endParaRPr>
            </a:p>
          </p:txBody>
        </p:sp>
        <p:sp>
          <p:nvSpPr>
            <p:cNvPr id="14" name="Rectangle 13">
              <a:extLst>
                <a:ext uri="{FF2B5EF4-FFF2-40B4-BE49-F238E27FC236}">
                  <a16:creationId xmlns:a16="http://schemas.microsoft.com/office/drawing/2014/main" id="{0151437C-83C7-45CD-B46B-EBD62C2E038A}"/>
                </a:ext>
              </a:extLst>
            </p:cNvPr>
            <p:cNvSpPr/>
            <p:nvPr/>
          </p:nvSpPr>
          <p:spPr>
            <a:xfrm>
              <a:off x="1414729" y="1265836"/>
              <a:ext cx="8743062" cy="2288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dirty="0">
                  <a:solidFill>
                    <a:srgbClr val="CC00FF"/>
                  </a:solidFill>
                  <a:latin typeface="Georgia" panose="02040502050405020303" pitchFamily="18" charset="0"/>
                  <a:ea typeface="Calibri" panose="020F0502020204030204" pitchFamily="34" charset="0"/>
                  <a:cs typeface="Times New Roman" panose="02020603050405020304" pitchFamily="18" charset="0"/>
                </a:rPr>
                <a:t>Hebrew and English Lexicon of the Old Testament </a:t>
              </a:r>
              <a:br>
                <a:rPr lang="en-US" sz="2800" dirty="0">
                  <a:solidFill>
                    <a:srgbClr val="CC00FF"/>
                  </a:solidFill>
                  <a:latin typeface="Georgia" panose="02040502050405020303" pitchFamily="18" charset="0"/>
                  <a:ea typeface="Calibri" panose="020F0502020204030204" pitchFamily="34" charset="0"/>
                  <a:cs typeface="Times New Roman" panose="02020603050405020304" pitchFamily="18" charset="0"/>
                </a:rPr>
              </a:br>
              <a:r>
                <a:rPr lang="en-US" sz="2800" dirty="0">
                  <a:solidFill>
                    <a:srgbClr val="CC00FF"/>
                  </a:solidFill>
                  <a:latin typeface="Georgia" panose="02040502050405020303" pitchFamily="18" charset="0"/>
                  <a:ea typeface="Calibri" panose="020F0502020204030204" pitchFamily="34" charset="0"/>
                  <a:cs typeface="Times New Roman" panose="02020603050405020304" pitchFamily="18" charset="0"/>
                </a:rPr>
                <a:t>	</a:t>
              </a:r>
              <a:r>
                <a:rPr lang="en-US" sz="28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t>Based on the Lexicon of William </a:t>
              </a:r>
              <a:r>
                <a:rPr lang="en-US" sz="2800" dirty="0" err="1">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t>Gesenius</a:t>
              </a:r>
              <a:r>
                <a:rPr lang="en-US" sz="28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t>,  </a:t>
              </a:r>
              <a:br>
                <a:rPr lang="en-US" sz="28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br>
              <a:r>
                <a:rPr lang="en-US" sz="28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t>	translated by Edward Robinson   (1906)     </a:t>
              </a:r>
              <a:br>
                <a:rPr lang="en-US" sz="28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br>
              <a:r>
                <a:rPr lang="en-US" sz="2800" dirty="0">
                  <a:solidFill>
                    <a:prstClr val="black">
                      <a:lumMod val="95000"/>
                      <a:lumOff val="5000"/>
                    </a:prstClr>
                  </a:solidFill>
                  <a:latin typeface="Georgia" panose="02040502050405020303" pitchFamily="18" charset="0"/>
                  <a:ea typeface="Calibri" panose="020F0502020204030204" pitchFamily="34" charset="0"/>
                  <a:cs typeface="Times New Roman" panose="02020603050405020304" pitchFamily="18" charset="0"/>
                </a:rPr>
                <a:t>pg. 135   H 1961  - </a:t>
              </a:r>
              <a:r>
                <a:rPr lang="en-US" sz="2800" b="1" dirty="0" err="1">
                  <a:ln>
                    <a:solidFill>
                      <a:srgbClr val="CC00CC"/>
                    </a:solidFill>
                  </a:ln>
                  <a:solidFill>
                    <a:srgbClr val="C55A11"/>
                  </a:solidFill>
                  <a:effectLst>
                    <a:outerShdw blurRad="50800" dist="50800" dir="5400000" sx="101000" sy="101000" algn="ctr" rotWithShape="0">
                      <a:srgbClr val="663300"/>
                    </a:outerShdw>
                  </a:effectLst>
                  <a:latin typeface="Georgia" panose="02040502050405020303" pitchFamily="18" charset="0"/>
                  <a:ea typeface="Calibri" panose="020F0502020204030204" pitchFamily="34" charset="0"/>
                  <a:cs typeface="Times New Roman" panose="02020603050405020304" pitchFamily="18" charset="0"/>
                </a:rPr>
                <a:t>ha</a:t>
              </a:r>
              <a:r>
                <a:rPr lang="en-US" sz="2800" b="1" dirty="0" err="1">
                  <a:ln>
                    <a:solidFill>
                      <a:srgbClr val="CC00CC"/>
                    </a:solidFill>
                  </a:ln>
                  <a:solidFill>
                    <a:srgbClr val="C55A11"/>
                  </a:solidFill>
                  <a:effectLst>
                    <a:glow rad="228600">
                      <a:schemeClr val="accent6">
                        <a:satMod val="175000"/>
                        <a:alpha val="40000"/>
                      </a:schemeClr>
                    </a:glow>
                    <a:outerShdw blurRad="50800" dist="50800" dir="5400000" sx="101000" sy="101000" algn="ctr" rotWithShape="0">
                      <a:srgbClr val="663300"/>
                    </a:outerShdw>
                  </a:effectLst>
                  <a:latin typeface="Georgia" panose="02040502050405020303" pitchFamily="18" charset="0"/>
                  <a:ea typeface="Calibri" panose="020F0502020204030204" pitchFamily="34" charset="0"/>
                  <a:cs typeface="Times New Roman" panose="02020603050405020304" pitchFamily="18" charset="0"/>
                </a:rPr>
                <a:t>y</a:t>
              </a:r>
              <a:r>
                <a:rPr lang="en-US" sz="2800" b="1" dirty="0" err="1">
                  <a:ln>
                    <a:solidFill>
                      <a:srgbClr val="CC00CC"/>
                    </a:solidFill>
                  </a:ln>
                  <a:solidFill>
                    <a:srgbClr val="C55A11"/>
                  </a:solidFill>
                  <a:effectLst>
                    <a:outerShdw blurRad="50800" dist="50800" dir="5400000" sx="101000" sy="101000" algn="ctr" rotWithShape="0">
                      <a:srgbClr val="663300"/>
                    </a:outerShdw>
                  </a:effectLst>
                  <a:latin typeface="Georgia" panose="02040502050405020303" pitchFamily="18" charset="0"/>
                  <a:ea typeface="Calibri" panose="020F0502020204030204" pitchFamily="34" charset="0"/>
                  <a:cs typeface="Times New Roman" panose="02020603050405020304" pitchFamily="18" charset="0"/>
                </a:rPr>
                <a:t>ah</a:t>
              </a:r>
              <a:r>
                <a:rPr lang="en-US" sz="2800" dirty="0">
                  <a:ln>
                    <a:solidFill>
                      <a:srgbClr val="CC00CC"/>
                    </a:solidFill>
                  </a:ln>
                  <a:solidFill>
                    <a:prstClr val="black">
                      <a:lumMod val="95000"/>
                      <a:lumOff val="5000"/>
                    </a:prstClr>
                  </a:solidFill>
                  <a:effectLst>
                    <a:outerShdw blurRad="50800" dist="50800" dir="5400000" sx="101000" sy="101000" algn="ctr" rotWithShape="0">
                      <a:srgbClr val="663300"/>
                    </a:outerShdw>
                  </a:effectLst>
                  <a:latin typeface="Georgia" panose="02040502050405020303" pitchFamily="18" charset="0"/>
                  <a:ea typeface="Calibri" panose="020F0502020204030204" pitchFamily="34" charset="0"/>
                  <a:cs typeface="Times New Roman" panose="02020603050405020304" pitchFamily="18" charset="0"/>
                </a:rPr>
                <a:t> – </a:t>
              </a:r>
              <a:r>
                <a:rPr lang="en-US" sz="2800" dirty="0">
                  <a:ln>
                    <a:solidFill>
                      <a:srgbClr val="CC00CC"/>
                    </a:solidFill>
                  </a:ln>
                  <a:solidFill>
                    <a:srgbClr val="C55A11"/>
                  </a:solidFill>
                  <a:effectLst>
                    <a:outerShdw blurRad="50800" dist="50800" dir="5400000" sx="101000" sy="101000" algn="ctr" rotWithShape="0">
                      <a:srgbClr val="663300"/>
                    </a:outerShdw>
                  </a:effectLst>
                  <a:latin typeface="Georgia" panose="02040502050405020303" pitchFamily="18" charset="0"/>
                  <a:ea typeface="Calibri" panose="020F0502020204030204" pitchFamily="34" charset="0"/>
                  <a:cs typeface="Times New Roman" panose="02020603050405020304" pitchFamily="18" charset="0"/>
                </a:rPr>
                <a:t>destruction, ruin disaster</a:t>
              </a:r>
              <a:endParaRPr lang="en-CA" sz="2800" dirty="0">
                <a:solidFill>
                  <a:prstClr val="white"/>
                </a:solidFill>
                <a:effectLst>
                  <a:outerShdw blurRad="50800" dist="50800" dir="5400000" algn="ctr" rotWithShape="0">
                    <a:srgbClr val="00FF00"/>
                  </a:outerShdw>
                </a:effectLst>
              </a:endParaRPr>
            </a:p>
          </p:txBody>
        </p:sp>
      </p:grpSp>
      <p:sp>
        <p:nvSpPr>
          <p:cNvPr id="3" name="Speech Bubble: Rectangle with Corners Rounded 2">
            <a:extLst>
              <a:ext uri="{FF2B5EF4-FFF2-40B4-BE49-F238E27FC236}">
                <a16:creationId xmlns:a16="http://schemas.microsoft.com/office/drawing/2014/main" id="{E8E2CD4E-2576-46A9-AB8A-26C4B1902E71}"/>
              </a:ext>
            </a:extLst>
          </p:cNvPr>
          <p:cNvSpPr/>
          <p:nvPr/>
        </p:nvSpPr>
        <p:spPr>
          <a:xfrm>
            <a:off x="1297418" y="4725788"/>
            <a:ext cx="10679977" cy="1585560"/>
          </a:xfrm>
          <a:prstGeom prst="wedgeRoundRectCallout">
            <a:avLst>
              <a:gd name="adj1" fmla="val 9870"/>
              <a:gd name="adj2" fmla="val -129164"/>
              <a:gd name="adj3" fmla="val 16667"/>
            </a:avLst>
          </a:prstGeom>
          <a:solidFill>
            <a:schemeClr val="tx1">
              <a:lumMod val="95000"/>
              <a:lumOff val="5000"/>
            </a:schemeClr>
          </a:solidFill>
          <a:ln w="28575">
            <a:solidFill>
              <a:srgbClr val="00FFFF"/>
            </a:solidFill>
          </a:ln>
          <a:scene3d>
            <a:camera prst="orthographicFront"/>
            <a:lightRig rig="threePt" dir="t"/>
          </a:scene3d>
          <a:sp3d>
            <a:bevelT w="24765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a:solidFill>
                  <a:srgbClr val="00FF00"/>
                </a:solidFill>
              </a:rPr>
              <a:t>Did Yahuah CREATE </a:t>
            </a:r>
            <a:r>
              <a:rPr lang="en-CA" sz="3600" u="sng" dirty="0">
                <a:solidFill>
                  <a:srgbClr val="00FF00"/>
                </a:solidFill>
              </a:rPr>
              <a:t>our intended</a:t>
            </a:r>
            <a:r>
              <a:rPr lang="en-CA" sz="3600" dirty="0">
                <a:solidFill>
                  <a:srgbClr val="00FF00"/>
                </a:solidFill>
              </a:rPr>
              <a:t>  </a:t>
            </a:r>
            <a:r>
              <a:rPr lang="en-CA" sz="5400" b="1" u="sng" dirty="0">
                <a:solidFill>
                  <a:srgbClr val="00FFFF"/>
                </a:solidFill>
              </a:rPr>
              <a:t>HABITATION</a:t>
            </a:r>
            <a:r>
              <a:rPr lang="en-CA" sz="3600" dirty="0">
                <a:solidFill>
                  <a:srgbClr val="00FF00"/>
                </a:solidFill>
              </a:rPr>
              <a:t> </a:t>
            </a:r>
            <a:br>
              <a:rPr lang="en-CA" sz="3600" dirty="0">
                <a:solidFill>
                  <a:srgbClr val="00FF00"/>
                </a:solidFill>
              </a:rPr>
            </a:br>
            <a:r>
              <a:rPr lang="en-CA" sz="3600" dirty="0">
                <a:solidFill>
                  <a:srgbClr val="00FF00"/>
                </a:solidFill>
              </a:rPr>
              <a:t>in </a:t>
            </a:r>
            <a:r>
              <a:rPr lang="en-CA" sz="3600" dirty="0">
                <a:solidFill>
                  <a:srgbClr val="CC00CC"/>
                </a:solidFill>
                <a:latin typeface="Arial Black" panose="020B0A04020102020204" pitchFamily="34" charset="0"/>
              </a:rPr>
              <a:t>DESTRUCTION, RUIN AND DISASTER?</a:t>
            </a:r>
          </a:p>
        </p:txBody>
      </p:sp>
      <p:sp>
        <p:nvSpPr>
          <p:cNvPr id="8" name="Rectangle: Rounded Corners 7">
            <a:extLst>
              <a:ext uri="{FF2B5EF4-FFF2-40B4-BE49-F238E27FC236}">
                <a16:creationId xmlns:a16="http://schemas.microsoft.com/office/drawing/2014/main" id="{1E66D1BD-758A-4A89-B395-758547E77853}"/>
              </a:ext>
            </a:extLst>
          </p:cNvPr>
          <p:cNvSpPr/>
          <p:nvPr/>
        </p:nvSpPr>
        <p:spPr>
          <a:xfrm>
            <a:off x="501926" y="3850739"/>
            <a:ext cx="6997147" cy="619090"/>
          </a:xfrm>
          <a:prstGeom prst="roundRect">
            <a:avLst>
              <a:gd name="adj" fmla="val 43960"/>
            </a:avLst>
          </a:prstGeom>
          <a:solidFill>
            <a:schemeClr val="accent4">
              <a:lumMod val="75000"/>
            </a:schemeClr>
          </a:solidFill>
          <a:ln w="57150">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0000FF"/>
                </a:solidFill>
              </a:rPr>
              <a:t>Gen 1:2, </a:t>
            </a:r>
            <a:r>
              <a:rPr lang="en-CA" sz="3200" dirty="0"/>
              <a:t>Is it – </a:t>
            </a:r>
            <a:r>
              <a:rPr lang="en-CA" sz="3200" dirty="0">
                <a:solidFill>
                  <a:schemeClr val="tx1"/>
                </a:solidFill>
              </a:rPr>
              <a:t>was</a:t>
            </a:r>
            <a:r>
              <a:rPr lang="en-CA" sz="3200" dirty="0"/>
              <a:t> – or – </a:t>
            </a:r>
            <a:r>
              <a:rPr lang="en-CA" sz="3200" dirty="0">
                <a:solidFill>
                  <a:srgbClr val="0000FF"/>
                </a:solidFill>
              </a:rPr>
              <a:t>come to be?</a:t>
            </a:r>
          </a:p>
        </p:txBody>
      </p:sp>
    </p:spTree>
    <p:extLst>
      <p:ext uri="{BB962C8B-B14F-4D97-AF65-F5344CB8AC3E}">
        <p14:creationId xmlns:p14="http://schemas.microsoft.com/office/powerpoint/2010/main" val="357072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74000">
              <a:srgbClr val="00B050"/>
            </a:gs>
            <a:gs pos="83000">
              <a:schemeClr val="accent5">
                <a:lumMod val="75000"/>
              </a:schemeClr>
            </a:gs>
            <a:gs pos="100000">
              <a:schemeClr val="bg1"/>
            </a:gs>
          </a:gsLst>
          <a:lin ang="13500000" scaled="1"/>
          <a:tileRect/>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6A3FE9-8AA5-4764-9DB2-1B92E4DF6ABB}"/>
              </a:ext>
            </a:extLst>
          </p:cNvPr>
          <p:cNvSpPr>
            <a:spLocks noGrp="1"/>
          </p:cNvSpPr>
          <p:nvPr>
            <p:ph type="sldNum" sz="quarter" idx="12"/>
          </p:nvPr>
        </p:nvSpPr>
        <p:spPr>
          <a:xfrm>
            <a:off x="9393248" y="6492875"/>
            <a:ext cx="2743200" cy="365125"/>
          </a:xfrm>
        </p:spPr>
        <p:txBody>
          <a:bodyPr/>
          <a:lstStyle/>
          <a:p>
            <a:fld id="{CAB0B796-0BEC-434C-B7F9-2382C16E0666}" type="slidenum">
              <a:rPr lang="en-CA" sz="1400" b="1" smtClean="0">
                <a:solidFill>
                  <a:schemeClr val="tx1"/>
                </a:solidFill>
              </a:rPr>
              <a:t>41</a:t>
            </a:fld>
            <a:endParaRPr lang="en-CA" b="1" dirty="0">
              <a:solidFill>
                <a:schemeClr val="tx1"/>
              </a:solidFill>
            </a:endParaRPr>
          </a:p>
        </p:txBody>
      </p:sp>
      <p:sp>
        <p:nvSpPr>
          <p:cNvPr id="6" name="Title 5">
            <a:extLst>
              <a:ext uri="{FF2B5EF4-FFF2-40B4-BE49-F238E27FC236}">
                <a16:creationId xmlns:a16="http://schemas.microsoft.com/office/drawing/2014/main" id="{B42502FB-73EE-46F3-905B-84F0B9868099}"/>
              </a:ext>
            </a:extLst>
          </p:cNvPr>
          <p:cNvSpPr>
            <a:spLocks noGrp="1"/>
          </p:cNvSpPr>
          <p:nvPr>
            <p:ph type="title"/>
          </p:nvPr>
        </p:nvSpPr>
        <p:spPr>
          <a:xfrm>
            <a:off x="1222310" y="205382"/>
            <a:ext cx="9542538" cy="1155497"/>
          </a:xfrm>
        </p:spPr>
        <p:txBody>
          <a:bodyPr anchor="t">
            <a:normAutofit/>
          </a:bodyPr>
          <a:lstStyle/>
          <a:p>
            <a:r>
              <a:rPr lang="en-US" sz="4800" dirty="0">
                <a:latin typeface="Georgia" panose="02040502050405020303" pitchFamily="18" charset="0"/>
                <a:ea typeface="Calibri" panose="020F0502020204030204" pitchFamily="34" charset="0"/>
                <a:cs typeface="Times New Roman" panose="02020603050405020304" pitchFamily="18" charset="0"/>
              </a:rPr>
              <a:t> Most specific questions:</a:t>
            </a:r>
            <a:endParaRPr lang="en-CA" sz="4800" dirty="0"/>
          </a:p>
        </p:txBody>
      </p:sp>
      <p:sp>
        <p:nvSpPr>
          <p:cNvPr id="3" name="Rectangle: Rounded Corners 2">
            <a:extLst>
              <a:ext uri="{FF2B5EF4-FFF2-40B4-BE49-F238E27FC236}">
                <a16:creationId xmlns:a16="http://schemas.microsoft.com/office/drawing/2014/main" id="{BF526B17-6EB9-4813-AFBD-0102CAB7173D}"/>
              </a:ext>
            </a:extLst>
          </p:cNvPr>
          <p:cNvSpPr/>
          <p:nvPr/>
        </p:nvSpPr>
        <p:spPr>
          <a:xfrm>
            <a:off x="838200" y="1118603"/>
            <a:ext cx="10515600" cy="2688288"/>
          </a:xfrm>
          <a:prstGeom prst="roundRect">
            <a:avLst/>
          </a:prstGeom>
          <a:solidFill>
            <a:schemeClr val="bg1">
              <a:lumMod val="65000"/>
            </a:schemeClr>
          </a:solidFill>
          <a:ln w="5715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t>When the </a:t>
            </a:r>
            <a:r>
              <a:rPr lang="en-CA" sz="3200" b="1" dirty="0">
                <a:solidFill>
                  <a:srgbClr val="0000FF"/>
                </a:solidFill>
              </a:rPr>
              <a:t>Tav</a:t>
            </a:r>
            <a:r>
              <a:rPr lang="en-CA" sz="3200" dirty="0"/>
              <a:t> is </a:t>
            </a:r>
            <a:r>
              <a:rPr lang="en-CA" sz="3200" dirty="0">
                <a:ln>
                  <a:solidFill>
                    <a:srgbClr val="0000FF"/>
                  </a:solidFill>
                </a:ln>
                <a:solidFill>
                  <a:srgbClr val="FF9933"/>
                </a:solidFill>
                <a:latin typeface="Arial Black" panose="020B0A04020102020204" pitchFamily="34" charset="0"/>
              </a:rPr>
              <a:t>deleted</a:t>
            </a:r>
            <a:r>
              <a:rPr lang="en-CA" sz="3200" dirty="0">
                <a:solidFill>
                  <a:srgbClr val="FF9933"/>
                </a:solidFill>
              </a:rPr>
              <a:t> </a:t>
            </a:r>
            <a:r>
              <a:rPr lang="en-CA" sz="3200" dirty="0"/>
              <a:t>from the word ei</a:t>
            </a:r>
            <a:r>
              <a:rPr lang="en-CA" sz="3200" b="1" u="sng" dirty="0">
                <a:solidFill>
                  <a:srgbClr val="0000FF"/>
                </a:solidFill>
                <a:latin typeface="Arial Black" panose="020B0A04020102020204" pitchFamily="34" charset="0"/>
              </a:rPr>
              <a:t>t</a:t>
            </a:r>
            <a:r>
              <a:rPr lang="en-CA" sz="3200" dirty="0"/>
              <a:t>he in </a:t>
            </a:r>
            <a:r>
              <a:rPr lang="en-CA" sz="3200" dirty="0">
                <a:solidFill>
                  <a:srgbClr val="663300"/>
                </a:solidFill>
              </a:rPr>
              <a:t>Gen 1:2, </a:t>
            </a:r>
            <a:r>
              <a:rPr lang="en-CA" sz="3200" dirty="0"/>
              <a:t>and it states the earth </a:t>
            </a:r>
            <a:r>
              <a:rPr lang="en-CA" sz="4800" dirty="0">
                <a:solidFill>
                  <a:schemeClr val="tx1"/>
                </a:solidFill>
                <a:latin typeface="Snap ITC" panose="04040A07060A02020202" pitchFamily="82" charset="0"/>
              </a:rPr>
              <a:t>was</a:t>
            </a:r>
            <a:r>
              <a:rPr lang="en-CA" sz="3200" dirty="0"/>
              <a:t> in </a:t>
            </a:r>
            <a:r>
              <a:rPr lang="en-CA" sz="3200" b="1" dirty="0">
                <a:solidFill>
                  <a:schemeClr val="tx1"/>
                </a:solidFill>
              </a:rPr>
              <a:t>chaos</a:t>
            </a:r>
            <a:r>
              <a:rPr lang="en-CA" sz="3200" dirty="0"/>
              <a:t> and </a:t>
            </a:r>
            <a:r>
              <a:rPr lang="en-CA" sz="3200" b="1" dirty="0">
                <a:solidFill>
                  <a:schemeClr val="tx1"/>
                </a:solidFill>
              </a:rPr>
              <a:t>vacancy;</a:t>
            </a:r>
            <a:r>
              <a:rPr lang="en-CA" sz="3200" dirty="0"/>
              <a:t>  </a:t>
            </a:r>
            <a:br>
              <a:rPr lang="en-CA" sz="3200" dirty="0"/>
            </a:br>
            <a:r>
              <a:rPr lang="en-CA" sz="3200" dirty="0"/>
              <a:t>does this attribute a </a:t>
            </a:r>
            <a:r>
              <a:rPr lang="en-CA" sz="3200" b="1" u="sng" dirty="0">
                <a:solidFill>
                  <a:srgbClr val="C00000"/>
                </a:solidFill>
                <a:latin typeface="Arial Black" panose="020B0A04020102020204" pitchFamily="34" charset="0"/>
              </a:rPr>
              <a:t>com</a:t>
            </a:r>
            <a:r>
              <a:rPr lang="en-CA" sz="3200" b="1" dirty="0">
                <a:solidFill>
                  <a:srgbClr val="C00000"/>
                </a:solidFill>
                <a:latin typeface="Arial Black" panose="020B0A04020102020204" pitchFamily="34" charset="0"/>
              </a:rPr>
              <a:t>p</a:t>
            </a:r>
            <a:r>
              <a:rPr lang="en-CA" sz="3200" b="1" u="sng" dirty="0">
                <a:solidFill>
                  <a:srgbClr val="C00000"/>
                </a:solidFill>
                <a:latin typeface="Arial Black" panose="020B0A04020102020204" pitchFamily="34" charset="0"/>
              </a:rPr>
              <a:t>lete</a:t>
            </a:r>
            <a:r>
              <a:rPr lang="en-CA" sz="3200" b="1" dirty="0">
                <a:solidFill>
                  <a:srgbClr val="C00000"/>
                </a:solidFill>
                <a:latin typeface="Arial Black" panose="020B0A04020102020204" pitchFamily="34" charset="0"/>
              </a:rPr>
              <a:t> </a:t>
            </a:r>
            <a:r>
              <a:rPr lang="en-CA" sz="3200" b="1" u="sng" dirty="0">
                <a:ln>
                  <a:solidFill>
                    <a:sysClr val="windowText" lastClr="000000"/>
                  </a:solidFill>
                </a:ln>
                <a:solidFill>
                  <a:srgbClr val="C00000"/>
                </a:solidFill>
                <a:latin typeface="Arial Black" panose="020B0A04020102020204" pitchFamily="34" charset="0"/>
              </a:rPr>
              <a:t>FAILURE</a:t>
            </a:r>
            <a:r>
              <a:rPr lang="en-CA" sz="3200" b="1" dirty="0">
                <a:solidFill>
                  <a:srgbClr val="C00000"/>
                </a:solidFill>
                <a:latin typeface="Arial Black" panose="020B0A04020102020204" pitchFamily="34" charset="0"/>
              </a:rPr>
              <a:t> </a:t>
            </a:r>
            <a:r>
              <a:rPr lang="en-CA" sz="3200" dirty="0"/>
              <a:t>on the part </a:t>
            </a:r>
            <a:br>
              <a:rPr lang="en-CA" sz="3200" dirty="0"/>
            </a:br>
            <a:r>
              <a:rPr lang="en-CA" sz="3200" dirty="0"/>
              <a:t>of </a:t>
            </a:r>
            <a:r>
              <a:rPr lang="en-CA" sz="3200" b="1" dirty="0">
                <a:solidFill>
                  <a:srgbClr val="0000FF"/>
                </a:solidFill>
              </a:rPr>
              <a:t>Yahuah -</a:t>
            </a:r>
            <a:r>
              <a:rPr lang="en-CA" sz="3200" dirty="0"/>
              <a:t> </a:t>
            </a:r>
            <a:r>
              <a:rPr lang="en-CA" sz="3200" b="1" dirty="0">
                <a:ln>
                  <a:solidFill>
                    <a:srgbClr val="0000FF"/>
                  </a:solidFill>
                </a:ln>
                <a:solidFill>
                  <a:srgbClr val="CC00CC"/>
                </a:solidFill>
                <a:effectLst>
                  <a:glow rad="114300">
                    <a:srgbClr val="FFFF00"/>
                  </a:glow>
                </a:effectLst>
              </a:rPr>
              <a:t>to create in a </a:t>
            </a:r>
            <a:r>
              <a:rPr lang="en-CA" sz="3200" b="1" dirty="0">
                <a:ln>
                  <a:solidFill>
                    <a:srgbClr val="0000FF"/>
                  </a:solidFill>
                </a:ln>
                <a:solidFill>
                  <a:srgbClr val="CC00CC"/>
                </a:solidFill>
                <a:effectLst>
                  <a:glow rad="114300">
                    <a:srgbClr val="FFFF00"/>
                  </a:glow>
                </a:effectLst>
                <a:latin typeface="Arial Black" panose="020B0A04020102020204" pitchFamily="34" charset="0"/>
              </a:rPr>
              <a:t>PERFECT</a:t>
            </a:r>
            <a:r>
              <a:rPr lang="en-CA" sz="3200" b="1" dirty="0">
                <a:ln>
                  <a:solidFill>
                    <a:srgbClr val="0000FF"/>
                  </a:solidFill>
                </a:ln>
                <a:solidFill>
                  <a:srgbClr val="CC00CC"/>
                </a:solidFill>
                <a:effectLst>
                  <a:glow rad="114300">
                    <a:srgbClr val="FFFF00"/>
                  </a:glow>
                </a:effectLst>
              </a:rPr>
              <a:t> state?  </a:t>
            </a:r>
          </a:p>
        </p:txBody>
      </p:sp>
      <p:sp>
        <p:nvSpPr>
          <p:cNvPr id="7" name="Rectangle: Rounded Corners 6">
            <a:extLst>
              <a:ext uri="{FF2B5EF4-FFF2-40B4-BE49-F238E27FC236}">
                <a16:creationId xmlns:a16="http://schemas.microsoft.com/office/drawing/2014/main" id="{B691344A-E7C4-4301-979E-04646B8FC06A}"/>
              </a:ext>
            </a:extLst>
          </p:cNvPr>
          <p:cNvSpPr/>
          <p:nvPr/>
        </p:nvSpPr>
        <p:spPr>
          <a:xfrm>
            <a:off x="1444689" y="3987150"/>
            <a:ext cx="9350829" cy="2688287"/>
          </a:xfrm>
          <a:prstGeom prst="roundRect">
            <a:avLst/>
          </a:prstGeom>
          <a:solidFill>
            <a:schemeClr val="bg1">
              <a:lumMod val="65000"/>
            </a:schemeClr>
          </a:solidFill>
          <a:ln w="5715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002060"/>
                </a:solidFill>
              </a:rPr>
              <a:t>Remember the </a:t>
            </a:r>
            <a:r>
              <a:rPr lang="en-CA" sz="4000" b="1" dirty="0" err="1">
                <a:solidFill>
                  <a:srgbClr val="0000FF"/>
                </a:solidFill>
                <a:effectLst>
                  <a:glow rad="127000">
                    <a:srgbClr val="FFFF00"/>
                  </a:glow>
                  <a:outerShdw blurRad="50800" dist="50800" dir="5400000" sx="102000" sy="102000" algn="ctr" rotWithShape="0">
                    <a:srgbClr val="F74FEB"/>
                  </a:outerShdw>
                </a:effectLst>
                <a:latin typeface="Snap ITC" panose="04040A07060A02020202" pitchFamily="82" charset="0"/>
              </a:rPr>
              <a:t>T</a:t>
            </a:r>
            <a:r>
              <a:rPr lang="en-CA" sz="4000" b="1" dirty="0" err="1">
                <a:solidFill>
                  <a:srgbClr val="0000FF"/>
                </a:solidFill>
                <a:effectLst>
                  <a:glow rad="127000">
                    <a:srgbClr val="FFFF00"/>
                  </a:glow>
                  <a:outerShdw blurRad="50800" dist="50800" dir="5400000" sx="102000" sy="102000" algn="ctr" rotWithShape="0">
                    <a:srgbClr val="F74FEB"/>
                  </a:outerShdw>
                </a:effectLst>
                <a:latin typeface="Colonna MT" panose="04020805060202030203" pitchFamily="82" charset="0"/>
              </a:rPr>
              <a:t>ummin</a:t>
            </a:r>
            <a:r>
              <a:rPr lang="en-CA" sz="3200" dirty="0"/>
              <a:t>  </a:t>
            </a:r>
            <a:r>
              <a:rPr lang="en-CA" sz="3200" dirty="0">
                <a:solidFill>
                  <a:srgbClr val="002060"/>
                </a:solidFill>
              </a:rPr>
              <a:t>on </a:t>
            </a:r>
            <a:r>
              <a:rPr lang="en-CA" sz="3200" dirty="0" err="1">
                <a:solidFill>
                  <a:srgbClr val="002060"/>
                </a:solidFill>
              </a:rPr>
              <a:t>Aharon’s</a:t>
            </a:r>
            <a:r>
              <a:rPr lang="en-CA" sz="3200" dirty="0">
                <a:solidFill>
                  <a:srgbClr val="002060"/>
                </a:solidFill>
              </a:rPr>
              <a:t> breastplate?</a:t>
            </a:r>
          </a:p>
          <a:p>
            <a:pPr algn="ctr"/>
            <a:r>
              <a:rPr lang="en-CA" sz="7200" b="1" dirty="0">
                <a:solidFill>
                  <a:srgbClr val="0000FF"/>
                </a:solidFill>
                <a:effectLst>
                  <a:glow rad="127000">
                    <a:srgbClr val="FFFF00"/>
                  </a:glow>
                  <a:outerShdw blurRad="50800" dist="50800" dir="5400000" sx="102000" sy="102000" algn="ctr" rotWithShape="0">
                    <a:srgbClr val="F74FEB"/>
                  </a:outerShdw>
                </a:effectLst>
                <a:latin typeface="Colonna MT" panose="04020805060202030203" pitchFamily="82" charset="0"/>
              </a:rPr>
              <a:t>PERFECTION!</a:t>
            </a:r>
            <a:r>
              <a:rPr lang="en-CA" sz="7200" dirty="0">
                <a:solidFill>
                  <a:srgbClr val="002060"/>
                </a:solidFill>
              </a:rPr>
              <a:t> </a:t>
            </a:r>
            <a:br>
              <a:rPr lang="en-CA" sz="7200" dirty="0">
                <a:solidFill>
                  <a:srgbClr val="002060"/>
                </a:solidFill>
              </a:rPr>
            </a:br>
            <a:r>
              <a:rPr lang="en-CA" sz="3200" b="1" dirty="0">
                <a:solidFill>
                  <a:srgbClr val="0000FF"/>
                </a:solidFill>
              </a:rPr>
              <a:t>YAHUAH </a:t>
            </a:r>
            <a:r>
              <a:rPr lang="en-CA" sz="3200" dirty="0">
                <a:solidFill>
                  <a:schemeClr val="tx1"/>
                </a:solidFill>
              </a:rPr>
              <a:t>there</a:t>
            </a:r>
            <a:r>
              <a:rPr lang="en-CA" sz="3200" dirty="0">
                <a:solidFill>
                  <a:srgbClr val="002060"/>
                </a:solidFill>
              </a:rPr>
              <a:t> openly declared </a:t>
            </a:r>
            <a:r>
              <a:rPr lang="en-CA" sz="3200" b="1" u="sng" dirty="0">
                <a:solidFill>
                  <a:srgbClr val="0000FF"/>
                </a:solidFill>
                <a:effectLst>
                  <a:outerShdw blurRad="50800" dist="50800" dir="5400000" algn="ctr" rotWithShape="0">
                    <a:srgbClr val="00FFFF"/>
                  </a:outerShdw>
                </a:effectLst>
              </a:rPr>
              <a:t>His state</a:t>
            </a:r>
            <a:r>
              <a:rPr lang="en-CA" sz="3200" b="1" dirty="0">
                <a:solidFill>
                  <a:srgbClr val="0000FF"/>
                </a:solidFill>
                <a:effectLst>
                  <a:outerShdw blurRad="50800" dist="50800" dir="5400000" algn="ctr" rotWithShape="0">
                    <a:srgbClr val="00FFFF"/>
                  </a:outerShdw>
                </a:effectLst>
              </a:rPr>
              <a:t> </a:t>
            </a:r>
            <a:r>
              <a:rPr lang="en-CA" sz="3200" dirty="0">
                <a:solidFill>
                  <a:srgbClr val="002060"/>
                </a:solidFill>
              </a:rPr>
              <a:t>of being.</a:t>
            </a:r>
            <a:endParaRPr lang="en-CA" sz="7200" b="1" dirty="0">
              <a:ln>
                <a:solidFill>
                  <a:srgbClr val="0000FF"/>
                </a:solidFill>
              </a:ln>
              <a:solidFill>
                <a:srgbClr val="002060"/>
              </a:solidFill>
              <a:effectLst>
                <a:glow rad="114300">
                  <a:srgbClr val="FFFF00"/>
                </a:glow>
              </a:effectLst>
            </a:endParaRPr>
          </a:p>
        </p:txBody>
      </p:sp>
      <p:pic>
        <p:nvPicPr>
          <p:cNvPr id="5" name="Picture 3" descr="C:\Users\Rae\Desktop\yellow face oooh clear.png">
            <a:extLst>
              <a:ext uri="{FF2B5EF4-FFF2-40B4-BE49-F238E27FC236}">
                <a16:creationId xmlns:a16="http://schemas.microsoft.com/office/drawing/2014/main" id="{15AA91FC-BA19-4FC5-B15C-644052A6B9B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548759" y="2880059"/>
            <a:ext cx="1429068" cy="141545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216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51000">
              <a:srgbClr val="00FFFF"/>
            </a:gs>
            <a:gs pos="17000">
              <a:schemeClr val="accent4">
                <a:lumMod val="97000"/>
                <a:lumOff val="3000"/>
              </a:schemeClr>
            </a:gs>
            <a:gs pos="28000">
              <a:srgbClr val="00FFFF"/>
            </a:gs>
            <a:gs pos="72000">
              <a:srgbClr val="00FFFF"/>
            </a:gs>
            <a:gs pos="85000">
              <a:schemeClr val="accent6">
                <a:lumMod val="40000"/>
                <a:lumOff val="60000"/>
              </a:schemeClr>
            </a:gs>
            <a:gs pos="100000">
              <a:schemeClr val="accent6">
                <a:lumMod val="50000"/>
                <a:lumOff val="50000"/>
              </a:schemeClr>
            </a:gs>
          </a:gsLst>
          <a:lin ang="10800000" scaled="1"/>
          <a:tileRect/>
        </a:gradFill>
        <a:effectLst/>
      </p:bgPr>
    </p:bg>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2" cstate="email">
            <a:extLst>
              <a:ext uri="{28A0092B-C50C-407E-A947-70E740481C1C}">
                <a14:useLocalDpi xmlns:a14="http://schemas.microsoft.com/office/drawing/2010/main"/>
              </a:ext>
            </a:extLst>
          </a:blip>
          <a:srcRect/>
          <a:stretch/>
        </p:blipFill>
        <p:spPr bwMode="auto">
          <a:xfrm>
            <a:off x="4182132" y="2062059"/>
            <a:ext cx="4127949" cy="4137122"/>
          </a:xfrm>
          <a:prstGeom prst="rect">
            <a:avLst/>
          </a:prstGeom>
          <a:noFill/>
          <a:effectLst>
            <a:glow rad="457200">
              <a:schemeClr val="tx1"/>
            </a:glow>
          </a:effectLst>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8610600" y="6356350"/>
            <a:ext cx="3454400" cy="365125"/>
          </a:xfrm>
        </p:spPr>
        <p:txBody>
          <a:bodyPr/>
          <a:lstStyle/>
          <a:p>
            <a:fld id="{CAB0B796-0BEC-434C-B7F9-2382C16E0666}" type="slidenum">
              <a:rPr lang="en-CA" sz="1400" b="1" smtClean="0">
                <a:solidFill>
                  <a:schemeClr val="tx1"/>
                </a:solidFill>
              </a:rPr>
              <a:t>42</a:t>
            </a:fld>
            <a:endParaRPr lang="en-CA" sz="1400" b="1" dirty="0">
              <a:solidFill>
                <a:schemeClr val="tx1"/>
              </a:solidFill>
            </a:endParaRPr>
          </a:p>
        </p:txBody>
      </p:sp>
      <p:sp>
        <p:nvSpPr>
          <p:cNvPr id="3" name="Rectangle: Rounded Corners 2">
            <a:extLst>
              <a:ext uri="{FF2B5EF4-FFF2-40B4-BE49-F238E27FC236}">
                <a16:creationId xmlns:a16="http://schemas.microsoft.com/office/drawing/2014/main" id="{CFDA7627-5DF9-45A7-AA6B-54811452C1EC}"/>
              </a:ext>
            </a:extLst>
          </p:cNvPr>
          <p:cNvSpPr/>
          <p:nvPr/>
        </p:nvSpPr>
        <p:spPr>
          <a:xfrm>
            <a:off x="1912431" y="136525"/>
            <a:ext cx="8583038" cy="1468341"/>
          </a:xfrm>
          <a:prstGeom prst="roundRect">
            <a:avLst>
              <a:gd name="adj" fmla="val 37075"/>
            </a:avLst>
          </a:prstGeom>
          <a:solidFill>
            <a:schemeClr val="tx2">
              <a:lumMod val="40000"/>
              <a:lumOff val="60000"/>
            </a:schemeClr>
          </a:solidFill>
          <a:ln w="7620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b="1" dirty="0">
                <a:ln>
                  <a:solidFill>
                    <a:srgbClr val="0000FF"/>
                  </a:solidFill>
                </a:ln>
                <a:solidFill>
                  <a:srgbClr val="00B050"/>
                </a:solidFill>
              </a:rPr>
              <a:t>Genesis 1:1</a:t>
            </a:r>
            <a:r>
              <a:rPr lang="en-CA" sz="3600" b="1" dirty="0">
                <a:ln>
                  <a:solidFill>
                    <a:srgbClr val="0000FF"/>
                  </a:solidFill>
                </a:ln>
                <a:solidFill>
                  <a:srgbClr val="F74FEB"/>
                </a:solidFill>
              </a:rPr>
              <a:t>     </a:t>
            </a:r>
            <a:r>
              <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B-</a:t>
            </a:r>
            <a:r>
              <a:rPr lang="en-CA" sz="5400" dirty="0" err="1">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Rashy</a:t>
            </a:r>
            <a:r>
              <a:rPr lang="en-CA" sz="7200" dirty="0" err="1">
                <a:ln w="28575">
                  <a:solidFill>
                    <a:srgbClr val="002060"/>
                  </a:solidFill>
                </a:ln>
                <a:solidFill>
                  <a:srgbClr val="0000FF"/>
                </a:solidFill>
                <a:effectLst>
                  <a:outerShdw blurRad="50800" dist="50800" dir="5400000" algn="ctr" rotWithShape="0">
                    <a:srgbClr val="00FF00"/>
                  </a:outerShdw>
                </a:effectLst>
                <a:latin typeface="Snap ITC" panose="04040A07060A02020202" pitchFamily="82" charset="0"/>
              </a:rPr>
              <a:t>T</a:t>
            </a:r>
            <a:r>
              <a:rPr lang="en-CA" sz="5400" dirty="0" err="1">
                <a:ln w="28575">
                  <a:solidFill>
                    <a:srgbClr val="002060"/>
                  </a:solidFill>
                </a:ln>
                <a:solidFill>
                  <a:srgbClr val="0000FF"/>
                </a:solidFill>
                <a:effectLst>
                  <a:outerShdw blurRad="50800" dist="50800" dir="5400000" algn="ctr" rotWithShape="0">
                    <a:srgbClr val="00FF00"/>
                  </a:outerShdw>
                </a:effectLst>
                <a:latin typeface="Snap ITC" panose="04040A07060A02020202" pitchFamily="82" charset="0"/>
              </a:rPr>
              <a:t>h</a:t>
            </a:r>
            <a:r>
              <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a:t>
            </a:r>
          </a:p>
        </p:txBody>
      </p:sp>
      <p:sp>
        <p:nvSpPr>
          <p:cNvPr id="4" name="Rectangle: Rounded Corners 3">
            <a:extLst>
              <a:ext uri="{FF2B5EF4-FFF2-40B4-BE49-F238E27FC236}">
                <a16:creationId xmlns:a16="http://schemas.microsoft.com/office/drawing/2014/main" id="{70959AD5-0244-4860-9FD8-D07B2BCF214E}"/>
              </a:ext>
            </a:extLst>
          </p:cNvPr>
          <p:cNvSpPr/>
          <p:nvPr/>
        </p:nvSpPr>
        <p:spPr>
          <a:xfrm rot="19986508">
            <a:off x="8267187" y="4344666"/>
            <a:ext cx="3968325" cy="2018696"/>
          </a:xfrm>
          <a:prstGeom prst="roundRect">
            <a:avLst>
              <a:gd name="adj" fmla="val 50000"/>
            </a:avLst>
          </a:prstGeom>
          <a:solidFill>
            <a:schemeClr val="tx1"/>
          </a:solidFill>
          <a:ln w="38100">
            <a:solidFill>
              <a:srgbClr val="F74F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3600" b="1" u="sng" dirty="0">
                <a:ln>
                  <a:solidFill>
                    <a:srgbClr val="0000FF"/>
                  </a:solidFill>
                </a:ln>
                <a:solidFill>
                  <a:srgbClr val="FF0000"/>
                </a:solidFill>
                <a:effectLst>
                  <a:outerShdw blurRad="50800" dist="50800" dir="5400000" sx="102000" sy="102000" algn="ctr" rotWithShape="0">
                    <a:srgbClr val="00FF00"/>
                  </a:outerShdw>
                </a:effectLst>
                <a:latin typeface="Comic Sans MS" panose="030F0702030302020204" pitchFamily="66" charset="0"/>
              </a:rPr>
              <a:t>Who</a:t>
            </a: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 proposes to </a:t>
            </a:r>
            <a:r>
              <a:rPr lang="en-CA" sz="3600" b="1" u="sng" dirty="0">
                <a:ln>
                  <a:solidFill>
                    <a:srgbClr val="0000FF"/>
                  </a:solidFill>
                </a:ln>
                <a:solidFill>
                  <a:srgbClr val="FF0000"/>
                </a:solidFill>
                <a:effectLst>
                  <a:outerShdw blurRad="50800" dist="50800" dir="5400000" sx="102000" sy="102000" algn="ctr" rotWithShape="0">
                    <a:srgbClr val="00FF00"/>
                  </a:outerShdw>
                </a:effectLst>
                <a:latin typeface="Comic Sans MS" panose="030F0702030302020204" pitchFamily="66" charset="0"/>
              </a:rPr>
              <a:t>CONFUSE</a:t>
            </a: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 it?</a:t>
            </a:r>
          </a:p>
        </p:txBody>
      </p:sp>
      <p:sp>
        <p:nvSpPr>
          <p:cNvPr id="6" name="Rectangle: Rounded Corners 5">
            <a:extLst>
              <a:ext uri="{FF2B5EF4-FFF2-40B4-BE49-F238E27FC236}">
                <a16:creationId xmlns:a16="http://schemas.microsoft.com/office/drawing/2014/main" id="{34DB54CF-7B9A-4605-A415-3466DE066B34}"/>
              </a:ext>
            </a:extLst>
          </p:cNvPr>
          <p:cNvSpPr/>
          <p:nvPr/>
        </p:nvSpPr>
        <p:spPr>
          <a:xfrm rot="19986508">
            <a:off x="-24116" y="2226451"/>
            <a:ext cx="4460256" cy="2296064"/>
          </a:xfrm>
          <a:prstGeom prst="roundRect">
            <a:avLst>
              <a:gd name="adj" fmla="val 50000"/>
            </a:avLst>
          </a:prstGeom>
          <a:solidFill>
            <a:schemeClr val="accent6">
              <a:lumMod val="60000"/>
              <a:lumOff val="40000"/>
            </a:schemeClr>
          </a:solidFill>
          <a:ln w="38100">
            <a:solidFill>
              <a:srgbClr val="F74F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Is there a </a:t>
            </a:r>
            <a:r>
              <a:rPr lang="en-CA" sz="3600" b="1" dirty="0">
                <a:ln>
                  <a:solidFill>
                    <a:srgbClr val="0000FF"/>
                  </a:solidFill>
                </a:ln>
                <a:solidFill>
                  <a:srgbClr val="0000FF"/>
                </a:solidFill>
                <a:effectLst>
                  <a:outerShdw blurRad="50800" dist="50800" dir="5400000" sx="102000" sy="102000" algn="ctr" rotWithShape="0">
                    <a:srgbClr val="00FF00"/>
                  </a:outerShdw>
                </a:effectLst>
                <a:latin typeface="Comic Sans MS" panose="030F0702030302020204" pitchFamily="66" charset="0"/>
              </a:rPr>
              <a:t>reason</a:t>
            </a: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 for this</a:t>
            </a:r>
            <a:r>
              <a:rPr lang="en-CA" sz="3600" b="1" u="sng"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  </a:t>
            </a: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 </a:t>
            </a:r>
            <a:r>
              <a:rPr lang="en-CA" sz="3600" b="1" u="sng" dirty="0" err="1">
                <a:ln>
                  <a:solidFill>
                    <a:srgbClr val="FF0000"/>
                  </a:solidFill>
                </a:ln>
                <a:solidFill>
                  <a:srgbClr val="0000FF"/>
                </a:solidFill>
                <a:effectLst>
                  <a:glow rad="127000">
                    <a:srgbClr val="FFFF00"/>
                  </a:glow>
                  <a:outerShdw blurRad="50800" dist="50800" dir="5400000" sx="102000" sy="102000" algn="ctr" rotWithShape="0">
                    <a:srgbClr val="00FF00"/>
                  </a:outerShdw>
                </a:effectLst>
                <a:latin typeface="Comic Sans MS" panose="030F0702030302020204" pitchFamily="66" charset="0"/>
              </a:rPr>
              <a:t>Tav</a:t>
            </a:r>
            <a:r>
              <a:rPr lang="en-CA" sz="3600" b="1" dirty="0">
                <a:ln>
                  <a:solidFill>
                    <a:srgbClr val="FF0000"/>
                  </a:solidFill>
                </a:ln>
                <a:solidFill>
                  <a:srgbClr val="0000FF"/>
                </a:solidFill>
                <a:effectLst>
                  <a:glow rad="127000">
                    <a:srgbClr val="FFFF00"/>
                  </a:glow>
                  <a:outerShdw blurRad="50800" dist="50800" dir="5400000" sx="102000" sy="102000" algn="ctr" rotWithShape="0">
                    <a:srgbClr val="00FF00"/>
                  </a:outerShdw>
                </a:effectLst>
                <a:latin typeface="Comic Sans MS" panose="030F0702030302020204" pitchFamily="66" charset="0"/>
              </a:rPr>
              <a:t> SIGNATURE?</a:t>
            </a:r>
          </a:p>
        </p:txBody>
      </p:sp>
      <p:sp>
        <p:nvSpPr>
          <p:cNvPr id="8" name="Rectangle: Rounded Corners 7">
            <a:extLst>
              <a:ext uri="{FF2B5EF4-FFF2-40B4-BE49-F238E27FC236}">
                <a16:creationId xmlns:a16="http://schemas.microsoft.com/office/drawing/2014/main" id="{028E78B9-96D7-43F8-A922-78D60997CC3E}"/>
              </a:ext>
            </a:extLst>
          </p:cNvPr>
          <p:cNvSpPr/>
          <p:nvPr/>
        </p:nvSpPr>
        <p:spPr>
          <a:xfrm>
            <a:off x="5751653" y="2747089"/>
            <a:ext cx="904594" cy="663376"/>
          </a:xfrm>
          <a:prstGeom prst="roundRect">
            <a:avLst>
              <a:gd name="adj" fmla="val 50000"/>
            </a:avLst>
          </a:prstGeom>
          <a:solidFill>
            <a:schemeClr val="accent2">
              <a:lumMod val="60000"/>
              <a:lumOff val="40000"/>
            </a:schemeClr>
          </a:solidFill>
          <a:ln w="28575">
            <a:solidFill>
              <a:schemeClr val="tx1"/>
            </a:solidFill>
          </a:ln>
          <a:effectLst>
            <a:glow rad="228600">
              <a:schemeClr val="accent4">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ln>
                  <a:solidFill>
                    <a:srgbClr val="CC00CC"/>
                  </a:solidFill>
                </a:ln>
                <a:solidFill>
                  <a:srgbClr val="00FF00"/>
                </a:solidFill>
                <a:effectLst>
                  <a:glow rad="127000">
                    <a:srgbClr val="0000FF"/>
                  </a:glow>
                  <a:outerShdw blurRad="50800" dist="50800" dir="5400000" algn="ctr" rotWithShape="0">
                    <a:srgbClr val="00FFFF"/>
                  </a:outerShdw>
                </a:effectLst>
                <a:latin typeface="Times New Roman" panose="02020603050405020304" pitchFamily="18" charset="0"/>
                <a:ea typeface="Calibri" panose="020F0502020204030204" pitchFamily="34" charset="0"/>
                <a:cs typeface="Times New Roman" panose="02020603050405020304" pitchFamily="18" charset="0"/>
              </a:rPr>
              <a:t>ת</a:t>
            </a:r>
            <a:endParaRPr lang="en-CA" sz="5400" dirty="0">
              <a:ln>
                <a:solidFill>
                  <a:srgbClr val="CC00CC"/>
                </a:solidFill>
              </a:ln>
              <a:effectLst>
                <a:glow rad="127000">
                  <a:srgbClr val="0000FF"/>
                </a:glow>
              </a:effectLst>
            </a:endParaRPr>
          </a:p>
        </p:txBody>
      </p:sp>
      <p:cxnSp>
        <p:nvCxnSpPr>
          <p:cNvPr id="9" name="Straight Arrow Connector 8">
            <a:extLst>
              <a:ext uri="{FF2B5EF4-FFF2-40B4-BE49-F238E27FC236}">
                <a16:creationId xmlns:a16="http://schemas.microsoft.com/office/drawing/2014/main" id="{C725EE1F-239D-457D-A43C-5A051B8E316C}"/>
              </a:ext>
            </a:extLst>
          </p:cNvPr>
          <p:cNvCxnSpPr>
            <a:cxnSpLocks/>
          </p:cNvCxnSpPr>
          <p:nvPr/>
        </p:nvCxnSpPr>
        <p:spPr>
          <a:xfrm flipH="1">
            <a:off x="6587412" y="1242874"/>
            <a:ext cx="1935151" cy="1504215"/>
          </a:xfrm>
          <a:prstGeom prst="straightConnector1">
            <a:avLst/>
          </a:prstGeom>
          <a:ln w="76200">
            <a:solidFill>
              <a:srgbClr val="CC00CC"/>
            </a:solidFill>
            <a:tailEnd type="triangle"/>
          </a:ln>
          <a:effectLst>
            <a:glow rad="889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 name="Lightning Bolt 4">
            <a:extLst>
              <a:ext uri="{FF2B5EF4-FFF2-40B4-BE49-F238E27FC236}">
                <a16:creationId xmlns:a16="http://schemas.microsoft.com/office/drawing/2014/main" id="{C8D0CC5C-A5C5-4702-9FC5-5F0706A37940}"/>
              </a:ext>
            </a:extLst>
          </p:cNvPr>
          <p:cNvSpPr/>
          <p:nvPr/>
        </p:nvSpPr>
        <p:spPr>
          <a:xfrm rot="2850475">
            <a:off x="7730225" y="2344205"/>
            <a:ext cx="2559673" cy="1976582"/>
          </a:xfrm>
          <a:prstGeom prst="lightningBolt">
            <a:avLst/>
          </a:prstGeom>
          <a:solidFill>
            <a:srgbClr val="FFCCFF"/>
          </a:solidFill>
          <a:ln w="38100">
            <a:solidFill>
              <a:schemeClr val="tx1"/>
            </a:solidFill>
          </a:ln>
          <a:effectLst>
            <a:glow rad="127000">
              <a:srgbClr val="FFFF00"/>
            </a:glow>
          </a:effectLst>
          <a:scene3d>
            <a:camera prst="orthographicFront"/>
            <a:lightRig rig="threePt" dir="t"/>
          </a:scene3d>
          <a:sp3d>
            <a:bevelT w="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Speech Bubble: Rectangle with Corners Rounded 9">
            <a:extLst>
              <a:ext uri="{FF2B5EF4-FFF2-40B4-BE49-F238E27FC236}">
                <a16:creationId xmlns:a16="http://schemas.microsoft.com/office/drawing/2014/main" id="{4745A1D7-29D5-41FD-9A0F-22FFE4F29972}"/>
              </a:ext>
            </a:extLst>
          </p:cNvPr>
          <p:cNvSpPr/>
          <p:nvPr/>
        </p:nvSpPr>
        <p:spPr>
          <a:xfrm>
            <a:off x="10147149" y="2082296"/>
            <a:ext cx="1368860" cy="356465"/>
          </a:xfrm>
          <a:prstGeom prst="wedgeRoundRectCallout">
            <a:avLst>
              <a:gd name="adj1" fmla="val -78845"/>
              <a:gd name="adj2" fmla="val 65779"/>
              <a:gd name="adj3" fmla="val 16667"/>
            </a:avLst>
          </a:prstGeom>
          <a:solidFill>
            <a:srgbClr val="C00000"/>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Luke 10:18</a:t>
            </a:r>
          </a:p>
        </p:txBody>
      </p:sp>
    </p:spTree>
    <p:extLst>
      <p:ext uri="{BB962C8B-B14F-4D97-AF65-F5344CB8AC3E}">
        <p14:creationId xmlns:p14="http://schemas.microsoft.com/office/powerpoint/2010/main" val="842646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1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par>
                          <p:cTn id="16" fill="hold">
                            <p:stCondLst>
                              <p:cond delay="1000"/>
                            </p:stCondLst>
                            <p:childTnLst>
                              <p:par>
                                <p:cTn id="17" presetID="31"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250" fill="hold"/>
                                        <p:tgtEl>
                                          <p:spTgt spid="5"/>
                                        </p:tgtEl>
                                        <p:attrNameLst>
                                          <p:attrName>ppt_w</p:attrName>
                                        </p:attrNameLst>
                                      </p:cBhvr>
                                      <p:tavLst>
                                        <p:tav tm="0">
                                          <p:val>
                                            <p:fltVal val="0"/>
                                          </p:val>
                                        </p:tav>
                                        <p:tav tm="100000">
                                          <p:val>
                                            <p:strVal val="#ppt_w"/>
                                          </p:val>
                                        </p:tav>
                                      </p:tavLst>
                                    </p:anim>
                                    <p:anim calcmode="lin" valueType="num">
                                      <p:cBhvr>
                                        <p:cTn id="20" dur="250" fill="hold"/>
                                        <p:tgtEl>
                                          <p:spTgt spid="5"/>
                                        </p:tgtEl>
                                        <p:attrNameLst>
                                          <p:attrName>ppt_h</p:attrName>
                                        </p:attrNameLst>
                                      </p:cBhvr>
                                      <p:tavLst>
                                        <p:tav tm="0">
                                          <p:val>
                                            <p:fltVal val="0"/>
                                          </p:val>
                                        </p:tav>
                                        <p:tav tm="100000">
                                          <p:val>
                                            <p:strVal val="#ppt_h"/>
                                          </p:val>
                                        </p:tav>
                                      </p:tavLst>
                                    </p:anim>
                                    <p:anim calcmode="lin" valueType="num">
                                      <p:cBhvr>
                                        <p:cTn id="21" dur="250" fill="hold"/>
                                        <p:tgtEl>
                                          <p:spTgt spid="5"/>
                                        </p:tgtEl>
                                        <p:attrNameLst>
                                          <p:attrName>style.rotation</p:attrName>
                                        </p:attrNameLst>
                                      </p:cBhvr>
                                      <p:tavLst>
                                        <p:tav tm="0">
                                          <p:val>
                                            <p:fltVal val="90"/>
                                          </p:val>
                                        </p:tav>
                                        <p:tav tm="100000">
                                          <p:val>
                                            <p:fltVal val="0"/>
                                          </p:val>
                                        </p:tav>
                                      </p:tavLst>
                                    </p:anim>
                                    <p:animEffect transition="in" filter="fade">
                                      <p:cBhvr>
                                        <p:cTn id="22" dur="250"/>
                                        <p:tgtEl>
                                          <p:spTgt spid="5"/>
                                        </p:tgtEl>
                                      </p:cBhvr>
                                    </p:animEffect>
                                  </p:childTnLst>
                                </p:cTn>
                              </p:par>
                            </p:childTnLst>
                          </p:cTn>
                        </p:par>
                        <p:par>
                          <p:cTn id="23" fill="hold">
                            <p:stCondLst>
                              <p:cond delay="1250"/>
                            </p:stCondLst>
                            <p:childTnLst>
                              <p:par>
                                <p:cTn id="24" presetID="14" presetClass="entr" presetSubtype="1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randombar(horizont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5" grpId="0" animBg="1"/>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51000">
              <a:srgbClr val="00FFFF"/>
            </a:gs>
            <a:gs pos="17000">
              <a:schemeClr val="accent4">
                <a:lumMod val="97000"/>
                <a:lumOff val="3000"/>
              </a:schemeClr>
            </a:gs>
            <a:gs pos="28000">
              <a:srgbClr val="00FFFF"/>
            </a:gs>
            <a:gs pos="72000">
              <a:srgbClr val="00FFFF"/>
            </a:gs>
            <a:gs pos="85000">
              <a:schemeClr val="accent6">
                <a:lumMod val="40000"/>
                <a:lumOff val="60000"/>
              </a:schemeClr>
            </a:gs>
            <a:gs pos="100000">
              <a:schemeClr val="accent6">
                <a:lumMod val="50000"/>
                <a:lumOff val="50000"/>
              </a:schemeClr>
            </a:gs>
          </a:gsLst>
          <a:lin ang="10800000" scaled="1"/>
          <a:tileRect/>
        </a:gradFill>
        <a:effectLst/>
      </p:bgPr>
    </p:bg>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2" cstate="email">
            <a:extLst>
              <a:ext uri="{28A0092B-C50C-407E-A947-70E740481C1C}">
                <a14:useLocalDpi xmlns:a14="http://schemas.microsoft.com/office/drawing/2010/main"/>
              </a:ext>
            </a:extLst>
          </a:blip>
          <a:srcRect/>
          <a:stretch/>
        </p:blipFill>
        <p:spPr bwMode="auto">
          <a:xfrm>
            <a:off x="4182132" y="2062059"/>
            <a:ext cx="4127949" cy="4137122"/>
          </a:xfrm>
          <a:prstGeom prst="rect">
            <a:avLst/>
          </a:prstGeom>
          <a:noFill/>
          <a:effectLst>
            <a:glow rad="457200">
              <a:schemeClr val="tx1"/>
            </a:glow>
          </a:effectLst>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8610600" y="6356350"/>
            <a:ext cx="3454400" cy="365125"/>
          </a:xfrm>
        </p:spPr>
        <p:txBody>
          <a:bodyPr/>
          <a:lstStyle/>
          <a:p>
            <a:fld id="{CAB0B796-0BEC-434C-B7F9-2382C16E0666}" type="slidenum">
              <a:rPr lang="en-CA" sz="1400" b="1" smtClean="0">
                <a:solidFill>
                  <a:schemeClr val="tx1"/>
                </a:solidFill>
              </a:rPr>
              <a:t>43</a:t>
            </a:fld>
            <a:endParaRPr lang="en-CA" sz="1400" b="1" dirty="0">
              <a:solidFill>
                <a:schemeClr val="tx1"/>
              </a:solidFill>
            </a:endParaRPr>
          </a:p>
        </p:txBody>
      </p:sp>
      <p:sp>
        <p:nvSpPr>
          <p:cNvPr id="3" name="Rectangle: Rounded Corners 2">
            <a:extLst>
              <a:ext uri="{FF2B5EF4-FFF2-40B4-BE49-F238E27FC236}">
                <a16:creationId xmlns:a16="http://schemas.microsoft.com/office/drawing/2014/main" id="{CFDA7627-5DF9-45A7-AA6B-54811452C1EC}"/>
              </a:ext>
            </a:extLst>
          </p:cNvPr>
          <p:cNvSpPr/>
          <p:nvPr/>
        </p:nvSpPr>
        <p:spPr>
          <a:xfrm>
            <a:off x="1912431" y="136525"/>
            <a:ext cx="8583038" cy="1468341"/>
          </a:xfrm>
          <a:prstGeom prst="roundRect">
            <a:avLst>
              <a:gd name="adj" fmla="val 37075"/>
            </a:avLst>
          </a:prstGeom>
          <a:solidFill>
            <a:schemeClr val="tx2">
              <a:lumMod val="40000"/>
              <a:lumOff val="60000"/>
            </a:schemeClr>
          </a:solidFill>
          <a:ln w="7620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5400" dirty="0" err="1">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Rashy</a:t>
            </a:r>
            <a:r>
              <a:rPr lang="en-CA" sz="7200" dirty="0" err="1">
                <a:ln w="28575">
                  <a:solidFill>
                    <a:srgbClr val="002060"/>
                  </a:solidFill>
                </a:ln>
                <a:solidFill>
                  <a:srgbClr val="0000FF"/>
                </a:solidFill>
                <a:effectLst>
                  <a:outerShdw blurRad="50800" dist="50800" dir="5400000" algn="ctr" rotWithShape="0">
                    <a:srgbClr val="00FF00"/>
                  </a:outerShdw>
                </a:effectLst>
                <a:latin typeface="Snap ITC" panose="04040A07060A02020202" pitchFamily="82" charset="0"/>
              </a:rPr>
              <a:t>T</a:t>
            </a:r>
            <a:r>
              <a:rPr lang="en-CA" sz="5400" dirty="0" err="1">
                <a:ln w="28575">
                  <a:solidFill>
                    <a:srgbClr val="002060"/>
                  </a:solidFill>
                </a:ln>
                <a:solidFill>
                  <a:srgbClr val="0000FF"/>
                </a:solidFill>
                <a:effectLst>
                  <a:outerShdw blurRad="50800" dist="50800" dir="5400000" algn="ctr" rotWithShape="0">
                    <a:srgbClr val="00FF00"/>
                  </a:outerShdw>
                </a:effectLst>
                <a:latin typeface="Snap ITC" panose="04040A07060A02020202" pitchFamily="82" charset="0"/>
              </a:rPr>
              <a:t>h</a:t>
            </a:r>
            <a:r>
              <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 </a:t>
            </a:r>
            <a:r>
              <a:rPr lang="en-CA" sz="5400" dirty="0">
                <a:ln w="28575">
                  <a:solidFill>
                    <a:srgbClr val="002060"/>
                  </a:solidFill>
                </a:ln>
                <a:solidFill>
                  <a:srgbClr val="FF0000"/>
                </a:solidFill>
                <a:effectLst>
                  <a:outerShdw blurRad="50800" dist="50800" dir="5400000" algn="ctr" rotWithShape="0">
                    <a:srgbClr val="00FF00"/>
                  </a:outerShdw>
                </a:effectLst>
                <a:ea typeface="Segoe UI Black" panose="020B0A02040204020203" pitchFamily="34" charset="0"/>
              </a:rPr>
              <a:t>definitions</a:t>
            </a:r>
          </a:p>
        </p:txBody>
      </p:sp>
      <p:sp>
        <p:nvSpPr>
          <p:cNvPr id="6" name="Rectangle: Rounded Corners 5">
            <a:extLst>
              <a:ext uri="{FF2B5EF4-FFF2-40B4-BE49-F238E27FC236}">
                <a16:creationId xmlns:a16="http://schemas.microsoft.com/office/drawing/2014/main" id="{34DB54CF-7B9A-4605-A415-3466DE066B34}"/>
              </a:ext>
            </a:extLst>
          </p:cNvPr>
          <p:cNvSpPr/>
          <p:nvPr/>
        </p:nvSpPr>
        <p:spPr>
          <a:xfrm rot="19986508">
            <a:off x="-42456" y="2668564"/>
            <a:ext cx="4460256" cy="1643303"/>
          </a:xfrm>
          <a:prstGeom prst="roundRect">
            <a:avLst>
              <a:gd name="adj" fmla="val 50000"/>
            </a:avLst>
          </a:prstGeom>
          <a:solidFill>
            <a:schemeClr val="accent6">
              <a:lumMod val="60000"/>
              <a:lumOff val="40000"/>
            </a:schemeClr>
          </a:solidFill>
          <a:ln w="38100">
            <a:solidFill>
              <a:srgbClr val="F74F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3600" b="1" dirty="0">
                <a:ln>
                  <a:solidFill>
                    <a:srgbClr val="FF0000"/>
                  </a:solidFill>
                </a:ln>
                <a:solidFill>
                  <a:srgbClr val="0000FF"/>
                </a:solidFill>
                <a:effectLst>
                  <a:glow rad="127000">
                    <a:srgbClr val="FFFF00"/>
                  </a:glow>
                  <a:outerShdw blurRad="50800" dist="50800" dir="5400000" sx="102000" sy="102000" algn="ctr" rotWithShape="0">
                    <a:srgbClr val="00FF00"/>
                  </a:outerShdw>
                </a:effectLst>
                <a:latin typeface="Comic Sans MS" panose="030F0702030302020204" pitchFamily="66" charset="0"/>
              </a:rPr>
              <a:t>First, Foremost, Chief, </a:t>
            </a:r>
          </a:p>
        </p:txBody>
      </p:sp>
      <p:sp>
        <p:nvSpPr>
          <p:cNvPr id="11" name="Rectangle: Rounded Corners 10">
            <a:extLst>
              <a:ext uri="{FF2B5EF4-FFF2-40B4-BE49-F238E27FC236}">
                <a16:creationId xmlns:a16="http://schemas.microsoft.com/office/drawing/2014/main" id="{03969EAF-FE90-48F9-8DF9-798B064DEBA6}"/>
              </a:ext>
            </a:extLst>
          </p:cNvPr>
          <p:cNvSpPr/>
          <p:nvPr/>
        </p:nvSpPr>
        <p:spPr>
          <a:xfrm rot="19986508">
            <a:off x="7774201" y="4410059"/>
            <a:ext cx="4460256" cy="1643303"/>
          </a:xfrm>
          <a:prstGeom prst="roundRect">
            <a:avLst>
              <a:gd name="adj" fmla="val 50000"/>
            </a:avLst>
          </a:prstGeom>
          <a:solidFill>
            <a:schemeClr val="accent6">
              <a:lumMod val="60000"/>
              <a:lumOff val="40000"/>
            </a:schemeClr>
          </a:solidFill>
          <a:ln w="38100">
            <a:solidFill>
              <a:srgbClr val="F74F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3600" b="1" dirty="0">
                <a:ln>
                  <a:solidFill>
                    <a:srgbClr val="FF0000"/>
                  </a:solidFill>
                </a:ln>
                <a:solidFill>
                  <a:srgbClr val="0000FF"/>
                </a:solidFill>
                <a:effectLst>
                  <a:glow rad="127000">
                    <a:srgbClr val="FFFF00"/>
                  </a:glow>
                  <a:outerShdw blurRad="50800" dist="50800" dir="5400000" sx="102000" sy="102000" algn="ctr" rotWithShape="0">
                    <a:srgbClr val="00FF00"/>
                  </a:outerShdw>
                </a:effectLst>
                <a:latin typeface="Comic Sans MS" panose="030F0702030302020204" pitchFamily="66" charset="0"/>
              </a:rPr>
              <a:t>Primary, Premier</a:t>
            </a:r>
          </a:p>
        </p:txBody>
      </p:sp>
    </p:spTree>
    <p:extLst>
      <p:ext uri="{BB962C8B-B14F-4D97-AF65-F5344CB8AC3E}">
        <p14:creationId xmlns:p14="http://schemas.microsoft.com/office/powerpoint/2010/main" val="209650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1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heckerboard(across)">
                                      <p:cBhvr>
                                        <p:cTn id="12" dur="1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16000">
              <a:schemeClr val="accent6">
                <a:lumMod val="40000"/>
                <a:lumOff val="60000"/>
              </a:schemeClr>
            </a:gs>
            <a:gs pos="100000">
              <a:schemeClr val="accent6">
                <a:lumMod val="50000"/>
                <a:lumOff val="50000"/>
              </a:schemeClr>
            </a:gs>
          </a:gsLst>
          <a:lin ang="10800000" scaled="1"/>
          <a:tileRect/>
        </a:gra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9358875" y="6397435"/>
            <a:ext cx="2743200" cy="365125"/>
          </a:xfrm>
        </p:spPr>
        <p:txBody>
          <a:bodyPr/>
          <a:lstStyle/>
          <a:p>
            <a:fld id="{CAB0B796-0BEC-434C-B7F9-2382C16E0666}" type="slidenum">
              <a:rPr lang="en-CA" sz="1600" smtClean="0">
                <a:solidFill>
                  <a:schemeClr val="tx1"/>
                </a:solidFill>
              </a:rPr>
              <a:t>44</a:t>
            </a:fld>
            <a:endParaRPr lang="en-CA" sz="1400" dirty="0">
              <a:solidFill>
                <a:schemeClr val="tx1"/>
              </a:solidFill>
            </a:endParaRPr>
          </a:p>
        </p:txBody>
      </p:sp>
      <p:sp>
        <p:nvSpPr>
          <p:cNvPr id="3" name="Rectangle: Rounded Corners 2">
            <a:extLst>
              <a:ext uri="{FF2B5EF4-FFF2-40B4-BE49-F238E27FC236}">
                <a16:creationId xmlns:a16="http://schemas.microsoft.com/office/drawing/2014/main" id="{CFDA7627-5DF9-45A7-AA6B-54811452C1EC}"/>
              </a:ext>
            </a:extLst>
          </p:cNvPr>
          <p:cNvSpPr/>
          <p:nvPr/>
        </p:nvSpPr>
        <p:spPr>
          <a:xfrm>
            <a:off x="1912431" y="136525"/>
            <a:ext cx="8583038" cy="1468341"/>
          </a:xfrm>
          <a:prstGeom prst="roundRect">
            <a:avLst>
              <a:gd name="adj" fmla="val 37075"/>
            </a:avLst>
          </a:prstGeom>
          <a:solidFill>
            <a:schemeClr val="tx2">
              <a:lumMod val="40000"/>
              <a:lumOff val="60000"/>
            </a:schemeClr>
          </a:solidFill>
          <a:ln w="7620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a:solidFill>
                    <a:srgbClr val="0000FF"/>
                  </a:solidFill>
                </a:ln>
                <a:solidFill>
                  <a:srgbClr val="00B050"/>
                </a:solidFill>
              </a:rPr>
              <a:t>Genesis 1:1</a:t>
            </a:r>
            <a:r>
              <a:rPr lang="en-CA" sz="3600" b="1" dirty="0">
                <a:ln>
                  <a:solidFill>
                    <a:srgbClr val="0000FF"/>
                  </a:solidFill>
                </a:ln>
                <a:solidFill>
                  <a:srgbClr val="F74FEB"/>
                </a:solidFill>
              </a:rPr>
              <a:t>     </a:t>
            </a:r>
            <a:r>
              <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B-</a:t>
            </a:r>
            <a:r>
              <a:rPr lang="en-CA" sz="5400" dirty="0" err="1">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Rashy</a:t>
            </a:r>
            <a:r>
              <a:rPr lang="en-CA" sz="7200" dirty="0" err="1">
                <a:ln w="28575">
                  <a:solidFill>
                    <a:srgbClr val="002060"/>
                  </a:solidFill>
                </a:ln>
                <a:solidFill>
                  <a:srgbClr val="0000FF"/>
                </a:solidFill>
                <a:effectLst>
                  <a:outerShdw blurRad="50800" dist="50800" dir="5400000" algn="ctr" rotWithShape="0">
                    <a:srgbClr val="00FF00"/>
                  </a:outerShdw>
                </a:effectLst>
                <a:latin typeface="Snap ITC" panose="04040A07060A02020202" pitchFamily="82" charset="0"/>
              </a:rPr>
              <a:t>T</a:t>
            </a:r>
            <a:r>
              <a:rPr lang="en-CA" sz="5400" dirty="0" err="1">
                <a:ln w="28575">
                  <a:solidFill>
                    <a:srgbClr val="002060"/>
                  </a:solidFill>
                </a:ln>
                <a:solidFill>
                  <a:srgbClr val="0000FF"/>
                </a:solidFill>
                <a:effectLst>
                  <a:outerShdw blurRad="50800" dist="50800" dir="5400000" algn="ctr" rotWithShape="0">
                    <a:srgbClr val="00FF00"/>
                  </a:outerShdw>
                </a:effectLst>
                <a:latin typeface="Snap ITC" panose="04040A07060A02020202" pitchFamily="82" charset="0"/>
              </a:rPr>
              <a:t>h</a:t>
            </a:r>
            <a:r>
              <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a:t>
            </a:r>
          </a:p>
        </p:txBody>
      </p:sp>
      <p:sp>
        <p:nvSpPr>
          <p:cNvPr id="4" name="Rectangle: Rounded Corners 3">
            <a:extLst>
              <a:ext uri="{FF2B5EF4-FFF2-40B4-BE49-F238E27FC236}">
                <a16:creationId xmlns:a16="http://schemas.microsoft.com/office/drawing/2014/main" id="{70959AD5-0244-4860-9FD8-D07B2BCF214E}"/>
              </a:ext>
            </a:extLst>
          </p:cNvPr>
          <p:cNvSpPr/>
          <p:nvPr/>
        </p:nvSpPr>
        <p:spPr>
          <a:xfrm rot="19986508">
            <a:off x="5761655" y="3586942"/>
            <a:ext cx="6051577" cy="2011228"/>
          </a:xfrm>
          <a:prstGeom prst="roundRect">
            <a:avLst>
              <a:gd name="adj" fmla="val 50000"/>
            </a:avLst>
          </a:prstGeom>
          <a:solidFill>
            <a:schemeClr val="tx1"/>
          </a:solidFill>
          <a:ln w="38100">
            <a:solidFill>
              <a:srgbClr val="F74F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u="sng" dirty="0">
                <a:ln>
                  <a:solidFill>
                    <a:srgbClr val="0000FF"/>
                  </a:solidFill>
                </a:ln>
                <a:solidFill>
                  <a:srgbClr val="FF0000"/>
                </a:solidFill>
                <a:effectLst>
                  <a:outerShdw blurRad="50800" dist="50800" dir="5400000" sx="102000" sy="102000" algn="ctr" rotWithShape="0">
                    <a:srgbClr val="00FF00"/>
                  </a:outerShdw>
                </a:effectLst>
                <a:latin typeface="Comic Sans MS" panose="030F0702030302020204" pitchFamily="66" charset="0"/>
              </a:rPr>
              <a:t>Which identit</a:t>
            </a:r>
            <a:r>
              <a:rPr lang="en-CA" sz="3600" b="1" dirty="0">
                <a:ln>
                  <a:solidFill>
                    <a:srgbClr val="0000FF"/>
                  </a:solidFill>
                </a:ln>
                <a:solidFill>
                  <a:srgbClr val="FF0000"/>
                </a:solidFill>
                <a:effectLst>
                  <a:outerShdw blurRad="50800" dist="50800" dir="5400000" sx="102000" sy="102000" algn="ctr" rotWithShape="0">
                    <a:srgbClr val="00FF00"/>
                  </a:outerShdw>
                </a:effectLst>
                <a:latin typeface="Comic Sans MS" panose="030F0702030302020204" pitchFamily="66" charset="0"/>
              </a:rPr>
              <a:t>y </a:t>
            </a:r>
            <a:r>
              <a:rPr lang="en-CA" sz="3600" b="1" u="sng" dirty="0">
                <a:ln>
                  <a:solidFill>
                    <a:srgbClr val="0000FF"/>
                  </a:solidFill>
                </a:ln>
                <a:solidFill>
                  <a:srgbClr val="FF0000"/>
                </a:solidFill>
                <a:effectLst>
                  <a:outerShdw blurRad="50800" dist="50800" dir="5400000" sx="102000" sy="102000" algn="ctr" rotWithShape="0">
                    <a:srgbClr val="00FF00"/>
                  </a:outerShdw>
                </a:effectLst>
                <a:latin typeface="Comic Sans MS" panose="030F0702030302020204" pitchFamily="66" charset="0"/>
              </a:rPr>
              <a:t>wants this TAV annihilated</a:t>
            </a:r>
            <a:r>
              <a:rPr lang="en-CA" sz="3600" b="1" dirty="0">
                <a:ln>
                  <a:solidFill>
                    <a:srgbClr val="0000FF"/>
                  </a:solidFill>
                </a:ln>
                <a:solidFill>
                  <a:srgbClr val="FF0000"/>
                </a:solidFill>
                <a:effectLst>
                  <a:outerShdw blurRad="50800" dist="50800" dir="5400000" sx="102000" sy="102000" algn="ctr" rotWithShape="0">
                    <a:srgbClr val="00FF00"/>
                  </a:outerShdw>
                </a:effectLst>
                <a:latin typeface="Comic Sans MS" panose="030F0702030302020204" pitchFamily="66" charset="0"/>
              </a:rPr>
              <a:t>?</a:t>
            </a:r>
            <a:endPar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endParaRPr>
          </a:p>
        </p:txBody>
      </p:sp>
      <p:sp>
        <p:nvSpPr>
          <p:cNvPr id="6" name="Rectangle: Rounded Corners 5">
            <a:extLst>
              <a:ext uri="{FF2B5EF4-FFF2-40B4-BE49-F238E27FC236}">
                <a16:creationId xmlns:a16="http://schemas.microsoft.com/office/drawing/2014/main" id="{34DB54CF-7B9A-4605-A415-3466DE066B34}"/>
              </a:ext>
            </a:extLst>
          </p:cNvPr>
          <p:cNvSpPr/>
          <p:nvPr/>
        </p:nvSpPr>
        <p:spPr>
          <a:xfrm rot="19986508">
            <a:off x="197573" y="2869710"/>
            <a:ext cx="6285678" cy="2897690"/>
          </a:xfrm>
          <a:prstGeom prst="roundRect">
            <a:avLst>
              <a:gd name="adj" fmla="val 50000"/>
            </a:avLst>
          </a:prstGeom>
          <a:solidFill>
            <a:schemeClr val="accent6">
              <a:lumMod val="60000"/>
              <a:lumOff val="40000"/>
            </a:schemeClr>
          </a:solidFill>
          <a:ln w="38100">
            <a:solidFill>
              <a:srgbClr val="F74F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Will the </a:t>
            </a:r>
            <a:r>
              <a:rPr lang="en-CA" sz="3600" b="1" dirty="0">
                <a:ln>
                  <a:solidFill>
                    <a:srgbClr val="0000FF"/>
                  </a:solidFill>
                </a:ln>
                <a:solidFill>
                  <a:srgbClr val="FF0000"/>
                </a:solidFill>
                <a:effectLst>
                  <a:outerShdw blurRad="50800" dist="50800" dir="5400000" sx="102000" sy="102000" algn="ctr" rotWithShape="0">
                    <a:srgbClr val="00FF00"/>
                  </a:outerShdw>
                </a:effectLst>
                <a:latin typeface="Comic Sans MS" panose="030F0702030302020204" pitchFamily="66" charset="0"/>
              </a:rPr>
              <a:t>removal</a:t>
            </a: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 of a Tav in Genesis 1:2</a:t>
            </a:r>
          </a:p>
          <a:p>
            <a:pPr algn="ctr"/>
            <a:r>
              <a:rPr lang="en-CA" sz="3600" b="1" u="sng" dirty="0">
                <a:ln>
                  <a:solidFill>
                    <a:srgbClr val="0000FF"/>
                  </a:solidFill>
                </a:ln>
                <a:solidFill>
                  <a:schemeClr val="tx1"/>
                </a:solidFill>
                <a:effectLst>
                  <a:outerShdw blurRad="50800" dist="50800" dir="5400000" sx="102000" sy="102000" algn="ctr" rotWithShape="0">
                    <a:srgbClr val="00FF00"/>
                  </a:outerShdw>
                </a:effectLst>
                <a:latin typeface="Comic Sans MS" panose="030F0702030302020204" pitchFamily="66" charset="0"/>
              </a:rPr>
              <a:t>NEGATE</a:t>
            </a:r>
            <a:r>
              <a:rPr lang="en-CA" sz="3600" b="1" dirty="0">
                <a:ln>
                  <a:solidFill>
                    <a:srgbClr val="0000FF"/>
                  </a:solidFill>
                </a:ln>
                <a:solidFill>
                  <a:schemeClr val="accent2"/>
                </a:solidFill>
                <a:effectLst>
                  <a:outerShdw blurRad="50800" dist="50800" dir="5400000" sx="102000" sy="102000" algn="ctr" rotWithShape="0">
                    <a:srgbClr val="00FF00"/>
                  </a:outerShdw>
                </a:effectLst>
                <a:latin typeface="Comic Sans MS" panose="030F0702030302020204" pitchFamily="66" charset="0"/>
              </a:rPr>
              <a:t> this Tav? </a:t>
            </a:r>
            <a:endParaRPr lang="en-CA" sz="3600" b="1" dirty="0">
              <a:ln>
                <a:solidFill>
                  <a:srgbClr val="FF0000"/>
                </a:solidFill>
              </a:ln>
              <a:solidFill>
                <a:srgbClr val="0000FF"/>
              </a:solidFill>
              <a:effectLst>
                <a:glow rad="127000">
                  <a:srgbClr val="FFFF00"/>
                </a:glow>
                <a:outerShdw blurRad="50800" dist="50800" dir="5400000" sx="102000" sy="102000" algn="ctr" rotWithShape="0">
                  <a:srgbClr val="00FF00"/>
                </a:outerShdw>
              </a:effectLst>
              <a:latin typeface="Comic Sans MS" panose="030F0702030302020204" pitchFamily="66" charset="0"/>
            </a:endParaRPr>
          </a:p>
        </p:txBody>
      </p:sp>
      <p:sp>
        <p:nvSpPr>
          <p:cNvPr id="8" name="Rectangle: Rounded Corners 7">
            <a:extLst>
              <a:ext uri="{FF2B5EF4-FFF2-40B4-BE49-F238E27FC236}">
                <a16:creationId xmlns:a16="http://schemas.microsoft.com/office/drawing/2014/main" id="{028E78B9-96D7-43F8-A922-78D60997CC3E}"/>
              </a:ext>
            </a:extLst>
          </p:cNvPr>
          <p:cNvSpPr/>
          <p:nvPr/>
        </p:nvSpPr>
        <p:spPr>
          <a:xfrm>
            <a:off x="5751653" y="2747089"/>
            <a:ext cx="904594" cy="663376"/>
          </a:xfrm>
          <a:prstGeom prst="roundRect">
            <a:avLst>
              <a:gd name="adj" fmla="val 50000"/>
            </a:avLst>
          </a:prstGeom>
          <a:solidFill>
            <a:schemeClr val="accent2">
              <a:lumMod val="60000"/>
              <a:lumOff val="40000"/>
            </a:schemeClr>
          </a:solidFill>
          <a:ln w="28575">
            <a:solidFill>
              <a:schemeClr val="tx1"/>
            </a:solidFill>
          </a:ln>
          <a:effectLst>
            <a:glow rad="228600">
              <a:schemeClr val="accent4">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ln>
                  <a:solidFill>
                    <a:srgbClr val="CC00CC"/>
                  </a:solidFill>
                </a:ln>
                <a:solidFill>
                  <a:srgbClr val="00FF00"/>
                </a:solidFill>
                <a:effectLst>
                  <a:glow rad="127000">
                    <a:srgbClr val="0000FF"/>
                  </a:glow>
                  <a:outerShdw blurRad="50800" dist="50800" dir="5400000" algn="ctr" rotWithShape="0">
                    <a:srgbClr val="00FFFF"/>
                  </a:outerShdw>
                </a:effectLst>
                <a:latin typeface="Times New Roman" panose="02020603050405020304" pitchFamily="18" charset="0"/>
                <a:ea typeface="Calibri" panose="020F0502020204030204" pitchFamily="34" charset="0"/>
                <a:cs typeface="Times New Roman" panose="02020603050405020304" pitchFamily="18" charset="0"/>
              </a:rPr>
              <a:t>ת</a:t>
            </a:r>
            <a:endParaRPr lang="en-CA" sz="5400" dirty="0">
              <a:ln>
                <a:solidFill>
                  <a:srgbClr val="CC00CC"/>
                </a:solidFill>
              </a:ln>
              <a:effectLst>
                <a:glow rad="127000">
                  <a:srgbClr val="0000FF"/>
                </a:glow>
              </a:effectLst>
            </a:endParaRPr>
          </a:p>
        </p:txBody>
      </p:sp>
      <p:cxnSp>
        <p:nvCxnSpPr>
          <p:cNvPr id="9" name="Straight Arrow Connector 8">
            <a:extLst>
              <a:ext uri="{FF2B5EF4-FFF2-40B4-BE49-F238E27FC236}">
                <a16:creationId xmlns:a16="http://schemas.microsoft.com/office/drawing/2014/main" id="{C725EE1F-239D-457D-A43C-5A051B8E316C}"/>
              </a:ext>
            </a:extLst>
          </p:cNvPr>
          <p:cNvCxnSpPr>
            <a:cxnSpLocks/>
          </p:cNvCxnSpPr>
          <p:nvPr/>
        </p:nvCxnSpPr>
        <p:spPr>
          <a:xfrm flipH="1">
            <a:off x="6587412" y="1242874"/>
            <a:ext cx="1935151" cy="1504215"/>
          </a:xfrm>
          <a:prstGeom prst="straightConnector1">
            <a:avLst/>
          </a:prstGeom>
          <a:ln w="76200">
            <a:solidFill>
              <a:srgbClr val="CC00CC"/>
            </a:solidFill>
            <a:tailEnd type="triangle"/>
          </a:ln>
          <a:effectLst>
            <a:glow rad="889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 name="Lightning Bolt 4">
            <a:extLst>
              <a:ext uri="{FF2B5EF4-FFF2-40B4-BE49-F238E27FC236}">
                <a16:creationId xmlns:a16="http://schemas.microsoft.com/office/drawing/2014/main" id="{C8D0CC5C-A5C5-4702-9FC5-5F0706A37940}"/>
              </a:ext>
            </a:extLst>
          </p:cNvPr>
          <p:cNvSpPr/>
          <p:nvPr/>
        </p:nvSpPr>
        <p:spPr>
          <a:xfrm rot="4576229">
            <a:off x="9633989" y="684837"/>
            <a:ext cx="2559673" cy="1976582"/>
          </a:xfrm>
          <a:prstGeom prst="lightningBolt">
            <a:avLst/>
          </a:prstGeom>
          <a:solidFill>
            <a:srgbClr val="FFCCFF"/>
          </a:solidFill>
          <a:ln w="38100">
            <a:solidFill>
              <a:schemeClr val="tx1"/>
            </a:solidFill>
          </a:ln>
          <a:effectLst>
            <a:glow rad="127000">
              <a:srgbClr val="FFFF00"/>
            </a:glow>
          </a:effectLst>
          <a:scene3d>
            <a:camera prst="orthographicFront"/>
            <a:lightRig rig="threePt" dir="t"/>
          </a:scene3d>
          <a:sp3d>
            <a:bevelT w="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Speech Bubble: Rectangle with Corners Rounded 9">
            <a:extLst>
              <a:ext uri="{FF2B5EF4-FFF2-40B4-BE49-F238E27FC236}">
                <a16:creationId xmlns:a16="http://schemas.microsoft.com/office/drawing/2014/main" id="{4745A1D7-29D5-41FD-9A0F-22FFE4F29972}"/>
              </a:ext>
            </a:extLst>
          </p:cNvPr>
          <p:cNvSpPr/>
          <p:nvPr/>
        </p:nvSpPr>
        <p:spPr>
          <a:xfrm>
            <a:off x="7926170" y="2637120"/>
            <a:ext cx="1368860" cy="356465"/>
          </a:xfrm>
          <a:prstGeom prst="wedgeRoundRectCallout">
            <a:avLst>
              <a:gd name="adj1" fmla="val 23400"/>
              <a:gd name="adj2" fmla="val 241154"/>
              <a:gd name="adj3" fmla="val 16667"/>
            </a:avLst>
          </a:prstGeom>
          <a:solidFill>
            <a:srgbClr val="C00000"/>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Luke 10:18</a:t>
            </a:r>
          </a:p>
        </p:txBody>
      </p:sp>
      <p:sp>
        <p:nvSpPr>
          <p:cNvPr id="11" name="Rectangle: Rounded Corners 10">
            <a:extLst>
              <a:ext uri="{FF2B5EF4-FFF2-40B4-BE49-F238E27FC236}">
                <a16:creationId xmlns:a16="http://schemas.microsoft.com/office/drawing/2014/main" id="{5A53C40B-06AB-499D-A80A-E65783917C93}"/>
              </a:ext>
            </a:extLst>
          </p:cNvPr>
          <p:cNvSpPr/>
          <p:nvPr/>
        </p:nvSpPr>
        <p:spPr>
          <a:xfrm>
            <a:off x="8425543" y="5990252"/>
            <a:ext cx="3256384" cy="67244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Are you ready? </a:t>
            </a:r>
            <a:r>
              <a:rPr lang="en-CA" sz="2800" dirty="0">
                <a:solidFill>
                  <a:schemeClr val="tx1"/>
                </a:solidFill>
                <a:sym typeface="Wingdings" panose="05000000000000000000" pitchFamily="2" charset="2"/>
              </a:rPr>
              <a:t></a:t>
            </a:r>
            <a:endParaRPr lang="en-CA" sz="2800" dirty="0">
              <a:solidFill>
                <a:schemeClr val="tx1"/>
              </a:solidFill>
            </a:endParaRPr>
          </a:p>
        </p:txBody>
      </p:sp>
    </p:spTree>
    <p:extLst>
      <p:ext uri="{BB962C8B-B14F-4D97-AF65-F5344CB8AC3E}">
        <p14:creationId xmlns:p14="http://schemas.microsoft.com/office/powerpoint/2010/main" val="2975135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31"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fltVal val="0"/>
                                          </p:val>
                                        </p:tav>
                                        <p:tav tm="100000">
                                          <p:val>
                                            <p:strVal val="#ppt_w"/>
                                          </p:val>
                                        </p:tav>
                                      </p:tavLst>
                                    </p:anim>
                                    <p:anim calcmode="lin" valueType="num">
                                      <p:cBhvr>
                                        <p:cTn id="15" dur="250" fill="hold"/>
                                        <p:tgtEl>
                                          <p:spTgt spid="5"/>
                                        </p:tgtEl>
                                        <p:attrNameLst>
                                          <p:attrName>ppt_h</p:attrName>
                                        </p:attrNameLst>
                                      </p:cBhvr>
                                      <p:tavLst>
                                        <p:tav tm="0">
                                          <p:val>
                                            <p:fltVal val="0"/>
                                          </p:val>
                                        </p:tav>
                                        <p:tav tm="100000">
                                          <p:val>
                                            <p:strVal val="#ppt_h"/>
                                          </p:val>
                                        </p:tav>
                                      </p:tavLst>
                                    </p:anim>
                                    <p:anim calcmode="lin" valueType="num">
                                      <p:cBhvr>
                                        <p:cTn id="16" dur="250" fill="hold"/>
                                        <p:tgtEl>
                                          <p:spTgt spid="5"/>
                                        </p:tgtEl>
                                        <p:attrNameLst>
                                          <p:attrName>style.rotation</p:attrName>
                                        </p:attrNameLst>
                                      </p:cBhvr>
                                      <p:tavLst>
                                        <p:tav tm="0">
                                          <p:val>
                                            <p:fltVal val="90"/>
                                          </p:val>
                                        </p:tav>
                                        <p:tav tm="100000">
                                          <p:val>
                                            <p:fltVal val="0"/>
                                          </p:val>
                                        </p:tav>
                                      </p:tavLst>
                                    </p:anim>
                                    <p:animEffect transition="in" filter="fade">
                                      <p:cBhvr>
                                        <p:cTn id="17" dur="250"/>
                                        <p:tgtEl>
                                          <p:spTgt spid="5"/>
                                        </p:tgtEl>
                                      </p:cBhvr>
                                    </p:animEffect>
                                  </p:childTnLst>
                                </p:cTn>
                              </p:par>
                            </p:childTnLst>
                          </p:cTn>
                        </p:par>
                        <p:par>
                          <p:cTn id="18" fill="hold">
                            <p:stCondLst>
                              <p:cond delay="1250"/>
                            </p:stCondLst>
                            <p:childTnLst>
                              <p:par>
                                <p:cTn id="19" presetID="14" presetClass="entr" presetSubtype="1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childTnLst>
                          </p:cTn>
                        </p:par>
                        <p:par>
                          <p:cTn id="22" fill="hold">
                            <p:stCondLst>
                              <p:cond delay="1750"/>
                            </p:stCondLst>
                            <p:childTnLst>
                              <p:par>
                                <p:cTn id="23" presetID="22" presetClass="entr" presetSubtype="4" fill="hold" grpId="0" nodeType="afterEffect">
                                  <p:stCondLst>
                                    <p:cond delay="300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0" grpId="0" animBg="1"/>
      <p:bldP spid="11"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51000">
              <a:schemeClr val="tx1"/>
            </a:gs>
            <a:gs pos="17000">
              <a:schemeClr val="accent4">
                <a:lumMod val="97000"/>
                <a:lumOff val="3000"/>
              </a:schemeClr>
            </a:gs>
            <a:gs pos="28000">
              <a:schemeClr val="tx1"/>
            </a:gs>
            <a:gs pos="72000">
              <a:schemeClr val="tx1"/>
            </a:gs>
            <a:gs pos="85000">
              <a:schemeClr val="accent6">
                <a:lumMod val="40000"/>
                <a:lumOff val="60000"/>
              </a:schemeClr>
            </a:gs>
            <a:gs pos="100000">
              <a:schemeClr val="accent6">
                <a:lumMod val="50000"/>
                <a:lumOff val="50000"/>
              </a:schemeClr>
            </a:gs>
          </a:gsLst>
          <a:lin ang="10800000" scaled="1"/>
          <a:tileRect/>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8564B6C-513B-4E3C-B4E5-D72F447D033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9765" y="2589823"/>
            <a:ext cx="11935998" cy="4203200"/>
          </a:xfrm>
          <a:prstGeom prst="rect">
            <a:avLst/>
          </a:prstGeom>
        </p:spPr>
      </p:pic>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9448800" y="6492674"/>
            <a:ext cx="2743200" cy="365125"/>
          </a:xfrm>
        </p:spPr>
        <p:txBody>
          <a:bodyPr/>
          <a:lstStyle/>
          <a:p>
            <a:fld id="{CAB0B796-0BEC-434C-B7F9-2382C16E0666}" type="slidenum">
              <a:rPr lang="en-CA" sz="1400" b="1" smtClean="0">
                <a:solidFill>
                  <a:schemeClr val="tx1"/>
                </a:solidFill>
              </a:rPr>
              <a:t>45</a:t>
            </a:fld>
            <a:endParaRPr lang="en-CA" sz="1400" b="1" dirty="0">
              <a:solidFill>
                <a:schemeClr val="tx1"/>
              </a:solidFill>
            </a:endParaRPr>
          </a:p>
        </p:txBody>
      </p:sp>
      <p:sp>
        <p:nvSpPr>
          <p:cNvPr id="3" name="Rectangle: Rounded Corners 2">
            <a:extLst>
              <a:ext uri="{FF2B5EF4-FFF2-40B4-BE49-F238E27FC236}">
                <a16:creationId xmlns:a16="http://schemas.microsoft.com/office/drawing/2014/main" id="{CFDA7627-5DF9-45A7-AA6B-54811452C1EC}"/>
              </a:ext>
            </a:extLst>
          </p:cNvPr>
          <p:cNvSpPr/>
          <p:nvPr/>
        </p:nvSpPr>
        <p:spPr>
          <a:xfrm>
            <a:off x="400050" y="136525"/>
            <a:ext cx="11487149" cy="1468341"/>
          </a:xfrm>
          <a:prstGeom prst="roundRect">
            <a:avLst>
              <a:gd name="adj" fmla="val 37075"/>
            </a:avLst>
          </a:prstGeom>
          <a:solidFill>
            <a:schemeClr val="tx2">
              <a:lumMod val="40000"/>
              <a:lumOff val="60000"/>
            </a:schemeClr>
          </a:solidFill>
          <a:ln w="7620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B-</a:t>
            </a:r>
            <a:r>
              <a:rPr lang="en-CA" sz="5400" dirty="0" err="1">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Rashy</a:t>
            </a:r>
            <a:r>
              <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   </a:t>
            </a:r>
            <a:r>
              <a:rPr lang="en-CA" sz="5400" dirty="0">
                <a:ln w="28575">
                  <a:solidFill>
                    <a:srgbClr val="002060"/>
                  </a:solidFill>
                </a:ln>
                <a:solidFill>
                  <a:srgbClr val="0000FF"/>
                </a:solidFill>
                <a:effectLst>
                  <a:outerShdw blurRad="50800" dist="50800" dir="5400000" algn="ctr" rotWithShape="0">
                    <a:srgbClr val="00FF00"/>
                  </a:outerShdw>
                </a:effectLst>
                <a:latin typeface="Snap ITC" panose="04040A07060A02020202" pitchFamily="82" charset="0"/>
              </a:rPr>
              <a:t>h</a:t>
            </a:r>
            <a:r>
              <a:rPr lang="en-CA" sz="5400" dirty="0">
                <a:ln w="28575">
                  <a:solidFill>
                    <a:srgbClr val="002060"/>
                  </a:solidFill>
                </a:ln>
                <a:solidFill>
                  <a:srgbClr val="00FFFF"/>
                </a:solidFill>
                <a:effectLst>
                  <a:glow rad="127000">
                    <a:srgbClr val="FFFF00"/>
                  </a:glow>
                  <a:outerShdw blurRad="50800" dist="50800" dir="5400000" algn="ctr" rotWithShape="0">
                    <a:srgbClr val="00FF00"/>
                  </a:outerShdw>
                </a:effectLst>
                <a:latin typeface="Snap ITC" panose="04040A07060A02020202" pitchFamily="82" charset="0"/>
              </a:rPr>
              <a:t>     </a:t>
            </a:r>
            <a:r>
              <a:rPr lang="en-CA" sz="5400" dirty="0">
                <a:ln w="28575">
                  <a:solidFill>
                    <a:srgbClr val="002060"/>
                  </a:solidFill>
                </a:ln>
                <a:solidFill>
                  <a:srgbClr val="0000FF"/>
                </a:solidFill>
                <a:effectLst>
                  <a:outerShdw blurRad="50800" dist="50800" dir="5400000" algn="ctr" rotWithShape="0">
                    <a:srgbClr val="00FF00"/>
                  </a:outerShdw>
                </a:effectLst>
                <a:latin typeface="Snap ITC" panose="04040A07060A02020202" pitchFamily="82" charset="0"/>
              </a:rPr>
              <a:t>Connection</a:t>
            </a:r>
            <a:r>
              <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a:t>
            </a:r>
          </a:p>
        </p:txBody>
      </p:sp>
      <p:sp>
        <p:nvSpPr>
          <p:cNvPr id="12" name="Rectangle: Rounded Corners 11">
            <a:extLst>
              <a:ext uri="{FF2B5EF4-FFF2-40B4-BE49-F238E27FC236}">
                <a16:creationId xmlns:a16="http://schemas.microsoft.com/office/drawing/2014/main" id="{78E753A0-887C-4FBA-A295-1AB9E922D560}"/>
              </a:ext>
            </a:extLst>
          </p:cNvPr>
          <p:cNvSpPr/>
          <p:nvPr/>
        </p:nvSpPr>
        <p:spPr>
          <a:xfrm>
            <a:off x="5634989" y="2716994"/>
            <a:ext cx="1197423" cy="670482"/>
          </a:xfrm>
          <a:prstGeom prst="roundRect">
            <a:avLst/>
          </a:prstGeom>
          <a:noFill/>
          <a:ln w="57150">
            <a:solidFill>
              <a:srgbClr val="CC00CC"/>
            </a:solidFill>
          </a:ln>
          <a:effectLst>
            <a:glow rad="304800">
              <a:srgbClr val="FFFF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Arrow: Down 12">
            <a:extLst>
              <a:ext uri="{FF2B5EF4-FFF2-40B4-BE49-F238E27FC236}">
                <a16:creationId xmlns:a16="http://schemas.microsoft.com/office/drawing/2014/main" id="{31ED3149-CB62-4F45-9888-3B91E020D325}"/>
              </a:ext>
            </a:extLst>
          </p:cNvPr>
          <p:cNvSpPr/>
          <p:nvPr/>
        </p:nvSpPr>
        <p:spPr>
          <a:xfrm rot="16200000">
            <a:off x="5817085" y="434942"/>
            <a:ext cx="484632" cy="978408"/>
          </a:xfrm>
          <a:prstGeom prst="downArrow">
            <a:avLst>
              <a:gd name="adj1" fmla="val 50000"/>
              <a:gd name="adj2" fmla="val 83019"/>
            </a:avLst>
          </a:prstGeom>
          <a:solidFill>
            <a:srgbClr val="00FFFF"/>
          </a:solidFill>
          <a:ln w="19050">
            <a:solidFill>
              <a:srgbClr val="CC00CC"/>
            </a:solidFill>
          </a:ln>
          <a:effectLst>
            <a:glow rad="127000">
              <a:srgbClr val="FFFF00"/>
            </a:glow>
          </a:effectLst>
          <a:scene3d>
            <a:camera prst="orthographicFront"/>
            <a:lightRig rig="threePt" dir="t"/>
          </a:scene3d>
          <a:sp3d>
            <a:bevelT w="952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5" name="Straight Connector 14">
            <a:extLst>
              <a:ext uri="{FF2B5EF4-FFF2-40B4-BE49-F238E27FC236}">
                <a16:creationId xmlns:a16="http://schemas.microsoft.com/office/drawing/2014/main" id="{BF4F8750-14E9-4DC1-B413-193E5871D99C}"/>
              </a:ext>
            </a:extLst>
          </p:cNvPr>
          <p:cNvCxnSpPr/>
          <p:nvPr/>
        </p:nvCxnSpPr>
        <p:spPr>
          <a:xfrm>
            <a:off x="10120146" y="3314999"/>
            <a:ext cx="311084" cy="0"/>
          </a:xfrm>
          <a:prstGeom prst="line">
            <a:avLst/>
          </a:prstGeom>
          <a:ln w="38100">
            <a:solidFill>
              <a:srgbClr val="CC00CC"/>
            </a:solidFill>
          </a:ln>
          <a:effectLst>
            <a:glow rad="127000">
              <a:srgbClr val="FFFF00"/>
            </a:glow>
          </a:effectLst>
        </p:spPr>
        <p:style>
          <a:lnRef idx="1">
            <a:schemeClr val="accent1"/>
          </a:lnRef>
          <a:fillRef idx="0">
            <a:schemeClr val="accent1"/>
          </a:fillRef>
          <a:effectRef idx="0">
            <a:schemeClr val="accent1"/>
          </a:effectRef>
          <a:fontRef idx="minor">
            <a:schemeClr val="tx1"/>
          </a:fontRef>
        </p:style>
      </p:cxnSp>
      <p:sp>
        <p:nvSpPr>
          <p:cNvPr id="16" name="Arrow: Curved Down 15">
            <a:extLst>
              <a:ext uri="{FF2B5EF4-FFF2-40B4-BE49-F238E27FC236}">
                <a16:creationId xmlns:a16="http://schemas.microsoft.com/office/drawing/2014/main" id="{EF42C123-63C2-4D85-8CBB-653D8415B1D3}"/>
              </a:ext>
            </a:extLst>
          </p:cNvPr>
          <p:cNvSpPr/>
          <p:nvPr/>
        </p:nvSpPr>
        <p:spPr>
          <a:xfrm flipH="1" flipV="1">
            <a:off x="5570324" y="3394716"/>
            <a:ext cx="4956705" cy="2468888"/>
          </a:xfrm>
          <a:prstGeom prst="curvedDownArrow">
            <a:avLst>
              <a:gd name="adj1" fmla="val 18639"/>
              <a:gd name="adj2" fmla="val 50000"/>
              <a:gd name="adj3" fmla="val 25000"/>
            </a:avLst>
          </a:prstGeom>
          <a:gradFill>
            <a:gsLst>
              <a:gs pos="8000">
                <a:srgbClr val="0000FF"/>
              </a:gs>
              <a:gs pos="53000">
                <a:srgbClr val="FFFF00"/>
              </a:gs>
              <a:gs pos="100000">
                <a:srgbClr val="00FFFF"/>
              </a:gs>
            </a:gsLst>
            <a:lin ang="10800000" scaled="1"/>
          </a:gradFill>
          <a:ln w="28575">
            <a:solidFill>
              <a:srgbClr val="CC00CC"/>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7" name="Rectangle: Rounded Corners 16">
            <a:extLst>
              <a:ext uri="{FF2B5EF4-FFF2-40B4-BE49-F238E27FC236}">
                <a16:creationId xmlns:a16="http://schemas.microsoft.com/office/drawing/2014/main" id="{F5D35C9E-B729-4FDA-9C6B-3A1ECF4570DB}"/>
              </a:ext>
            </a:extLst>
          </p:cNvPr>
          <p:cNvSpPr/>
          <p:nvPr/>
        </p:nvSpPr>
        <p:spPr>
          <a:xfrm>
            <a:off x="4006394" y="265210"/>
            <a:ext cx="821862" cy="2324613"/>
          </a:xfrm>
          <a:prstGeom prst="roundRect">
            <a:avLst/>
          </a:prstGeom>
          <a:solidFill>
            <a:srgbClr val="FF9900"/>
          </a:solidFill>
          <a:ln w="19050">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80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t>
            </a: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av</a:t>
            </a:r>
            <a:endParaRPr lang="en-CA" dirty="0">
              <a:ln w="12700">
                <a:solidFill>
                  <a:srgbClr val="FF0000"/>
                </a:solidFill>
              </a:ln>
              <a:solidFill>
                <a:srgbClr val="0000FF"/>
              </a:solidFill>
            </a:endParaRPr>
          </a:p>
        </p:txBody>
      </p:sp>
      <p:sp>
        <p:nvSpPr>
          <p:cNvPr id="18" name="Rectangle: Rounded Corners 17">
            <a:extLst>
              <a:ext uri="{FF2B5EF4-FFF2-40B4-BE49-F238E27FC236}">
                <a16:creationId xmlns:a16="http://schemas.microsoft.com/office/drawing/2014/main" id="{83D5D6AB-013F-4D55-B740-C06D633CF9B8}"/>
              </a:ext>
            </a:extLst>
          </p:cNvPr>
          <p:cNvSpPr/>
          <p:nvPr/>
        </p:nvSpPr>
        <p:spPr>
          <a:xfrm>
            <a:off x="2308836" y="2738113"/>
            <a:ext cx="1197423" cy="670482"/>
          </a:xfrm>
          <a:prstGeom prst="roundRect">
            <a:avLst/>
          </a:prstGeom>
          <a:noFill/>
          <a:ln w="57150">
            <a:solidFill>
              <a:srgbClr val="CC00CC"/>
            </a:solidFill>
          </a:ln>
          <a:effectLst>
            <a:glow rad="304800">
              <a:srgbClr val="FFFF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Arrow: Curved Down 18">
            <a:extLst>
              <a:ext uri="{FF2B5EF4-FFF2-40B4-BE49-F238E27FC236}">
                <a16:creationId xmlns:a16="http://schemas.microsoft.com/office/drawing/2014/main" id="{BBC9E86A-16BB-41A6-B9F4-8D23E97ED642}"/>
              </a:ext>
            </a:extLst>
          </p:cNvPr>
          <p:cNvSpPr/>
          <p:nvPr/>
        </p:nvSpPr>
        <p:spPr>
          <a:xfrm flipH="1" flipV="1">
            <a:off x="2234150" y="3394715"/>
            <a:ext cx="8292877" cy="3198063"/>
          </a:xfrm>
          <a:prstGeom prst="curvedDownArrow">
            <a:avLst>
              <a:gd name="adj1" fmla="val 14577"/>
              <a:gd name="adj2" fmla="val 50000"/>
              <a:gd name="adj3" fmla="val 25000"/>
            </a:avLst>
          </a:prstGeom>
          <a:gradFill>
            <a:gsLst>
              <a:gs pos="8000">
                <a:srgbClr val="0000FF"/>
              </a:gs>
              <a:gs pos="53000">
                <a:srgbClr val="FFFF00"/>
              </a:gs>
              <a:gs pos="100000">
                <a:srgbClr val="00FFFF"/>
              </a:gs>
            </a:gsLst>
            <a:lin ang="10800000" scaled="1"/>
          </a:gradFill>
          <a:ln w="28575">
            <a:solidFill>
              <a:srgbClr val="CC00CC"/>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0" name="Speech Bubble: Rectangle with Corners Rounded 19">
            <a:extLst>
              <a:ext uri="{FF2B5EF4-FFF2-40B4-BE49-F238E27FC236}">
                <a16:creationId xmlns:a16="http://schemas.microsoft.com/office/drawing/2014/main" id="{894D9808-332E-425A-B98C-FC72C386BCDF}"/>
              </a:ext>
            </a:extLst>
          </p:cNvPr>
          <p:cNvSpPr/>
          <p:nvPr/>
        </p:nvSpPr>
        <p:spPr>
          <a:xfrm>
            <a:off x="6169124" y="1717394"/>
            <a:ext cx="5418104" cy="792714"/>
          </a:xfrm>
          <a:prstGeom prst="wedgeRoundRectCallout">
            <a:avLst>
              <a:gd name="adj1" fmla="val -41734"/>
              <a:gd name="adj2" fmla="val 96370"/>
              <a:gd name="adj3" fmla="val 16667"/>
            </a:avLst>
          </a:prstGeom>
          <a:solidFill>
            <a:srgbClr val="FF9900"/>
          </a:solidFill>
          <a:ln>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dirty="0">
                <a:ln>
                  <a:solidFill>
                    <a:srgbClr val="0000FF"/>
                  </a:solidFill>
                </a:ln>
                <a:solidFill>
                  <a:srgbClr val="00FFFF"/>
                </a:solidFill>
                <a:effectLst>
                  <a:outerShdw blurRad="50800" dist="50800" dir="5400000" algn="ctr" rotWithShape="0">
                    <a:srgbClr val="CC00CC"/>
                  </a:outerShdw>
                </a:effectLst>
                <a:latin typeface="Times New Roman" panose="02020603050405020304" pitchFamily="18" charset="0"/>
                <a:cs typeface="Times New Roman" panose="02020603050405020304" pitchFamily="18" charset="0"/>
              </a:rPr>
              <a:t>Yahusha Ha Mashiach</a:t>
            </a:r>
          </a:p>
        </p:txBody>
      </p:sp>
      <p:sp>
        <p:nvSpPr>
          <p:cNvPr id="21" name="Rectangle: Rounded Corners 20">
            <a:extLst>
              <a:ext uri="{FF2B5EF4-FFF2-40B4-BE49-F238E27FC236}">
                <a16:creationId xmlns:a16="http://schemas.microsoft.com/office/drawing/2014/main" id="{8FF6158B-5027-42D5-B531-D78147AB2B6E}"/>
              </a:ext>
            </a:extLst>
          </p:cNvPr>
          <p:cNvSpPr/>
          <p:nvPr/>
        </p:nvSpPr>
        <p:spPr>
          <a:xfrm>
            <a:off x="10527027" y="2532402"/>
            <a:ext cx="1147797" cy="312144"/>
          </a:xfrm>
          <a:prstGeom prst="roundRect">
            <a:avLst>
              <a:gd name="adj" fmla="val 50000"/>
            </a:avLst>
          </a:prstGeom>
          <a:solidFill>
            <a:srgbClr val="00B050"/>
          </a:solidFill>
          <a:ln>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Gen 1:1</a:t>
            </a:r>
          </a:p>
        </p:txBody>
      </p:sp>
    </p:spTree>
    <p:extLst>
      <p:ext uri="{BB962C8B-B14F-4D97-AF65-F5344CB8AC3E}">
        <p14:creationId xmlns:p14="http://schemas.microsoft.com/office/powerpoint/2010/main" val="3849798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1000"/>
                                        <p:tgtEl>
                                          <p:spTgt spid="16"/>
                                        </p:tgtEl>
                                      </p:cBhvr>
                                    </p:animEffect>
                                  </p:childTnLst>
                                </p:cTn>
                              </p:par>
                            </p:childTnLst>
                          </p:cTn>
                        </p:par>
                        <p:par>
                          <p:cTn id="8" fill="hold">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6" presetClass="entr" presetSubtype="32"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circle(out)">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right)">
                                      <p:cBhvr>
                                        <p:cTn id="22" dur="1000"/>
                                        <p:tgtEl>
                                          <p:spTgt spid="19"/>
                                        </p:tgtEl>
                                      </p:cBhvr>
                                    </p:animEffect>
                                  </p:childTnLst>
                                </p:cTn>
                              </p:par>
                              <p:par>
                                <p:cTn id="23" presetID="21" presetClass="entr" presetSubtype="1" fill="hold" grpId="0" nodeType="withEffect">
                                  <p:stCondLst>
                                    <p:cond delay="250"/>
                                  </p:stCondLst>
                                  <p:childTnLst>
                                    <p:set>
                                      <p:cBhvr>
                                        <p:cTn id="24" dur="1" fill="hold">
                                          <p:stCondLst>
                                            <p:cond delay="0"/>
                                          </p:stCondLst>
                                        </p:cTn>
                                        <p:tgtEl>
                                          <p:spTgt spid="18"/>
                                        </p:tgtEl>
                                        <p:attrNameLst>
                                          <p:attrName>style.visibility</p:attrName>
                                        </p:attrNameLst>
                                      </p:cBhvr>
                                      <p:to>
                                        <p:strVal val="visible"/>
                                      </p:to>
                                    </p:set>
                                    <p:animEffect transition="in" filter="wheel(1)">
                                      <p:cBhvr>
                                        <p:cTn id="25"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8" grpId="0" animBg="1"/>
      <p:bldP spid="19" grpId="0" animBg="1"/>
      <p:bldP spid="2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51000">
              <a:schemeClr val="tx1"/>
            </a:gs>
            <a:gs pos="17000">
              <a:schemeClr val="accent4">
                <a:lumMod val="97000"/>
                <a:lumOff val="3000"/>
              </a:schemeClr>
            </a:gs>
            <a:gs pos="28000">
              <a:schemeClr val="tx1"/>
            </a:gs>
            <a:gs pos="72000">
              <a:schemeClr val="tx1"/>
            </a:gs>
            <a:gs pos="85000">
              <a:schemeClr val="accent6">
                <a:lumMod val="40000"/>
                <a:lumOff val="60000"/>
              </a:schemeClr>
            </a:gs>
            <a:gs pos="100000">
              <a:schemeClr val="accent6">
                <a:lumMod val="50000"/>
                <a:lumOff val="50000"/>
              </a:schemeClr>
            </a:gs>
          </a:gsLst>
          <a:lin ang="10800000" scaled="1"/>
          <a:tileRect/>
        </a:gra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CFDA7627-5DF9-45A7-AA6B-54811452C1EC}"/>
              </a:ext>
            </a:extLst>
          </p:cNvPr>
          <p:cNvSpPr/>
          <p:nvPr/>
        </p:nvSpPr>
        <p:spPr>
          <a:xfrm>
            <a:off x="400050" y="136525"/>
            <a:ext cx="11487149" cy="1468341"/>
          </a:xfrm>
          <a:prstGeom prst="roundRect">
            <a:avLst>
              <a:gd name="adj" fmla="val 37075"/>
            </a:avLst>
          </a:prstGeom>
          <a:solidFill>
            <a:schemeClr val="tx2">
              <a:lumMod val="40000"/>
              <a:lumOff val="60000"/>
            </a:schemeClr>
          </a:solidFill>
          <a:ln w="7620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B-</a:t>
            </a:r>
            <a:r>
              <a:rPr lang="en-CA" sz="5400" dirty="0" err="1">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Rashy</a:t>
            </a:r>
            <a:r>
              <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   </a:t>
            </a:r>
            <a:r>
              <a:rPr lang="en-CA" sz="5400" dirty="0">
                <a:ln w="28575">
                  <a:solidFill>
                    <a:srgbClr val="002060"/>
                  </a:solidFill>
                </a:ln>
                <a:solidFill>
                  <a:srgbClr val="0000FF"/>
                </a:solidFill>
                <a:effectLst>
                  <a:outerShdw blurRad="50800" dist="50800" dir="5400000" algn="ctr" rotWithShape="0">
                    <a:srgbClr val="00FF00"/>
                  </a:outerShdw>
                </a:effectLst>
                <a:latin typeface="Snap ITC" panose="04040A07060A02020202" pitchFamily="82" charset="0"/>
              </a:rPr>
              <a:t>h</a:t>
            </a:r>
            <a:r>
              <a:rPr lang="en-CA" sz="5400" dirty="0">
                <a:ln w="28575">
                  <a:solidFill>
                    <a:srgbClr val="002060"/>
                  </a:solidFill>
                </a:ln>
                <a:solidFill>
                  <a:srgbClr val="00FFFF"/>
                </a:solidFill>
                <a:effectLst>
                  <a:glow rad="127000">
                    <a:srgbClr val="FFFF00"/>
                  </a:glow>
                  <a:outerShdw blurRad="50800" dist="50800" dir="5400000" algn="ctr" rotWithShape="0">
                    <a:srgbClr val="00FF00"/>
                  </a:outerShdw>
                </a:effectLst>
                <a:latin typeface="Snap ITC" panose="04040A07060A02020202" pitchFamily="82" charset="0"/>
              </a:rPr>
              <a:t>     </a:t>
            </a:r>
            <a:r>
              <a:rPr lang="en-CA" sz="5400" dirty="0">
                <a:ln w="28575">
                  <a:solidFill>
                    <a:srgbClr val="002060"/>
                  </a:solidFill>
                </a:ln>
                <a:solidFill>
                  <a:srgbClr val="0000FF"/>
                </a:solidFill>
                <a:effectLst>
                  <a:outerShdw blurRad="50800" dist="50800" dir="5400000" algn="ctr" rotWithShape="0">
                    <a:srgbClr val="00FF00"/>
                  </a:outerShdw>
                </a:effectLst>
                <a:latin typeface="Snap ITC" panose="04040A07060A02020202" pitchFamily="82" charset="0"/>
              </a:rPr>
              <a:t>Connection</a:t>
            </a:r>
            <a:r>
              <a:rPr lang="en-CA" sz="5400" dirty="0">
                <a:ln w="28575">
                  <a:solidFill>
                    <a:srgbClr val="002060"/>
                  </a:solidFill>
                </a:ln>
                <a:solidFill>
                  <a:srgbClr val="FF0000"/>
                </a:solidFill>
                <a:effectLst>
                  <a:outerShdw blurRad="50800" dist="50800" dir="5400000" algn="ctr" rotWithShape="0">
                    <a:srgbClr val="00FF00"/>
                  </a:outerShdw>
                </a:effectLst>
                <a:latin typeface="Snap ITC" panose="04040A07060A02020202" pitchFamily="82" charset="0"/>
              </a:rPr>
              <a:t>!</a:t>
            </a:r>
          </a:p>
        </p:txBody>
      </p:sp>
      <p:pic>
        <p:nvPicPr>
          <p:cNvPr id="11" name="Picture 10">
            <a:extLst>
              <a:ext uri="{FF2B5EF4-FFF2-40B4-BE49-F238E27FC236}">
                <a16:creationId xmlns:a16="http://schemas.microsoft.com/office/drawing/2014/main" id="{38564B6C-513B-4E3C-B4E5-D72F447D033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9765" y="2589823"/>
            <a:ext cx="11935998" cy="4141132"/>
          </a:xfrm>
          <a:prstGeom prst="rect">
            <a:avLst/>
          </a:prstGeom>
        </p:spPr>
      </p:pic>
      <p:sp>
        <p:nvSpPr>
          <p:cNvPr id="12" name="Rectangle: Rounded Corners 11">
            <a:extLst>
              <a:ext uri="{FF2B5EF4-FFF2-40B4-BE49-F238E27FC236}">
                <a16:creationId xmlns:a16="http://schemas.microsoft.com/office/drawing/2014/main" id="{78E753A0-887C-4FBA-A295-1AB9E922D560}"/>
              </a:ext>
            </a:extLst>
          </p:cNvPr>
          <p:cNvSpPr/>
          <p:nvPr/>
        </p:nvSpPr>
        <p:spPr>
          <a:xfrm>
            <a:off x="5634989" y="2716994"/>
            <a:ext cx="1197423" cy="670482"/>
          </a:xfrm>
          <a:prstGeom prst="roundRect">
            <a:avLst/>
          </a:prstGeom>
          <a:noFill/>
          <a:ln w="57150">
            <a:solidFill>
              <a:srgbClr val="CC00CC"/>
            </a:solidFill>
          </a:ln>
          <a:effectLst>
            <a:glow rad="304800">
              <a:srgbClr val="FFFF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Arrow: Down 12">
            <a:extLst>
              <a:ext uri="{FF2B5EF4-FFF2-40B4-BE49-F238E27FC236}">
                <a16:creationId xmlns:a16="http://schemas.microsoft.com/office/drawing/2014/main" id="{31ED3149-CB62-4F45-9888-3B91E020D325}"/>
              </a:ext>
            </a:extLst>
          </p:cNvPr>
          <p:cNvSpPr/>
          <p:nvPr/>
        </p:nvSpPr>
        <p:spPr>
          <a:xfrm rot="16200000">
            <a:off x="5817085" y="434942"/>
            <a:ext cx="484632" cy="978408"/>
          </a:xfrm>
          <a:prstGeom prst="downArrow">
            <a:avLst>
              <a:gd name="adj1" fmla="val 50000"/>
              <a:gd name="adj2" fmla="val 83019"/>
            </a:avLst>
          </a:prstGeom>
          <a:solidFill>
            <a:srgbClr val="00FFFF"/>
          </a:solidFill>
          <a:ln w="19050">
            <a:solidFill>
              <a:srgbClr val="CC00CC"/>
            </a:solidFill>
          </a:ln>
          <a:effectLst>
            <a:glow rad="127000">
              <a:srgbClr val="FFFF00"/>
            </a:glow>
          </a:effectLst>
          <a:scene3d>
            <a:camera prst="orthographicFront"/>
            <a:lightRig rig="threePt" dir="t"/>
          </a:scene3d>
          <a:sp3d>
            <a:bevelT w="952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5" name="Straight Connector 14">
            <a:extLst>
              <a:ext uri="{FF2B5EF4-FFF2-40B4-BE49-F238E27FC236}">
                <a16:creationId xmlns:a16="http://schemas.microsoft.com/office/drawing/2014/main" id="{BF4F8750-14E9-4DC1-B413-193E5871D99C}"/>
              </a:ext>
            </a:extLst>
          </p:cNvPr>
          <p:cNvCxnSpPr/>
          <p:nvPr/>
        </p:nvCxnSpPr>
        <p:spPr>
          <a:xfrm>
            <a:off x="10120146" y="3314999"/>
            <a:ext cx="311084" cy="0"/>
          </a:xfrm>
          <a:prstGeom prst="line">
            <a:avLst/>
          </a:prstGeom>
          <a:ln w="38100">
            <a:solidFill>
              <a:srgbClr val="CC00CC"/>
            </a:solidFill>
          </a:ln>
          <a:effectLst>
            <a:glow rad="127000">
              <a:srgbClr val="FFFF00"/>
            </a:glow>
          </a:effectLst>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F5D35C9E-B729-4FDA-9C6B-3A1ECF4570DB}"/>
              </a:ext>
            </a:extLst>
          </p:cNvPr>
          <p:cNvSpPr/>
          <p:nvPr/>
        </p:nvSpPr>
        <p:spPr>
          <a:xfrm>
            <a:off x="4006394" y="265210"/>
            <a:ext cx="821862" cy="2324613"/>
          </a:xfrm>
          <a:prstGeom prst="roundRect">
            <a:avLst/>
          </a:prstGeom>
          <a:solidFill>
            <a:srgbClr val="FF9900"/>
          </a:solidFill>
          <a:ln w="19050">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80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t>
            </a: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av</a:t>
            </a:r>
            <a:endParaRPr lang="en-CA" dirty="0">
              <a:ln w="12700">
                <a:solidFill>
                  <a:srgbClr val="FF0000"/>
                </a:solidFill>
              </a:ln>
              <a:solidFill>
                <a:srgbClr val="0000FF"/>
              </a:solidFill>
            </a:endParaRPr>
          </a:p>
        </p:txBody>
      </p:sp>
      <p:sp>
        <p:nvSpPr>
          <p:cNvPr id="18" name="Rectangle: Rounded Corners 17">
            <a:extLst>
              <a:ext uri="{FF2B5EF4-FFF2-40B4-BE49-F238E27FC236}">
                <a16:creationId xmlns:a16="http://schemas.microsoft.com/office/drawing/2014/main" id="{83D5D6AB-013F-4D55-B740-C06D633CF9B8}"/>
              </a:ext>
            </a:extLst>
          </p:cNvPr>
          <p:cNvSpPr/>
          <p:nvPr/>
        </p:nvSpPr>
        <p:spPr>
          <a:xfrm>
            <a:off x="2308836" y="2738113"/>
            <a:ext cx="1197423" cy="670482"/>
          </a:xfrm>
          <a:prstGeom prst="roundRect">
            <a:avLst/>
          </a:prstGeom>
          <a:noFill/>
          <a:ln w="57150">
            <a:solidFill>
              <a:srgbClr val="CC00CC"/>
            </a:solidFill>
          </a:ln>
          <a:effectLst>
            <a:glow rad="304800">
              <a:srgbClr val="FFFF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Speech Bubble: Rectangle with Corners Rounded 19">
            <a:extLst>
              <a:ext uri="{FF2B5EF4-FFF2-40B4-BE49-F238E27FC236}">
                <a16:creationId xmlns:a16="http://schemas.microsoft.com/office/drawing/2014/main" id="{894D9808-332E-425A-B98C-FC72C386BCDF}"/>
              </a:ext>
            </a:extLst>
          </p:cNvPr>
          <p:cNvSpPr/>
          <p:nvPr/>
        </p:nvSpPr>
        <p:spPr>
          <a:xfrm>
            <a:off x="6169123" y="1717394"/>
            <a:ext cx="5634949" cy="792714"/>
          </a:xfrm>
          <a:prstGeom prst="wedgeRoundRectCallout">
            <a:avLst>
              <a:gd name="adj1" fmla="val -41734"/>
              <a:gd name="adj2" fmla="val 96370"/>
              <a:gd name="adj3" fmla="val 16667"/>
            </a:avLst>
          </a:prstGeom>
          <a:solidFill>
            <a:srgbClr val="FF9900"/>
          </a:solidFill>
          <a:ln>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400" b="1" dirty="0">
                <a:ln>
                  <a:solidFill>
                    <a:srgbClr val="0000FF"/>
                  </a:solidFill>
                </a:ln>
                <a:solidFill>
                  <a:srgbClr val="00FFFF"/>
                </a:solidFill>
                <a:effectLst>
                  <a:outerShdw blurRad="50800" dist="50800" dir="5400000" algn="ctr" rotWithShape="0">
                    <a:srgbClr val="CC00CC"/>
                  </a:outerShdw>
                </a:effectLst>
                <a:latin typeface="Times New Roman" panose="02020603050405020304" pitchFamily="18" charset="0"/>
                <a:cs typeface="Times New Roman" panose="02020603050405020304" pitchFamily="18" charset="0"/>
              </a:rPr>
              <a:t>End &amp; the Beginning</a:t>
            </a:r>
          </a:p>
        </p:txBody>
      </p:sp>
      <p:sp>
        <p:nvSpPr>
          <p:cNvPr id="4" name="Speech Bubble: Rectangle with Corners Rounded 3">
            <a:extLst>
              <a:ext uri="{FF2B5EF4-FFF2-40B4-BE49-F238E27FC236}">
                <a16:creationId xmlns:a16="http://schemas.microsoft.com/office/drawing/2014/main" id="{4CBE63F7-948C-4C2D-8A34-72D1FB42A4C3}"/>
              </a:ext>
            </a:extLst>
          </p:cNvPr>
          <p:cNvSpPr/>
          <p:nvPr/>
        </p:nvSpPr>
        <p:spPr>
          <a:xfrm>
            <a:off x="99765" y="3636084"/>
            <a:ext cx="9625148" cy="2640551"/>
          </a:xfrm>
          <a:prstGeom prst="wedgeRoundRectCallout">
            <a:avLst>
              <a:gd name="adj1" fmla="val -21556"/>
              <a:gd name="adj2" fmla="val -58956"/>
              <a:gd name="adj3" fmla="val 16667"/>
            </a:avLst>
          </a:prstGeom>
          <a:solidFill>
            <a:schemeClr val="accent6">
              <a:lumMod val="20000"/>
              <a:lumOff val="80000"/>
            </a:schemeClr>
          </a:solidFill>
          <a:ln w="57150">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2060"/>
                </a:solidFill>
              </a:rPr>
              <a:t>This H853 word is translated </a:t>
            </a:r>
            <a:r>
              <a:rPr lang="en-CA" sz="2800" u="sng" dirty="0">
                <a:solidFill>
                  <a:srgbClr val="002060"/>
                </a:solidFill>
              </a:rPr>
              <a:t>to us</a:t>
            </a:r>
            <a:r>
              <a:rPr lang="en-CA" sz="2800" dirty="0">
                <a:solidFill>
                  <a:srgbClr val="002060"/>
                </a:solidFill>
              </a:rPr>
              <a:t> as – </a:t>
            </a:r>
            <a:r>
              <a:rPr lang="en-CA" sz="2800" dirty="0">
                <a:solidFill>
                  <a:srgbClr val="002060"/>
                </a:solidFill>
                <a:effectLst>
                  <a:outerShdw blurRad="50800" dist="50800" dir="5400000" algn="ctr" rotWithShape="0">
                    <a:srgbClr val="FF0000"/>
                  </a:outerShdw>
                </a:effectLst>
                <a:latin typeface="Arial Black" panose="020B0A04020102020204" pitchFamily="34" charset="0"/>
              </a:rPr>
              <a:t>AND</a:t>
            </a:r>
            <a:r>
              <a:rPr lang="en-CA" sz="2800" dirty="0">
                <a:solidFill>
                  <a:srgbClr val="002060"/>
                </a:solidFill>
              </a:rPr>
              <a:t> </a:t>
            </a:r>
            <a:r>
              <a:rPr lang="en-CA" sz="2800" b="1" dirty="0">
                <a:solidFill>
                  <a:srgbClr val="002060"/>
                </a:solidFill>
              </a:rPr>
              <a:t>???  </a:t>
            </a:r>
            <a:r>
              <a:rPr lang="en-CA" sz="2800" dirty="0">
                <a:solidFill>
                  <a:srgbClr val="002060"/>
                </a:solidFill>
              </a:rPr>
              <a:t>The </a:t>
            </a:r>
            <a:r>
              <a:rPr lang="en-CA" sz="2800" dirty="0">
                <a:solidFill>
                  <a:srgbClr val="0000FF"/>
                </a:solidFill>
                <a:latin typeface="Snap ITC" panose="04040A07060A02020202" pitchFamily="82" charset="0"/>
              </a:rPr>
              <a:t>VAV</a:t>
            </a:r>
            <a:r>
              <a:rPr lang="en-CA" sz="2800" dirty="0">
                <a:solidFill>
                  <a:srgbClr val="002060"/>
                </a:solidFill>
              </a:rPr>
              <a:t> is a </a:t>
            </a:r>
            <a:r>
              <a:rPr lang="en-CA" sz="2800" b="1" u="sng" dirty="0">
                <a:solidFill>
                  <a:srgbClr val="002060"/>
                </a:solidFill>
              </a:rPr>
              <a:t>nail</a:t>
            </a:r>
            <a:r>
              <a:rPr lang="en-CA" sz="2800" dirty="0">
                <a:solidFill>
                  <a:srgbClr val="002060"/>
                </a:solidFill>
              </a:rPr>
              <a:t> upon which a </a:t>
            </a:r>
            <a:r>
              <a:rPr lang="en-CA" sz="2800" b="1" u="sng" dirty="0">
                <a:ln>
                  <a:solidFill>
                    <a:srgbClr val="0000FF"/>
                  </a:solidFill>
                </a:ln>
                <a:solidFill>
                  <a:schemeClr val="accent5">
                    <a:lumMod val="75000"/>
                  </a:schemeClr>
                </a:solidFill>
              </a:rPr>
              <a:t>connection</a:t>
            </a:r>
            <a:r>
              <a:rPr lang="en-CA" sz="2800" dirty="0">
                <a:solidFill>
                  <a:srgbClr val="002060"/>
                </a:solidFill>
              </a:rPr>
              <a:t> can </a:t>
            </a:r>
            <a:r>
              <a:rPr lang="en-CA" sz="2800" b="1" dirty="0">
                <a:solidFill>
                  <a:srgbClr val="0000FF"/>
                </a:solidFill>
              </a:rPr>
              <a:t>grasp.</a:t>
            </a:r>
            <a:r>
              <a:rPr lang="en-CA" sz="2800" dirty="0">
                <a:solidFill>
                  <a:srgbClr val="002060"/>
                </a:solidFill>
              </a:rPr>
              <a:t>  Can it then be understood that the </a:t>
            </a:r>
            <a:r>
              <a:rPr lang="en-CA" sz="2800" b="1" dirty="0">
                <a:solidFill>
                  <a:srgbClr val="0000FF"/>
                </a:solidFill>
                <a:effectLst>
                  <a:outerShdw blurRad="50800" dist="50800" dir="5400000" algn="ctr" rotWithShape="0">
                    <a:srgbClr val="FF9900"/>
                  </a:outerShdw>
                </a:effectLst>
              </a:rPr>
              <a:t>Aleph Tav </a:t>
            </a:r>
            <a:r>
              <a:rPr lang="en-CA" sz="2800" dirty="0">
                <a:solidFill>
                  <a:srgbClr val="002060"/>
                </a:solidFill>
              </a:rPr>
              <a:t>(</a:t>
            </a:r>
            <a:r>
              <a:rPr lang="en-CA" sz="2800" b="1" dirty="0">
                <a:ln>
                  <a:solidFill>
                    <a:srgbClr val="CC00CC"/>
                  </a:solidFill>
                </a:ln>
                <a:solidFill>
                  <a:srgbClr val="00FFFF"/>
                </a:solidFill>
                <a:effectLst>
                  <a:outerShdw blurRad="50800" dist="50800" dir="5400000" algn="ctr" rotWithShape="0">
                    <a:srgbClr val="FF9900"/>
                  </a:outerShdw>
                </a:effectLst>
                <a:latin typeface="Times New Roman" panose="02020603050405020304" pitchFamily="18" charset="0"/>
                <a:cs typeface="Times New Roman" panose="02020603050405020304" pitchFamily="18" charset="0"/>
              </a:rPr>
              <a:t>Yahusha ha Mashiach</a:t>
            </a:r>
            <a:r>
              <a:rPr lang="en-CA" sz="2800" dirty="0">
                <a:solidFill>
                  <a:srgbClr val="002060"/>
                </a:solidFill>
              </a:rPr>
              <a:t>) is  </a:t>
            </a:r>
            <a:r>
              <a:rPr lang="en-CA" sz="2800" b="1" u="sng" dirty="0">
                <a:solidFill>
                  <a:srgbClr val="002060"/>
                </a:solidFill>
              </a:rPr>
              <a:t>ALSO</a:t>
            </a:r>
            <a:r>
              <a:rPr lang="en-CA" sz="2800" dirty="0">
                <a:solidFill>
                  <a:srgbClr val="002060"/>
                </a:solidFill>
              </a:rPr>
              <a:t> - </a:t>
            </a:r>
            <a:r>
              <a:rPr lang="en-CA" sz="2800" b="1" dirty="0">
                <a:solidFill>
                  <a:srgbClr val="C00000"/>
                </a:solidFill>
              </a:rPr>
              <a:t>DIRECTLY</a:t>
            </a:r>
            <a:r>
              <a:rPr lang="en-CA" sz="2800" dirty="0">
                <a:solidFill>
                  <a:srgbClr val="002060"/>
                </a:solidFill>
              </a:rPr>
              <a:t> </a:t>
            </a:r>
            <a:r>
              <a:rPr lang="en-CA" sz="2800" b="1" u="sng" dirty="0">
                <a:solidFill>
                  <a:srgbClr val="002060"/>
                </a:solidFill>
              </a:rPr>
              <a:t>connected</a:t>
            </a:r>
            <a:r>
              <a:rPr lang="en-CA" sz="2800" dirty="0">
                <a:solidFill>
                  <a:srgbClr val="002060"/>
                </a:solidFill>
              </a:rPr>
              <a:t> – as in - </a:t>
            </a:r>
            <a:r>
              <a:rPr lang="en-CA" sz="2800" dirty="0">
                <a:ln>
                  <a:solidFill>
                    <a:srgbClr val="0000FF"/>
                  </a:solidFill>
                </a:ln>
                <a:solidFill>
                  <a:srgbClr val="00FFFF"/>
                </a:solidFill>
                <a:latin typeface="Arial Black" panose="020B0A04020102020204" pitchFamily="34" charset="0"/>
              </a:rPr>
              <a:t>COVENAN     ED</a:t>
            </a:r>
            <a:r>
              <a:rPr lang="en-CA" sz="2800" dirty="0">
                <a:solidFill>
                  <a:srgbClr val="002060"/>
                </a:solidFill>
              </a:rPr>
              <a:t>  </a:t>
            </a:r>
            <a:br>
              <a:rPr lang="en-CA" sz="2800" dirty="0">
                <a:solidFill>
                  <a:srgbClr val="002060"/>
                </a:solidFill>
              </a:rPr>
            </a:br>
            <a:r>
              <a:rPr lang="en-CA" sz="2800" dirty="0">
                <a:solidFill>
                  <a:srgbClr val="002060"/>
                </a:solidFill>
              </a:rPr>
              <a:t> (by a </a:t>
            </a:r>
            <a:r>
              <a:rPr lang="en-CA" sz="2800" b="1" u="sng" dirty="0">
                <a:solidFill>
                  <a:srgbClr val="0000FF"/>
                </a:solidFill>
                <a:latin typeface="Times New Roman" panose="02020603050405020304" pitchFamily="18" charset="0"/>
                <a:cs typeface="Times New Roman" panose="02020603050405020304" pitchFamily="18" charset="0"/>
              </a:rPr>
              <a:t>SIGNA</a:t>
            </a:r>
            <a:r>
              <a:rPr lang="en-CA" sz="2800" b="1" u="sng" dirty="0">
                <a:ln>
                  <a:solidFill>
                    <a:srgbClr val="CC00CC"/>
                  </a:solidFill>
                </a:ln>
                <a:solidFill>
                  <a:srgbClr val="FFCCFF"/>
                </a:solidFill>
                <a:effectLst>
                  <a:glow rad="127000">
                    <a:srgbClr val="00FFFF"/>
                  </a:glow>
                </a:effectLst>
                <a:latin typeface="Snap ITC" panose="04040A07060A02020202" pitchFamily="82" charset="0"/>
                <a:cs typeface="Times New Roman" panose="02020603050405020304" pitchFamily="18" charset="0"/>
              </a:rPr>
              <a:t>T</a:t>
            </a:r>
            <a:r>
              <a:rPr lang="en-CA" sz="2800" b="1" u="sng" dirty="0">
                <a:solidFill>
                  <a:srgbClr val="0000FF"/>
                </a:solidFill>
                <a:latin typeface="Times New Roman" panose="02020603050405020304" pitchFamily="18" charset="0"/>
                <a:cs typeface="Times New Roman" panose="02020603050405020304" pitchFamily="18" charset="0"/>
              </a:rPr>
              <a:t>URE</a:t>
            </a:r>
            <a:r>
              <a:rPr lang="en-CA" sz="2800" dirty="0">
                <a:solidFill>
                  <a:srgbClr val="002060"/>
                </a:solidFill>
              </a:rPr>
              <a:t>) </a:t>
            </a:r>
            <a:r>
              <a:rPr lang="en-CA" sz="2800" b="1" u="sng" dirty="0">
                <a:solidFill>
                  <a:srgbClr val="002060"/>
                </a:solidFill>
              </a:rPr>
              <a:t>to this earth</a:t>
            </a:r>
            <a:r>
              <a:rPr lang="en-CA" sz="2800" dirty="0">
                <a:solidFill>
                  <a:srgbClr val="002060"/>
                </a:solidFill>
              </a:rPr>
              <a:t>?</a:t>
            </a:r>
          </a:p>
        </p:txBody>
      </p:sp>
      <p:sp>
        <p:nvSpPr>
          <p:cNvPr id="14" name="Rectangle: Rounded Corners 13">
            <a:extLst>
              <a:ext uri="{FF2B5EF4-FFF2-40B4-BE49-F238E27FC236}">
                <a16:creationId xmlns:a16="http://schemas.microsoft.com/office/drawing/2014/main" id="{DBEE3C7A-034E-45E7-9EE8-10B0106354C7}"/>
              </a:ext>
            </a:extLst>
          </p:cNvPr>
          <p:cNvSpPr/>
          <p:nvPr/>
        </p:nvSpPr>
        <p:spPr>
          <a:xfrm>
            <a:off x="8011370" y="5142816"/>
            <a:ext cx="569569" cy="1442111"/>
          </a:xfrm>
          <a:prstGeom prst="roundRect">
            <a:avLst/>
          </a:prstGeom>
          <a:solidFill>
            <a:srgbClr val="FF9900"/>
          </a:solidFill>
          <a:ln w="19050">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T</a:t>
            </a:r>
            <a:r>
              <a:rPr lang="en-CA" sz="2800" b="1" dirty="0">
                <a:ln w="12700">
                  <a:solidFill>
                    <a:srgbClr val="FF0000"/>
                  </a:solidFill>
                </a:ln>
                <a:solidFill>
                  <a:srgbClr val="0000FF"/>
                </a:solidFill>
                <a:effectLst>
                  <a:outerShdw blurRad="50800" dist="50800" dir="5400000" sx="102000" sy="102000" algn="ctr" rotWithShape="0">
                    <a:srgbClr val="00FF00"/>
                  </a:outerShdw>
                </a:effectLst>
                <a:latin typeface="Snap ITC" panose="04040A07060A02020202" pitchFamily="82" charset="0"/>
              </a:rPr>
              <a:t>av</a:t>
            </a:r>
            <a:endParaRPr lang="en-CA" sz="2800" dirty="0">
              <a:ln w="12700">
                <a:solidFill>
                  <a:srgbClr val="FF0000"/>
                </a:solidFill>
              </a:ln>
              <a:solidFill>
                <a:srgbClr val="0000FF"/>
              </a:solidFill>
            </a:endParaRPr>
          </a:p>
        </p:txBody>
      </p:sp>
      <p:sp>
        <p:nvSpPr>
          <p:cNvPr id="5" name="Arrow: Bent 4">
            <a:extLst>
              <a:ext uri="{FF2B5EF4-FFF2-40B4-BE49-F238E27FC236}">
                <a16:creationId xmlns:a16="http://schemas.microsoft.com/office/drawing/2014/main" id="{7A3CF77A-09CB-4182-B320-982A11A3A150}"/>
              </a:ext>
            </a:extLst>
          </p:cNvPr>
          <p:cNvSpPr/>
          <p:nvPr/>
        </p:nvSpPr>
        <p:spPr>
          <a:xfrm rot="16200000" flipH="1">
            <a:off x="4060304" y="447658"/>
            <a:ext cx="706737" cy="3831940"/>
          </a:xfrm>
          <a:prstGeom prst="bentArrow">
            <a:avLst>
              <a:gd name="adj1" fmla="val 25000"/>
              <a:gd name="adj2" fmla="val 42872"/>
              <a:gd name="adj3" fmla="val 36076"/>
              <a:gd name="adj4" fmla="val 43750"/>
            </a:avLst>
          </a:prstGeom>
          <a:ln>
            <a:solidFill>
              <a:srgbClr val="00FF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cxnSp>
        <p:nvCxnSpPr>
          <p:cNvPr id="7" name="Straight Connector 6">
            <a:extLst>
              <a:ext uri="{FF2B5EF4-FFF2-40B4-BE49-F238E27FC236}">
                <a16:creationId xmlns:a16="http://schemas.microsoft.com/office/drawing/2014/main" id="{6033D01F-256D-482B-AC14-47FF80385F9F}"/>
              </a:ext>
            </a:extLst>
          </p:cNvPr>
          <p:cNvCxnSpPr/>
          <p:nvPr/>
        </p:nvCxnSpPr>
        <p:spPr>
          <a:xfrm>
            <a:off x="2487654" y="3304951"/>
            <a:ext cx="717771" cy="0"/>
          </a:xfrm>
          <a:prstGeom prst="line">
            <a:avLst/>
          </a:prstGeom>
          <a:ln w="57150">
            <a:solidFill>
              <a:srgbClr val="00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5EFE35C9-A02D-45DD-BEDF-69C3F74818FB}"/>
              </a:ext>
            </a:extLst>
          </p:cNvPr>
          <p:cNvSpPr>
            <a:spLocks noGrp="1"/>
          </p:cNvSpPr>
          <p:nvPr>
            <p:ph type="sldNum" sz="quarter" idx="12"/>
          </p:nvPr>
        </p:nvSpPr>
        <p:spPr>
          <a:xfrm>
            <a:off x="9439434" y="6492875"/>
            <a:ext cx="2743200" cy="365125"/>
          </a:xfrm>
        </p:spPr>
        <p:txBody>
          <a:bodyPr/>
          <a:lstStyle/>
          <a:p>
            <a:fld id="{CAB0B796-0BEC-434C-B7F9-2382C16E0666}" type="slidenum">
              <a:rPr lang="en-CA" sz="1400" b="1" smtClean="0">
                <a:solidFill>
                  <a:schemeClr val="tx1"/>
                </a:solidFill>
              </a:rPr>
              <a:t>46</a:t>
            </a:fld>
            <a:endParaRPr lang="en-CA" sz="1400" b="1" dirty="0">
              <a:solidFill>
                <a:schemeClr val="tx1"/>
              </a:solidFill>
            </a:endParaRPr>
          </a:p>
        </p:txBody>
      </p:sp>
    </p:spTree>
    <p:extLst>
      <p:ext uri="{BB962C8B-B14F-4D97-AF65-F5344CB8AC3E}">
        <p14:creationId xmlns:p14="http://schemas.microsoft.com/office/powerpoint/2010/main" val="3724262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ntr" presetSubtype="32"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circle(out)">
                                      <p:cBhvr>
                                        <p:cTn id="13" dur="1000"/>
                                        <p:tgtEl>
                                          <p:spTgt spid="20"/>
                                        </p:tgtEl>
                                      </p:cBhvr>
                                    </p:animEffect>
                                  </p:childTnLst>
                                </p:cTn>
                              </p:par>
                            </p:childTnLst>
                          </p:cTn>
                        </p:par>
                        <p:par>
                          <p:cTn id="14" fill="hold">
                            <p:stCondLst>
                              <p:cond delay="20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1000"/>
                                        <p:tgtEl>
                                          <p:spTgt spid="5"/>
                                        </p:tgtEl>
                                      </p:cBhvr>
                                    </p:animEffect>
                                  </p:childTnLst>
                                </p:cTn>
                              </p:par>
                              <p:par>
                                <p:cTn id="18" presetID="21" presetClass="entr" presetSubtype="1" fill="hold" grpId="0" nodeType="withEffect">
                                  <p:stCondLst>
                                    <p:cond delay="250"/>
                                  </p:stCondLst>
                                  <p:childTnLst>
                                    <p:set>
                                      <p:cBhvr>
                                        <p:cTn id="19" dur="1" fill="hold">
                                          <p:stCondLst>
                                            <p:cond delay="0"/>
                                          </p:stCondLst>
                                        </p:cTn>
                                        <p:tgtEl>
                                          <p:spTgt spid="18"/>
                                        </p:tgtEl>
                                        <p:attrNameLst>
                                          <p:attrName>style.visibility</p:attrName>
                                        </p:attrNameLst>
                                      </p:cBhvr>
                                      <p:to>
                                        <p:strVal val="visible"/>
                                      </p:to>
                                    </p:set>
                                    <p:animEffect transition="in" filter="wheel(1)">
                                      <p:cBhvr>
                                        <p:cTn id="20" dur="20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21" presetClass="entr" presetSubtype="1"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heel(1)">
                                      <p:cBhvr>
                                        <p:cTn id="31"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animBg="1"/>
      <p:bldP spid="20" grpId="0" animBg="1"/>
      <p:bldP spid="4" grpId="0" animBg="1"/>
      <p:bldP spid="14" grpId="0" animBg="1"/>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B5992A-99CC-46F1-96B6-B512B1B1F853}"/>
              </a:ext>
            </a:extLst>
          </p:cNvPr>
          <p:cNvSpPr>
            <a:spLocks noGrp="1"/>
          </p:cNvSpPr>
          <p:nvPr>
            <p:ph type="sldNum" sz="quarter" idx="12"/>
          </p:nvPr>
        </p:nvSpPr>
        <p:spPr>
          <a:xfrm>
            <a:off x="9350187" y="6428067"/>
            <a:ext cx="2743200" cy="365125"/>
          </a:xfrm>
        </p:spPr>
        <p:txBody>
          <a:bodyPr/>
          <a:lstStyle/>
          <a:p>
            <a:fld id="{79D454C9-693C-4B68-AEF7-F33F1BD73953}" type="slidenum">
              <a:rPr lang="en-US" sz="1400" b="1" smtClean="0">
                <a:solidFill>
                  <a:srgbClr val="0000FF"/>
                </a:solidFill>
              </a:rPr>
              <a:t>47</a:t>
            </a:fld>
            <a:endParaRPr lang="en-US" b="1" dirty="0">
              <a:solidFill>
                <a:srgbClr val="0000FF"/>
              </a:solidFill>
            </a:endParaRPr>
          </a:p>
        </p:txBody>
      </p:sp>
      <p:pic>
        <p:nvPicPr>
          <p:cNvPr id="7" name="Picture 6">
            <a:extLst>
              <a:ext uri="{FF2B5EF4-FFF2-40B4-BE49-F238E27FC236}">
                <a16:creationId xmlns:a16="http://schemas.microsoft.com/office/drawing/2014/main" id="{E92FD119-3BBE-4D6D-B44F-8AEDF71E59E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073712" y="64808"/>
            <a:ext cx="4552950" cy="6648450"/>
          </a:xfrm>
          <a:prstGeom prst="rect">
            <a:avLst/>
          </a:prstGeom>
          <a:ln>
            <a:noFill/>
          </a:ln>
          <a:effectLst>
            <a:softEdge rad="112500"/>
          </a:effectLst>
        </p:spPr>
      </p:pic>
      <p:sp>
        <p:nvSpPr>
          <p:cNvPr id="3" name="Lightning Bolt 2">
            <a:extLst>
              <a:ext uri="{FF2B5EF4-FFF2-40B4-BE49-F238E27FC236}">
                <a16:creationId xmlns:a16="http://schemas.microsoft.com/office/drawing/2014/main" id="{C7C3CFB1-73C5-4205-8F44-2F9DEC58EF50}"/>
              </a:ext>
            </a:extLst>
          </p:cNvPr>
          <p:cNvSpPr/>
          <p:nvPr/>
        </p:nvSpPr>
        <p:spPr>
          <a:xfrm rot="20716619">
            <a:off x="7077933" y="355882"/>
            <a:ext cx="1242083" cy="1337755"/>
          </a:xfrm>
          <a:prstGeom prst="lightningBolt">
            <a:avLst/>
          </a:prstGeom>
          <a:solidFill>
            <a:srgbClr val="0000FF"/>
          </a:solidFill>
          <a:ln w="28575">
            <a:solidFill>
              <a:srgbClr val="0000FF"/>
            </a:solidFill>
          </a:ln>
          <a:effectLst>
            <a:glow rad="127000">
              <a:srgbClr val="FF99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Lightning Bolt 7">
            <a:extLst>
              <a:ext uri="{FF2B5EF4-FFF2-40B4-BE49-F238E27FC236}">
                <a16:creationId xmlns:a16="http://schemas.microsoft.com/office/drawing/2014/main" id="{AD5B4DF1-B4D3-4855-A830-35C7C26ADE4E}"/>
              </a:ext>
            </a:extLst>
          </p:cNvPr>
          <p:cNvSpPr/>
          <p:nvPr/>
        </p:nvSpPr>
        <p:spPr>
          <a:xfrm rot="20716619">
            <a:off x="6550581" y="1197829"/>
            <a:ext cx="1585975" cy="2022878"/>
          </a:xfrm>
          <a:prstGeom prst="lightningBolt">
            <a:avLst/>
          </a:prstGeom>
          <a:solidFill>
            <a:srgbClr val="F74FEB"/>
          </a:solidFill>
          <a:ln w="28575">
            <a:solidFill>
              <a:srgbClr val="0000FF"/>
            </a:solidFill>
          </a:ln>
          <a:effectLst>
            <a:glow rad="127000">
              <a:srgbClr val="FF99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Lightning Bolt 8">
            <a:extLst>
              <a:ext uri="{FF2B5EF4-FFF2-40B4-BE49-F238E27FC236}">
                <a16:creationId xmlns:a16="http://schemas.microsoft.com/office/drawing/2014/main" id="{84F5416D-52D7-43E7-86F1-EC5E4C2B48B2}"/>
              </a:ext>
            </a:extLst>
          </p:cNvPr>
          <p:cNvSpPr/>
          <p:nvPr/>
        </p:nvSpPr>
        <p:spPr>
          <a:xfrm rot="20210359">
            <a:off x="6601161" y="2289177"/>
            <a:ext cx="1585975" cy="2022878"/>
          </a:xfrm>
          <a:prstGeom prst="lightningBolt">
            <a:avLst/>
          </a:prstGeom>
          <a:solidFill>
            <a:srgbClr val="00FF00"/>
          </a:solidFill>
          <a:ln w="28575">
            <a:solidFill>
              <a:srgbClr val="0000FF"/>
            </a:solidFill>
          </a:ln>
          <a:effectLst>
            <a:glow rad="127000">
              <a:srgbClr val="FF99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Lightning Bolt 9">
            <a:extLst>
              <a:ext uri="{FF2B5EF4-FFF2-40B4-BE49-F238E27FC236}">
                <a16:creationId xmlns:a16="http://schemas.microsoft.com/office/drawing/2014/main" id="{F5C56D23-84A9-44A4-9D82-8B88AD2FE937}"/>
              </a:ext>
            </a:extLst>
          </p:cNvPr>
          <p:cNvSpPr/>
          <p:nvPr/>
        </p:nvSpPr>
        <p:spPr>
          <a:xfrm rot="19640422">
            <a:off x="6630995" y="3404929"/>
            <a:ext cx="1585975" cy="2022878"/>
          </a:xfrm>
          <a:prstGeom prst="lightningBolt">
            <a:avLst/>
          </a:prstGeom>
          <a:solidFill>
            <a:srgbClr val="00FFFF"/>
          </a:solidFill>
          <a:ln w="28575">
            <a:solidFill>
              <a:srgbClr val="0000FF"/>
            </a:solidFill>
          </a:ln>
          <a:effectLst>
            <a:glow rad="127000">
              <a:srgbClr val="FF9900"/>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Rounded Corners 4">
            <a:extLst>
              <a:ext uri="{FF2B5EF4-FFF2-40B4-BE49-F238E27FC236}">
                <a16:creationId xmlns:a16="http://schemas.microsoft.com/office/drawing/2014/main" id="{2E9FEC6D-863C-42E5-AFB3-AF9854AB910B}"/>
              </a:ext>
            </a:extLst>
          </p:cNvPr>
          <p:cNvSpPr/>
          <p:nvPr/>
        </p:nvSpPr>
        <p:spPr>
          <a:xfrm>
            <a:off x="221703" y="2492394"/>
            <a:ext cx="5999200" cy="2802147"/>
          </a:xfrm>
          <a:prstGeom prst="roundRect">
            <a:avLst/>
          </a:prstGeom>
          <a:solidFill>
            <a:schemeClr val="bg1">
              <a:lumMod val="50000"/>
            </a:schemeClr>
          </a:solidFill>
          <a:scene3d>
            <a:camera prst="orthographicFront"/>
            <a:lightRig rig="threePt" dir="t"/>
          </a:scene3d>
          <a:sp3d>
            <a:bevelT w="184150" h="1778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5400" dirty="0">
                <a:ln w="38100">
                  <a:solidFill>
                    <a:srgbClr val="0000FF"/>
                  </a:solidFill>
                </a:ln>
                <a:solidFill>
                  <a:srgbClr val="CC00CC"/>
                </a:solidFill>
                <a:effectLst>
                  <a:glow rad="127000">
                    <a:srgbClr val="FFFF00"/>
                  </a:glow>
                  <a:outerShdw blurRad="50800" dist="50800" dir="5400000" algn="ctr" rotWithShape="0">
                    <a:srgbClr val="FF9900"/>
                  </a:outerShdw>
                </a:effectLst>
                <a:latin typeface="Snap ITC" panose="04040A07060A02020202" pitchFamily="82" charset="0"/>
              </a:rPr>
              <a:t>A SIGNATURE!</a:t>
            </a:r>
          </a:p>
        </p:txBody>
      </p:sp>
      <p:sp>
        <p:nvSpPr>
          <p:cNvPr id="11" name="Rectangle: Rounded Corners 10">
            <a:extLst>
              <a:ext uri="{FF2B5EF4-FFF2-40B4-BE49-F238E27FC236}">
                <a16:creationId xmlns:a16="http://schemas.microsoft.com/office/drawing/2014/main" id="{C1BAD7CB-0C1D-486D-B8BA-966DFF50121C}"/>
              </a:ext>
            </a:extLst>
          </p:cNvPr>
          <p:cNvSpPr/>
          <p:nvPr/>
        </p:nvSpPr>
        <p:spPr>
          <a:xfrm>
            <a:off x="2359972" y="1072828"/>
            <a:ext cx="1722662" cy="1136440"/>
          </a:xfrm>
          <a:prstGeom prst="roundRect">
            <a:avLst>
              <a:gd name="adj" fmla="val 50000"/>
            </a:avLst>
          </a:prstGeom>
          <a:solidFill>
            <a:srgbClr val="ED7D31">
              <a:lumMod val="60000"/>
              <a:lumOff val="40000"/>
            </a:srgbClr>
          </a:solidFill>
          <a:ln w="28575" cap="flat" cmpd="sng" algn="ctr">
            <a:solidFill>
              <a:sysClr val="windowText" lastClr="000000"/>
            </a:solidFill>
            <a:prstDash val="solid"/>
            <a:miter lim="800000"/>
          </a:ln>
          <a:effectLst>
            <a:glow rad="228600">
              <a:srgbClr val="FFC000">
                <a:satMod val="175000"/>
                <a:alpha val="40000"/>
              </a:srgbClr>
            </a:glow>
          </a:effectLst>
          <a:scene3d>
            <a:camera prst="orthographicFront"/>
            <a:lightRig rig="threePt" dir="t"/>
          </a:scene3d>
          <a:sp3d>
            <a:bevelT prst="angle"/>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a:solidFill>
                    <a:srgbClr val="CC00CC"/>
                  </a:solidFill>
                </a:ln>
                <a:solidFill>
                  <a:srgbClr val="00FF00"/>
                </a:solidFill>
                <a:effectLst>
                  <a:glow rad="127000">
                    <a:srgbClr val="0000FF"/>
                  </a:glow>
                  <a:outerShdw blurRad="50800" dist="50800" dir="5400000" algn="ctr" rotWithShape="0">
                    <a:srgbClr val="00FFFF"/>
                  </a:outerShdw>
                </a:effectLst>
                <a:uLnTx/>
                <a:uFillTx/>
                <a:latin typeface="Times New Roman" panose="02020603050405020304" pitchFamily="18" charset="0"/>
                <a:ea typeface="Calibri" panose="020F0502020204030204" pitchFamily="34" charset="0"/>
                <a:cs typeface="Times New Roman" panose="02020603050405020304" pitchFamily="18" charset="0"/>
              </a:rPr>
              <a:t>ת</a:t>
            </a:r>
            <a:endParaRPr kumimoji="0" lang="en-CA" sz="5400" b="0" i="0" u="none" strike="noStrike" kern="0" cap="none" spc="0" normalizeH="0" baseline="0" noProof="0" dirty="0">
              <a:ln>
                <a:solidFill>
                  <a:srgbClr val="CC00CC"/>
                </a:solidFill>
              </a:ln>
              <a:solidFill>
                <a:prstClr val="white"/>
              </a:solidFill>
              <a:effectLst>
                <a:glow rad="127000">
                  <a:srgbClr val="0000FF"/>
                </a:glow>
              </a:effectLst>
              <a:uLnTx/>
              <a:uFillTx/>
              <a:latin typeface="Calibri" panose="020F0502020204030204"/>
              <a:ea typeface="+mn-ea"/>
              <a:cs typeface="+mn-cs"/>
            </a:endParaRPr>
          </a:p>
        </p:txBody>
      </p:sp>
    </p:spTree>
    <p:extLst>
      <p:ext uri="{BB962C8B-B14F-4D97-AF65-F5344CB8AC3E}">
        <p14:creationId xmlns:p14="http://schemas.microsoft.com/office/powerpoint/2010/main" val="3528274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1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2500"/>
                            </p:stCondLst>
                            <p:childTnLst>
                              <p:par>
                                <p:cTn id="11" presetID="47"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3500"/>
                            </p:stCondLst>
                            <p:childTnLst>
                              <p:par>
                                <p:cTn id="17" presetID="47"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9409C4-6730-4502-B0DE-201F7324986C}"/>
              </a:ext>
            </a:extLst>
          </p:cNvPr>
          <p:cNvSpPr>
            <a:spLocks noGrp="1"/>
          </p:cNvSpPr>
          <p:nvPr>
            <p:ph type="sldNum" sz="quarter" idx="12"/>
          </p:nvPr>
        </p:nvSpPr>
        <p:spPr>
          <a:xfrm>
            <a:off x="9448800" y="6489330"/>
            <a:ext cx="2743200" cy="365125"/>
          </a:xfrm>
        </p:spPr>
        <p:txBody>
          <a:bodyPr/>
          <a:lstStyle/>
          <a:p>
            <a:fld id="{CAB0B796-0BEC-434C-B7F9-2382C16E0666}" type="slidenum">
              <a:rPr lang="en-CA" sz="1400" b="1" smtClean="0">
                <a:solidFill>
                  <a:srgbClr val="FFFF00"/>
                </a:solidFill>
              </a:rPr>
              <a:t>48</a:t>
            </a:fld>
            <a:endParaRPr lang="en-CA" b="1" dirty="0">
              <a:solidFill>
                <a:srgbClr val="FFFF00"/>
              </a:solidFill>
            </a:endParaRPr>
          </a:p>
        </p:txBody>
      </p:sp>
      <p:sp>
        <p:nvSpPr>
          <p:cNvPr id="2" name="Rectangle: Rounded Corners 1">
            <a:extLst>
              <a:ext uri="{FF2B5EF4-FFF2-40B4-BE49-F238E27FC236}">
                <a16:creationId xmlns:a16="http://schemas.microsoft.com/office/drawing/2014/main" id="{5BF7BF24-6293-440C-A9F5-30C3F598C022}"/>
              </a:ext>
            </a:extLst>
          </p:cNvPr>
          <p:cNvSpPr/>
          <p:nvPr/>
        </p:nvSpPr>
        <p:spPr>
          <a:xfrm>
            <a:off x="353009" y="79760"/>
            <a:ext cx="11485982" cy="5256176"/>
          </a:xfrm>
          <a:prstGeom prst="roundRect">
            <a:avLst/>
          </a:prstGeom>
          <a:solidFill>
            <a:srgbClr val="9999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t>Shall we consider the possibility of an </a:t>
            </a:r>
            <a:r>
              <a:rPr lang="en-CA" sz="2800" b="1" dirty="0">
                <a:solidFill>
                  <a:schemeClr val="tx1"/>
                </a:solidFill>
              </a:rPr>
              <a:t>insidious deception</a:t>
            </a:r>
            <a:r>
              <a:rPr lang="en-CA" sz="2800" dirty="0"/>
              <a:t> existing </a:t>
            </a:r>
            <a:br>
              <a:rPr lang="en-CA" sz="2800" dirty="0"/>
            </a:br>
            <a:r>
              <a:rPr lang="en-CA" sz="2800" dirty="0"/>
              <a:t>at the </a:t>
            </a:r>
            <a:r>
              <a:rPr lang="en-CA" sz="2800" b="1" dirty="0">
                <a:solidFill>
                  <a:schemeClr val="tx1"/>
                </a:solidFill>
              </a:rPr>
              <a:t>beginning</a:t>
            </a:r>
            <a:r>
              <a:rPr lang="en-CA" sz="2800" dirty="0"/>
              <a:t> of our English Scripture editions? </a:t>
            </a:r>
          </a:p>
          <a:p>
            <a:pPr algn="ctr"/>
            <a:r>
              <a:rPr lang="en-CA" sz="2800" dirty="0"/>
              <a:t>Or shall we simply declare that the Hebrew aspect has </a:t>
            </a:r>
            <a:r>
              <a:rPr lang="en-CA" sz="2800" b="1" u="sng" dirty="0">
                <a:ln>
                  <a:solidFill>
                    <a:srgbClr val="0000FF"/>
                  </a:solidFill>
                </a:ln>
                <a:solidFill>
                  <a:srgbClr val="FFFF00"/>
                </a:solidFill>
              </a:rPr>
              <a:t>no value</a:t>
            </a:r>
            <a:r>
              <a:rPr lang="en-CA" sz="2800" b="1" dirty="0">
                <a:ln>
                  <a:solidFill>
                    <a:srgbClr val="0000FF"/>
                  </a:solidFill>
                </a:ln>
                <a:solidFill>
                  <a:srgbClr val="FFFF00"/>
                </a:solidFill>
              </a:rPr>
              <a:t> </a:t>
            </a:r>
            <a:r>
              <a:rPr lang="en-CA" sz="2800" dirty="0"/>
              <a:t>to us and continue on in our </a:t>
            </a:r>
            <a:r>
              <a:rPr lang="en-CA" sz="2800" b="1" dirty="0">
                <a:ln>
                  <a:solidFill>
                    <a:srgbClr val="002060"/>
                  </a:solidFill>
                </a:ln>
                <a:solidFill>
                  <a:srgbClr val="C00000"/>
                </a:solidFill>
              </a:rPr>
              <a:t>blindness?  </a:t>
            </a:r>
            <a:r>
              <a:rPr lang="en-CA" sz="2800" b="1" u="sng" dirty="0">
                <a:ln>
                  <a:solidFill>
                    <a:srgbClr val="002060"/>
                  </a:solidFill>
                </a:ln>
                <a:solidFill>
                  <a:srgbClr val="C00000"/>
                </a:solidFill>
                <a:effectLst>
                  <a:outerShdw blurRad="38100" dist="38100" dir="2700000" algn="tl">
                    <a:srgbClr val="000000">
                      <a:alpha val="43137"/>
                    </a:srgbClr>
                  </a:outerShdw>
                </a:effectLst>
              </a:rPr>
              <a:t>Blindness</a:t>
            </a:r>
            <a:r>
              <a:rPr lang="en-CA" sz="2800" b="1" dirty="0">
                <a:ln>
                  <a:solidFill>
                    <a:srgbClr val="002060"/>
                  </a:solidFill>
                </a:ln>
                <a:solidFill>
                  <a:srgbClr val="C00000"/>
                </a:solidFill>
                <a:effectLst>
                  <a:outerShdw blurRad="38100" dist="38100" dir="2700000" algn="tl">
                    <a:srgbClr val="000000">
                      <a:alpha val="43137"/>
                    </a:srgbClr>
                  </a:outerShdw>
                </a:effectLst>
              </a:rPr>
              <a:t>?</a:t>
            </a:r>
            <a:r>
              <a:rPr lang="en-CA" sz="2800" dirty="0"/>
              <a:t>  Yes, a veil of </a:t>
            </a:r>
            <a:r>
              <a:rPr lang="en-CA" sz="2800" b="1" u="sng" dirty="0">
                <a:solidFill>
                  <a:schemeClr val="tx1"/>
                </a:solidFill>
                <a:latin typeface="Arial Black" panose="020B0A04020102020204" pitchFamily="34" charset="0"/>
              </a:rPr>
              <a:t>IMPOSED</a:t>
            </a:r>
            <a:r>
              <a:rPr lang="en-CA" sz="2800" b="1" dirty="0">
                <a:solidFill>
                  <a:schemeClr val="tx1"/>
                </a:solidFill>
              </a:rPr>
              <a:t> evil!</a:t>
            </a:r>
          </a:p>
          <a:p>
            <a:pPr algn="ctr"/>
            <a:r>
              <a:rPr lang="en-CA" sz="2800" dirty="0">
                <a:solidFill>
                  <a:schemeClr val="tx1"/>
                </a:solidFill>
              </a:rPr>
              <a:t>Shall we go with the translated “</a:t>
            </a:r>
            <a:r>
              <a:rPr lang="en-CA" sz="2800" dirty="0">
                <a:solidFill>
                  <a:schemeClr val="tx1"/>
                </a:solidFill>
                <a:latin typeface="Showcard Gothic" panose="04020904020102020604" pitchFamily="82" charset="0"/>
              </a:rPr>
              <a:t>was</a:t>
            </a:r>
            <a:r>
              <a:rPr lang="en-CA" sz="2800" dirty="0">
                <a:solidFill>
                  <a:schemeClr val="tx1"/>
                </a:solidFill>
              </a:rPr>
              <a:t>” editions (</a:t>
            </a:r>
            <a:r>
              <a:rPr lang="en-CA" sz="2800" dirty="0">
                <a:solidFill>
                  <a:srgbClr val="0000FF"/>
                </a:solidFill>
              </a:rPr>
              <a:t>Gen 1:2</a:t>
            </a:r>
            <a:r>
              <a:rPr lang="en-CA" sz="2800" dirty="0">
                <a:solidFill>
                  <a:schemeClr val="tx1"/>
                </a:solidFill>
              </a:rPr>
              <a:t>) and accept that </a:t>
            </a:r>
            <a:r>
              <a:rPr lang="en-CA" sz="2800" b="1" dirty="0">
                <a:solidFill>
                  <a:srgbClr val="0000FF"/>
                </a:solidFill>
              </a:rPr>
              <a:t>Yahuah</a:t>
            </a:r>
            <a:r>
              <a:rPr lang="en-CA" sz="2800" dirty="0"/>
              <a:t> </a:t>
            </a:r>
            <a:r>
              <a:rPr lang="en-CA" sz="2800" b="1" dirty="0">
                <a:ln>
                  <a:solidFill>
                    <a:srgbClr val="002060"/>
                  </a:solidFill>
                </a:ln>
                <a:solidFill>
                  <a:srgbClr val="FF0000"/>
                </a:solidFill>
                <a:effectLst>
                  <a:glow rad="127000">
                    <a:schemeClr val="tx1"/>
                  </a:glow>
                  <a:outerShdw blurRad="50800" dist="50800" dir="5400000" algn="ctr" rotWithShape="0">
                    <a:srgbClr val="00FF00"/>
                  </a:outerShdw>
                </a:effectLst>
                <a:latin typeface="Showcard Gothic" panose="04020904020102020604" pitchFamily="82" charset="0"/>
              </a:rPr>
              <a:t>BLASPHEMED</a:t>
            </a:r>
            <a:r>
              <a:rPr lang="en-CA" sz="2800" b="1" dirty="0">
                <a:ln>
                  <a:solidFill>
                    <a:srgbClr val="0000FF"/>
                  </a:solidFill>
                </a:ln>
                <a:solidFill>
                  <a:srgbClr val="FF0000"/>
                </a:solidFill>
                <a:effectLst>
                  <a:glow rad="127000">
                    <a:schemeClr val="tx1"/>
                  </a:glow>
                  <a:outerShdw blurRad="50800" dist="50800" dir="5400000" algn="ctr" rotWithShape="0">
                    <a:srgbClr val="00FF00"/>
                  </a:outerShdw>
                </a:effectLst>
              </a:rPr>
              <a:t> </a:t>
            </a:r>
            <a:r>
              <a:rPr lang="en-CA" sz="2800" b="1" dirty="0">
                <a:ln>
                  <a:solidFill>
                    <a:srgbClr val="0000FF"/>
                  </a:solidFill>
                </a:ln>
                <a:solidFill>
                  <a:srgbClr val="FF0000"/>
                </a:solidFill>
                <a:effectLst>
                  <a:outerShdw blurRad="50800" dist="50800" dir="5400000" algn="ctr" rotWithShape="0">
                    <a:srgbClr val="00FF00"/>
                  </a:outerShdw>
                </a:effectLst>
              </a:rPr>
              <a:t>HIS OWN CHARACTER, </a:t>
            </a:r>
            <a:r>
              <a:rPr lang="en-CA" sz="2800" b="1" u="sng" dirty="0">
                <a:ln>
                  <a:solidFill>
                    <a:srgbClr val="0000FF"/>
                  </a:solidFill>
                </a:ln>
                <a:solidFill>
                  <a:srgbClr val="FF0000"/>
                </a:solidFill>
              </a:rPr>
              <a:t>BREAKING HIS OWN COMMANDMENT NOT TO TAKE HIS NAME</a:t>
            </a:r>
            <a:r>
              <a:rPr lang="en-CA" sz="2800" b="1" dirty="0">
                <a:ln>
                  <a:solidFill>
                    <a:srgbClr val="0000FF"/>
                  </a:solidFill>
                </a:ln>
                <a:solidFill>
                  <a:srgbClr val="FF0000"/>
                </a:solidFill>
              </a:rPr>
              <a:t> (</a:t>
            </a:r>
            <a:r>
              <a:rPr lang="en-CA" sz="2800" b="1" dirty="0">
                <a:ln>
                  <a:solidFill>
                    <a:srgbClr val="0000FF"/>
                  </a:solidFill>
                </a:ln>
                <a:solidFill>
                  <a:srgbClr val="00FFFF"/>
                </a:solidFill>
                <a:latin typeface="Snap ITC" panose="04040A07060A02020202" pitchFamily="82" charset="0"/>
              </a:rPr>
              <a:t>CHARACTER</a:t>
            </a:r>
            <a:r>
              <a:rPr lang="en-CA" sz="2800" b="1" dirty="0">
                <a:ln>
                  <a:solidFill>
                    <a:srgbClr val="0000FF"/>
                  </a:solidFill>
                </a:ln>
                <a:solidFill>
                  <a:srgbClr val="FF0000"/>
                </a:solidFill>
              </a:rPr>
              <a:t>) </a:t>
            </a:r>
            <a:r>
              <a:rPr lang="en-CA" sz="2800" b="1" dirty="0">
                <a:ln>
                  <a:solidFill>
                    <a:srgbClr val="0000FF"/>
                  </a:solidFill>
                </a:ln>
                <a:solidFill>
                  <a:srgbClr val="FF0000"/>
                </a:solidFill>
                <a:effectLst>
                  <a:glow rad="127000">
                    <a:srgbClr val="FFFF00"/>
                  </a:glow>
                </a:effectLst>
              </a:rPr>
              <a:t>IN VAIN</a:t>
            </a:r>
            <a:r>
              <a:rPr lang="en-CA" sz="2800" b="1" dirty="0">
                <a:ln>
                  <a:solidFill>
                    <a:srgbClr val="0000FF"/>
                  </a:solidFill>
                </a:ln>
                <a:solidFill>
                  <a:srgbClr val="FF0000"/>
                </a:solidFill>
              </a:rPr>
              <a:t>? </a:t>
            </a:r>
          </a:p>
          <a:p>
            <a:r>
              <a:rPr lang="en-CA" sz="2800" b="1" u="sng" dirty="0">
                <a:ln>
                  <a:solidFill>
                    <a:srgbClr val="002060"/>
                  </a:solidFill>
                </a:ln>
                <a:solidFill>
                  <a:srgbClr val="FF0000"/>
                </a:solidFill>
                <a:effectLst>
                  <a:outerShdw blurRad="38100" dist="38100" dir="2700000" algn="tl">
                    <a:srgbClr val="000000">
                      <a:alpha val="43137"/>
                    </a:srgbClr>
                  </a:outerShdw>
                </a:effectLst>
              </a:rPr>
              <a:t>Blas</a:t>
            </a:r>
            <a:r>
              <a:rPr lang="en-CA" sz="2800" b="1" dirty="0">
                <a:ln>
                  <a:solidFill>
                    <a:srgbClr val="002060"/>
                  </a:solidFill>
                </a:ln>
                <a:solidFill>
                  <a:srgbClr val="FF0000"/>
                </a:solidFill>
                <a:effectLst>
                  <a:outerShdw blurRad="38100" dist="38100" dir="2700000" algn="tl">
                    <a:srgbClr val="000000">
                      <a:alpha val="43137"/>
                    </a:srgbClr>
                  </a:outerShdw>
                </a:effectLst>
              </a:rPr>
              <a:t>p</a:t>
            </a:r>
            <a:r>
              <a:rPr lang="en-CA" sz="2800" b="1" u="sng" dirty="0">
                <a:ln>
                  <a:solidFill>
                    <a:srgbClr val="002060"/>
                  </a:solidFill>
                </a:ln>
                <a:solidFill>
                  <a:srgbClr val="FF0000"/>
                </a:solidFill>
                <a:effectLst>
                  <a:outerShdw blurRad="38100" dist="38100" dir="2700000" algn="tl">
                    <a:srgbClr val="000000">
                      <a:alpha val="43137"/>
                    </a:srgbClr>
                  </a:outerShdw>
                </a:effectLst>
              </a:rPr>
              <a:t>hemed</a:t>
            </a:r>
            <a:r>
              <a:rPr lang="en-CA" sz="2800" b="1" dirty="0">
                <a:ln>
                  <a:solidFill>
                    <a:srgbClr val="002060"/>
                  </a:solidFill>
                </a:ln>
                <a:solidFill>
                  <a:srgbClr val="FF0000"/>
                </a:solidFill>
                <a:effectLst>
                  <a:outerShdw blurRad="38100" dist="38100" dir="2700000" algn="tl">
                    <a:srgbClr val="000000">
                      <a:alpha val="43137"/>
                    </a:srgbClr>
                  </a:outerShdw>
                </a:effectLst>
              </a:rPr>
              <a:t>?</a:t>
            </a:r>
            <a:r>
              <a:rPr lang="en-CA" sz="2800" b="1" dirty="0">
                <a:ln>
                  <a:solidFill>
                    <a:srgbClr val="002060"/>
                  </a:solidFill>
                </a:ln>
                <a:solidFill>
                  <a:srgbClr val="FF0000"/>
                </a:solidFill>
              </a:rPr>
              <a:t>   </a:t>
            </a:r>
          </a:p>
          <a:p>
            <a:pPr algn="ctr"/>
            <a:endParaRPr lang="en-CA" sz="2800" b="1" dirty="0">
              <a:ln>
                <a:solidFill>
                  <a:srgbClr val="002060"/>
                </a:solidFill>
              </a:ln>
              <a:solidFill>
                <a:srgbClr val="FF0000"/>
              </a:solidFill>
            </a:endParaRPr>
          </a:p>
          <a:p>
            <a:pPr algn="ctr"/>
            <a:endParaRPr lang="en-CA" sz="2800" b="1" dirty="0">
              <a:ln>
                <a:solidFill>
                  <a:srgbClr val="002060"/>
                </a:solidFill>
              </a:ln>
              <a:solidFill>
                <a:srgbClr val="FF0000"/>
              </a:solidFill>
            </a:endParaRPr>
          </a:p>
          <a:p>
            <a:pPr algn="ctr"/>
            <a:endParaRPr lang="en-CA" sz="2800" b="1" dirty="0">
              <a:ln>
                <a:solidFill>
                  <a:srgbClr val="002060"/>
                </a:solidFill>
              </a:ln>
              <a:solidFill>
                <a:srgbClr val="FF0000"/>
              </a:solidFill>
            </a:endParaRPr>
          </a:p>
          <a:p>
            <a:pPr algn="ctr"/>
            <a:r>
              <a:rPr lang="en-CA" sz="2800" b="1" dirty="0">
                <a:ln>
                  <a:solidFill>
                    <a:srgbClr val="002060"/>
                  </a:solidFill>
                </a:ln>
                <a:solidFill>
                  <a:srgbClr val="FF0000"/>
                </a:solidFill>
              </a:rPr>
              <a:t> </a:t>
            </a:r>
            <a:r>
              <a:rPr lang="en-CA" sz="2800" b="1" dirty="0">
                <a:ln w="19050">
                  <a:solidFill>
                    <a:srgbClr val="CC00CC"/>
                  </a:solidFill>
                </a:ln>
                <a:solidFill>
                  <a:srgbClr val="0000FF"/>
                </a:solidFill>
                <a:effectLst>
                  <a:glow rad="127000">
                    <a:srgbClr val="00FFFF"/>
                  </a:glow>
                </a:effectLst>
                <a:latin typeface="Showcard Gothic" panose="04020904020102020604" pitchFamily="82" charset="0"/>
              </a:rPr>
              <a:t>	 </a:t>
            </a:r>
            <a:r>
              <a:rPr lang="en-CA" sz="2800" dirty="0">
                <a:solidFill>
                  <a:schemeClr val="tx1"/>
                </a:solidFill>
              </a:rPr>
              <a:t>          </a:t>
            </a:r>
            <a:endParaRPr lang="en-CA" sz="2800" b="1" dirty="0">
              <a:ln w="19050">
                <a:solidFill>
                  <a:srgbClr val="CC00CC"/>
                </a:solidFill>
              </a:ln>
              <a:solidFill>
                <a:schemeClr val="tx1"/>
              </a:solidFill>
              <a:effectLst>
                <a:glow rad="127000">
                  <a:srgbClr val="00FFFF"/>
                </a:glow>
              </a:effectLst>
            </a:endParaRPr>
          </a:p>
        </p:txBody>
      </p:sp>
      <p:pic>
        <p:nvPicPr>
          <p:cNvPr id="6" name="Picture 3" descr="C:\Users\Rae\Desktop\Yellow face - shocked transparency.png">
            <a:extLst>
              <a:ext uri="{FF2B5EF4-FFF2-40B4-BE49-F238E27FC236}">
                <a16:creationId xmlns:a16="http://schemas.microsoft.com/office/drawing/2014/main" id="{4073B0E0-847C-4F69-91AC-0893F618261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20676" y="5042239"/>
            <a:ext cx="2411890" cy="21526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Rae\Desktop\yellow face big eyes clear.png">
            <a:extLst>
              <a:ext uri="{FF2B5EF4-FFF2-40B4-BE49-F238E27FC236}">
                <a16:creationId xmlns:a16="http://schemas.microsoft.com/office/drawing/2014/main" id="{B50279A9-9ED2-40A8-B2A0-0C9FEBF9C70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827046" y="5191676"/>
            <a:ext cx="1589753" cy="166632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Rae\Desktop\yellow face oh no.png">
            <a:extLst>
              <a:ext uri="{FF2B5EF4-FFF2-40B4-BE49-F238E27FC236}">
                <a16:creationId xmlns:a16="http://schemas.microsoft.com/office/drawing/2014/main" id="{A65EFDB2-C229-40EC-9DD3-9848C0720976}"/>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661121" y="5190755"/>
            <a:ext cx="1644650" cy="16637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Rae\Desktop\BLUE FACE 1 CLEAR.png">
            <a:extLst>
              <a:ext uri="{FF2B5EF4-FFF2-40B4-BE49-F238E27FC236}">
                <a16:creationId xmlns:a16="http://schemas.microsoft.com/office/drawing/2014/main" id="{44108AC9-F4CF-484A-BC6F-7A43C44CCC5C}"/>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371325" y="5281606"/>
            <a:ext cx="1600156" cy="157284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A44939DC-68E8-4296-B79F-C7AA7970E457}"/>
              </a:ext>
            </a:extLst>
          </p:cNvPr>
          <p:cNvGrpSpPr/>
          <p:nvPr/>
        </p:nvGrpSpPr>
        <p:grpSpPr>
          <a:xfrm>
            <a:off x="2890836" y="5234868"/>
            <a:ext cx="1635081" cy="1666324"/>
            <a:chOff x="6758988" y="4076921"/>
            <a:chExt cx="1635081" cy="1666324"/>
          </a:xfrm>
        </p:grpSpPr>
        <p:sp>
          <p:nvSpPr>
            <p:cNvPr id="3" name="Rectangle: Rounded Corners 2">
              <a:extLst>
                <a:ext uri="{FF2B5EF4-FFF2-40B4-BE49-F238E27FC236}">
                  <a16:creationId xmlns:a16="http://schemas.microsoft.com/office/drawing/2014/main" id="{E645B1D8-3C75-4378-8843-4E1017816040}"/>
                </a:ext>
              </a:extLst>
            </p:cNvPr>
            <p:cNvSpPr/>
            <p:nvPr/>
          </p:nvSpPr>
          <p:spPr>
            <a:xfrm>
              <a:off x="7064137" y="4491613"/>
              <a:ext cx="1024785" cy="529002"/>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descr="C:\Users\Rae\Desktop\blue face small mouth.png">
              <a:extLst>
                <a:ext uri="{FF2B5EF4-FFF2-40B4-BE49-F238E27FC236}">
                  <a16:creationId xmlns:a16="http://schemas.microsoft.com/office/drawing/2014/main" id="{0ECCA91D-5E35-4853-BCF8-1EDA44D02B79}"/>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flipH="1">
              <a:off x="6758988" y="4076921"/>
              <a:ext cx="1635081" cy="1666324"/>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Rectangle: Rounded Corners 4">
            <a:extLst>
              <a:ext uri="{FF2B5EF4-FFF2-40B4-BE49-F238E27FC236}">
                <a16:creationId xmlns:a16="http://schemas.microsoft.com/office/drawing/2014/main" id="{E20D9521-765F-4186-B889-BE581ACA7398}"/>
              </a:ext>
            </a:extLst>
          </p:cNvPr>
          <p:cNvSpPr/>
          <p:nvPr/>
        </p:nvSpPr>
        <p:spPr>
          <a:xfrm>
            <a:off x="7559631" y="4905100"/>
            <a:ext cx="4426740" cy="329768"/>
          </a:xfrm>
          <a:prstGeom prst="roundRect">
            <a:avLst>
              <a:gd name="adj" fmla="val 50000"/>
            </a:avLst>
          </a:prstGeom>
          <a:solidFill>
            <a:schemeClr val="accent2">
              <a:lumMod val="40000"/>
              <a:lumOff val="60000"/>
            </a:schemeClr>
          </a:solidFill>
          <a:ln w="28575">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solidFill>
                  <a:prstClr val="black"/>
                </a:solidFill>
              </a:rPr>
              <a:t>Stay tuned, explanations forthcoming!</a:t>
            </a:r>
            <a:endParaRPr lang="en-CA" sz="2000" dirty="0"/>
          </a:p>
        </p:txBody>
      </p:sp>
      <p:sp>
        <p:nvSpPr>
          <p:cNvPr id="12" name="Rectangle 11">
            <a:extLst>
              <a:ext uri="{FF2B5EF4-FFF2-40B4-BE49-F238E27FC236}">
                <a16:creationId xmlns:a16="http://schemas.microsoft.com/office/drawing/2014/main" id="{8C74E602-CDCB-491F-804A-2D00534FDC78}"/>
              </a:ext>
            </a:extLst>
          </p:cNvPr>
          <p:cNvSpPr/>
          <p:nvPr/>
        </p:nvSpPr>
        <p:spPr>
          <a:xfrm>
            <a:off x="463841" y="2896030"/>
            <a:ext cx="11375150" cy="22120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prstClr val="white"/>
                </a:solidFill>
              </a:rPr>
              <a:t>                           Yes! If </a:t>
            </a:r>
            <a:r>
              <a:rPr lang="en-CA" sz="2800" dirty="0">
                <a:solidFill>
                  <a:srgbClr val="0000FF"/>
                </a:solidFill>
              </a:rPr>
              <a:t>Yahuah</a:t>
            </a:r>
            <a:r>
              <a:rPr lang="en-CA" sz="2800" dirty="0">
                <a:solidFill>
                  <a:prstClr val="white"/>
                </a:solidFill>
              </a:rPr>
              <a:t> were to create </a:t>
            </a:r>
            <a:r>
              <a:rPr lang="en-CA" sz="2800" b="1" dirty="0">
                <a:solidFill>
                  <a:prstClr val="black"/>
                </a:solidFill>
              </a:rPr>
              <a:t>anything</a:t>
            </a:r>
            <a:r>
              <a:rPr lang="en-CA" sz="2800" dirty="0">
                <a:solidFill>
                  <a:prstClr val="white"/>
                </a:solidFill>
              </a:rPr>
              <a:t> </a:t>
            </a:r>
            <a:r>
              <a:rPr lang="en-CA" sz="2800" u="sng" dirty="0">
                <a:solidFill>
                  <a:prstClr val="white"/>
                </a:solidFill>
              </a:rPr>
              <a:t>less than</a:t>
            </a:r>
            <a:r>
              <a:rPr lang="en-CA" sz="2800" dirty="0">
                <a:solidFill>
                  <a:prstClr val="white"/>
                </a:solidFill>
              </a:rPr>
              <a:t> </a:t>
            </a:r>
            <a:r>
              <a:rPr lang="en-CA" sz="2800" dirty="0">
                <a:ln>
                  <a:solidFill>
                    <a:srgbClr val="0000FF"/>
                  </a:solidFill>
                </a:ln>
                <a:solidFill>
                  <a:srgbClr val="FFFF00"/>
                </a:solidFill>
                <a:effectLst>
                  <a:outerShdw blurRad="50800" dist="50800" dir="5400000" sx="101000" sy="101000" algn="ctr" rotWithShape="0">
                    <a:srgbClr val="F74FEB"/>
                  </a:outerShdw>
                </a:effectLst>
                <a:latin typeface="Arial Black" panose="020B0A04020102020204" pitchFamily="34" charset="0"/>
              </a:rPr>
              <a:t>PERFECT</a:t>
            </a:r>
            <a:r>
              <a:rPr lang="en-CA" sz="2800" dirty="0">
                <a:ln>
                  <a:solidFill>
                    <a:srgbClr val="0000FF"/>
                  </a:solidFill>
                </a:ln>
                <a:solidFill>
                  <a:srgbClr val="FFFF00"/>
                </a:solidFill>
                <a:latin typeface="Arial Black" panose="020B0A04020102020204" pitchFamily="34" charset="0"/>
              </a:rPr>
              <a:t>, </a:t>
            </a:r>
            <a:r>
              <a:rPr lang="en-CA" sz="2800" dirty="0">
                <a:solidFill>
                  <a:prstClr val="white"/>
                </a:solidFill>
              </a:rPr>
              <a:t>especially this earth which He declared it was created to </a:t>
            </a:r>
            <a:r>
              <a:rPr lang="en-CA" sz="2800" b="1" u="sng" dirty="0">
                <a:ln>
                  <a:solidFill>
                    <a:srgbClr val="CC00CC"/>
                  </a:solidFill>
                </a:ln>
                <a:solidFill>
                  <a:prstClr val="white"/>
                </a:solidFill>
              </a:rPr>
              <a:t>SUSTAIN LIFE</a:t>
            </a:r>
            <a:r>
              <a:rPr lang="en-CA" sz="2800" dirty="0">
                <a:ln>
                  <a:solidFill>
                    <a:srgbClr val="CC00CC"/>
                  </a:solidFill>
                </a:ln>
                <a:solidFill>
                  <a:prstClr val="white"/>
                </a:solidFill>
              </a:rPr>
              <a:t>, </a:t>
            </a:r>
            <a:r>
              <a:rPr lang="en-CA" sz="2800" dirty="0">
                <a:solidFill>
                  <a:prstClr val="white"/>
                </a:solidFill>
              </a:rPr>
              <a:t>and </a:t>
            </a:r>
            <a:br>
              <a:rPr lang="en-CA" sz="2800" dirty="0">
                <a:solidFill>
                  <a:prstClr val="white"/>
                </a:solidFill>
              </a:rPr>
            </a:br>
            <a:r>
              <a:rPr lang="en-CA" sz="2800" b="1" u="sng" dirty="0">
                <a:solidFill>
                  <a:prstClr val="black"/>
                </a:solidFill>
              </a:rPr>
              <a:t>IF</a:t>
            </a:r>
            <a:r>
              <a:rPr lang="en-CA" sz="2800" dirty="0">
                <a:solidFill>
                  <a:prstClr val="white"/>
                </a:solidFill>
              </a:rPr>
              <a:t> Yahuah created this earth </a:t>
            </a:r>
            <a:r>
              <a:rPr lang="en-CA" sz="2800" b="1" u="sng" dirty="0">
                <a:solidFill>
                  <a:schemeClr val="tx1"/>
                </a:solidFill>
              </a:rPr>
              <a:t>in</a:t>
            </a:r>
            <a:r>
              <a:rPr lang="en-CA" sz="2800" dirty="0">
                <a:solidFill>
                  <a:prstClr val="white"/>
                </a:solidFill>
              </a:rPr>
              <a:t> </a:t>
            </a:r>
            <a:r>
              <a:rPr lang="en-CA" sz="2800" b="1" dirty="0">
                <a:ln>
                  <a:solidFill>
                    <a:srgbClr val="002060"/>
                  </a:solidFill>
                </a:ln>
                <a:solidFill>
                  <a:srgbClr val="FF0000"/>
                </a:solidFill>
              </a:rPr>
              <a:t>CHAOS, VOID AND DARKNESS, </a:t>
            </a:r>
            <a:r>
              <a:rPr lang="en-CA" sz="2800" dirty="0">
                <a:solidFill>
                  <a:prstClr val="white"/>
                </a:solidFill>
              </a:rPr>
              <a:t>then </a:t>
            </a:r>
            <a:r>
              <a:rPr lang="en-CA" sz="2800" b="1" dirty="0">
                <a:solidFill>
                  <a:srgbClr val="0000FF"/>
                </a:solidFill>
              </a:rPr>
              <a:t>Yahuah</a:t>
            </a:r>
            <a:r>
              <a:rPr lang="en-CA" sz="2800" dirty="0">
                <a:solidFill>
                  <a:prstClr val="white"/>
                </a:solidFill>
              </a:rPr>
              <a:t> would have </a:t>
            </a:r>
            <a:r>
              <a:rPr lang="en-CA" sz="2800" b="1" dirty="0">
                <a:ln>
                  <a:solidFill>
                    <a:srgbClr val="FFFF00"/>
                  </a:solidFill>
                </a:ln>
                <a:solidFill>
                  <a:srgbClr val="C00000"/>
                </a:solidFill>
                <a:effectLst>
                  <a:glow rad="127000">
                    <a:prstClr val="black"/>
                  </a:glow>
                </a:effectLst>
                <a:latin typeface="Showcard Gothic" panose="04020904020102020604" pitchFamily="82" charset="0"/>
              </a:rPr>
              <a:t>BLASPHEMED</a:t>
            </a:r>
            <a:r>
              <a:rPr lang="en-CA" sz="2800" dirty="0">
                <a:solidFill>
                  <a:prstClr val="white"/>
                </a:solidFill>
              </a:rPr>
              <a:t>  </a:t>
            </a:r>
            <a:r>
              <a:rPr lang="en-CA" sz="2800" b="1" dirty="0">
                <a:ln>
                  <a:solidFill>
                    <a:srgbClr val="FF9933"/>
                  </a:solidFill>
                </a:ln>
                <a:solidFill>
                  <a:srgbClr val="0000FF"/>
                </a:solidFill>
                <a:effectLst>
                  <a:outerShdw blurRad="50800" dist="50800" dir="5400000" algn="ctr" rotWithShape="0">
                    <a:srgbClr val="00FF00"/>
                  </a:outerShdw>
                </a:effectLst>
              </a:rPr>
              <a:t>His own Name </a:t>
            </a:r>
            <a:r>
              <a:rPr lang="en-CA" sz="2800" dirty="0">
                <a:solidFill>
                  <a:prstClr val="white"/>
                </a:solidFill>
              </a:rPr>
              <a:t>– </a:t>
            </a:r>
            <a:r>
              <a:rPr lang="en-CA" sz="2800" dirty="0">
                <a:solidFill>
                  <a:prstClr val="black"/>
                </a:solidFill>
              </a:rPr>
              <a:t>(read)  </a:t>
            </a:r>
            <a:r>
              <a:rPr lang="en-CA" sz="2800" b="1" u="sng" dirty="0">
                <a:ln w="19050">
                  <a:solidFill>
                    <a:srgbClr val="CC00CC"/>
                  </a:solidFill>
                </a:ln>
                <a:solidFill>
                  <a:srgbClr val="0000FF"/>
                </a:solidFill>
                <a:effectLst>
                  <a:glow rad="127000">
                    <a:srgbClr val="00FFFF"/>
                  </a:glow>
                </a:effectLst>
                <a:latin typeface="Showcard Gothic" panose="04020904020102020604" pitchFamily="82" charset="0"/>
              </a:rPr>
              <a:t>CHARACTER</a:t>
            </a:r>
            <a:r>
              <a:rPr lang="en-CA" sz="2800" b="1" dirty="0">
                <a:ln w="19050">
                  <a:solidFill>
                    <a:srgbClr val="CC00CC"/>
                  </a:solidFill>
                </a:ln>
                <a:solidFill>
                  <a:srgbClr val="0000FF"/>
                </a:solidFill>
                <a:effectLst>
                  <a:glow rad="127000">
                    <a:srgbClr val="00FFFF"/>
                  </a:glow>
                </a:effectLst>
                <a:latin typeface="Showcard Gothic" panose="04020904020102020604" pitchFamily="82" charset="0"/>
              </a:rPr>
              <a:t>!</a:t>
            </a:r>
            <a:endParaRPr lang="en-CA" dirty="0"/>
          </a:p>
        </p:txBody>
      </p:sp>
    </p:spTree>
    <p:extLst>
      <p:ext uri="{BB962C8B-B14F-4D97-AF65-F5344CB8AC3E}">
        <p14:creationId xmlns:p14="http://schemas.microsoft.com/office/powerpoint/2010/main" val="249670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dissolve">
                                      <p:cBhvr>
                                        <p:cTn id="16" dur="500"/>
                                        <p:tgtEl>
                                          <p:spTgt spid="7"/>
                                        </p:tgtEl>
                                      </p:cBhvr>
                                    </p:animEffect>
                                  </p:childTnLst>
                                </p:cTn>
                              </p:par>
                              <p:par>
                                <p:cTn id="17" presetID="9"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dissolve">
                                      <p:cBhvr>
                                        <p:cTn id="19" dur="500"/>
                                        <p:tgtEl>
                                          <p:spTgt spid="11"/>
                                        </p:tgtEl>
                                      </p:cBhvr>
                                    </p:animEffect>
                                  </p:childTnLst>
                                </p:cTn>
                              </p:par>
                              <p:par>
                                <p:cTn id="20" presetID="9"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par>
                                <p:cTn id="23" presetID="9"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par>
                                <p:cTn id="26" presetID="9"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dissolv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9409C4-6730-4502-B0DE-201F7324986C}"/>
              </a:ext>
            </a:extLst>
          </p:cNvPr>
          <p:cNvSpPr>
            <a:spLocks noGrp="1"/>
          </p:cNvSpPr>
          <p:nvPr>
            <p:ph type="sldNum" sz="quarter" idx="12"/>
          </p:nvPr>
        </p:nvSpPr>
        <p:spPr>
          <a:xfrm>
            <a:off x="9448800" y="6492875"/>
            <a:ext cx="2743200" cy="365125"/>
          </a:xfrm>
        </p:spPr>
        <p:txBody>
          <a:bodyPr/>
          <a:lstStyle/>
          <a:p>
            <a:fld id="{CAB0B796-0BEC-434C-B7F9-2382C16E0666}" type="slidenum">
              <a:rPr lang="en-CA" sz="1400" b="1" smtClean="0">
                <a:solidFill>
                  <a:srgbClr val="FFFF00"/>
                </a:solidFill>
              </a:rPr>
              <a:t>49</a:t>
            </a:fld>
            <a:endParaRPr lang="en-CA" b="1" dirty="0">
              <a:solidFill>
                <a:srgbClr val="FFFF00"/>
              </a:solidFill>
            </a:endParaRPr>
          </a:p>
        </p:txBody>
      </p:sp>
      <p:sp>
        <p:nvSpPr>
          <p:cNvPr id="2" name="Rectangle: Rounded Corners 1">
            <a:extLst>
              <a:ext uri="{FF2B5EF4-FFF2-40B4-BE49-F238E27FC236}">
                <a16:creationId xmlns:a16="http://schemas.microsoft.com/office/drawing/2014/main" id="{5BF7BF24-6293-440C-A9F5-30C3F598C022}"/>
              </a:ext>
            </a:extLst>
          </p:cNvPr>
          <p:cNvSpPr/>
          <p:nvPr/>
        </p:nvSpPr>
        <p:spPr>
          <a:xfrm>
            <a:off x="353009" y="279919"/>
            <a:ext cx="11485982" cy="4156104"/>
          </a:xfrm>
          <a:prstGeom prst="roundRect">
            <a:avLst/>
          </a:prstGeom>
          <a:solidFill>
            <a:srgbClr val="99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800" dirty="0"/>
          </a:p>
          <a:p>
            <a:pPr algn="ctr"/>
            <a:r>
              <a:rPr lang="en-CA" sz="3200" dirty="0"/>
              <a:t>We know for absolute certain that </a:t>
            </a:r>
            <a:r>
              <a:rPr lang="en-CA" sz="3200" b="1" dirty="0">
                <a:solidFill>
                  <a:srgbClr val="0000FF"/>
                </a:solidFill>
              </a:rPr>
              <a:t>Yahuah</a:t>
            </a:r>
            <a:r>
              <a:rPr lang="en-CA" sz="3200" dirty="0"/>
              <a:t> did </a:t>
            </a:r>
            <a:r>
              <a:rPr lang="en-CA" sz="3200" b="1" u="sng" dirty="0">
                <a:ln>
                  <a:solidFill>
                    <a:srgbClr val="0000FF"/>
                  </a:solidFill>
                </a:ln>
                <a:solidFill>
                  <a:srgbClr val="CC00CC"/>
                </a:solidFill>
              </a:rPr>
              <a:t>not</a:t>
            </a:r>
            <a:r>
              <a:rPr lang="en-CA" sz="3200" dirty="0"/>
              <a:t> blaspheme </a:t>
            </a:r>
            <a:br>
              <a:rPr lang="en-CA" sz="3200" dirty="0"/>
            </a:br>
            <a:r>
              <a:rPr lang="en-CA" sz="3200" u="sng" dirty="0">
                <a:solidFill>
                  <a:srgbClr val="0000FF"/>
                </a:solidFill>
              </a:rPr>
              <a:t>His own character</a:t>
            </a:r>
            <a:r>
              <a:rPr lang="en-CA" sz="3200" dirty="0">
                <a:solidFill>
                  <a:srgbClr val="0000FF"/>
                </a:solidFill>
              </a:rPr>
              <a:t>!</a:t>
            </a:r>
          </a:p>
          <a:p>
            <a:pPr algn="ctr"/>
            <a:r>
              <a:rPr lang="en-CA" sz="3200" dirty="0"/>
              <a:t>So then, exactly, </a:t>
            </a:r>
            <a:r>
              <a:rPr lang="en-CA" sz="3200" u="sng" dirty="0"/>
              <a:t>of what state</a:t>
            </a:r>
            <a:r>
              <a:rPr lang="en-CA" sz="3200" dirty="0"/>
              <a:t> was this earth created in? </a:t>
            </a:r>
          </a:p>
          <a:p>
            <a:pPr algn="ctr"/>
            <a:r>
              <a:rPr lang="en-CA" sz="3200" dirty="0"/>
              <a:t>And – just as important – </a:t>
            </a:r>
            <a:r>
              <a:rPr lang="en-CA" sz="3200" b="1" u="sng" dirty="0">
                <a:solidFill>
                  <a:schemeClr val="tx1"/>
                </a:solidFill>
                <a:effectLst>
                  <a:glow rad="127000">
                    <a:srgbClr val="00FF00"/>
                  </a:glow>
                </a:effectLst>
              </a:rPr>
              <a:t>HOW</a:t>
            </a:r>
            <a:r>
              <a:rPr lang="en-CA" sz="3200" dirty="0">
                <a:solidFill>
                  <a:schemeClr val="tx1"/>
                </a:solidFill>
              </a:rPr>
              <a:t> did this earth become enveloped in the </a:t>
            </a:r>
            <a:r>
              <a:rPr lang="en-CA" sz="3200" dirty="0">
                <a:ln>
                  <a:solidFill>
                    <a:srgbClr val="F74FEB"/>
                  </a:solidFill>
                </a:ln>
                <a:solidFill>
                  <a:schemeClr val="tx1"/>
                </a:solidFill>
                <a:latin typeface="Snap ITC" panose="04040A07060A02020202" pitchFamily="82" charset="0"/>
              </a:rPr>
              <a:t>Choshek</a:t>
            </a:r>
            <a:r>
              <a:rPr lang="en-CA" sz="3200" dirty="0">
                <a:solidFill>
                  <a:schemeClr val="tx1"/>
                </a:solidFill>
              </a:rPr>
              <a:t>  (</a:t>
            </a:r>
            <a:r>
              <a:rPr lang="en-CA" sz="3200" b="1" dirty="0">
                <a:solidFill>
                  <a:schemeClr val="tx1"/>
                </a:solidFill>
              </a:rPr>
              <a:t>EVIL CONTAMINA</a:t>
            </a:r>
            <a:r>
              <a:rPr lang="en-CA" sz="3200" b="1" dirty="0">
                <a:solidFill>
                  <a:srgbClr val="FF0000"/>
                </a:solidFill>
                <a:effectLst>
                  <a:glow rad="228600">
                    <a:schemeClr val="accent2">
                      <a:satMod val="175000"/>
                      <a:alpha val="40000"/>
                    </a:schemeClr>
                  </a:glow>
                </a:effectLst>
                <a:latin typeface="Snap ITC" panose="04040A07060A02020202" pitchFamily="82" charset="0"/>
              </a:rPr>
              <a:t>T</a:t>
            </a:r>
            <a:r>
              <a:rPr lang="en-CA" sz="3200" b="1" dirty="0">
                <a:solidFill>
                  <a:schemeClr val="tx1"/>
                </a:solidFill>
              </a:rPr>
              <a:t>ED DARKNESS</a:t>
            </a:r>
            <a:r>
              <a:rPr lang="en-CA" sz="3200" dirty="0">
                <a:solidFill>
                  <a:schemeClr val="tx1"/>
                </a:solidFill>
              </a:rPr>
              <a:t>)?</a:t>
            </a:r>
          </a:p>
          <a:p>
            <a:pPr algn="ctr"/>
            <a:r>
              <a:rPr lang="en-CA" sz="3200" dirty="0"/>
              <a:t>Can we for a short time, </a:t>
            </a:r>
            <a:r>
              <a:rPr lang="en-CA" sz="3200" u="sng" dirty="0"/>
              <a:t>ad</a:t>
            </a:r>
            <a:r>
              <a:rPr lang="en-CA" sz="3200" dirty="0"/>
              <a:t>j</a:t>
            </a:r>
            <a:r>
              <a:rPr lang="en-CA" sz="3200" u="sng" dirty="0"/>
              <a:t>ust our murk</a:t>
            </a:r>
            <a:r>
              <a:rPr lang="en-CA" sz="3200" dirty="0"/>
              <a:t>y </a:t>
            </a:r>
            <a:r>
              <a:rPr lang="en-CA" sz="3200" u="sng" dirty="0"/>
              <a:t>mindset</a:t>
            </a:r>
            <a:r>
              <a:rPr lang="en-CA" sz="3200" dirty="0"/>
              <a:t> – </a:t>
            </a:r>
            <a:r>
              <a:rPr lang="en-CA" sz="3200" b="1" dirty="0">
                <a:solidFill>
                  <a:schemeClr val="tx1"/>
                </a:solidFill>
              </a:rPr>
              <a:t>(which has been shrouded by tradition), </a:t>
            </a:r>
            <a:r>
              <a:rPr lang="en-CA" sz="3200" dirty="0"/>
              <a:t>can we diligently set it aside, </a:t>
            </a:r>
            <a:br>
              <a:rPr lang="en-CA" sz="3200" dirty="0"/>
            </a:br>
            <a:r>
              <a:rPr lang="en-CA" sz="3200" b="1" dirty="0">
                <a:ln>
                  <a:solidFill>
                    <a:srgbClr val="0000FF"/>
                  </a:solidFill>
                </a:ln>
                <a:solidFill>
                  <a:schemeClr val="accent2">
                    <a:lumMod val="75000"/>
                  </a:schemeClr>
                </a:solidFill>
              </a:rPr>
              <a:t>even if only temporarily, </a:t>
            </a:r>
            <a:r>
              <a:rPr lang="en-CA" sz="3200" dirty="0"/>
              <a:t>and consider a -</a:t>
            </a:r>
          </a:p>
          <a:p>
            <a:pPr algn="ctr"/>
            <a:endParaRPr lang="en-CA" sz="3200" dirty="0">
              <a:ln w="19050">
                <a:solidFill>
                  <a:srgbClr val="0000FF"/>
                </a:solidFill>
              </a:ln>
              <a:solidFill>
                <a:srgbClr val="FFFF00"/>
              </a:solidFill>
              <a:effectLst>
                <a:outerShdw blurRad="50800" dist="50800" dir="5400000" algn="ctr" rotWithShape="0">
                  <a:srgbClr val="F74FEB">
                    <a:alpha val="99000"/>
                  </a:srgbClr>
                </a:outerShdw>
              </a:effectLst>
              <a:latin typeface="Snap ITC" panose="04040A07060A02020202" pitchFamily="82" charset="0"/>
            </a:endParaRPr>
          </a:p>
        </p:txBody>
      </p:sp>
      <p:pic>
        <p:nvPicPr>
          <p:cNvPr id="6" name="Picture 3" descr="C:\Users\Rae\Desktop\Yellow face - shocked transparency.png">
            <a:extLst>
              <a:ext uri="{FF2B5EF4-FFF2-40B4-BE49-F238E27FC236}">
                <a16:creationId xmlns:a16="http://schemas.microsoft.com/office/drawing/2014/main" id="{4073B0E0-847C-4F69-91AC-0893F618261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4691" y="4936636"/>
            <a:ext cx="2411890" cy="21526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Rae\Desktop\yellow face big eyes clear.png">
            <a:extLst>
              <a:ext uri="{FF2B5EF4-FFF2-40B4-BE49-F238E27FC236}">
                <a16:creationId xmlns:a16="http://schemas.microsoft.com/office/drawing/2014/main" id="{B50279A9-9ED2-40A8-B2A0-0C9FEBF9C70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5091933" y="5158653"/>
            <a:ext cx="1589753" cy="166632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Rae\Desktop\yellow face oh no.png">
            <a:extLst>
              <a:ext uri="{FF2B5EF4-FFF2-40B4-BE49-F238E27FC236}">
                <a16:creationId xmlns:a16="http://schemas.microsoft.com/office/drawing/2014/main" id="{A65EFDB2-C229-40EC-9DD3-9848C0720976}"/>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661121" y="5190755"/>
            <a:ext cx="1644650" cy="16637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Rae\Desktop\BLUE FACE 1 CLEAR.png">
            <a:extLst>
              <a:ext uri="{FF2B5EF4-FFF2-40B4-BE49-F238E27FC236}">
                <a16:creationId xmlns:a16="http://schemas.microsoft.com/office/drawing/2014/main" id="{44108AC9-F4CF-484A-BC6F-7A43C44CCC5C}"/>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876581" y="5205391"/>
            <a:ext cx="1600156" cy="1572849"/>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A44939DC-68E8-4296-B79F-C7AA7970E457}"/>
              </a:ext>
            </a:extLst>
          </p:cNvPr>
          <p:cNvGrpSpPr/>
          <p:nvPr/>
        </p:nvGrpSpPr>
        <p:grpSpPr>
          <a:xfrm>
            <a:off x="7347587" y="5205226"/>
            <a:ext cx="1635081" cy="1666324"/>
            <a:chOff x="6758988" y="4076921"/>
            <a:chExt cx="1635081" cy="1666324"/>
          </a:xfrm>
        </p:grpSpPr>
        <p:sp>
          <p:nvSpPr>
            <p:cNvPr id="3" name="Rectangle: Rounded Corners 2">
              <a:extLst>
                <a:ext uri="{FF2B5EF4-FFF2-40B4-BE49-F238E27FC236}">
                  <a16:creationId xmlns:a16="http://schemas.microsoft.com/office/drawing/2014/main" id="{E645B1D8-3C75-4378-8843-4E1017816040}"/>
                </a:ext>
              </a:extLst>
            </p:cNvPr>
            <p:cNvSpPr/>
            <p:nvPr/>
          </p:nvSpPr>
          <p:spPr>
            <a:xfrm>
              <a:off x="7064137" y="4491613"/>
              <a:ext cx="1024785" cy="529002"/>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descr="C:\Users\Rae\Desktop\blue face small mouth.png">
              <a:extLst>
                <a:ext uri="{FF2B5EF4-FFF2-40B4-BE49-F238E27FC236}">
                  <a16:creationId xmlns:a16="http://schemas.microsoft.com/office/drawing/2014/main" id="{0ECCA91D-5E35-4853-BCF8-1EDA44D02B79}"/>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flipH="1">
              <a:off x="6758988" y="4076921"/>
              <a:ext cx="1635081" cy="1666324"/>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Rectangle 4">
            <a:extLst>
              <a:ext uri="{FF2B5EF4-FFF2-40B4-BE49-F238E27FC236}">
                <a16:creationId xmlns:a16="http://schemas.microsoft.com/office/drawing/2014/main" id="{E33A95D4-D677-44EE-9406-294058A95193}"/>
              </a:ext>
            </a:extLst>
          </p:cNvPr>
          <p:cNvSpPr/>
          <p:nvPr/>
        </p:nvSpPr>
        <p:spPr>
          <a:xfrm>
            <a:off x="679886" y="4508074"/>
            <a:ext cx="10832227" cy="7225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4000" dirty="0">
                <a:ln w="19050">
                  <a:solidFill>
                    <a:srgbClr val="0000FF"/>
                  </a:solidFill>
                </a:ln>
                <a:solidFill>
                  <a:srgbClr val="FFFF00"/>
                </a:solidFill>
                <a:effectLst>
                  <a:outerShdw blurRad="50800" dist="50800" dir="5400000" algn="ctr" rotWithShape="0">
                    <a:srgbClr val="F74FEB">
                      <a:alpha val="99000"/>
                    </a:srgbClr>
                  </a:outerShdw>
                </a:effectLst>
                <a:latin typeface="Snap ITC" panose="04040A07060A02020202" pitchFamily="82" charset="0"/>
              </a:rPr>
              <a:t>MISSING HEBREW COMPONENT?</a:t>
            </a:r>
            <a:endParaRPr lang="en-CA" dirty="0"/>
          </a:p>
        </p:txBody>
      </p:sp>
    </p:spTree>
    <p:extLst>
      <p:ext uri="{BB962C8B-B14F-4D97-AF65-F5344CB8AC3E}">
        <p14:creationId xmlns:p14="http://schemas.microsoft.com/office/powerpoint/2010/main" val="325439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26" presetClass="entr" presetSubtype="0"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80">
                                          <p:stCondLst>
                                            <p:cond delay="0"/>
                                          </p:stCondLst>
                                        </p:cTn>
                                        <p:tgtEl>
                                          <p:spTgt spid="6"/>
                                        </p:tgtEl>
                                      </p:cBhvr>
                                    </p:animEffect>
                                    <p:anim calcmode="lin" valueType="num">
                                      <p:cBhvr>
                                        <p:cTn id="1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6" dur="26">
                                          <p:stCondLst>
                                            <p:cond delay="650"/>
                                          </p:stCondLst>
                                        </p:cTn>
                                        <p:tgtEl>
                                          <p:spTgt spid="6"/>
                                        </p:tgtEl>
                                      </p:cBhvr>
                                      <p:to x="100000" y="60000"/>
                                    </p:animScale>
                                    <p:animScale>
                                      <p:cBhvr>
                                        <p:cTn id="17" dur="166" decel="50000">
                                          <p:stCondLst>
                                            <p:cond delay="676"/>
                                          </p:stCondLst>
                                        </p:cTn>
                                        <p:tgtEl>
                                          <p:spTgt spid="6"/>
                                        </p:tgtEl>
                                      </p:cBhvr>
                                      <p:to x="100000" y="100000"/>
                                    </p:animScale>
                                    <p:animScale>
                                      <p:cBhvr>
                                        <p:cTn id="18" dur="26">
                                          <p:stCondLst>
                                            <p:cond delay="1312"/>
                                          </p:stCondLst>
                                        </p:cTn>
                                        <p:tgtEl>
                                          <p:spTgt spid="6"/>
                                        </p:tgtEl>
                                      </p:cBhvr>
                                      <p:to x="100000" y="80000"/>
                                    </p:animScale>
                                    <p:animScale>
                                      <p:cBhvr>
                                        <p:cTn id="19" dur="166" decel="50000">
                                          <p:stCondLst>
                                            <p:cond delay="1338"/>
                                          </p:stCondLst>
                                        </p:cTn>
                                        <p:tgtEl>
                                          <p:spTgt spid="6"/>
                                        </p:tgtEl>
                                      </p:cBhvr>
                                      <p:to x="100000" y="100000"/>
                                    </p:animScale>
                                    <p:animScale>
                                      <p:cBhvr>
                                        <p:cTn id="20" dur="26">
                                          <p:stCondLst>
                                            <p:cond delay="1642"/>
                                          </p:stCondLst>
                                        </p:cTn>
                                        <p:tgtEl>
                                          <p:spTgt spid="6"/>
                                        </p:tgtEl>
                                      </p:cBhvr>
                                      <p:to x="100000" y="90000"/>
                                    </p:animScale>
                                    <p:animScale>
                                      <p:cBhvr>
                                        <p:cTn id="21" dur="166" decel="50000">
                                          <p:stCondLst>
                                            <p:cond delay="1668"/>
                                          </p:stCondLst>
                                        </p:cTn>
                                        <p:tgtEl>
                                          <p:spTgt spid="6"/>
                                        </p:tgtEl>
                                      </p:cBhvr>
                                      <p:to x="100000" y="100000"/>
                                    </p:animScale>
                                    <p:animScale>
                                      <p:cBhvr>
                                        <p:cTn id="22" dur="26">
                                          <p:stCondLst>
                                            <p:cond delay="1808"/>
                                          </p:stCondLst>
                                        </p:cTn>
                                        <p:tgtEl>
                                          <p:spTgt spid="6"/>
                                        </p:tgtEl>
                                      </p:cBhvr>
                                      <p:to x="100000" y="95000"/>
                                    </p:animScale>
                                    <p:animScale>
                                      <p:cBhvr>
                                        <p:cTn id="23" dur="166" decel="50000">
                                          <p:stCondLst>
                                            <p:cond delay="1834"/>
                                          </p:stCondLst>
                                        </p:cTn>
                                        <p:tgtEl>
                                          <p:spTgt spid="6"/>
                                        </p:tgtEl>
                                      </p:cBhvr>
                                      <p:to x="100000" y="100000"/>
                                    </p:animScale>
                                  </p:childTnLst>
                                </p:cTn>
                              </p:par>
                              <p:par>
                                <p:cTn id="24" presetID="26" presetClass="entr" presetSubtype="0" fill="hold" nodeType="withEffect">
                                  <p:stCondLst>
                                    <p:cond delay="50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80">
                                          <p:stCondLst>
                                            <p:cond delay="0"/>
                                          </p:stCondLst>
                                        </p:cTn>
                                        <p:tgtEl>
                                          <p:spTgt spid="10"/>
                                        </p:tgtEl>
                                      </p:cBhvr>
                                    </p:animEffect>
                                    <p:anim calcmode="lin" valueType="num">
                                      <p:cBhvr>
                                        <p:cTn id="2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2" dur="26">
                                          <p:stCondLst>
                                            <p:cond delay="650"/>
                                          </p:stCondLst>
                                        </p:cTn>
                                        <p:tgtEl>
                                          <p:spTgt spid="10"/>
                                        </p:tgtEl>
                                      </p:cBhvr>
                                      <p:to x="100000" y="60000"/>
                                    </p:animScale>
                                    <p:animScale>
                                      <p:cBhvr>
                                        <p:cTn id="33" dur="166" decel="50000">
                                          <p:stCondLst>
                                            <p:cond delay="676"/>
                                          </p:stCondLst>
                                        </p:cTn>
                                        <p:tgtEl>
                                          <p:spTgt spid="10"/>
                                        </p:tgtEl>
                                      </p:cBhvr>
                                      <p:to x="100000" y="100000"/>
                                    </p:animScale>
                                    <p:animScale>
                                      <p:cBhvr>
                                        <p:cTn id="34" dur="26">
                                          <p:stCondLst>
                                            <p:cond delay="1312"/>
                                          </p:stCondLst>
                                        </p:cTn>
                                        <p:tgtEl>
                                          <p:spTgt spid="10"/>
                                        </p:tgtEl>
                                      </p:cBhvr>
                                      <p:to x="100000" y="80000"/>
                                    </p:animScale>
                                    <p:animScale>
                                      <p:cBhvr>
                                        <p:cTn id="35" dur="166" decel="50000">
                                          <p:stCondLst>
                                            <p:cond delay="1338"/>
                                          </p:stCondLst>
                                        </p:cTn>
                                        <p:tgtEl>
                                          <p:spTgt spid="10"/>
                                        </p:tgtEl>
                                      </p:cBhvr>
                                      <p:to x="100000" y="100000"/>
                                    </p:animScale>
                                    <p:animScale>
                                      <p:cBhvr>
                                        <p:cTn id="36" dur="26">
                                          <p:stCondLst>
                                            <p:cond delay="1642"/>
                                          </p:stCondLst>
                                        </p:cTn>
                                        <p:tgtEl>
                                          <p:spTgt spid="10"/>
                                        </p:tgtEl>
                                      </p:cBhvr>
                                      <p:to x="100000" y="90000"/>
                                    </p:animScale>
                                    <p:animScale>
                                      <p:cBhvr>
                                        <p:cTn id="37" dur="166" decel="50000">
                                          <p:stCondLst>
                                            <p:cond delay="1668"/>
                                          </p:stCondLst>
                                        </p:cTn>
                                        <p:tgtEl>
                                          <p:spTgt spid="10"/>
                                        </p:tgtEl>
                                      </p:cBhvr>
                                      <p:to x="100000" y="100000"/>
                                    </p:animScale>
                                    <p:animScale>
                                      <p:cBhvr>
                                        <p:cTn id="38" dur="26">
                                          <p:stCondLst>
                                            <p:cond delay="1808"/>
                                          </p:stCondLst>
                                        </p:cTn>
                                        <p:tgtEl>
                                          <p:spTgt spid="10"/>
                                        </p:tgtEl>
                                      </p:cBhvr>
                                      <p:to x="100000" y="95000"/>
                                    </p:animScale>
                                    <p:animScale>
                                      <p:cBhvr>
                                        <p:cTn id="39" dur="166" decel="50000">
                                          <p:stCondLst>
                                            <p:cond delay="1834"/>
                                          </p:stCondLst>
                                        </p:cTn>
                                        <p:tgtEl>
                                          <p:spTgt spid="10"/>
                                        </p:tgtEl>
                                      </p:cBhvr>
                                      <p:to x="100000" y="100000"/>
                                    </p:animScale>
                                  </p:childTnLst>
                                </p:cTn>
                              </p:par>
                              <p:par>
                                <p:cTn id="40" presetID="26" presetClass="entr" presetSubtype="0" fill="hold" nodeType="withEffect">
                                  <p:stCondLst>
                                    <p:cond delay="50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80">
                                          <p:stCondLst>
                                            <p:cond delay="0"/>
                                          </p:stCondLst>
                                        </p:cTn>
                                        <p:tgtEl>
                                          <p:spTgt spid="7"/>
                                        </p:tgtEl>
                                      </p:cBhvr>
                                    </p:animEffect>
                                    <p:anim calcmode="lin" valueType="num">
                                      <p:cBhvr>
                                        <p:cTn id="4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8" dur="26">
                                          <p:stCondLst>
                                            <p:cond delay="650"/>
                                          </p:stCondLst>
                                        </p:cTn>
                                        <p:tgtEl>
                                          <p:spTgt spid="7"/>
                                        </p:tgtEl>
                                      </p:cBhvr>
                                      <p:to x="100000" y="60000"/>
                                    </p:animScale>
                                    <p:animScale>
                                      <p:cBhvr>
                                        <p:cTn id="49" dur="166" decel="50000">
                                          <p:stCondLst>
                                            <p:cond delay="676"/>
                                          </p:stCondLst>
                                        </p:cTn>
                                        <p:tgtEl>
                                          <p:spTgt spid="7"/>
                                        </p:tgtEl>
                                      </p:cBhvr>
                                      <p:to x="100000" y="100000"/>
                                    </p:animScale>
                                    <p:animScale>
                                      <p:cBhvr>
                                        <p:cTn id="50" dur="26">
                                          <p:stCondLst>
                                            <p:cond delay="1312"/>
                                          </p:stCondLst>
                                        </p:cTn>
                                        <p:tgtEl>
                                          <p:spTgt spid="7"/>
                                        </p:tgtEl>
                                      </p:cBhvr>
                                      <p:to x="100000" y="80000"/>
                                    </p:animScale>
                                    <p:animScale>
                                      <p:cBhvr>
                                        <p:cTn id="51" dur="166" decel="50000">
                                          <p:stCondLst>
                                            <p:cond delay="1338"/>
                                          </p:stCondLst>
                                        </p:cTn>
                                        <p:tgtEl>
                                          <p:spTgt spid="7"/>
                                        </p:tgtEl>
                                      </p:cBhvr>
                                      <p:to x="100000" y="100000"/>
                                    </p:animScale>
                                    <p:animScale>
                                      <p:cBhvr>
                                        <p:cTn id="52" dur="26">
                                          <p:stCondLst>
                                            <p:cond delay="1642"/>
                                          </p:stCondLst>
                                        </p:cTn>
                                        <p:tgtEl>
                                          <p:spTgt spid="7"/>
                                        </p:tgtEl>
                                      </p:cBhvr>
                                      <p:to x="100000" y="90000"/>
                                    </p:animScale>
                                    <p:animScale>
                                      <p:cBhvr>
                                        <p:cTn id="53" dur="166" decel="50000">
                                          <p:stCondLst>
                                            <p:cond delay="1668"/>
                                          </p:stCondLst>
                                        </p:cTn>
                                        <p:tgtEl>
                                          <p:spTgt spid="7"/>
                                        </p:tgtEl>
                                      </p:cBhvr>
                                      <p:to x="100000" y="100000"/>
                                    </p:animScale>
                                    <p:animScale>
                                      <p:cBhvr>
                                        <p:cTn id="54" dur="26">
                                          <p:stCondLst>
                                            <p:cond delay="1808"/>
                                          </p:stCondLst>
                                        </p:cTn>
                                        <p:tgtEl>
                                          <p:spTgt spid="7"/>
                                        </p:tgtEl>
                                      </p:cBhvr>
                                      <p:to x="100000" y="95000"/>
                                    </p:animScale>
                                    <p:animScale>
                                      <p:cBhvr>
                                        <p:cTn id="55" dur="166" decel="50000">
                                          <p:stCondLst>
                                            <p:cond delay="1834"/>
                                          </p:stCondLst>
                                        </p:cTn>
                                        <p:tgtEl>
                                          <p:spTgt spid="7"/>
                                        </p:tgtEl>
                                      </p:cBhvr>
                                      <p:to x="100000" y="100000"/>
                                    </p:animScale>
                                  </p:childTnLst>
                                </p:cTn>
                              </p:par>
                              <p:par>
                                <p:cTn id="56" presetID="26" presetClass="entr" presetSubtype="0" fill="hold" nodeType="withEffect">
                                  <p:stCondLst>
                                    <p:cond delay="500"/>
                                  </p:stCondLst>
                                  <p:childTnLst>
                                    <p:set>
                                      <p:cBhvr>
                                        <p:cTn id="57" dur="1" fill="hold">
                                          <p:stCondLst>
                                            <p:cond delay="0"/>
                                          </p:stCondLst>
                                        </p:cTn>
                                        <p:tgtEl>
                                          <p:spTgt spid="11"/>
                                        </p:tgtEl>
                                        <p:attrNameLst>
                                          <p:attrName>style.visibility</p:attrName>
                                        </p:attrNameLst>
                                      </p:cBhvr>
                                      <p:to>
                                        <p:strVal val="visible"/>
                                      </p:to>
                                    </p:set>
                                    <p:animEffect transition="in" filter="wipe(down)">
                                      <p:cBhvr>
                                        <p:cTn id="58" dur="580">
                                          <p:stCondLst>
                                            <p:cond delay="0"/>
                                          </p:stCondLst>
                                        </p:cTn>
                                        <p:tgtEl>
                                          <p:spTgt spid="11"/>
                                        </p:tgtEl>
                                      </p:cBhvr>
                                    </p:animEffect>
                                    <p:anim calcmode="lin" valueType="num">
                                      <p:cBhvr>
                                        <p:cTn id="59"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64" dur="26">
                                          <p:stCondLst>
                                            <p:cond delay="650"/>
                                          </p:stCondLst>
                                        </p:cTn>
                                        <p:tgtEl>
                                          <p:spTgt spid="11"/>
                                        </p:tgtEl>
                                      </p:cBhvr>
                                      <p:to x="100000" y="60000"/>
                                    </p:animScale>
                                    <p:animScale>
                                      <p:cBhvr>
                                        <p:cTn id="65" dur="166" decel="50000">
                                          <p:stCondLst>
                                            <p:cond delay="676"/>
                                          </p:stCondLst>
                                        </p:cTn>
                                        <p:tgtEl>
                                          <p:spTgt spid="11"/>
                                        </p:tgtEl>
                                      </p:cBhvr>
                                      <p:to x="100000" y="100000"/>
                                    </p:animScale>
                                    <p:animScale>
                                      <p:cBhvr>
                                        <p:cTn id="66" dur="26">
                                          <p:stCondLst>
                                            <p:cond delay="1312"/>
                                          </p:stCondLst>
                                        </p:cTn>
                                        <p:tgtEl>
                                          <p:spTgt spid="11"/>
                                        </p:tgtEl>
                                      </p:cBhvr>
                                      <p:to x="100000" y="80000"/>
                                    </p:animScale>
                                    <p:animScale>
                                      <p:cBhvr>
                                        <p:cTn id="67" dur="166" decel="50000">
                                          <p:stCondLst>
                                            <p:cond delay="1338"/>
                                          </p:stCondLst>
                                        </p:cTn>
                                        <p:tgtEl>
                                          <p:spTgt spid="11"/>
                                        </p:tgtEl>
                                      </p:cBhvr>
                                      <p:to x="100000" y="100000"/>
                                    </p:animScale>
                                    <p:animScale>
                                      <p:cBhvr>
                                        <p:cTn id="68" dur="26">
                                          <p:stCondLst>
                                            <p:cond delay="1642"/>
                                          </p:stCondLst>
                                        </p:cTn>
                                        <p:tgtEl>
                                          <p:spTgt spid="11"/>
                                        </p:tgtEl>
                                      </p:cBhvr>
                                      <p:to x="100000" y="90000"/>
                                    </p:animScale>
                                    <p:animScale>
                                      <p:cBhvr>
                                        <p:cTn id="69" dur="166" decel="50000">
                                          <p:stCondLst>
                                            <p:cond delay="1668"/>
                                          </p:stCondLst>
                                        </p:cTn>
                                        <p:tgtEl>
                                          <p:spTgt spid="11"/>
                                        </p:tgtEl>
                                      </p:cBhvr>
                                      <p:to x="100000" y="100000"/>
                                    </p:animScale>
                                    <p:animScale>
                                      <p:cBhvr>
                                        <p:cTn id="70" dur="26">
                                          <p:stCondLst>
                                            <p:cond delay="1808"/>
                                          </p:stCondLst>
                                        </p:cTn>
                                        <p:tgtEl>
                                          <p:spTgt spid="11"/>
                                        </p:tgtEl>
                                      </p:cBhvr>
                                      <p:to x="100000" y="95000"/>
                                    </p:animScale>
                                    <p:animScale>
                                      <p:cBhvr>
                                        <p:cTn id="71" dur="166" decel="50000">
                                          <p:stCondLst>
                                            <p:cond delay="1834"/>
                                          </p:stCondLst>
                                        </p:cTn>
                                        <p:tgtEl>
                                          <p:spTgt spid="11"/>
                                        </p:tgtEl>
                                      </p:cBhvr>
                                      <p:to x="100000" y="100000"/>
                                    </p:animScale>
                                  </p:childTnLst>
                                </p:cTn>
                              </p:par>
                              <p:par>
                                <p:cTn id="72" presetID="26" presetClass="entr" presetSubtype="0" fill="hold" nodeType="withEffect">
                                  <p:stCondLst>
                                    <p:cond delay="500"/>
                                  </p:stCondLst>
                                  <p:childTnLst>
                                    <p:set>
                                      <p:cBhvr>
                                        <p:cTn id="73" dur="1" fill="hold">
                                          <p:stCondLst>
                                            <p:cond delay="0"/>
                                          </p:stCondLst>
                                        </p:cTn>
                                        <p:tgtEl>
                                          <p:spTgt spid="8"/>
                                        </p:tgtEl>
                                        <p:attrNameLst>
                                          <p:attrName>style.visibility</p:attrName>
                                        </p:attrNameLst>
                                      </p:cBhvr>
                                      <p:to>
                                        <p:strVal val="visible"/>
                                      </p:to>
                                    </p:set>
                                    <p:animEffect transition="in" filter="wipe(down)">
                                      <p:cBhvr>
                                        <p:cTn id="74" dur="580">
                                          <p:stCondLst>
                                            <p:cond delay="0"/>
                                          </p:stCondLst>
                                        </p:cTn>
                                        <p:tgtEl>
                                          <p:spTgt spid="8"/>
                                        </p:tgtEl>
                                      </p:cBhvr>
                                    </p:animEffect>
                                    <p:anim calcmode="lin" valueType="num">
                                      <p:cBhvr>
                                        <p:cTn id="75"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76"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77"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78"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79"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80" dur="26">
                                          <p:stCondLst>
                                            <p:cond delay="650"/>
                                          </p:stCondLst>
                                        </p:cTn>
                                        <p:tgtEl>
                                          <p:spTgt spid="8"/>
                                        </p:tgtEl>
                                      </p:cBhvr>
                                      <p:to x="100000" y="60000"/>
                                    </p:animScale>
                                    <p:animScale>
                                      <p:cBhvr>
                                        <p:cTn id="81" dur="166" decel="50000">
                                          <p:stCondLst>
                                            <p:cond delay="676"/>
                                          </p:stCondLst>
                                        </p:cTn>
                                        <p:tgtEl>
                                          <p:spTgt spid="8"/>
                                        </p:tgtEl>
                                      </p:cBhvr>
                                      <p:to x="100000" y="100000"/>
                                    </p:animScale>
                                    <p:animScale>
                                      <p:cBhvr>
                                        <p:cTn id="82" dur="26">
                                          <p:stCondLst>
                                            <p:cond delay="1312"/>
                                          </p:stCondLst>
                                        </p:cTn>
                                        <p:tgtEl>
                                          <p:spTgt spid="8"/>
                                        </p:tgtEl>
                                      </p:cBhvr>
                                      <p:to x="100000" y="80000"/>
                                    </p:animScale>
                                    <p:animScale>
                                      <p:cBhvr>
                                        <p:cTn id="83" dur="166" decel="50000">
                                          <p:stCondLst>
                                            <p:cond delay="1338"/>
                                          </p:stCondLst>
                                        </p:cTn>
                                        <p:tgtEl>
                                          <p:spTgt spid="8"/>
                                        </p:tgtEl>
                                      </p:cBhvr>
                                      <p:to x="100000" y="100000"/>
                                    </p:animScale>
                                    <p:animScale>
                                      <p:cBhvr>
                                        <p:cTn id="84" dur="26">
                                          <p:stCondLst>
                                            <p:cond delay="1642"/>
                                          </p:stCondLst>
                                        </p:cTn>
                                        <p:tgtEl>
                                          <p:spTgt spid="8"/>
                                        </p:tgtEl>
                                      </p:cBhvr>
                                      <p:to x="100000" y="90000"/>
                                    </p:animScale>
                                    <p:animScale>
                                      <p:cBhvr>
                                        <p:cTn id="85" dur="166" decel="50000">
                                          <p:stCondLst>
                                            <p:cond delay="1668"/>
                                          </p:stCondLst>
                                        </p:cTn>
                                        <p:tgtEl>
                                          <p:spTgt spid="8"/>
                                        </p:tgtEl>
                                      </p:cBhvr>
                                      <p:to x="100000" y="100000"/>
                                    </p:animScale>
                                    <p:animScale>
                                      <p:cBhvr>
                                        <p:cTn id="86" dur="26">
                                          <p:stCondLst>
                                            <p:cond delay="1808"/>
                                          </p:stCondLst>
                                        </p:cTn>
                                        <p:tgtEl>
                                          <p:spTgt spid="8"/>
                                        </p:tgtEl>
                                      </p:cBhvr>
                                      <p:to x="100000" y="95000"/>
                                    </p:animScale>
                                    <p:animScale>
                                      <p:cBhvr>
                                        <p:cTn id="87"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1E8C30-664D-47C2-B2F6-5E1AA75EA9F1}"/>
              </a:ext>
            </a:extLst>
          </p:cNvPr>
          <p:cNvSpPr>
            <a:spLocks noGrp="1"/>
          </p:cNvSpPr>
          <p:nvPr>
            <p:ph type="sldNum" sz="quarter" idx="12"/>
          </p:nvPr>
        </p:nvSpPr>
        <p:spPr>
          <a:xfrm>
            <a:off x="9448800" y="6492875"/>
            <a:ext cx="2743200" cy="365125"/>
          </a:xfrm>
        </p:spPr>
        <p:txBody>
          <a:bodyPr/>
          <a:lstStyle/>
          <a:p>
            <a:fld id="{CAB0B796-0BEC-434C-B7F9-2382C16E0666}" type="slidenum">
              <a:rPr lang="en-CA" sz="1400" b="1" smtClean="0">
                <a:solidFill>
                  <a:schemeClr val="tx1"/>
                </a:solidFill>
              </a:rPr>
              <a:t>50</a:t>
            </a:fld>
            <a:endParaRPr lang="en-CA" b="1" dirty="0">
              <a:solidFill>
                <a:schemeClr val="tx1"/>
              </a:solidFill>
            </a:endParaRPr>
          </a:p>
        </p:txBody>
      </p:sp>
      <p:sp>
        <p:nvSpPr>
          <p:cNvPr id="7" name="Rectangle: Rounded Corners 6">
            <a:extLst>
              <a:ext uri="{FF2B5EF4-FFF2-40B4-BE49-F238E27FC236}">
                <a16:creationId xmlns:a16="http://schemas.microsoft.com/office/drawing/2014/main" id="{21C247B8-BACD-4984-966D-B99160F198E5}"/>
              </a:ext>
            </a:extLst>
          </p:cNvPr>
          <p:cNvSpPr/>
          <p:nvPr/>
        </p:nvSpPr>
        <p:spPr>
          <a:xfrm>
            <a:off x="320511" y="3429001"/>
            <a:ext cx="11498329" cy="1642620"/>
          </a:xfrm>
          <a:prstGeom prst="roundRect">
            <a:avLst/>
          </a:prstGeom>
          <a:gradFill flip="none" rotWithShape="1">
            <a:gsLst>
              <a:gs pos="17000">
                <a:srgbClr val="FFFF00"/>
              </a:gs>
              <a:gs pos="87000">
                <a:srgbClr val="00FFFF"/>
              </a:gs>
            </a:gsLst>
            <a:lin ang="13500000" scaled="1"/>
            <a:tileRect/>
          </a:gradFill>
          <a:ln>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 Upon reading Genesis 1:2, we see a </a:t>
            </a:r>
            <a:r>
              <a:rPr lang="en-CA" sz="2800" b="1" dirty="0">
                <a:solidFill>
                  <a:srgbClr val="0000FF"/>
                </a:solidFill>
              </a:rPr>
              <a:t>Tav,</a:t>
            </a:r>
            <a:r>
              <a:rPr lang="en-CA" sz="2800" dirty="0">
                <a:solidFill>
                  <a:schemeClr val="tx1"/>
                </a:solidFill>
              </a:rPr>
              <a:t> within the H1961 word.  Referencing </a:t>
            </a:r>
            <a:r>
              <a:rPr lang="en-CA" sz="2800" b="1" u="sng" dirty="0">
                <a:solidFill>
                  <a:schemeClr val="tx1"/>
                </a:solidFill>
              </a:rPr>
              <a:t>this</a:t>
            </a:r>
            <a:r>
              <a:rPr lang="en-CA" sz="2800" b="1" dirty="0">
                <a:solidFill>
                  <a:schemeClr val="tx1"/>
                </a:solidFill>
              </a:rPr>
              <a:t> </a:t>
            </a:r>
            <a:r>
              <a:rPr lang="en-CA" sz="2800" b="1" u="sng" dirty="0">
                <a:solidFill>
                  <a:schemeClr val="tx1"/>
                </a:solidFill>
              </a:rPr>
              <a:t>ver</a:t>
            </a:r>
            <a:r>
              <a:rPr lang="en-CA" sz="2800" b="1" dirty="0">
                <a:solidFill>
                  <a:schemeClr val="tx1"/>
                </a:solidFill>
              </a:rPr>
              <a:t>y </a:t>
            </a:r>
            <a:r>
              <a:rPr lang="en-CA" sz="2800" b="1" u="sng" dirty="0">
                <a:solidFill>
                  <a:schemeClr val="tx1"/>
                </a:solidFill>
              </a:rPr>
              <a:t>verse</a:t>
            </a:r>
            <a:r>
              <a:rPr lang="en-CA" sz="2800" dirty="0">
                <a:solidFill>
                  <a:schemeClr val="tx1"/>
                </a:solidFill>
              </a:rPr>
              <a:t> from </a:t>
            </a:r>
            <a:r>
              <a:rPr lang="en-CA" sz="2800" u="sng" dirty="0">
                <a:solidFill>
                  <a:schemeClr val="tx1"/>
                </a:solidFill>
              </a:rPr>
              <a:t>another source</a:t>
            </a:r>
            <a:r>
              <a:rPr lang="en-CA" sz="2800" dirty="0">
                <a:solidFill>
                  <a:schemeClr val="tx1"/>
                </a:solidFill>
              </a:rPr>
              <a:t>, the </a:t>
            </a:r>
            <a:r>
              <a:rPr lang="en-CA" sz="2800" dirty="0">
                <a:solidFill>
                  <a:schemeClr val="tx1"/>
                </a:solidFill>
                <a:effectLst>
                  <a:outerShdw blurRad="50800" dist="50800" dir="5400000" algn="ctr" rotWithShape="0">
                    <a:srgbClr val="663300"/>
                  </a:outerShdw>
                </a:effectLst>
              </a:rPr>
              <a:t>Strong’s concept </a:t>
            </a:r>
            <a:r>
              <a:rPr lang="en-CA" sz="2800" dirty="0">
                <a:solidFill>
                  <a:schemeClr val="tx1"/>
                </a:solidFill>
              </a:rPr>
              <a:t>then surfaces, and the representation from this word does </a:t>
            </a:r>
            <a:r>
              <a:rPr lang="en-CA" sz="2800" b="1" u="sng" dirty="0">
                <a:solidFill>
                  <a:schemeClr val="tx1"/>
                </a:solidFill>
                <a:latin typeface="Snap ITC" panose="04040A07060A02020202" pitchFamily="82" charset="0"/>
              </a:rPr>
              <a:t>NOT</a:t>
            </a:r>
            <a:r>
              <a:rPr lang="en-CA" sz="2800" dirty="0">
                <a:solidFill>
                  <a:schemeClr val="tx1"/>
                </a:solidFill>
              </a:rPr>
              <a:t> have a </a:t>
            </a:r>
            <a:r>
              <a:rPr lang="en-CA" sz="2800" b="1" dirty="0">
                <a:solidFill>
                  <a:srgbClr val="0000FF"/>
                </a:solidFill>
              </a:rPr>
              <a:t>Tav!</a:t>
            </a:r>
          </a:p>
        </p:txBody>
      </p:sp>
      <p:pic>
        <p:nvPicPr>
          <p:cNvPr id="5" name="Picture 4">
            <a:extLst>
              <a:ext uri="{FF2B5EF4-FFF2-40B4-BE49-F238E27FC236}">
                <a16:creationId xmlns:a16="http://schemas.microsoft.com/office/drawing/2014/main" id="{41016D92-0327-419B-8BEE-D3654DC66BC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840" y="867266"/>
            <a:ext cx="11900425" cy="2347274"/>
          </a:xfrm>
          <a:prstGeom prst="rect">
            <a:avLst/>
          </a:prstGeom>
        </p:spPr>
      </p:pic>
      <p:sp>
        <p:nvSpPr>
          <p:cNvPr id="6" name="Arrow: Bent 5">
            <a:extLst>
              <a:ext uri="{FF2B5EF4-FFF2-40B4-BE49-F238E27FC236}">
                <a16:creationId xmlns:a16="http://schemas.microsoft.com/office/drawing/2014/main" id="{85A576BD-8D08-45C0-B773-91BEE4CE1021}"/>
              </a:ext>
            </a:extLst>
          </p:cNvPr>
          <p:cNvSpPr/>
          <p:nvPr/>
        </p:nvSpPr>
        <p:spPr>
          <a:xfrm rot="16200000" flipH="1" flipV="1">
            <a:off x="5778054" y="-3957960"/>
            <a:ext cx="1724392" cy="9947155"/>
          </a:xfrm>
          <a:prstGeom prst="bentArrow">
            <a:avLst>
              <a:gd name="adj1" fmla="val 37146"/>
              <a:gd name="adj2" fmla="val 43716"/>
              <a:gd name="adj3" fmla="val 37048"/>
              <a:gd name="adj4" fmla="val 43198"/>
            </a:avLst>
          </a:prstGeom>
          <a:solidFill>
            <a:srgbClr val="FFCCFF"/>
          </a:solidFill>
          <a:ln>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8" name="Rectangle: Rounded Corners 7">
            <a:extLst>
              <a:ext uri="{FF2B5EF4-FFF2-40B4-BE49-F238E27FC236}">
                <a16:creationId xmlns:a16="http://schemas.microsoft.com/office/drawing/2014/main" id="{A8E0EC0B-D727-4C24-937C-DB649448A874}"/>
              </a:ext>
            </a:extLst>
          </p:cNvPr>
          <p:cNvSpPr/>
          <p:nvPr/>
        </p:nvSpPr>
        <p:spPr>
          <a:xfrm>
            <a:off x="6627043" y="1234910"/>
            <a:ext cx="2017336" cy="405353"/>
          </a:xfrm>
          <a:prstGeom prst="roundRect">
            <a:avLst>
              <a:gd name="adj" fmla="val 50000"/>
            </a:avLst>
          </a:prstGeom>
          <a:solidFill>
            <a:schemeClr val="accent2">
              <a:lumMod val="60000"/>
              <a:lumOff val="40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a:solidFill>
                  <a:srgbClr val="0000FF"/>
                </a:solidFill>
              </a:rPr>
              <a:t>Genesis 1:2</a:t>
            </a:r>
          </a:p>
        </p:txBody>
      </p:sp>
      <p:sp useBgFill="1">
        <p:nvSpPr>
          <p:cNvPr id="13" name="Rectangle: Rounded Corners 12">
            <a:extLst>
              <a:ext uri="{FF2B5EF4-FFF2-40B4-BE49-F238E27FC236}">
                <a16:creationId xmlns:a16="http://schemas.microsoft.com/office/drawing/2014/main" id="{3ABBF70F-A8C2-48F7-A829-DA32C709DD2C}"/>
              </a:ext>
            </a:extLst>
          </p:cNvPr>
          <p:cNvSpPr/>
          <p:nvPr/>
        </p:nvSpPr>
        <p:spPr>
          <a:xfrm>
            <a:off x="398834" y="5286082"/>
            <a:ext cx="11420006" cy="1190133"/>
          </a:xfrm>
          <a:prstGeom prst="roundRect">
            <a:avLst>
              <a:gd name="adj" fmla="val 50000"/>
            </a:avLst>
          </a:prstGeom>
          <a:ln w="57150">
            <a:solidFill>
              <a:srgbClr val="99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2800" dirty="0">
                <a:solidFill>
                  <a:schemeClr val="tx1"/>
                </a:solidFill>
              </a:rPr>
              <a:t> Is this a </a:t>
            </a:r>
            <a:r>
              <a:rPr lang="en-CA" sz="2800" u="sng" dirty="0">
                <a:solidFill>
                  <a:schemeClr val="tx1"/>
                </a:solidFill>
              </a:rPr>
              <a:t>PROBLEM</a:t>
            </a:r>
            <a:r>
              <a:rPr lang="en-CA" sz="2800" dirty="0">
                <a:solidFill>
                  <a:schemeClr val="tx1"/>
                </a:solidFill>
              </a:rPr>
              <a:t>? </a:t>
            </a:r>
            <a:r>
              <a:rPr lang="en-CA" sz="3200" dirty="0">
                <a:solidFill>
                  <a:schemeClr val="tx1"/>
                </a:solidFill>
              </a:rPr>
              <a:t>What is the importance of a </a:t>
            </a:r>
            <a:r>
              <a:rPr lang="en-CA" sz="3200" b="1" dirty="0">
                <a:ln>
                  <a:solidFill>
                    <a:srgbClr val="CC00CC"/>
                  </a:solidFill>
                </a:ln>
                <a:solidFill>
                  <a:srgbClr val="0000FF"/>
                </a:solidFill>
                <a:effectLst>
                  <a:glow rad="127000">
                    <a:srgbClr val="FFFF00"/>
                  </a:glow>
                </a:effectLst>
                <a:latin typeface="Snap ITC" panose="04040A07060A02020202" pitchFamily="82" charset="0"/>
              </a:rPr>
              <a:t>Tav</a:t>
            </a:r>
            <a:r>
              <a:rPr lang="en-CA" sz="3200" dirty="0">
                <a:solidFill>
                  <a:schemeClr val="tx1"/>
                </a:solidFill>
              </a:rPr>
              <a:t> in this </a:t>
            </a:r>
            <a:br>
              <a:rPr lang="en-CA" sz="3200" dirty="0">
                <a:solidFill>
                  <a:schemeClr val="tx1"/>
                </a:solidFill>
              </a:rPr>
            </a:br>
            <a:r>
              <a:rPr lang="en-CA" sz="3200" u="sng" dirty="0">
                <a:ln>
                  <a:solidFill>
                    <a:srgbClr val="0000FF"/>
                  </a:solidFill>
                </a:ln>
                <a:solidFill>
                  <a:srgbClr val="FF0000"/>
                </a:solidFill>
                <a:latin typeface="Snap ITC" panose="04040A07060A02020202" pitchFamily="82" charset="0"/>
              </a:rPr>
              <a:t>most s</a:t>
            </a:r>
            <a:r>
              <a:rPr lang="en-CA" sz="3200" dirty="0">
                <a:ln>
                  <a:solidFill>
                    <a:srgbClr val="0000FF"/>
                  </a:solidFill>
                </a:ln>
                <a:solidFill>
                  <a:srgbClr val="FF0000"/>
                </a:solidFill>
                <a:latin typeface="Snap ITC" panose="04040A07060A02020202" pitchFamily="82" charset="0"/>
              </a:rPr>
              <a:t>p</a:t>
            </a:r>
            <a:r>
              <a:rPr lang="en-CA" sz="3200" u="sng" dirty="0">
                <a:ln>
                  <a:solidFill>
                    <a:srgbClr val="0000FF"/>
                  </a:solidFill>
                </a:ln>
                <a:solidFill>
                  <a:srgbClr val="FF0000"/>
                </a:solidFill>
                <a:latin typeface="Snap ITC" panose="04040A07060A02020202" pitchFamily="82" charset="0"/>
              </a:rPr>
              <a:t>ecific location</a:t>
            </a:r>
            <a:r>
              <a:rPr lang="en-CA" sz="3200" dirty="0">
                <a:ln>
                  <a:solidFill>
                    <a:srgbClr val="0000FF"/>
                  </a:solidFill>
                </a:ln>
                <a:solidFill>
                  <a:srgbClr val="FF0000"/>
                </a:solidFill>
                <a:latin typeface="Snap ITC" panose="04040A07060A02020202" pitchFamily="82" charset="0"/>
              </a:rPr>
              <a:t>?</a:t>
            </a:r>
            <a:endParaRPr lang="en-CA" sz="3200" b="1" dirty="0">
              <a:ln>
                <a:solidFill>
                  <a:srgbClr val="0000FF"/>
                </a:solidFill>
              </a:ln>
              <a:solidFill>
                <a:srgbClr val="FF0000"/>
              </a:solidFill>
              <a:latin typeface="Snap ITC" panose="04040A07060A02020202" pitchFamily="82" charset="0"/>
            </a:endParaRPr>
          </a:p>
        </p:txBody>
      </p:sp>
      <p:sp>
        <p:nvSpPr>
          <p:cNvPr id="2" name="Rectangle 1">
            <a:extLst>
              <a:ext uri="{FF2B5EF4-FFF2-40B4-BE49-F238E27FC236}">
                <a16:creationId xmlns:a16="http://schemas.microsoft.com/office/drawing/2014/main" id="{E8896906-26E0-4C7E-96AA-CFFFF2BEB7E2}"/>
              </a:ext>
            </a:extLst>
          </p:cNvPr>
          <p:cNvSpPr/>
          <p:nvPr/>
        </p:nvSpPr>
        <p:spPr>
          <a:xfrm>
            <a:off x="1136342" y="867266"/>
            <a:ext cx="1047566" cy="277953"/>
          </a:xfrm>
          <a:prstGeom prst="rect">
            <a:avLst/>
          </a:prstGeom>
          <a:noFill/>
          <a:ln w="7620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a16="http://schemas.microsoft.com/office/drawing/2014/main" id="{82615F7D-3240-414A-A09C-B2CF1791B39F}"/>
              </a:ext>
            </a:extLst>
          </p:cNvPr>
          <p:cNvCxnSpPr>
            <a:cxnSpLocks/>
          </p:cNvCxnSpPr>
          <p:nvPr/>
        </p:nvCxnSpPr>
        <p:spPr>
          <a:xfrm>
            <a:off x="1251751" y="1070887"/>
            <a:ext cx="852264"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9E2D96B9-6510-4E22-A55C-AFED4E1B091D}"/>
              </a:ext>
            </a:extLst>
          </p:cNvPr>
          <p:cNvGrpSpPr/>
          <p:nvPr/>
        </p:nvGrpSpPr>
        <p:grpSpPr>
          <a:xfrm>
            <a:off x="1203282" y="1437586"/>
            <a:ext cx="2873404" cy="1087081"/>
            <a:chOff x="1358930" y="1437586"/>
            <a:chExt cx="2873404" cy="1087081"/>
          </a:xfrm>
        </p:grpSpPr>
        <p:grpSp>
          <p:nvGrpSpPr>
            <p:cNvPr id="19" name="Group 18">
              <a:extLst>
                <a:ext uri="{FF2B5EF4-FFF2-40B4-BE49-F238E27FC236}">
                  <a16:creationId xmlns:a16="http://schemas.microsoft.com/office/drawing/2014/main" id="{8FC76FC7-A975-42AA-A922-9FA161872E43}"/>
                </a:ext>
              </a:extLst>
            </p:cNvPr>
            <p:cNvGrpSpPr/>
            <p:nvPr/>
          </p:nvGrpSpPr>
          <p:grpSpPr>
            <a:xfrm>
              <a:off x="1358930" y="1437586"/>
              <a:ext cx="2873404" cy="1087081"/>
              <a:chOff x="1368658" y="1437586"/>
              <a:chExt cx="2873404" cy="1087081"/>
            </a:xfrm>
          </p:grpSpPr>
          <p:sp>
            <p:nvSpPr>
              <p:cNvPr id="12" name="Rectangle: Rounded Corners 11">
                <a:extLst>
                  <a:ext uri="{FF2B5EF4-FFF2-40B4-BE49-F238E27FC236}">
                    <a16:creationId xmlns:a16="http://schemas.microsoft.com/office/drawing/2014/main" id="{E41E0644-62D0-4951-96EC-FCA2267762E3}"/>
                  </a:ext>
                </a:extLst>
              </p:cNvPr>
              <p:cNvSpPr/>
              <p:nvPr/>
            </p:nvSpPr>
            <p:spPr>
              <a:xfrm>
                <a:off x="1368658" y="1437586"/>
                <a:ext cx="2873404" cy="1087081"/>
              </a:xfrm>
              <a:prstGeom prst="roundRect">
                <a:avLst/>
              </a:prstGeom>
              <a:solidFill>
                <a:schemeClr val="tx1">
                  <a:lumMod val="95000"/>
                  <a:lumOff val="5000"/>
                </a:schemeClr>
              </a:solidFill>
              <a:ln>
                <a:solidFill>
                  <a:srgbClr val="F74FEB"/>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8800" dirty="0">
                    <a:solidFill>
                      <a:schemeClr val="accent2">
                        <a:lumMod val="60000"/>
                        <a:lumOff val="40000"/>
                      </a:schemeClr>
                    </a:solidFill>
                    <a:effectLst>
                      <a:glow rad="50800">
                        <a:schemeClr val="accent6">
                          <a:satMod val="175000"/>
                          <a:alpha val="40000"/>
                        </a:schemeClr>
                      </a:glow>
                    </a:effectLst>
                  </a:rPr>
                  <a:t>Look!</a:t>
                </a:r>
              </a:p>
            </p:txBody>
          </p:sp>
          <p:sp>
            <p:nvSpPr>
              <p:cNvPr id="14" name="Oval 13">
                <a:extLst>
                  <a:ext uri="{FF2B5EF4-FFF2-40B4-BE49-F238E27FC236}">
                    <a16:creationId xmlns:a16="http://schemas.microsoft.com/office/drawing/2014/main" id="{4D2DCCD4-C6C4-4ED2-B27D-9BD4992F6EC3}"/>
                  </a:ext>
                </a:extLst>
              </p:cNvPr>
              <p:cNvSpPr/>
              <p:nvPr/>
            </p:nvSpPr>
            <p:spPr>
              <a:xfrm rot="20615642">
                <a:off x="2174221" y="1898357"/>
                <a:ext cx="256804" cy="187074"/>
              </a:xfrm>
              <a:prstGeom prst="ellipse">
                <a:avLst/>
              </a:prstGeom>
              <a:solidFill>
                <a:srgbClr val="00FFFF"/>
              </a:solidFill>
              <a:ln w="6350">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5" name="Oval 14">
              <a:extLst>
                <a:ext uri="{FF2B5EF4-FFF2-40B4-BE49-F238E27FC236}">
                  <a16:creationId xmlns:a16="http://schemas.microsoft.com/office/drawing/2014/main" id="{155FDB9A-B61F-41FF-98DC-D43E711CF11E}"/>
                </a:ext>
              </a:extLst>
            </p:cNvPr>
            <p:cNvSpPr/>
            <p:nvPr/>
          </p:nvSpPr>
          <p:spPr>
            <a:xfrm rot="20615642">
              <a:off x="2757112" y="1901292"/>
              <a:ext cx="256804" cy="187074"/>
            </a:xfrm>
            <a:prstGeom prst="ellipse">
              <a:avLst/>
            </a:prstGeom>
            <a:solidFill>
              <a:srgbClr val="00FFFF"/>
            </a:solidFill>
            <a:ln w="6350">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cxnSp>
        <p:nvCxnSpPr>
          <p:cNvPr id="17" name="Straight Arrow Connector 16">
            <a:extLst>
              <a:ext uri="{FF2B5EF4-FFF2-40B4-BE49-F238E27FC236}">
                <a16:creationId xmlns:a16="http://schemas.microsoft.com/office/drawing/2014/main" id="{0BF5CC89-6415-4392-8873-C446CDA5C02B}"/>
              </a:ext>
            </a:extLst>
          </p:cNvPr>
          <p:cNvCxnSpPr>
            <a:cxnSpLocks/>
          </p:cNvCxnSpPr>
          <p:nvPr/>
        </p:nvCxnSpPr>
        <p:spPr>
          <a:xfrm flipH="1" flipV="1">
            <a:off x="1781667" y="1113474"/>
            <a:ext cx="518472" cy="537964"/>
          </a:xfrm>
          <a:prstGeom prst="straightConnector1">
            <a:avLst/>
          </a:prstGeom>
          <a:ln w="38100">
            <a:solidFill>
              <a:srgbClr val="0000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2" name="Rectangle: Rounded Corners 21">
            <a:extLst>
              <a:ext uri="{FF2B5EF4-FFF2-40B4-BE49-F238E27FC236}">
                <a16:creationId xmlns:a16="http://schemas.microsoft.com/office/drawing/2014/main" id="{A3747276-DAA9-4951-9AA3-1F6FEEA854A1}"/>
              </a:ext>
            </a:extLst>
          </p:cNvPr>
          <p:cNvSpPr/>
          <p:nvPr/>
        </p:nvSpPr>
        <p:spPr>
          <a:xfrm>
            <a:off x="1781668" y="232258"/>
            <a:ext cx="8743660" cy="39751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3600" b="1" dirty="0">
                <a:ln w="28575">
                  <a:solidFill>
                    <a:srgbClr val="0000FF"/>
                  </a:solidFill>
                  <a:prstDash val="solid"/>
                </a:ln>
                <a:solidFill>
                  <a:srgbClr val="00FFFF"/>
                </a:solidFill>
                <a:effectLst>
                  <a:glow rad="127000">
                    <a:srgbClr val="FFFF00"/>
                  </a:glow>
                  <a:outerShdw dist="38100" dir="2640000" sx="101000" sy="101000" algn="bl" rotWithShape="0">
                    <a:srgbClr val="C00000"/>
                  </a:outerShdw>
                </a:effectLst>
                <a:latin typeface="Snap ITC" panose="04040A07060A02020202" pitchFamily="82" charset="0"/>
              </a:rPr>
              <a:t>Tav</a:t>
            </a:r>
            <a:r>
              <a:rPr lang="en-CA" sz="3600" dirty="0">
                <a:ln>
                  <a:solidFill>
                    <a:srgbClr val="0000FF"/>
                  </a:solidFill>
                </a:ln>
                <a:solidFill>
                  <a:srgbClr val="00B050"/>
                </a:solidFill>
                <a:latin typeface="Snap ITC" panose="04040A07060A02020202" pitchFamily="82" charset="0"/>
              </a:rPr>
              <a:t> - The </a:t>
            </a:r>
            <a:r>
              <a:rPr lang="en-CA" sz="3600" dirty="0">
                <a:ln>
                  <a:solidFill>
                    <a:srgbClr val="0000FF"/>
                  </a:solidFill>
                </a:ln>
                <a:solidFill>
                  <a:srgbClr val="00B050"/>
                </a:solidFill>
                <a:effectLst>
                  <a:glow rad="127000">
                    <a:srgbClr val="FFFF00"/>
                  </a:glow>
                </a:effectLst>
                <a:latin typeface="Snap ITC" panose="04040A07060A02020202" pitchFamily="82" charset="0"/>
              </a:rPr>
              <a:t>Primary</a:t>
            </a:r>
            <a:r>
              <a:rPr lang="en-CA" sz="3600" dirty="0">
                <a:ln>
                  <a:solidFill>
                    <a:srgbClr val="0000FF"/>
                  </a:solidFill>
                </a:ln>
                <a:solidFill>
                  <a:srgbClr val="00B050"/>
                </a:solidFill>
                <a:latin typeface="Snap ITC" panose="04040A07060A02020202" pitchFamily="82" charset="0"/>
              </a:rPr>
              <a:t> Focus Today!</a:t>
            </a:r>
          </a:p>
        </p:txBody>
      </p:sp>
    </p:spTree>
    <p:extLst>
      <p:ext uri="{BB962C8B-B14F-4D97-AF65-F5344CB8AC3E}">
        <p14:creationId xmlns:p14="http://schemas.microsoft.com/office/powerpoint/2010/main" val="138675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1500"/>
                                        <p:tgtEl>
                                          <p:spTgt spid="22"/>
                                        </p:tgtEl>
                                      </p:cBhvr>
                                    </p:animEffect>
                                  </p:childTnLst>
                                </p:cTn>
                              </p:par>
                            </p:childTnLst>
                          </p:cTn>
                        </p:par>
                        <p:par>
                          <p:cTn id="8" fill="hold">
                            <p:stCondLst>
                              <p:cond delay="2000"/>
                            </p:stCondLst>
                            <p:childTnLst>
                              <p:par>
                                <p:cTn id="9" presetID="21" presetClass="entr" presetSubtype="3"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3)">
                                      <p:cBhvr>
                                        <p:cTn id="11" dur="2000"/>
                                        <p:tgtEl>
                                          <p:spTgt spid="2"/>
                                        </p:tgtEl>
                                      </p:cBhvr>
                                    </p:animEffect>
                                  </p:childTnLst>
                                </p:cTn>
                              </p:par>
                              <p:par>
                                <p:cTn id="12" presetID="42" presetClass="entr" presetSubtype="0" fill="hold" nodeType="withEffect">
                                  <p:stCondLst>
                                    <p:cond delay="25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par>
                          <p:cTn id="17" fill="hold">
                            <p:stCondLst>
                              <p:cond delay="4000"/>
                            </p:stCondLst>
                            <p:childTnLst>
                              <p:par>
                                <p:cTn id="18" presetID="14" presetClass="entr" presetSubtype="1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randombar(horizontal)">
                                      <p:cBhvr>
                                        <p:cTn id="20" dur="500"/>
                                        <p:tgtEl>
                                          <p:spTgt spid="20"/>
                                        </p:tgtEl>
                                      </p:cBhvr>
                                    </p:animEffect>
                                  </p:childTnLst>
                                </p:cTn>
                              </p:par>
                            </p:childTnLst>
                          </p:cTn>
                        </p:par>
                        <p:par>
                          <p:cTn id="21" fill="hold">
                            <p:stCondLst>
                              <p:cond delay="4500"/>
                            </p:stCondLst>
                            <p:childTnLst>
                              <p:par>
                                <p:cTn id="22" presetID="22" presetClass="entr" presetSubtype="4"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1500"/>
                                        <p:tgtEl>
                                          <p:spTgt spid="17"/>
                                        </p:tgtEl>
                                      </p:cBhvr>
                                    </p:animEffect>
                                  </p:childTnLst>
                                </p:cTn>
                              </p:par>
                            </p:childTnLst>
                          </p:cTn>
                        </p:par>
                        <p:par>
                          <p:cTn id="25" fill="hold">
                            <p:stCondLst>
                              <p:cond delay="6000"/>
                            </p:stCondLst>
                            <p:childTnLst>
                              <p:par>
                                <p:cTn id="26" presetID="35" presetClass="emph" presetSubtype="0" repeatCount="3000" fill="hold" nodeType="afterEffect">
                                  <p:stCondLst>
                                    <p:cond delay="0"/>
                                  </p:stCondLst>
                                  <p:childTnLst>
                                    <p:anim calcmode="discrete" valueType="str">
                                      <p:cBhvr>
                                        <p:cTn id="27" dur="1000" fill="hold"/>
                                        <p:tgtEl>
                                          <p:spTgt spid="20"/>
                                        </p:tgtEl>
                                        <p:attrNameLst>
                                          <p:attrName>style.visibility</p:attrName>
                                        </p:attrNameLst>
                                      </p:cBhvr>
                                      <p:tavLst>
                                        <p:tav tm="0">
                                          <p:val>
                                            <p:strVal val="hidden"/>
                                          </p:val>
                                        </p:tav>
                                        <p:tav tm="50000">
                                          <p:val>
                                            <p:strVal val="visible"/>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 grpId="0" animBg="1"/>
      <p:bldP spid="22"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1E8C30-664D-47C2-B2F6-5E1AA75EA9F1}"/>
              </a:ext>
            </a:extLst>
          </p:cNvPr>
          <p:cNvSpPr>
            <a:spLocks noGrp="1"/>
          </p:cNvSpPr>
          <p:nvPr>
            <p:ph type="sldNum" sz="quarter" idx="12"/>
          </p:nvPr>
        </p:nvSpPr>
        <p:spPr>
          <a:xfrm>
            <a:off x="9448800" y="6492875"/>
            <a:ext cx="2743200" cy="365125"/>
          </a:xfrm>
        </p:spPr>
        <p:txBody>
          <a:bodyPr/>
          <a:lstStyle/>
          <a:p>
            <a:fld id="{CAB0B796-0BEC-434C-B7F9-2382C16E0666}" type="slidenum">
              <a:rPr lang="en-CA" smtClean="0">
                <a:solidFill>
                  <a:schemeClr val="tx1"/>
                </a:solidFill>
              </a:rPr>
              <a:t>51</a:t>
            </a:fld>
            <a:endParaRPr lang="en-CA" dirty="0">
              <a:solidFill>
                <a:schemeClr val="tx1"/>
              </a:solidFill>
            </a:endParaRPr>
          </a:p>
        </p:txBody>
      </p:sp>
      <p:sp>
        <p:nvSpPr>
          <p:cNvPr id="7" name="Rectangle: Rounded Corners 6">
            <a:extLst>
              <a:ext uri="{FF2B5EF4-FFF2-40B4-BE49-F238E27FC236}">
                <a16:creationId xmlns:a16="http://schemas.microsoft.com/office/drawing/2014/main" id="{21C247B8-BACD-4984-966D-B99160F198E5}"/>
              </a:ext>
            </a:extLst>
          </p:cNvPr>
          <p:cNvSpPr/>
          <p:nvPr/>
        </p:nvSpPr>
        <p:spPr>
          <a:xfrm>
            <a:off x="1346537" y="3465513"/>
            <a:ext cx="9714825" cy="3063875"/>
          </a:xfrm>
          <a:prstGeom prst="roundRect">
            <a:avLst/>
          </a:prstGeom>
          <a:gradFill flip="none" rotWithShape="1">
            <a:gsLst>
              <a:gs pos="17000">
                <a:srgbClr val="FFFF00"/>
              </a:gs>
              <a:gs pos="87000">
                <a:srgbClr val="00FFFF"/>
              </a:gs>
            </a:gsLst>
            <a:lin ang="13500000" scaled="1"/>
            <a:tileRect/>
          </a:gradFill>
          <a:ln>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2800" dirty="0">
                <a:solidFill>
                  <a:schemeClr val="tx1"/>
                </a:solidFill>
              </a:rPr>
              <a:t> This is </a:t>
            </a:r>
            <a:r>
              <a:rPr lang="en-CA" sz="2800" u="sng" dirty="0">
                <a:solidFill>
                  <a:schemeClr val="tx1"/>
                </a:solidFill>
              </a:rPr>
              <a:t>the</a:t>
            </a:r>
            <a:r>
              <a:rPr lang="en-CA" sz="2800" dirty="0">
                <a:solidFill>
                  <a:schemeClr val="tx1"/>
                </a:solidFill>
              </a:rPr>
              <a:t> question!</a:t>
            </a:r>
            <a:br>
              <a:rPr lang="en-CA" sz="2800" dirty="0">
                <a:solidFill>
                  <a:schemeClr val="tx1"/>
                </a:solidFill>
              </a:rPr>
            </a:br>
            <a:r>
              <a:rPr lang="en-CA" sz="2800" dirty="0">
                <a:solidFill>
                  <a:schemeClr val="tx1"/>
                </a:solidFill>
              </a:rPr>
              <a:t>In Genesis 1:2;      is - </a:t>
            </a:r>
            <a:r>
              <a:rPr lang="en-CA" sz="2800" dirty="0">
                <a:ln>
                  <a:solidFill>
                    <a:srgbClr val="0000FF"/>
                  </a:solidFill>
                </a:ln>
                <a:solidFill>
                  <a:srgbClr val="00FFFF"/>
                </a:solidFill>
                <a:effectLst>
                  <a:outerShdw blurRad="50800" dist="50800" dir="5400000" algn="ctr" rotWithShape="0">
                    <a:srgbClr val="CC99FF"/>
                  </a:outerShdw>
                </a:effectLst>
                <a:latin typeface="Arial Black" panose="020B0A04020102020204" pitchFamily="34" charset="0"/>
              </a:rPr>
              <a:t>Came to be </a:t>
            </a:r>
            <a:r>
              <a:rPr lang="en-CA" sz="2800" dirty="0">
                <a:solidFill>
                  <a:schemeClr val="tx1"/>
                </a:solidFill>
              </a:rPr>
              <a:t>– correct? </a:t>
            </a:r>
            <a:br>
              <a:rPr lang="en-CA" sz="2800" dirty="0">
                <a:solidFill>
                  <a:schemeClr val="tx1"/>
                </a:solidFill>
              </a:rPr>
            </a:br>
            <a:r>
              <a:rPr lang="en-CA" sz="2800" dirty="0">
                <a:solidFill>
                  <a:schemeClr val="tx1"/>
                </a:solidFill>
              </a:rPr>
              <a:t>Or will the </a:t>
            </a:r>
            <a:r>
              <a:rPr lang="en-CA" sz="2800" b="1" dirty="0" err="1">
                <a:ln>
                  <a:solidFill>
                    <a:srgbClr val="CC00CC"/>
                  </a:solidFill>
                </a:ln>
                <a:solidFill>
                  <a:srgbClr val="0000FF"/>
                </a:solidFill>
                <a:effectLst>
                  <a:outerShdw blurRad="50800" dist="50800" dir="5400000" algn="ctr" rotWithShape="0">
                    <a:srgbClr val="663300"/>
                  </a:outerShdw>
                </a:effectLst>
                <a:latin typeface="Comic Sans MS" panose="030F0702030302020204" pitchFamily="66" charset="0"/>
              </a:rPr>
              <a:t>Charac</a:t>
            </a:r>
            <a:r>
              <a:rPr lang="en-CA" sz="2800" b="1" dirty="0" err="1">
                <a:ln w="12700">
                  <a:solidFill>
                    <a:srgbClr val="CC00CC"/>
                  </a:solidFill>
                </a:ln>
                <a:solidFill>
                  <a:srgbClr val="00FFFF"/>
                </a:solidFill>
                <a:effectLst>
                  <a:glow rad="228600">
                    <a:schemeClr val="accent4">
                      <a:satMod val="175000"/>
                      <a:alpha val="40000"/>
                    </a:schemeClr>
                  </a:glow>
                  <a:outerShdw blurRad="50800" dist="50800" dir="5400000" algn="ctr" rotWithShape="0">
                    <a:srgbClr val="663300"/>
                  </a:outerShdw>
                </a:effectLst>
                <a:latin typeface="Snap ITC" panose="04040A07060A02020202" pitchFamily="82" charset="0"/>
              </a:rPr>
              <a:t>T</a:t>
            </a:r>
            <a:r>
              <a:rPr lang="en-CA" sz="2800" b="1" dirty="0" err="1">
                <a:ln>
                  <a:solidFill>
                    <a:srgbClr val="CC00CC"/>
                  </a:solidFill>
                </a:ln>
                <a:solidFill>
                  <a:srgbClr val="0000FF"/>
                </a:solidFill>
                <a:effectLst>
                  <a:outerShdw blurRad="50800" dist="50800" dir="5400000" algn="ctr" rotWithShape="0">
                    <a:srgbClr val="663300"/>
                  </a:outerShdw>
                </a:effectLst>
                <a:latin typeface="Comic Sans MS" panose="030F0702030302020204" pitchFamily="66" charset="0"/>
              </a:rPr>
              <a:t>er</a:t>
            </a:r>
            <a:r>
              <a:rPr lang="en-CA" sz="2800" b="1" dirty="0">
                <a:ln>
                  <a:solidFill>
                    <a:srgbClr val="CC00CC"/>
                  </a:solidFill>
                </a:ln>
                <a:solidFill>
                  <a:srgbClr val="0000FF"/>
                </a:solidFill>
                <a:effectLst>
                  <a:outerShdw blurRad="50800" dist="50800" dir="5400000" algn="ctr" rotWithShape="0">
                    <a:srgbClr val="663300"/>
                  </a:outerShdw>
                </a:effectLst>
                <a:latin typeface="Comic Sans MS" panose="030F0702030302020204" pitchFamily="66" charset="0"/>
              </a:rPr>
              <a:t> of Yahuah </a:t>
            </a:r>
            <a:r>
              <a:rPr lang="en-CA" sz="2800" dirty="0">
                <a:solidFill>
                  <a:schemeClr val="tx1"/>
                </a:solidFill>
              </a:rPr>
              <a:t>–  reveal – </a:t>
            </a:r>
            <a:br>
              <a:rPr lang="en-CA" sz="2800" dirty="0">
                <a:solidFill>
                  <a:schemeClr val="tx1"/>
                </a:solidFill>
              </a:rPr>
            </a:br>
            <a:r>
              <a:rPr lang="en-CA" sz="2800" dirty="0">
                <a:solidFill>
                  <a:schemeClr val="tx1"/>
                </a:solidFill>
                <a:latin typeface="Arial Black" panose="020B0A04020102020204" pitchFamily="34" charset="0"/>
              </a:rPr>
              <a:t>was</a:t>
            </a:r>
            <a:r>
              <a:rPr lang="en-CA" sz="2800" dirty="0">
                <a:solidFill>
                  <a:schemeClr val="tx1"/>
                </a:solidFill>
              </a:rPr>
              <a:t> – is the proper translation??</a:t>
            </a:r>
            <a:br>
              <a:rPr lang="en-CA" sz="2800" dirty="0">
                <a:solidFill>
                  <a:schemeClr val="tx1"/>
                </a:solidFill>
              </a:rPr>
            </a:br>
            <a:endParaRPr lang="en-CA" sz="2800" dirty="0">
              <a:solidFill>
                <a:schemeClr val="tx1"/>
              </a:solidFill>
            </a:endParaRPr>
          </a:p>
          <a:p>
            <a:pPr algn="ctr"/>
            <a:r>
              <a:rPr lang="en-CA" sz="2800" b="1" dirty="0">
                <a:solidFill>
                  <a:schemeClr val="tx1"/>
                </a:solidFill>
              </a:rPr>
              <a:t>Very, </a:t>
            </a:r>
            <a:r>
              <a:rPr lang="en-CA" sz="2800" b="1" u="sng" dirty="0">
                <a:solidFill>
                  <a:schemeClr val="tx1"/>
                </a:solidFill>
                <a:effectLst>
                  <a:outerShdw blurRad="50800" dist="50800" dir="5400000" sx="101000" sy="101000" algn="ctr" rotWithShape="0">
                    <a:srgbClr val="F74FEB"/>
                  </a:outerShdw>
                </a:effectLst>
                <a:latin typeface="Arial Black" panose="020B0A04020102020204" pitchFamily="34" charset="0"/>
              </a:rPr>
              <a:t>VERY</a:t>
            </a:r>
            <a:r>
              <a:rPr lang="en-CA" sz="2800" b="1" dirty="0">
                <a:solidFill>
                  <a:schemeClr val="tx1"/>
                </a:solidFill>
              </a:rPr>
              <a:t> serious implications </a:t>
            </a:r>
            <a:br>
              <a:rPr lang="en-CA" sz="2800" b="1" dirty="0">
                <a:solidFill>
                  <a:schemeClr val="tx1"/>
                </a:solidFill>
              </a:rPr>
            </a:br>
            <a:r>
              <a:rPr lang="en-CA" sz="2800" b="1" dirty="0">
                <a:solidFill>
                  <a:schemeClr val="tx1"/>
                </a:solidFill>
              </a:rPr>
              <a:t>rest upon </a:t>
            </a:r>
            <a:r>
              <a:rPr lang="en-CA" sz="2800" b="1" dirty="0">
                <a:solidFill>
                  <a:schemeClr val="tx1"/>
                </a:solidFill>
                <a:effectLst>
                  <a:glow rad="127000">
                    <a:srgbClr val="00FFFF"/>
                  </a:glow>
                </a:effectLst>
              </a:rPr>
              <a:t>your</a:t>
            </a:r>
            <a:r>
              <a:rPr lang="en-CA" sz="2800" b="1" dirty="0">
                <a:solidFill>
                  <a:schemeClr val="tx1"/>
                </a:solidFill>
              </a:rPr>
              <a:t> final selection.</a:t>
            </a:r>
            <a:endParaRPr lang="en-CA" sz="2800" b="1" dirty="0">
              <a:solidFill>
                <a:srgbClr val="0000FF"/>
              </a:solidFill>
            </a:endParaRPr>
          </a:p>
        </p:txBody>
      </p:sp>
      <p:pic>
        <p:nvPicPr>
          <p:cNvPr id="5" name="Picture 4">
            <a:extLst>
              <a:ext uri="{FF2B5EF4-FFF2-40B4-BE49-F238E27FC236}">
                <a16:creationId xmlns:a16="http://schemas.microsoft.com/office/drawing/2014/main" id="{41016D92-0327-419B-8BEE-D3654DC66BC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840" y="867266"/>
            <a:ext cx="11900425" cy="2347274"/>
          </a:xfrm>
          <a:prstGeom prst="rect">
            <a:avLst/>
          </a:prstGeom>
        </p:spPr>
      </p:pic>
      <p:sp>
        <p:nvSpPr>
          <p:cNvPr id="6" name="Arrow: Bent 5">
            <a:extLst>
              <a:ext uri="{FF2B5EF4-FFF2-40B4-BE49-F238E27FC236}">
                <a16:creationId xmlns:a16="http://schemas.microsoft.com/office/drawing/2014/main" id="{85A576BD-8D08-45C0-B773-91BEE4CE1021}"/>
              </a:ext>
            </a:extLst>
          </p:cNvPr>
          <p:cNvSpPr/>
          <p:nvPr/>
        </p:nvSpPr>
        <p:spPr>
          <a:xfrm rot="16200000" flipH="1" flipV="1">
            <a:off x="5778053" y="-3955323"/>
            <a:ext cx="1724392" cy="9947155"/>
          </a:xfrm>
          <a:prstGeom prst="bentArrow">
            <a:avLst>
              <a:gd name="adj1" fmla="val 34937"/>
              <a:gd name="adj2" fmla="val 43716"/>
              <a:gd name="adj3" fmla="val 33734"/>
              <a:gd name="adj4" fmla="val 43750"/>
            </a:avLst>
          </a:prstGeom>
          <a:solidFill>
            <a:srgbClr val="FFCCFF"/>
          </a:solidFill>
          <a:ln>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8" name="Rectangle: Rounded Corners 7">
            <a:extLst>
              <a:ext uri="{FF2B5EF4-FFF2-40B4-BE49-F238E27FC236}">
                <a16:creationId xmlns:a16="http://schemas.microsoft.com/office/drawing/2014/main" id="{A8E0EC0B-D727-4C24-937C-DB649448A874}"/>
              </a:ext>
            </a:extLst>
          </p:cNvPr>
          <p:cNvSpPr/>
          <p:nvPr/>
        </p:nvSpPr>
        <p:spPr>
          <a:xfrm>
            <a:off x="6627043" y="1234910"/>
            <a:ext cx="2017336" cy="405353"/>
          </a:xfrm>
          <a:prstGeom prst="roundRect">
            <a:avLst>
              <a:gd name="adj" fmla="val 50000"/>
            </a:avLst>
          </a:prstGeom>
          <a:solidFill>
            <a:schemeClr val="accent2">
              <a:lumMod val="60000"/>
              <a:lumOff val="40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a:solidFill>
                  <a:srgbClr val="0000FF"/>
                </a:solidFill>
              </a:rPr>
              <a:t>Genesis 1:2</a:t>
            </a:r>
          </a:p>
        </p:txBody>
      </p:sp>
      <p:sp>
        <p:nvSpPr>
          <p:cNvPr id="2" name="Rectangle 1">
            <a:extLst>
              <a:ext uri="{FF2B5EF4-FFF2-40B4-BE49-F238E27FC236}">
                <a16:creationId xmlns:a16="http://schemas.microsoft.com/office/drawing/2014/main" id="{E8896906-26E0-4C7E-96AA-CFFFF2BEB7E2}"/>
              </a:ext>
            </a:extLst>
          </p:cNvPr>
          <p:cNvSpPr/>
          <p:nvPr/>
        </p:nvSpPr>
        <p:spPr>
          <a:xfrm>
            <a:off x="1136342" y="867266"/>
            <a:ext cx="1047566" cy="277953"/>
          </a:xfrm>
          <a:prstGeom prst="rect">
            <a:avLst/>
          </a:prstGeom>
          <a:noFill/>
          <a:ln w="7620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a16="http://schemas.microsoft.com/office/drawing/2014/main" id="{82615F7D-3240-414A-A09C-B2CF1791B39F}"/>
              </a:ext>
            </a:extLst>
          </p:cNvPr>
          <p:cNvCxnSpPr>
            <a:cxnSpLocks/>
          </p:cNvCxnSpPr>
          <p:nvPr/>
        </p:nvCxnSpPr>
        <p:spPr>
          <a:xfrm>
            <a:off x="1251751" y="1070887"/>
            <a:ext cx="852264"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9E2D96B9-6510-4E22-A55C-AFED4E1B091D}"/>
              </a:ext>
            </a:extLst>
          </p:cNvPr>
          <p:cNvGrpSpPr/>
          <p:nvPr/>
        </p:nvGrpSpPr>
        <p:grpSpPr>
          <a:xfrm>
            <a:off x="1203282" y="1437586"/>
            <a:ext cx="2873404" cy="1087081"/>
            <a:chOff x="1358930" y="1437586"/>
            <a:chExt cx="2873404" cy="1087081"/>
          </a:xfrm>
        </p:grpSpPr>
        <p:grpSp>
          <p:nvGrpSpPr>
            <p:cNvPr id="19" name="Group 18">
              <a:extLst>
                <a:ext uri="{FF2B5EF4-FFF2-40B4-BE49-F238E27FC236}">
                  <a16:creationId xmlns:a16="http://schemas.microsoft.com/office/drawing/2014/main" id="{8FC76FC7-A975-42AA-A922-9FA161872E43}"/>
                </a:ext>
              </a:extLst>
            </p:cNvPr>
            <p:cNvGrpSpPr/>
            <p:nvPr/>
          </p:nvGrpSpPr>
          <p:grpSpPr>
            <a:xfrm>
              <a:off x="1358930" y="1437586"/>
              <a:ext cx="2873404" cy="1087081"/>
              <a:chOff x="1368658" y="1437586"/>
              <a:chExt cx="2873404" cy="1087081"/>
            </a:xfrm>
          </p:grpSpPr>
          <p:sp>
            <p:nvSpPr>
              <p:cNvPr id="12" name="Rectangle: Rounded Corners 11">
                <a:extLst>
                  <a:ext uri="{FF2B5EF4-FFF2-40B4-BE49-F238E27FC236}">
                    <a16:creationId xmlns:a16="http://schemas.microsoft.com/office/drawing/2014/main" id="{E41E0644-62D0-4951-96EC-FCA2267762E3}"/>
                  </a:ext>
                </a:extLst>
              </p:cNvPr>
              <p:cNvSpPr/>
              <p:nvPr/>
            </p:nvSpPr>
            <p:spPr>
              <a:xfrm>
                <a:off x="1368658" y="1437586"/>
                <a:ext cx="2873404" cy="1087081"/>
              </a:xfrm>
              <a:prstGeom prst="roundRect">
                <a:avLst/>
              </a:prstGeom>
              <a:solidFill>
                <a:schemeClr val="tx1">
                  <a:lumMod val="95000"/>
                  <a:lumOff val="5000"/>
                </a:schemeClr>
              </a:solidFill>
              <a:ln>
                <a:solidFill>
                  <a:srgbClr val="F74FEB"/>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8800" dirty="0">
                    <a:solidFill>
                      <a:schemeClr val="accent2">
                        <a:lumMod val="60000"/>
                        <a:lumOff val="40000"/>
                      </a:schemeClr>
                    </a:solidFill>
                    <a:effectLst>
                      <a:glow rad="50800">
                        <a:schemeClr val="accent6">
                          <a:satMod val="175000"/>
                          <a:alpha val="40000"/>
                        </a:schemeClr>
                      </a:glow>
                    </a:effectLst>
                  </a:rPr>
                  <a:t>Look!</a:t>
                </a:r>
              </a:p>
            </p:txBody>
          </p:sp>
          <p:sp>
            <p:nvSpPr>
              <p:cNvPr id="14" name="Oval 13">
                <a:extLst>
                  <a:ext uri="{FF2B5EF4-FFF2-40B4-BE49-F238E27FC236}">
                    <a16:creationId xmlns:a16="http://schemas.microsoft.com/office/drawing/2014/main" id="{4D2DCCD4-C6C4-4ED2-B27D-9BD4992F6EC3}"/>
                  </a:ext>
                </a:extLst>
              </p:cNvPr>
              <p:cNvSpPr/>
              <p:nvPr/>
            </p:nvSpPr>
            <p:spPr>
              <a:xfrm rot="20615642">
                <a:off x="2174221" y="1898357"/>
                <a:ext cx="256804" cy="187074"/>
              </a:xfrm>
              <a:prstGeom prst="ellipse">
                <a:avLst/>
              </a:prstGeom>
              <a:solidFill>
                <a:srgbClr val="00FFFF"/>
              </a:solidFill>
              <a:ln w="6350">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5" name="Oval 14">
              <a:extLst>
                <a:ext uri="{FF2B5EF4-FFF2-40B4-BE49-F238E27FC236}">
                  <a16:creationId xmlns:a16="http://schemas.microsoft.com/office/drawing/2014/main" id="{155FDB9A-B61F-41FF-98DC-D43E711CF11E}"/>
                </a:ext>
              </a:extLst>
            </p:cNvPr>
            <p:cNvSpPr/>
            <p:nvPr/>
          </p:nvSpPr>
          <p:spPr>
            <a:xfrm rot="20615642">
              <a:off x="2757112" y="1901292"/>
              <a:ext cx="256804" cy="187074"/>
            </a:xfrm>
            <a:prstGeom prst="ellipse">
              <a:avLst/>
            </a:prstGeom>
            <a:solidFill>
              <a:srgbClr val="00FFFF"/>
            </a:solidFill>
            <a:ln w="6350">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cxnSp>
        <p:nvCxnSpPr>
          <p:cNvPr id="17" name="Straight Arrow Connector 16">
            <a:extLst>
              <a:ext uri="{FF2B5EF4-FFF2-40B4-BE49-F238E27FC236}">
                <a16:creationId xmlns:a16="http://schemas.microsoft.com/office/drawing/2014/main" id="{0BF5CC89-6415-4392-8873-C446CDA5C02B}"/>
              </a:ext>
            </a:extLst>
          </p:cNvPr>
          <p:cNvCxnSpPr>
            <a:cxnSpLocks/>
          </p:cNvCxnSpPr>
          <p:nvPr/>
        </p:nvCxnSpPr>
        <p:spPr>
          <a:xfrm flipH="1" flipV="1">
            <a:off x="1781667" y="1113474"/>
            <a:ext cx="518472" cy="537964"/>
          </a:xfrm>
          <a:prstGeom prst="straightConnector1">
            <a:avLst/>
          </a:prstGeom>
          <a:ln w="38100">
            <a:solidFill>
              <a:srgbClr val="0000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2" name="Rectangle: Rounded Corners 21">
            <a:extLst>
              <a:ext uri="{FF2B5EF4-FFF2-40B4-BE49-F238E27FC236}">
                <a16:creationId xmlns:a16="http://schemas.microsoft.com/office/drawing/2014/main" id="{A3747276-DAA9-4951-9AA3-1F6FEEA854A1}"/>
              </a:ext>
            </a:extLst>
          </p:cNvPr>
          <p:cNvSpPr/>
          <p:nvPr/>
        </p:nvSpPr>
        <p:spPr>
          <a:xfrm>
            <a:off x="1781668" y="232258"/>
            <a:ext cx="8743660" cy="39751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3600" dirty="0">
                <a:ln w="19050">
                  <a:solidFill>
                    <a:srgbClr val="0000FF"/>
                  </a:solidFill>
                </a:ln>
                <a:solidFill>
                  <a:srgbClr val="FFFF00"/>
                </a:solidFill>
                <a:latin typeface="Snap ITC" panose="04040A07060A02020202" pitchFamily="82" charset="0"/>
              </a:rPr>
              <a:t>Tav</a:t>
            </a:r>
            <a:r>
              <a:rPr lang="en-CA" sz="3600" dirty="0">
                <a:ln>
                  <a:solidFill>
                    <a:srgbClr val="0000FF"/>
                  </a:solidFill>
                </a:ln>
                <a:solidFill>
                  <a:srgbClr val="00B050"/>
                </a:solidFill>
                <a:latin typeface="Snap ITC" panose="04040A07060A02020202" pitchFamily="82" charset="0"/>
              </a:rPr>
              <a:t> - The </a:t>
            </a:r>
            <a:r>
              <a:rPr lang="en-CA" sz="3600" dirty="0">
                <a:ln>
                  <a:solidFill>
                    <a:srgbClr val="0000FF"/>
                  </a:solidFill>
                </a:ln>
                <a:solidFill>
                  <a:srgbClr val="00B050"/>
                </a:solidFill>
                <a:effectLst>
                  <a:glow rad="127000">
                    <a:srgbClr val="FFFF00"/>
                  </a:glow>
                </a:effectLst>
                <a:latin typeface="Snap ITC" panose="04040A07060A02020202" pitchFamily="82" charset="0"/>
              </a:rPr>
              <a:t>Primary</a:t>
            </a:r>
            <a:r>
              <a:rPr lang="en-CA" sz="3600" dirty="0">
                <a:ln>
                  <a:solidFill>
                    <a:srgbClr val="0000FF"/>
                  </a:solidFill>
                </a:ln>
                <a:solidFill>
                  <a:srgbClr val="00B050"/>
                </a:solidFill>
                <a:latin typeface="Snap ITC" panose="04040A07060A02020202" pitchFamily="82" charset="0"/>
              </a:rPr>
              <a:t> Focus Today!</a:t>
            </a:r>
          </a:p>
        </p:txBody>
      </p:sp>
    </p:spTree>
    <p:extLst>
      <p:ext uri="{BB962C8B-B14F-4D97-AF65-F5344CB8AC3E}">
        <p14:creationId xmlns:p14="http://schemas.microsoft.com/office/powerpoint/2010/main" val="445507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1500"/>
                                        <p:tgtEl>
                                          <p:spTgt spid="22"/>
                                        </p:tgtEl>
                                      </p:cBhvr>
                                    </p:animEffect>
                                  </p:childTnLst>
                                </p:cTn>
                              </p:par>
                            </p:childTnLst>
                          </p:cTn>
                        </p:par>
                        <p:par>
                          <p:cTn id="8" fill="hold">
                            <p:stCondLst>
                              <p:cond delay="2000"/>
                            </p:stCondLst>
                            <p:childTnLst>
                              <p:par>
                                <p:cTn id="9" presetID="21" presetClass="entr" presetSubtype="3"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3)">
                                      <p:cBhvr>
                                        <p:cTn id="11" dur="2000"/>
                                        <p:tgtEl>
                                          <p:spTgt spid="2"/>
                                        </p:tgtEl>
                                      </p:cBhvr>
                                    </p:animEffect>
                                  </p:childTnLst>
                                </p:cTn>
                              </p:par>
                              <p:par>
                                <p:cTn id="12" presetID="42" presetClass="entr" presetSubtype="0" fill="hold" nodeType="withEffect">
                                  <p:stCondLst>
                                    <p:cond delay="25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par>
                          <p:cTn id="17" fill="hold">
                            <p:stCondLst>
                              <p:cond delay="4000"/>
                            </p:stCondLst>
                            <p:childTnLst>
                              <p:par>
                                <p:cTn id="18" presetID="14" presetClass="entr" presetSubtype="1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randombar(horizontal)">
                                      <p:cBhvr>
                                        <p:cTn id="20" dur="500"/>
                                        <p:tgtEl>
                                          <p:spTgt spid="20"/>
                                        </p:tgtEl>
                                      </p:cBhvr>
                                    </p:animEffect>
                                  </p:childTnLst>
                                </p:cTn>
                              </p:par>
                            </p:childTnLst>
                          </p:cTn>
                        </p:par>
                        <p:par>
                          <p:cTn id="21" fill="hold">
                            <p:stCondLst>
                              <p:cond delay="4500"/>
                            </p:stCondLst>
                            <p:childTnLst>
                              <p:par>
                                <p:cTn id="22" presetID="22" presetClass="entr" presetSubtype="4"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1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ntr" presetSubtype="16"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diamond(in)">
                                      <p:cBhvr>
                                        <p:cTn id="2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22"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4EC963-26C0-47C3-825E-1549001FC476}"/>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50903" y="360552"/>
            <a:ext cx="4917686" cy="6360923"/>
          </a:xfrm>
          <a:prstGeom prst="rect">
            <a:avLst/>
          </a:prstGeom>
          <a:ln>
            <a:solidFill>
              <a:srgbClr val="002060"/>
            </a:solidFill>
          </a:ln>
        </p:spPr>
      </p:pic>
      <p:sp>
        <p:nvSpPr>
          <p:cNvPr id="4" name="Slide Number Placeholder 3">
            <a:extLst>
              <a:ext uri="{FF2B5EF4-FFF2-40B4-BE49-F238E27FC236}">
                <a16:creationId xmlns:a16="http://schemas.microsoft.com/office/drawing/2014/main" id="{0E1E8C30-664D-47C2-B2F6-5E1AA75EA9F1}"/>
              </a:ext>
            </a:extLst>
          </p:cNvPr>
          <p:cNvSpPr>
            <a:spLocks noGrp="1"/>
          </p:cNvSpPr>
          <p:nvPr>
            <p:ph type="sldNum" sz="quarter" idx="12"/>
          </p:nvPr>
        </p:nvSpPr>
        <p:spPr>
          <a:xfrm>
            <a:off x="9448800" y="6492875"/>
            <a:ext cx="2743200" cy="365125"/>
          </a:xfrm>
        </p:spPr>
        <p:txBody>
          <a:bodyPr/>
          <a:lstStyle/>
          <a:p>
            <a:fld id="{CAB0B796-0BEC-434C-B7F9-2382C16E0666}" type="slidenum">
              <a:rPr lang="en-CA" smtClean="0">
                <a:solidFill>
                  <a:schemeClr val="tx1"/>
                </a:solidFill>
              </a:rPr>
              <a:t>52</a:t>
            </a:fld>
            <a:endParaRPr lang="en-CA" dirty="0">
              <a:solidFill>
                <a:schemeClr val="tx1"/>
              </a:solidFill>
            </a:endParaRPr>
          </a:p>
        </p:txBody>
      </p:sp>
      <p:sp>
        <p:nvSpPr>
          <p:cNvPr id="6" name="Arrow: Bent 5">
            <a:extLst>
              <a:ext uri="{FF2B5EF4-FFF2-40B4-BE49-F238E27FC236}">
                <a16:creationId xmlns:a16="http://schemas.microsoft.com/office/drawing/2014/main" id="{85A576BD-8D08-45C0-B773-91BEE4CE1021}"/>
              </a:ext>
            </a:extLst>
          </p:cNvPr>
          <p:cNvSpPr/>
          <p:nvPr/>
        </p:nvSpPr>
        <p:spPr>
          <a:xfrm rot="16200000" flipH="1">
            <a:off x="5564460" y="-2676291"/>
            <a:ext cx="457197" cy="5965903"/>
          </a:xfrm>
          <a:prstGeom prst="bentArrow">
            <a:avLst>
              <a:gd name="adj1" fmla="val 25000"/>
              <a:gd name="adj2" fmla="val 43716"/>
              <a:gd name="adj3" fmla="val 33734"/>
              <a:gd name="adj4" fmla="val 43750"/>
            </a:avLst>
          </a:prstGeom>
          <a:solidFill>
            <a:srgbClr val="FFCCFF"/>
          </a:solidFill>
          <a:ln>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7" name="Rectangle: Rounded Corners 6">
            <a:extLst>
              <a:ext uri="{FF2B5EF4-FFF2-40B4-BE49-F238E27FC236}">
                <a16:creationId xmlns:a16="http://schemas.microsoft.com/office/drawing/2014/main" id="{21C247B8-BACD-4984-966D-B99160F198E5}"/>
              </a:ext>
            </a:extLst>
          </p:cNvPr>
          <p:cNvSpPr/>
          <p:nvPr/>
        </p:nvSpPr>
        <p:spPr>
          <a:xfrm>
            <a:off x="5755888" y="264377"/>
            <a:ext cx="5965903" cy="32115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Interesting Point!  </a:t>
            </a:r>
            <a:r>
              <a:rPr lang="en-CA" sz="2800" b="1" dirty="0">
                <a:solidFill>
                  <a:schemeClr val="tx1"/>
                </a:solidFill>
                <a:effectLst>
                  <a:glow rad="228600">
                    <a:schemeClr val="accent6">
                      <a:satMod val="175000"/>
                      <a:alpha val="40000"/>
                    </a:schemeClr>
                  </a:glow>
                </a:effectLst>
              </a:rPr>
              <a:t>??</a:t>
            </a:r>
            <a:br>
              <a:rPr lang="en-CA" sz="2800" dirty="0">
                <a:solidFill>
                  <a:schemeClr val="tx1"/>
                </a:solidFill>
              </a:rPr>
            </a:br>
            <a:r>
              <a:rPr lang="en-CA" sz="2800" dirty="0">
                <a:solidFill>
                  <a:schemeClr val="tx1"/>
                </a:solidFill>
              </a:rPr>
              <a:t>When looking up </a:t>
            </a:r>
            <a:r>
              <a:rPr lang="en-CA" sz="2800" b="1" u="sng" dirty="0">
                <a:ln>
                  <a:solidFill>
                    <a:srgbClr val="0000FF"/>
                  </a:solidFill>
                </a:ln>
                <a:solidFill>
                  <a:srgbClr val="FF0000"/>
                </a:solidFill>
              </a:rPr>
              <a:t>H1961</a:t>
            </a:r>
            <a:r>
              <a:rPr lang="en-CA" sz="2800" b="1" dirty="0">
                <a:ln>
                  <a:solidFill>
                    <a:srgbClr val="0000FF"/>
                  </a:solidFill>
                </a:ln>
                <a:solidFill>
                  <a:srgbClr val="FF0000"/>
                </a:solidFill>
              </a:rPr>
              <a:t>,</a:t>
            </a:r>
            <a:r>
              <a:rPr lang="en-CA" sz="2800" dirty="0">
                <a:solidFill>
                  <a:schemeClr val="tx1"/>
                </a:solidFill>
              </a:rPr>
              <a:t> in the Blue Letter Bible resource, it brings up </a:t>
            </a:r>
            <a:r>
              <a:rPr lang="en-CA" sz="2800" b="1" dirty="0">
                <a:solidFill>
                  <a:schemeClr val="tx1"/>
                </a:solidFill>
              </a:rPr>
              <a:t>Strong’s</a:t>
            </a:r>
            <a:r>
              <a:rPr lang="en-CA" sz="2800" dirty="0">
                <a:solidFill>
                  <a:schemeClr val="tx1"/>
                </a:solidFill>
              </a:rPr>
              <a:t> definitions.  </a:t>
            </a:r>
            <a:r>
              <a:rPr lang="en-CA" sz="2800" dirty="0">
                <a:solidFill>
                  <a:schemeClr val="tx1"/>
                </a:solidFill>
                <a:effectLst>
                  <a:outerShdw blurRad="50800" dist="50800" dir="5400000" algn="ctr" rotWithShape="0">
                    <a:srgbClr val="00FF00"/>
                  </a:outerShdw>
                </a:effectLst>
              </a:rPr>
              <a:t>Please note the </a:t>
            </a:r>
            <a:r>
              <a:rPr lang="en-CA" sz="2800" b="1" dirty="0">
                <a:solidFill>
                  <a:schemeClr val="tx1"/>
                </a:solidFill>
                <a:effectLst>
                  <a:glow rad="228600">
                    <a:schemeClr val="accent4">
                      <a:satMod val="175000"/>
                      <a:alpha val="40000"/>
                    </a:schemeClr>
                  </a:glow>
                  <a:outerShdw blurRad="50800" dist="50800" dir="5400000" algn="ctr" rotWithShape="0">
                    <a:srgbClr val="00FF00"/>
                  </a:outerShdw>
                </a:effectLst>
                <a:latin typeface="Snap ITC" panose="04040A07060A02020202" pitchFamily="82" charset="0"/>
              </a:rPr>
              <a:t>ABSENCE</a:t>
            </a:r>
            <a:r>
              <a:rPr lang="en-CA" sz="2800" dirty="0">
                <a:solidFill>
                  <a:schemeClr val="tx1"/>
                </a:solidFill>
                <a:effectLst>
                  <a:outerShdw blurRad="50800" dist="50800" dir="5400000" algn="ctr" rotWithShape="0">
                    <a:srgbClr val="00FF00"/>
                  </a:outerShdw>
                </a:effectLst>
              </a:rPr>
              <a:t> of the letter </a:t>
            </a:r>
            <a:r>
              <a:rPr lang="en-CA" sz="2800" b="1" dirty="0">
                <a:solidFill>
                  <a:schemeClr val="tx1"/>
                </a:solidFill>
                <a:effectLst>
                  <a:outerShdw blurRad="50800" dist="50800" dir="5400000" algn="ctr" rotWithShape="0">
                    <a:srgbClr val="00FF00"/>
                  </a:outerShdw>
                </a:effectLst>
              </a:rPr>
              <a:t>Tav!  </a:t>
            </a:r>
            <a:br>
              <a:rPr lang="en-CA" sz="2800" b="1" dirty="0">
                <a:solidFill>
                  <a:schemeClr val="tx1"/>
                </a:solidFill>
                <a:effectLst>
                  <a:outerShdw blurRad="50800" dist="50800" dir="5400000" algn="ctr" rotWithShape="0">
                    <a:srgbClr val="00FF00"/>
                  </a:outerShdw>
                </a:effectLst>
              </a:rPr>
            </a:br>
            <a:r>
              <a:rPr lang="en-CA" sz="2800" dirty="0">
                <a:solidFill>
                  <a:schemeClr val="tx1"/>
                </a:solidFill>
              </a:rPr>
              <a:t>What is most peculiar about this?  </a:t>
            </a:r>
            <a:br>
              <a:rPr lang="en-CA" sz="2800" dirty="0">
                <a:solidFill>
                  <a:schemeClr val="tx1"/>
                </a:solidFill>
              </a:rPr>
            </a:br>
            <a:r>
              <a:rPr lang="en-CA" sz="2800" dirty="0">
                <a:solidFill>
                  <a:schemeClr val="tx1"/>
                </a:solidFill>
              </a:rPr>
              <a:t>Let’s read a very pertinent verse!</a:t>
            </a:r>
          </a:p>
        </p:txBody>
      </p:sp>
      <p:sp>
        <p:nvSpPr>
          <p:cNvPr id="8" name="Rectangle: Rounded Corners 7">
            <a:extLst>
              <a:ext uri="{FF2B5EF4-FFF2-40B4-BE49-F238E27FC236}">
                <a16:creationId xmlns:a16="http://schemas.microsoft.com/office/drawing/2014/main" id="{B2854BB5-8208-44AA-9816-F3C39791A572}"/>
              </a:ext>
            </a:extLst>
          </p:cNvPr>
          <p:cNvSpPr/>
          <p:nvPr/>
        </p:nvSpPr>
        <p:spPr>
          <a:xfrm>
            <a:off x="5285678" y="3840022"/>
            <a:ext cx="6906322" cy="29068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a:solidFill>
                  <a:srgbClr val="00B050"/>
                </a:solidFill>
                <a:latin typeface="arial" panose="020B0604020202020204" pitchFamily="34" charset="0"/>
              </a:rPr>
              <a:t>Exo 3:14   </a:t>
            </a:r>
            <a:r>
              <a:rPr lang="en-US" sz="2800" dirty="0">
                <a:solidFill>
                  <a:srgbClr val="01103A"/>
                </a:solidFill>
                <a:latin typeface="arial" panose="020B0604020202020204" pitchFamily="34" charset="0"/>
              </a:rPr>
              <a:t>And God</a:t>
            </a:r>
            <a:r>
              <a:rPr lang="en-US" sz="2800" baseline="30000" dirty="0">
                <a:solidFill>
                  <a:srgbClr val="01103A"/>
                </a:solidFill>
                <a:latin typeface="arial" panose="020B0604020202020204" pitchFamily="34" charset="0"/>
              </a:rPr>
              <a:t> </a:t>
            </a:r>
            <a:r>
              <a:rPr lang="en-US" sz="2800" baseline="30000" dirty="0">
                <a:solidFill>
                  <a:srgbClr val="39547F"/>
                </a:solidFill>
                <a:latin typeface="arial" panose="020B0604020202020204" pitchFamily="34" charset="0"/>
                <a:hlinkClick r:id="rId4">
                  <a:extLst>
                    <a:ext uri="{A12FA001-AC4F-418D-AE19-62706E023703}">
                      <ahyp:hlinkClr xmlns:ahyp="http://schemas.microsoft.com/office/drawing/2018/hyperlinkcolor" val="tx"/>
                    </a:ext>
                  </a:extLst>
                </a:hlinkClick>
              </a:rPr>
              <a:t>H430</a:t>
            </a:r>
            <a:r>
              <a:rPr lang="en-US" sz="2800" dirty="0">
                <a:solidFill>
                  <a:srgbClr val="01103A"/>
                </a:solidFill>
                <a:latin typeface="arial" panose="020B0604020202020204" pitchFamily="34" charset="0"/>
              </a:rPr>
              <a:t> said</a:t>
            </a:r>
            <a:r>
              <a:rPr lang="en-US" sz="2800" baseline="30000" dirty="0">
                <a:solidFill>
                  <a:srgbClr val="01103A"/>
                </a:solidFill>
                <a:latin typeface="arial" panose="020B0604020202020204" pitchFamily="34" charset="0"/>
              </a:rPr>
              <a:t> </a:t>
            </a:r>
            <a:r>
              <a:rPr lang="en-US" sz="2800" baseline="30000" dirty="0">
                <a:solidFill>
                  <a:srgbClr val="39547F"/>
                </a:solidFill>
                <a:latin typeface="arial" panose="020B0604020202020204" pitchFamily="34" charset="0"/>
                <a:hlinkClick r:id="rId5">
                  <a:extLst>
                    <a:ext uri="{A12FA001-AC4F-418D-AE19-62706E023703}">
                      <ahyp:hlinkClr xmlns:ahyp="http://schemas.microsoft.com/office/drawing/2018/hyperlinkcolor" val="tx"/>
                    </a:ext>
                  </a:extLst>
                </a:hlinkClick>
              </a:rPr>
              <a:t>H559</a:t>
            </a:r>
            <a:r>
              <a:rPr lang="en-US" sz="2800" dirty="0">
                <a:solidFill>
                  <a:srgbClr val="01103A"/>
                </a:solidFill>
                <a:latin typeface="arial" panose="020B0604020202020204" pitchFamily="34" charset="0"/>
              </a:rPr>
              <a:t> unto Moses,</a:t>
            </a:r>
            <a:r>
              <a:rPr lang="en-US" sz="2800" baseline="30000" dirty="0">
                <a:solidFill>
                  <a:srgbClr val="01103A"/>
                </a:solidFill>
                <a:latin typeface="arial" panose="020B0604020202020204" pitchFamily="34" charset="0"/>
              </a:rPr>
              <a:t> </a:t>
            </a:r>
            <a:r>
              <a:rPr lang="en-US" sz="2800" baseline="30000" dirty="0">
                <a:solidFill>
                  <a:srgbClr val="39547F"/>
                </a:solidFill>
                <a:latin typeface="arial" panose="020B0604020202020204" pitchFamily="34" charset="0"/>
                <a:hlinkClick r:id="rId6">
                  <a:extLst>
                    <a:ext uri="{A12FA001-AC4F-418D-AE19-62706E023703}">
                      <ahyp:hlinkClr xmlns:ahyp="http://schemas.microsoft.com/office/drawing/2018/hyperlinkcolor" val="tx"/>
                    </a:ext>
                  </a:extLst>
                </a:hlinkClick>
              </a:rPr>
              <a:t>H4872</a:t>
            </a:r>
            <a:r>
              <a:rPr lang="en-US" sz="2800" dirty="0">
                <a:solidFill>
                  <a:srgbClr val="01103A"/>
                </a:solidFill>
                <a:latin typeface="arial" panose="020B0604020202020204" pitchFamily="34" charset="0"/>
              </a:rPr>
              <a:t> </a:t>
            </a:r>
            <a:r>
              <a:rPr lang="en-US" sz="2800" b="1" dirty="0">
                <a:solidFill>
                  <a:srgbClr val="9E0B0F"/>
                </a:solidFill>
                <a:latin typeface="arial" panose="020B0604020202020204" pitchFamily="34" charset="0"/>
              </a:rPr>
              <a:t>I</a:t>
            </a:r>
            <a:r>
              <a:rPr lang="en-US" sz="2800" dirty="0">
                <a:solidFill>
                  <a:srgbClr val="01103A"/>
                </a:solidFill>
                <a:latin typeface="arial" panose="020B0604020202020204" pitchFamily="34" charset="0"/>
              </a:rPr>
              <a:t> </a:t>
            </a:r>
            <a:r>
              <a:rPr lang="en-US" sz="2800" b="1" dirty="0">
                <a:solidFill>
                  <a:srgbClr val="9E0B0F"/>
                </a:solidFill>
                <a:latin typeface="arial" panose="020B0604020202020204" pitchFamily="34" charset="0"/>
              </a:rPr>
              <a:t>AM</a:t>
            </a:r>
            <a:r>
              <a:rPr lang="en-US" sz="2800" baseline="30000" dirty="0">
                <a:solidFill>
                  <a:srgbClr val="01103A"/>
                </a:solidFill>
                <a:latin typeface="arial" panose="020B0604020202020204" pitchFamily="34" charset="0"/>
              </a:rPr>
              <a:t> </a:t>
            </a:r>
            <a:r>
              <a:rPr lang="en-US" sz="2800" baseline="30000" dirty="0">
                <a:solidFill>
                  <a:srgbClr val="39547F"/>
                </a:solidFill>
                <a:latin typeface="arial" panose="020B0604020202020204" pitchFamily="34" charset="0"/>
                <a:hlinkClick r:id="rId7">
                  <a:extLst>
                    <a:ext uri="{A12FA001-AC4F-418D-AE19-62706E023703}">
                      <ahyp:hlinkClr xmlns:ahyp="http://schemas.microsoft.com/office/drawing/2018/hyperlinkcolor" val="tx"/>
                    </a:ext>
                  </a:extLst>
                </a:hlinkClick>
              </a:rPr>
              <a:t>H1961</a:t>
            </a:r>
            <a:r>
              <a:rPr lang="en-US" sz="2800" dirty="0">
                <a:solidFill>
                  <a:srgbClr val="01103A"/>
                </a:solidFill>
                <a:latin typeface="arial" panose="020B0604020202020204" pitchFamily="34" charset="0"/>
              </a:rPr>
              <a:t> THAT </a:t>
            </a:r>
            <a:r>
              <a:rPr lang="en-US" sz="2800" b="1" dirty="0">
                <a:solidFill>
                  <a:srgbClr val="9E0B0F"/>
                </a:solidFill>
                <a:latin typeface="arial" panose="020B0604020202020204" pitchFamily="34" charset="0"/>
              </a:rPr>
              <a:t>I</a:t>
            </a:r>
            <a:r>
              <a:rPr lang="en-US" sz="2800" dirty="0">
                <a:solidFill>
                  <a:srgbClr val="01103A"/>
                </a:solidFill>
                <a:latin typeface="arial" panose="020B0604020202020204" pitchFamily="34" charset="0"/>
              </a:rPr>
              <a:t> </a:t>
            </a:r>
            <a:r>
              <a:rPr lang="en-US" sz="2800" b="1" dirty="0">
                <a:solidFill>
                  <a:srgbClr val="9E0B0F"/>
                </a:solidFill>
                <a:latin typeface="arial" panose="020B0604020202020204" pitchFamily="34" charset="0"/>
              </a:rPr>
              <a:t>AM:</a:t>
            </a:r>
            <a:r>
              <a:rPr lang="en-US" sz="2800" baseline="30000" dirty="0">
                <a:solidFill>
                  <a:srgbClr val="01103A"/>
                </a:solidFill>
                <a:latin typeface="arial" panose="020B0604020202020204" pitchFamily="34" charset="0"/>
              </a:rPr>
              <a:t> </a:t>
            </a:r>
            <a:r>
              <a:rPr lang="en-US" sz="2800" baseline="30000" dirty="0">
                <a:solidFill>
                  <a:srgbClr val="39547F"/>
                </a:solidFill>
                <a:latin typeface="arial" panose="020B0604020202020204" pitchFamily="34" charset="0"/>
                <a:hlinkClick r:id="rId7">
                  <a:extLst>
                    <a:ext uri="{A12FA001-AC4F-418D-AE19-62706E023703}">
                      <ahyp:hlinkClr xmlns:ahyp="http://schemas.microsoft.com/office/drawing/2018/hyperlinkcolor" val="tx"/>
                    </a:ext>
                  </a:extLst>
                </a:hlinkClick>
              </a:rPr>
              <a:t>H1961</a:t>
            </a:r>
            <a:r>
              <a:rPr lang="en-US" sz="2800" dirty="0">
                <a:solidFill>
                  <a:srgbClr val="01103A"/>
                </a:solidFill>
                <a:latin typeface="arial" panose="020B0604020202020204" pitchFamily="34" charset="0"/>
              </a:rPr>
              <a:t> and He said,</a:t>
            </a:r>
            <a:r>
              <a:rPr lang="en-US" sz="2800" baseline="30000" dirty="0">
                <a:solidFill>
                  <a:srgbClr val="01103A"/>
                </a:solidFill>
                <a:latin typeface="arial" panose="020B0604020202020204" pitchFamily="34" charset="0"/>
              </a:rPr>
              <a:t> </a:t>
            </a:r>
            <a:r>
              <a:rPr lang="en-US" sz="2800" baseline="30000" dirty="0">
                <a:solidFill>
                  <a:srgbClr val="39547F"/>
                </a:solidFill>
                <a:latin typeface="arial" panose="020B0604020202020204" pitchFamily="34" charset="0"/>
                <a:hlinkClick r:id="rId5">
                  <a:extLst>
                    <a:ext uri="{A12FA001-AC4F-418D-AE19-62706E023703}">
                      <ahyp:hlinkClr xmlns:ahyp="http://schemas.microsoft.com/office/drawing/2018/hyperlinkcolor" val="tx"/>
                    </a:ext>
                  </a:extLst>
                </a:hlinkClick>
              </a:rPr>
              <a:t>H559</a:t>
            </a:r>
            <a:r>
              <a:rPr lang="en-US" sz="2800" dirty="0">
                <a:solidFill>
                  <a:srgbClr val="01103A"/>
                </a:solidFill>
                <a:latin typeface="arial" panose="020B0604020202020204" pitchFamily="34" charset="0"/>
              </a:rPr>
              <a:t> Thus shalt thou say</a:t>
            </a:r>
            <a:r>
              <a:rPr lang="en-US" sz="2800" baseline="30000" dirty="0">
                <a:solidFill>
                  <a:srgbClr val="01103A"/>
                </a:solidFill>
                <a:latin typeface="arial" panose="020B0604020202020204" pitchFamily="34" charset="0"/>
              </a:rPr>
              <a:t> </a:t>
            </a:r>
            <a:r>
              <a:rPr lang="en-US" sz="2800" baseline="30000" dirty="0">
                <a:solidFill>
                  <a:srgbClr val="39547F"/>
                </a:solidFill>
                <a:latin typeface="arial" panose="020B0604020202020204" pitchFamily="34" charset="0"/>
                <a:hlinkClick r:id="rId5">
                  <a:extLst>
                    <a:ext uri="{A12FA001-AC4F-418D-AE19-62706E023703}">
                      <ahyp:hlinkClr xmlns:ahyp="http://schemas.microsoft.com/office/drawing/2018/hyperlinkcolor" val="tx"/>
                    </a:ext>
                  </a:extLst>
                </a:hlinkClick>
              </a:rPr>
              <a:t>H559</a:t>
            </a:r>
            <a:r>
              <a:rPr lang="en-US" sz="2800" dirty="0">
                <a:solidFill>
                  <a:srgbClr val="01103A"/>
                </a:solidFill>
                <a:latin typeface="arial" panose="020B0604020202020204" pitchFamily="34" charset="0"/>
              </a:rPr>
              <a:t> unto the children</a:t>
            </a:r>
            <a:r>
              <a:rPr lang="en-US" sz="2800" baseline="30000" dirty="0">
                <a:solidFill>
                  <a:srgbClr val="01103A"/>
                </a:solidFill>
                <a:latin typeface="arial" panose="020B0604020202020204" pitchFamily="34" charset="0"/>
              </a:rPr>
              <a:t> </a:t>
            </a:r>
            <a:r>
              <a:rPr lang="en-US" sz="2800" baseline="30000" dirty="0">
                <a:solidFill>
                  <a:srgbClr val="39547F"/>
                </a:solidFill>
                <a:latin typeface="arial" panose="020B0604020202020204" pitchFamily="34" charset="0"/>
                <a:hlinkClick r:id="rId8">
                  <a:extLst>
                    <a:ext uri="{A12FA001-AC4F-418D-AE19-62706E023703}">
                      <ahyp:hlinkClr xmlns:ahyp="http://schemas.microsoft.com/office/drawing/2018/hyperlinkcolor" val="tx"/>
                    </a:ext>
                  </a:extLst>
                </a:hlinkClick>
              </a:rPr>
              <a:t>H1121</a:t>
            </a:r>
            <a:r>
              <a:rPr lang="en-US" sz="2800" dirty="0">
                <a:solidFill>
                  <a:srgbClr val="01103A"/>
                </a:solidFill>
                <a:latin typeface="arial" panose="020B0604020202020204" pitchFamily="34" charset="0"/>
              </a:rPr>
              <a:t> of Israel,</a:t>
            </a:r>
            <a:r>
              <a:rPr lang="en-US" sz="2800" baseline="30000" dirty="0">
                <a:solidFill>
                  <a:srgbClr val="01103A"/>
                </a:solidFill>
                <a:latin typeface="arial" panose="020B0604020202020204" pitchFamily="34" charset="0"/>
              </a:rPr>
              <a:t> </a:t>
            </a:r>
            <a:r>
              <a:rPr lang="en-US" sz="2800" baseline="30000" dirty="0">
                <a:solidFill>
                  <a:srgbClr val="39547F"/>
                </a:solidFill>
                <a:latin typeface="arial" panose="020B0604020202020204" pitchFamily="34" charset="0"/>
                <a:hlinkClick r:id="rId9">
                  <a:extLst>
                    <a:ext uri="{A12FA001-AC4F-418D-AE19-62706E023703}">
                      <ahyp:hlinkClr xmlns:ahyp="http://schemas.microsoft.com/office/drawing/2018/hyperlinkcolor" val="tx"/>
                    </a:ext>
                  </a:extLst>
                </a:hlinkClick>
              </a:rPr>
              <a:t>H3478</a:t>
            </a:r>
            <a:r>
              <a:rPr lang="en-US" sz="2800" dirty="0">
                <a:solidFill>
                  <a:srgbClr val="01103A"/>
                </a:solidFill>
                <a:latin typeface="arial" panose="020B0604020202020204" pitchFamily="34" charset="0"/>
              </a:rPr>
              <a:t> </a:t>
            </a:r>
            <a:r>
              <a:rPr lang="en-US" sz="2800" b="1" dirty="0">
                <a:solidFill>
                  <a:srgbClr val="9E0B0F"/>
                </a:solidFill>
                <a:latin typeface="arial" panose="020B0604020202020204" pitchFamily="34" charset="0"/>
              </a:rPr>
              <a:t>I</a:t>
            </a:r>
            <a:r>
              <a:rPr lang="en-US" sz="2800" dirty="0">
                <a:solidFill>
                  <a:srgbClr val="01103A"/>
                </a:solidFill>
                <a:latin typeface="arial" panose="020B0604020202020204" pitchFamily="34" charset="0"/>
              </a:rPr>
              <a:t> </a:t>
            </a:r>
            <a:r>
              <a:rPr lang="en-US" sz="2800" b="1" dirty="0">
                <a:solidFill>
                  <a:srgbClr val="9E0B0F"/>
                </a:solidFill>
                <a:latin typeface="arial" panose="020B0604020202020204" pitchFamily="34" charset="0"/>
              </a:rPr>
              <a:t>AM</a:t>
            </a:r>
            <a:r>
              <a:rPr lang="en-US" sz="2800" dirty="0">
                <a:solidFill>
                  <a:srgbClr val="01103A"/>
                </a:solidFill>
                <a:latin typeface="arial" panose="020B0604020202020204" pitchFamily="34" charset="0"/>
              </a:rPr>
              <a:t> hath sent</a:t>
            </a:r>
            <a:r>
              <a:rPr lang="en-US" sz="2800" baseline="30000" dirty="0">
                <a:solidFill>
                  <a:srgbClr val="01103A"/>
                </a:solidFill>
                <a:latin typeface="arial" panose="020B0604020202020204" pitchFamily="34" charset="0"/>
              </a:rPr>
              <a:t> </a:t>
            </a:r>
            <a:r>
              <a:rPr lang="en-US" sz="2800" baseline="30000" dirty="0">
                <a:solidFill>
                  <a:srgbClr val="39547F"/>
                </a:solidFill>
                <a:latin typeface="arial" panose="020B0604020202020204" pitchFamily="34" charset="0"/>
                <a:hlinkClick r:id="rId10">
                  <a:extLst>
                    <a:ext uri="{A12FA001-AC4F-418D-AE19-62706E023703}">
                      <ahyp:hlinkClr xmlns:ahyp="http://schemas.microsoft.com/office/drawing/2018/hyperlinkcolor" val="tx"/>
                    </a:ext>
                  </a:extLst>
                </a:hlinkClick>
              </a:rPr>
              <a:t>H7971</a:t>
            </a:r>
            <a:r>
              <a:rPr lang="en-US" sz="2800" dirty="0">
                <a:solidFill>
                  <a:srgbClr val="01103A"/>
                </a:solidFill>
                <a:latin typeface="arial" panose="020B0604020202020204" pitchFamily="34" charset="0"/>
              </a:rPr>
              <a:t> me </a:t>
            </a:r>
            <a:br>
              <a:rPr lang="en-US" sz="2800" dirty="0">
                <a:solidFill>
                  <a:srgbClr val="01103A"/>
                </a:solidFill>
                <a:latin typeface="arial" panose="020B0604020202020204" pitchFamily="34" charset="0"/>
              </a:rPr>
            </a:br>
            <a:r>
              <a:rPr lang="en-US" sz="2800" dirty="0">
                <a:solidFill>
                  <a:srgbClr val="01103A"/>
                </a:solidFill>
                <a:latin typeface="arial" panose="020B0604020202020204" pitchFamily="34" charset="0"/>
              </a:rPr>
              <a:t>unto you.</a:t>
            </a:r>
            <a:endParaRPr lang="en-CA" sz="2800" dirty="0">
              <a:solidFill>
                <a:schemeClr val="tx1"/>
              </a:solidFill>
            </a:endParaRPr>
          </a:p>
        </p:txBody>
      </p:sp>
      <p:sp>
        <p:nvSpPr>
          <p:cNvPr id="9" name="Rectangle 8">
            <a:extLst>
              <a:ext uri="{FF2B5EF4-FFF2-40B4-BE49-F238E27FC236}">
                <a16:creationId xmlns:a16="http://schemas.microsoft.com/office/drawing/2014/main" id="{7B5337DE-7F3D-4E91-BCC1-AD973F59E4D7}"/>
              </a:ext>
            </a:extLst>
          </p:cNvPr>
          <p:cNvSpPr/>
          <p:nvPr/>
        </p:nvSpPr>
        <p:spPr>
          <a:xfrm>
            <a:off x="7538224" y="4436099"/>
            <a:ext cx="4402873" cy="486900"/>
          </a:xfrm>
          <a:prstGeom prst="rect">
            <a:avLst/>
          </a:prstGeom>
          <a:noFill/>
          <a:ln w="38100">
            <a:solidFill>
              <a:srgbClr val="CC00CC"/>
            </a:solidFill>
          </a:ln>
          <a:effectLst>
            <a:glow rad="762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5" name="Group 14">
            <a:extLst>
              <a:ext uri="{FF2B5EF4-FFF2-40B4-BE49-F238E27FC236}">
                <a16:creationId xmlns:a16="http://schemas.microsoft.com/office/drawing/2014/main" id="{A18E7A90-7B4E-479A-AF74-105750FFEC93}"/>
              </a:ext>
            </a:extLst>
          </p:cNvPr>
          <p:cNvGrpSpPr/>
          <p:nvPr/>
        </p:nvGrpSpPr>
        <p:grpSpPr>
          <a:xfrm>
            <a:off x="9839347" y="3164265"/>
            <a:ext cx="1400153" cy="840522"/>
            <a:chOff x="9839347" y="3129504"/>
            <a:chExt cx="1400153" cy="840522"/>
          </a:xfrm>
        </p:grpSpPr>
        <p:sp>
          <p:nvSpPr>
            <p:cNvPr id="10" name="Speech Bubble: Rectangle with Corners Rounded 9">
              <a:extLst>
                <a:ext uri="{FF2B5EF4-FFF2-40B4-BE49-F238E27FC236}">
                  <a16:creationId xmlns:a16="http://schemas.microsoft.com/office/drawing/2014/main" id="{9A786FF3-F181-4759-BC3E-681368E7F19F}"/>
                </a:ext>
              </a:extLst>
            </p:cNvPr>
            <p:cNvSpPr/>
            <p:nvPr/>
          </p:nvSpPr>
          <p:spPr>
            <a:xfrm>
              <a:off x="9839347" y="3361572"/>
              <a:ext cx="1400153" cy="486901"/>
            </a:xfrm>
            <a:prstGeom prst="wedgeRoundRectCallout">
              <a:avLst>
                <a:gd name="adj1" fmla="val -143789"/>
                <a:gd name="adj2" fmla="val 83076"/>
                <a:gd name="adj3" fmla="val 16667"/>
              </a:avLst>
            </a:prstGeom>
            <a:solidFill>
              <a:schemeClr val="accent2"/>
            </a:solidFill>
            <a:ln w="38100">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ln>
                    <a:solidFill>
                      <a:srgbClr val="0000FF"/>
                    </a:solidFill>
                  </a:ln>
                  <a:solidFill>
                    <a:srgbClr val="FFFF00"/>
                  </a:solidFill>
                  <a:latin typeface="Times New Roman" panose="02020603050405020304" pitchFamily="18" charset="0"/>
                  <a:ea typeface="Calibri" panose="020F0502020204030204" pitchFamily="34" charset="0"/>
                  <a:cs typeface="Times New Roman" panose="02020603050405020304" pitchFamily="18" charset="0"/>
                </a:rPr>
                <a:t>        </a:t>
              </a:r>
              <a:endParaRPr lang="en-CA" sz="4800" dirty="0">
                <a:ln>
                  <a:solidFill>
                    <a:srgbClr val="0000FF"/>
                  </a:solidFill>
                </a:ln>
                <a:solidFill>
                  <a:srgbClr val="FFFF00"/>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51C164E3-2531-4BBE-B388-58F90A1F7DD1}"/>
                </a:ext>
              </a:extLst>
            </p:cNvPr>
            <p:cNvSpPr/>
            <p:nvPr/>
          </p:nvSpPr>
          <p:spPr>
            <a:xfrm>
              <a:off x="10819090" y="3129504"/>
              <a:ext cx="348172" cy="830997"/>
            </a:xfrm>
            <a:prstGeom prst="rect">
              <a:avLst/>
            </a:prstGeom>
          </p:spPr>
          <p:txBody>
            <a:bodyPr wrap="none">
              <a:spAutoFit/>
            </a:bodyPr>
            <a:lstStyle/>
            <a:p>
              <a:r>
                <a:rPr lang="en-US" sz="4800" dirty="0">
                  <a:ln>
                    <a:solidFill>
                      <a:srgbClr val="0000FF"/>
                    </a:solidFill>
                  </a:ln>
                  <a:solidFill>
                    <a:srgbClr val="FFFF00"/>
                  </a:solidFill>
                  <a:latin typeface="Times New Roman" panose="02020603050405020304" pitchFamily="18" charset="0"/>
                  <a:ea typeface="Calibri" panose="020F0502020204030204" pitchFamily="34" charset="0"/>
                  <a:cs typeface="Times New Roman" panose="02020603050405020304" pitchFamily="18" charset="0"/>
                </a:rPr>
                <a:t>י</a:t>
              </a:r>
              <a:endParaRPr lang="en-CA" sz="4800" dirty="0">
                <a:ln>
                  <a:solidFill>
                    <a:srgbClr val="0000FF"/>
                  </a:solidFill>
                </a:ln>
                <a:solidFill>
                  <a:srgbClr val="FFFF00"/>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FC344A91-6477-46EA-AF15-290CAAB41392}"/>
                </a:ext>
              </a:extLst>
            </p:cNvPr>
            <p:cNvSpPr/>
            <p:nvPr/>
          </p:nvSpPr>
          <p:spPr>
            <a:xfrm>
              <a:off x="10462371" y="3139029"/>
              <a:ext cx="474810" cy="830997"/>
            </a:xfrm>
            <a:prstGeom prst="rect">
              <a:avLst/>
            </a:prstGeom>
          </p:spPr>
          <p:txBody>
            <a:bodyPr wrap="none">
              <a:spAutoFit/>
            </a:bodyPr>
            <a:lstStyle/>
            <a:p>
              <a:r>
                <a:rPr lang="en-US" sz="4800" dirty="0">
                  <a:ln>
                    <a:solidFill>
                      <a:srgbClr val="0000FF"/>
                    </a:solidFill>
                  </a:ln>
                  <a:solidFill>
                    <a:srgbClr val="FFFF00"/>
                  </a:solidFill>
                  <a:latin typeface="Times New Roman" panose="02020603050405020304" pitchFamily="18" charset="0"/>
                  <a:ea typeface="Calibri" panose="020F0502020204030204" pitchFamily="34" charset="0"/>
                  <a:cs typeface="Times New Roman" panose="02020603050405020304" pitchFamily="18" charset="0"/>
                </a:rPr>
                <a:t>ה</a:t>
              </a:r>
              <a:endParaRPr lang="en-CA" dirty="0"/>
            </a:p>
          </p:txBody>
        </p:sp>
        <p:sp>
          <p:nvSpPr>
            <p:cNvPr id="11" name="Rectangle 10">
              <a:extLst>
                <a:ext uri="{FF2B5EF4-FFF2-40B4-BE49-F238E27FC236}">
                  <a16:creationId xmlns:a16="http://schemas.microsoft.com/office/drawing/2014/main" id="{B2C8C30B-939E-4896-BBA7-31B90243465C}"/>
                </a:ext>
              </a:extLst>
            </p:cNvPr>
            <p:cNvSpPr/>
            <p:nvPr/>
          </p:nvSpPr>
          <p:spPr>
            <a:xfrm>
              <a:off x="9949413" y="3129504"/>
              <a:ext cx="474810" cy="830997"/>
            </a:xfrm>
            <a:prstGeom prst="rect">
              <a:avLst/>
            </a:prstGeom>
          </p:spPr>
          <p:txBody>
            <a:bodyPr wrap="none">
              <a:spAutoFit/>
            </a:bodyPr>
            <a:lstStyle/>
            <a:p>
              <a:r>
                <a:rPr lang="en-US" sz="4800" dirty="0">
                  <a:ln>
                    <a:solidFill>
                      <a:srgbClr val="0000FF"/>
                    </a:solidFill>
                  </a:ln>
                  <a:solidFill>
                    <a:srgbClr val="FFFF00"/>
                  </a:solidFill>
                  <a:latin typeface="Times New Roman" panose="02020603050405020304" pitchFamily="18" charset="0"/>
                  <a:ea typeface="Calibri" panose="020F0502020204030204" pitchFamily="34" charset="0"/>
                  <a:cs typeface="Times New Roman" panose="02020603050405020304" pitchFamily="18" charset="0"/>
                </a:rPr>
                <a:t>ה</a:t>
              </a:r>
              <a:endParaRPr lang="en-CA" dirty="0"/>
            </a:p>
          </p:txBody>
        </p:sp>
        <p:sp>
          <p:nvSpPr>
            <p:cNvPr id="14" name="Rectangle 13">
              <a:extLst>
                <a:ext uri="{FF2B5EF4-FFF2-40B4-BE49-F238E27FC236}">
                  <a16:creationId xmlns:a16="http://schemas.microsoft.com/office/drawing/2014/main" id="{4F37FA85-6B45-44E4-A0A1-B5DDB0955B97}"/>
                </a:ext>
              </a:extLst>
            </p:cNvPr>
            <p:cNvSpPr/>
            <p:nvPr/>
          </p:nvSpPr>
          <p:spPr>
            <a:xfrm>
              <a:off x="10256545" y="3129504"/>
              <a:ext cx="356188" cy="830997"/>
            </a:xfrm>
            <a:prstGeom prst="rect">
              <a:avLst/>
            </a:prstGeom>
          </p:spPr>
          <p:txBody>
            <a:bodyPr wrap="none">
              <a:spAutoFit/>
            </a:bodyPr>
            <a:lstStyle/>
            <a:p>
              <a:r>
                <a:rPr lang="en-US" sz="4800" dirty="0">
                  <a:ln>
                    <a:solidFill>
                      <a:srgbClr val="0000FF"/>
                    </a:solidFill>
                  </a:ln>
                  <a:solidFill>
                    <a:srgbClr val="FFFF00"/>
                  </a:solidFill>
                  <a:latin typeface="Times New Roman" panose="02020603050405020304" pitchFamily="18" charset="0"/>
                  <a:ea typeface="Calibri" panose="020F0502020204030204" pitchFamily="34" charset="0"/>
                  <a:cs typeface="Times New Roman" panose="02020603050405020304" pitchFamily="18" charset="0"/>
                </a:rPr>
                <a:t>וֹ</a:t>
              </a:r>
              <a:endParaRPr lang="en-CA" sz="4800" dirty="0">
                <a:ln>
                  <a:solidFill>
                    <a:srgbClr val="0000FF"/>
                  </a:solidFill>
                </a:ln>
                <a:solidFill>
                  <a:srgbClr val="FFFF00"/>
                </a:solidFill>
                <a:latin typeface="Times New Roman" panose="02020603050405020304" pitchFamily="18" charset="0"/>
                <a:cs typeface="Times New Roman" panose="02020603050405020304" pitchFamily="18" charset="0"/>
              </a:endParaRPr>
            </a:p>
          </p:txBody>
        </p:sp>
      </p:grpSp>
      <p:cxnSp>
        <p:nvCxnSpPr>
          <p:cNvPr id="17" name="Straight Arrow Connector 16">
            <a:extLst>
              <a:ext uri="{FF2B5EF4-FFF2-40B4-BE49-F238E27FC236}">
                <a16:creationId xmlns:a16="http://schemas.microsoft.com/office/drawing/2014/main" id="{5CE2E683-1AB6-4537-A320-FA8FD878A18E}"/>
              </a:ext>
            </a:extLst>
          </p:cNvPr>
          <p:cNvCxnSpPr>
            <a:cxnSpLocks/>
          </p:cNvCxnSpPr>
          <p:nvPr/>
        </p:nvCxnSpPr>
        <p:spPr>
          <a:xfrm flipH="1">
            <a:off x="3609975" y="4752975"/>
            <a:ext cx="295275" cy="619125"/>
          </a:xfrm>
          <a:prstGeom prst="straightConnector1">
            <a:avLst/>
          </a:prstGeom>
          <a:ln w="146050">
            <a:solidFill>
              <a:srgbClr val="FF0000"/>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9" name="Speech Bubble: Rectangle with Corners Rounded 18">
            <a:extLst>
              <a:ext uri="{FF2B5EF4-FFF2-40B4-BE49-F238E27FC236}">
                <a16:creationId xmlns:a16="http://schemas.microsoft.com/office/drawing/2014/main" id="{F4796B6B-F2D2-4A73-864C-BFD31067041D}"/>
              </a:ext>
            </a:extLst>
          </p:cNvPr>
          <p:cNvSpPr/>
          <p:nvPr/>
        </p:nvSpPr>
        <p:spPr>
          <a:xfrm>
            <a:off x="4090638" y="4648790"/>
            <a:ext cx="1338611" cy="723310"/>
          </a:xfrm>
          <a:prstGeom prst="wedgeRoundRectCallout">
            <a:avLst>
              <a:gd name="adj1" fmla="val -69931"/>
              <a:gd name="adj2" fmla="val 50648"/>
              <a:gd name="adj3" fmla="val 16667"/>
            </a:avLst>
          </a:prstGeom>
          <a:solidFill>
            <a:schemeClr val="tx1"/>
          </a:solidFill>
          <a:ln w="38100">
            <a:solidFill>
              <a:srgbClr val="FF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CC00CC"/>
                </a:solidFill>
              </a:rPr>
              <a:t>Note this definition!</a:t>
            </a:r>
          </a:p>
        </p:txBody>
      </p:sp>
      <p:sp>
        <p:nvSpPr>
          <p:cNvPr id="12" name="Speech Bubble: Rectangle with Corners Rounded 11">
            <a:extLst>
              <a:ext uri="{FF2B5EF4-FFF2-40B4-BE49-F238E27FC236}">
                <a16:creationId xmlns:a16="http://schemas.microsoft.com/office/drawing/2014/main" id="{CCA86BE1-E2A3-42A2-9532-E890FD4B368D}"/>
              </a:ext>
            </a:extLst>
          </p:cNvPr>
          <p:cNvSpPr/>
          <p:nvPr/>
        </p:nvSpPr>
        <p:spPr>
          <a:xfrm>
            <a:off x="3288575" y="360552"/>
            <a:ext cx="2683138" cy="1615668"/>
          </a:xfrm>
          <a:prstGeom prst="wedgeRoundRectCallout">
            <a:avLst>
              <a:gd name="adj1" fmla="val -56566"/>
              <a:gd name="adj2" fmla="val 375"/>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FF0000"/>
                </a:solidFill>
                <a:latin typeface="Snap ITC" panose="04040A07060A02020202" pitchFamily="82" charset="0"/>
              </a:rPr>
              <a:t>Note:</a:t>
            </a:r>
            <a:r>
              <a:rPr lang="en-CA" dirty="0"/>
              <a:t> This is what is seen for </a:t>
            </a:r>
            <a:r>
              <a:rPr lang="en-CA" b="1" u="sng" dirty="0">
                <a:solidFill>
                  <a:srgbClr val="92D050"/>
                </a:solidFill>
              </a:rPr>
              <a:t>Exo 3:14</a:t>
            </a:r>
            <a:r>
              <a:rPr lang="en-CA" b="1" dirty="0">
                <a:solidFill>
                  <a:srgbClr val="92D050"/>
                </a:solidFill>
              </a:rPr>
              <a:t>  </a:t>
            </a:r>
            <a:r>
              <a:rPr lang="en-CA" dirty="0"/>
              <a:t>by </a:t>
            </a:r>
            <a:br>
              <a:rPr lang="en-CA" dirty="0"/>
            </a:br>
            <a:r>
              <a:rPr lang="en-CA" b="1" dirty="0">
                <a:solidFill>
                  <a:srgbClr val="FF0000"/>
                </a:solidFill>
              </a:rPr>
              <a:t>Strong’s</a:t>
            </a:r>
            <a:r>
              <a:rPr lang="en-CA" dirty="0"/>
              <a:t> exposure! </a:t>
            </a:r>
            <a:br>
              <a:rPr lang="en-CA" dirty="0"/>
            </a:br>
            <a:r>
              <a:rPr lang="en-CA" dirty="0"/>
              <a:t>We will look at this </a:t>
            </a:r>
            <a:br>
              <a:rPr lang="en-CA" dirty="0"/>
            </a:br>
            <a:r>
              <a:rPr lang="en-CA" dirty="0"/>
              <a:t>again, real soon!</a:t>
            </a:r>
          </a:p>
        </p:txBody>
      </p:sp>
    </p:spTree>
    <p:extLst>
      <p:ext uri="{BB962C8B-B14F-4D97-AF65-F5344CB8AC3E}">
        <p14:creationId xmlns:p14="http://schemas.microsoft.com/office/powerpoint/2010/main" val="150718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400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heel(1)">
                                      <p:cBhvr>
                                        <p:cTn id="12" dur="2000"/>
                                        <p:tgtEl>
                                          <p:spTgt spid="15"/>
                                        </p:tgtEl>
                                      </p:cBhvr>
                                    </p:animEffect>
                                  </p:childTnLst>
                                </p:cTn>
                              </p:par>
                            </p:childTnLst>
                          </p:cTn>
                        </p:par>
                        <p:par>
                          <p:cTn id="13" fill="hold">
                            <p:stCondLst>
                              <p:cond delay="2000"/>
                            </p:stCondLst>
                            <p:childTnLst>
                              <p:par>
                                <p:cTn id="14" presetID="6" presetClass="entr" presetSubtype="16"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ircle(in)">
                                      <p:cBhvr>
                                        <p:cTn id="16" dur="2000"/>
                                        <p:tgtEl>
                                          <p:spTgt spid="8"/>
                                        </p:tgtEl>
                                      </p:cBhvr>
                                    </p:animEffect>
                                  </p:childTnLst>
                                </p:cTn>
                              </p:par>
                              <p:par>
                                <p:cTn id="17" presetID="21" presetClass="entr" presetSubtype="8" fill="hold" grpId="0" nodeType="withEffect">
                                  <p:stCondLst>
                                    <p:cond delay="750"/>
                                  </p:stCondLst>
                                  <p:childTnLst>
                                    <p:set>
                                      <p:cBhvr>
                                        <p:cTn id="18" dur="1" fill="hold">
                                          <p:stCondLst>
                                            <p:cond delay="0"/>
                                          </p:stCondLst>
                                        </p:cTn>
                                        <p:tgtEl>
                                          <p:spTgt spid="9"/>
                                        </p:tgtEl>
                                        <p:attrNameLst>
                                          <p:attrName>style.visibility</p:attrName>
                                        </p:attrNameLst>
                                      </p:cBhvr>
                                      <p:to>
                                        <p:strVal val="visible"/>
                                      </p:to>
                                    </p:set>
                                    <p:animEffect transition="in" filter="wheel(8)">
                                      <p:cBhvr>
                                        <p:cTn id="1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4EC963-26C0-47C3-825E-1549001FC476}"/>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50903" y="360552"/>
            <a:ext cx="4917686" cy="6360923"/>
          </a:xfrm>
          <a:prstGeom prst="rect">
            <a:avLst/>
          </a:prstGeom>
          <a:ln>
            <a:solidFill>
              <a:srgbClr val="002060"/>
            </a:solidFill>
          </a:ln>
        </p:spPr>
      </p:pic>
      <p:sp>
        <p:nvSpPr>
          <p:cNvPr id="4" name="Slide Number Placeholder 3">
            <a:extLst>
              <a:ext uri="{FF2B5EF4-FFF2-40B4-BE49-F238E27FC236}">
                <a16:creationId xmlns:a16="http://schemas.microsoft.com/office/drawing/2014/main" id="{0E1E8C30-664D-47C2-B2F6-5E1AA75EA9F1}"/>
              </a:ext>
            </a:extLst>
          </p:cNvPr>
          <p:cNvSpPr>
            <a:spLocks noGrp="1"/>
          </p:cNvSpPr>
          <p:nvPr>
            <p:ph type="sldNum" sz="quarter" idx="12"/>
          </p:nvPr>
        </p:nvSpPr>
        <p:spPr>
          <a:xfrm>
            <a:off x="9448800" y="6492875"/>
            <a:ext cx="2743200" cy="365125"/>
          </a:xfrm>
        </p:spPr>
        <p:txBody>
          <a:bodyPr/>
          <a:lstStyle/>
          <a:p>
            <a:fld id="{CAB0B796-0BEC-434C-B7F9-2382C16E0666}" type="slidenum">
              <a:rPr lang="en-CA" smtClean="0">
                <a:solidFill>
                  <a:schemeClr val="tx1"/>
                </a:solidFill>
              </a:rPr>
              <a:t>53</a:t>
            </a:fld>
            <a:endParaRPr lang="en-CA" dirty="0">
              <a:solidFill>
                <a:schemeClr val="tx1"/>
              </a:solidFill>
            </a:endParaRPr>
          </a:p>
        </p:txBody>
      </p:sp>
      <p:sp>
        <p:nvSpPr>
          <p:cNvPr id="7" name="Rectangle: Rounded Corners 6">
            <a:extLst>
              <a:ext uri="{FF2B5EF4-FFF2-40B4-BE49-F238E27FC236}">
                <a16:creationId xmlns:a16="http://schemas.microsoft.com/office/drawing/2014/main" id="{21C247B8-BACD-4984-966D-B99160F198E5}"/>
              </a:ext>
            </a:extLst>
          </p:cNvPr>
          <p:cNvSpPr/>
          <p:nvPr/>
        </p:nvSpPr>
        <p:spPr>
          <a:xfrm>
            <a:off x="5276554" y="1468582"/>
            <a:ext cx="6884752" cy="520671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CA" sz="2800" dirty="0">
                <a:solidFill>
                  <a:schemeClr val="tx1"/>
                </a:solidFill>
              </a:rPr>
              <a:t>We know </a:t>
            </a:r>
            <a:r>
              <a:rPr lang="en-CA" sz="2800" b="1" dirty="0">
                <a:solidFill>
                  <a:srgbClr val="0000FF"/>
                </a:solidFill>
              </a:rPr>
              <a:t>Yahuah</a:t>
            </a:r>
            <a:r>
              <a:rPr lang="en-CA" sz="2800" dirty="0">
                <a:solidFill>
                  <a:schemeClr val="tx1"/>
                </a:solidFill>
              </a:rPr>
              <a:t> did not </a:t>
            </a:r>
            <a:br>
              <a:rPr lang="en-CA" sz="2800" dirty="0">
                <a:solidFill>
                  <a:schemeClr val="tx1"/>
                </a:solidFill>
              </a:rPr>
            </a:br>
            <a:r>
              <a:rPr lang="en-CA" sz="2800" dirty="0">
                <a:solidFill>
                  <a:schemeClr val="tx1"/>
                </a:solidFill>
              </a:rPr>
              <a:t>“</a:t>
            </a:r>
            <a:r>
              <a:rPr lang="en-CA" sz="2800" u="sng" dirty="0">
                <a:solidFill>
                  <a:schemeClr val="tx1"/>
                </a:solidFill>
              </a:rPr>
              <a:t>come to be</a:t>
            </a:r>
            <a:r>
              <a:rPr lang="en-CA" sz="2800" dirty="0">
                <a:solidFill>
                  <a:schemeClr val="tx1"/>
                </a:solidFill>
              </a:rPr>
              <a:t>”!  </a:t>
            </a:r>
            <a:br>
              <a:rPr lang="en-CA" sz="2800" dirty="0">
                <a:solidFill>
                  <a:schemeClr val="tx1"/>
                </a:solidFill>
              </a:rPr>
            </a:br>
            <a:r>
              <a:rPr lang="en-CA" sz="2800" b="1" dirty="0">
                <a:solidFill>
                  <a:srgbClr val="0000FF"/>
                </a:solidFill>
              </a:rPr>
              <a:t>Yahuah</a:t>
            </a:r>
            <a:r>
              <a:rPr lang="en-CA" sz="2800" dirty="0">
                <a:solidFill>
                  <a:schemeClr val="tx1"/>
                </a:solidFill>
              </a:rPr>
              <a:t> </a:t>
            </a:r>
            <a:r>
              <a:rPr lang="en-CA" sz="2800" b="1" i="1" dirty="0">
                <a:ln>
                  <a:solidFill>
                    <a:srgbClr val="0000FF"/>
                  </a:solidFill>
                </a:ln>
                <a:solidFill>
                  <a:srgbClr val="CC00CC"/>
                </a:solidFill>
                <a:latin typeface="Comic Sans MS" panose="030F0702030302020204" pitchFamily="66" charset="0"/>
              </a:rPr>
              <a:t>simply existed </a:t>
            </a:r>
            <a:br>
              <a:rPr lang="en-CA" sz="2800" b="1" i="1" dirty="0">
                <a:ln>
                  <a:solidFill>
                    <a:srgbClr val="0000FF"/>
                  </a:solidFill>
                </a:ln>
                <a:solidFill>
                  <a:srgbClr val="CC00CC"/>
                </a:solidFill>
                <a:latin typeface="Comic Sans MS" panose="030F0702030302020204" pitchFamily="66" charset="0"/>
              </a:rPr>
            </a:br>
            <a:r>
              <a:rPr lang="en-CA" sz="2800" b="1" i="1" dirty="0">
                <a:ln>
                  <a:solidFill>
                    <a:srgbClr val="0000FF"/>
                  </a:solidFill>
                </a:ln>
                <a:solidFill>
                  <a:srgbClr val="CC00CC"/>
                </a:solidFill>
                <a:latin typeface="Comic Sans MS" panose="030F0702030302020204" pitchFamily="66" charset="0"/>
              </a:rPr>
              <a:t>within PERFECTION, </a:t>
            </a:r>
            <a:r>
              <a:rPr lang="en-CA" sz="2800" dirty="0">
                <a:solidFill>
                  <a:schemeClr val="tx1"/>
                </a:solidFill>
              </a:rPr>
              <a:t>because of </a:t>
            </a:r>
            <a:br>
              <a:rPr lang="en-CA" sz="2800" dirty="0">
                <a:solidFill>
                  <a:schemeClr val="tx1"/>
                </a:solidFill>
              </a:rPr>
            </a:br>
            <a:r>
              <a:rPr lang="en-CA" sz="2800" dirty="0">
                <a:solidFill>
                  <a:srgbClr val="0000FF"/>
                </a:solidFill>
                <a:latin typeface="Arial Black" panose="020B0A04020102020204" pitchFamily="34" charset="0"/>
              </a:rPr>
              <a:t>WHO HE IS!</a:t>
            </a:r>
          </a:p>
          <a:p>
            <a:pPr algn="ctr"/>
            <a:r>
              <a:rPr lang="en-CA" sz="2800" dirty="0">
                <a:solidFill>
                  <a:schemeClr val="tx1"/>
                </a:solidFill>
              </a:rPr>
              <a:t>Back to the </a:t>
            </a:r>
            <a:r>
              <a:rPr lang="en-CA" sz="2800" b="1" dirty="0" err="1">
                <a:ln>
                  <a:solidFill>
                    <a:sysClr val="windowText" lastClr="000000"/>
                  </a:solidFill>
                </a:ln>
                <a:solidFill>
                  <a:srgbClr val="FF0000"/>
                </a:solidFill>
              </a:rPr>
              <a:t>Tav</a:t>
            </a:r>
            <a:r>
              <a:rPr lang="en-CA" sz="2800" dirty="0">
                <a:solidFill>
                  <a:schemeClr val="tx1"/>
                </a:solidFill>
              </a:rPr>
              <a:t> in question: </a:t>
            </a:r>
          </a:p>
          <a:p>
            <a:pPr algn="ctr"/>
            <a:r>
              <a:rPr lang="en-CA" sz="2800" b="1" u="sng" dirty="0">
                <a:solidFill>
                  <a:schemeClr val="tx1"/>
                </a:solidFill>
                <a:effectLst>
                  <a:outerShdw blurRad="50800" dist="50800" dir="5400000" algn="ctr" rotWithShape="0">
                    <a:srgbClr val="FF0000"/>
                  </a:outerShdw>
                </a:effectLst>
                <a:latin typeface="Arial Black" panose="020B0A04020102020204" pitchFamily="34" charset="0"/>
              </a:rPr>
              <a:t>Who’s </a:t>
            </a:r>
            <a:r>
              <a:rPr lang="en-CA" sz="2800" b="1" u="sng" dirty="0" err="1">
                <a:solidFill>
                  <a:schemeClr val="tx1"/>
                </a:solidFill>
                <a:effectLst>
                  <a:outerShdw blurRad="50800" dist="50800" dir="5400000" algn="ctr" rotWithShape="0">
                    <a:srgbClr val="FF0000"/>
                  </a:outerShdw>
                </a:effectLst>
                <a:latin typeface="Arial Black" panose="020B0A04020102020204" pitchFamily="34" charset="0"/>
              </a:rPr>
              <a:t>Tav</a:t>
            </a:r>
            <a:r>
              <a:rPr lang="en-CA" sz="2800" b="1" dirty="0">
                <a:solidFill>
                  <a:schemeClr val="tx1"/>
                </a:solidFill>
                <a:effectLst>
                  <a:outerShdw blurRad="50800" dist="50800" dir="5400000" algn="ctr" rotWithShape="0">
                    <a:srgbClr val="FF0000"/>
                  </a:outerShdw>
                </a:effectLst>
                <a:latin typeface="Arial Black" panose="020B0A04020102020204" pitchFamily="34" charset="0"/>
              </a:rPr>
              <a:t> </a:t>
            </a:r>
            <a:r>
              <a:rPr lang="en-CA" sz="2800" dirty="0">
                <a:solidFill>
                  <a:schemeClr val="tx1"/>
                </a:solidFill>
              </a:rPr>
              <a:t>(found in verse 2), </a:t>
            </a:r>
            <a:br>
              <a:rPr lang="en-CA" sz="2800" dirty="0">
                <a:solidFill>
                  <a:schemeClr val="tx1"/>
                </a:solidFill>
              </a:rPr>
            </a:br>
            <a:r>
              <a:rPr lang="en-CA" sz="4000" b="1" dirty="0">
                <a:solidFill>
                  <a:schemeClr val="tx1"/>
                </a:solidFill>
              </a:rPr>
              <a:t>WAS CHALLENGING THE </a:t>
            </a:r>
            <a:r>
              <a:rPr lang="en-CA" sz="4000" b="1" u="sng" dirty="0">
                <a:solidFill>
                  <a:srgbClr val="0000FF"/>
                </a:solidFill>
                <a:effectLst>
                  <a:glow rad="127000">
                    <a:srgbClr val="FFFF00"/>
                  </a:glow>
                  <a:outerShdw blurRad="50800" dist="50800" dir="5400000" algn="ctr" rotWithShape="0">
                    <a:srgbClr val="CC00CC"/>
                  </a:outerShdw>
                </a:effectLst>
              </a:rPr>
              <a:t>ETERNAL</a:t>
            </a:r>
            <a:r>
              <a:rPr lang="en-CA" sz="4000" b="1" dirty="0">
                <a:solidFill>
                  <a:srgbClr val="0000FF"/>
                </a:solidFill>
                <a:effectLst>
                  <a:glow rad="127000">
                    <a:srgbClr val="FFFF00"/>
                  </a:glow>
                  <a:outerShdw blurRad="50800" dist="50800" dir="5400000" algn="ctr" rotWithShape="0">
                    <a:srgbClr val="CC00CC"/>
                  </a:outerShdw>
                </a:effectLst>
              </a:rPr>
              <a:t> EXISTENCE OF </a:t>
            </a:r>
            <a:r>
              <a:rPr lang="en-CA" sz="4000" b="1" dirty="0">
                <a:ln w="19050">
                  <a:solidFill>
                    <a:srgbClr val="CC00CC"/>
                  </a:solidFill>
                </a:ln>
                <a:solidFill>
                  <a:srgbClr val="00B0F0"/>
                </a:solidFill>
                <a:effectLst>
                  <a:glow rad="127000">
                    <a:srgbClr val="FFFF00"/>
                  </a:glow>
                  <a:outerShdw blurRad="50800" dist="50800" dir="5400000" algn="ctr" rotWithShape="0">
                    <a:srgbClr val="CC00CC"/>
                  </a:outerShdw>
                </a:effectLst>
                <a:latin typeface="Snap ITC" panose="04040A07060A02020202" pitchFamily="82" charset="0"/>
              </a:rPr>
              <a:t>PERFECTION? </a:t>
            </a:r>
          </a:p>
        </p:txBody>
      </p:sp>
      <p:sp>
        <p:nvSpPr>
          <p:cNvPr id="8" name="Rectangle: Rounded Corners 7">
            <a:extLst>
              <a:ext uri="{FF2B5EF4-FFF2-40B4-BE49-F238E27FC236}">
                <a16:creationId xmlns:a16="http://schemas.microsoft.com/office/drawing/2014/main" id="{B2854BB5-8208-44AA-9816-F3C39791A572}"/>
              </a:ext>
            </a:extLst>
          </p:cNvPr>
          <p:cNvSpPr/>
          <p:nvPr/>
        </p:nvSpPr>
        <p:spPr>
          <a:xfrm>
            <a:off x="5276554" y="391665"/>
            <a:ext cx="6776787" cy="159473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000" dirty="0">
                <a:solidFill>
                  <a:srgbClr val="00B050"/>
                </a:solidFill>
                <a:latin typeface="arial" panose="020B0604020202020204" pitchFamily="34" charset="0"/>
              </a:rPr>
              <a:t>      </a:t>
            </a:r>
            <a:r>
              <a:rPr lang="en-CA" sz="2000" b="1" dirty="0">
                <a:solidFill>
                  <a:srgbClr val="00B050"/>
                </a:solidFill>
                <a:latin typeface="arial" panose="020B0604020202020204" pitchFamily="34" charset="0"/>
              </a:rPr>
              <a:t>Exo 3:14   </a:t>
            </a:r>
            <a:r>
              <a:rPr lang="en-US" sz="2800" dirty="0">
                <a:solidFill>
                  <a:srgbClr val="01103A"/>
                </a:solidFill>
                <a:latin typeface="arial" panose="020B0604020202020204" pitchFamily="34" charset="0"/>
              </a:rPr>
              <a:t>And            </a:t>
            </a:r>
            <a:r>
              <a:rPr lang="en-US" sz="2800" baseline="30000" dirty="0">
                <a:solidFill>
                  <a:srgbClr val="01103A"/>
                </a:solidFill>
                <a:latin typeface="arial" panose="020B0604020202020204" pitchFamily="34" charset="0"/>
              </a:rPr>
              <a:t>       </a:t>
            </a:r>
            <a:r>
              <a:rPr lang="en-US" sz="2800" dirty="0">
                <a:solidFill>
                  <a:srgbClr val="01103A"/>
                </a:solidFill>
                <a:latin typeface="arial" panose="020B0604020202020204" pitchFamily="34" charset="0"/>
              </a:rPr>
              <a:t> said</a:t>
            </a:r>
            <a:r>
              <a:rPr lang="en-US" sz="2800" baseline="30000" dirty="0">
                <a:solidFill>
                  <a:srgbClr val="01103A"/>
                </a:solidFill>
                <a:latin typeface="arial" panose="020B0604020202020204" pitchFamily="34" charset="0"/>
              </a:rPr>
              <a:t>  </a:t>
            </a:r>
            <a:r>
              <a:rPr lang="en-US" sz="2800" dirty="0">
                <a:solidFill>
                  <a:srgbClr val="01103A"/>
                </a:solidFill>
                <a:latin typeface="arial" panose="020B0604020202020204" pitchFamily="34" charset="0"/>
              </a:rPr>
              <a:t>unto </a:t>
            </a:r>
            <a:br>
              <a:rPr lang="en-US" sz="2800" dirty="0">
                <a:solidFill>
                  <a:srgbClr val="01103A"/>
                </a:solidFill>
                <a:latin typeface="arial" panose="020B0604020202020204" pitchFamily="34" charset="0"/>
              </a:rPr>
            </a:br>
            <a:r>
              <a:rPr lang="en-US" sz="2800" dirty="0">
                <a:solidFill>
                  <a:srgbClr val="01103A"/>
                </a:solidFill>
                <a:latin typeface="arial" panose="020B0604020202020204" pitchFamily="34" charset="0"/>
              </a:rPr>
              <a:t>        Moses,</a:t>
            </a:r>
            <a:r>
              <a:rPr lang="en-US" sz="2800" baseline="30000" dirty="0">
                <a:solidFill>
                  <a:srgbClr val="01103A"/>
                </a:solidFill>
                <a:latin typeface="arial" panose="020B0604020202020204" pitchFamily="34" charset="0"/>
              </a:rPr>
              <a:t> </a:t>
            </a:r>
            <a:r>
              <a:rPr lang="en-US" sz="2800" dirty="0">
                <a:solidFill>
                  <a:srgbClr val="01103A"/>
                </a:solidFill>
                <a:latin typeface="arial" panose="020B0604020202020204" pitchFamily="34" charset="0"/>
              </a:rPr>
              <a:t> </a:t>
            </a:r>
            <a:r>
              <a:rPr lang="en-US" sz="2800" b="1" dirty="0">
                <a:solidFill>
                  <a:srgbClr val="9E0B0F"/>
                </a:solidFill>
                <a:latin typeface="arial" panose="020B0604020202020204" pitchFamily="34" charset="0"/>
              </a:rPr>
              <a:t>I</a:t>
            </a:r>
            <a:r>
              <a:rPr lang="en-US" sz="2800" dirty="0">
                <a:solidFill>
                  <a:srgbClr val="01103A"/>
                </a:solidFill>
                <a:latin typeface="arial" panose="020B0604020202020204" pitchFamily="34" charset="0"/>
              </a:rPr>
              <a:t> </a:t>
            </a:r>
            <a:r>
              <a:rPr lang="en-US" sz="2800" b="1" dirty="0">
                <a:solidFill>
                  <a:srgbClr val="9E0B0F"/>
                </a:solidFill>
                <a:latin typeface="arial" panose="020B0604020202020204" pitchFamily="34" charset="0"/>
              </a:rPr>
              <a:t>AM</a:t>
            </a:r>
            <a:r>
              <a:rPr lang="en-US" sz="2800" baseline="30000" dirty="0">
                <a:solidFill>
                  <a:srgbClr val="01103A"/>
                </a:solidFill>
                <a:latin typeface="arial" panose="020B0604020202020204" pitchFamily="34" charset="0"/>
              </a:rPr>
              <a:t> </a:t>
            </a:r>
            <a:r>
              <a:rPr lang="en-US" sz="2800" baseline="30000" dirty="0">
                <a:solidFill>
                  <a:srgbClr val="39547F"/>
                </a:solidFill>
                <a:latin typeface="arial" panose="020B0604020202020204" pitchFamily="34" charset="0"/>
                <a:hlinkClick r:id="rId4">
                  <a:extLst>
                    <a:ext uri="{A12FA001-AC4F-418D-AE19-62706E023703}">
                      <ahyp:hlinkClr xmlns:ahyp="http://schemas.microsoft.com/office/drawing/2018/hyperlinkcolor" val="tx"/>
                    </a:ext>
                  </a:extLst>
                </a:hlinkClick>
              </a:rPr>
              <a:t>H1961</a:t>
            </a:r>
            <a:r>
              <a:rPr lang="en-US" sz="2800" dirty="0">
                <a:solidFill>
                  <a:srgbClr val="01103A"/>
                </a:solidFill>
                <a:latin typeface="arial" panose="020B0604020202020204" pitchFamily="34" charset="0"/>
              </a:rPr>
              <a:t> THAT </a:t>
            </a:r>
            <a:r>
              <a:rPr lang="en-US" sz="2800" b="1" dirty="0">
                <a:solidFill>
                  <a:srgbClr val="9E0B0F"/>
                </a:solidFill>
                <a:latin typeface="arial" panose="020B0604020202020204" pitchFamily="34" charset="0"/>
              </a:rPr>
              <a:t>I</a:t>
            </a:r>
            <a:r>
              <a:rPr lang="en-US" sz="2800" dirty="0">
                <a:solidFill>
                  <a:srgbClr val="01103A"/>
                </a:solidFill>
                <a:latin typeface="arial" panose="020B0604020202020204" pitchFamily="34" charset="0"/>
              </a:rPr>
              <a:t> </a:t>
            </a:r>
            <a:r>
              <a:rPr lang="en-US" sz="2800" b="1" dirty="0">
                <a:solidFill>
                  <a:srgbClr val="9E0B0F"/>
                </a:solidFill>
                <a:latin typeface="arial" panose="020B0604020202020204" pitchFamily="34" charset="0"/>
              </a:rPr>
              <a:t>AM:</a:t>
            </a:r>
            <a:r>
              <a:rPr lang="en-US" sz="2800" baseline="30000" dirty="0">
                <a:solidFill>
                  <a:srgbClr val="01103A"/>
                </a:solidFill>
                <a:latin typeface="arial" panose="020B0604020202020204" pitchFamily="34" charset="0"/>
              </a:rPr>
              <a:t> </a:t>
            </a:r>
            <a:r>
              <a:rPr lang="en-US" sz="2800" baseline="30000" dirty="0">
                <a:solidFill>
                  <a:srgbClr val="39547F"/>
                </a:solidFill>
                <a:latin typeface="arial" panose="020B0604020202020204" pitchFamily="34" charset="0"/>
                <a:hlinkClick r:id="rId4">
                  <a:extLst>
                    <a:ext uri="{A12FA001-AC4F-418D-AE19-62706E023703}">
                      <ahyp:hlinkClr xmlns:ahyp="http://schemas.microsoft.com/office/drawing/2018/hyperlinkcolor" val="tx"/>
                    </a:ext>
                  </a:extLst>
                </a:hlinkClick>
              </a:rPr>
              <a:t>H1961</a:t>
            </a:r>
            <a:r>
              <a:rPr lang="en-US" sz="2800" dirty="0">
                <a:solidFill>
                  <a:srgbClr val="01103A"/>
                </a:solidFill>
                <a:latin typeface="arial" panose="020B0604020202020204" pitchFamily="34" charset="0"/>
              </a:rPr>
              <a:t> </a:t>
            </a:r>
            <a:endParaRPr lang="en-CA" sz="2800" dirty="0">
              <a:solidFill>
                <a:schemeClr val="tx1"/>
              </a:solidFill>
            </a:endParaRPr>
          </a:p>
        </p:txBody>
      </p:sp>
      <p:grpSp>
        <p:nvGrpSpPr>
          <p:cNvPr id="15" name="Group 14">
            <a:extLst>
              <a:ext uri="{FF2B5EF4-FFF2-40B4-BE49-F238E27FC236}">
                <a16:creationId xmlns:a16="http://schemas.microsoft.com/office/drawing/2014/main" id="{A18E7A90-7B4E-479A-AF74-105750FFEC93}"/>
              </a:ext>
            </a:extLst>
          </p:cNvPr>
          <p:cNvGrpSpPr/>
          <p:nvPr/>
        </p:nvGrpSpPr>
        <p:grpSpPr>
          <a:xfrm>
            <a:off x="7786617" y="193972"/>
            <a:ext cx="1400153" cy="894711"/>
            <a:chOff x="7364700" y="312411"/>
            <a:chExt cx="1400153" cy="858700"/>
          </a:xfrm>
        </p:grpSpPr>
        <p:sp>
          <p:nvSpPr>
            <p:cNvPr id="10" name="Speech Bubble: Rectangle with Corners Rounded 9">
              <a:extLst>
                <a:ext uri="{FF2B5EF4-FFF2-40B4-BE49-F238E27FC236}">
                  <a16:creationId xmlns:a16="http://schemas.microsoft.com/office/drawing/2014/main" id="{9A786FF3-F181-4759-BC3E-681368E7F19F}"/>
                </a:ext>
              </a:extLst>
            </p:cNvPr>
            <p:cNvSpPr/>
            <p:nvPr/>
          </p:nvSpPr>
          <p:spPr>
            <a:xfrm>
              <a:off x="7364700" y="523720"/>
              <a:ext cx="1400153" cy="486901"/>
            </a:xfrm>
            <a:prstGeom prst="wedgeRoundRectCallout">
              <a:avLst>
                <a:gd name="adj1" fmla="val -33624"/>
                <a:gd name="adj2" fmla="val 92561"/>
                <a:gd name="adj3" fmla="val 16667"/>
              </a:avLst>
            </a:prstGeom>
            <a:solidFill>
              <a:schemeClr val="accent2"/>
            </a:solidFill>
            <a:ln w="38100">
              <a:solidFill>
                <a:srgbClr val="0000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ln>
                    <a:solidFill>
                      <a:srgbClr val="0000FF"/>
                    </a:solidFill>
                  </a:ln>
                  <a:solidFill>
                    <a:srgbClr val="FFFF00"/>
                  </a:solidFill>
                  <a:latin typeface="Times New Roman" panose="02020603050405020304" pitchFamily="18" charset="0"/>
                  <a:ea typeface="Calibri" panose="020F0502020204030204" pitchFamily="34" charset="0"/>
                  <a:cs typeface="Times New Roman" panose="02020603050405020304" pitchFamily="18" charset="0"/>
                </a:rPr>
                <a:t>        </a:t>
              </a:r>
              <a:endParaRPr lang="en-CA" sz="4800" dirty="0">
                <a:ln>
                  <a:solidFill>
                    <a:srgbClr val="0000FF"/>
                  </a:solidFill>
                </a:ln>
                <a:solidFill>
                  <a:srgbClr val="FFFF00"/>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id="{51C164E3-2531-4BBE-B388-58F90A1F7DD1}"/>
                </a:ext>
              </a:extLst>
            </p:cNvPr>
            <p:cNvSpPr/>
            <p:nvPr/>
          </p:nvSpPr>
          <p:spPr>
            <a:xfrm>
              <a:off x="8315691" y="331810"/>
              <a:ext cx="293106" cy="839301"/>
            </a:xfrm>
            <a:prstGeom prst="rect">
              <a:avLst/>
            </a:prstGeom>
          </p:spPr>
          <p:txBody>
            <a:bodyPr wrap="square">
              <a:spAutoFit/>
            </a:bodyPr>
            <a:lstStyle/>
            <a:p>
              <a:r>
                <a:rPr lang="en-US" sz="4800" dirty="0">
                  <a:ln>
                    <a:solidFill>
                      <a:srgbClr val="0000FF"/>
                    </a:solidFill>
                  </a:ln>
                  <a:solidFill>
                    <a:srgbClr val="FFFF00"/>
                  </a:solidFill>
                  <a:latin typeface="Times New Roman" panose="02020603050405020304" pitchFamily="18" charset="0"/>
                  <a:ea typeface="Calibri" panose="020F0502020204030204" pitchFamily="34" charset="0"/>
                  <a:cs typeface="Times New Roman" panose="02020603050405020304" pitchFamily="18" charset="0"/>
                </a:rPr>
                <a:t>י</a:t>
              </a:r>
              <a:endParaRPr lang="en-CA" sz="4800" dirty="0">
                <a:ln>
                  <a:solidFill>
                    <a:srgbClr val="0000FF"/>
                  </a:solidFill>
                </a:ln>
                <a:solidFill>
                  <a:srgbClr val="FFFF00"/>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FC344A91-6477-46EA-AF15-290CAAB41392}"/>
                </a:ext>
              </a:extLst>
            </p:cNvPr>
            <p:cNvSpPr/>
            <p:nvPr/>
          </p:nvSpPr>
          <p:spPr>
            <a:xfrm>
              <a:off x="7959320" y="321936"/>
              <a:ext cx="474810" cy="830997"/>
            </a:xfrm>
            <a:prstGeom prst="rect">
              <a:avLst/>
            </a:prstGeom>
          </p:spPr>
          <p:txBody>
            <a:bodyPr wrap="none">
              <a:spAutoFit/>
            </a:bodyPr>
            <a:lstStyle/>
            <a:p>
              <a:r>
                <a:rPr lang="en-US" sz="4800" dirty="0">
                  <a:ln>
                    <a:solidFill>
                      <a:srgbClr val="0000FF"/>
                    </a:solidFill>
                  </a:ln>
                  <a:solidFill>
                    <a:srgbClr val="FFFF00"/>
                  </a:solidFill>
                  <a:latin typeface="Times New Roman" panose="02020603050405020304" pitchFamily="18" charset="0"/>
                  <a:ea typeface="Calibri" panose="020F0502020204030204" pitchFamily="34" charset="0"/>
                  <a:cs typeface="Times New Roman" panose="02020603050405020304" pitchFamily="18" charset="0"/>
                </a:rPr>
                <a:t>ה</a:t>
              </a:r>
              <a:endParaRPr lang="en-CA" dirty="0"/>
            </a:p>
          </p:txBody>
        </p:sp>
        <p:sp>
          <p:nvSpPr>
            <p:cNvPr id="11" name="Rectangle 10">
              <a:extLst>
                <a:ext uri="{FF2B5EF4-FFF2-40B4-BE49-F238E27FC236}">
                  <a16:creationId xmlns:a16="http://schemas.microsoft.com/office/drawing/2014/main" id="{B2C8C30B-939E-4896-BBA7-31B90243465C}"/>
                </a:ext>
              </a:extLst>
            </p:cNvPr>
            <p:cNvSpPr/>
            <p:nvPr/>
          </p:nvSpPr>
          <p:spPr>
            <a:xfrm>
              <a:off x="7446362" y="312411"/>
              <a:ext cx="474810" cy="830997"/>
            </a:xfrm>
            <a:prstGeom prst="rect">
              <a:avLst/>
            </a:prstGeom>
          </p:spPr>
          <p:txBody>
            <a:bodyPr wrap="none">
              <a:spAutoFit/>
            </a:bodyPr>
            <a:lstStyle/>
            <a:p>
              <a:r>
                <a:rPr lang="en-US" sz="4800" dirty="0">
                  <a:ln>
                    <a:solidFill>
                      <a:srgbClr val="0000FF"/>
                    </a:solidFill>
                  </a:ln>
                  <a:solidFill>
                    <a:srgbClr val="FFFF00"/>
                  </a:solidFill>
                  <a:latin typeface="Times New Roman" panose="02020603050405020304" pitchFamily="18" charset="0"/>
                  <a:ea typeface="Calibri" panose="020F0502020204030204" pitchFamily="34" charset="0"/>
                  <a:cs typeface="Times New Roman" panose="02020603050405020304" pitchFamily="18" charset="0"/>
                </a:rPr>
                <a:t>ה</a:t>
              </a:r>
              <a:endParaRPr lang="en-CA" dirty="0"/>
            </a:p>
          </p:txBody>
        </p:sp>
        <p:sp>
          <p:nvSpPr>
            <p:cNvPr id="14" name="Rectangle 13">
              <a:extLst>
                <a:ext uri="{FF2B5EF4-FFF2-40B4-BE49-F238E27FC236}">
                  <a16:creationId xmlns:a16="http://schemas.microsoft.com/office/drawing/2014/main" id="{4F37FA85-6B45-44E4-A0A1-B5DDB0955B97}"/>
                </a:ext>
              </a:extLst>
            </p:cNvPr>
            <p:cNvSpPr/>
            <p:nvPr/>
          </p:nvSpPr>
          <p:spPr>
            <a:xfrm>
              <a:off x="7753494" y="312411"/>
              <a:ext cx="356188" cy="830997"/>
            </a:xfrm>
            <a:prstGeom prst="rect">
              <a:avLst/>
            </a:prstGeom>
          </p:spPr>
          <p:txBody>
            <a:bodyPr wrap="none">
              <a:spAutoFit/>
            </a:bodyPr>
            <a:lstStyle/>
            <a:p>
              <a:r>
                <a:rPr lang="en-US" sz="4800" dirty="0">
                  <a:ln>
                    <a:solidFill>
                      <a:srgbClr val="0000FF"/>
                    </a:solidFill>
                  </a:ln>
                  <a:solidFill>
                    <a:srgbClr val="FFFF00"/>
                  </a:solidFill>
                  <a:latin typeface="Times New Roman" panose="02020603050405020304" pitchFamily="18" charset="0"/>
                  <a:ea typeface="Calibri" panose="020F0502020204030204" pitchFamily="34" charset="0"/>
                  <a:cs typeface="Times New Roman" panose="02020603050405020304" pitchFamily="18" charset="0"/>
                </a:rPr>
                <a:t>וֹ</a:t>
              </a:r>
              <a:endParaRPr lang="en-CA" sz="4800" dirty="0">
                <a:ln>
                  <a:solidFill>
                    <a:srgbClr val="0000FF"/>
                  </a:solidFill>
                </a:ln>
                <a:solidFill>
                  <a:srgbClr val="FFFF00"/>
                </a:solidFill>
                <a:latin typeface="Times New Roman" panose="02020603050405020304" pitchFamily="18" charset="0"/>
                <a:cs typeface="Times New Roman" panose="02020603050405020304" pitchFamily="18" charset="0"/>
              </a:endParaRPr>
            </a:p>
          </p:txBody>
        </p:sp>
      </p:grpSp>
      <p:cxnSp>
        <p:nvCxnSpPr>
          <p:cNvPr id="17" name="Straight Arrow Connector 16">
            <a:extLst>
              <a:ext uri="{FF2B5EF4-FFF2-40B4-BE49-F238E27FC236}">
                <a16:creationId xmlns:a16="http://schemas.microsoft.com/office/drawing/2014/main" id="{5CE2E683-1AB6-4537-A320-FA8FD878A18E}"/>
              </a:ext>
            </a:extLst>
          </p:cNvPr>
          <p:cNvCxnSpPr>
            <a:cxnSpLocks/>
          </p:cNvCxnSpPr>
          <p:nvPr/>
        </p:nvCxnSpPr>
        <p:spPr>
          <a:xfrm flipH="1">
            <a:off x="2704334" y="3861995"/>
            <a:ext cx="5412" cy="1550517"/>
          </a:xfrm>
          <a:prstGeom prst="straightConnector1">
            <a:avLst/>
          </a:prstGeom>
          <a:ln w="146050">
            <a:solidFill>
              <a:srgbClr val="FF0000"/>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9" name="Speech Bubble: Rectangle with Corners Rounded 18">
            <a:extLst>
              <a:ext uri="{FF2B5EF4-FFF2-40B4-BE49-F238E27FC236}">
                <a16:creationId xmlns:a16="http://schemas.microsoft.com/office/drawing/2014/main" id="{F4796B6B-F2D2-4A73-864C-BFD31067041D}"/>
              </a:ext>
            </a:extLst>
          </p:cNvPr>
          <p:cNvSpPr/>
          <p:nvPr/>
        </p:nvSpPr>
        <p:spPr>
          <a:xfrm>
            <a:off x="3214655" y="4637253"/>
            <a:ext cx="1338611" cy="723310"/>
          </a:xfrm>
          <a:prstGeom prst="wedgeRoundRectCallout">
            <a:avLst>
              <a:gd name="adj1" fmla="val -69931"/>
              <a:gd name="adj2" fmla="val 50648"/>
              <a:gd name="adj3" fmla="val 16667"/>
            </a:avLst>
          </a:prstGeom>
          <a:solidFill>
            <a:schemeClr val="tx1"/>
          </a:solidFill>
          <a:ln w="38100">
            <a:solidFill>
              <a:srgbClr val="FF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CC00CC"/>
                </a:solidFill>
              </a:rPr>
              <a:t>Note this definition!</a:t>
            </a:r>
          </a:p>
        </p:txBody>
      </p:sp>
      <p:cxnSp>
        <p:nvCxnSpPr>
          <p:cNvPr id="23" name="Straight Connector 22">
            <a:extLst>
              <a:ext uri="{FF2B5EF4-FFF2-40B4-BE49-F238E27FC236}">
                <a16:creationId xmlns:a16="http://schemas.microsoft.com/office/drawing/2014/main" id="{54E55369-0BE4-4A06-919A-E3C4D463A770}"/>
              </a:ext>
            </a:extLst>
          </p:cNvPr>
          <p:cNvCxnSpPr/>
          <p:nvPr/>
        </p:nvCxnSpPr>
        <p:spPr>
          <a:xfrm>
            <a:off x="2211257" y="5637007"/>
            <a:ext cx="105860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24" name="Picture 12" descr="C:\Users\Rae\Desktop\Art on Desktop\white man clip art\yellow-blue smiley faces\Smiley Face  jpeg.png">
            <a:extLst>
              <a:ext uri="{FF2B5EF4-FFF2-40B4-BE49-F238E27FC236}">
                <a16:creationId xmlns:a16="http://schemas.microsoft.com/office/drawing/2014/main" id="{79F8728D-A761-4BA8-AADC-0C8D1A23C75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4628176" y="4719433"/>
            <a:ext cx="1467824" cy="1986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0643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1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animEffect transition="in" filter="barn(inVertical)">
                                      <p:cBhvr>
                                        <p:cTn id="16" dur="500"/>
                                        <p:tgtEl>
                                          <p:spTgt spid="7">
                                            <p:txEl>
                                              <p:pRg st="2" end="2"/>
                                            </p:txEl>
                                          </p:spTgt>
                                        </p:tgtEl>
                                      </p:cBhvr>
                                    </p:animEffect>
                                  </p:childTnLst>
                                </p:cTn>
                              </p:par>
                            </p:childTnLst>
                          </p:cTn>
                        </p:par>
                        <p:par>
                          <p:cTn id="17" fill="hold">
                            <p:stCondLst>
                              <p:cond delay="1000"/>
                            </p:stCondLst>
                            <p:childTnLst>
                              <p:par>
                                <p:cTn id="18" presetID="14" presetClass="entr" presetSubtype="10" fill="hold" nodeType="afterEffect">
                                  <p:stCondLst>
                                    <p:cond delay="400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4EC963-26C0-47C3-825E-1549001FC476}"/>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50903" y="360552"/>
            <a:ext cx="4917686" cy="6360923"/>
          </a:xfrm>
          <a:prstGeom prst="rect">
            <a:avLst/>
          </a:prstGeom>
          <a:ln>
            <a:solidFill>
              <a:srgbClr val="002060"/>
            </a:solidFill>
          </a:ln>
        </p:spPr>
      </p:pic>
      <p:sp>
        <p:nvSpPr>
          <p:cNvPr id="4" name="Slide Number Placeholder 3">
            <a:extLst>
              <a:ext uri="{FF2B5EF4-FFF2-40B4-BE49-F238E27FC236}">
                <a16:creationId xmlns:a16="http://schemas.microsoft.com/office/drawing/2014/main" id="{0E1E8C30-664D-47C2-B2F6-5E1AA75EA9F1}"/>
              </a:ext>
            </a:extLst>
          </p:cNvPr>
          <p:cNvSpPr>
            <a:spLocks noGrp="1"/>
          </p:cNvSpPr>
          <p:nvPr>
            <p:ph type="sldNum" sz="quarter" idx="12"/>
          </p:nvPr>
        </p:nvSpPr>
        <p:spPr>
          <a:xfrm>
            <a:off x="9448800" y="6492875"/>
            <a:ext cx="2743200" cy="365125"/>
          </a:xfrm>
        </p:spPr>
        <p:txBody>
          <a:bodyPr/>
          <a:lstStyle/>
          <a:p>
            <a:fld id="{CAB0B796-0BEC-434C-B7F9-2382C16E0666}" type="slidenum">
              <a:rPr lang="en-CA" smtClean="0">
                <a:solidFill>
                  <a:schemeClr val="tx1"/>
                </a:solidFill>
              </a:rPr>
              <a:t>54</a:t>
            </a:fld>
            <a:endParaRPr lang="en-CA" dirty="0">
              <a:solidFill>
                <a:schemeClr val="tx1"/>
              </a:solidFill>
            </a:endParaRPr>
          </a:p>
        </p:txBody>
      </p:sp>
      <p:sp>
        <p:nvSpPr>
          <p:cNvPr id="6" name="Arrow: Bent 5">
            <a:extLst>
              <a:ext uri="{FF2B5EF4-FFF2-40B4-BE49-F238E27FC236}">
                <a16:creationId xmlns:a16="http://schemas.microsoft.com/office/drawing/2014/main" id="{85A576BD-8D08-45C0-B773-91BEE4CE1021}"/>
              </a:ext>
            </a:extLst>
          </p:cNvPr>
          <p:cNvSpPr/>
          <p:nvPr/>
        </p:nvSpPr>
        <p:spPr>
          <a:xfrm rot="16200000" flipH="1">
            <a:off x="5564460" y="-2676291"/>
            <a:ext cx="457197" cy="5965903"/>
          </a:xfrm>
          <a:prstGeom prst="bentArrow">
            <a:avLst>
              <a:gd name="adj1" fmla="val 25000"/>
              <a:gd name="adj2" fmla="val 43716"/>
              <a:gd name="adj3" fmla="val 33734"/>
              <a:gd name="adj4" fmla="val 43750"/>
            </a:avLst>
          </a:prstGeom>
          <a:solidFill>
            <a:srgbClr val="FFCCFF"/>
          </a:solidFill>
          <a:ln>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7" name="Rectangle: Rounded Corners 6">
            <a:extLst>
              <a:ext uri="{FF2B5EF4-FFF2-40B4-BE49-F238E27FC236}">
                <a16:creationId xmlns:a16="http://schemas.microsoft.com/office/drawing/2014/main" id="{21C247B8-BACD-4984-966D-B99160F198E5}"/>
              </a:ext>
            </a:extLst>
          </p:cNvPr>
          <p:cNvSpPr/>
          <p:nvPr/>
        </p:nvSpPr>
        <p:spPr>
          <a:xfrm>
            <a:off x="5429250" y="264377"/>
            <a:ext cx="6292542" cy="32115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The translators from the </a:t>
            </a:r>
            <a:r>
              <a:rPr lang="en-CA" sz="2800" b="1" dirty="0">
                <a:ln>
                  <a:solidFill>
                    <a:schemeClr val="tx1"/>
                  </a:solidFill>
                </a:ln>
                <a:solidFill>
                  <a:srgbClr val="CC00CC"/>
                </a:solidFill>
              </a:rPr>
              <a:t>Masoretic</a:t>
            </a:r>
            <a:r>
              <a:rPr lang="en-CA" sz="2800" dirty="0">
                <a:solidFill>
                  <a:schemeClr val="tx1"/>
                </a:solidFill>
              </a:rPr>
              <a:t> text are counting on you to turn a </a:t>
            </a:r>
            <a:r>
              <a:rPr lang="en-CA" sz="2800" i="1" u="sng" dirty="0">
                <a:solidFill>
                  <a:schemeClr val="tx1"/>
                </a:solidFill>
                <a:latin typeface="Comic Sans MS" panose="030F0702030302020204" pitchFamily="66" charset="0"/>
              </a:rPr>
              <a:t>blind e</a:t>
            </a:r>
            <a:r>
              <a:rPr lang="en-CA" sz="2800" i="1" dirty="0">
                <a:solidFill>
                  <a:schemeClr val="tx1"/>
                </a:solidFill>
                <a:latin typeface="Comic Sans MS" panose="030F0702030302020204" pitchFamily="66" charset="0"/>
              </a:rPr>
              <a:t>y</a:t>
            </a:r>
            <a:r>
              <a:rPr lang="en-CA" sz="2800" i="1" u="sng" dirty="0">
                <a:solidFill>
                  <a:schemeClr val="tx1"/>
                </a:solidFill>
                <a:latin typeface="Comic Sans MS" panose="030F0702030302020204" pitchFamily="66" charset="0"/>
              </a:rPr>
              <a:t>e</a:t>
            </a:r>
            <a:r>
              <a:rPr lang="en-CA" sz="2800" dirty="0">
                <a:solidFill>
                  <a:schemeClr val="tx1"/>
                </a:solidFill>
              </a:rPr>
              <a:t> to the meaning of the Hebrew letter </a:t>
            </a:r>
            <a:r>
              <a:rPr lang="en-CA" sz="2800" b="1" dirty="0">
                <a:solidFill>
                  <a:srgbClr val="0000FF"/>
                </a:solidFill>
                <a:latin typeface="Comic Sans MS" panose="030F0702030302020204" pitchFamily="66" charset="0"/>
              </a:rPr>
              <a:t>Tav, </a:t>
            </a:r>
            <a:r>
              <a:rPr lang="en-CA" sz="2800" b="1" dirty="0">
                <a:ln>
                  <a:solidFill>
                    <a:schemeClr val="tx1"/>
                  </a:solidFill>
                </a:ln>
                <a:solidFill>
                  <a:srgbClr val="00B050"/>
                </a:solidFill>
              </a:rPr>
              <a:t>found in Gen 1:2.</a:t>
            </a:r>
            <a:r>
              <a:rPr lang="en-CA" sz="2800" dirty="0">
                <a:solidFill>
                  <a:schemeClr val="tx1"/>
                </a:solidFill>
              </a:rPr>
              <a:t>  </a:t>
            </a:r>
            <a:br>
              <a:rPr lang="en-CA" sz="2800" dirty="0">
                <a:solidFill>
                  <a:schemeClr val="tx1"/>
                </a:solidFill>
              </a:rPr>
            </a:br>
            <a:r>
              <a:rPr lang="en-CA" sz="2800" dirty="0">
                <a:solidFill>
                  <a:schemeClr val="tx1"/>
                </a:solidFill>
              </a:rPr>
              <a:t>They want you to “just accept” their H1961 translation in </a:t>
            </a:r>
            <a:r>
              <a:rPr lang="en-CA" sz="2800" b="1" dirty="0">
                <a:ln>
                  <a:solidFill>
                    <a:schemeClr val="tx1"/>
                  </a:solidFill>
                </a:ln>
                <a:solidFill>
                  <a:srgbClr val="00B050"/>
                </a:solidFill>
              </a:rPr>
              <a:t>Genesis 1:2 </a:t>
            </a:r>
            <a:r>
              <a:rPr lang="en-CA" sz="2800" dirty="0">
                <a:solidFill>
                  <a:schemeClr val="tx1"/>
                </a:solidFill>
              </a:rPr>
              <a:t>as – </a:t>
            </a:r>
            <a:r>
              <a:rPr lang="en-CA" sz="2800" dirty="0">
                <a:solidFill>
                  <a:schemeClr val="tx1"/>
                </a:solidFill>
                <a:effectLst>
                  <a:outerShdw blurRad="50800" dist="50800" dir="5400000" algn="ctr" rotWithShape="0">
                    <a:srgbClr val="FF0000"/>
                  </a:outerShdw>
                </a:effectLst>
                <a:latin typeface="Arial Black" panose="020B0A04020102020204" pitchFamily="34" charset="0"/>
              </a:rPr>
              <a:t>EXIST (“was” – </a:t>
            </a:r>
            <a:r>
              <a:rPr lang="en-CA" sz="2800" u="sng" dirty="0">
                <a:solidFill>
                  <a:schemeClr val="tx1"/>
                </a:solidFill>
                <a:effectLst>
                  <a:outerShdw blurRad="50800" dist="50800" dir="5400000" algn="ctr" rotWithShape="0">
                    <a:srgbClr val="FF0000"/>
                  </a:outerShdw>
                </a:effectLst>
                <a:latin typeface="Arial Black" panose="020B0A04020102020204" pitchFamily="34" charset="0"/>
              </a:rPr>
              <a:t>NO TAV</a:t>
            </a:r>
            <a:r>
              <a:rPr lang="en-CA" sz="2800" dirty="0">
                <a:solidFill>
                  <a:schemeClr val="tx1"/>
                </a:solidFill>
                <a:effectLst>
                  <a:outerShdw blurRad="50800" dist="50800" dir="5400000" algn="ctr" rotWithShape="0">
                    <a:srgbClr val="FF0000"/>
                  </a:outerShdw>
                </a:effectLst>
                <a:latin typeface="Arial Black" panose="020B0A04020102020204" pitchFamily="34" charset="0"/>
              </a:rPr>
              <a:t>).</a:t>
            </a:r>
          </a:p>
        </p:txBody>
      </p:sp>
      <p:sp>
        <p:nvSpPr>
          <p:cNvPr id="8" name="Rectangle: Rounded Corners 7">
            <a:extLst>
              <a:ext uri="{FF2B5EF4-FFF2-40B4-BE49-F238E27FC236}">
                <a16:creationId xmlns:a16="http://schemas.microsoft.com/office/drawing/2014/main" id="{B2854BB5-8208-44AA-9816-F3C39791A572}"/>
              </a:ext>
            </a:extLst>
          </p:cNvPr>
          <p:cNvSpPr/>
          <p:nvPr/>
        </p:nvSpPr>
        <p:spPr>
          <a:xfrm>
            <a:off x="5429249" y="3595996"/>
            <a:ext cx="6511848" cy="3117696"/>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Not only have they IGNORED the deeper meaning of </a:t>
            </a:r>
            <a:r>
              <a:rPr lang="en-CA" sz="2800" b="1" dirty="0">
                <a:solidFill>
                  <a:srgbClr val="0000FF"/>
                </a:solidFill>
              </a:rPr>
              <a:t>Yahuah’s Character </a:t>
            </a:r>
            <a:r>
              <a:rPr lang="en-CA" sz="2800" dirty="0">
                <a:solidFill>
                  <a:schemeClr val="tx1"/>
                </a:solidFill>
              </a:rPr>
              <a:t>context, </a:t>
            </a:r>
            <a:r>
              <a:rPr lang="en-CA" sz="2800" dirty="0">
                <a:solidFill>
                  <a:srgbClr val="0000FF"/>
                </a:solidFill>
                <a:effectLst>
                  <a:glow rad="127000">
                    <a:srgbClr val="00FFFF"/>
                  </a:glow>
                  <a:outerShdw blurRad="50800" dist="114300" dir="8400000" sx="102000" sy="102000" algn="t" rotWithShape="0">
                    <a:srgbClr val="CC00CC"/>
                  </a:outerShdw>
                </a:effectLst>
                <a:latin typeface="Arial Black" panose="020B0A04020102020204" pitchFamily="34" charset="0"/>
              </a:rPr>
              <a:t>PERFECTION,</a:t>
            </a:r>
            <a:r>
              <a:rPr lang="en-CA" sz="2800" dirty="0">
                <a:solidFill>
                  <a:schemeClr val="tx1"/>
                </a:solidFill>
              </a:rPr>
              <a:t> - but they have proceeded to </a:t>
            </a:r>
            <a:r>
              <a:rPr lang="en-CA" sz="2800" b="1" dirty="0">
                <a:solidFill>
                  <a:schemeClr val="tx1"/>
                </a:solidFill>
              </a:rPr>
              <a:t>BLASPHEME</a:t>
            </a:r>
            <a:r>
              <a:rPr lang="en-CA" sz="2800" dirty="0">
                <a:solidFill>
                  <a:schemeClr val="tx1"/>
                </a:solidFill>
              </a:rPr>
              <a:t> his Character! How?  By </a:t>
            </a:r>
            <a:r>
              <a:rPr lang="en-CA" sz="2800" b="1" dirty="0">
                <a:ln>
                  <a:solidFill>
                    <a:schemeClr val="tx1"/>
                  </a:solidFill>
                </a:ln>
                <a:solidFill>
                  <a:srgbClr val="FF0000"/>
                </a:solidFill>
              </a:rPr>
              <a:t>implying</a:t>
            </a:r>
            <a:r>
              <a:rPr lang="en-CA" sz="2800" dirty="0">
                <a:solidFill>
                  <a:schemeClr val="tx1"/>
                </a:solidFill>
              </a:rPr>
              <a:t> that </a:t>
            </a:r>
            <a:r>
              <a:rPr lang="en-CA" sz="2800" dirty="0">
                <a:solidFill>
                  <a:srgbClr val="0000FF"/>
                </a:solidFill>
              </a:rPr>
              <a:t>Yahuah</a:t>
            </a:r>
            <a:r>
              <a:rPr lang="en-CA" sz="2800" dirty="0">
                <a:solidFill>
                  <a:schemeClr val="tx1"/>
                </a:solidFill>
              </a:rPr>
              <a:t> created </a:t>
            </a:r>
            <a:br>
              <a:rPr lang="en-CA" sz="2800" dirty="0">
                <a:solidFill>
                  <a:schemeClr val="tx1"/>
                </a:solidFill>
              </a:rPr>
            </a:br>
            <a:r>
              <a:rPr lang="en-CA" sz="2800" dirty="0">
                <a:solidFill>
                  <a:schemeClr val="tx1"/>
                </a:solidFill>
              </a:rPr>
              <a:t>a </a:t>
            </a:r>
            <a:r>
              <a:rPr lang="en-CA" sz="2800" b="1" u="sng" dirty="0" err="1">
                <a:solidFill>
                  <a:schemeClr val="tx1"/>
                </a:solidFill>
                <a:effectLst>
                  <a:outerShdw blurRad="50800" dist="50800" dir="5400000" sx="102000" sy="102000" algn="ctr" rotWithShape="0">
                    <a:srgbClr val="FFCCFF"/>
                  </a:outerShdw>
                </a:effectLst>
              </a:rPr>
              <a:t>Choshek</a:t>
            </a:r>
            <a:r>
              <a:rPr lang="en-CA" sz="2800" b="1" dirty="0">
                <a:solidFill>
                  <a:schemeClr val="tx1"/>
                </a:solidFill>
                <a:effectLst>
                  <a:outerShdw blurRad="50800" dist="50800" dir="5400000" sx="102000" sy="102000" algn="ctr" rotWithShape="0">
                    <a:srgbClr val="FFCCFF"/>
                  </a:outerShdw>
                </a:effectLst>
              </a:rPr>
              <a:t>  CONTAMINATED </a:t>
            </a:r>
            <a:r>
              <a:rPr lang="en-CA" sz="2800" dirty="0">
                <a:solidFill>
                  <a:schemeClr val="tx1"/>
                </a:solidFill>
              </a:rPr>
              <a:t> earth </a:t>
            </a:r>
            <a:br>
              <a:rPr lang="en-CA" sz="2800" dirty="0">
                <a:solidFill>
                  <a:schemeClr val="tx1"/>
                </a:solidFill>
              </a:rPr>
            </a:br>
            <a:r>
              <a:rPr lang="en-CA" sz="2800" dirty="0">
                <a:solidFill>
                  <a:schemeClr val="tx1"/>
                </a:solidFill>
              </a:rPr>
              <a:t>for His children </a:t>
            </a:r>
            <a:r>
              <a:rPr lang="en-CA" sz="2800" b="1" dirty="0">
                <a:solidFill>
                  <a:schemeClr val="tx1"/>
                </a:solidFill>
                <a:effectLst>
                  <a:glow rad="228600">
                    <a:schemeClr val="accent6">
                      <a:satMod val="175000"/>
                      <a:alpha val="40000"/>
                    </a:schemeClr>
                  </a:glow>
                </a:effectLst>
              </a:rPr>
              <a:t>to inhabit!</a:t>
            </a:r>
          </a:p>
        </p:txBody>
      </p:sp>
      <p:cxnSp>
        <p:nvCxnSpPr>
          <p:cNvPr id="17" name="Straight Arrow Connector 16">
            <a:extLst>
              <a:ext uri="{FF2B5EF4-FFF2-40B4-BE49-F238E27FC236}">
                <a16:creationId xmlns:a16="http://schemas.microsoft.com/office/drawing/2014/main" id="{5CE2E683-1AB6-4537-A320-FA8FD878A18E}"/>
              </a:ext>
            </a:extLst>
          </p:cNvPr>
          <p:cNvCxnSpPr>
            <a:cxnSpLocks/>
          </p:cNvCxnSpPr>
          <p:nvPr/>
        </p:nvCxnSpPr>
        <p:spPr>
          <a:xfrm flipH="1">
            <a:off x="3609975" y="4752975"/>
            <a:ext cx="295275" cy="619125"/>
          </a:xfrm>
          <a:prstGeom prst="straightConnector1">
            <a:avLst/>
          </a:prstGeom>
          <a:ln w="146050">
            <a:solidFill>
              <a:srgbClr val="FF0000"/>
            </a:solidFill>
            <a:tailEnd type="triangle"/>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9" name="Speech Bubble: Rectangle with Corners Rounded 18">
            <a:extLst>
              <a:ext uri="{FF2B5EF4-FFF2-40B4-BE49-F238E27FC236}">
                <a16:creationId xmlns:a16="http://schemas.microsoft.com/office/drawing/2014/main" id="{F4796B6B-F2D2-4A73-864C-BFD31067041D}"/>
              </a:ext>
            </a:extLst>
          </p:cNvPr>
          <p:cNvSpPr/>
          <p:nvPr/>
        </p:nvSpPr>
        <p:spPr>
          <a:xfrm>
            <a:off x="4090638" y="4648790"/>
            <a:ext cx="1338611" cy="723310"/>
          </a:xfrm>
          <a:prstGeom prst="wedgeRoundRectCallout">
            <a:avLst>
              <a:gd name="adj1" fmla="val -69931"/>
              <a:gd name="adj2" fmla="val 50648"/>
              <a:gd name="adj3" fmla="val 16667"/>
            </a:avLst>
          </a:prstGeom>
          <a:solidFill>
            <a:schemeClr val="tx1"/>
          </a:solidFill>
          <a:ln w="38100">
            <a:solidFill>
              <a:srgbClr val="FF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CC00CC"/>
                </a:solidFill>
              </a:rPr>
              <a:t>Note this definition!</a:t>
            </a:r>
          </a:p>
        </p:txBody>
      </p:sp>
    </p:spTree>
    <p:extLst>
      <p:ext uri="{BB962C8B-B14F-4D97-AF65-F5344CB8AC3E}">
        <p14:creationId xmlns:p14="http://schemas.microsoft.com/office/powerpoint/2010/main" val="348822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4EC963-26C0-47C3-825E-1549001FC476}"/>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50903" y="360552"/>
            <a:ext cx="4917686" cy="6360923"/>
          </a:xfrm>
          <a:prstGeom prst="rect">
            <a:avLst/>
          </a:prstGeom>
          <a:ln>
            <a:solidFill>
              <a:srgbClr val="002060"/>
            </a:solidFill>
          </a:ln>
        </p:spPr>
      </p:pic>
      <p:sp>
        <p:nvSpPr>
          <p:cNvPr id="4" name="Slide Number Placeholder 3">
            <a:extLst>
              <a:ext uri="{FF2B5EF4-FFF2-40B4-BE49-F238E27FC236}">
                <a16:creationId xmlns:a16="http://schemas.microsoft.com/office/drawing/2014/main" id="{0E1E8C30-664D-47C2-B2F6-5E1AA75EA9F1}"/>
              </a:ext>
            </a:extLst>
          </p:cNvPr>
          <p:cNvSpPr>
            <a:spLocks noGrp="1"/>
          </p:cNvSpPr>
          <p:nvPr>
            <p:ph type="sldNum" sz="quarter" idx="12"/>
          </p:nvPr>
        </p:nvSpPr>
        <p:spPr>
          <a:xfrm>
            <a:off x="9448800" y="6492875"/>
            <a:ext cx="2743200" cy="365125"/>
          </a:xfrm>
        </p:spPr>
        <p:txBody>
          <a:bodyPr/>
          <a:lstStyle/>
          <a:p>
            <a:fld id="{CAB0B796-0BEC-434C-B7F9-2382C16E0666}" type="slidenum">
              <a:rPr lang="en-CA" smtClean="0">
                <a:solidFill>
                  <a:schemeClr val="tx1"/>
                </a:solidFill>
              </a:rPr>
              <a:t>55</a:t>
            </a:fld>
            <a:endParaRPr lang="en-CA" dirty="0">
              <a:solidFill>
                <a:schemeClr val="tx1"/>
              </a:solidFill>
            </a:endParaRPr>
          </a:p>
        </p:txBody>
      </p:sp>
      <p:cxnSp>
        <p:nvCxnSpPr>
          <p:cNvPr id="17" name="Straight Arrow Connector 16">
            <a:extLst>
              <a:ext uri="{FF2B5EF4-FFF2-40B4-BE49-F238E27FC236}">
                <a16:creationId xmlns:a16="http://schemas.microsoft.com/office/drawing/2014/main" id="{5CE2E683-1AB6-4537-A320-FA8FD878A18E}"/>
              </a:ext>
            </a:extLst>
          </p:cNvPr>
          <p:cNvCxnSpPr>
            <a:cxnSpLocks/>
          </p:cNvCxnSpPr>
          <p:nvPr/>
        </p:nvCxnSpPr>
        <p:spPr>
          <a:xfrm flipH="1">
            <a:off x="2709746" y="4648200"/>
            <a:ext cx="295275" cy="619125"/>
          </a:xfrm>
          <a:prstGeom prst="straightConnector1">
            <a:avLst/>
          </a:prstGeom>
          <a:ln w="146050">
            <a:solidFill>
              <a:srgbClr val="0000FF"/>
            </a:solidFill>
            <a:tailEnd type="triangle"/>
          </a:ln>
          <a:effectLst>
            <a:glow rad="228600">
              <a:schemeClr val="accent2">
                <a:satMod val="175000"/>
                <a:alpha val="40000"/>
              </a:schemeClr>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9" name="Speech Bubble: Rectangle with Corners Rounded 18">
            <a:extLst>
              <a:ext uri="{FF2B5EF4-FFF2-40B4-BE49-F238E27FC236}">
                <a16:creationId xmlns:a16="http://schemas.microsoft.com/office/drawing/2014/main" id="{F4796B6B-F2D2-4A73-864C-BFD31067041D}"/>
              </a:ext>
            </a:extLst>
          </p:cNvPr>
          <p:cNvSpPr/>
          <p:nvPr/>
        </p:nvSpPr>
        <p:spPr>
          <a:xfrm>
            <a:off x="5536811" y="547688"/>
            <a:ext cx="6404286" cy="4410074"/>
          </a:xfrm>
          <a:prstGeom prst="wedgeRoundRectCallout">
            <a:avLst>
              <a:gd name="adj1" fmla="val -83860"/>
              <a:gd name="adj2" fmla="val 57183"/>
              <a:gd name="adj3" fmla="val 16667"/>
            </a:avLst>
          </a:prstGeom>
          <a:solidFill>
            <a:schemeClr val="tx1"/>
          </a:solidFill>
          <a:ln w="38100">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400" u="sng" dirty="0">
                <a:solidFill>
                  <a:srgbClr val="CC00CC"/>
                </a:solidFill>
              </a:rPr>
              <a:t>WHY</a:t>
            </a:r>
            <a:r>
              <a:rPr lang="en-CA" sz="4400" dirty="0">
                <a:solidFill>
                  <a:srgbClr val="CC00CC"/>
                </a:solidFill>
              </a:rPr>
              <a:t> were one of </a:t>
            </a:r>
            <a:r>
              <a:rPr lang="en-CA" sz="4400" dirty="0">
                <a:solidFill>
                  <a:srgbClr val="CC00CC"/>
                </a:solidFill>
                <a:effectLst>
                  <a:outerShdw blurRad="50800" dist="50800" dir="5400000" algn="ctr" rotWithShape="0">
                    <a:srgbClr val="00FF00"/>
                  </a:outerShdw>
                </a:effectLst>
              </a:rPr>
              <a:t>these  definitions</a:t>
            </a:r>
            <a:r>
              <a:rPr lang="en-CA" sz="4400" dirty="0">
                <a:solidFill>
                  <a:srgbClr val="CC00CC"/>
                </a:solidFill>
              </a:rPr>
              <a:t> </a:t>
            </a:r>
            <a:r>
              <a:rPr lang="en-CA" sz="4400" u="sng" dirty="0">
                <a:solidFill>
                  <a:srgbClr val="0000FF"/>
                </a:solidFill>
              </a:rPr>
              <a:t>not</a:t>
            </a:r>
            <a:r>
              <a:rPr lang="en-CA" sz="4400" dirty="0">
                <a:solidFill>
                  <a:srgbClr val="CC00CC"/>
                </a:solidFill>
              </a:rPr>
              <a:t> chosen for </a:t>
            </a:r>
            <a:r>
              <a:rPr lang="en-CA" sz="4400" dirty="0">
                <a:solidFill>
                  <a:srgbClr val="00FFFF"/>
                </a:solidFill>
              </a:rPr>
              <a:t>Gen 1:2? </a:t>
            </a:r>
          </a:p>
          <a:p>
            <a:pPr algn="ctr"/>
            <a:r>
              <a:rPr lang="en-CA" sz="4400" dirty="0">
                <a:solidFill>
                  <a:srgbClr val="CC00CC"/>
                </a:solidFill>
              </a:rPr>
              <a:t>In </a:t>
            </a:r>
            <a:r>
              <a:rPr lang="en-CA" sz="4400" b="1" dirty="0">
                <a:solidFill>
                  <a:srgbClr val="92D050"/>
                </a:solidFill>
              </a:rPr>
              <a:t>REALITY,</a:t>
            </a:r>
            <a:r>
              <a:rPr lang="en-CA" sz="4400" dirty="0">
                <a:solidFill>
                  <a:srgbClr val="CC00CC"/>
                </a:solidFill>
              </a:rPr>
              <a:t> </a:t>
            </a:r>
            <a:br>
              <a:rPr lang="en-CA" sz="4400" dirty="0">
                <a:solidFill>
                  <a:srgbClr val="CC00CC"/>
                </a:solidFill>
              </a:rPr>
            </a:br>
            <a:r>
              <a:rPr lang="en-CA" sz="4400" u="sng" dirty="0">
                <a:ln>
                  <a:solidFill>
                    <a:srgbClr val="FF0000"/>
                  </a:solidFill>
                </a:ln>
                <a:solidFill>
                  <a:srgbClr val="92D050"/>
                </a:solidFill>
                <a:latin typeface="Snap ITC" panose="04040A07060A02020202" pitchFamily="82" charset="0"/>
              </a:rPr>
              <a:t>WHO</a:t>
            </a:r>
            <a:r>
              <a:rPr lang="en-CA" sz="4400" dirty="0">
                <a:solidFill>
                  <a:srgbClr val="CC00CC"/>
                </a:solidFill>
              </a:rPr>
              <a:t> was directing  </a:t>
            </a:r>
            <a:br>
              <a:rPr lang="en-CA" sz="4400" dirty="0">
                <a:solidFill>
                  <a:srgbClr val="CC00CC"/>
                </a:solidFill>
              </a:rPr>
            </a:br>
            <a:r>
              <a:rPr lang="en-CA" sz="4400" dirty="0">
                <a:solidFill>
                  <a:srgbClr val="CC00CC"/>
                </a:solidFill>
              </a:rPr>
              <a:t>the choosing?</a:t>
            </a:r>
          </a:p>
        </p:txBody>
      </p:sp>
      <p:sp>
        <p:nvSpPr>
          <p:cNvPr id="3" name="Rectangle: Rounded Corners 2">
            <a:extLst>
              <a:ext uri="{FF2B5EF4-FFF2-40B4-BE49-F238E27FC236}">
                <a16:creationId xmlns:a16="http://schemas.microsoft.com/office/drawing/2014/main" id="{4D0FC2D7-64D9-4D90-9F7D-34B3EB08D92D}"/>
              </a:ext>
            </a:extLst>
          </p:cNvPr>
          <p:cNvSpPr/>
          <p:nvPr/>
        </p:nvSpPr>
        <p:spPr>
          <a:xfrm>
            <a:off x="1390651" y="5353050"/>
            <a:ext cx="1990724" cy="400050"/>
          </a:xfrm>
          <a:prstGeom prst="roundRect">
            <a:avLst/>
          </a:prstGeom>
          <a:noFill/>
          <a:ln w="762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Lightning Bolt 6">
            <a:extLst>
              <a:ext uri="{FF2B5EF4-FFF2-40B4-BE49-F238E27FC236}">
                <a16:creationId xmlns:a16="http://schemas.microsoft.com/office/drawing/2014/main" id="{8A69F074-A23E-40C1-9B2E-D8FD03090543}"/>
              </a:ext>
            </a:extLst>
          </p:cNvPr>
          <p:cNvSpPr/>
          <p:nvPr/>
        </p:nvSpPr>
        <p:spPr>
          <a:xfrm rot="704987">
            <a:off x="3914508" y="1854011"/>
            <a:ext cx="2566548" cy="1404581"/>
          </a:xfrm>
          <a:prstGeom prst="lightningBolt">
            <a:avLst/>
          </a:prstGeom>
          <a:solidFill>
            <a:srgbClr val="FFCCFF"/>
          </a:solidFill>
          <a:ln w="38100">
            <a:solidFill>
              <a:schemeClr val="tx1"/>
            </a:solidFill>
          </a:ln>
          <a:effectLst>
            <a:glow rad="127000">
              <a:srgbClr val="FFFF00"/>
            </a:glow>
          </a:effectLst>
          <a:scene3d>
            <a:camera prst="orthographicFront"/>
            <a:lightRig rig="threePt" dir="t"/>
          </a:scene3d>
          <a:sp3d>
            <a:bevelT w="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Speech Bubble: Rectangle with Corners Rounded 7">
            <a:extLst>
              <a:ext uri="{FF2B5EF4-FFF2-40B4-BE49-F238E27FC236}">
                <a16:creationId xmlns:a16="http://schemas.microsoft.com/office/drawing/2014/main" id="{700A9250-4E82-4A38-8C94-648821054DAA}"/>
              </a:ext>
            </a:extLst>
          </p:cNvPr>
          <p:cNvSpPr/>
          <p:nvPr/>
        </p:nvSpPr>
        <p:spPr>
          <a:xfrm>
            <a:off x="4095004" y="676141"/>
            <a:ext cx="1368860" cy="356465"/>
          </a:xfrm>
          <a:prstGeom prst="wedgeRoundRectCallout">
            <a:avLst>
              <a:gd name="adj1" fmla="val -1020"/>
              <a:gd name="adj2" fmla="val 277469"/>
              <a:gd name="adj3" fmla="val 16667"/>
            </a:avLst>
          </a:prstGeom>
          <a:solidFill>
            <a:srgbClr val="C00000"/>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Luke 10:18</a:t>
            </a:r>
          </a:p>
        </p:txBody>
      </p:sp>
      <p:sp>
        <p:nvSpPr>
          <p:cNvPr id="2" name="Rectangle: Rounded Corners 1">
            <a:extLst>
              <a:ext uri="{FF2B5EF4-FFF2-40B4-BE49-F238E27FC236}">
                <a16:creationId xmlns:a16="http://schemas.microsoft.com/office/drawing/2014/main" id="{43270720-26C2-4C25-B2A6-401C244DABAF}"/>
              </a:ext>
            </a:extLst>
          </p:cNvPr>
          <p:cNvSpPr/>
          <p:nvPr/>
        </p:nvSpPr>
        <p:spPr>
          <a:xfrm>
            <a:off x="5446884" y="5353050"/>
            <a:ext cx="6584139" cy="1244974"/>
          </a:xfrm>
          <a:prstGeom prst="roundRect">
            <a:avLst>
              <a:gd name="adj" fmla="val 50000"/>
            </a:avLst>
          </a:prstGeom>
          <a:solidFill>
            <a:srgbClr val="FFFF00"/>
          </a:solidFill>
          <a:scene3d>
            <a:camera prst="orthographicFront"/>
            <a:lightRig rig="sunset" dir="t"/>
          </a:scene3d>
          <a:sp3d>
            <a:bevelT w="184150" h="1524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600" dirty="0">
                <a:solidFill>
                  <a:srgbClr val="C00000"/>
                </a:solidFill>
              </a:rPr>
              <a:t>Was </a:t>
            </a:r>
            <a:r>
              <a:rPr lang="en-CA" sz="3600" dirty="0">
                <a:ln>
                  <a:solidFill>
                    <a:srgbClr val="0000FF"/>
                  </a:solidFill>
                </a:ln>
                <a:solidFill>
                  <a:srgbClr val="C00000"/>
                </a:solidFill>
                <a:effectLst>
                  <a:outerShdw blurRad="50800" dist="50800" dir="5400000" sx="103000" sy="103000" algn="ctr" rotWithShape="0">
                    <a:srgbClr val="00FF00"/>
                  </a:outerShdw>
                </a:effectLst>
                <a:latin typeface="Snap ITC" panose="04040A07060A02020202" pitchFamily="82" charset="0"/>
              </a:rPr>
              <a:t>CONTEXT</a:t>
            </a:r>
            <a:r>
              <a:rPr lang="en-CA" sz="3600" dirty="0">
                <a:solidFill>
                  <a:srgbClr val="C00000"/>
                </a:solidFill>
              </a:rPr>
              <a:t> overlooked?</a:t>
            </a:r>
          </a:p>
        </p:txBody>
      </p:sp>
    </p:spTree>
    <p:extLst>
      <p:ext uri="{BB962C8B-B14F-4D97-AF65-F5344CB8AC3E}">
        <p14:creationId xmlns:p14="http://schemas.microsoft.com/office/powerpoint/2010/main" val="270239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Effect transition="in" filter="fade">
                                      <p:cBhvr>
                                        <p:cTn id="7" dur="1000"/>
                                        <p:tgtEl>
                                          <p:spTgt spid="19">
                                            <p:txEl>
                                              <p:pRg st="1" end="1"/>
                                            </p:txEl>
                                          </p:spTgt>
                                        </p:tgtEl>
                                      </p:cBhvr>
                                    </p:animEffect>
                                    <p:anim calcmode="lin" valueType="num">
                                      <p:cBhvr>
                                        <p:cTn id="8" dur="1000" fill="hold"/>
                                        <p:tgtEl>
                                          <p:spTgt spid="1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9">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2500"/>
                                  </p:stCondLst>
                                  <p:childTnLst>
                                    <p:set>
                                      <p:cBhvr>
                                        <p:cTn id="12" dur="1" fill="hold">
                                          <p:stCondLst>
                                            <p:cond delay="0"/>
                                          </p:stCondLst>
                                        </p:cTn>
                                        <p:tgtEl>
                                          <p:spTgt spid="7"/>
                                        </p:tgtEl>
                                        <p:attrNameLst>
                                          <p:attrName>style.visibility</p:attrName>
                                        </p:attrNameLst>
                                      </p:cBhvr>
                                      <p:to>
                                        <p:strVal val="visible"/>
                                      </p:to>
                                    </p:set>
                                    <p:anim calcmode="lin" valueType="num">
                                      <p:cBhvr>
                                        <p:cTn id="13" dur="250" fill="hold"/>
                                        <p:tgtEl>
                                          <p:spTgt spid="7"/>
                                        </p:tgtEl>
                                        <p:attrNameLst>
                                          <p:attrName>ppt_w</p:attrName>
                                        </p:attrNameLst>
                                      </p:cBhvr>
                                      <p:tavLst>
                                        <p:tav tm="0">
                                          <p:val>
                                            <p:fltVal val="0"/>
                                          </p:val>
                                        </p:tav>
                                        <p:tav tm="100000">
                                          <p:val>
                                            <p:strVal val="#ppt_w"/>
                                          </p:val>
                                        </p:tav>
                                      </p:tavLst>
                                    </p:anim>
                                    <p:anim calcmode="lin" valueType="num">
                                      <p:cBhvr>
                                        <p:cTn id="14" dur="250" fill="hold"/>
                                        <p:tgtEl>
                                          <p:spTgt spid="7"/>
                                        </p:tgtEl>
                                        <p:attrNameLst>
                                          <p:attrName>ppt_h</p:attrName>
                                        </p:attrNameLst>
                                      </p:cBhvr>
                                      <p:tavLst>
                                        <p:tav tm="0">
                                          <p:val>
                                            <p:fltVal val="0"/>
                                          </p:val>
                                        </p:tav>
                                        <p:tav tm="100000">
                                          <p:val>
                                            <p:strVal val="#ppt_h"/>
                                          </p:val>
                                        </p:tav>
                                      </p:tavLst>
                                    </p:anim>
                                    <p:anim calcmode="lin" valueType="num">
                                      <p:cBhvr>
                                        <p:cTn id="15" dur="250" fill="hold"/>
                                        <p:tgtEl>
                                          <p:spTgt spid="7"/>
                                        </p:tgtEl>
                                        <p:attrNameLst>
                                          <p:attrName>style.rotation</p:attrName>
                                        </p:attrNameLst>
                                      </p:cBhvr>
                                      <p:tavLst>
                                        <p:tav tm="0">
                                          <p:val>
                                            <p:fltVal val="90"/>
                                          </p:val>
                                        </p:tav>
                                        <p:tav tm="100000">
                                          <p:val>
                                            <p:fltVal val="0"/>
                                          </p:val>
                                        </p:tav>
                                      </p:tavLst>
                                    </p:anim>
                                    <p:animEffect transition="in" filter="fade">
                                      <p:cBhvr>
                                        <p:cTn id="16" dur="250"/>
                                        <p:tgtEl>
                                          <p:spTgt spid="7"/>
                                        </p:tgtEl>
                                      </p:cBhvr>
                                    </p:animEffect>
                                  </p:childTnLst>
                                </p:cTn>
                              </p:par>
                            </p:childTnLst>
                          </p:cTn>
                        </p:par>
                        <p:par>
                          <p:cTn id="17" fill="hold">
                            <p:stCondLst>
                              <p:cond delay="3750"/>
                            </p:stCondLst>
                            <p:childTnLst>
                              <p:par>
                                <p:cTn id="18" presetID="14" presetClass="entr" presetSubtype="1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175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heckerboard(across)">
                                      <p:cBhvr>
                                        <p:cTn id="25"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5019D6-05B7-4260-98F9-E8362A2B59CE}"/>
              </a:ext>
            </a:extLst>
          </p:cNvPr>
          <p:cNvSpPr>
            <a:spLocks noGrp="1"/>
          </p:cNvSpPr>
          <p:nvPr>
            <p:ph idx="1"/>
          </p:nvPr>
        </p:nvSpPr>
        <p:spPr>
          <a:xfrm>
            <a:off x="828773" y="399496"/>
            <a:ext cx="10515600" cy="6093380"/>
          </a:xfrm>
          <a:ln w="19050">
            <a:noFill/>
          </a:ln>
        </p:spPr>
        <p:txBody>
          <a:bodyPr>
            <a:normAutofit/>
            <a:scene3d>
              <a:camera prst="orthographicFront"/>
              <a:lightRig rig="threePt" dir="t"/>
            </a:scene3d>
            <a:sp3d extrusionH="57150">
              <a:bevelT h="25400" prst="softRound"/>
            </a:sp3d>
          </a:bodyPr>
          <a:lstStyle/>
          <a:p>
            <a:r>
              <a:rPr lang="en-CA" dirty="0"/>
              <a:t>Yet even in the verse where </a:t>
            </a:r>
            <a:r>
              <a:rPr lang="en-CA" b="1" dirty="0">
                <a:solidFill>
                  <a:srgbClr val="0000FF"/>
                </a:solidFill>
              </a:rPr>
              <a:t>Yahuah claims </a:t>
            </a:r>
            <a:r>
              <a:rPr lang="en-CA" b="1" u="sng" dirty="0">
                <a:solidFill>
                  <a:srgbClr val="0000FF"/>
                </a:solidFill>
              </a:rPr>
              <a:t>who He is</a:t>
            </a:r>
            <a:r>
              <a:rPr lang="en-CA" b="1" dirty="0">
                <a:solidFill>
                  <a:srgbClr val="0000FF"/>
                </a:solidFill>
              </a:rPr>
              <a:t>, His</a:t>
            </a:r>
            <a:r>
              <a:rPr lang="en-CA" dirty="0"/>
              <a:t> actual </a:t>
            </a:r>
            <a:r>
              <a:rPr lang="en-CA" b="1" u="sng" dirty="0">
                <a:ln>
                  <a:solidFill>
                    <a:srgbClr val="0000FF"/>
                  </a:solidFill>
                </a:ln>
                <a:solidFill>
                  <a:srgbClr val="F74FEB"/>
                </a:solidFill>
                <a:latin typeface="Comic Sans MS" panose="030F0702030302020204" pitchFamily="66" charset="0"/>
              </a:rPr>
              <a:t>Bein</a:t>
            </a:r>
            <a:r>
              <a:rPr lang="en-CA" b="1" dirty="0">
                <a:ln>
                  <a:solidFill>
                    <a:srgbClr val="0000FF"/>
                  </a:solidFill>
                </a:ln>
                <a:solidFill>
                  <a:srgbClr val="F74FEB"/>
                </a:solidFill>
                <a:latin typeface="Comic Sans MS" panose="030F0702030302020204" pitchFamily="66" charset="0"/>
              </a:rPr>
              <a:t>g </a:t>
            </a:r>
            <a:r>
              <a:rPr lang="en-CA" b="1" u="sng" dirty="0">
                <a:ln>
                  <a:solidFill>
                    <a:srgbClr val="0000FF"/>
                  </a:solidFill>
                </a:ln>
                <a:solidFill>
                  <a:srgbClr val="F74FEB"/>
                </a:solidFill>
                <a:latin typeface="Comic Sans MS" panose="030F0702030302020204" pitchFamily="66" charset="0"/>
              </a:rPr>
              <a:t>of Existence</a:t>
            </a:r>
            <a:r>
              <a:rPr lang="en-CA" b="1" dirty="0">
                <a:ln>
                  <a:solidFill>
                    <a:srgbClr val="0000FF"/>
                  </a:solidFill>
                </a:ln>
                <a:solidFill>
                  <a:srgbClr val="F74FEB"/>
                </a:solidFill>
                <a:latin typeface="Comic Sans MS" panose="030F0702030302020204" pitchFamily="66" charset="0"/>
              </a:rPr>
              <a:t>,</a:t>
            </a:r>
            <a:r>
              <a:rPr lang="en-CA" dirty="0"/>
              <a:t> (</a:t>
            </a:r>
            <a:r>
              <a:rPr lang="en-CA" dirty="0">
                <a:solidFill>
                  <a:srgbClr val="00B050"/>
                </a:solidFill>
              </a:rPr>
              <a:t>Exo 3:14</a:t>
            </a:r>
            <a:r>
              <a:rPr lang="en-CA" dirty="0"/>
              <a:t>) the Hebrew letter </a:t>
            </a:r>
            <a:r>
              <a:rPr lang="en-CA" b="1" dirty="0" err="1">
                <a:solidFill>
                  <a:srgbClr val="0000FF"/>
                </a:solidFill>
                <a:effectLst>
                  <a:glow rad="127000">
                    <a:srgbClr val="FFFF00"/>
                  </a:glow>
                </a:effectLst>
              </a:rPr>
              <a:t>Tav</a:t>
            </a:r>
            <a:r>
              <a:rPr lang="en-CA" b="1" dirty="0">
                <a:solidFill>
                  <a:srgbClr val="0000FF"/>
                </a:solidFill>
                <a:effectLst>
                  <a:glow rad="127000">
                    <a:srgbClr val="FFFF00"/>
                  </a:glow>
                </a:effectLst>
              </a:rPr>
              <a:t>,</a:t>
            </a:r>
            <a:r>
              <a:rPr lang="en-CA" dirty="0"/>
              <a:t> - </a:t>
            </a:r>
            <a:r>
              <a:rPr lang="en-CA" b="1" dirty="0">
                <a:ln>
                  <a:solidFill>
                    <a:srgbClr val="C00000"/>
                  </a:solidFill>
                </a:ln>
                <a:solidFill>
                  <a:srgbClr val="0000FF"/>
                </a:solidFill>
                <a:effectLst>
                  <a:outerShdw blurRad="50800" dist="50800" dir="5400000" algn="ctr" rotWithShape="0">
                    <a:srgbClr val="FF9900"/>
                  </a:outerShdw>
                </a:effectLst>
                <a:latin typeface="Arial Black" panose="020B0A04020102020204" pitchFamily="34" charset="0"/>
              </a:rPr>
              <a:t>His SIGNATURE OF EVERLASTING</a:t>
            </a:r>
            <a:r>
              <a:rPr lang="en-CA" dirty="0"/>
              <a:t> - is not present in the Hebrew word H1961 – </a:t>
            </a:r>
            <a:r>
              <a:rPr lang="en-CA" b="1" dirty="0"/>
              <a:t>for this specific location!!</a:t>
            </a:r>
            <a:br>
              <a:rPr lang="en-CA" dirty="0"/>
            </a:br>
            <a:r>
              <a:rPr lang="en-CA" dirty="0"/>
              <a:t> The questions are:</a:t>
            </a:r>
          </a:p>
          <a:p>
            <a:pPr lvl="3"/>
            <a:r>
              <a:rPr lang="en-CA" sz="3200" dirty="0"/>
              <a:t>Why is this even coming to the table for discussion?</a:t>
            </a:r>
          </a:p>
          <a:p>
            <a:pPr lvl="3"/>
            <a:r>
              <a:rPr lang="en-CA" sz="3200" dirty="0"/>
              <a:t>Is this even worth discussing?</a:t>
            </a:r>
          </a:p>
          <a:p>
            <a:pPr lvl="3"/>
            <a:r>
              <a:rPr lang="en-CA" sz="3200" dirty="0"/>
              <a:t>Or is it a “non”-issue?</a:t>
            </a:r>
          </a:p>
        </p:txBody>
      </p:sp>
      <p:sp>
        <p:nvSpPr>
          <p:cNvPr id="4" name="Slide Number Placeholder 3">
            <a:extLst>
              <a:ext uri="{FF2B5EF4-FFF2-40B4-BE49-F238E27FC236}">
                <a16:creationId xmlns:a16="http://schemas.microsoft.com/office/drawing/2014/main" id="{EBECD146-A79A-4429-8D44-C51B28F2A5C5}"/>
              </a:ext>
            </a:extLst>
          </p:cNvPr>
          <p:cNvSpPr>
            <a:spLocks noGrp="1"/>
          </p:cNvSpPr>
          <p:nvPr>
            <p:ph type="sldNum" sz="quarter" idx="12"/>
          </p:nvPr>
        </p:nvSpPr>
        <p:spPr>
          <a:xfrm>
            <a:off x="9279903" y="6492875"/>
            <a:ext cx="2743200" cy="365125"/>
          </a:xfrm>
        </p:spPr>
        <p:txBody>
          <a:bodyPr/>
          <a:lstStyle/>
          <a:p>
            <a:fld id="{CAB0B796-0BEC-434C-B7F9-2382C16E0666}" type="slidenum">
              <a:rPr lang="en-CA" smtClean="0">
                <a:solidFill>
                  <a:schemeClr val="tx1"/>
                </a:solidFill>
              </a:rPr>
              <a:t>56</a:t>
            </a:fld>
            <a:endParaRPr lang="en-CA" dirty="0">
              <a:solidFill>
                <a:schemeClr val="tx1"/>
              </a:solidFill>
            </a:endParaRPr>
          </a:p>
        </p:txBody>
      </p:sp>
      <p:sp>
        <p:nvSpPr>
          <p:cNvPr id="6" name="Rectangle 5">
            <a:extLst>
              <a:ext uri="{FF2B5EF4-FFF2-40B4-BE49-F238E27FC236}">
                <a16:creationId xmlns:a16="http://schemas.microsoft.com/office/drawing/2014/main" id="{8F17C675-78E1-4F85-82AB-DBCEB89A4AB6}"/>
              </a:ext>
            </a:extLst>
          </p:cNvPr>
          <p:cNvSpPr/>
          <p:nvPr/>
        </p:nvSpPr>
        <p:spPr>
          <a:xfrm>
            <a:off x="1232091" y="4049857"/>
            <a:ext cx="10496746" cy="2880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scene3d>
              <a:camera prst="orthographicFront"/>
              <a:lightRig rig="threePt" dir="t"/>
            </a:scene3d>
            <a:sp3d extrusionH="57150">
              <a:bevelT h="25400" prst="softRound"/>
            </a:sp3d>
          </a:bodyPr>
          <a:lstStyle/>
          <a:p>
            <a:r>
              <a:rPr lang="en-CA" sz="3200" dirty="0">
                <a:solidFill>
                  <a:schemeClr val="tx1"/>
                </a:solidFill>
              </a:rPr>
              <a:t>The </a:t>
            </a:r>
            <a:r>
              <a:rPr lang="en-CA" sz="3200" b="1" u="sng" dirty="0">
                <a:solidFill>
                  <a:srgbClr val="C00000"/>
                </a:solidFill>
                <a:latin typeface="Comic Sans MS" panose="030F0702030302020204" pitchFamily="66" charset="0"/>
              </a:rPr>
              <a:t>REAL</a:t>
            </a:r>
            <a:r>
              <a:rPr lang="en-CA" sz="3200" b="1" dirty="0">
                <a:solidFill>
                  <a:srgbClr val="C00000"/>
                </a:solidFill>
                <a:latin typeface="Comic Sans MS" panose="030F0702030302020204" pitchFamily="66" charset="0"/>
              </a:rPr>
              <a:t> Q</a:t>
            </a:r>
            <a:r>
              <a:rPr lang="en-CA" sz="3200" b="1" u="sng" dirty="0">
                <a:solidFill>
                  <a:srgbClr val="C00000"/>
                </a:solidFill>
                <a:latin typeface="Comic Sans MS" panose="030F0702030302020204" pitchFamily="66" charset="0"/>
              </a:rPr>
              <a:t>UESTION</a:t>
            </a:r>
            <a:r>
              <a:rPr lang="en-CA" sz="3200" b="1" dirty="0">
                <a:solidFill>
                  <a:srgbClr val="C00000"/>
                </a:solidFill>
                <a:latin typeface="Comic Sans MS" panose="030F0702030302020204" pitchFamily="66" charset="0"/>
              </a:rPr>
              <a:t> </a:t>
            </a:r>
            <a:r>
              <a:rPr lang="en-CA" sz="3200" dirty="0">
                <a:solidFill>
                  <a:schemeClr val="tx1"/>
                </a:solidFill>
              </a:rPr>
              <a:t>now becomes – </a:t>
            </a:r>
            <a:br>
              <a:rPr lang="en-CA" sz="3200" dirty="0">
                <a:solidFill>
                  <a:schemeClr val="tx1"/>
                </a:solidFill>
              </a:rPr>
            </a:br>
            <a:r>
              <a:rPr lang="en-CA" sz="3200" b="1" dirty="0">
                <a:ln>
                  <a:solidFill>
                    <a:srgbClr val="C00000"/>
                  </a:solidFill>
                </a:ln>
                <a:solidFill>
                  <a:srgbClr val="0000FF"/>
                </a:solidFill>
                <a:effectLst>
                  <a:outerShdw blurRad="50800" dist="50800" dir="5400000" algn="ctr" rotWithShape="0">
                    <a:srgbClr val="00FF00"/>
                  </a:outerShdw>
                </a:effectLst>
              </a:rPr>
              <a:t>What is the </a:t>
            </a:r>
            <a:r>
              <a:rPr lang="en-CA" sz="3200" b="1" u="sng" dirty="0">
                <a:ln>
                  <a:solidFill>
                    <a:srgbClr val="C00000"/>
                  </a:solidFill>
                </a:ln>
                <a:solidFill>
                  <a:srgbClr val="0000FF"/>
                </a:solidFill>
                <a:effectLst>
                  <a:outerShdw blurRad="50800" dist="50800" dir="5400000" algn="ctr" rotWithShape="0">
                    <a:srgbClr val="00FF00"/>
                  </a:outerShdw>
                </a:effectLst>
              </a:rPr>
              <a:t>SIGNIFICANCE</a:t>
            </a:r>
            <a:r>
              <a:rPr lang="en-CA" sz="3200" b="1" dirty="0">
                <a:ln>
                  <a:solidFill>
                    <a:srgbClr val="C00000"/>
                  </a:solidFill>
                </a:ln>
                <a:solidFill>
                  <a:srgbClr val="0000FF"/>
                </a:solidFill>
                <a:effectLst>
                  <a:outerShdw blurRad="50800" dist="50800" dir="5400000" algn="ctr" rotWithShape="0">
                    <a:srgbClr val="00FF00"/>
                  </a:outerShdw>
                </a:effectLst>
              </a:rPr>
              <a:t> </a:t>
            </a:r>
            <a:r>
              <a:rPr lang="en-CA" sz="3200" b="1" dirty="0">
                <a:solidFill>
                  <a:srgbClr val="0000FF"/>
                </a:solidFill>
              </a:rPr>
              <a:t>(Hebrew definition /meaning) </a:t>
            </a:r>
            <a:br>
              <a:rPr lang="en-CA" sz="3200" b="1" dirty="0">
                <a:solidFill>
                  <a:srgbClr val="0000FF"/>
                </a:solidFill>
              </a:rPr>
            </a:br>
            <a:r>
              <a:rPr lang="en-CA" sz="3200" b="1" dirty="0">
                <a:solidFill>
                  <a:srgbClr val="0000FF"/>
                </a:solidFill>
              </a:rPr>
              <a:t>of the  - </a:t>
            </a:r>
            <a:r>
              <a:rPr lang="en-CA" sz="4400" b="1" dirty="0">
                <a:ln>
                  <a:solidFill>
                    <a:srgbClr val="CC00CC"/>
                  </a:solidFill>
                </a:ln>
                <a:solidFill>
                  <a:srgbClr val="0000FF"/>
                </a:solidFill>
                <a:effectLst>
                  <a:glow rad="127000">
                    <a:srgbClr val="FFFF00"/>
                  </a:glow>
                </a:effectLst>
                <a:latin typeface="Snap ITC" panose="04040A07060A02020202" pitchFamily="82" charset="0"/>
              </a:rPr>
              <a:t>Tav</a:t>
            </a:r>
            <a:r>
              <a:rPr lang="en-CA" sz="4400" b="1" dirty="0">
                <a:ln>
                  <a:solidFill>
                    <a:srgbClr val="CC00CC"/>
                  </a:solidFill>
                </a:ln>
                <a:solidFill>
                  <a:srgbClr val="0000FF"/>
                </a:solidFill>
                <a:latin typeface="Snap ITC" panose="04040A07060A02020202" pitchFamily="82" charset="0"/>
              </a:rPr>
              <a:t>, </a:t>
            </a:r>
            <a:r>
              <a:rPr lang="en-CA" sz="4400" b="1" u="sng" dirty="0">
                <a:ln>
                  <a:solidFill>
                    <a:srgbClr val="CC00CC"/>
                  </a:solidFill>
                </a:ln>
                <a:solidFill>
                  <a:srgbClr val="0000FF"/>
                </a:solidFill>
                <a:latin typeface="Snap ITC" panose="04040A07060A02020202" pitchFamily="82" charset="0"/>
              </a:rPr>
              <a:t>as seen in</a:t>
            </a:r>
            <a:r>
              <a:rPr lang="en-CA" sz="4400" b="1" dirty="0">
                <a:ln>
                  <a:solidFill>
                    <a:srgbClr val="CC00CC"/>
                  </a:solidFill>
                </a:ln>
                <a:solidFill>
                  <a:srgbClr val="0000FF"/>
                </a:solidFill>
                <a:latin typeface="Snap ITC" panose="04040A07060A02020202" pitchFamily="82" charset="0"/>
              </a:rPr>
              <a:t> </a:t>
            </a:r>
            <a:r>
              <a:rPr lang="en-CA" sz="4400" b="1" u="sng" dirty="0">
                <a:ln>
                  <a:solidFill>
                    <a:srgbClr val="CC00CC"/>
                  </a:solidFill>
                </a:ln>
                <a:solidFill>
                  <a:srgbClr val="00B050"/>
                </a:solidFill>
                <a:latin typeface="Snap ITC" panose="04040A07060A02020202" pitchFamily="82" charset="0"/>
              </a:rPr>
              <a:t>Gen 1:2</a:t>
            </a:r>
            <a:r>
              <a:rPr lang="en-CA" sz="4400" b="1" dirty="0">
                <a:ln>
                  <a:solidFill>
                    <a:srgbClr val="CC00CC"/>
                  </a:solidFill>
                </a:ln>
                <a:solidFill>
                  <a:srgbClr val="00B050"/>
                </a:solidFill>
                <a:latin typeface="Snap ITC" panose="04040A07060A02020202" pitchFamily="82" charset="0"/>
              </a:rPr>
              <a:t>?</a:t>
            </a:r>
            <a:r>
              <a:rPr lang="en-CA" sz="3200" b="1" dirty="0">
                <a:solidFill>
                  <a:srgbClr val="00B050"/>
                </a:solidFill>
              </a:rPr>
              <a:t>   </a:t>
            </a:r>
            <a:br>
              <a:rPr lang="en-CA" sz="3200" b="1" dirty="0">
                <a:solidFill>
                  <a:srgbClr val="0000FF"/>
                </a:solidFill>
              </a:rPr>
            </a:br>
            <a:r>
              <a:rPr lang="en-CA" sz="3200" b="1" dirty="0">
                <a:solidFill>
                  <a:srgbClr val="0000FF"/>
                </a:solidFill>
              </a:rPr>
              <a:t>		</a:t>
            </a:r>
            <a:r>
              <a:rPr lang="en-CA" sz="3200" i="1" dirty="0">
                <a:solidFill>
                  <a:schemeClr val="tx1"/>
                </a:solidFill>
              </a:rPr>
              <a:t>We will be looking at this shortly.</a:t>
            </a:r>
          </a:p>
        </p:txBody>
      </p:sp>
    </p:spTree>
    <p:extLst>
      <p:ext uri="{BB962C8B-B14F-4D97-AF65-F5344CB8AC3E}">
        <p14:creationId xmlns:p14="http://schemas.microsoft.com/office/powerpoint/2010/main" val="337063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11000">
              <a:schemeClr val="accent1">
                <a:lumMod val="60000"/>
                <a:lumOff val="40000"/>
              </a:schemeClr>
            </a:gs>
            <a:gs pos="83000">
              <a:srgbClr val="7030A0">
                <a:alpha val="98000"/>
              </a:srgbClr>
            </a:gs>
            <a:gs pos="45000">
              <a:schemeClr val="accent1">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693235" y="6556990"/>
            <a:ext cx="510995" cy="301010"/>
          </a:xfrm>
        </p:spPr>
        <p:txBody>
          <a:bodyPr/>
          <a:lstStyle/>
          <a:p>
            <a:fld id="{CAB0B796-0BEC-434C-B7F9-2382C16E0666}" type="slidenum">
              <a:rPr lang="en-CA" smtClean="0">
                <a:solidFill>
                  <a:srgbClr val="00FFFF"/>
                </a:solidFill>
              </a:rPr>
              <a:t>57</a:t>
            </a:fld>
            <a:endParaRPr lang="en-CA" dirty="0">
              <a:solidFill>
                <a:srgbClr val="00FFFF"/>
              </a:solidFill>
            </a:endParaRPr>
          </a:p>
        </p:txBody>
      </p:sp>
      <p:sp>
        <p:nvSpPr>
          <p:cNvPr id="5" name="Rectangle: Rounded Corners 4">
            <a:extLst>
              <a:ext uri="{FF2B5EF4-FFF2-40B4-BE49-F238E27FC236}">
                <a16:creationId xmlns:a16="http://schemas.microsoft.com/office/drawing/2014/main" id="{26252AF1-BFAF-415A-9F15-4E3106DF3216}"/>
              </a:ext>
            </a:extLst>
          </p:cNvPr>
          <p:cNvSpPr/>
          <p:nvPr/>
        </p:nvSpPr>
        <p:spPr>
          <a:xfrm>
            <a:off x="4403764" y="862541"/>
            <a:ext cx="457200" cy="52411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4000" dirty="0"/>
          </a:p>
        </p:txBody>
      </p:sp>
      <p:sp>
        <p:nvSpPr>
          <p:cNvPr id="13" name="Rectangle 12">
            <a:extLst>
              <a:ext uri="{FF2B5EF4-FFF2-40B4-BE49-F238E27FC236}">
                <a16:creationId xmlns:a16="http://schemas.microsoft.com/office/drawing/2014/main" id="{9A7ECBC3-51A1-4436-8DD5-62D3B2BF6FBA}"/>
              </a:ext>
            </a:extLst>
          </p:cNvPr>
          <p:cNvSpPr/>
          <p:nvPr/>
        </p:nvSpPr>
        <p:spPr>
          <a:xfrm>
            <a:off x="392097" y="946520"/>
            <a:ext cx="11407806" cy="873488"/>
          </a:xfrm>
          <a:prstGeom prst="rect">
            <a:avLst/>
          </a:prstGeom>
          <a:solidFill>
            <a:srgbClr val="00FFFF"/>
          </a:solidFill>
          <a:ln w="76200">
            <a:solidFill>
              <a:srgbClr val="FF99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lnSpc>
                <a:spcPct val="90000"/>
              </a:lnSpc>
              <a:spcBef>
                <a:spcPts val="1000"/>
              </a:spcBef>
            </a:pPr>
            <a:r>
              <a:rPr lang="en-CA" sz="4800" u="sng" dirty="0">
                <a:ln w="19050">
                  <a:solidFill>
                    <a:srgbClr val="FFFF00"/>
                  </a:solidFill>
                </a:ln>
                <a:solidFill>
                  <a:srgbClr val="0000FF"/>
                </a:solidFill>
                <a:latin typeface="Snap ITC" panose="04040A07060A02020202" pitchFamily="82" charset="0"/>
              </a:rPr>
              <a:t>Artist</a:t>
            </a:r>
            <a:r>
              <a:rPr lang="en-CA" sz="4800" dirty="0">
                <a:ln w="19050">
                  <a:solidFill>
                    <a:srgbClr val="FFFF00"/>
                  </a:solidFill>
                </a:ln>
                <a:solidFill>
                  <a:srgbClr val="0000FF"/>
                </a:solidFill>
                <a:latin typeface="Snap ITC" panose="04040A07060A02020202" pitchFamily="82" charset="0"/>
              </a:rPr>
              <a:t> &amp; </a:t>
            </a:r>
            <a:r>
              <a:rPr lang="en-CA" sz="4800" u="sng" dirty="0">
                <a:ln w="19050">
                  <a:solidFill>
                    <a:srgbClr val="FFFF00"/>
                  </a:solidFill>
                </a:ln>
                <a:solidFill>
                  <a:srgbClr val="0000FF"/>
                </a:solidFill>
                <a:latin typeface="Snap ITC" panose="04040A07060A02020202" pitchFamily="82" charset="0"/>
              </a:rPr>
              <a:t>Author</a:t>
            </a:r>
            <a:r>
              <a:rPr lang="en-CA" sz="4800" dirty="0">
                <a:ln w="19050">
                  <a:solidFill>
                    <a:srgbClr val="FFFF00"/>
                  </a:solidFill>
                </a:ln>
                <a:solidFill>
                  <a:srgbClr val="0000FF"/>
                </a:solidFill>
                <a:latin typeface="Snap ITC" panose="04040A07060A02020202" pitchFamily="82" charset="0"/>
              </a:rPr>
              <a:t> </a:t>
            </a:r>
            <a:r>
              <a:rPr lang="en-CA" sz="4800" dirty="0">
                <a:ln w="19050">
                  <a:solidFill>
                    <a:srgbClr val="FFFF00"/>
                  </a:solidFill>
                </a:ln>
                <a:solidFill>
                  <a:srgbClr val="663300"/>
                </a:solidFill>
                <a:latin typeface="Snap ITC" panose="04040A07060A02020202" pitchFamily="82" charset="0"/>
              </a:rPr>
              <a:t>of </a:t>
            </a:r>
            <a:r>
              <a:rPr lang="en-CA" sz="4800" dirty="0">
                <a:ln w="19050">
                  <a:solidFill>
                    <a:srgbClr val="FFFF00"/>
                  </a:solidFill>
                </a:ln>
                <a:solidFill>
                  <a:srgbClr val="0000FF"/>
                </a:solidFill>
                <a:latin typeface="Snap ITC" panose="04040A07060A02020202" pitchFamily="82" charset="0"/>
              </a:rPr>
              <a:t>Creation</a:t>
            </a:r>
            <a:r>
              <a:rPr lang="en-CA" sz="4800" dirty="0">
                <a:solidFill>
                  <a:srgbClr val="0000FF"/>
                </a:solidFill>
              </a:rPr>
              <a:t>   </a:t>
            </a:r>
            <a:endParaRPr lang="en-CA" sz="3200" u="sng" dirty="0">
              <a:solidFill>
                <a:srgbClr val="0000FF"/>
              </a:solidFill>
            </a:endParaRPr>
          </a:p>
        </p:txBody>
      </p:sp>
      <p:sp>
        <p:nvSpPr>
          <p:cNvPr id="2" name="Speech Bubble: Rectangle with Corners Rounded 1">
            <a:extLst>
              <a:ext uri="{FF2B5EF4-FFF2-40B4-BE49-F238E27FC236}">
                <a16:creationId xmlns:a16="http://schemas.microsoft.com/office/drawing/2014/main" id="{0C5F9E84-E6E5-4821-909A-8D860E87F295}"/>
              </a:ext>
            </a:extLst>
          </p:cNvPr>
          <p:cNvSpPr/>
          <p:nvPr/>
        </p:nvSpPr>
        <p:spPr>
          <a:xfrm>
            <a:off x="537776" y="2188396"/>
            <a:ext cx="11116448" cy="4258803"/>
          </a:xfrm>
          <a:prstGeom prst="wedgeRoundRectCallout">
            <a:avLst>
              <a:gd name="adj1" fmla="val 28166"/>
              <a:gd name="adj2" fmla="val -63583"/>
              <a:gd name="adj3" fmla="val 16667"/>
            </a:avLst>
          </a:prstGeom>
          <a:solidFill>
            <a:srgbClr val="FFCCFF"/>
          </a:solidFill>
          <a:ln w="57150">
            <a:solidFill>
              <a:srgbClr val="663300"/>
            </a:solidFill>
          </a:ln>
          <a:effectLst>
            <a:outerShdw blurRad="50800" dist="50800" dir="5400000" algn="ctr" rotWithShape="0">
              <a:srgbClr val="F74FEB"/>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r>
              <a:rPr lang="en-US" sz="2800" i="1" dirty="0">
                <a:solidFill>
                  <a:schemeClr val="accent5">
                    <a:lumMod val="75000"/>
                  </a:schemeClr>
                </a:solidFill>
                <a:latin typeface="Comic Sans MS" panose="030F0702030302020204" pitchFamily="66" charset="0"/>
              </a:rPr>
              <a:t>Point To Ponder:  </a:t>
            </a:r>
            <a:r>
              <a:rPr lang="en-US" sz="2800" dirty="0">
                <a:solidFill>
                  <a:prstClr val="black"/>
                </a:solidFill>
                <a:latin typeface="Georgia" panose="02040502050405020303" pitchFamily="18" charset="0"/>
              </a:rPr>
              <a:t>Did Vincent Van Gogh and Leonardo Da Vinci have the same style of painting?  Is it even possible to distinguish between them, </a:t>
            </a:r>
            <a:r>
              <a:rPr lang="en-US" sz="2800" u="sng" dirty="0">
                <a:solidFill>
                  <a:prstClr val="black"/>
                </a:solidFill>
                <a:latin typeface="Georgia" panose="02040502050405020303" pitchFamily="18" charset="0"/>
              </a:rPr>
              <a:t>who</a:t>
            </a:r>
            <a:r>
              <a:rPr lang="en-US" sz="2800" dirty="0">
                <a:solidFill>
                  <a:prstClr val="black"/>
                </a:solidFill>
                <a:latin typeface="Georgia" panose="02040502050405020303" pitchFamily="18" charset="0"/>
              </a:rPr>
              <a:t> created the paintings?</a:t>
            </a:r>
          </a:p>
          <a:p>
            <a:pPr lvl="0"/>
            <a:r>
              <a:rPr lang="en-US" sz="2800" i="1" dirty="0">
                <a:solidFill>
                  <a:srgbClr val="663300"/>
                </a:solidFill>
                <a:latin typeface="Comic Sans MS" panose="030F0702030302020204" pitchFamily="66" charset="0"/>
              </a:rPr>
              <a:t>Is it safe to declare that each one had their </a:t>
            </a:r>
            <a:br>
              <a:rPr lang="en-US" sz="2800" i="1" dirty="0">
                <a:solidFill>
                  <a:srgbClr val="663300"/>
                </a:solidFill>
                <a:latin typeface="Comic Sans MS" panose="030F0702030302020204" pitchFamily="66" charset="0"/>
              </a:rPr>
            </a:br>
            <a:r>
              <a:rPr lang="en-US" sz="2800" i="1" dirty="0">
                <a:solidFill>
                  <a:srgbClr val="663300"/>
                </a:solidFill>
                <a:latin typeface="Comic Sans MS" panose="030F0702030302020204" pitchFamily="66" charset="0"/>
              </a:rPr>
              <a:t>very own unique and very distinguished style?</a:t>
            </a:r>
          </a:p>
          <a:p>
            <a:pPr lvl="0"/>
            <a:r>
              <a:rPr lang="en-US" sz="2800" b="1" i="1" dirty="0">
                <a:solidFill>
                  <a:srgbClr val="0000FF"/>
                </a:solidFill>
                <a:latin typeface="Comic Sans MS" panose="030F0702030302020204" pitchFamily="66" charset="0"/>
              </a:rPr>
              <a:t>Shall we consider this?</a:t>
            </a:r>
          </a:p>
          <a:p>
            <a:pPr lvl="0"/>
            <a:r>
              <a:rPr lang="en-US" sz="2800" dirty="0">
                <a:solidFill>
                  <a:prstClr val="black"/>
                </a:solidFill>
                <a:latin typeface="Georgia" panose="02040502050405020303" pitchFamily="18" charset="0"/>
              </a:rPr>
              <a:t>Is it safe to assume that </a:t>
            </a:r>
            <a:r>
              <a:rPr lang="en-US" sz="2800" b="1" dirty="0" err="1">
                <a:solidFill>
                  <a:srgbClr val="0000FF"/>
                </a:solidFill>
                <a:effectLst>
                  <a:outerShdw blurRad="50800" dist="50800" dir="5400000" algn="ctr" rotWithShape="0">
                    <a:srgbClr val="00FF00"/>
                  </a:outerShdw>
                </a:effectLst>
                <a:latin typeface="Georgia" panose="02040502050405020303" pitchFamily="18" charset="0"/>
              </a:rPr>
              <a:t>Yahusha</a:t>
            </a:r>
            <a:r>
              <a:rPr lang="en-US" sz="2800" b="1" dirty="0">
                <a:solidFill>
                  <a:srgbClr val="0000FF"/>
                </a:solidFill>
                <a:effectLst>
                  <a:outerShdw blurRad="50800" dist="50800" dir="5400000" algn="ctr" rotWithShape="0">
                    <a:srgbClr val="00FF00"/>
                  </a:outerShdw>
                </a:effectLst>
                <a:latin typeface="Georgia" panose="02040502050405020303" pitchFamily="18" charset="0"/>
              </a:rPr>
              <a:t>/ELOHIM </a:t>
            </a:r>
            <a:r>
              <a:rPr lang="en-US" sz="2800" b="1" u="sng" dirty="0">
                <a:solidFill>
                  <a:srgbClr val="0000FF"/>
                </a:solidFill>
                <a:effectLst>
                  <a:outerShdw blurRad="50800" dist="50800" dir="5400000" algn="ctr" rotWithShape="0">
                    <a:srgbClr val="00FF00"/>
                  </a:outerShdw>
                </a:effectLst>
                <a:latin typeface="Georgia" panose="02040502050405020303" pitchFamily="18" charset="0"/>
              </a:rPr>
              <a:t>also</a:t>
            </a:r>
            <a:r>
              <a:rPr lang="en-US" sz="2800" b="1" dirty="0">
                <a:solidFill>
                  <a:srgbClr val="0000FF"/>
                </a:solidFill>
                <a:effectLst>
                  <a:outerShdw blurRad="50800" dist="50800" dir="5400000" algn="ctr" rotWithShape="0">
                    <a:srgbClr val="00FF00"/>
                  </a:outerShdw>
                </a:effectLst>
                <a:latin typeface="Georgia" panose="02040502050405020303" pitchFamily="18" charset="0"/>
              </a:rPr>
              <a:t> </a:t>
            </a:r>
            <a:r>
              <a:rPr lang="en-US" sz="2800" dirty="0">
                <a:solidFill>
                  <a:prstClr val="black"/>
                </a:solidFill>
                <a:latin typeface="Georgia" panose="02040502050405020303" pitchFamily="18" charset="0"/>
              </a:rPr>
              <a:t>has </a:t>
            </a:r>
            <a:r>
              <a:rPr lang="en-US" sz="2800" b="1" u="sng" dirty="0">
                <a:ln>
                  <a:solidFill>
                    <a:srgbClr val="0000FF"/>
                  </a:solidFill>
                </a:ln>
                <a:solidFill>
                  <a:srgbClr val="FF0000"/>
                </a:solidFill>
                <a:latin typeface="Georgia" panose="02040502050405020303" pitchFamily="18" charset="0"/>
              </a:rPr>
              <a:t>His own</a:t>
            </a:r>
            <a:r>
              <a:rPr lang="en-US" sz="2800" b="1" dirty="0">
                <a:ln>
                  <a:solidFill>
                    <a:srgbClr val="0000FF"/>
                  </a:solidFill>
                </a:ln>
                <a:solidFill>
                  <a:srgbClr val="FF0000"/>
                </a:solidFill>
                <a:latin typeface="Georgia" panose="02040502050405020303" pitchFamily="18" charset="0"/>
              </a:rPr>
              <a:t> very distinguishable flavor to imprint on His Creation?</a:t>
            </a:r>
          </a:p>
          <a:p>
            <a:pPr lvl="0"/>
            <a:r>
              <a:rPr lang="en-US" sz="2800" i="1" dirty="0">
                <a:solidFill>
                  <a:prstClr val="black"/>
                </a:solidFill>
                <a:latin typeface="Georgia" panose="02040502050405020303" pitchFamily="18" charset="0"/>
              </a:rPr>
              <a:t>If so, </a:t>
            </a:r>
            <a:r>
              <a:rPr lang="en-US" sz="2800" b="1" i="1" dirty="0">
                <a:solidFill>
                  <a:srgbClr val="0000FF"/>
                </a:solidFill>
                <a:effectLst>
                  <a:outerShdw blurRad="50800" dist="50800" dir="5400000" algn="ctr" rotWithShape="0">
                    <a:srgbClr val="00B050"/>
                  </a:outerShdw>
                </a:effectLst>
                <a:latin typeface="Comic Sans MS" panose="030F0702030302020204" pitchFamily="66" charset="0"/>
              </a:rPr>
              <a:t>WHAT MIGHT THAT </a:t>
            </a:r>
            <a:r>
              <a:rPr lang="en-US" sz="2800" b="1" i="1" dirty="0">
                <a:ln>
                  <a:solidFill>
                    <a:srgbClr val="00FFFF"/>
                  </a:solidFill>
                </a:ln>
                <a:solidFill>
                  <a:srgbClr val="0000FF"/>
                </a:solidFill>
                <a:effectLst>
                  <a:outerShdw blurRad="50800" dist="50800" dir="5400000" algn="ctr" rotWithShape="0">
                    <a:srgbClr val="00B050"/>
                  </a:outerShdw>
                </a:effectLst>
                <a:latin typeface="Snap ITC" panose="04040A07060A02020202" pitchFamily="82" charset="0"/>
              </a:rPr>
              <a:t>SIGNATURE</a:t>
            </a:r>
            <a:r>
              <a:rPr lang="en-US" sz="2800" b="1" i="1" dirty="0">
                <a:solidFill>
                  <a:srgbClr val="0000FF"/>
                </a:solidFill>
                <a:effectLst>
                  <a:outerShdw blurRad="50800" dist="50800" dir="5400000" algn="ctr" rotWithShape="0">
                    <a:srgbClr val="00B050"/>
                  </a:outerShdw>
                </a:effectLst>
                <a:latin typeface="Comic Sans MS" panose="030F0702030302020204" pitchFamily="66" charset="0"/>
              </a:rPr>
              <a:t> APPEAR AS?</a:t>
            </a:r>
          </a:p>
        </p:txBody>
      </p:sp>
      <p:sp>
        <p:nvSpPr>
          <p:cNvPr id="8" name="Rectangle: Rounded Corners 7">
            <a:extLst>
              <a:ext uri="{FF2B5EF4-FFF2-40B4-BE49-F238E27FC236}">
                <a16:creationId xmlns:a16="http://schemas.microsoft.com/office/drawing/2014/main" id="{220522EE-A3E3-4A51-8BA0-588FCCF779AC}"/>
              </a:ext>
            </a:extLst>
          </p:cNvPr>
          <p:cNvSpPr/>
          <p:nvPr/>
        </p:nvSpPr>
        <p:spPr>
          <a:xfrm>
            <a:off x="1488040" y="141684"/>
            <a:ext cx="4524620" cy="670822"/>
          </a:xfrm>
          <a:prstGeom prst="roundRect">
            <a:avLst>
              <a:gd name="adj" fmla="val 50000"/>
            </a:avLst>
          </a:prstGeom>
          <a:solidFill>
            <a:schemeClr val="accent6">
              <a:lumMod val="75000"/>
            </a:schemeClr>
          </a:solidFill>
          <a:ln w="38100">
            <a:solidFill>
              <a:srgbClr val="0000FF"/>
            </a:solidFill>
          </a:ln>
          <a:effectLst>
            <a:glow rad="127000">
              <a:srgbClr val="FF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4000" b="1" dirty="0" err="1">
                <a:ln>
                  <a:solidFill>
                    <a:srgbClr val="00FFFF"/>
                  </a:solidFill>
                </a:ln>
                <a:solidFill>
                  <a:srgbClr val="0000FF"/>
                </a:solidFill>
                <a:effectLst>
                  <a:glow rad="127000">
                    <a:schemeClr val="accent2">
                      <a:lumMod val="60000"/>
                      <a:lumOff val="40000"/>
                    </a:schemeClr>
                  </a:glow>
                </a:effectLst>
                <a:latin typeface="Times New Roman" panose="02020603050405020304" pitchFamily="18" charset="0"/>
                <a:ea typeface="Calibri" panose="020F0502020204030204" pitchFamily="34" charset="0"/>
                <a:cs typeface="Times New Roman" panose="02020603050405020304" pitchFamily="18" charset="0"/>
              </a:rPr>
              <a:t>יהוֹשע</a:t>
            </a:r>
            <a:r>
              <a:rPr lang="en-US" sz="2000" b="1" dirty="0">
                <a:noFill/>
                <a:latin typeface="Times New Roman" panose="02020603050405020304" pitchFamily="18" charset="0"/>
                <a:ea typeface="Calibri" panose="020F0502020204030204" pitchFamily="34" charset="0"/>
              </a:rPr>
              <a:t>-</a:t>
            </a:r>
            <a:r>
              <a:rPr lang="en-US" sz="2000" b="1" dirty="0">
                <a:solidFill>
                  <a:srgbClr val="0000FF"/>
                </a:solidFill>
                <a:latin typeface="Times New Roman" panose="02020603050405020304" pitchFamily="18" charset="0"/>
                <a:ea typeface="Calibri" panose="020F0502020204030204" pitchFamily="34" charset="0"/>
              </a:rPr>
              <a:t>- </a:t>
            </a:r>
            <a:r>
              <a:rPr lang="en-US" sz="3200" b="1" i="1" dirty="0">
                <a:ln>
                  <a:solidFill>
                    <a:srgbClr val="0000FF"/>
                  </a:solidFill>
                </a:ln>
                <a:solidFill>
                  <a:srgbClr val="FF9933"/>
                </a:solidFill>
                <a:effectLst>
                  <a:outerShdw blurRad="50800" dist="50800" dir="5400000" algn="ctr" rotWithShape="0">
                    <a:srgbClr val="00FF00"/>
                  </a:outerShdw>
                </a:effectLst>
                <a:latin typeface="Comic Sans MS" panose="030F0702030302020204" pitchFamily="66" charset="0"/>
                <a:ea typeface="Calibri" panose="020F0502020204030204" pitchFamily="34" charset="0"/>
                <a:cs typeface="Times New Roman" panose="02020603050405020304" pitchFamily="18" charset="0"/>
              </a:rPr>
              <a:t>Yahusha</a:t>
            </a:r>
            <a:endParaRPr lang="en-CA" sz="3200" i="1" dirty="0">
              <a:ln>
                <a:solidFill>
                  <a:srgbClr val="0000FF"/>
                </a:solidFill>
              </a:ln>
              <a:solidFill>
                <a:srgbClr val="FF9933"/>
              </a:solidFill>
              <a:effectLst>
                <a:outerShdw blurRad="50800" dist="50800" dir="5400000" algn="ctr" rotWithShape="0">
                  <a:srgbClr val="00FF00"/>
                </a:outerShdw>
              </a:effectLst>
              <a:latin typeface="Comic Sans MS" panose="030F0702030302020204" pitchFamily="66" charset="0"/>
            </a:endParaRPr>
          </a:p>
        </p:txBody>
      </p:sp>
      <p:cxnSp>
        <p:nvCxnSpPr>
          <p:cNvPr id="7" name="Straight Arrow Connector 6">
            <a:extLst>
              <a:ext uri="{FF2B5EF4-FFF2-40B4-BE49-F238E27FC236}">
                <a16:creationId xmlns:a16="http://schemas.microsoft.com/office/drawing/2014/main" id="{EEED95C9-1EEA-4F9B-BF73-B81329F02760}"/>
              </a:ext>
            </a:extLst>
          </p:cNvPr>
          <p:cNvCxnSpPr/>
          <p:nvPr/>
        </p:nvCxnSpPr>
        <p:spPr>
          <a:xfrm flipH="1">
            <a:off x="2147299" y="227817"/>
            <a:ext cx="121235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AA3873C-1F4C-4C46-B8F7-B2D124034D7D}"/>
              </a:ext>
            </a:extLst>
          </p:cNvPr>
          <p:cNvCxnSpPr/>
          <p:nvPr/>
        </p:nvCxnSpPr>
        <p:spPr>
          <a:xfrm>
            <a:off x="5681609" y="6248364"/>
            <a:ext cx="2424702"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Speech Bubble: Rectangle with Corners Rounded 2">
            <a:extLst>
              <a:ext uri="{FF2B5EF4-FFF2-40B4-BE49-F238E27FC236}">
                <a16:creationId xmlns:a16="http://schemas.microsoft.com/office/drawing/2014/main" id="{1D968744-F5CE-408A-8D8B-B71106629AC3}"/>
              </a:ext>
            </a:extLst>
          </p:cNvPr>
          <p:cNvSpPr/>
          <p:nvPr/>
        </p:nvSpPr>
        <p:spPr>
          <a:xfrm>
            <a:off x="8521831" y="3252248"/>
            <a:ext cx="3601039" cy="1593130"/>
          </a:xfrm>
          <a:prstGeom prst="wedgeRoundRectCallout">
            <a:avLst>
              <a:gd name="adj1" fmla="val -46855"/>
              <a:gd name="adj2" fmla="val 59009"/>
              <a:gd name="adj3" fmla="val 16667"/>
            </a:avLst>
          </a:prstGeom>
          <a:solidFill>
            <a:srgbClr val="FFFF00"/>
          </a:solidFill>
          <a:ln w="38100">
            <a:solidFill>
              <a:srgbClr val="0000FF"/>
            </a:solidFill>
          </a:ln>
          <a:scene3d>
            <a:camera prst="orthographicFront"/>
            <a:lightRig rig="threePt" dir="t"/>
          </a:scene3d>
          <a:sp3d>
            <a:bevelT w="292100" h="1397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extrusionH="57150">
              <a:bevelT h="25400" prst="softRound"/>
            </a:sp3d>
          </a:bodyPr>
          <a:lstStyle/>
          <a:p>
            <a:pPr algn="ctr"/>
            <a:r>
              <a:rPr lang="en-CA" sz="36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PURE CALENDAR </a:t>
            </a:r>
            <a: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QUESTIONS!</a:t>
            </a:r>
          </a:p>
        </p:txBody>
      </p:sp>
    </p:spTree>
    <p:extLst>
      <p:ext uri="{BB962C8B-B14F-4D97-AF65-F5344CB8AC3E}">
        <p14:creationId xmlns:p14="http://schemas.microsoft.com/office/powerpoint/2010/main" val="255048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Effect transition="in" filter="fade">
                                      <p:cBhvr>
                                        <p:cTn id="13" dur="1000"/>
                                        <p:tgtEl>
                                          <p:spTgt spid="2">
                                            <p:txEl>
                                              <p:pRg st="3" end="3"/>
                                            </p:txEl>
                                          </p:spTgt>
                                        </p:tgtEl>
                                      </p:cBhvr>
                                    </p:animEffect>
                                    <p:anim calcmode="lin" valueType="num">
                                      <p:cBhvr>
                                        <p:cTn id="14"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fade">
                                      <p:cBhvr>
                                        <p:cTn id="20" dur="1000"/>
                                        <p:tgtEl>
                                          <p:spTgt spid="2">
                                            <p:txEl>
                                              <p:pRg st="4" end="4"/>
                                            </p:txEl>
                                          </p:spTgt>
                                        </p:tgtEl>
                                      </p:cBhvr>
                                    </p:animEffect>
                                    <p:anim calcmode="lin" valueType="num">
                                      <p:cBhvr>
                                        <p:cTn id="21"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3" presetClass="entr" presetSubtype="10" fill="hold" grpId="0" nodeType="afterEffect">
                                  <p:stCondLst>
                                    <p:cond delay="3000"/>
                                  </p:stCondLst>
                                  <p:childTnLst>
                                    <p:set>
                                      <p:cBhvr>
                                        <p:cTn id="31" dur="1" fill="hold">
                                          <p:stCondLst>
                                            <p:cond delay="0"/>
                                          </p:stCondLst>
                                        </p:cTn>
                                        <p:tgtEl>
                                          <p:spTgt spid="3"/>
                                        </p:tgtEl>
                                        <p:attrNameLst>
                                          <p:attrName>style.visibility</p:attrName>
                                        </p:attrNameLst>
                                      </p:cBhvr>
                                      <p:to>
                                        <p:strVal val="visible"/>
                                      </p:to>
                                    </p:set>
                                    <p:animEffect transition="in" filter="blinds(horizontal)">
                                      <p:cBhvr>
                                        <p:cTn id="3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11000">
              <a:schemeClr val="accent1">
                <a:lumMod val="60000"/>
                <a:lumOff val="40000"/>
              </a:schemeClr>
            </a:gs>
            <a:gs pos="83000">
              <a:srgbClr val="7030A0">
                <a:alpha val="98000"/>
              </a:srgbClr>
            </a:gs>
            <a:gs pos="45000">
              <a:schemeClr val="accent1">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693235" y="6556990"/>
            <a:ext cx="510995" cy="301010"/>
          </a:xfrm>
        </p:spPr>
        <p:txBody>
          <a:bodyPr/>
          <a:lstStyle/>
          <a:p>
            <a:fld id="{CAB0B796-0BEC-434C-B7F9-2382C16E0666}" type="slidenum">
              <a:rPr lang="en-CA" smtClean="0">
                <a:solidFill>
                  <a:srgbClr val="00FFFF"/>
                </a:solidFill>
              </a:rPr>
              <a:t>58</a:t>
            </a:fld>
            <a:endParaRPr lang="en-CA" dirty="0">
              <a:solidFill>
                <a:srgbClr val="00FFFF"/>
              </a:solidFill>
            </a:endParaRPr>
          </a:p>
        </p:txBody>
      </p:sp>
      <p:sp>
        <p:nvSpPr>
          <p:cNvPr id="5" name="Rectangle: Rounded Corners 4">
            <a:extLst>
              <a:ext uri="{FF2B5EF4-FFF2-40B4-BE49-F238E27FC236}">
                <a16:creationId xmlns:a16="http://schemas.microsoft.com/office/drawing/2014/main" id="{26252AF1-BFAF-415A-9F15-4E3106DF3216}"/>
              </a:ext>
            </a:extLst>
          </p:cNvPr>
          <p:cNvSpPr/>
          <p:nvPr/>
        </p:nvSpPr>
        <p:spPr>
          <a:xfrm>
            <a:off x="4403764" y="862541"/>
            <a:ext cx="457200" cy="52411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4000" dirty="0"/>
          </a:p>
        </p:txBody>
      </p:sp>
      <p:sp>
        <p:nvSpPr>
          <p:cNvPr id="13" name="Rectangle 12">
            <a:extLst>
              <a:ext uri="{FF2B5EF4-FFF2-40B4-BE49-F238E27FC236}">
                <a16:creationId xmlns:a16="http://schemas.microsoft.com/office/drawing/2014/main" id="{9A7ECBC3-51A1-4436-8DD5-62D3B2BF6FBA}"/>
              </a:ext>
            </a:extLst>
          </p:cNvPr>
          <p:cNvSpPr/>
          <p:nvPr/>
        </p:nvSpPr>
        <p:spPr>
          <a:xfrm>
            <a:off x="392097" y="946520"/>
            <a:ext cx="11407806" cy="873488"/>
          </a:xfrm>
          <a:prstGeom prst="rect">
            <a:avLst/>
          </a:prstGeom>
          <a:solidFill>
            <a:srgbClr val="00FFFF"/>
          </a:solidFill>
          <a:ln w="76200">
            <a:solidFill>
              <a:srgbClr val="FF99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lnSpc>
                <a:spcPct val="90000"/>
              </a:lnSpc>
              <a:spcBef>
                <a:spcPts val="1000"/>
              </a:spcBef>
            </a:pPr>
            <a:r>
              <a:rPr lang="en-CA" sz="4800" u="sng" dirty="0">
                <a:ln w="19050">
                  <a:solidFill>
                    <a:srgbClr val="FFFF00"/>
                  </a:solidFill>
                </a:ln>
                <a:solidFill>
                  <a:srgbClr val="0000FF"/>
                </a:solidFill>
                <a:latin typeface="Snap ITC" panose="04040A07060A02020202" pitchFamily="82" charset="0"/>
              </a:rPr>
              <a:t>Artist</a:t>
            </a:r>
            <a:r>
              <a:rPr lang="en-CA" sz="4800" dirty="0">
                <a:ln w="19050">
                  <a:solidFill>
                    <a:srgbClr val="FFFF00"/>
                  </a:solidFill>
                </a:ln>
                <a:solidFill>
                  <a:srgbClr val="0000FF"/>
                </a:solidFill>
                <a:latin typeface="Snap ITC" panose="04040A07060A02020202" pitchFamily="82" charset="0"/>
              </a:rPr>
              <a:t> &amp; </a:t>
            </a:r>
            <a:r>
              <a:rPr lang="en-CA" sz="4800" u="sng" dirty="0">
                <a:ln w="19050">
                  <a:solidFill>
                    <a:srgbClr val="FFFF00"/>
                  </a:solidFill>
                </a:ln>
                <a:solidFill>
                  <a:srgbClr val="0000FF"/>
                </a:solidFill>
                <a:latin typeface="Snap ITC" panose="04040A07060A02020202" pitchFamily="82" charset="0"/>
              </a:rPr>
              <a:t>Author</a:t>
            </a:r>
            <a:r>
              <a:rPr lang="en-CA" sz="4800" dirty="0">
                <a:ln w="19050">
                  <a:solidFill>
                    <a:srgbClr val="FFFF00"/>
                  </a:solidFill>
                </a:ln>
                <a:solidFill>
                  <a:srgbClr val="0000FF"/>
                </a:solidFill>
                <a:latin typeface="Snap ITC" panose="04040A07060A02020202" pitchFamily="82" charset="0"/>
              </a:rPr>
              <a:t> </a:t>
            </a:r>
            <a:r>
              <a:rPr lang="en-CA" sz="4800" dirty="0">
                <a:ln w="19050">
                  <a:solidFill>
                    <a:srgbClr val="FFFF00"/>
                  </a:solidFill>
                </a:ln>
                <a:solidFill>
                  <a:srgbClr val="663300"/>
                </a:solidFill>
                <a:latin typeface="Snap ITC" panose="04040A07060A02020202" pitchFamily="82" charset="0"/>
              </a:rPr>
              <a:t>of </a:t>
            </a:r>
            <a:r>
              <a:rPr lang="en-CA" sz="4800" dirty="0">
                <a:ln w="19050">
                  <a:solidFill>
                    <a:srgbClr val="FFFF00"/>
                  </a:solidFill>
                </a:ln>
                <a:solidFill>
                  <a:srgbClr val="0000FF"/>
                </a:solidFill>
                <a:latin typeface="Snap ITC" panose="04040A07060A02020202" pitchFamily="82" charset="0"/>
              </a:rPr>
              <a:t>Creation</a:t>
            </a:r>
            <a:r>
              <a:rPr lang="en-CA" sz="4800" dirty="0">
                <a:solidFill>
                  <a:srgbClr val="0000FF"/>
                </a:solidFill>
              </a:rPr>
              <a:t>   </a:t>
            </a:r>
            <a:endParaRPr lang="en-CA" sz="3200" u="sng" dirty="0">
              <a:solidFill>
                <a:srgbClr val="0000FF"/>
              </a:solidFill>
            </a:endParaRPr>
          </a:p>
        </p:txBody>
      </p:sp>
      <p:sp>
        <p:nvSpPr>
          <p:cNvPr id="8" name="Rectangle: Rounded Corners 7">
            <a:extLst>
              <a:ext uri="{FF2B5EF4-FFF2-40B4-BE49-F238E27FC236}">
                <a16:creationId xmlns:a16="http://schemas.microsoft.com/office/drawing/2014/main" id="{220522EE-A3E3-4A51-8BA0-588FCCF779AC}"/>
              </a:ext>
            </a:extLst>
          </p:cNvPr>
          <p:cNvSpPr/>
          <p:nvPr/>
        </p:nvSpPr>
        <p:spPr>
          <a:xfrm>
            <a:off x="1488040" y="141684"/>
            <a:ext cx="4524620" cy="670822"/>
          </a:xfrm>
          <a:prstGeom prst="roundRect">
            <a:avLst>
              <a:gd name="adj" fmla="val 50000"/>
            </a:avLst>
          </a:prstGeom>
          <a:solidFill>
            <a:schemeClr val="accent6">
              <a:lumMod val="75000"/>
            </a:schemeClr>
          </a:solidFill>
          <a:ln w="38100">
            <a:solidFill>
              <a:srgbClr val="0000FF"/>
            </a:solidFill>
          </a:ln>
          <a:effectLst>
            <a:glow rad="127000">
              <a:srgbClr val="FF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4000" b="1" dirty="0" err="1">
                <a:ln>
                  <a:solidFill>
                    <a:srgbClr val="00FFFF"/>
                  </a:solidFill>
                </a:ln>
                <a:solidFill>
                  <a:srgbClr val="0000FF"/>
                </a:solidFill>
                <a:effectLst>
                  <a:glow rad="127000">
                    <a:schemeClr val="accent2">
                      <a:lumMod val="60000"/>
                      <a:lumOff val="40000"/>
                    </a:schemeClr>
                  </a:glow>
                </a:effectLst>
                <a:latin typeface="Times New Roman" panose="02020603050405020304" pitchFamily="18" charset="0"/>
                <a:ea typeface="Calibri" panose="020F0502020204030204" pitchFamily="34" charset="0"/>
                <a:cs typeface="Times New Roman" panose="02020603050405020304" pitchFamily="18" charset="0"/>
              </a:rPr>
              <a:t>יהוֹשע</a:t>
            </a:r>
            <a:r>
              <a:rPr lang="en-US" sz="2000" b="1" dirty="0">
                <a:noFill/>
                <a:latin typeface="Times New Roman" panose="02020603050405020304" pitchFamily="18" charset="0"/>
                <a:ea typeface="Calibri" panose="020F0502020204030204" pitchFamily="34" charset="0"/>
              </a:rPr>
              <a:t>-</a:t>
            </a:r>
            <a:r>
              <a:rPr lang="en-US" sz="2000" b="1" dirty="0">
                <a:solidFill>
                  <a:srgbClr val="0000FF"/>
                </a:solidFill>
                <a:latin typeface="Times New Roman" panose="02020603050405020304" pitchFamily="18" charset="0"/>
                <a:ea typeface="Calibri" panose="020F0502020204030204" pitchFamily="34" charset="0"/>
              </a:rPr>
              <a:t>- </a:t>
            </a:r>
            <a:r>
              <a:rPr lang="en-US" sz="3200" b="1" i="1" dirty="0">
                <a:ln>
                  <a:solidFill>
                    <a:srgbClr val="0000FF"/>
                  </a:solidFill>
                </a:ln>
                <a:solidFill>
                  <a:srgbClr val="FF9933"/>
                </a:solidFill>
                <a:effectLst>
                  <a:outerShdw blurRad="50800" dist="50800" dir="5400000" algn="ctr" rotWithShape="0">
                    <a:srgbClr val="00FF00"/>
                  </a:outerShdw>
                </a:effectLst>
                <a:latin typeface="Comic Sans MS" panose="030F0702030302020204" pitchFamily="66" charset="0"/>
                <a:ea typeface="Calibri" panose="020F0502020204030204" pitchFamily="34" charset="0"/>
                <a:cs typeface="Times New Roman" panose="02020603050405020304" pitchFamily="18" charset="0"/>
              </a:rPr>
              <a:t>Yahusha</a:t>
            </a:r>
            <a:endParaRPr lang="en-CA" sz="3200" i="1" dirty="0">
              <a:ln>
                <a:solidFill>
                  <a:srgbClr val="0000FF"/>
                </a:solidFill>
              </a:ln>
              <a:solidFill>
                <a:srgbClr val="FF9933"/>
              </a:solidFill>
              <a:effectLst>
                <a:outerShdw blurRad="50800" dist="50800" dir="5400000" algn="ctr" rotWithShape="0">
                  <a:srgbClr val="00FF00"/>
                </a:outerShdw>
              </a:effectLst>
              <a:latin typeface="Comic Sans MS" panose="030F0702030302020204" pitchFamily="66" charset="0"/>
            </a:endParaRPr>
          </a:p>
        </p:txBody>
      </p:sp>
      <p:cxnSp>
        <p:nvCxnSpPr>
          <p:cNvPr id="7" name="Straight Arrow Connector 6">
            <a:extLst>
              <a:ext uri="{FF2B5EF4-FFF2-40B4-BE49-F238E27FC236}">
                <a16:creationId xmlns:a16="http://schemas.microsoft.com/office/drawing/2014/main" id="{EEED95C9-1EEA-4F9B-BF73-B81329F02760}"/>
              </a:ext>
            </a:extLst>
          </p:cNvPr>
          <p:cNvCxnSpPr/>
          <p:nvPr/>
        </p:nvCxnSpPr>
        <p:spPr>
          <a:xfrm flipH="1">
            <a:off x="2147299" y="227817"/>
            <a:ext cx="1212350"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Speech Bubble: Rectangle with Corners Rounded 2">
            <a:extLst>
              <a:ext uri="{FF2B5EF4-FFF2-40B4-BE49-F238E27FC236}">
                <a16:creationId xmlns:a16="http://schemas.microsoft.com/office/drawing/2014/main" id="{1D968744-F5CE-408A-8D8B-B71106629AC3}"/>
              </a:ext>
            </a:extLst>
          </p:cNvPr>
          <p:cNvSpPr/>
          <p:nvPr/>
        </p:nvSpPr>
        <p:spPr>
          <a:xfrm>
            <a:off x="4403764" y="2305367"/>
            <a:ext cx="7548067" cy="4410949"/>
          </a:xfrm>
          <a:prstGeom prst="wedgeRoundRectCallout">
            <a:avLst>
              <a:gd name="adj1" fmla="val -35030"/>
              <a:gd name="adj2" fmla="val -63778"/>
              <a:gd name="adj3" fmla="val 16667"/>
            </a:avLst>
          </a:prstGeom>
          <a:solidFill>
            <a:srgbClr val="FFFF00"/>
          </a:solidFill>
          <a:ln w="38100">
            <a:solidFill>
              <a:srgbClr val="0000FF"/>
            </a:solidFill>
          </a:ln>
          <a:scene3d>
            <a:camera prst="orthographicFront"/>
            <a:lightRig rig="threePt" dir="t"/>
          </a:scene3d>
          <a:sp3d>
            <a:bevelT w="292100" h="1397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extrusionH="57150">
              <a:bevelT h="25400" prst="softRound"/>
            </a:sp3d>
          </a:bodyPr>
          <a:lstStyle/>
          <a:p>
            <a:pPr algn="ctr"/>
            <a:r>
              <a:rPr lang="en-CA" sz="3600" b="1" dirty="0">
                <a:ln w="12700">
                  <a:solidFill>
                    <a:schemeClr val="tx2">
                      <a:lumMod val="75000"/>
                    </a:schemeClr>
                  </a:solidFill>
                  <a:prstDash val="solid"/>
                </a:ln>
                <a:solidFill>
                  <a:srgbClr val="CC00CC"/>
                </a:solidFill>
                <a:effectLst>
                  <a:outerShdw blurRad="50800" dist="38100" dir="13500000" sx="102000" sy="102000" algn="br" rotWithShape="0">
                    <a:srgbClr val="00FFFF"/>
                  </a:outerShdw>
                </a:effectLst>
              </a:rPr>
              <a:t>PURE CALENDAR QUESTIONS</a:t>
            </a:r>
            <a: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t>
            </a:r>
          </a:p>
          <a:p>
            <a:pPr algn="ctr"/>
            <a: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What came first?  </a:t>
            </a:r>
            <a:b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br>
            <a: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The </a:t>
            </a:r>
            <a:r>
              <a:rPr lang="en-CA" sz="36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Covenant</a:t>
            </a:r>
            <a: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of the </a:t>
            </a:r>
            <a: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glow rad="127000">
                    <a:srgbClr val="00FFFF"/>
                  </a:glow>
                  <a:outerShdw dist="38100" dir="2640000" algn="bl" rotWithShape="0">
                    <a:schemeClr val="tx2">
                      <a:lumMod val="75000"/>
                    </a:schemeClr>
                  </a:outerShdw>
                </a:effectLst>
              </a:rPr>
              <a:t>Light</a:t>
            </a:r>
            <a: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Season?   </a:t>
            </a:r>
            <a:b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br>
            <a:r>
              <a:rPr lang="en-CA" sz="3600" b="1" u="sng" dirty="0">
                <a:ln w="12700">
                  <a:solidFill>
                    <a:schemeClr val="tx2">
                      <a:lumMod val="75000"/>
                    </a:schemeClr>
                  </a:solidFill>
                  <a:prstDash val="solid"/>
                </a:ln>
                <a:solidFill>
                  <a:schemeClr val="tx1"/>
                </a:solidFill>
                <a:effectLst>
                  <a:outerShdw dist="38100" dir="2640000" algn="bl" rotWithShape="0">
                    <a:schemeClr val="tx2">
                      <a:lumMod val="75000"/>
                    </a:schemeClr>
                  </a:outerShdw>
                </a:effectLst>
              </a:rPr>
              <a:t>Or</a:t>
            </a:r>
            <a: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p>
          <a:p>
            <a:pPr algn="ctr"/>
            <a: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The </a:t>
            </a:r>
            <a:r>
              <a:rPr lang="en-CA" sz="36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Covenant</a:t>
            </a:r>
            <a: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of the Night Season? </a:t>
            </a:r>
          </a:p>
          <a:p>
            <a:pPr algn="ctr"/>
            <a: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glow rad="127000">
                    <a:srgbClr val="FFCCFF"/>
                  </a:glow>
                  <a:outerShdw dist="38100" dir="2640000" sx="107000" sy="107000" algn="bl" rotWithShape="0">
                    <a:srgbClr val="00FFFF"/>
                  </a:outerShdw>
                </a:effectLst>
              </a:rPr>
              <a:t>LIGHT</a:t>
            </a:r>
            <a: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glow rad="127000">
                    <a:srgbClr val="FFCCFF"/>
                  </a:glow>
                  <a:outerShdw dist="38100" dir="2640000" algn="bl" rotWithShape="0">
                    <a:schemeClr val="tx2">
                      <a:lumMod val="75000"/>
                    </a:schemeClr>
                  </a:outerShdw>
                </a:effectLst>
              </a:rPr>
              <a:t> </a:t>
            </a:r>
            <a: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r>
              <a:rPr lang="en-CA" sz="36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OR</a:t>
            </a:r>
            <a: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sx="102000" sy="102000" algn="bl" rotWithShape="0">
                    <a:schemeClr val="tx1"/>
                  </a:outerShdw>
                </a:effectLst>
              </a:rPr>
              <a:t>DARKNESS?</a:t>
            </a:r>
            <a:br>
              <a:rPr lang="en-CA"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br>
            <a:r>
              <a:rPr lang="en-CA" sz="2800" b="1" dirty="0">
                <a:ln w="12700">
                  <a:solidFill>
                    <a:schemeClr val="tx2">
                      <a:lumMod val="75000"/>
                    </a:schemeClr>
                  </a:solidFill>
                  <a:prstDash val="solid"/>
                </a:ln>
                <a:solidFill>
                  <a:srgbClr val="00FF00"/>
                </a:solidFill>
                <a:effectLst>
                  <a:outerShdw dist="38100" dir="2640000" algn="bl" rotWithShape="0">
                    <a:schemeClr val="tx2">
                      <a:lumMod val="75000"/>
                    </a:schemeClr>
                  </a:outerShdw>
                </a:effectLst>
              </a:rPr>
              <a:t>{</a:t>
            </a:r>
            <a:r>
              <a:rPr lang="en-CA" sz="2800" b="1" dirty="0" err="1">
                <a:ln w="12700">
                  <a:solidFill>
                    <a:schemeClr val="tx2">
                      <a:lumMod val="75000"/>
                    </a:schemeClr>
                  </a:solidFill>
                  <a:prstDash val="solid"/>
                </a:ln>
                <a:solidFill>
                  <a:srgbClr val="00FF00"/>
                </a:solidFill>
                <a:effectLst>
                  <a:outerShdw dist="38100" dir="2640000" algn="bl" rotWithShape="0">
                    <a:schemeClr val="tx2">
                      <a:lumMod val="75000"/>
                    </a:schemeClr>
                  </a:outerShdw>
                </a:effectLst>
              </a:rPr>
              <a:t>Jer</a:t>
            </a:r>
            <a:r>
              <a:rPr lang="en-CA" sz="2800" b="1" dirty="0">
                <a:ln w="12700">
                  <a:solidFill>
                    <a:schemeClr val="tx2">
                      <a:lumMod val="75000"/>
                    </a:schemeClr>
                  </a:solidFill>
                  <a:prstDash val="solid"/>
                </a:ln>
                <a:solidFill>
                  <a:srgbClr val="00FF00"/>
                </a:solidFill>
                <a:effectLst>
                  <a:outerShdw dist="38100" dir="2640000" algn="bl" rotWithShape="0">
                    <a:schemeClr val="tx2">
                      <a:lumMod val="75000"/>
                    </a:schemeClr>
                  </a:outerShdw>
                </a:effectLst>
              </a:rPr>
              <a:t> 33:21}</a:t>
            </a:r>
          </a:p>
        </p:txBody>
      </p:sp>
      <p:pic>
        <p:nvPicPr>
          <p:cNvPr id="1026" name="Picture 2" descr="Paint Brush PNG Image - PurePNG | Free transparent CC0 PNG Image Library">
            <a:extLst>
              <a:ext uri="{FF2B5EF4-FFF2-40B4-BE49-F238E27FC236}">
                <a16:creationId xmlns:a16="http://schemas.microsoft.com/office/drawing/2014/main" id="{2F9FD867-CD10-46F2-B4C9-1038E6EA505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487" y="2871464"/>
            <a:ext cx="3837623" cy="2558415"/>
          </a:xfrm>
          <a:prstGeom prst="rect">
            <a:avLst/>
          </a:prstGeom>
          <a:ln w="127000" cap="sq">
            <a:solidFill>
              <a:srgbClr val="0000FF"/>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cxnSp>
        <p:nvCxnSpPr>
          <p:cNvPr id="9" name="Straight Arrow Connector 8">
            <a:extLst>
              <a:ext uri="{FF2B5EF4-FFF2-40B4-BE49-F238E27FC236}">
                <a16:creationId xmlns:a16="http://schemas.microsoft.com/office/drawing/2014/main" id="{C031B894-AB67-437C-8DE4-0DF7D6CA4F81}"/>
              </a:ext>
            </a:extLst>
          </p:cNvPr>
          <p:cNvCxnSpPr/>
          <p:nvPr/>
        </p:nvCxnSpPr>
        <p:spPr>
          <a:xfrm>
            <a:off x="2147298" y="1820008"/>
            <a:ext cx="763853" cy="1828261"/>
          </a:xfrm>
          <a:prstGeom prst="straightConnector1">
            <a:avLst/>
          </a:prstGeom>
          <a:ln w="76200">
            <a:solidFill>
              <a:srgbClr val="CC00CC"/>
            </a:solidFill>
            <a:tailEnd type="triangle"/>
          </a:ln>
          <a:effectLst>
            <a:glow rad="127000">
              <a:srgbClr val="00FFFF"/>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 name="Speech Bubble: Rectangle with Corners Rounded 1">
            <a:extLst>
              <a:ext uri="{FF2B5EF4-FFF2-40B4-BE49-F238E27FC236}">
                <a16:creationId xmlns:a16="http://schemas.microsoft.com/office/drawing/2014/main" id="{96362E6B-40D9-421C-8C69-F8A879A8FAE3}"/>
              </a:ext>
            </a:extLst>
          </p:cNvPr>
          <p:cNvSpPr/>
          <p:nvPr/>
        </p:nvSpPr>
        <p:spPr>
          <a:xfrm>
            <a:off x="6296297" y="91193"/>
            <a:ext cx="5655533" cy="612648"/>
          </a:xfrm>
          <a:prstGeom prst="wedgeRoundRectCallout">
            <a:avLst>
              <a:gd name="adj1" fmla="val -46548"/>
              <a:gd name="adj2" fmla="val 107987"/>
              <a:gd name="adj3" fmla="val 16667"/>
            </a:avLst>
          </a:prstGeom>
          <a:solidFill>
            <a:schemeClr val="accent4">
              <a:lumMod val="60000"/>
              <a:lumOff val="40000"/>
            </a:schemeClr>
          </a:solidFill>
          <a:ln>
            <a:solidFill>
              <a:srgbClr val="CC00CC"/>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0000FF"/>
                </a:solidFill>
              </a:rPr>
              <a:t>Author and Perfecter  Heb 12:2</a:t>
            </a:r>
          </a:p>
        </p:txBody>
      </p:sp>
    </p:spTree>
    <p:extLst>
      <p:ext uri="{BB962C8B-B14F-4D97-AF65-F5344CB8AC3E}">
        <p14:creationId xmlns:p14="http://schemas.microsoft.com/office/powerpoint/2010/main" val="328010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11000">
              <a:schemeClr val="accent1">
                <a:lumMod val="60000"/>
                <a:lumOff val="40000"/>
              </a:schemeClr>
            </a:gs>
            <a:gs pos="83000">
              <a:srgbClr val="7030A0">
                <a:alpha val="98000"/>
              </a:srgbClr>
            </a:gs>
            <a:gs pos="45000">
              <a:schemeClr val="accent1">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693235" y="6556990"/>
            <a:ext cx="510995" cy="301010"/>
          </a:xfrm>
        </p:spPr>
        <p:txBody>
          <a:bodyPr/>
          <a:lstStyle/>
          <a:p>
            <a:fld id="{CAB0B796-0BEC-434C-B7F9-2382C16E0666}" type="slidenum">
              <a:rPr lang="en-CA" smtClean="0">
                <a:solidFill>
                  <a:srgbClr val="00FFFF"/>
                </a:solidFill>
              </a:rPr>
              <a:t>59</a:t>
            </a:fld>
            <a:endParaRPr lang="en-CA" dirty="0">
              <a:solidFill>
                <a:srgbClr val="00FFFF"/>
              </a:solidFill>
            </a:endParaRPr>
          </a:p>
        </p:txBody>
      </p:sp>
      <p:sp>
        <p:nvSpPr>
          <p:cNvPr id="5" name="Rectangle: Rounded Corners 4">
            <a:extLst>
              <a:ext uri="{FF2B5EF4-FFF2-40B4-BE49-F238E27FC236}">
                <a16:creationId xmlns:a16="http://schemas.microsoft.com/office/drawing/2014/main" id="{26252AF1-BFAF-415A-9F15-4E3106DF3216}"/>
              </a:ext>
            </a:extLst>
          </p:cNvPr>
          <p:cNvSpPr/>
          <p:nvPr/>
        </p:nvSpPr>
        <p:spPr>
          <a:xfrm>
            <a:off x="4403764" y="862541"/>
            <a:ext cx="457200" cy="52411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4000" dirty="0"/>
          </a:p>
        </p:txBody>
      </p:sp>
      <p:sp>
        <p:nvSpPr>
          <p:cNvPr id="8" name="Rectangle: Rounded Corners 7">
            <a:extLst>
              <a:ext uri="{FF2B5EF4-FFF2-40B4-BE49-F238E27FC236}">
                <a16:creationId xmlns:a16="http://schemas.microsoft.com/office/drawing/2014/main" id="{220522EE-A3E3-4A51-8BA0-588FCCF779AC}"/>
              </a:ext>
            </a:extLst>
          </p:cNvPr>
          <p:cNvSpPr/>
          <p:nvPr/>
        </p:nvSpPr>
        <p:spPr>
          <a:xfrm>
            <a:off x="2982074" y="181227"/>
            <a:ext cx="6227852" cy="973201"/>
          </a:xfrm>
          <a:prstGeom prst="roundRect">
            <a:avLst>
              <a:gd name="adj" fmla="val 50000"/>
            </a:avLst>
          </a:prstGeom>
          <a:solidFill>
            <a:schemeClr val="accent6">
              <a:lumMod val="75000"/>
            </a:schemeClr>
          </a:solidFill>
          <a:ln w="38100">
            <a:solidFill>
              <a:srgbClr val="0000FF"/>
            </a:solidFill>
          </a:ln>
          <a:effectLst>
            <a:glow rad="127000">
              <a:srgbClr val="FF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6600" b="1" dirty="0" err="1">
                <a:ln>
                  <a:solidFill>
                    <a:srgbClr val="00FFFF"/>
                  </a:solidFill>
                </a:ln>
                <a:solidFill>
                  <a:srgbClr val="0000FF"/>
                </a:solidFill>
                <a:effectLst>
                  <a:glow rad="127000">
                    <a:schemeClr val="accent2">
                      <a:lumMod val="60000"/>
                      <a:lumOff val="40000"/>
                    </a:schemeClr>
                  </a:glow>
                </a:effectLst>
                <a:latin typeface="Times New Roman" panose="02020603050405020304" pitchFamily="18" charset="0"/>
                <a:ea typeface="Calibri" panose="020F0502020204030204" pitchFamily="34" charset="0"/>
                <a:cs typeface="Times New Roman" panose="02020603050405020304" pitchFamily="18" charset="0"/>
              </a:rPr>
              <a:t>יהוֹשע</a:t>
            </a:r>
            <a:r>
              <a:rPr lang="en-US" sz="6600" b="1" dirty="0">
                <a:noFill/>
                <a:latin typeface="Times New Roman" panose="02020603050405020304" pitchFamily="18" charset="0"/>
                <a:ea typeface="Calibri" panose="020F0502020204030204" pitchFamily="34" charset="0"/>
              </a:rPr>
              <a:t>-</a:t>
            </a:r>
            <a:r>
              <a:rPr lang="en-US" sz="2000" b="1" dirty="0">
                <a:solidFill>
                  <a:srgbClr val="0000FF"/>
                </a:solidFill>
                <a:latin typeface="Times New Roman" panose="02020603050405020304" pitchFamily="18" charset="0"/>
                <a:ea typeface="Calibri" panose="020F0502020204030204" pitchFamily="34" charset="0"/>
              </a:rPr>
              <a:t>- </a:t>
            </a:r>
            <a:r>
              <a:rPr lang="en-US" sz="4800" b="1" i="1" dirty="0">
                <a:ln>
                  <a:solidFill>
                    <a:srgbClr val="0000FF"/>
                  </a:solidFill>
                </a:ln>
                <a:solidFill>
                  <a:srgbClr val="FFFF00"/>
                </a:solidFill>
                <a:effectLst>
                  <a:outerShdw blurRad="50800" dist="50800" dir="5400000" algn="ctr" rotWithShape="0">
                    <a:srgbClr val="00FF00"/>
                  </a:outerShdw>
                </a:effectLst>
                <a:latin typeface="Comic Sans MS" panose="030F0702030302020204" pitchFamily="66" charset="0"/>
                <a:ea typeface="Calibri" panose="020F0502020204030204" pitchFamily="34" charset="0"/>
                <a:cs typeface="Times New Roman" panose="02020603050405020304" pitchFamily="18" charset="0"/>
              </a:rPr>
              <a:t>Yahusha</a:t>
            </a:r>
            <a:endParaRPr lang="en-CA" sz="4800" i="1" dirty="0">
              <a:ln>
                <a:solidFill>
                  <a:srgbClr val="0000FF"/>
                </a:solidFill>
              </a:ln>
              <a:solidFill>
                <a:srgbClr val="FFFF00"/>
              </a:solidFill>
              <a:effectLst>
                <a:outerShdw blurRad="50800" dist="50800" dir="5400000" algn="ctr" rotWithShape="0">
                  <a:srgbClr val="00FF00"/>
                </a:outerShdw>
              </a:effectLst>
              <a:latin typeface="Comic Sans MS" panose="030F0702030302020204" pitchFamily="66" charset="0"/>
            </a:endParaRPr>
          </a:p>
        </p:txBody>
      </p:sp>
      <p:cxnSp>
        <p:nvCxnSpPr>
          <p:cNvPr id="7" name="Straight Arrow Connector 6">
            <a:extLst>
              <a:ext uri="{FF2B5EF4-FFF2-40B4-BE49-F238E27FC236}">
                <a16:creationId xmlns:a16="http://schemas.microsoft.com/office/drawing/2014/main" id="{EEED95C9-1EEA-4F9B-BF73-B81329F02760}"/>
              </a:ext>
            </a:extLst>
          </p:cNvPr>
          <p:cNvCxnSpPr>
            <a:cxnSpLocks/>
          </p:cNvCxnSpPr>
          <p:nvPr/>
        </p:nvCxnSpPr>
        <p:spPr>
          <a:xfrm flipH="1">
            <a:off x="3575407" y="267129"/>
            <a:ext cx="1891732"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 name="Speech Bubble: Rectangle with Corners Rounded 1">
            <a:extLst>
              <a:ext uri="{FF2B5EF4-FFF2-40B4-BE49-F238E27FC236}">
                <a16:creationId xmlns:a16="http://schemas.microsoft.com/office/drawing/2014/main" id="{0C5F9E84-E6E5-4821-909A-8D860E87F295}"/>
              </a:ext>
            </a:extLst>
          </p:cNvPr>
          <p:cNvSpPr/>
          <p:nvPr/>
        </p:nvSpPr>
        <p:spPr>
          <a:xfrm>
            <a:off x="359222" y="1749839"/>
            <a:ext cx="11376822" cy="4697360"/>
          </a:xfrm>
          <a:prstGeom prst="wedgeRoundRectCallout">
            <a:avLst>
              <a:gd name="adj1" fmla="val -16105"/>
              <a:gd name="adj2" fmla="val -61653"/>
              <a:gd name="adj3" fmla="val 16667"/>
            </a:avLst>
          </a:prstGeom>
          <a:solidFill>
            <a:srgbClr val="FFCCFF"/>
          </a:solidFill>
          <a:ln w="57150">
            <a:solidFill>
              <a:srgbClr val="663300"/>
            </a:solidFill>
          </a:ln>
          <a:effectLst>
            <a:outerShdw blurRad="50800" dist="50800" dir="5400000" algn="ctr" rotWithShape="0">
              <a:srgbClr val="F74FEB"/>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r>
              <a:rPr lang="en-CA" sz="2800" dirty="0">
                <a:solidFill>
                  <a:srgbClr val="008080"/>
                </a:solidFill>
                <a:latin typeface="Georgia" panose="02040502050405020303" pitchFamily="18" charset="0"/>
              </a:rPr>
              <a:t>John 8:12</a:t>
            </a:r>
            <a:r>
              <a:rPr lang="en-CA" sz="2800" dirty="0">
                <a:solidFill>
                  <a:prstClr val="black"/>
                </a:solidFill>
                <a:latin typeface="Georgia" panose="02040502050405020303" pitchFamily="18" charset="0"/>
              </a:rPr>
              <a:t>  Therefore </a:t>
            </a:r>
            <a:r>
              <a:rPr lang="he-IL" sz="2800" b="1" dirty="0">
                <a:solidFill>
                  <a:srgbClr val="0000FF"/>
                </a:solidFill>
                <a:effectLst>
                  <a:glow rad="228600">
                    <a:schemeClr val="accent4">
                      <a:satMod val="175000"/>
                      <a:alpha val="40000"/>
                    </a:schemeClr>
                  </a:glow>
                </a:effectLst>
                <a:latin typeface="Arial" panose="020B0604020202020204" pitchFamily="34" charset="0"/>
              </a:rPr>
              <a:t>יהושע</a:t>
            </a:r>
            <a:r>
              <a:rPr lang="en-US" sz="2800" dirty="0">
                <a:solidFill>
                  <a:prstClr val="black"/>
                </a:solidFill>
                <a:latin typeface="Georgia" panose="02040502050405020303" pitchFamily="18" charset="0"/>
              </a:rPr>
              <a:t>  (</a:t>
            </a:r>
            <a:r>
              <a:rPr lang="en-US" sz="2800" b="1" dirty="0">
                <a:solidFill>
                  <a:srgbClr val="0000FF"/>
                </a:solidFill>
                <a:latin typeface="Georgia" panose="02040502050405020303" pitchFamily="18" charset="0"/>
              </a:rPr>
              <a:t>Yahusha</a:t>
            </a:r>
            <a:r>
              <a:rPr lang="en-US" sz="2800" dirty="0">
                <a:solidFill>
                  <a:prstClr val="black"/>
                </a:solidFill>
                <a:latin typeface="Georgia" panose="02040502050405020303" pitchFamily="18" charset="0"/>
              </a:rPr>
              <a:t>) spoke to them again, 	saying, </a:t>
            </a:r>
            <a:r>
              <a:rPr lang="en-US" sz="4000" dirty="0">
                <a:ln>
                  <a:solidFill>
                    <a:srgbClr val="FFFF00"/>
                  </a:solidFill>
                </a:ln>
                <a:solidFill>
                  <a:srgbClr val="00B0F0"/>
                </a:solidFill>
                <a:effectLst>
                  <a:glow rad="127000">
                    <a:srgbClr val="0000FF"/>
                  </a:glow>
                </a:effectLst>
                <a:latin typeface="Snap ITC" panose="04040A07060A02020202" pitchFamily="82" charset="0"/>
              </a:rPr>
              <a:t>“I am the </a:t>
            </a:r>
            <a:r>
              <a:rPr lang="en-US" sz="4000" dirty="0">
                <a:ln w="28575">
                  <a:solidFill>
                    <a:srgbClr val="CC00CC"/>
                  </a:solidFill>
                </a:ln>
                <a:solidFill>
                  <a:srgbClr val="00FF00"/>
                </a:solidFill>
                <a:effectLst>
                  <a:glow rad="127000">
                    <a:srgbClr val="0000FF"/>
                  </a:glow>
                </a:effectLst>
                <a:latin typeface="Snap ITC" panose="04040A07060A02020202" pitchFamily="82" charset="0"/>
              </a:rPr>
              <a:t>LIGHT</a:t>
            </a:r>
            <a:r>
              <a:rPr lang="en-US" sz="4000" dirty="0">
                <a:ln>
                  <a:solidFill>
                    <a:srgbClr val="FFFF00"/>
                  </a:solidFill>
                </a:ln>
                <a:solidFill>
                  <a:srgbClr val="00B0F0"/>
                </a:solidFill>
                <a:effectLst>
                  <a:glow rad="127000">
                    <a:srgbClr val="0000FF"/>
                  </a:glow>
                </a:effectLst>
                <a:latin typeface="Snap ITC" panose="04040A07060A02020202" pitchFamily="82" charset="0"/>
              </a:rPr>
              <a:t> of the world</a:t>
            </a:r>
            <a:r>
              <a:rPr lang="en-US" sz="2800" dirty="0">
                <a:solidFill>
                  <a:prstClr val="black"/>
                </a:solidFill>
                <a:latin typeface="Georgia" panose="02040502050405020303" pitchFamily="18" charset="0"/>
              </a:rPr>
              <a:t>. 	He who follows Me shall by no means walk in darkness, but 	</a:t>
            </a:r>
            <a:r>
              <a:rPr lang="en-US" sz="2800" dirty="0">
                <a:solidFill>
                  <a:srgbClr val="0000FF"/>
                </a:solidFill>
                <a:latin typeface="Georgia" panose="02040502050405020303" pitchFamily="18" charset="0"/>
              </a:rPr>
              <a:t>possess the </a:t>
            </a:r>
            <a:r>
              <a:rPr lang="en-US" sz="2800" dirty="0">
                <a:ln>
                  <a:solidFill>
                    <a:srgbClr val="CC00CC"/>
                  </a:solidFill>
                </a:ln>
                <a:solidFill>
                  <a:srgbClr val="0000FF"/>
                </a:solidFill>
                <a:effectLst>
                  <a:glow rad="127000">
                    <a:srgbClr val="FFFF00"/>
                  </a:glow>
                </a:effectLst>
                <a:latin typeface="Snap ITC" panose="04040A07060A02020202" pitchFamily="82" charset="0"/>
              </a:rPr>
              <a:t>LIGHT OF LIFE.”</a:t>
            </a:r>
            <a:endParaRPr lang="en-US" sz="2800" dirty="0">
              <a:solidFill>
                <a:srgbClr val="0000FF"/>
              </a:solidFill>
              <a:latin typeface="Georgia" panose="02040502050405020303" pitchFamily="18" charset="0"/>
            </a:endParaRPr>
          </a:p>
          <a:p>
            <a:pPr lvl="0"/>
            <a:r>
              <a:rPr lang="en-US" sz="2800" b="1" i="1" dirty="0">
                <a:solidFill>
                  <a:srgbClr val="0000FF"/>
                </a:solidFill>
                <a:effectLst>
                  <a:outerShdw blurRad="50800" dist="50800" dir="5400000" algn="ctr" rotWithShape="0">
                    <a:srgbClr val="00B050"/>
                  </a:outerShdw>
                </a:effectLst>
                <a:latin typeface="Georgia" panose="02040502050405020303" pitchFamily="18" charset="0"/>
              </a:rPr>
              <a:t>Is it even remotely possible that this statement provides a </a:t>
            </a:r>
            <a:r>
              <a:rPr lang="en-US" sz="2800" b="1" i="1" dirty="0">
                <a:solidFill>
                  <a:schemeClr val="tx1"/>
                </a:solidFill>
                <a:effectLst>
                  <a:outerShdw blurRad="50800" dist="50800" dir="5400000" algn="ctr" rotWithShape="0">
                    <a:srgbClr val="00B050"/>
                  </a:outerShdw>
                </a:effectLst>
                <a:latin typeface="Georgia" panose="02040502050405020303" pitchFamily="18" charset="0"/>
              </a:rPr>
              <a:t>clue</a:t>
            </a:r>
            <a:r>
              <a:rPr lang="en-US" sz="2800" b="1" i="1" dirty="0">
                <a:solidFill>
                  <a:srgbClr val="0000FF"/>
                </a:solidFill>
                <a:effectLst>
                  <a:outerShdw blurRad="50800" dist="50800" dir="5400000" algn="ctr" rotWithShape="0">
                    <a:srgbClr val="00B050"/>
                  </a:outerShdw>
                </a:effectLst>
                <a:latin typeface="Georgia" panose="02040502050405020303" pitchFamily="18" charset="0"/>
              </a:rPr>
              <a:t> to Yahusha’s  character, the </a:t>
            </a:r>
            <a:r>
              <a:rPr lang="en-US" sz="2800" b="1" i="1" dirty="0">
                <a:ln>
                  <a:solidFill>
                    <a:srgbClr val="CC00CC"/>
                  </a:solidFill>
                </a:ln>
                <a:solidFill>
                  <a:srgbClr val="00FFFF"/>
                </a:solidFill>
                <a:effectLst>
                  <a:glow rad="127000">
                    <a:srgbClr val="FFFF00"/>
                  </a:glow>
                  <a:outerShdw blurRad="50800" dist="50800" dir="5400000" algn="ctr" rotWithShape="0">
                    <a:srgbClr val="00B050"/>
                  </a:outerShdw>
                </a:effectLst>
                <a:latin typeface="Georgia" panose="02040502050405020303" pitchFamily="18" charset="0"/>
              </a:rPr>
              <a:t>Covenant Signature </a:t>
            </a:r>
            <a:br>
              <a:rPr lang="en-US" sz="2800" b="1" i="1" dirty="0">
                <a:ln>
                  <a:solidFill>
                    <a:srgbClr val="CC00CC"/>
                  </a:solidFill>
                </a:ln>
                <a:solidFill>
                  <a:srgbClr val="00FFFF"/>
                </a:solidFill>
                <a:effectLst>
                  <a:glow rad="127000">
                    <a:srgbClr val="FFFF00"/>
                  </a:glow>
                  <a:outerShdw blurRad="50800" dist="50800" dir="5400000" algn="ctr" rotWithShape="0">
                    <a:srgbClr val="00B050"/>
                  </a:outerShdw>
                </a:effectLst>
                <a:latin typeface="Georgia" panose="02040502050405020303" pitchFamily="18" charset="0"/>
              </a:rPr>
            </a:br>
            <a:r>
              <a:rPr lang="en-US" sz="2800" b="1" i="1" dirty="0">
                <a:solidFill>
                  <a:srgbClr val="0000FF"/>
                </a:solidFill>
                <a:effectLst>
                  <a:outerShdw blurRad="50800" dist="50800" dir="5400000" algn="ctr" rotWithShape="0">
                    <a:srgbClr val="00B050"/>
                  </a:outerShdw>
                </a:effectLst>
                <a:latin typeface="Georgia" panose="02040502050405020303" pitchFamily="18" charset="0"/>
              </a:rPr>
              <a:t>(of </a:t>
            </a:r>
            <a:r>
              <a:rPr lang="en-US" sz="2800" b="1" i="1" u="sng" dirty="0">
                <a:solidFill>
                  <a:srgbClr val="0000FF"/>
                </a:solidFill>
                <a:effectLst>
                  <a:outerShdw blurRad="50800" dist="50800" dir="5400000" algn="ctr" rotWithShape="0">
                    <a:srgbClr val="00B050"/>
                  </a:outerShdw>
                </a:effectLst>
                <a:latin typeface="Georgia" panose="02040502050405020303" pitchFamily="18" charset="0"/>
              </a:rPr>
              <a:t>The Artist</a:t>
            </a:r>
            <a:r>
              <a:rPr lang="en-US" sz="2800" b="1" i="1" dirty="0">
                <a:solidFill>
                  <a:srgbClr val="0000FF"/>
                </a:solidFill>
                <a:effectLst>
                  <a:outerShdw blurRad="50800" dist="50800" dir="5400000" algn="ctr" rotWithShape="0">
                    <a:srgbClr val="00B050"/>
                  </a:outerShdw>
                </a:effectLst>
                <a:latin typeface="Georgia" panose="02040502050405020303" pitchFamily="18" charset="0"/>
              </a:rPr>
              <a:t>)  found imbedded in the TAV?  </a:t>
            </a:r>
            <a:r>
              <a:rPr lang="en-US" sz="2800" b="1" i="1" u="sng" dirty="0">
                <a:solidFill>
                  <a:srgbClr val="0000FF"/>
                </a:solidFill>
                <a:effectLst>
                  <a:outerShdw blurRad="50800" dist="50800" dir="5400000" algn="ctr" rotWithShape="0">
                    <a:srgbClr val="00B050"/>
                  </a:outerShdw>
                </a:effectLst>
                <a:latin typeface="Georgia" panose="02040502050405020303" pitchFamily="18" charset="0"/>
              </a:rPr>
              <a:t>The </a:t>
            </a:r>
            <a:r>
              <a:rPr lang="en-US" sz="2800" b="1" i="1" u="sng" dirty="0" err="1">
                <a:solidFill>
                  <a:srgbClr val="0000FF"/>
                </a:solidFill>
                <a:effectLst>
                  <a:outerShdw blurRad="50800" dist="50800" dir="5400000" algn="ctr" rotWithShape="0">
                    <a:srgbClr val="00B050"/>
                  </a:outerShdw>
                </a:effectLst>
                <a:latin typeface="Georgia" panose="02040502050405020303" pitchFamily="18" charset="0"/>
              </a:rPr>
              <a:t>Tav</a:t>
            </a:r>
            <a:r>
              <a:rPr lang="en-US" sz="2800" b="1" i="1" dirty="0">
                <a:solidFill>
                  <a:srgbClr val="0000FF"/>
                </a:solidFill>
                <a:effectLst>
                  <a:outerShdw blurRad="50800" dist="50800" dir="5400000" algn="ctr" rotWithShape="0">
                    <a:srgbClr val="00B050"/>
                  </a:outerShdw>
                </a:effectLst>
                <a:latin typeface="Georgia" panose="02040502050405020303" pitchFamily="18" charset="0"/>
              </a:rPr>
              <a:t>?  	</a:t>
            </a:r>
          </a:p>
          <a:p>
            <a:pPr lvl="0"/>
            <a:endParaRPr lang="en-US" sz="2800" b="1" i="1" dirty="0">
              <a:solidFill>
                <a:srgbClr val="0000FF"/>
              </a:solidFill>
              <a:effectLst>
                <a:outerShdw blurRad="50800" dist="50800" dir="5400000" algn="ctr" rotWithShape="0">
                  <a:srgbClr val="00B050"/>
                </a:outerShdw>
              </a:effectLst>
              <a:latin typeface="Georgia" panose="02040502050405020303" pitchFamily="18" charset="0"/>
            </a:endParaRPr>
          </a:p>
          <a:p>
            <a:pPr lvl="0"/>
            <a:endParaRPr lang="en-US" sz="2800" b="1" i="1" dirty="0">
              <a:solidFill>
                <a:srgbClr val="0000FF"/>
              </a:solidFill>
              <a:effectLst>
                <a:outerShdw blurRad="50800" dist="50800" dir="5400000" algn="ctr" rotWithShape="0">
                  <a:srgbClr val="00B050"/>
                </a:outerShdw>
              </a:effectLst>
              <a:latin typeface="Georgia" panose="02040502050405020303" pitchFamily="18" charset="0"/>
            </a:endParaRPr>
          </a:p>
        </p:txBody>
      </p:sp>
      <p:cxnSp>
        <p:nvCxnSpPr>
          <p:cNvPr id="9" name="Straight Connector 8">
            <a:extLst>
              <a:ext uri="{FF2B5EF4-FFF2-40B4-BE49-F238E27FC236}">
                <a16:creationId xmlns:a16="http://schemas.microsoft.com/office/drawing/2014/main" id="{E37D7E6B-3E2F-4EE2-9907-A889F51363B6}"/>
              </a:ext>
            </a:extLst>
          </p:cNvPr>
          <p:cNvCxnSpPr/>
          <p:nvPr/>
        </p:nvCxnSpPr>
        <p:spPr>
          <a:xfrm>
            <a:off x="3453404" y="3996648"/>
            <a:ext cx="3195263" cy="0"/>
          </a:xfrm>
          <a:prstGeom prst="line">
            <a:avLst/>
          </a:prstGeom>
          <a:ln w="57150">
            <a:solidFill>
              <a:srgbClr val="FF9933"/>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9D55471-9DCC-494B-81C9-CC34C13D5CBE}"/>
              </a:ext>
            </a:extLst>
          </p:cNvPr>
          <p:cNvCxnSpPr>
            <a:cxnSpLocks/>
          </p:cNvCxnSpPr>
          <p:nvPr/>
        </p:nvCxnSpPr>
        <p:spPr>
          <a:xfrm>
            <a:off x="5534416" y="3111357"/>
            <a:ext cx="1840787" cy="0"/>
          </a:xfrm>
          <a:prstGeom prst="line">
            <a:avLst/>
          </a:prstGeom>
          <a:ln w="57150">
            <a:solidFill>
              <a:srgbClr val="FF9933"/>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14" name="Picture 3" descr="C:\Users\Rae\Desktop\Yellow face - shocked transparency.png">
            <a:extLst>
              <a:ext uri="{FF2B5EF4-FFF2-40B4-BE49-F238E27FC236}">
                <a16:creationId xmlns:a16="http://schemas.microsoft.com/office/drawing/2014/main" id="{7F9C52F7-8D1D-4E95-81E9-DB30B8B65CB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92340" y="4657728"/>
            <a:ext cx="2411890" cy="215265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4C8851F3-2455-4C15-90B6-4FD370582834}"/>
              </a:ext>
            </a:extLst>
          </p:cNvPr>
          <p:cNvSpPr/>
          <p:nvPr/>
        </p:nvSpPr>
        <p:spPr>
          <a:xfrm>
            <a:off x="976044" y="5358167"/>
            <a:ext cx="9349482" cy="108903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rPr>
              <a:t>What about the </a:t>
            </a:r>
            <a:r>
              <a:rPr lang="en-US" sz="2800" b="1" i="1" dirty="0">
                <a:solidFill>
                  <a:srgbClr val="0000FF"/>
                </a:solidFill>
                <a:effectLst>
                  <a:outerShdw blurRad="50800" dist="50800" dir="5400000" algn="ctr" rotWithShape="0">
                    <a:srgbClr val="00B050"/>
                  </a:outerShdw>
                </a:effectLst>
                <a:latin typeface="Georgia" panose="02040502050405020303" pitchFamily="18" charset="0"/>
              </a:rPr>
              <a:t>TAV </a:t>
            </a:r>
            <a:r>
              <a:rPr lang="en-US" sz="2800" b="1" dirty="0">
                <a:solidFill>
                  <a:srgbClr val="002060"/>
                </a:solidFill>
              </a:rPr>
              <a:t>that has been </a:t>
            </a:r>
            <a:r>
              <a:rPr lang="en-US" sz="2800" b="1" i="1" dirty="0">
                <a:solidFill>
                  <a:prstClr val="black"/>
                </a:solidFill>
                <a:effectLst>
                  <a:outerShdw blurRad="50800" dist="50800" dir="5400000" algn="ctr" rotWithShape="0">
                    <a:srgbClr val="00B050"/>
                  </a:outerShdw>
                </a:effectLst>
                <a:latin typeface="Georgia" panose="02040502050405020303" pitchFamily="18" charset="0"/>
              </a:rPr>
              <a:t>PURPOSELY SET ASIDE </a:t>
            </a:r>
            <a:r>
              <a:rPr lang="en-US" sz="2800" b="1" i="1" dirty="0">
                <a:solidFill>
                  <a:srgbClr val="0000FF"/>
                </a:solidFill>
                <a:effectLst>
                  <a:outerShdw blurRad="50800" dist="50800" dir="5400000" algn="ctr" rotWithShape="0">
                    <a:srgbClr val="00B050"/>
                  </a:outerShdw>
                </a:effectLst>
                <a:latin typeface="Georgia" panose="02040502050405020303" pitchFamily="18" charset="0"/>
              </a:rPr>
              <a:t>and </a:t>
            </a:r>
            <a:r>
              <a:rPr lang="en-US" sz="2800" b="1" i="1" u="sng" dirty="0">
                <a:solidFill>
                  <a:prstClr val="black"/>
                </a:solidFill>
                <a:effectLst>
                  <a:outerShdw blurRad="50800" dist="50800" dir="5400000" algn="ctr" rotWithShape="0">
                    <a:srgbClr val="00B050"/>
                  </a:outerShdw>
                </a:effectLst>
                <a:latin typeface="Georgia" panose="02040502050405020303" pitchFamily="18" charset="0"/>
              </a:rPr>
              <a:t>HIDDEN</a:t>
            </a:r>
            <a:r>
              <a:rPr lang="en-US" sz="2800" b="1" i="1" dirty="0">
                <a:solidFill>
                  <a:srgbClr val="0000FF"/>
                </a:solidFill>
                <a:effectLst>
                  <a:outerShdw blurRad="50800" dist="50800" dir="5400000" algn="ctr" rotWithShape="0">
                    <a:srgbClr val="00B050"/>
                  </a:outerShdw>
                </a:effectLst>
                <a:latin typeface="Georgia" panose="02040502050405020303" pitchFamily="18" charset="0"/>
              </a:rPr>
              <a:t> </a:t>
            </a:r>
            <a:r>
              <a:rPr lang="en-US" sz="2800" b="1" dirty="0">
                <a:solidFill>
                  <a:srgbClr val="002060"/>
                </a:solidFill>
              </a:rPr>
              <a:t>from unsuspecting eyes?</a:t>
            </a:r>
            <a:endParaRPr lang="en-CA" dirty="0"/>
          </a:p>
        </p:txBody>
      </p:sp>
      <p:sp>
        <p:nvSpPr>
          <p:cNvPr id="16" name="Rectangle: Rounded Corners 15">
            <a:extLst>
              <a:ext uri="{FF2B5EF4-FFF2-40B4-BE49-F238E27FC236}">
                <a16:creationId xmlns:a16="http://schemas.microsoft.com/office/drawing/2014/main" id="{29660F24-75AF-47A1-B07F-4078C441AD98}"/>
              </a:ext>
            </a:extLst>
          </p:cNvPr>
          <p:cNvSpPr/>
          <p:nvPr/>
        </p:nvSpPr>
        <p:spPr>
          <a:xfrm>
            <a:off x="9688530" y="267129"/>
            <a:ext cx="2034284" cy="1372919"/>
          </a:xfrm>
          <a:prstGeom prst="roundRect">
            <a:avLst>
              <a:gd name="adj" fmla="val 50000"/>
            </a:avLst>
          </a:prstGeom>
          <a:solidFill>
            <a:schemeClr val="accent2">
              <a:lumMod val="60000"/>
              <a:lumOff val="40000"/>
            </a:schemeClr>
          </a:solidFill>
          <a:ln w="28575">
            <a:solidFill>
              <a:schemeClr val="tx1"/>
            </a:solidFill>
          </a:ln>
          <a:effectLst>
            <a:glow rad="228600">
              <a:schemeClr val="accent4">
                <a:satMod val="175000"/>
                <a:alpha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9600" b="1" dirty="0">
                <a:ln>
                  <a:solidFill>
                    <a:srgbClr val="CC00CC"/>
                  </a:solidFill>
                </a:ln>
                <a:solidFill>
                  <a:srgbClr val="00FF00"/>
                </a:solidFill>
                <a:effectLst>
                  <a:glow rad="127000">
                    <a:srgbClr val="0000FF"/>
                  </a:glow>
                  <a:outerShdw blurRad="50800" dist="50800" dir="5400000" algn="ctr" rotWithShape="0">
                    <a:srgbClr val="00FFFF"/>
                  </a:outerShdw>
                </a:effectLst>
                <a:latin typeface="Times New Roman" panose="02020603050405020304" pitchFamily="18" charset="0"/>
                <a:ea typeface="Calibri" panose="020F0502020204030204" pitchFamily="34" charset="0"/>
                <a:cs typeface="Times New Roman" panose="02020603050405020304" pitchFamily="18" charset="0"/>
              </a:rPr>
              <a:t>ת</a:t>
            </a:r>
            <a:endParaRPr lang="en-CA" sz="9600" dirty="0">
              <a:ln>
                <a:solidFill>
                  <a:srgbClr val="CC00CC"/>
                </a:solidFill>
              </a:ln>
              <a:effectLst>
                <a:glow rad="127000">
                  <a:srgbClr val="0000FF"/>
                </a:glow>
              </a:effectLst>
            </a:endParaRPr>
          </a:p>
        </p:txBody>
      </p:sp>
      <p:sp>
        <p:nvSpPr>
          <p:cNvPr id="17" name="Rectangle: Rounded Corners 16">
            <a:extLst>
              <a:ext uri="{FF2B5EF4-FFF2-40B4-BE49-F238E27FC236}">
                <a16:creationId xmlns:a16="http://schemas.microsoft.com/office/drawing/2014/main" id="{42935424-AF91-49DB-AB82-9CB22906B081}"/>
              </a:ext>
            </a:extLst>
          </p:cNvPr>
          <p:cNvSpPr/>
          <p:nvPr/>
        </p:nvSpPr>
        <p:spPr>
          <a:xfrm>
            <a:off x="10392953" y="263428"/>
            <a:ext cx="636996" cy="3427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2060"/>
                </a:solidFill>
              </a:rPr>
              <a:t>Tav</a:t>
            </a:r>
          </a:p>
        </p:txBody>
      </p:sp>
    </p:spTree>
    <p:extLst>
      <p:ext uri="{BB962C8B-B14F-4D97-AF65-F5344CB8AC3E}">
        <p14:creationId xmlns:p14="http://schemas.microsoft.com/office/powerpoint/2010/main" val="2453990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ppt_x"/>
                                          </p:val>
                                        </p:tav>
                                        <p:tav tm="100000">
                                          <p:val>
                                            <p:strVal val="#ppt_x"/>
                                          </p:val>
                                        </p:tav>
                                      </p:tavLst>
                                    </p:anim>
                                    <p:anim calcmode="lin" valueType="num">
                                      <p:cBhvr additive="base">
                                        <p:cTn id="15" dur="500" fill="hold"/>
                                        <p:tgtEl>
                                          <p:spTgt spid="15"/>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16" presetClass="entr" presetSubtype="21"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11000">
              <a:schemeClr val="accent1">
                <a:lumMod val="60000"/>
                <a:lumOff val="40000"/>
              </a:schemeClr>
            </a:gs>
            <a:gs pos="83000">
              <a:srgbClr val="7030A0">
                <a:alpha val="98000"/>
              </a:srgbClr>
            </a:gs>
            <a:gs pos="45000">
              <a:schemeClr val="accent1">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187BA417-B44E-E9CE-CE3E-4EFD8ED9DD1A}"/>
              </a:ext>
            </a:extLst>
          </p:cNvPr>
          <p:cNvSpPr>
            <a:spLocks noGrp="1"/>
          </p:cNvSpPr>
          <p:nvPr>
            <p:ph type="sldNum" sz="quarter" idx="12"/>
          </p:nvPr>
        </p:nvSpPr>
        <p:spPr>
          <a:xfrm>
            <a:off x="11681005" y="6468918"/>
            <a:ext cx="510995" cy="301010"/>
          </a:xfrm>
        </p:spPr>
        <p:txBody>
          <a:bodyPr/>
          <a:lstStyle/>
          <a:p>
            <a:fld id="{CAB0B796-0BEC-434C-B7F9-2382C16E0666}" type="slidenum">
              <a:rPr lang="en-CA" sz="1400" smtClean="0">
                <a:solidFill>
                  <a:schemeClr val="accent4">
                    <a:lumMod val="20000"/>
                    <a:lumOff val="80000"/>
                  </a:schemeClr>
                </a:solidFill>
              </a:rPr>
              <a:t>60</a:t>
            </a:fld>
            <a:endParaRPr lang="en-CA" dirty="0">
              <a:solidFill>
                <a:schemeClr val="accent4">
                  <a:lumMod val="20000"/>
                  <a:lumOff val="80000"/>
                </a:schemeClr>
              </a:solidFill>
            </a:endParaRPr>
          </a:p>
        </p:txBody>
      </p:sp>
      <p:sp>
        <p:nvSpPr>
          <p:cNvPr id="6" name="Rectangle: Rounded Corners 5">
            <a:extLst>
              <a:ext uri="{FF2B5EF4-FFF2-40B4-BE49-F238E27FC236}">
                <a16:creationId xmlns:a16="http://schemas.microsoft.com/office/drawing/2014/main" id="{DDE5FE7F-4417-2472-FE86-337C9FE5933F}"/>
              </a:ext>
            </a:extLst>
          </p:cNvPr>
          <p:cNvSpPr/>
          <p:nvPr/>
        </p:nvSpPr>
        <p:spPr>
          <a:xfrm>
            <a:off x="4403764" y="862541"/>
            <a:ext cx="457200" cy="52411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4000" dirty="0"/>
          </a:p>
        </p:txBody>
      </p:sp>
      <p:sp>
        <p:nvSpPr>
          <p:cNvPr id="10" name="Rectangle: Rounded Corners 9">
            <a:extLst>
              <a:ext uri="{FF2B5EF4-FFF2-40B4-BE49-F238E27FC236}">
                <a16:creationId xmlns:a16="http://schemas.microsoft.com/office/drawing/2014/main" id="{79BDFE86-2ED8-B435-A6EF-F5229CD561E6}"/>
              </a:ext>
            </a:extLst>
          </p:cNvPr>
          <p:cNvSpPr/>
          <p:nvPr/>
        </p:nvSpPr>
        <p:spPr>
          <a:xfrm>
            <a:off x="1518438" y="218515"/>
            <a:ext cx="6227852" cy="973201"/>
          </a:xfrm>
          <a:prstGeom prst="roundRect">
            <a:avLst>
              <a:gd name="adj" fmla="val 50000"/>
            </a:avLst>
          </a:prstGeom>
          <a:solidFill>
            <a:schemeClr val="accent6">
              <a:lumMod val="75000"/>
            </a:schemeClr>
          </a:solidFill>
          <a:ln w="38100">
            <a:solidFill>
              <a:srgbClr val="0000FF"/>
            </a:solidFill>
          </a:ln>
          <a:effectLst>
            <a:glow rad="127000">
              <a:srgbClr val="FF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6600" b="1" dirty="0" err="1">
                <a:ln>
                  <a:solidFill>
                    <a:srgbClr val="00FFFF"/>
                  </a:solidFill>
                </a:ln>
                <a:solidFill>
                  <a:srgbClr val="0000FF"/>
                </a:solidFill>
                <a:effectLst>
                  <a:glow rad="127000">
                    <a:schemeClr val="accent2">
                      <a:lumMod val="60000"/>
                      <a:lumOff val="40000"/>
                    </a:schemeClr>
                  </a:glow>
                </a:effectLst>
                <a:latin typeface="Times New Roman" panose="02020603050405020304" pitchFamily="18" charset="0"/>
                <a:ea typeface="Calibri" panose="020F0502020204030204" pitchFamily="34" charset="0"/>
                <a:cs typeface="Times New Roman" panose="02020603050405020304" pitchFamily="18" charset="0"/>
              </a:rPr>
              <a:t>יהוֹשע</a:t>
            </a:r>
            <a:r>
              <a:rPr lang="en-US" sz="6600" b="1" dirty="0">
                <a:noFill/>
                <a:latin typeface="Times New Roman" panose="02020603050405020304" pitchFamily="18" charset="0"/>
                <a:ea typeface="Calibri" panose="020F0502020204030204" pitchFamily="34" charset="0"/>
              </a:rPr>
              <a:t>-</a:t>
            </a:r>
            <a:r>
              <a:rPr lang="en-US" sz="2000" b="1" dirty="0">
                <a:solidFill>
                  <a:srgbClr val="0000FF"/>
                </a:solidFill>
                <a:latin typeface="Times New Roman" panose="02020603050405020304" pitchFamily="18" charset="0"/>
                <a:ea typeface="Calibri" panose="020F0502020204030204" pitchFamily="34" charset="0"/>
              </a:rPr>
              <a:t>- </a:t>
            </a:r>
            <a:r>
              <a:rPr lang="en-US" sz="4800" b="1" i="1" dirty="0">
                <a:ln>
                  <a:solidFill>
                    <a:srgbClr val="0000FF"/>
                  </a:solidFill>
                </a:ln>
                <a:solidFill>
                  <a:srgbClr val="FFFF00"/>
                </a:solidFill>
                <a:effectLst>
                  <a:outerShdw blurRad="50800" dist="50800" dir="5400000" algn="ctr" rotWithShape="0">
                    <a:srgbClr val="00FF00"/>
                  </a:outerShdw>
                </a:effectLst>
                <a:latin typeface="Comic Sans MS" panose="030F0702030302020204" pitchFamily="66" charset="0"/>
                <a:ea typeface="Calibri" panose="020F0502020204030204" pitchFamily="34" charset="0"/>
                <a:cs typeface="Times New Roman" panose="02020603050405020304" pitchFamily="18" charset="0"/>
              </a:rPr>
              <a:t>Yahusha</a:t>
            </a:r>
            <a:endParaRPr lang="en-CA" sz="4800" i="1" dirty="0">
              <a:ln>
                <a:solidFill>
                  <a:srgbClr val="0000FF"/>
                </a:solidFill>
              </a:ln>
              <a:solidFill>
                <a:srgbClr val="FFFF00"/>
              </a:solidFill>
              <a:effectLst>
                <a:outerShdw blurRad="50800" dist="50800" dir="5400000" algn="ctr" rotWithShape="0">
                  <a:srgbClr val="00FF00"/>
                </a:outerShdw>
              </a:effectLst>
              <a:latin typeface="Comic Sans MS" panose="030F0702030302020204" pitchFamily="66" charset="0"/>
            </a:endParaRPr>
          </a:p>
        </p:txBody>
      </p:sp>
      <p:cxnSp>
        <p:nvCxnSpPr>
          <p:cNvPr id="11" name="Straight Arrow Connector 10">
            <a:extLst>
              <a:ext uri="{FF2B5EF4-FFF2-40B4-BE49-F238E27FC236}">
                <a16:creationId xmlns:a16="http://schemas.microsoft.com/office/drawing/2014/main" id="{A1A7711D-C35A-695B-7122-B6DE7F10A676}"/>
              </a:ext>
            </a:extLst>
          </p:cNvPr>
          <p:cNvCxnSpPr>
            <a:cxnSpLocks/>
          </p:cNvCxnSpPr>
          <p:nvPr/>
        </p:nvCxnSpPr>
        <p:spPr>
          <a:xfrm flipH="1">
            <a:off x="2194843" y="263428"/>
            <a:ext cx="1891732"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3" name="Speech Bubble: Rectangle with Corners Rounded 12">
            <a:extLst>
              <a:ext uri="{FF2B5EF4-FFF2-40B4-BE49-F238E27FC236}">
                <a16:creationId xmlns:a16="http://schemas.microsoft.com/office/drawing/2014/main" id="{A52219C5-4571-210F-5E7D-E9D13EB7DEAE}"/>
              </a:ext>
            </a:extLst>
          </p:cNvPr>
          <p:cNvSpPr/>
          <p:nvPr/>
        </p:nvSpPr>
        <p:spPr>
          <a:xfrm>
            <a:off x="269258" y="1749839"/>
            <a:ext cx="11653484" cy="4697360"/>
          </a:xfrm>
          <a:prstGeom prst="wedgeRoundRectCallout">
            <a:avLst>
              <a:gd name="adj1" fmla="val -16105"/>
              <a:gd name="adj2" fmla="val -61653"/>
              <a:gd name="adj3" fmla="val 16667"/>
            </a:avLst>
          </a:prstGeom>
          <a:solidFill>
            <a:schemeClr val="accent4">
              <a:lumMod val="20000"/>
              <a:lumOff val="80000"/>
            </a:schemeClr>
          </a:solidFill>
          <a:ln w="57150">
            <a:solidFill>
              <a:srgbClr val="663300"/>
            </a:solidFill>
          </a:ln>
          <a:effectLst>
            <a:outerShdw blurRad="50800" dist="50800" dir="5400000" algn="ctr" rotWithShape="0">
              <a:srgbClr val="F74FEB"/>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a:bodyPr>
          <a:lstStyle/>
          <a:p>
            <a:pPr lvl="0"/>
            <a:r>
              <a:rPr lang="en-US" sz="3200" dirty="0">
                <a:ln>
                  <a:solidFill>
                    <a:srgbClr val="0000FF"/>
                  </a:solidFill>
                </a:ln>
                <a:solidFill>
                  <a:srgbClr val="0000FF"/>
                </a:solidFill>
                <a:effectLst>
                  <a:glow rad="127000">
                    <a:srgbClr val="FFFF00"/>
                  </a:glow>
                </a:effectLst>
                <a:latin typeface="Arial" panose="020B0604020202020204" pitchFamily="34" charset="0"/>
                <a:cs typeface="Arial" panose="020B0604020202020204" pitchFamily="34" charset="0"/>
              </a:rPr>
              <a:t>Yahusha</a:t>
            </a:r>
            <a:r>
              <a:rPr lang="en-US" sz="3200" dirty="0">
                <a:ln>
                  <a:solidFill>
                    <a:srgbClr val="CC00CC"/>
                  </a:solidFill>
                </a:ln>
                <a:solidFill>
                  <a:srgbClr val="0000FF"/>
                </a:solidFill>
                <a:effectLst>
                  <a:glow rad="127000">
                    <a:srgbClr val="FFFF00"/>
                  </a:glow>
                </a:effectLst>
                <a:latin typeface="Arial" panose="020B0604020202020204" pitchFamily="34" charset="0"/>
                <a:cs typeface="Arial" panose="020B0604020202020204" pitchFamily="34" charset="0"/>
              </a:rPr>
              <a:t> </a:t>
            </a:r>
            <a:r>
              <a:rPr lang="en-US" sz="3200" dirty="0">
                <a:ln>
                  <a:solidFill>
                    <a:srgbClr val="CC00CC"/>
                  </a:solidFill>
                </a:ln>
                <a:solidFill>
                  <a:srgbClr val="00B0F0"/>
                </a:solidFill>
                <a:effectLst/>
                <a:latin typeface="Arial" panose="020B0604020202020204" pitchFamily="34" charset="0"/>
                <a:cs typeface="Arial" panose="020B0604020202020204" pitchFamily="34" charset="0"/>
              </a:rPr>
              <a:t>has proclaimed He is the </a:t>
            </a:r>
            <a:br>
              <a:rPr lang="en-US" sz="3200" dirty="0">
                <a:ln>
                  <a:solidFill>
                    <a:srgbClr val="CC00CC"/>
                  </a:solidFill>
                </a:ln>
                <a:solidFill>
                  <a:srgbClr val="0000FF"/>
                </a:solidFill>
                <a:effectLst>
                  <a:glow rad="127000">
                    <a:srgbClr val="FFFF00"/>
                  </a:glow>
                </a:effectLst>
                <a:latin typeface="Arial" panose="020B0604020202020204" pitchFamily="34" charset="0"/>
                <a:cs typeface="Arial" panose="020B0604020202020204" pitchFamily="34" charset="0"/>
              </a:rPr>
            </a:br>
            <a:r>
              <a:rPr lang="en-US" sz="3200" dirty="0">
                <a:ln>
                  <a:solidFill>
                    <a:srgbClr val="CC00CC"/>
                  </a:solidFill>
                </a:ln>
                <a:solidFill>
                  <a:srgbClr val="0000FF"/>
                </a:solidFill>
                <a:effectLst>
                  <a:glow rad="127000">
                    <a:srgbClr val="FFFF00"/>
                  </a:glow>
                </a:effectLst>
                <a:latin typeface="Arial" panose="020B0604020202020204" pitchFamily="34" charset="0"/>
                <a:cs typeface="Arial" panose="020B0604020202020204" pitchFamily="34" charset="0"/>
              </a:rPr>
              <a:t>			</a:t>
            </a:r>
            <a:r>
              <a:rPr lang="en-US" sz="4800" dirty="0">
                <a:ln w="28575">
                  <a:solidFill>
                    <a:srgbClr val="0000FF"/>
                  </a:solidFill>
                </a:ln>
                <a:solidFill>
                  <a:srgbClr val="00FFFF"/>
                </a:solidFill>
                <a:effectLst>
                  <a:glow rad="127000">
                    <a:srgbClr val="FFFF00"/>
                  </a:glow>
                </a:effectLst>
                <a:latin typeface="Snap ITC" panose="04040A07060A02020202" pitchFamily="82" charset="0"/>
              </a:rPr>
              <a:t>LIGHT</a:t>
            </a:r>
            <a:r>
              <a:rPr lang="en-US" sz="4800" dirty="0">
                <a:ln>
                  <a:solidFill>
                    <a:srgbClr val="CC00CC"/>
                  </a:solidFill>
                </a:ln>
                <a:solidFill>
                  <a:srgbClr val="0000FF"/>
                </a:solidFill>
                <a:effectLst>
                  <a:glow rad="127000">
                    <a:srgbClr val="FFFF00"/>
                  </a:glow>
                </a:effectLst>
                <a:latin typeface="Snap ITC" panose="04040A07060A02020202" pitchFamily="82" charset="0"/>
              </a:rPr>
              <a:t> </a:t>
            </a:r>
            <a:r>
              <a:rPr lang="en-US" sz="3200" dirty="0">
                <a:ln>
                  <a:solidFill>
                    <a:srgbClr val="CC00CC"/>
                  </a:solidFill>
                </a:ln>
                <a:solidFill>
                  <a:srgbClr val="0000FF"/>
                </a:solidFill>
                <a:effectLst>
                  <a:glow rad="127000">
                    <a:srgbClr val="FFFF00"/>
                  </a:glow>
                </a:effectLst>
                <a:latin typeface="Arial" panose="020B0604020202020204" pitchFamily="34" charset="0"/>
                <a:cs typeface="Arial" panose="020B0604020202020204" pitchFamily="34" charset="0"/>
              </a:rPr>
              <a:t>of</a:t>
            </a:r>
            <a:r>
              <a:rPr lang="en-US" sz="4800" dirty="0">
                <a:ln>
                  <a:solidFill>
                    <a:srgbClr val="CC00CC"/>
                  </a:solidFill>
                </a:ln>
                <a:solidFill>
                  <a:srgbClr val="0000FF"/>
                </a:solidFill>
                <a:effectLst>
                  <a:glow rad="127000">
                    <a:srgbClr val="FFFF00"/>
                  </a:glow>
                </a:effectLst>
                <a:latin typeface="Snap ITC" panose="04040A07060A02020202" pitchFamily="82" charset="0"/>
              </a:rPr>
              <a:t> </a:t>
            </a:r>
            <a:r>
              <a:rPr lang="en-US" sz="4800" dirty="0">
                <a:ln w="57150">
                  <a:solidFill>
                    <a:srgbClr val="0000FF"/>
                  </a:solidFill>
                </a:ln>
                <a:solidFill>
                  <a:srgbClr val="00FF00"/>
                </a:solidFill>
                <a:effectLst>
                  <a:glow rad="127000">
                    <a:srgbClr val="FFFF00"/>
                  </a:glow>
                </a:effectLst>
                <a:latin typeface="Snap ITC" panose="04040A07060A02020202" pitchFamily="82" charset="0"/>
              </a:rPr>
              <a:t>LIFE!</a:t>
            </a:r>
            <a:r>
              <a:rPr lang="en-US" sz="4800" dirty="0">
                <a:ln>
                  <a:solidFill>
                    <a:srgbClr val="CC00CC"/>
                  </a:solidFill>
                </a:ln>
                <a:solidFill>
                  <a:srgbClr val="0000FF"/>
                </a:solidFill>
                <a:effectLst>
                  <a:glow rad="127000">
                    <a:srgbClr val="FFFF00"/>
                  </a:glow>
                </a:effectLst>
                <a:latin typeface="Snap ITC" panose="04040A07060A02020202" pitchFamily="82" charset="0"/>
              </a:rPr>
              <a:t> </a:t>
            </a:r>
          </a:p>
          <a:p>
            <a:pPr lvl="0"/>
            <a:r>
              <a:rPr lang="en-US" sz="3200" dirty="0">
                <a:ln>
                  <a:solidFill>
                    <a:srgbClr val="CC00CC"/>
                  </a:solidFill>
                </a:ln>
                <a:solidFill>
                  <a:srgbClr val="0000FF"/>
                </a:solidFill>
                <a:effectLst/>
              </a:rPr>
              <a:t>Then along comes </a:t>
            </a:r>
            <a:r>
              <a:rPr lang="en-US" sz="3200" dirty="0">
                <a:ln>
                  <a:solidFill>
                    <a:schemeClr val="tx1"/>
                  </a:solidFill>
                </a:ln>
                <a:solidFill>
                  <a:schemeClr val="tx1"/>
                </a:solidFill>
                <a:effectLst/>
              </a:rPr>
              <a:t>Isa 45:18,  </a:t>
            </a:r>
            <a:r>
              <a:rPr lang="en-US" sz="3200" dirty="0">
                <a:ln>
                  <a:solidFill>
                    <a:srgbClr val="CC00CC"/>
                  </a:solidFill>
                </a:ln>
                <a:solidFill>
                  <a:srgbClr val="0000FF"/>
                </a:solidFill>
                <a:effectLst/>
              </a:rPr>
              <a:t>where </a:t>
            </a:r>
            <a:r>
              <a:rPr lang="en-US" sz="3200" b="1" dirty="0">
                <a:ln>
                  <a:solidFill>
                    <a:srgbClr val="00FFFF"/>
                  </a:solidFill>
                </a:ln>
                <a:solidFill>
                  <a:srgbClr val="0000FF"/>
                </a:solidFill>
                <a:effectLst/>
              </a:rPr>
              <a:t>Yahusha</a:t>
            </a:r>
            <a:r>
              <a:rPr lang="en-US" sz="3200" dirty="0">
                <a:ln>
                  <a:solidFill>
                    <a:srgbClr val="CC00CC"/>
                  </a:solidFill>
                </a:ln>
                <a:solidFill>
                  <a:srgbClr val="0000FF"/>
                </a:solidFill>
                <a:effectLst/>
              </a:rPr>
              <a:t> declares He created this earth to be </a:t>
            </a:r>
            <a:r>
              <a:rPr lang="en-US" sz="3200" u="sng" dirty="0">
                <a:ln>
                  <a:solidFill>
                    <a:srgbClr val="CC00CC"/>
                  </a:solidFill>
                </a:ln>
                <a:solidFill>
                  <a:srgbClr val="0000FF"/>
                </a:solidFill>
                <a:effectLst/>
                <a:latin typeface="Arial Black" panose="020B0A04020102020204" pitchFamily="34" charset="0"/>
              </a:rPr>
              <a:t>INHABITED</a:t>
            </a:r>
            <a:r>
              <a:rPr lang="en-US" sz="3200" dirty="0">
                <a:ln>
                  <a:solidFill>
                    <a:srgbClr val="CC00CC"/>
                  </a:solidFill>
                </a:ln>
                <a:solidFill>
                  <a:srgbClr val="0000FF"/>
                </a:solidFill>
                <a:effectLst/>
                <a:latin typeface="Arial Black" panose="020B0A04020102020204" pitchFamily="34" charset="0"/>
              </a:rPr>
              <a:t> (SUPPORTING </a:t>
            </a:r>
            <a:r>
              <a:rPr lang="en-US" sz="3200" b="1" dirty="0">
                <a:ln>
                  <a:solidFill>
                    <a:srgbClr val="CC00CC"/>
                  </a:solidFill>
                </a:ln>
                <a:solidFill>
                  <a:srgbClr val="00FFFF"/>
                </a:solidFill>
                <a:effectLst/>
                <a:latin typeface="Arial Black" panose="020B0A04020102020204" pitchFamily="34" charset="0"/>
              </a:rPr>
              <a:t>LIFE</a:t>
            </a:r>
            <a:r>
              <a:rPr lang="en-US" sz="3200" dirty="0">
                <a:ln>
                  <a:solidFill>
                    <a:srgbClr val="CC00CC"/>
                  </a:solidFill>
                </a:ln>
                <a:solidFill>
                  <a:srgbClr val="0000FF"/>
                </a:solidFill>
                <a:effectLst/>
                <a:latin typeface="Arial Black" panose="020B0A04020102020204" pitchFamily="34" charset="0"/>
              </a:rPr>
              <a:t>)! </a:t>
            </a:r>
            <a:br>
              <a:rPr lang="en-US" sz="3200" dirty="0">
                <a:ln>
                  <a:solidFill>
                    <a:srgbClr val="CC00CC"/>
                  </a:solidFill>
                </a:ln>
                <a:solidFill>
                  <a:srgbClr val="0000FF"/>
                </a:solidFill>
                <a:effectLst/>
                <a:latin typeface="Arial Black" panose="020B0A04020102020204" pitchFamily="34" charset="0"/>
              </a:rPr>
            </a:br>
            <a:r>
              <a:rPr lang="en-US" sz="2800" dirty="0">
                <a:ln>
                  <a:solidFill>
                    <a:schemeClr val="tx1"/>
                  </a:solidFill>
                </a:ln>
                <a:solidFill>
                  <a:sysClr val="windowText" lastClr="000000"/>
                </a:solidFill>
                <a:effectLst/>
              </a:rPr>
              <a:t>When man declares earth was </a:t>
            </a:r>
            <a:r>
              <a:rPr lang="en-US" sz="2800" u="sng" dirty="0">
                <a:ln>
                  <a:solidFill>
                    <a:schemeClr val="tx1"/>
                  </a:solidFill>
                </a:ln>
                <a:solidFill>
                  <a:sysClr val="windowText" lastClr="000000"/>
                </a:solidFill>
                <a:effectLst/>
              </a:rPr>
              <a:t>created in</a:t>
            </a:r>
            <a:r>
              <a:rPr lang="en-US" sz="2800" dirty="0">
                <a:ln>
                  <a:solidFill>
                    <a:schemeClr val="tx1"/>
                  </a:solidFill>
                </a:ln>
                <a:solidFill>
                  <a:sysClr val="windowText" lastClr="000000"/>
                </a:solidFill>
                <a:effectLst/>
              </a:rPr>
              <a:t> DARKNESS, CHAOS AND VOID,  </a:t>
            </a:r>
            <a:br>
              <a:rPr lang="en-US" sz="2800" dirty="0">
                <a:ln>
                  <a:solidFill>
                    <a:schemeClr val="tx1"/>
                  </a:solidFill>
                </a:ln>
                <a:solidFill>
                  <a:sysClr val="windowText" lastClr="000000"/>
                </a:solidFill>
                <a:effectLst/>
              </a:rPr>
            </a:br>
            <a:r>
              <a:rPr lang="en-US" sz="2800" dirty="0">
                <a:ln>
                  <a:solidFill>
                    <a:schemeClr val="tx1"/>
                  </a:solidFill>
                </a:ln>
                <a:solidFill>
                  <a:sysClr val="windowText" lastClr="000000"/>
                </a:solidFill>
                <a:effectLst/>
              </a:rPr>
              <a:t>		are we able to realize the </a:t>
            </a:r>
            <a:r>
              <a:rPr lang="en-US" sz="2800" b="1" u="sng" dirty="0">
                <a:ln>
                  <a:solidFill>
                    <a:schemeClr val="tx1"/>
                  </a:solidFill>
                </a:ln>
                <a:solidFill>
                  <a:sysClr val="windowText" lastClr="000000"/>
                </a:solidFill>
                <a:effectLst/>
                <a:latin typeface="Arial Black" panose="020B0A04020102020204" pitchFamily="34" charset="0"/>
              </a:rPr>
              <a:t>DISCONNECT</a:t>
            </a:r>
            <a:r>
              <a:rPr lang="en-US" sz="2800" dirty="0">
                <a:ln>
                  <a:solidFill>
                    <a:schemeClr val="tx1"/>
                  </a:solidFill>
                </a:ln>
                <a:solidFill>
                  <a:sysClr val="windowText" lastClr="000000"/>
                </a:solidFill>
                <a:effectLst/>
                <a:latin typeface="Arial Black" panose="020B0A04020102020204" pitchFamily="34" charset="0"/>
              </a:rPr>
              <a:t> </a:t>
            </a:r>
            <a:r>
              <a:rPr lang="en-US" sz="2800" dirty="0">
                <a:ln>
                  <a:solidFill>
                    <a:schemeClr val="tx1"/>
                  </a:solidFill>
                </a:ln>
                <a:solidFill>
                  <a:sysClr val="windowText" lastClr="000000"/>
                </a:solidFill>
                <a:effectLst/>
              </a:rPr>
              <a:t>here?   </a:t>
            </a:r>
          </a:p>
          <a:p>
            <a:pPr lvl="0"/>
            <a:r>
              <a:rPr lang="en-US" sz="2800" b="1" dirty="0">
                <a:ln>
                  <a:solidFill>
                    <a:schemeClr val="tx1"/>
                  </a:solidFill>
                </a:ln>
                <a:solidFill>
                  <a:srgbClr val="FF6699"/>
                </a:solidFill>
                <a:effectLst/>
              </a:rPr>
              <a:t>Or,</a:t>
            </a:r>
            <a:r>
              <a:rPr lang="en-US" sz="2800" dirty="0">
                <a:ln>
                  <a:solidFill>
                    <a:schemeClr val="tx1"/>
                  </a:solidFill>
                </a:ln>
                <a:solidFill>
                  <a:srgbClr val="FF6699"/>
                </a:solidFill>
                <a:effectLst/>
              </a:rPr>
              <a:t> are we “OK” with </a:t>
            </a:r>
            <a:r>
              <a:rPr lang="en-US" sz="2800" b="1" u="sng" dirty="0">
                <a:ln>
                  <a:solidFill>
                    <a:schemeClr val="tx1"/>
                  </a:solidFill>
                </a:ln>
                <a:solidFill>
                  <a:sysClr val="windowText" lastClr="000000"/>
                </a:solidFill>
                <a:effectLst/>
              </a:rPr>
              <a:t>DARKNESS</a:t>
            </a:r>
            <a:r>
              <a:rPr lang="en-US" sz="2800" b="1" dirty="0">
                <a:ln>
                  <a:solidFill>
                    <a:schemeClr val="tx1"/>
                  </a:solidFill>
                </a:ln>
                <a:solidFill>
                  <a:sysClr val="windowText" lastClr="000000"/>
                </a:solidFill>
                <a:effectLst/>
              </a:rPr>
              <a:t>, </a:t>
            </a:r>
            <a:r>
              <a:rPr lang="en-US" sz="2800" b="1" u="sng" dirty="0">
                <a:ln>
                  <a:solidFill>
                    <a:schemeClr val="tx1"/>
                  </a:solidFill>
                </a:ln>
                <a:solidFill>
                  <a:sysClr val="windowText" lastClr="000000"/>
                </a:solidFill>
                <a:effectLst/>
              </a:rPr>
              <a:t>CHAOS AND VOID SUPPORTING LIFE</a:t>
            </a:r>
            <a:r>
              <a:rPr lang="en-US" sz="2800" b="1" dirty="0">
                <a:ln>
                  <a:solidFill>
                    <a:schemeClr val="tx1"/>
                  </a:solidFill>
                </a:ln>
                <a:solidFill>
                  <a:sysClr val="windowText" lastClr="000000"/>
                </a:solidFill>
                <a:effectLst/>
              </a:rPr>
              <a:t> </a:t>
            </a:r>
            <a:r>
              <a:rPr lang="en-US" sz="2800" dirty="0">
                <a:ln>
                  <a:solidFill>
                    <a:schemeClr val="tx1"/>
                  </a:solidFill>
                </a:ln>
                <a:solidFill>
                  <a:sysClr val="windowText" lastClr="000000"/>
                </a:solidFill>
                <a:effectLst/>
              </a:rPr>
              <a:t>from 		a </a:t>
            </a:r>
            <a:r>
              <a:rPr lang="en-US" sz="2800" b="1" dirty="0">
                <a:ln>
                  <a:solidFill>
                    <a:schemeClr val="tx1"/>
                  </a:solidFill>
                </a:ln>
                <a:solidFill>
                  <a:sysClr val="windowText" lastClr="000000"/>
                </a:solidFill>
                <a:effectLst/>
              </a:rPr>
              <a:t>PERFECT CREATOR </a:t>
            </a:r>
            <a:r>
              <a:rPr lang="en-US" sz="2800" dirty="0">
                <a:ln>
                  <a:solidFill>
                    <a:schemeClr val="tx1"/>
                  </a:solidFill>
                </a:ln>
                <a:solidFill>
                  <a:sysClr val="windowText" lastClr="000000"/>
                </a:solidFill>
                <a:effectLst/>
              </a:rPr>
              <a:t>who </a:t>
            </a:r>
            <a:r>
              <a:rPr lang="en-US" sz="4800" b="1" dirty="0">
                <a:ln>
                  <a:solidFill>
                    <a:schemeClr val="tx1"/>
                  </a:solidFill>
                </a:ln>
                <a:solidFill>
                  <a:srgbClr val="00FFFF"/>
                </a:solidFill>
              </a:rPr>
              <a:t>IS - </a:t>
            </a:r>
            <a:r>
              <a:rPr lang="en-US" sz="4800" b="1" u="sng" dirty="0">
                <a:ln>
                  <a:solidFill>
                    <a:schemeClr val="tx1"/>
                  </a:solidFill>
                </a:ln>
                <a:solidFill>
                  <a:srgbClr val="00FFFF"/>
                </a:solidFill>
                <a:effectLst/>
              </a:rPr>
              <a:t>LIGHT</a:t>
            </a:r>
            <a:r>
              <a:rPr lang="en-US" sz="4800" b="1" dirty="0">
                <a:ln>
                  <a:solidFill>
                    <a:schemeClr val="tx1"/>
                  </a:solidFill>
                </a:ln>
                <a:solidFill>
                  <a:srgbClr val="00FFFF"/>
                </a:solidFill>
                <a:effectLst/>
              </a:rPr>
              <a:t>?</a:t>
            </a:r>
            <a:r>
              <a:rPr lang="en-US" sz="4800" b="1" dirty="0">
                <a:ln>
                  <a:solidFill>
                    <a:schemeClr val="tx1"/>
                  </a:solidFill>
                </a:ln>
                <a:solidFill>
                  <a:sysClr val="windowText" lastClr="000000"/>
                </a:solidFill>
                <a:effectLst/>
              </a:rPr>
              <a:t> </a:t>
            </a:r>
            <a:r>
              <a:rPr lang="en-US" sz="4800" b="1" i="1" dirty="0">
                <a:ln>
                  <a:solidFill>
                    <a:schemeClr val="tx1"/>
                  </a:solidFill>
                </a:ln>
                <a:solidFill>
                  <a:sysClr val="windowText" lastClr="000000"/>
                </a:solidFill>
                <a:effectLst>
                  <a:glow rad="127000">
                    <a:srgbClr val="FFFF00"/>
                  </a:glow>
                </a:effectLst>
              </a:rPr>
              <a:t> </a:t>
            </a:r>
            <a:r>
              <a:rPr lang="en-US" sz="2800" b="1" i="1" dirty="0">
                <a:solidFill>
                  <a:srgbClr val="0000FF"/>
                </a:solidFill>
                <a:effectLst>
                  <a:outerShdw blurRad="50800" dist="50800" dir="5400000" algn="ctr" rotWithShape="0">
                    <a:srgbClr val="00B050"/>
                  </a:outerShdw>
                </a:effectLst>
                <a:latin typeface="Georgia" panose="02040502050405020303" pitchFamily="18" charset="0"/>
              </a:rPr>
              <a:t>	</a:t>
            </a:r>
          </a:p>
        </p:txBody>
      </p:sp>
      <p:pic>
        <p:nvPicPr>
          <p:cNvPr id="18" name="Picture 3">
            <a:extLst>
              <a:ext uri="{FF2B5EF4-FFF2-40B4-BE49-F238E27FC236}">
                <a16:creationId xmlns:a16="http://schemas.microsoft.com/office/drawing/2014/main" id="{321CEC7F-FBA0-E79C-B333-26AF3D7BE0C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9333003" y="5152088"/>
            <a:ext cx="1758838" cy="1955174"/>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Rectangle with Corners Rounded 18">
            <a:extLst>
              <a:ext uri="{FF2B5EF4-FFF2-40B4-BE49-F238E27FC236}">
                <a16:creationId xmlns:a16="http://schemas.microsoft.com/office/drawing/2014/main" id="{B397F340-3613-D840-E6BC-AAA6590FD23E}"/>
              </a:ext>
            </a:extLst>
          </p:cNvPr>
          <p:cNvSpPr/>
          <p:nvPr/>
        </p:nvSpPr>
        <p:spPr>
          <a:xfrm>
            <a:off x="8020888" y="277439"/>
            <a:ext cx="3892883" cy="2055997"/>
          </a:xfrm>
          <a:prstGeom prst="wedgeRoundRectCallout">
            <a:avLst>
              <a:gd name="adj1" fmla="val -73108"/>
              <a:gd name="adj2" fmla="val 48111"/>
              <a:gd name="adj3" fmla="val 16667"/>
            </a:avLst>
          </a:prstGeom>
          <a:solidFill>
            <a:srgbClr val="FFCCFF"/>
          </a:solidFill>
          <a:ln w="19050">
            <a:solidFill>
              <a:srgbClr val="0000FF"/>
            </a:solid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b="1" dirty="0">
                <a:ln>
                  <a:solidFill>
                    <a:srgbClr val="CC00CC"/>
                  </a:solidFill>
                </a:ln>
                <a:solidFill>
                  <a:srgbClr val="00FF00"/>
                </a:solidFill>
                <a:effectLst>
                  <a:glow rad="127000">
                    <a:srgbClr val="0000FF"/>
                  </a:glow>
                  <a:outerShdw blurRad="50800" dist="50800" dir="5400000" algn="ctr" rotWithShape="0">
                    <a:srgbClr val="00FFFF"/>
                  </a:outerShdw>
                </a:effectLst>
                <a:latin typeface="Times New Roman" panose="02020603050405020304" pitchFamily="18" charset="0"/>
                <a:ea typeface="Calibri" panose="020F0502020204030204" pitchFamily="34" charset="0"/>
                <a:cs typeface="Times New Roman" panose="02020603050405020304" pitchFamily="18" charset="0"/>
              </a:rPr>
              <a:t>Could this actually be  </a:t>
            </a:r>
            <a:r>
              <a:rPr lang="en-US" sz="4000" b="1" dirty="0">
                <a:ln>
                  <a:solidFill>
                    <a:srgbClr val="CC00CC"/>
                  </a:solidFill>
                </a:ln>
                <a:solidFill>
                  <a:srgbClr val="00FF00"/>
                </a:solidFill>
                <a:effectLst>
                  <a:glow rad="127000">
                    <a:srgbClr val="0000FF"/>
                  </a:glow>
                  <a:outerShdw blurRad="50800" dist="50800" dir="5400000" algn="ctr" rotWithShape="0">
                    <a:srgbClr val="00FFFF"/>
                  </a:outerShdw>
                </a:effectLst>
                <a:latin typeface="Times New Roman" panose="02020603050405020304" pitchFamily="18" charset="0"/>
                <a:ea typeface="Calibri" panose="020F0502020204030204" pitchFamily="34" charset="0"/>
                <a:cs typeface="Times New Roman" panose="02020603050405020304" pitchFamily="18" charset="0"/>
              </a:rPr>
              <a:t>His  Tav </a:t>
            </a:r>
            <a:r>
              <a:rPr lang="en-US" sz="4000" b="1" dirty="0">
                <a:ln>
                  <a:solidFill>
                    <a:srgbClr val="CC00CC"/>
                  </a:solidFill>
                </a:ln>
                <a:solidFill>
                  <a:srgbClr val="FFFF00"/>
                </a:solidFill>
                <a:effectLst>
                  <a:glow rad="127000">
                    <a:srgbClr val="0000FF"/>
                  </a:glow>
                  <a:outerShdw blurRad="50800" dist="50800" dir="5400000" algn="ctr" rotWithShape="0">
                    <a:srgbClr val="00FFFF"/>
                  </a:outerShdw>
                </a:effectLst>
                <a:latin typeface="Times New Roman" panose="02020603050405020304" pitchFamily="18" charset="0"/>
                <a:ea typeface="Calibri" panose="020F0502020204030204" pitchFamily="34" charset="0"/>
                <a:cs typeface="Times New Roman" panose="02020603050405020304" pitchFamily="18" charset="0"/>
              </a:rPr>
              <a:t>Signature?</a:t>
            </a:r>
            <a:r>
              <a:rPr lang="en-US" sz="3200" b="1" dirty="0">
                <a:ln>
                  <a:solidFill>
                    <a:srgbClr val="CC00CC"/>
                  </a:solidFill>
                </a:ln>
                <a:solidFill>
                  <a:srgbClr val="00FF00"/>
                </a:solidFill>
                <a:effectLst>
                  <a:glow rad="127000">
                    <a:srgbClr val="0000FF"/>
                  </a:glow>
                  <a:outerShdw blurRad="50800" dist="50800" dir="5400000" algn="ctr" rotWithShape="0">
                    <a:srgbClr val="00FFFF"/>
                  </a:outerShdw>
                </a:effectLst>
                <a:latin typeface="Times New Roman" panose="02020603050405020304" pitchFamily="18" charset="0"/>
                <a:ea typeface="Calibri" panose="020F0502020204030204" pitchFamily="34" charset="0"/>
                <a:cs typeface="Times New Roman" panose="02020603050405020304" pitchFamily="18" charset="0"/>
              </a:rPr>
              <a:t>  </a:t>
            </a:r>
            <a:r>
              <a:rPr lang="en-US" sz="6000" b="1" dirty="0">
                <a:ln>
                  <a:solidFill>
                    <a:srgbClr val="CC00CC"/>
                  </a:solidFill>
                </a:ln>
                <a:solidFill>
                  <a:srgbClr val="00FFFF"/>
                </a:solidFill>
                <a:effectLst>
                  <a:glow rad="127000">
                    <a:srgbClr val="0000FF"/>
                  </a:glow>
                  <a:outerShdw blurRad="50800" dist="50800" dir="5400000" algn="ctr" rotWithShape="0">
                    <a:srgbClr val="00FFFF"/>
                  </a:outerShdw>
                </a:effectLst>
                <a:latin typeface="Times New Roman" panose="02020603050405020304" pitchFamily="18" charset="0"/>
                <a:ea typeface="Calibri" panose="020F0502020204030204" pitchFamily="34" charset="0"/>
                <a:cs typeface="Times New Roman" panose="02020603050405020304" pitchFamily="18" charset="0"/>
              </a:rPr>
              <a:t>ת</a:t>
            </a:r>
            <a:endParaRPr lang="en-CA" sz="6000" dirty="0">
              <a:ln>
                <a:solidFill>
                  <a:srgbClr val="CC00CC"/>
                </a:solidFill>
              </a:ln>
              <a:solidFill>
                <a:srgbClr val="00FFFF"/>
              </a:solidFill>
              <a:effectLst>
                <a:glow rad="127000">
                  <a:srgbClr val="0000FF"/>
                </a:glow>
              </a:effectLst>
            </a:endParaRPr>
          </a:p>
        </p:txBody>
      </p:sp>
    </p:spTree>
    <p:extLst>
      <p:ext uri="{BB962C8B-B14F-4D97-AF65-F5344CB8AC3E}">
        <p14:creationId xmlns:p14="http://schemas.microsoft.com/office/powerpoint/2010/main" val="302415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animEffect transition="in" filter="fade">
                                      <p:cBhvr>
                                        <p:cTn id="7" dur="1000"/>
                                        <p:tgtEl>
                                          <p:spTgt spid="13">
                                            <p:txEl>
                                              <p:pRg st="2" end="2"/>
                                            </p:txEl>
                                          </p:spTgt>
                                        </p:tgtEl>
                                      </p:cBhvr>
                                    </p:animEffect>
                                    <p:anim calcmode="lin" valueType="num">
                                      <p:cBhvr>
                                        <p:cTn id="8"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inVertical)">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52" presetClass="entr" presetSubtype="0"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Scale>
                                      <p:cBhvr>
                                        <p:cTn id="18" dur="175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750" decel="50000" fill="hold">
                                          <p:stCondLst>
                                            <p:cond delay="0"/>
                                          </p:stCondLst>
                                        </p:cTn>
                                        <p:tgtEl>
                                          <p:spTgt spid="19"/>
                                        </p:tgtEl>
                                        <p:attrNameLst>
                                          <p:attrName>ppt_x</p:attrName>
                                          <p:attrName>ppt_y</p:attrName>
                                        </p:attrNameLst>
                                      </p:cBhvr>
                                    </p:animMotion>
                                    <p:animEffect transition="in" filter="fade">
                                      <p:cBhvr>
                                        <p:cTn id="20" dur="1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1E8C30-664D-47C2-B2F6-5E1AA75EA9F1}"/>
              </a:ext>
            </a:extLst>
          </p:cNvPr>
          <p:cNvSpPr>
            <a:spLocks noGrp="1"/>
          </p:cNvSpPr>
          <p:nvPr>
            <p:ph type="sldNum" sz="quarter" idx="12"/>
          </p:nvPr>
        </p:nvSpPr>
        <p:spPr>
          <a:xfrm>
            <a:off x="9448800" y="6492875"/>
            <a:ext cx="2743200" cy="365125"/>
          </a:xfrm>
        </p:spPr>
        <p:txBody>
          <a:bodyPr/>
          <a:lstStyle/>
          <a:p>
            <a:fld id="{CAB0B796-0BEC-434C-B7F9-2382C16E0666}" type="slidenum">
              <a:rPr lang="en-CA" smtClean="0">
                <a:solidFill>
                  <a:schemeClr val="tx1"/>
                </a:solidFill>
              </a:rPr>
              <a:t>61</a:t>
            </a:fld>
            <a:endParaRPr lang="en-CA" dirty="0">
              <a:solidFill>
                <a:schemeClr val="tx1"/>
              </a:solidFill>
            </a:endParaRPr>
          </a:p>
        </p:txBody>
      </p:sp>
      <p:sp>
        <p:nvSpPr>
          <p:cNvPr id="7" name="Rectangle: Rounded Corners 6">
            <a:extLst>
              <a:ext uri="{FF2B5EF4-FFF2-40B4-BE49-F238E27FC236}">
                <a16:creationId xmlns:a16="http://schemas.microsoft.com/office/drawing/2014/main" id="{21C247B8-BACD-4984-966D-B99160F198E5}"/>
              </a:ext>
            </a:extLst>
          </p:cNvPr>
          <p:cNvSpPr/>
          <p:nvPr/>
        </p:nvSpPr>
        <p:spPr>
          <a:xfrm>
            <a:off x="903036" y="4393233"/>
            <a:ext cx="7078743" cy="2282204"/>
          </a:xfrm>
          <a:prstGeom prst="roundRect">
            <a:avLst/>
          </a:prstGeom>
          <a:gradFill flip="none" rotWithShape="1">
            <a:gsLst>
              <a:gs pos="17000">
                <a:srgbClr val="FFFF00"/>
              </a:gs>
              <a:gs pos="87000">
                <a:srgbClr val="00FFFF"/>
              </a:gs>
            </a:gsLst>
            <a:lin ang="13500000" scaled="1"/>
            <a:tileRect/>
          </a:gradFill>
          <a:ln>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For comparison, this is Exodus 3:14.</a:t>
            </a:r>
          </a:p>
          <a:p>
            <a:pPr algn="ctr"/>
            <a:r>
              <a:rPr lang="en-CA" sz="2800" dirty="0">
                <a:solidFill>
                  <a:schemeClr val="tx1"/>
                </a:solidFill>
              </a:rPr>
              <a:t>The Stone Edition Tanach and the </a:t>
            </a:r>
            <a:br>
              <a:rPr lang="en-CA" sz="2800" dirty="0">
                <a:solidFill>
                  <a:schemeClr val="tx1"/>
                </a:solidFill>
              </a:rPr>
            </a:br>
            <a:r>
              <a:rPr lang="en-CA" sz="2800" dirty="0">
                <a:solidFill>
                  <a:schemeClr val="tx1"/>
                </a:solidFill>
              </a:rPr>
              <a:t>Interlinear Scripture Analyzer do </a:t>
            </a:r>
            <a:r>
              <a:rPr lang="en-CA" sz="2800" b="1" u="sng" dirty="0">
                <a:solidFill>
                  <a:schemeClr val="tx1"/>
                </a:solidFill>
              </a:rPr>
              <a:t>NOT</a:t>
            </a:r>
            <a:r>
              <a:rPr lang="en-CA" sz="2800" dirty="0">
                <a:solidFill>
                  <a:schemeClr val="tx1"/>
                </a:solidFill>
              </a:rPr>
              <a:t> show </a:t>
            </a:r>
            <a:br>
              <a:rPr lang="en-CA" sz="2800" dirty="0">
                <a:solidFill>
                  <a:schemeClr val="tx1"/>
                </a:solidFill>
              </a:rPr>
            </a:br>
            <a:r>
              <a:rPr lang="en-CA" sz="2800" dirty="0">
                <a:solidFill>
                  <a:schemeClr val="tx1"/>
                </a:solidFill>
              </a:rPr>
              <a:t>a </a:t>
            </a:r>
            <a:r>
              <a:rPr lang="en-CA" sz="2800" b="1" u="sng" dirty="0" err="1">
                <a:solidFill>
                  <a:srgbClr val="0000FF"/>
                </a:solidFill>
              </a:rPr>
              <a:t>Tav</a:t>
            </a:r>
            <a:r>
              <a:rPr lang="en-CA" sz="2800" dirty="0">
                <a:solidFill>
                  <a:schemeClr val="tx1"/>
                </a:solidFill>
              </a:rPr>
              <a:t> in this verse either</a:t>
            </a:r>
            <a:r>
              <a:rPr lang="en-CA" sz="2800" b="1" dirty="0">
                <a:solidFill>
                  <a:schemeClr val="tx1"/>
                </a:solidFill>
              </a:rPr>
              <a:t>! </a:t>
            </a:r>
          </a:p>
          <a:p>
            <a:pPr algn="ctr"/>
            <a:r>
              <a:rPr lang="en-CA" sz="2800" b="1" dirty="0">
                <a:solidFill>
                  <a:schemeClr val="tx1"/>
                </a:solidFill>
              </a:rPr>
              <a:t>Yet it is still deemed as - H1961! </a:t>
            </a:r>
            <a:r>
              <a:rPr lang="en-CA" sz="2800" dirty="0">
                <a:solidFill>
                  <a:schemeClr val="tx1"/>
                </a:solidFill>
              </a:rPr>
              <a:t> </a:t>
            </a:r>
          </a:p>
        </p:txBody>
      </p:sp>
      <p:pic>
        <p:nvPicPr>
          <p:cNvPr id="11" name="Content Placeholder 4">
            <a:extLst>
              <a:ext uri="{FF2B5EF4-FFF2-40B4-BE49-F238E27FC236}">
                <a16:creationId xmlns:a16="http://schemas.microsoft.com/office/drawing/2014/main" id="{CF350C6C-CB73-4B93-B2C6-8D5D020BB27E}"/>
              </a:ext>
            </a:extLst>
          </p:cNvPr>
          <p:cNvPicPr>
            <a:picLocks noGrp="1" noChangeAspect="1"/>
          </p:cNvPicPr>
          <p:nvPr>
            <p:ph idx="1"/>
          </p:nvPr>
        </p:nvPicPr>
        <p:blipFill rotWithShape="1">
          <a:blip r:embed="rId3" cstate="hqprint">
            <a:extLst>
              <a:ext uri="{28A0092B-C50C-407E-A947-70E740481C1C}">
                <a14:useLocalDpi xmlns:a14="http://schemas.microsoft.com/office/drawing/2010/main"/>
              </a:ext>
            </a:extLst>
          </a:blip>
          <a:srcRect/>
          <a:stretch/>
        </p:blipFill>
        <p:spPr>
          <a:xfrm>
            <a:off x="205726" y="322903"/>
            <a:ext cx="8265060" cy="1894053"/>
          </a:xfrm>
          <a:prstGeom prst="rect">
            <a:avLst/>
          </a:prstGeom>
        </p:spPr>
      </p:pic>
      <p:pic>
        <p:nvPicPr>
          <p:cNvPr id="12" name="Picture 11">
            <a:extLst>
              <a:ext uri="{FF2B5EF4-FFF2-40B4-BE49-F238E27FC236}">
                <a16:creationId xmlns:a16="http://schemas.microsoft.com/office/drawing/2014/main" id="{CC83F29E-DD1D-40B4-A041-C7FF697669AF}"/>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205726" y="2216956"/>
            <a:ext cx="8265060" cy="1980477"/>
          </a:xfrm>
          <a:prstGeom prst="rect">
            <a:avLst/>
          </a:prstGeom>
        </p:spPr>
      </p:pic>
      <p:sp>
        <p:nvSpPr>
          <p:cNvPr id="6" name="Arrow: Bent 5">
            <a:extLst>
              <a:ext uri="{FF2B5EF4-FFF2-40B4-BE49-F238E27FC236}">
                <a16:creationId xmlns:a16="http://schemas.microsoft.com/office/drawing/2014/main" id="{85A576BD-8D08-45C0-B773-91BEE4CE1021}"/>
              </a:ext>
            </a:extLst>
          </p:cNvPr>
          <p:cNvSpPr/>
          <p:nvPr/>
        </p:nvSpPr>
        <p:spPr>
          <a:xfrm rot="16200000" flipH="1">
            <a:off x="6185583" y="-1597374"/>
            <a:ext cx="667964" cy="3948891"/>
          </a:xfrm>
          <a:prstGeom prst="bentArrow">
            <a:avLst>
              <a:gd name="adj1" fmla="val 25000"/>
              <a:gd name="adj2" fmla="val 43716"/>
              <a:gd name="adj3" fmla="val 33734"/>
              <a:gd name="adj4" fmla="val 43750"/>
            </a:avLst>
          </a:prstGeom>
          <a:solidFill>
            <a:srgbClr val="FFCCFF"/>
          </a:solidFill>
          <a:ln>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4" name="Arrow: Bent 13">
            <a:extLst>
              <a:ext uri="{FF2B5EF4-FFF2-40B4-BE49-F238E27FC236}">
                <a16:creationId xmlns:a16="http://schemas.microsoft.com/office/drawing/2014/main" id="{3432E338-11FC-446C-BC17-F9404C400425}"/>
              </a:ext>
            </a:extLst>
          </p:cNvPr>
          <p:cNvSpPr/>
          <p:nvPr/>
        </p:nvSpPr>
        <p:spPr>
          <a:xfrm rot="16200000" flipH="1">
            <a:off x="4148991" y="-597947"/>
            <a:ext cx="667964" cy="6145931"/>
          </a:xfrm>
          <a:prstGeom prst="bentArrow">
            <a:avLst>
              <a:gd name="adj1" fmla="val 25000"/>
              <a:gd name="adj2" fmla="val 43716"/>
              <a:gd name="adj3" fmla="val 33734"/>
              <a:gd name="adj4" fmla="val 43750"/>
            </a:avLst>
          </a:prstGeom>
          <a:solidFill>
            <a:srgbClr val="FFCCFF"/>
          </a:solidFill>
          <a:ln>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 name="Rectangle: Rounded Corners 7">
            <a:extLst>
              <a:ext uri="{FF2B5EF4-FFF2-40B4-BE49-F238E27FC236}">
                <a16:creationId xmlns:a16="http://schemas.microsoft.com/office/drawing/2014/main" id="{0833A75B-D8F8-4415-B2F8-5080469A20F4}"/>
              </a:ext>
            </a:extLst>
          </p:cNvPr>
          <p:cNvSpPr/>
          <p:nvPr/>
        </p:nvSpPr>
        <p:spPr>
          <a:xfrm>
            <a:off x="8524054" y="322903"/>
            <a:ext cx="3606914" cy="6169972"/>
          </a:xfrm>
          <a:prstGeom prst="roundRect">
            <a:avLst/>
          </a:prstGeom>
          <a:gradFill flip="none" rotWithShape="1">
            <a:gsLst>
              <a:gs pos="17000">
                <a:srgbClr val="FFFF00"/>
              </a:gs>
              <a:gs pos="87000">
                <a:srgbClr val="00FFFF"/>
              </a:gs>
            </a:gsLst>
            <a:lin ang="13500000" scaled="1"/>
            <a:tileRect/>
          </a:gradFill>
          <a:ln>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8080"/>
                </a:solidFill>
                <a:latin typeface="Georgia" panose="02040502050405020303" pitchFamily="18" charset="0"/>
              </a:rPr>
              <a:t>Exo 3:14</a:t>
            </a:r>
            <a:r>
              <a:rPr lang="en-US" sz="2000" dirty="0">
                <a:solidFill>
                  <a:prstClr val="black"/>
                </a:solidFill>
                <a:latin typeface="Georgia" panose="02040502050405020303" pitchFamily="18" charset="0"/>
              </a:rPr>
              <a:t>  And Elohim said to Mosheh, </a:t>
            </a:r>
            <a:r>
              <a:rPr lang="en-US" sz="2000" dirty="0">
                <a:solidFill>
                  <a:srgbClr val="0000FF"/>
                </a:solidFill>
                <a:latin typeface="Georgia" panose="02040502050405020303" pitchFamily="18" charset="0"/>
              </a:rPr>
              <a:t>“I am that which I am.”</a:t>
            </a:r>
            <a:r>
              <a:rPr lang="en-US" sz="2000" baseline="30000" dirty="0">
                <a:solidFill>
                  <a:srgbClr val="0000FF"/>
                </a:solidFill>
                <a:latin typeface="Georgia" panose="02040502050405020303" pitchFamily="18" charset="0"/>
              </a:rPr>
              <a:t>1</a:t>
            </a:r>
            <a:r>
              <a:rPr lang="en-US" sz="2000" dirty="0">
                <a:solidFill>
                  <a:prstClr val="black"/>
                </a:solidFill>
                <a:latin typeface="Georgia" panose="02040502050405020303" pitchFamily="18" charset="0"/>
              </a:rPr>
              <a:t> And He said, “Thus you shall say to the children of </a:t>
            </a:r>
            <a:r>
              <a:rPr lang="en-US" sz="2000" dirty="0" err="1">
                <a:solidFill>
                  <a:prstClr val="black"/>
                </a:solidFill>
                <a:latin typeface="Georgia" panose="02040502050405020303" pitchFamily="18" charset="0"/>
              </a:rPr>
              <a:t>Yisra’ĕl</a:t>
            </a:r>
            <a:r>
              <a:rPr lang="en-US" sz="2000" dirty="0">
                <a:solidFill>
                  <a:prstClr val="black"/>
                </a:solidFill>
                <a:latin typeface="Georgia" panose="02040502050405020303" pitchFamily="18" charset="0"/>
              </a:rPr>
              <a:t>, ‘I am has sent me to you.’ ”</a:t>
            </a:r>
            <a:br>
              <a:rPr lang="en-US" sz="2000" dirty="0">
                <a:solidFill>
                  <a:prstClr val="black"/>
                </a:solidFill>
                <a:latin typeface="Georgia" panose="02040502050405020303" pitchFamily="18" charset="0"/>
              </a:rPr>
            </a:br>
            <a:br>
              <a:rPr lang="en-US" sz="2000" dirty="0">
                <a:solidFill>
                  <a:prstClr val="black"/>
                </a:solidFill>
                <a:latin typeface="Georgia" panose="02040502050405020303" pitchFamily="18" charset="0"/>
              </a:rPr>
            </a:br>
            <a:r>
              <a:rPr lang="en-US" sz="2000" dirty="0">
                <a:solidFill>
                  <a:prstClr val="black"/>
                </a:solidFill>
                <a:latin typeface="Georgia" panose="02040502050405020303" pitchFamily="18" charset="0"/>
              </a:rPr>
              <a:t> </a:t>
            </a:r>
            <a:r>
              <a:rPr lang="en-US" sz="2000" dirty="0">
                <a:solidFill>
                  <a:srgbClr val="0000FF"/>
                </a:solidFill>
                <a:latin typeface="Georgia" panose="02040502050405020303" pitchFamily="18" charset="0"/>
              </a:rPr>
              <a:t>Footnote: </a:t>
            </a:r>
            <a:r>
              <a:rPr lang="en-US" sz="2000" baseline="30000" dirty="0">
                <a:solidFill>
                  <a:srgbClr val="0000FF"/>
                </a:solidFill>
                <a:latin typeface="Georgia" panose="02040502050405020303" pitchFamily="18" charset="0"/>
              </a:rPr>
              <a:t>1</a:t>
            </a:r>
            <a:r>
              <a:rPr lang="en-US" sz="2000" dirty="0">
                <a:solidFill>
                  <a:srgbClr val="0000FF"/>
                </a:solidFill>
                <a:latin typeface="Georgia" panose="02040502050405020303" pitchFamily="18" charset="0"/>
              </a:rPr>
              <a:t>The </a:t>
            </a:r>
            <a:r>
              <a:rPr lang="en-US" sz="2000" dirty="0" err="1">
                <a:solidFill>
                  <a:srgbClr val="0000FF"/>
                </a:solidFill>
                <a:latin typeface="Georgia" panose="02040502050405020303" pitchFamily="18" charset="0"/>
              </a:rPr>
              <a:t>He</a:t>
            </a:r>
            <a:r>
              <a:rPr lang="en-US" sz="2000" dirty="0" err="1">
                <a:solidFill>
                  <a:srgbClr val="0000FF"/>
                </a:solidFill>
                <a:latin typeface="TITUS Cyberbit Basic" panose="02020603050405020304" pitchFamily="18" charset="0"/>
              </a:rPr>
              <a:t>ḇ</a:t>
            </a:r>
            <a:r>
              <a:rPr lang="en-US" sz="2000" dirty="0" err="1">
                <a:solidFill>
                  <a:srgbClr val="0000FF"/>
                </a:solidFill>
                <a:latin typeface="Georgia" panose="02040502050405020303" pitchFamily="18" charset="0"/>
              </a:rPr>
              <a:t>rew</a:t>
            </a:r>
            <a:r>
              <a:rPr lang="en-US" sz="2000" dirty="0">
                <a:solidFill>
                  <a:srgbClr val="0000FF"/>
                </a:solidFill>
                <a:latin typeface="Georgia" panose="02040502050405020303" pitchFamily="18" charset="0"/>
              </a:rPr>
              <a:t> text reads: ’</a:t>
            </a:r>
            <a:r>
              <a:rPr lang="en-US" sz="2000" dirty="0" err="1">
                <a:solidFill>
                  <a:srgbClr val="0000FF"/>
                </a:solidFill>
                <a:latin typeface="Georgia" panose="02040502050405020303" pitchFamily="18" charset="0"/>
              </a:rPr>
              <a:t>eyeh</a:t>
            </a:r>
            <a:r>
              <a:rPr lang="en-US" sz="2000" dirty="0">
                <a:solidFill>
                  <a:srgbClr val="0000FF"/>
                </a:solidFill>
                <a:latin typeface="Georgia" panose="02040502050405020303" pitchFamily="18" charset="0"/>
              </a:rPr>
              <a:t> ’</a:t>
            </a:r>
            <a:r>
              <a:rPr lang="en-US" sz="2000" dirty="0" err="1">
                <a:solidFill>
                  <a:srgbClr val="0000FF"/>
                </a:solidFill>
                <a:latin typeface="Georgia" panose="02040502050405020303" pitchFamily="18" charset="0"/>
              </a:rPr>
              <a:t>asher</a:t>
            </a:r>
            <a:r>
              <a:rPr lang="en-US" sz="2000" dirty="0">
                <a:solidFill>
                  <a:srgbClr val="0000FF"/>
                </a:solidFill>
                <a:latin typeface="Georgia" panose="02040502050405020303" pitchFamily="18" charset="0"/>
              </a:rPr>
              <a:t> ’</a:t>
            </a:r>
            <a:r>
              <a:rPr lang="en-US" sz="2000" dirty="0" err="1">
                <a:solidFill>
                  <a:srgbClr val="0000FF"/>
                </a:solidFill>
                <a:latin typeface="Georgia" panose="02040502050405020303" pitchFamily="18" charset="0"/>
              </a:rPr>
              <a:t>eyeh</a:t>
            </a:r>
            <a:r>
              <a:rPr lang="en-US" sz="2000" dirty="0">
                <a:solidFill>
                  <a:srgbClr val="0000FF"/>
                </a:solidFill>
                <a:latin typeface="Georgia" panose="02040502050405020303" pitchFamily="18" charset="0"/>
              </a:rPr>
              <a:t>, the word ’</a:t>
            </a:r>
            <a:r>
              <a:rPr lang="en-US" sz="2000" dirty="0" err="1">
                <a:solidFill>
                  <a:srgbClr val="0000FF"/>
                </a:solidFill>
                <a:latin typeface="Georgia" panose="02040502050405020303" pitchFamily="18" charset="0"/>
              </a:rPr>
              <a:t>eyeh</a:t>
            </a:r>
            <a:r>
              <a:rPr lang="en-US" sz="2000" dirty="0">
                <a:solidFill>
                  <a:srgbClr val="0000FF"/>
                </a:solidFill>
                <a:latin typeface="Georgia" panose="02040502050405020303" pitchFamily="18" charset="0"/>
              </a:rPr>
              <a:t> being derived from </a:t>
            </a:r>
            <a:r>
              <a:rPr lang="en-US" sz="2000" dirty="0" err="1">
                <a:solidFill>
                  <a:srgbClr val="0000FF"/>
                </a:solidFill>
                <a:latin typeface="Georgia" panose="02040502050405020303" pitchFamily="18" charset="0"/>
              </a:rPr>
              <a:t>hayah</a:t>
            </a:r>
            <a:r>
              <a:rPr lang="en-US" sz="2000" dirty="0">
                <a:solidFill>
                  <a:srgbClr val="0000FF"/>
                </a:solidFill>
                <a:latin typeface="Georgia" panose="02040502050405020303" pitchFamily="18" charset="0"/>
              </a:rPr>
              <a:t> which means to be, to exist, but the Aramaic text here in v. 14 reads: ayah </a:t>
            </a:r>
            <a:r>
              <a:rPr lang="en-US" sz="2000" dirty="0" err="1">
                <a:solidFill>
                  <a:srgbClr val="0000FF"/>
                </a:solidFill>
                <a:latin typeface="Georgia" panose="02040502050405020303" pitchFamily="18" charset="0"/>
              </a:rPr>
              <a:t>ashar</a:t>
            </a:r>
            <a:r>
              <a:rPr lang="en-US" sz="2000" dirty="0">
                <a:solidFill>
                  <a:srgbClr val="0000FF"/>
                </a:solidFill>
                <a:latin typeface="Georgia" panose="02040502050405020303" pitchFamily="18" charset="0"/>
              </a:rPr>
              <a:t> ayah. This is not His Name, but it is an explanation that leads up to the revelation of His Name in v. 15, namely: </a:t>
            </a:r>
            <a:r>
              <a:rPr lang="he-IL" sz="2000" dirty="0">
                <a:solidFill>
                  <a:srgbClr val="0000FF"/>
                </a:solidFill>
                <a:latin typeface="Arial" panose="020B0604020202020204" pitchFamily="34" charset="0"/>
              </a:rPr>
              <a:t>יהוה</a:t>
            </a:r>
            <a:r>
              <a:rPr lang="en-US" sz="2000" dirty="0">
                <a:solidFill>
                  <a:srgbClr val="0000FF"/>
                </a:solidFill>
                <a:latin typeface="Georgia" panose="02040502050405020303" pitchFamily="18" charset="0"/>
              </a:rPr>
              <a:t>.</a:t>
            </a:r>
            <a:r>
              <a:rPr lang="en-US" sz="2000" dirty="0">
                <a:solidFill>
                  <a:prstClr val="black"/>
                </a:solidFill>
                <a:latin typeface="Georgia" panose="02040502050405020303" pitchFamily="18" charset="0"/>
              </a:rPr>
              <a:t> </a:t>
            </a:r>
            <a:endParaRPr lang="en-CA" sz="2000" dirty="0">
              <a:solidFill>
                <a:schemeClr val="tx1"/>
              </a:solidFill>
            </a:endParaRPr>
          </a:p>
        </p:txBody>
      </p:sp>
      <p:grpSp>
        <p:nvGrpSpPr>
          <p:cNvPr id="2" name="Group 1">
            <a:extLst>
              <a:ext uri="{FF2B5EF4-FFF2-40B4-BE49-F238E27FC236}">
                <a16:creationId xmlns:a16="http://schemas.microsoft.com/office/drawing/2014/main" id="{9AFCE1E1-8788-4BC1-AD17-A695678BDC7B}"/>
              </a:ext>
            </a:extLst>
          </p:cNvPr>
          <p:cNvGrpSpPr/>
          <p:nvPr/>
        </p:nvGrpSpPr>
        <p:grpSpPr>
          <a:xfrm>
            <a:off x="493068" y="844545"/>
            <a:ext cx="2873404" cy="1087081"/>
            <a:chOff x="493068" y="844545"/>
            <a:chExt cx="2873404" cy="1087081"/>
          </a:xfrm>
        </p:grpSpPr>
        <p:sp>
          <p:nvSpPr>
            <p:cNvPr id="9" name="Rectangle: Rounded Corners 8">
              <a:extLst>
                <a:ext uri="{FF2B5EF4-FFF2-40B4-BE49-F238E27FC236}">
                  <a16:creationId xmlns:a16="http://schemas.microsoft.com/office/drawing/2014/main" id="{1B4F19CD-3D9B-4FA9-91BF-6FEE855F7B1A}"/>
                </a:ext>
              </a:extLst>
            </p:cNvPr>
            <p:cNvSpPr/>
            <p:nvPr/>
          </p:nvSpPr>
          <p:spPr>
            <a:xfrm>
              <a:off x="493068" y="844545"/>
              <a:ext cx="2873404" cy="1087081"/>
            </a:xfrm>
            <a:prstGeom prst="roundRect">
              <a:avLst/>
            </a:prstGeom>
            <a:solidFill>
              <a:schemeClr val="tx1">
                <a:lumMod val="95000"/>
                <a:lumOff val="5000"/>
              </a:schemeClr>
            </a:solidFill>
            <a:ln>
              <a:solidFill>
                <a:srgbClr val="F74FEB"/>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8800" dirty="0">
                  <a:solidFill>
                    <a:schemeClr val="accent2">
                      <a:lumMod val="60000"/>
                      <a:lumOff val="40000"/>
                    </a:schemeClr>
                  </a:solidFill>
                  <a:effectLst>
                    <a:glow rad="50800">
                      <a:schemeClr val="accent6">
                        <a:satMod val="175000"/>
                        <a:alpha val="40000"/>
                      </a:schemeClr>
                    </a:glow>
                  </a:effectLst>
                </a:rPr>
                <a:t>Look!</a:t>
              </a:r>
            </a:p>
          </p:txBody>
        </p:sp>
        <p:sp>
          <p:nvSpPr>
            <p:cNvPr id="10" name="Oval 9">
              <a:extLst>
                <a:ext uri="{FF2B5EF4-FFF2-40B4-BE49-F238E27FC236}">
                  <a16:creationId xmlns:a16="http://schemas.microsoft.com/office/drawing/2014/main" id="{C4F5326D-C4AD-449C-BBD3-227C52B14722}"/>
                </a:ext>
              </a:extLst>
            </p:cNvPr>
            <p:cNvSpPr/>
            <p:nvPr/>
          </p:nvSpPr>
          <p:spPr>
            <a:xfrm rot="20615642">
              <a:off x="1316393" y="1489982"/>
              <a:ext cx="256804" cy="187074"/>
            </a:xfrm>
            <a:prstGeom prst="ellipse">
              <a:avLst/>
            </a:prstGeom>
            <a:solidFill>
              <a:srgbClr val="00FFFF"/>
            </a:solidFill>
            <a:ln w="6350">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a:extLst>
                <a:ext uri="{FF2B5EF4-FFF2-40B4-BE49-F238E27FC236}">
                  <a16:creationId xmlns:a16="http://schemas.microsoft.com/office/drawing/2014/main" id="{6F163D14-731E-4D1B-8CEF-D4F932E278B1}"/>
                </a:ext>
              </a:extLst>
            </p:cNvPr>
            <p:cNvSpPr/>
            <p:nvPr/>
          </p:nvSpPr>
          <p:spPr>
            <a:xfrm rot="20615642">
              <a:off x="1909012" y="1492917"/>
              <a:ext cx="256804" cy="187074"/>
            </a:xfrm>
            <a:prstGeom prst="ellipse">
              <a:avLst/>
            </a:prstGeom>
            <a:solidFill>
              <a:srgbClr val="00FFFF"/>
            </a:solidFill>
            <a:ln w="6350">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Tree>
    <p:extLst>
      <p:ext uri="{BB962C8B-B14F-4D97-AF65-F5344CB8AC3E}">
        <p14:creationId xmlns:p14="http://schemas.microsoft.com/office/powerpoint/2010/main" val="2230266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ircle(in)">
                                      <p:cBhvr>
                                        <p:cTn id="1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1E8C30-664D-47C2-B2F6-5E1AA75EA9F1}"/>
              </a:ext>
            </a:extLst>
          </p:cNvPr>
          <p:cNvSpPr>
            <a:spLocks noGrp="1"/>
          </p:cNvSpPr>
          <p:nvPr>
            <p:ph type="sldNum" sz="quarter" idx="12"/>
          </p:nvPr>
        </p:nvSpPr>
        <p:spPr>
          <a:xfrm>
            <a:off x="9448800" y="6492875"/>
            <a:ext cx="2743200" cy="365125"/>
          </a:xfrm>
        </p:spPr>
        <p:txBody>
          <a:bodyPr/>
          <a:lstStyle/>
          <a:p>
            <a:fld id="{CAB0B796-0BEC-434C-B7F9-2382C16E0666}" type="slidenum">
              <a:rPr lang="en-CA" smtClean="0">
                <a:solidFill>
                  <a:schemeClr val="tx1"/>
                </a:solidFill>
              </a:rPr>
              <a:t>62</a:t>
            </a:fld>
            <a:endParaRPr lang="en-CA" dirty="0">
              <a:solidFill>
                <a:schemeClr val="tx1"/>
              </a:solidFill>
            </a:endParaRPr>
          </a:p>
        </p:txBody>
      </p:sp>
      <p:sp>
        <p:nvSpPr>
          <p:cNvPr id="7" name="Rectangle: Rounded Corners 6">
            <a:extLst>
              <a:ext uri="{FF2B5EF4-FFF2-40B4-BE49-F238E27FC236}">
                <a16:creationId xmlns:a16="http://schemas.microsoft.com/office/drawing/2014/main" id="{21C247B8-BACD-4984-966D-B99160F198E5}"/>
              </a:ext>
            </a:extLst>
          </p:cNvPr>
          <p:cNvSpPr/>
          <p:nvPr/>
        </p:nvSpPr>
        <p:spPr>
          <a:xfrm>
            <a:off x="320511" y="3429001"/>
            <a:ext cx="11498329" cy="3063874"/>
          </a:xfrm>
          <a:prstGeom prst="roundRect">
            <a:avLst/>
          </a:prstGeom>
          <a:gradFill flip="none" rotWithShape="1">
            <a:gsLst>
              <a:gs pos="17000">
                <a:srgbClr val="FFFF00"/>
              </a:gs>
              <a:gs pos="87000">
                <a:srgbClr val="00FFFF"/>
              </a:gs>
            </a:gsLst>
            <a:lin ang="13500000" scaled="1"/>
            <a:tileRect/>
          </a:gradFill>
          <a:ln w="57150">
            <a:solidFill>
              <a:srgbClr val="0000FF"/>
            </a:solidFill>
          </a:ln>
          <a:scene3d>
            <a:camera prst="orthographicFront"/>
            <a:lightRig rig="sunset" dir="t"/>
          </a:scene3d>
          <a:sp3d>
            <a:bevelT w="241300" h="146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107950">
              <a:bevelT h="25400" prst="softRound"/>
              <a:contourClr>
                <a:srgbClr val="CC00CC"/>
              </a:contourClr>
            </a:sp3d>
          </a:bodyPr>
          <a:lstStyle/>
          <a:p>
            <a:pPr algn="ctr"/>
            <a:r>
              <a:rPr lang="en-CA" sz="3200" dirty="0">
                <a:solidFill>
                  <a:prstClr val="black"/>
                </a:solidFill>
              </a:rPr>
              <a:t>What is the importance of a </a:t>
            </a:r>
            <a:r>
              <a:rPr lang="en-CA" sz="3200" b="1" dirty="0">
                <a:ln>
                  <a:solidFill>
                    <a:srgbClr val="CC00CC"/>
                  </a:solidFill>
                </a:ln>
                <a:solidFill>
                  <a:srgbClr val="0000FF"/>
                </a:solidFill>
                <a:effectLst>
                  <a:glow rad="127000">
                    <a:srgbClr val="FFFF00"/>
                  </a:glow>
                </a:effectLst>
                <a:latin typeface="Snap ITC" panose="04040A07060A02020202" pitchFamily="82" charset="0"/>
              </a:rPr>
              <a:t>Tav</a:t>
            </a:r>
            <a:r>
              <a:rPr lang="en-CA" sz="3200" dirty="0">
                <a:solidFill>
                  <a:prstClr val="black"/>
                </a:solidFill>
              </a:rPr>
              <a:t> in this </a:t>
            </a:r>
            <a:br>
              <a:rPr lang="en-CA" sz="3200" dirty="0">
                <a:solidFill>
                  <a:prstClr val="black"/>
                </a:solidFill>
              </a:rPr>
            </a:br>
            <a:r>
              <a:rPr lang="en-CA" sz="6000" u="sng" dirty="0">
                <a:ln>
                  <a:solidFill>
                    <a:srgbClr val="0000FF"/>
                  </a:solidFill>
                </a:ln>
                <a:solidFill>
                  <a:srgbClr val="FF0000"/>
                </a:solidFill>
                <a:latin typeface="Snap ITC" panose="04040A07060A02020202" pitchFamily="82" charset="0"/>
              </a:rPr>
              <a:t>most</a:t>
            </a:r>
            <a:r>
              <a:rPr lang="en-CA" sz="6000" dirty="0">
                <a:ln>
                  <a:solidFill>
                    <a:srgbClr val="0000FF"/>
                  </a:solidFill>
                </a:ln>
                <a:solidFill>
                  <a:srgbClr val="FF0000"/>
                </a:solidFill>
                <a:latin typeface="Snap ITC" panose="04040A07060A02020202" pitchFamily="82" charset="0"/>
              </a:rPr>
              <a:t> </a:t>
            </a:r>
            <a:r>
              <a:rPr lang="en-CA" sz="6000" u="sng" dirty="0">
                <a:ln>
                  <a:solidFill>
                    <a:srgbClr val="0000FF"/>
                  </a:solidFill>
                </a:ln>
                <a:solidFill>
                  <a:srgbClr val="FF0000"/>
                </a:solidFill>
                <a:latin typeface="Snap ITC" panose="04040A07060A02020202" pitchFamily="82" charset="0"/>
              </a:rPr>
              <a:t>s</a:t>
            </a:r>
            <a:r>
              <a:rPr lang="en-CA" sz="6000" dirty="0">
                <a:ln>
                  <a:solidFill>
                    <a:srgbClr val="0000FF"/>
                  </a:solidFill>
                </a:ln>
                <a:solidFill>
                  <a:srgbClr val="FF0000"/>
                </a:solidFill>
                <a:latin typeface="Snap ITC" panose="04040A07060A02020202" pitchFamily="82" charset="0"/>
              </a:rPr>
              <a:t>p</a:t>
            </a:r>
            <a:r>
              <a:rPr lang="en-CA" sz="6000" u="sng" dirty="0">
                <a:ln>
                  <a:solidFill>
                    <a:srgbClr val="0000FF"/>
                  </a:solidFill>
                </a:ln>
                <a:solidFill>
                  <a:srgbClr val="FF0000"/>
                </a:solidFill>
                <a:latin typeface="Snap ITC" panose="04040A07060A02020202" pitchFamily="82" charset="0"/>
              </a:rPr>
              <a:t>ecific</a:t>
            </a:r>
            <a:r>
              <a:rPr lang="en-CA" sz="6000" dirty="0">
                <a:ln>
                  <a:solidFill>
                    <a:srgbClr val="0000FF"/>
                  </a:solidFill>
                </a:ln>
                <a:solidFill>
                  <a:srgbClr val="FF0000"/>
                </a:solidFill>
                <a:latin typeface="Snap ITC" panose="04040A07060A02020202" pitchFamily="82" charset="0"/>
              </a:rPr>
              <a:t> </a:t>
            </a:r>
            <a:r>
              <a:rPr lang="en-CA" sz="6000" u="sng" dirty="0">
                <a:ln>
                  <a:solidFill>
                    <a:srgbClr val="0000FF"/>
                  </a:solidFill>
                </a:ln>
                <a:solidFill>
                  <a:srgbClr val="FF0000"/>
                </a:solidFill>
                <a:latin typeface="Snap ITC" panose="04040A07060A02020202" pitchFamily="82" charset="0"/>
              </a:rPr>
              <a:t>location</a:t>
            </a:r>
            <a:r>
              <a:rPr lang="en-CA" sz="6000" dirty="0">
                <a:ln>
                  <a:solidFill>
                    <a:srgbClr val="0000FF"/>
                  </a:solidFill>
                </a:ln>
                <a:solidFill>
                  <a:srgbClr val="FF0000"/>
                </a:solidFill>
                <a:latin typeface="Snap ITC" panose="04040A07060A02020202" pitchFamily="82" charset="0"/>
              </a:rPr>
              <a:t>?</a:t>
            </a:r>
            <a:endParaRPr lang="en-CA" sz="6000" b="1" dirty="0">
              <a:solidFill>
                <a:srgbClr val="0000FF"/>
              </a:solidFill>
            </a:endParaRPr>
          </a:p>
        </p:txBody>
      </p:sp>
      <p:pic>
        <p:nvPicPr>
          <p:cNvPr id="5" name="Picture 4">
            <a:extLst>
              <a:ext uri="{FF2B5EF4-FFF2-40B4-BE49-F238E27FC236}">
                <a16:creationId xmlns:a16="http://schemas.microsoft.com/office/drawing/2014/main" id="{41016D92-0327-419B-8BEE-D3654DC66BC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4840" y="867266"/>
            <a:ext cx="11900425" cy="2347274"/>
          </a:xfrm>
          <a:prstGeom prst="rect">
            <a:avLst/>
          </a:prstGeom>
        </p:spPr>
      </p:pic>
      <p:sp>
        <p:nvSpPr>
          <p:cNvPr id="6" name="Arrow: Bent 5">
            <a:extLst>
              <a:ext uri="{FF2B5EF4-FFF2-40B4-BE49-F238E27FC236}">
                <a16:creationId xmlns:a16="http://schemas.microsoft.com/office/drawing/2014/main" id="{85A576BD-8D08-45C0-B773-91BEE4CE1021}"/>
              </a:ext>
            </a:extLst>
          </p:cNvPr>
          <p:cNvSpPr/>
          <p:nvPr/>
        </p:nvSpPr>
        <p:spPr>
          <a:xfrm rot="16200000" flipH="1" flipV="1">
            <a:off x="5778053" y="-3936273"/>
            <a:ext cx="1724392" cy="9947155"/>
          </a:xfrm>
          <a:prstGeom prst="bentArrow">
            <a:avLst>
              <a:gd name="adj1" fmla="val 32728"/>
              <a:gd name="adj2" fmla="val 43716"/>
              <a:gd name="adj3" fmla="val 33734"/>
              <a:gd name="adj4" fmla="val 43750"/>
            </a:avLst>
          </a:prstGeom>
          <a:solidFill>
            <a:srgbClr val="FFCCFF"/>
          </a:solidFill>
          <a:ln>
            <a:solidFill>
              <a:srgbClr val="C0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8" name="Rectangle: Rounded Corners 7">
            <a:extLst>
              <a:ext uri="{FF2B5EF4-FFF2-40B4-BE49-F238E27FC236}">
                <a16:creationId xmlns:a16="http://schemas.microsoft.com/office/drawing/2014/main" id="{A8E0EC0B-D727-4C24-937C-DB649448A874}"/>
              </a:ext>
            </a:extLst>
          </p:cNvPr>
          <p:cNvSpPr/>
          <p:nvPr/>
        </p:nvSpPr>
        <p:spPr>
          <a:xfrm>
            <a:off x="6627043" y="1234910"/>
            <a:ext cx="2017336" cy="405353"/>
          </a:xfrm>
          <a:prstGeom prst="roundRect">
            <a:avLst>
              <a:gd name="adj" fmla="val 50000"/>
            </a:avLst>
          </a:prstGeom>
          <a:solidFill>
            <a:schemeClr val="accent2">
              <a:lumMod val="60000"/>
              <a:lumOff val="40000"/>
            </a:schemeClr>
          </a:solidFill>
          <a:ln w="28575">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a:solidFill>
                  <a:srgbClr val="0000FF"/>
                </a:solidFill>
              </a:rPr>
              <a:t>Genesis 1:2</a:t>
            </a:r>
          </a:p>
        </p:txBody>
      </p:sp>
      <p:sp>
        <p:nvSpPr>
          <p:cNvPr id="2" name="Rectangle 1">
            <a:extLst>
              <a:ext uri="{FF2B5EF4-FFF2-40B4-BE49-F238E27FC236}">
                <a16:creationId xmlns:a16="http://schemas.microsoft.com/office/drawing/2014/main" id="{E8896906-26E0-4C7E-96AA-CFFFF2BEB7E2}"/>
              </a:ext>
            </a:extLst>
          </p:cNvPr>
          <p:cNvSpPr/>
          <p:nvPr/>
        </p:nvSpPr>
        <p:spPr>
          <a:xfrm>
            <a:off x="1136341" y="867266"/>
            <a:ext cx="5490701" cy="277953"/>
          </a:xfrm>
          <a:prstGeom prst="rect">
            <a:avLst/>
          </a:prstGeom>
          <a:noFill/>
          <a:ln w="7620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a16="http://schemas.microsoft.com/office/drawing/2014/main" id="{82615F7D-3240-414A-A09C-B2CF1791B39F}"/>
              </a:ext>
            </a:extLst>
          </p:cNvPr>
          <p:cNvCxnSpPr>
            <a:cxnSpLocks/>
          </p:cNvCxnSpPr>
          <p:nvPr/>
        </p:nvCxnSpPr>
        <p:spPr>
          <a:xfrm>
            <a:off x="1251751" y="1070887"/>
            <a:ext cx="852264"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9E2D96B9-6510-4E22-A55C-AFED4E1B091D}"/>
              </a:ext>
            </a:extLst>
          </p:cNvPr>
          <p:cNvGrpSpPr/>
          <p:nvPr/>
        </p:nvGrpSpPr>
        <p:grpSpPr>
          <a:xfrm>
            <a:off x="1203282" y="1437586"/>
            <a:ext cx="2873404" cy="1087081"/>
            <a:chOff x="1358930" y="1437586"/>
            <a:chExt cx="2873404" cy="1087081"/>
          </a:xfrm>
        </p:grpSpPr>
        <p:grpSp>
          <p:nvGrpSpPr>
            <p:cNvPr id="19" name="Group 18">
              <a:extLst>
                <a:ext uri="{FF2B5EF4-FFF2-40B4-BE49-F238E27FC236}">
                  <a16:creationId xmlns:a16="http://schemas.microsoft.com/office/drawing/2014/main" id="{8FC76FC7-A975-42AA-A922-9FA161872E43}"/>
                </a:ext>
              </a:extLst>
            </p:cNvPr>
            <p:cNvGrpSpPr/>
            <p:nvPr/>
          </p:nvGrpSpPr>
          <p:grpSpPr>
            <a:xfrm>
              <a:off x="1358930" y="1437586"/>
              <a:ext cx="2873404" cy="1087081"/>
              <a:chOff x="1368658" y="1437586"/>
              <a:chExt cx="2873404" cy="1087081"/>
            </a:xfrm>
          </p:grpSpPr>
          <p:sp>
            <p:nvSpPr>
              <p:cNvPr id="12" name="Rectangle: Rounded Corners 11">
                <a:extLst>
                  <a:ext uri="{FF2B5EF4-FFF2-40B4-BE49-F238E27FC236}">
                    <a16:creationId xmlns:a16="http://schemas.microsoft.com/office/drawing/2014/main" id="{E41E0644-62D0-4951-96EC-FCA2267762E3}"/>
                  </a:ext>
                </a:extLst>
              </p:cNvPr>
              <p:cNvSpPr/>
              <p:nvPr/>
            </p:nvSpPr>
            <p:spPr>
              <a:xfrm>
                <a:off x="1368658" y="1437586"/>
                <a:ext cx="2873404" cy="1087081"/>
              </a:xfrm>
              <a:prstGeom prst="roundRect">
                <a:avLst/>
              </a:prstGeom>
              <a:solidFill>
                <a:schemeClr val="tx1">
                  <a:lumMod val="95000"/>
                  <a:lumOff val="5000"/>
                </a:schemeClr>
              </a:solidFill>
              <a:ln>
                <a:solidFill>
                  <a:srgbClr val="F74FEB"/>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8800" dirty="0">
                    <a:solidFill>
                      <a:schemeClr val="accent2">
                        <a:lumMod val="60000"/>
                        <a:lumOff val="40000"/>
                      </a:schemeClr>
                    </a:solidFill>
                    <a:effectLst>
                      <a:glow rad="50800">
                        <a:schemeClr val="accent6">
                          <a:satMod val="175000"/>
                          <a:alpha val="40000"/>
                        </a:schemeClr>
                      </a:glow>
                    </a:effectLst>
                  </a:rPr>
                  <a:t>Look!</a:t>
                </a:r>
              </a:p>
            </p:txBody>
          </p:sp>
          <p:sp>
            <p:nvSpPr>
              <p:cNvPr id="14" name="Oval 13">
                <a:extLst>
                  <a:ext uri="{FF2B5EF4-FFF2-40B4-BE49-F238E27FC236}">
                    <a16:creationId xmlns:a16="http://schemas.microsoft.com/office/drawing/2014/main" id="{4D2DCCD4-C6C4-4ED2-B27D-9BD4992F6EC3}"/>
                  </a:ext>
                </a:extLst>
              </p:cNvPr>
              <p:cNvSpPr/>
              <p:nvPr/>
            </p:nvSpPr>
            <p:spPr>
              <a:xfrm rot="20615642">
                <a:off x="2174221" y="1898357"/>
                <a:ext cx="256804" cy="187074"/>
              </a:xfrm>
              <a:prstGeom prst="ellipse">
                <a:avLst/>
              </a:prstGeom>
              <a:solidFill>
                <a:srgbClr val="00FFFF"/>
              </a:solidFill>
              <a:ln w="6350">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CA"/>
              </a:p>
            </p:txBody>
          </p:sp>
        </p:grpSp>
        <p:sp>
          <p:nvSpPr>
            <p:cNvPr id="15" name="Oval 14">
              <a:extLst>
                <a:ext uri="{FF2B5EF4-FFF2-40B4-BE49-F238E27FC236}">
                  <a16:creationId xmlns:a16="http://schemas.microsoft.com/office/drawing/2014/main" id="{155FDB9A-B61F-41FF-98DC-D43E711CF11E}"/>
                </a:ext>
              </a:extLst>
            </p:cNvPr>
            <p:cNvSpPr/>
            <p:nvPr/>
          </p:nvSpPr>
          <p:spPr>
            <a:xfrm rot="20615642">
              <a:off x="2757112" y="1901292"/>
              <a:ext cx="256804" cy="187074"/>
            </a:xfrm>
            <a:prstGeom prst="ellipse">
              <a:avLst/>
            </a:prstGeom>
            <a:solidFill>
              <a:srgbClr val="00FFFF"/>
            </a:solidFill>
            <a:ln w="6350">
              <a:solidFill>
                <a:srgbClr val="0000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endParaRPr lang="en-CA"/>
            </a:p>
          </p:txBody>
        </p:sp>
      </p:grpSp>
      <p:cxnSp>
        <p:nvCxnSpPr>
          <p:cNvPr id="17" name="Straight Arrow Connector 16">
            <a:extLst>
              <a:ext uri="{FF2B5EF4-FFF2-40B4-BE49-F238E27FC236}">
                <a16:creationId xmlns:a16="http://schemas.microsoft.com/office/drawing/2014/main" id="{0BF5CC89-6415-4392-8873-C446CDA5C02B}"/>
              </a:ext>
            </a:extLst>
          </p:cNvPr>
          <p:cNvCxnSpPr>
            <a:cxnSpLocks/>
          </p:cNvCxnSpPr>
          <p:nvPr/>
        </p:nvCxnSpPr>
        <p:spPr>
          <a:xfrm flipH="1" flipV="1">
            <a:off x="1781667" y="1113474"/>
            <a:ext cx="518472" cy="537964"/>
          </a:xfrm>
          <a:prstGeom prst="straightConnector1">
            <a:avLst/>
          </a:prstGeom>
          <a:ln w="38100">
            <a:solidFill>
              <a:srgbClr val="0000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2" name="Rectangle: Rounded Corners 21">
            <a:extLst>
              <a:ext uri="{FF2B5EF4-FFF2-40B4-BE49-F238E27FC236}">
                <a16:creationId xmlns:a16="http://schemas.microsoft.com/office/drawing/2014/main" id="{A3747276-DAA9-4951-9AA3-1F6FEEA854A1}"/>
              </a:ext>
            </a:extLst>
          </p:cNvPr>
          <p:cNvSpPr/>
          <p:nvPr/>
        </p:nvSpPr>
        <p:spPr>
          <a:xfrm>
            <a:off x="1781668" y="232258"/>
            <a:ext cx="8743660" cy="39751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3600" dirty="0">
                <a:ln w="19050">
                  <a:solidFill>
                    <a:srgbClr val="0000FF"/>
                  </a:solidFill>
                </a:ln>
                <a:solidFill>
                  <a:srgbClr val="FFFF00"/>
                </a:solidFill>
                <a:latin typeface="Snap ITC" panose="04040A07060A02020202" pitchFamily="82" charset="0"/>
              </a:rPr>
              <a:t>Tav</a:t>
            </a:r>
            <a:r>
              <a:rPr lang="en-CA" sz="3600" dirty="0">
                <a:ln>
                  <a:solidFill>
                    <a:srgbClr val="0000FF"/>
                  </a:solidFill>
                </a:ln>
                <a:solidFill>
                  <a:srgbClr val="00B050"/>
                </a:solidFill>
                <a:latin typeface="Snap ITC" panose="04040A07060A02020202" pitchFamily="82" charset="0"/>
              </a:rPr>
              <a:t> - The </a:t>
            </a:r>
            <a:r>
              <a:rPr lang="en-CA" sz="3600" dirty="0">
                <a:ln>
                  <a:solidFill>
                    <a:srgbClr val="0000FF"/>
                  </a:solidFill>
                </a:ln>
                <a:solidFill>
                  <a:srgbClr val="00B050"/>
                </a:solidFill>
                <a:effectLst>
                  <a:glow rad="127000">
                    <a:srgbClr val="FFFF00"/>
                  </a:glow>
                </a:effectLst>
                <a:latin typeface="Snap ITC" panose="04040A07060A02020202" pitchFamily="82" charset="0"/>
              </a:rPr>
              <a:t>Primary</a:t>
            </a:r>
            <a:r>
              <a:rPr lang="en-CA" sz="3600" dirty="0">
                <a:ln>
                  <a:solidFill>
                    <a:srgbClr val="0000FF"/>
                  </a:solidFill>
                </a:ln>
                <a:solidFill>
                  <a:srgbClr val="00B050"/>
                </a:solidFill>
                <a:latin typeface="Snap ITC" panose="04040A07060A02020202" pitchFamily="82" charset="0"/>
              </a:rPr>
              <a:t> Focus Today!</a:t>
            </a:r>
          </a:p>
        </p:txBody>
      </p:sp>
      <p:sp>
        <p:nvSpPr>
          <p:cNvPr id="10" name="Rectangle: Rounded Corners 9">
            <a:extLst>
              <a:ext uri="{FF2B5EF4-FFF2-40B4-BE49-F238E27FC236}">
                <a16:creationId xmlns:a16="http://schemas.microsoft.com/office/drawing/2014/main" id="{CB9A2385-67A6-44DE-A37A-DC3E8E52BDE0}"/>
              </a:ext>
            </a:extLst>
          </p:cNvPr>
          <p:cNvSpPr/>
          <p:nvPr/>
        </p:nvSpPr>
        <p:spPr>
          <a:xfrm rot="20061393">
            <a:off x="819115" y="3923375"/>
            <a:ext cx="1823070" cy="651649"/>
          </a:xfrm>
          <a:prstGeom prst="roundRect">
            <a:avLst>
              <a:gd name="adj" fmla="val 4707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rgbClr val="FFCCFF"/>
                </a:solidFill>
              </a:rPr>
              <a:t>Again:</a:t>
            </a:r>
          </a:p>
        </p:txBody>
      </p:sp>
      <p:cxnSp>
        <p:nvCxnSpPr>
          <p:cNvPr id="18" name="Straight Arrow Connector 17">
            <a:extLst>
              <a:ext uri="{FF2B5EF4-FFF2-40B4-BE49-F238E27FC236}">
                <a16:creationId xmlns:a16="http://schemas.microsoft.com/office/drawing/2014/main" id="{A07CF969-E665-41C5-9906-BC5177DCB1A0}"/>
              </a:ext>
            </a:extLst>
          </p:cNvPr>
          <p:cNvCxnSpPr>
            <a:cxnSpLocks/>
          </p:cNvCxnSpPr>
          <p:nvPr/>
        </p:nvCxnSpPr>
        <p:spPr>
          <a:xfrm flipH="1" flipV="1">
            <a:off x="10895930" y="2040903"/>
            <a:ext cx="518472" cy="537964"/>
          </a:xfrm>
          <a:prstGeom prst="straightConnector1">
            <a:avLst/>
          </a:prstGeom>
          <a:ln w="38100">
            <a:solidFill>
              <a:srgbClr val="0000FF"/>
            </a:solidFill>
            <a:tailEnd type="triangle"/>
          </a:ln>
          <a:effectLst>
            <a:glow rad="38100">
              <a:schemeClr val="accent2">
                <a:satMod val="175000"/>
                <a:alpha val="91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E9D8561-CBCC-4DF4-9E6C-246BD4D02D5F}"/>
              </a:ext>
            </a:extLst>
          </p:cNvPr>
          <p:cNvCxnSpPr>
            <a:cxnSpLocks/>
          </p:cNvCxnSpPr>
          <p:nvPr/>
        </p:nvCxnSpPr>
        <p:spPr>
          <a:xfrm flipV="1">
            <a:off x="10364022" y="2043754"/>
            <a:ext cx="476328" cy="497454"/>
          </a:xfrm>
          <a:prstGeom prst="straightConnector1">
            <a:avLst/>
          </a:prstGeom>
          <a:ln w="38100">
            <a:solidFill>
              <a:srgbClr val="0000FF"/>
            </a:solidFill>
            <a:tailEnd type="triangle"/>
          </a:ln>
          <a:effectLst>
            <a:glow rad="38100">
              <a:schemeClr val="accent2">
                <a:satMod val="175000"/>
                <a:alpha val="91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808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1500"/>
                                        <p:tgtEl>
                                          <p:spTgt spid="22"/>
                                        </p:tgtEl>
                                      </p:cBhvr>
                                    </p:animEffect>
                                  </p:childTnLst>
                                </p:cTn>
                              </p:par>
                            </p:childTnLst>
                          </p:cTn>
                        </p:par>
                        <p:par>
                          <p:cTn id="8" fill="hold">
                            <p:stCondLst>
                              <p:cond delay="2000"/>
                            </p:stCondLst>
                            <p:childTnLst>
                              <p:par>
                                <p:cTn id="9" presetID="21" presetClass="entr" presetSubtype="3"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3)">
                                      <p:cBhvr>
                                        <p:cTn id="11" dur="2000"/>
                                        <p:tgtEl>
                                          <p:spTgt spid="2"/>
                                        </p:tgtEl>
                                      </p:cBhvr>
                                    </p:animEffect>
                                  </p:childTnLst>
                                </p:cTn>
                              </p:par>
                              <p:par>
                                <p:cTn id="12" presetID="42" presetClass="entr" presetSubtype="0" fill="hold" nodeType="withEffect">
                                  <p:stCondLst>
                                    <p:cond delay="25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par>
                          <p:cTn id="17" fill="hold">
                            <p:stCondLst>
                              <p:cond delay="4000"/>
                            </p:stCondLst>
                            <p:childTnLst>
                              <p:par>
                                <p:cTn id="18" presetID="14" presetClass="entr" presetSubtype="1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randombar(horizontal)">
                                      <p:cBhvr>
                                        <p:cTn id="20" dur="500"/>
                                        <p:tgtEl>
                                          <p:spTgt spid="20"/>
                                        </p:tgtEl>
                                      </p:cBhvr>
                                    </p:animEffect>
                                  </p:childTnLst>
                                </p:cTn>
                              </p:par>
                            </p:childTnLst>
                          </p:cTn>
                        </p:par>
                        <p:par>
                          <p:cTn id="21" fill="hold">
                            <p:stCondLst>
                              <p:cond delay="4500"/>
                            </p:stCondLst>
                            <p:childTnLst>
                              <p:par>
                                <p:cTn id="22" presetID="22" presetClass="entr" presetSubtype="4"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1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42"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22" presetClass="entr" presetSubtype="4" repeatCount="500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down)">
                                      <p:cBhvr>
                                        <p:cTn id="41" dur="1500"/>
                                        <p:tgtEl>
                                          <p:spTgt spid="18"/>
                                        </p:tgtEl>
                                      </p:cBhvr>
                                    </p:animEffect>
                                  </p:childTnLst>
                                </p:cTn>
                              </p:par>
                              <p:par>
                                <p:cTn id="42" presetID="22" presetClass="entr" presetSubtype="4" repeatCount="5000" fill="hold"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down)">
                                      <p:cBhvr>
                                        <p:cTn id="44" dur="1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22" grpId="0"/>
      <p:bldP spid="1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1E8C30-664D-47C2-B2F6-5E1AA75EA9F1}"/>
              </a:ext>
            </a:extLst>
          </p:cNvPr>
          <p:cNvSpPr>
            <a:spLocks noGrp="1"/>
          </p:cNvSpPr>
          <p:nvPr>
            <p:ph type="sldNum" sz="quarter" idx="12"/>
          </p:nvPr>
        </p:nvSpPr>
        <p:spPr>
          <a:xfrm>
            <a:off x="9448800" y="6492875"/>
            <a:ext cx="2743200" cy="365125"/>
          </a:xfrm>
        </p:spPr>
        <p:txBody>
          <a:bodyPr/>
          <a:lstStyle/>
          <a:p>
            <a:fld id="{CAB0B796-0BEC-434C-B7F9-2382C16E0666}" type="slidenum">
              <a:rPr lang="en-CA" smtClean="0">
                <a:solidFill>
                  <a:schemeClr val="tx1"/>
                </a:solidFill>
              </a:rPr>
              <a:t>63</a:t>
            </a:fld>
            <a:endParaRPr lang="en-CA" dirty="0">
              <a:solidFill>
                <a:schemeClr val="tx1"/>
              </a:solidFill>
            </a:endParaRPr>
          </a:p>
        </p:txBody>
      </p:sp>
      <p:sp useBgFill="1">
        <p:nvSpPr>
          <p:cNvPr id="13" name="Rectangle: Rounded Corners 12">
            <a:extLst>
              <a:ext uri="{FF2B5EF4-FFF2-40B4-BE49-F238E27FC236}">
                <a16:creationId xmlns:a16="http://schemas.microsoft.com/office/drawing/2014/main" id="{3ABBF70F-A8C2-48F7-A829-DA32C709DD2C}"/>
              </a:ext>
            </a:extLst>
          </p:cNvPr>
          <p:cNvSpPr/>
          <p:nvPr/>
        </p:nvSpPr>
        <p:spPr>
          <a:xfrm>
            <a:off x="346835" y="571655"/>
            <a:ext cx="11498329" cy="5714690"/>
          </a:xfrm>
          <a:prstGeom prst="roundRect">
            <a:avLst>
              <a:gd name="adj" fmla="val 50000"/>
            </a:avLst>
          </a:prstGeom>
          <a:ln w="76200">
            <a:solidFill>
              <a:srgbClr val="9999FF"/>
            </a:solidFill>
          </a:ln>
          <a:scene3d>
            <a:camera prst="orthographicFront"/>
            <a:lightRig rig="threePt" dir="t">
              <a:rot lat="0" lon="0" rev="10200000"/>
            </a:lightRig>
          </a:scene3d>
          <a:sp3d contourW="12700" prstMaterial="dkEdge">
            <a:bevelT w="247650" h="139700" prst="slope"/>
            <a:contourClr>
              <a:srgbClr val="CC00C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 </a:t>
            </a:r>
            <a:r>
              <a:rPr lang="en-CA" sz="3200" dirty="0">
                <a:solidFill>
                  <a:schemeClr val="tx1"/>
                </a:solidFill>
              </a:rPr>
              <a:t>We have briefly looked at the points where the </a:t>
            </a:r>
            <a:r>
              <a:rPr lang="en-CA" sz="3200" b="1" dirty="0">
                <a:solidFill>
                  <a:srgbClr val="0000FF"/>
                </a:solidFill>
              </a:rPr>
              <a:t>Tav</a:t>
            </a:r>
            <a:r>
              <a:rPr lang="en-CA" sz="3200" dirty="0">
                <a:solidFill>
                  <a:schemeClr val="tx1"/>
                </a:solidFill>
              </a:rPr>
              <a:t> is found in one profound verse, and is not realized in another VERY PROFOUND verse , but is deemed </a:t>
            </a:r>
            <a:br>
              <a:rPr lang="en-CA" sz="3200" dirty="0">
                <a:solidFill>
                  <a:schemeClr val="tx1"/>
                </a:solidFill>
              </a:rPr>
            </a:br>
            <a:r>
              <a:rPr lang="en-CA" sz="3200" dirty="0">
                <a:solidFill>
                  <a:schemeClr val="tx1"/>
                </a:solidFill>
              </a:rPr>
              <a:t>the same word – </a:t>
            </a:r>
            <a:r>
              <a:rPr lang="en-CA" sz="3200" b="1" u="sng" dirty="0">
                <a:solidFill>
                  <a:srgbClr val="C00000"/>
                </a:solidFill>
              </a:rPr>
              <a:t>H1961</a:t>
            </a:r>
            <a:r>
              <a:rPr lang="en-CA" sz="3200" b="1" dirty="0">
                <a:solidFill>
                  <a:srgbClr val="C00000"/>
                </a:solidFill>
              </a:rPr>
              <a:t>!</a:t>
            </a:r>
          </a:p>
          <a:p>
            <a:pPr algn="ctr"/>
            <a:r>
              <a:rPr lang="en-CA" sz="3200" b="1" dirty="0">
                <a:solidFill>
                  <a:schemeClr val="tx1"/>
                </a:solidFill>
              </a:rPr>
              <a:t>HHHHMMMM!</a:t>
            </a:r>
          </a:p>
          <a:p>
            <a:pPr algn="ctr"/>
            <a:r>
              <a:rPr lang="en-CA" sz="3200" b="1" dirty="0">
                <a:solidFill>
                  <a:schemeClr val="tx1"/>
                </a:solidFill>
              </a:rPr>
              <a:t>For the next few verses, we will be looking at the type of creation </a:t>
            </a:r>
            <a:r>
              <a:rPr lang="en-CA" sz="3200" b="1" dirty="0">
                <a:ln>
                  <a:solidFill>
                    <a:srgbClr val="0000FF"/>
                  </a:solidFill>
                </a:ln>
                <a:solidFill>
                  <a:srgbClr val="C00000"/>
                </a:solidFill>
                <a:effectLst>
                  <a:outerShdw blurRad="50800" dist="50800" dir="5400000" algn="ctr" rotWithShape="0">
                    <a:srgbClr val="00FF00"/>
                  </a:outerShdw>
                </a:effectLst>
              </a:rPr>
              <a:t>established</a:t>
            </a:r>
            <a:r>
              <a:rPr lang="en-CA" sz="3200" b="1" dirty="0">
                <a:solidFill>
                  <a:schemeClr val="tx1"/>
                </a:solidFill>
              </a:rPr>
              <a:t> at </a:t>
            </a:r>
            <a:r>
              <a:rPr lang="en-CA" sz="3200" b="1" dirty="0">
                <a:solidFill>
                  <a:srgbClr val="0000FF"/>
                </a:solidFill>
              </a:rPr>
              <a:t>the beginning, by Yahuah.</a:t>
            </a:r>
          </a:p>
          <a:p>
            <a:pPr algn="ctr"/>
            <a:r>
              <a:rPr lang="en-CA" sz="3200" b="1" dirty="0">
                <a:solidFill>
                  <a:schemeClr val="tx1"/>
                </a:solidFill>
                <a:effectLst>
                  <a:outerShdw blurRad="50800" dist="50800" dir="5400000" algn="ctr" rotWithShape="0">
                    <a:srgbClr val="00FF00"/>
                  </a:outerShdw>
                </a:effectLst>
              </a:rPr>
              <a:t>We will be returning back to the importance of the </a:t>
            </a:r>
            <a:br>
              <a:rPr lang="en-CA" sz="3200" b="1" dirty="0">
                <a:solidFill>
                  <a:schemeClr val="tx1"/>
                </a:solidFill>
                <a:effectLst>
                  <a:outerShdw blurRad="50800" dist="50800" dir="5400000" algn="ctr" rotWithShape="0">
                    <a:srgbClr val="00FF00"/>
                  </a:outerShdw>
                </a:effectLst>
              </a:rPr>
            </a:br>
            <a:r>
              <a:rPr lang="en-CA" sz="3200" b="1" dirty="0">
                <a:solidFill>
                  <a:schemeClr val="tx1"/>
                </a:solidFill>
                <a:effectLst>
                  <a:outerShdw blurRad="50800" dist="50800" dir="5400000" algn="ctr" rotWithShape="0">
                    <a:srgbClr val="00FF00"/>
                  </a:outerShdw>
                </a:effectLst>
              </a:rPr>
              <a:t>“</a:t>
            </a:r>
            <a:r>
              <a:rPr lang="en-CA" sz="3200" b="1" dirty="0">
                <a:solidFill>
                  <a:schemeClr val="tx1"/>
                </a:solidFill>
                <a:effectLst>
                  <a:outerShdw blurRad="50800" dist="50800" dir="5400000" algn="ctr" rotWithShape="0">
                    <a:srgbClr val="00FF00"/>
                  </a:outerShdw>
                </a:effectLst>
                <a:latin typeface="Snap ITC" panose="04040A07060A02020202" pitchFamily="82" charset="0"/>
              </a:rPr>
              <a:t>REJECTED</a:t>
            </a:r>
            <a:r>
              <a:rPr lang="en-CA" sz="3200" b="1" dirty="0">
                <a:solidFill>
                  <a:schemeClr val="tx1"/>
                </a:solidFill>
                <a:effectLst>
                  <a:outerShdw blurRad="50800" dist="50800" dir="5400000" algn="ctr" rotWithShape="0">
                    <a:srgbClr val="00FF00"/>
                  </a:outerShdw>
                </a:effectLst>
              </a:rPr>
              <a:t>” HEBREW LETTER!  </a:t>
            </a:r>
            <a:endParaRPr lang="en-CA" sz="3200" b="1" dirty="0">
              <a:solidFill>
                <a:srgbClr val="FF0000"/>
              </a:solidFill>
              <a:effectLst>
                <a:outerShdw blurRad="50800" dist="50800" dir="5400000" algn="ctr" rotWithShape="0">
                  <a:srgbClr val="00FF00"/>
                </a:outerShdw>
              </a:effectLst>
            </a:endParaRPr>
          </a:p>
        </p:txBody>
      </p:sp>
    </p:spTree>
    <p:extLst>
      <p:ext uri="{BB962C8B-B14F-4D97-AF65-F5344CB8AC3E}">
        <p14:creationId xmlns:p14="http://schemas.microsoft.com/office/powerpoint/2010/main" val="42813715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11000">
              <a:schemeClr val="accent1">
                <a:lumMod val="60000"/>
                <a:lumOff val="40000"/>
              </a:schemeClr>
            </a:gs>
            <a:gs pos="83000">
              <a:srgbClr val="7030A0">
                <a:alpha val="98000"/>
              </a:srgbClr>
            </a:gs>
            <a:gs pos="45000">
              <a:schemeClr val="accent1">
                <a:lumMod val="60000"/>
                <a:lumOff val="40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693235" y="6556990"/>
            <a:ext cx="510995" cy="301010"/>
          </a:xfrm>
        </p:spPr>
        <p:txBody>
          <a:bodyPr/>
          <a:lstStyle/>
          <a:p>
            <a:fld id="{CAB0B796-0BEC-434C-B7F9-2382C16E0666}" type="slidenum">
              <a:rPr lang="en-CA" smtClean="0">
                <a:solidFill>
                  <a:srgbClr val="00FFFF"/>
                </a:solidFill>
              </a:rPr>
              <a:t>64</a:t>
            </a:fld>
            <a:endParaRPr lang="en-CA" dirty="0">
              <a:solidFill>
                <a:srgbClr val="00FFFF"/>
              </a:solidFill>
            </a:endParaRPr>
          </a:p>
        </p:txBody>
      </p:sp>
      <p:sp>
        <p:nvSpPr>
          <p:cNvPr id="5" name="Rectangle: Rounded Corners 4">
            <a:extLst>
              <a:ext uri="{FF2B5EF4-FFF2-40B4-BE49-F238E27FC236}">
                <a16:creationId xmlns:a16="http://schemas.microsoft.com/office/drawing/2014/main" id="{26252AF1-BFAF-415A-9F15-4E3106DF3216}"/>
              </a:ext>
            </a:extLst>
          </p:cNvPr>
          <p:cNvSpPr/>
          <p:nvPr/>
        </p:nvSpPr>
        <p:spPr>
          <a:xfrm>
            <a:off x="4403764" y="862541"/>
            <a:ext cx="457200" cy="52411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4000" dirty="0"/>
          </a:p>
        </p:txBody>
      </p:sp>
      <p:sp>
        <p:nvSpPr>
          <p:cNvPr id="13" name="Rectangle 12">
            <a:extLst>
              <a:ext uri="{FF2B5EF4-FFF2-40B4-BE49-F238E27FC236}">
                <a16:creationId xmlns:a16="http://schemas.microsoft.com/office/drawing/2014/main" id="{9A7ECBC3-51A1-4436-8DD5-62D3B2BF6FBA}"/>
              </a:ext>
            </a:extLst>
          </p:cNvPr>
          <p:cNvSpPr/>
          <p:nvPr/>
        </p:nvSpPr>
        <p:spPr>
          <a:xfrm>
            <a:off x="1670825" y="90194"/>
            <a:ext cx="8947630" cy="1090795"/>
          </a:xfrm>
          <a:prstGeom prst="rect">
            <a:avLst/>
          </a:prstGeom>
          <a:solidFill>
            <a:schemeClr val="bg1">
              <a:lumMod val="85000"/>
            </a:schemeClr>
          </a:solidFill>
          <a:ln w="76200">
            <a:solidFill>
              <a:srgbClr val="FF99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lvl="0" algn="ctr">
              <a:lnSpc>
                <a:spcPct val="90000"/>
              </a:lnSpc>
              <a:spcBef>
                <a:spcPts val="1000"/>
              </a:spcBef>
            </a:pPr>
            <a:r>
              <a:rPr lang="en-CA" sz="3200" b="1" u="sng" dirty="0">
                <a:solidFill>
                  <a:srgbClr val="F74FEB"/>
                </a:solidFill>
                <a:latin typeface="Aharoni" panose="02010803020104030203" pitchFamily="2" charset="-79"/>
                <a:cs typeface="Aharoni" panose="02010803020104030203" pitchFamily="2" charset="-79"/>
              </a:rPr>
              <a:t>In what</a:t>
            </a:r>
            <a:r>
              <a:rPr lang="en-CA" sz="3200" b="1" dirty="0">
                <a:solidFill>
                  <a:srgbClr val="F74FEB"/>
                </a:solidFill>
                <a:latin typeface="Aharoni" panose="02010803020104030203" pitchFamily="2" charset="-79"/>
                <a:cs typeface="Aharoni" panose="02010803020104030203" pitchFamily="2" charset="-79"/>
              </a:rPr>
              <a:t> </a:t>
            </a:r>
            <a:r>
              <a:rPr lang="en-CA" sz="3200" b="1" u="sng" dirty="0">
                <a:ln>
                  <a:solidFill>
                    <a:srgbClr val="0000FF"/>
                  </a:solidFill>
                </a:ln>
                <a:solidFill>
                  <a:srgbClr val="F74FEB"/>
                </a:solidFill>
                <a:latin typeface="Snap ITC" panose="04040A07060A02020202" pitchFamily="82" charset="0"/>
                <a:cs typeface="Aharoni" panose="02010803020104030203" pitchFamily="2" charset="-79"/>
              </a:rPr>
              <a:t>STATE</a:t>
            </a:r>
            <a:r>
              <a:rPr lang="en-CA" sz="3200" b="1" dirty="0">
                <a:solidFill>
                  <a:srgbClr val="F74FEB"/>
                </a:solidFill>
                <a:latin typeface="Aharoni" panose="02010803020104030203" pitchFamily="2" charset="-79"/>
                <a:cs typeface="Aharoni" panose="02010803020104030203" pitchFamily="2" charset="-79"/>
              </a:rPr>
              <a:t> </a:t>
            </a:r>
            <a:r>
              <a:rPr lang="en-CA" sz="3200" dirty="0">
                <a:solidFill>
                  <a:schemeClr val="tx1"/>
                </a:solidFill>
              </a:rPr>
              <a:t>was earth  </a:t>
            </a:r>
            <a:br>
              <a:rPr lang="en-CA" sz="3200" dirty="0">
                <a:solidFill>
                  <a:schemeClr val="tx1"/>
                </a:solidFill>
              </a:rPr>
            </a:br>
            <a:r>
              <a:rPr lang="en-CA" sz="3200" b="1" u="sng" dirty="0">
                <a:solidFill>
                  <a:schemeClr val="tx1"/>
                </a:solidFill>
                <a:latin typeface="Snap ITC" panose="04040A07060A02020202" pitchFamily="82" charset="0"/>
              </a:rPr>
              <a:t>ORIGINALLY ESTABLISHED</a:t>
            </a:r>
            <a:r>
              <a:rPr lang="en-CA" sz="3200" b="1" dirty="0">
                <a:solidFill>
                  <a:schemeClr val="tx1"/>
                </a:solidFill>
                <a:latin typeface="Snap ITC" panose="04040A07060A02020202" pitchFamily="82" charset="0"/>
              </a:rPr>
              <a:t>?</a:t>
            </a:r>
          </a:p>
        </p:txBody>
      </p:sp>
      <p:sp>
        <p:nvSpPr>
          <p:cNvPr id="14" name="Rectangle 13">
            <a:extLst>
              <a:ext uri="{FF2B5EF4-FFF2-40B4-BE49-F238E27FC236}">
                <a16:creationId xmlns:a16="http://schemas.microsoft.com/office/drawing/2014/main" id="{EC59E4EC-932B-4BB3-85CD-C74C3E009F20}"/>
              </a:ext>
            </a:extLst>
          </p:cNvPr>
          <p:cNvSpPr/>
          <p:nvPr/>
        </p:nvSpPr>
        <p:spPr>
          <a:xfrm>
            <a:off x="98442" y="1296240"/>
            <a:ext cx="12000036" cy="1844124"/>
          </a:xfrm>
          <a:prstGeom prst="rect">
            <a:avLst/>
          </a:prstGeom>
          <a:solidFill>
            <a:srgbClr val="00FFFF"/>
          </a:solidFill>
          <a:ln w="76200">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solidFill>
                  <a:srgbClr val="008080"/>
                </a:solidFill>
                <a:latin typeface="Georgia" panose="02040502050405020303" pitchFamily="18" charset="0"/>
              </a:rPr>
              <a:t>Isa 45:18</a:t>
            </a:r>
            <a:r>
              <a:rPr lang="en-US" sz="3200" dirty="0">
                <a:solidFill>
                  <a:prstClr val="black"/>
                </a:solidFill>
                <a:latin typeface="Georgia" panose="02040502050405020303" pitchFamily="18" charset="0"/>
              </a:rPr>
              <a:t>  For thus said </a:t>
            </a:r>
            <a:r>
              <a:rPr lang="he-IL" sz="3200" dirty="0">
                <a:solidFill>
                  <a:srgbClr val="0000FF"/>
                </a:solidFill>
                <a:latin typeface="Arial" panose="020B0604020202020204" pitchFamily="34" charset="0"/>
              </a:rPr>
              <a:t>יהוה</a:t>
            </a:r>
            <a:r>
              <a:rPr lang="en-US" sz="3200" dirty="0">
                <a:solidFill>
                  <a:srgbClr val="0000FF"/>
                </a:solidFill>
                <a:latin typeface="Georgia" panose="02040502050405020303" pitchFamily="18" charset="0"/>
              </a:rPr>
              <a:t> [Yahuah] </a:t>
            </a:r>
            <a:r>
              <a:rPr lang="en-US" sz="3200" b="1" dirty="0">
                <a:solidFill>
                  <a:prstClr val="black"/>
                </a:solidFill>
                <a:effectLst>
                  <a:outerShdw blurRad="50800" dist="50800" dir="5400000" sx="101000" sy="101000" algn="ctr" rotWithShape="0">
                    <a:srgbClr val="F74FEB"/>
                  </a:outerShdw>
                </a:effectLst>
                <a:latin typeface="Georgia" panose="02040502050405020303" pitchFamily="18" charset="0"/>
              </a:rPr>
              <a:t>Creator of the heavens,</a:t>
            </a:r>
            <a:r>
              <a:rPr lang="en-US" sz="3200" dirty="0">
                <a:solidFill>
                  <a:prstClr val="black"/>
                </a:solidFill>
                <a:latin typeface="Georgia" panose="02040502050405020303" pitchFamily="18" charset="0"/>
              </a:rPr>
              <a:t> 	He is Elohim, Former of earth and its Maker, </a:t>
            </a:r>
            <a:br>
              <a:rPr lang="en-US" sz="3200" dirty="0">
                <a:solidFill>
                  <a:prstClr val="black"/>
                </a:solidFill>
                <a:latin typeface="Georgia" panose="02040502050405020303" pitchFamily="18" charset="0"/>
              </a:rPr>
            </a:br>
            <a:r>
              <a:rPr lang="en-US" sz="3200" dirty="0">
                <a:solidFill>
                  <a:prstClr val="black"/>
                </a:solidFill>
                <a:latin typeface="Georgia" panose="02040502050405020303" pitchFamily="18" charset="0"/>
              </a:rPr>
              <a:t>	</a:t>
            </a:r>
            <a:r>
              <a:rPr lang="en-US" sz="4000" b="1" u="sng" dirty="0">
                <a:ln w="6350">
                  <a:solidFill>
                    <a:srgbClr val="FFFF00"/>
                  </a:solidFill>
                </a:ln>
                <a:solidFill>
                  <a:srgbClr val="0000FF"/>
                </a:solidFill>
                <a:effectLst>
                  <a:outerShdw blurRad="50800" dist="50800" dir="5400000" sx="102000" sy="102000" algn="ctr" rotWithShape="0">
                    <a:srgbClr val="CC00CC"/>
                  </a:outerShdw>
                </a:effectLst>
                <a:latin typeface="Georgia" panose="02040502050405020303" pitchFamily="18" charset="0"/>
              </a:rPr>
              <a:t>He established it</a:t>
            </a:r>
            <a:r>
              <a:rPr lang="en-US" sz="4000" b="1" dirty="0">
                <a:ln w="6350">
                  <a:solidFill>
                    <a:srgbClr val="FFFF00"/>
                  </a:solidFill>
                </a:ln>
                <a:solidFill>
                  <a:srgbClr val="0000FF"/>
                </a:solidFill>
                <a:effectLst>
                  <a:outerShdw blurRad="50800" dist="50800" dir="5400000" sx="102000" sy="102000" algn="ctr" rotWithShape="0">
                    <a:srgbClr val="CC00CC"/>
                  </a:outerShdw>
                </a:effectLst>
                <a:latin typeface="Georgia" panose="02040502050405020303" pitchFamily="18" charset="0"/>
              </a:rPr>
              <a:t>… </a:t>
            </a:r>
          </a:p>
        </p:txBody>
      </p:sp>
      <p:graphicFrame>
        <p:nvGraphicFramePr>
          <p:cNvPr id="15" name="Table 14">
            <a:extLst>
              <a:ext uri="{FF2B5EF4-FFF2-40B4-BE49-F238E27FC236}">
                <a16:creationId xmlns:a16="http://schemas.microsoft.com/office/drawing/2014/main" id="{01B4E5AB-08DA-452F-9E13-CF81DC4D1E04}"/>
              </a:ext>
            </a:extLst>
          </p:cNvPr>
          <p:cNvGraphicFramePr>
            <a:graphicFrameLocks noGrp="1"/>
          </p:cNvGraphicFramePr>
          <p:nvPr>
            <p:extLst>
              <p:ext uri="{D42A27DB-BD31-4B8C-83A1-F6EECF244321}">
                <p14:modId xmlns:p14="http://schemas.microsoft.com/office/powerpoint/2010/main" val="1451570114"/>
              </p:ext>
            </p:extLst>
          </p:nvPr>
        </p:nvGraphicFramePr>
        <p:xfrm>
          <a:off x="316496" y="5250428"/>
          <a:ext cx="11656288" cy="993058"/>
        </p:xfrm>
        <a:graphic>
          <a:graphicData uri="http://schemas.openxmlformats.org/drawingml/2006/table">
            <a:tbl>
              <a:tblPr firstRow="1" bandRow="1">
                <a:tableStyleId>{5C22544A-7EE6-4342-B048-85BDC9FD1C3A}</a:tableStyleId>
              </a:tblPr>
              <a:tblGrid>
                <a:gridCol w="5828144">
                  <a:extLst>
                    <a:ext uri="{9D8B030D-6E8A-4147-A177-3AD203B41FA5}">
                      <a16:colId xmlns:a16="http://schemas.microsoft.com/office/drawing/2014/main" val="252772710"/>
                    </a:ext>
                  </a:extLst>
                </a:gridCol>
                <a:gridCol w="5828144">
                  <a:extLst>
                    <a:ext uri="{9D8B030D-6E8A-4147-A177-3AD203B41FA5}">
                      <a16:colId xmlns:a16="http://schemas.microsoft.com/office/drawing/2014/main" val="658516749"/>
                    </a:ext>
                  </a:extLst>
                </a:gridCol>
              </a:tblGrid>
              <a:tr h="99305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solidFill>
                              <a:srgbClr val="0000FF"/>
                            </a:solidFill>
                          </a:ln>
                          <a:solidFill>
                            <a:srgbClr val="9966FF"/>
                          </a:solidFill>
                          <a:effectLst>
                            <a:outerShdw blurRad="50800" dist="50800" dir="5400000" algn="ctr" rotWithShape="0">
                              <a:srgbClr val="FFFF00"/>
                            </a:outerShdw>
                          </a:effectLst>
                          <a:uLnTx/>
                          <a:uFillTx/>
                          <a:latin typeface="Snap ITC" panose="04040A07060A02020202" pitchFamily="82" charset="0"/>
                          <a:ea typeface="+mn-ea"/>
                          <a:cs typeface="+mn-cs"/>
                        </a:rPr>
                        <a:t>OWR</a:t>
                      </a:r>
                      <a:r>
                        <a:rPr kumimoji="0" lang="en-CA" sz="2800" b="0" i="0" u="none" strike="noStrike" kern="1200" cap="none" spc="0" normalizeH="0" baseline="0" noProof="0" dirty="0">
                          <a:ln>
                            <a:solidFill>
                              <a:srgbClr val="0000FF"/>
                            </a:solidFill>
                          </a:ln>
                          <a:solidFill>
                            <a:prstClr val="white"/>
                          </a:solidFill>
                          <a:effectLst>
                            <a:outerShdw blurRad="50800" dist="50800" dir="5400000" algn="ctr" rotWithShape="0">
                              <a:srgbClr val="FFFF00"/>
                            </a:outerShdw>
                          </a:effectLst>
                          <a:uLnTx/>
                          <a:uFillTx/>
                          <a:latin typeface="+mn-lt"/>
                          <a:ea typeface="+mn-ea"/>
                          <a:cs typeface="+mn-cs"/>
                        </a:rPr>
                        <a:t>  </a:t>
                      </a:r>
                      <a:r>
                        <a:rPr kumimoji="0" lang="en-CA" sz="3600" b="1" i="0" u="none" strike="noStrike" kern="1200" cap="none" spc="0" normalizeH="0" baseline="0" noProof="0" dirty="0">
                          <a:ln>
                            <a:noFill/>
                          </a:ln>
                          <a:solidFill>
                            <a:srgbClr val="9966FF"/>
                          </a:solidFill>
                          <a:effectLst/>
                          <a:uLnTx/>
                          <a:uFillTx/>
                          <a:latin typeface="+mn-lt"/>
                          <a:ea typeface="+mn-ea"/>
                          <a:cs typeface="+mn-cs"/>
                        </a:rPr>
                        <a:t>- </a:t>
                      </a:r>
                      <a:r>
                        <a:rPr kumimoji="0" lang="en-CA" sz="3600" b="1" i="0" u="none" strike="noStrike" kern="1200" cap="none" spc="0" normalizeH="0" baseline="0" noProof="0" dirty="0">
                          <a:ln>
                            <a:noFill/>
                          </a:ln>
                          <a:solidFill>
                            <a:srgbClr val="0000FF"/>
                          </a:solidFill>
                          <a:effectLst/>
                          <a:uLnTx/>
                          <a:uFillTx/>
                          <a:latin typeface="+mn-lt"/>
                          <a:ea typeface="+mn-ea"/>
                          <a:cs typeface="+mn-cs"/>
                        </a:rPr>
                        <a:t>Light Season</a:t>
                      </a:r>
                      <a:endParaRPr kumimoji="0" lang="en-CA" sz="3600" b="1" i="0" u="sng" strike="noStrike" kern="1200" cap="none" spc="0" normalizeH="0" baseline="0" noProof="0" dirty="0">
                        <a:ln>
                          <a:noFill/>
                        </a:ln>
                        <a:solidFill>
                          <a:srgbClr val="0000FF"/>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slope"/>
                      <a:lightRig rig="flood" dir="t"/>
                    </a:cell3D>
                    <a:solidFill>
                      <a:srgbClr val="7FF7FD"/>
                    </a:solidFill>
                  </a:tcPr>
                </a:tc>
                <a:tc>
                  <a:txBody>
                    <a:bodyPr/>
                    <a:lstStyle/>
                    <a:p>
                      <a:pPr algn="ctr"/>
                      <a:r>
                        <a:rPr lang="en-CA" dirty="0">
                          <a:solidFill>
                            <a:schemeClr val="bg1">
                              <a:lumMod val="50000"/>
                            </a:schemeClr>
                          </a:solidFill>
                        </a:rPr>
                        <a:t>     </a:t>
                      </a:r>
                      <a:endParaRPr lang="en-CA" sz="2400" u="none" dirty="0">
                        <a:solidFill>
                          <a:srgbClr val="FF9933"/>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prst="slope"/>
                      <a:lightRig rig="flood" dir="t"/>
                    </a:cell3D>
                    <a:solidFill>
                      <a:schemeClr val="tx1"/>
                    </a:solidFill>
                  </a:tcPr>
                </a:tc>
                <a:extLst>
                  <a:ext uri="{0D108BD9-81ED-4DB2-BD59-A6C34878D82A}">
                    <a16:rowId xmlns:a16="http://schemas.microsoft.com/office/drawing/2014/main" val="869847619"/>
                  </a:ext>
                </a:extLst>
              </a:tr>
            </a:tbl>
          </a:graphicData>
        </a:graphic>
      </p:graphicFrame>
      <p:pic>
        <p:nvPicPr>
          <p:cNvPr id="12" name="Picture 12" descr="C:\Users\Rae\Desktop\Art on Desktop\white man clip art\yellow-blue smiley faces\Smiley Face  jpeg.png">
            <a:extLst>
              <a:ext uri="{FF2B5EF4-FFF2-40B4-BE49-F238E27FC236}">
                <a16:creationId xmlns:a16="http://schemas.microsoft.com/office/drawing/2014/main" id="{1E6105CC-0C8A-40EB-993B-8D2EA84B12C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251227" flipH="1">
            <a:off x="360506" y="5837686"/>
            <a:ext cx="678795" cy="918713"/>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 name="Arrow: Notched Right 1">
            <a:extLst>
              <a:ext uri="{FF2B5EF4-FFF2-40B4-BE49-F238E27FC236}">
                <a16:creationId xmlns:a16="http://schemas.microsoft.com/office/drawing/2014/main" id="{CEF98A3E-0A33-4EB2-864E-B9B99C6A2EC3}"/>
              </a:ext>
            </a:extLst>
          </p:cNvPr>
          <p:cNvSpPr/>
          <p:nvPr/>
        </p:nvSpPr>
        <p:spPr>
          <a:xfrm rot="10562275">
            <a:off x="6076581" y="2416076"/>
            <a:ext cx="3913359" cy="426695"/>
          </a:xfrm>
          <a:prstGeom prst="notchedRightArrow">
            <a:avLst>
              <a:gd name="adj1" fmla="val 50000"/>
              <a:gd name="adj2" fmla="val 85861"/>
            </a:avLst>
          </a:prstGeom>
          <a:solidFill>
            <a:srgbClr val="FFFF00"/>
          </a:solidFill>
          <a:ln w="38100">
            <a:solidFill>
              <a:srgbClr val="006C3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7" name="Picture 21" descr="C:\Users\Rae\Desktop\Art on Desktop\white man clip art\yellow-blue smiley faces\smiley reminder.png">
            <a:extLst>
              <a:ext uri="{FF2B5EF4-FFF2-40B4-BE49-F238E27FC236}">
                <a16:creationId xmlns:a16="http://schemas.microsoft.com/office/drawing/2014/main" id="{1FC8B387-9D14-4BD1-9C94-EBA8468BDB4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091357" y="1941421"/>
            <a:ext cx="1857375" cy="183832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EB3932EC-1F8A-424B-BF67-4CC8483D01C0}"/>
              </a:ext>
            </a:extLst>
          </p:cNvPr>
          <p:cNvSpPr/>
          <p:nvPr/>
        </p:nvSpPr>
        <p:spPr>
          <a:xfrm>
            <a:off x="0" y="3496724"/>
            <a:ext cx="12098478" cy="155556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2800" dirty="0">
                <a:solidFill>
                  <a:srgbClr val="002060"/>
                </a:solidFill>
              </a:rPr>
              <a:t>Note the terminology. Earth was </a:t>
            </a:r>
            <a:r>
              <a:rPr lang="en-CA" sz="2800" dirty="0">
                <a:ln>
                  <a:solidFill>
                    <a:srgbClr val="0000FF"/>
                  </a:solidFill>
                </a:ln>
                <a:solidFill>
                  <a:srgbClr val="F74FEB"/>
                </a:solidFill>
                <a:effectLst>
                  <a:outerShdw blurRad="50800" dist="50800" dir="5400000" sx="101000" sy="101000" algn="ctr" rotWithShape="0">
                    <a:srgbClr val="00FFFF"/>
                  </a:outerShdw>
                </a:effectLst>
                <a:latin typeface="Snap ITC" panose="04040A07060A02020202" pitchFamily="82" charset="0"/>
              </a:rPr>
              <a:t>ESTABLISHED.</a:t>
            </a:r>
            <a:r>
              <a:rPr lang="en-CA" sz="2800" dirty="0">
                <a:solidFill>
                  <a:srgbClr val="002060"/>
                </a:solidFill>
                <a:latin typeface="Snap ITC" panose="04040A07060A02020202" pitchFamily="82" charset="0"/>
              </a:rPr>
              <a:t> </a:t>
            </a:r>
            <a:r>
              <a:rPr lang="en-CA" sz="2800" dirty="0">
                <a:solidFill>
                  <a:srgbClr val="C00000"/>
                </a:solidFill>
                <a:latin typeface="Comic Sans MS" panose="030F0702030302020204" pitchFamily="66" charset="0"/>
              </a:rPr>
              <a:t>Established,</a:t>
            </a:r>
            <a:r>
              <a:rPr lang="en-CA" sz="2800" dirty="0">
                <a:solidFill>
                  <a:srgbClr val="002060"/>
                </a:solidFill>
              </a:rPr>
              <a:t> shows a </a:t>
            </a:r>
            <a:r>
              <a:rPr lang="en-CA" sz="2800" b="1" dirty="0">
                <a:solidFill>
                  <a:srgbClr val="0000FF"/>
                </a:solidFill>
                <a:effectLst>
                  <a:outerShdw blurRad="50800" dist="50800" dir="5400000" sx="101000" sy="101000" algn="ctr" rotWithShape="0">
                    <a:srgbClr val="FFFF00"/>
                  </a:outerShdw>
                </a:effectLst>
              </a:rPr>
              <a:t>Life Supporting Completed Action. </a:t>
            </a:r>
            <a:r>
              <a:rPr lang="en-CA" sz="2800" dirty="0">
                <a:solidFill>
                  <a:srgbClr val="002060"/>
                </a:solidFill>
              </a:rPr>
              <a:t>If the Hebrew word showed an </a:t>
            </a:r>
            <a:r>
              <a:rPr lang="en-CA" sz="2800" b="1" dirty="0">
                <a:ln>
                  <a:solidFill>
                    <a:srgbClr val="CC00CC"/>
                  </a:solidFill>
                </a:ln>
                <a:solidFill>
                  <a:srgbClr val="FFC000"/>
                </a:solidFill>
              </a:rPr>
              <a:t>incomplete </a:t>
            </a:r>
            <a:r>
              <a:rPr lang="en-CA" sz="2800" dirty="0">
                <a:solidFill>
                  <a:srgbClr val="002060"/>
                </a:solidFill>
              </a:rPr>
              <a:t>format, that would expose an </a:t>
            </a:r>
            <a:r>
              <a:rPr lang="en-CA" sz="2800" b="1" dirty="0">
                <a:ln>
                  <a:solidFill>
                    <a:srgbClr val="FFFF00"/>
                  </a:solidFill>
                </a:ln>
                <a:solidFill>
                  <a:srgbClr val="00FF00"/>
                </a:solidFill>
              </a:rPr>
              <a:t>unprepared, faulty character trait .</a:t>
            </a:r>
          </a:p>
          <a:p>
            <a:pPr algn="ctr"/>
            <a:r>
              <a:rPr lang="en-CA" sz="2800" b="1" dirty="0">
                <a:ln>
                  <a:solidFill>
                    <a:srgbClr val="FFFF00"/>
                  </a:solidFill>
                </a:ln>
                <a:solidFill>
                  <a:srgbClr val="00FF00"/>
                </a:solidFill>
              </a:rPr>
              <a:t>That would be nothing short of BLASPHEMY </a:t>
            </a:r>
            <a:r>
              <a:rPr lang="en-CA" sz="2800" b="1" u="sng" dirty="0">
                <a:ln>
                  <a:solidFill>
                    <a:srgbClr val="FFFF00"/>
                  </a:solidFill>
                </a:ln>
                <a:solidFill>
                  <a:srgbClr val="00FF00"/>
                </a:solidFill>
              </a:rPr>
              <a:t>b</a:t>
            </a:r>
            <a:r>
              <a:rPr lang="en-CA" sz="2800" b="1" dirty="0">
                <a:ln>
                  <a:solidFill>
                    <a:srgbClr val="FFFF00"/>
                  </a:solidFill>
                </a:ln>
                <a:solidFill>
                  <a:srgbClr val="00FF00"/>
                </a:solidFill>
              </a:rPr>
              <a:t>y </a:t>
            </a:r>
            <a:r>
              <a:rPr lang="en-CA" sz="2800" b="1" u="sng" dirty="0">
                <a:ln>
                  <a:solidFill>
                    <a:srgbClr val="FFFF00"/>
                  </a:solidFill>
                </a:ln>
                <a:solidFill>
                  <a:srgbClr val="00FF00"/>
                </a:solidFill>
              </a:rPr>
              <a:t>Yahuah</a:t>
            </a:r>
            <a:r>
              <a:rPr lang="en-CA" sz="2800" b="1" dirty="0">
                <a:ln>
                  <a:solidFill>
                    <a:srgbClr val="FFFF00"/>
                  </a:solidFill>
                </a:ln>
                <a:solidFill>
                  <a:srgbClr val="00FF00"/>
                </a:solidFill>
              </a:rPr>
              <a:t>, to His own Name! !!!</a:t>
            </a:r>
          </a:p>
        </p:txBody>
      </p:sp>
      <p:sp>
        <p:nvSpPr>
          <p:cNvPr id="7" name="Arrow: Curved Right 6">
            <a:extLst>
              <a:ext uri="{FF2B5EF4-FFF2-40B4-BE49-F238E27FC236}">
                <a16:creationId xmlns:a16="http://schemas.microsoft.com/office/drawing/2014/main" id="{B8C9A6E5-01C1-476A-89C1-7247A2036597}"/>
              </a:ext>
            </a:extLst>
          </p:cNvPr>
          <p:cNvSpPr/>
          <p:nvPr/>
        </p:nvSpPr>
        <p:spPr>
          <a:xfrm>
            <a:off x="21864" y="2670962"/>
            <a:ext cx="1066156" cy="3255275"/>
          </a:xfrm>
          <a:prstGeom prst="curvedRightArrow">
            <a:avLst/>
          </a:prstGeom>
          <a:solidFill>
            <a:schemeClr val="accent2">
              <a:lumMod val="60000"/>
              <a:lumOff val="40000"/>
            </a:schemeClr>
          </a:solidFill>
          <a:ln w="28575">
            <a:solidFill>
              <a:srgbClr val="0000FF"/>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 name="Speech Bubble: Rectangle with Corners Rounded 7">
            <a:extLst>
              <a:ext uri="{FF2B5EF4-FFF2-40B4-BE49-F238E27FC236}">
                <a16:creationId xmlns:a16="http://schemas.microsoft.com/office/drawing/2014/main" id="{F8F17853-5711-4DD1-8EFC-CE536DA49947}"/>
              </a:ext>
            </a:extLst>
          </p:cNvPr>
          <p:cNvSpPr/>
          <p:nvPr/>
        </p:nvSpPr>
        <p:spPr>
          <a:xfrm>
            <a:off x="1180592" y="6100754"/>
            <a:ext cx="5098149" cy="757246"/>
          </a:xfrm>
          <a:prstGeom prst="wedgeRoundRectCallout">
            <a:avLst>
              <a:gd name="adj1" fmla="val -30588"/>
              <a:gd name="adj2" fmla="val -77307"/>
              <a:gd name="adj3" fmla="val 16667"/>
            </a:avLst>
          </a:prstGeom>
          <a:solidFill>
            <a:schemeClr val="accent2">
              <a:lumMod val="60000"/>
              <a:lumOff val="40000"/>
            </a:schemeClr>
          </a:solidFill>
          <a:ln>
            <a:solidFill>
              <a:srgbClr val="00206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solidFill>
                  <a:srgbClr val="002060"/>
                </a:solidFill>
              </a:rPr>
              <a:t>How do we know the </a:t>
            </a:r>
            <a:r>
              <a:rPr lang="en-CA" sz="2000" b="1" dirty="0">
                <a:solidFill>
                  <a:srgbClr val="002060"/>
                </a:solidFill>
                <a:effectLst>
                  <a:outerShdw blurRad="50800" dist="50800" dir="5400000" sx="101000" sy="101000" algn="ctr" rotWithShape="0">
                    <a:srgbClr val="00FFFF"/>
                  </a:outerShdw>
                </a:effectLst>
              </a:rPr>
              <a:t>OWR</a:t>
            </a:r>
            <a:r>
              <a:rPr lang="en-CA" sz="2000" dirty="0">
                <a:solidFill>
                  <a:srgbClr val="002060"/>
                </a:solidFill>
              </a:rPr>
              <a:t> was </a:t>
            </a:r>
            <a:r>
              <a:rPr lang="en-CA" sz="2000" b="1" u="sng" dirty="0">
                <a:solidFill>
                  <a:srgbClr val="002060"/>
                </a:solidFill>
              </a:rPr>
              <a:t>alread</a:t>
            </a:r>
            <a:r>
              <a:rPr lang="en-CA" sz="2000" b="1" dirty="0">
                <a:solidFill>
                  <a:srgbClr val="002060"/>
                </a:solidFill>
              </a:rPr>
              <a:t>y</a:t>
            </a:r>
            <a:r>
              <a:rPr lang="en-CA" sz="2000" dirty="0">
                <a:solidFill>
                  <a:srgbClr val="002060"/>
                </a:solidFill>
              </a:rPr>
              <a:t> </a:t>
            </a:r>
            <a:r>
              <a:rPr lang="en-CA" sz="2000" b="1" dirty="0">
                <a:solidFill>
                  <a:srgbClr val="0000FF"/>
                </a:solidFill>
                <a:effectLst>
                  <a:outerShdw blurRad="50800" dist="50800" dir="5400000" sx="101000" sy="101000" algn="ctr" rotWithShape="0">
                    <a:srgbClr val="006C31"/>
                  </a:outerShdw>
                </a:effectLst>
              </a:rPr>
              <a:t>ESTABLISHED</a:t>
            </a:r>
            <a:r>
              <a:rPr lang="en-CA" sz="2000" dirty="0">
                <a:solidFill>
                  <a:srgbClr val="002060"/>
                </a:solidFill>
              </a:rPr>
              <a:t> </a:t>
            </a:r>
            <a:r>
              <a:rPr lang="en-CA" sz="2000" b="1" u="sng" dirty="0">
                <a:solidFill>
                  <a:srgbClr val="002060"/>
                </a:solidFill>
                <a:effectLst>
                  <a:outerShdw blurRad="50800" dist="38100" dir="10800000" algn="r" rotWithShape="0">
                    <a:srgbClr val="00FF00"/>
                  </a:outerShdw>
                </a:effectLst>
              </a:rPr>
              <a:t>before the first </a:t>
            </a:r>
            <a:r>
              <a:rPr lang="en-CA" sz="2000" b="1" u="sng" dirty="0" err="1">
                <a:solidFill>
                  <a:srgbClr val="002060"/>
                </a:solidFill>
                <a:effectLst>
                  <a:outerShdw blurRad="50800" dist="38100" dir="10800000" algn="r" rotWithShape="0">
                    <a:srgbClr val="00FF00"/>
                  </a:outerShdw>
                </a:effectLst>
              </a:rPr>
              <a:t>ereb</a:t>
            </a:r>
            <a:r>
              <a:rPr lang="en-CA" sz="2000" dirty="0">
                <a:solidFill>
                  <a:srgbClr val="002060"/>
                </a:solidFill>
                <a:effectLst>
                  <a:outerShdw blurRad="50800" dist="38100" dir="10800000" algn="r" rotWithShape="0">
                    <a:srgbClr val="00FF00"/>
                  </a:outerShdw>
                </a:effectLst>
              </a:rPr>
              <a:t> </a:t>
            </a:r>
            <a:r>
              <a:rPr lang="en-CA" sz="2000" dirty="0">
                <a:solidFill>
                  <a:srgbClr val="002060"/>
                </a:solidFill>
              </a:rPr>
              <a:t>(evening?)</a:t>
            </a:r>
          </a:p>
        </p:txBody>
      </p:sp>
      <p:sp>
        <p:nvSpPr>
          <p:cNvPr id="18" name="Speech Bubble: Rectangle with Corners Rounded 17">
            <a:extLst>
              <a:ext uri="{FF2B5EF4-FFF2-40B4-BE49-F238E27FC236}">
                <a16:creationId xmlns:a16="http://schemas.microsoft.com/office/drawing/2014/main" id="{9EA29055-18F1-4B0A-BA34-3108792CEA0E}"/>
              </a:ext>
            </a:extLst>
          </p:cNvPr>
          <p:cNvSpPr/>
          <p:nvPr/>
        </p:nvSpPr>
        <p:spPr>
          <a:xfrm>
            <a:off x="6354157" y="5408651"/>
            <a:ext cx="5525797" cy="1305931"/>
          </a:xfrm>
          <a:prstGeom prst="wedgeRoundRectCallout">
            <a:avLst>
              <a:gd name="adj1" fmla="val -28898"/>
              <a:gd name="adj2" fmla="val -46017"/>
              <a:gd name="adj3" fmla="val 16667"/>
            </a:avLst>
          </a:prstGeom>
          <a:solidFill>
            <a:schemeClr val="accent2">
              <a:lumMod val="60000"/>
              <a:lumOff val="40000"/>
            </a:schemeClr>
          </a:solidFill>
          <a:ln>
            <a:solidFill>
              <a:srgbClr val="00206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a:solidFill>
                  <a:srgbClr val="002060"/>
                </a:solidFill>
              </a:rPr>
              <a:t>The first </a:t>
            </a:r>
            <a:r>
              <a:rPr lang="en-CA" sz="2400" b="1" u="sng" dirty="0">
                <a:solidFill>
                  <a:srgbClr val="002060"/>
                </a:solidFill>
              </a:rPr>
              <a:t>Hebrew word</a:t>
            </a:r>
            <a:r>
              <a:rPr lang="en-CA" sz="2400" b="1" dirty="0">
                <a:solidFill>
                  <a:srgbClr val="002060"/>
                </a:solidFill>
              </a:rPr>
              <a:t> </a:t>
            </a:r>
            <a:r>
              <a:rPr lang="en-CA" sz="2400" dirty="0">
                <a:solidFill>
                  <a:srgbClr val="002060"/>
                </a:solidFill>
              </a:rPr>
              <a:t>of </a:t>
            </a:r>
            <a:r>
              <a:rPr lang="en-CA" sz="2400" b="1" dirty="0">
                <a:ln>
                  <a:solidFill>
                    <a:schemeClr val="tx1"/>
                  </a:solidFill>
                </a:ln>
                <a:solidFill>
                  <a:srgbClr val="00B050"/>
                </a:solidFill>
              </a:rPr>
              <a:t>Genesis 1:1 </a:t>
            </a:r>
            <a:r>
              <a:rPr lang="en-CA" sz="2400" dirty="0">
                <a:solidFill>
                  <a:srgbClr val="002060"/>
                </a:solidFill>
              </a:rPr>
              <a:t>tells us that light was established </a:t>
            </a:r>
            <a:r>
              <a:rPr lang="en-CA" sz="2400" b="1" dirty="0">
                <a:solidFill>
                  <a:srgbClr val="FF0000"/>
                </a:solidFill>
              </a:rPr>
              <a:t>before</a:t>
            </a:r>
            <a:r>
              <a:rPr lang="en-CA" sz="2400" dirty="0">
                <a:solidFill>
                  <a:srgbClr val="002060"/>
                </a:solidFill>
              </a:rPr>
              <a:t> the darkness.   </a:t>
            </a:r>
            <a:r>
              <a:rPr lang="en-CA" sz="2400" dirty="0">
                <a:solidFill>
                  <a:srgbClr val="002060"/>
                </a:solidFill>
                <a:latin typeface="Snap ITC" panose="04040A07060A02020202" pitchFamily="82" charset="0"/>
              </a:rPr>
              <a:t>HOW? </a:t>
            </a:r>
            <a:r>
              <a:rPr lang="en-CA" sz="2400" dirty="0">
                <a:solidFill>
                  <a:srgbClr val="0000FF"/>
                </a:solidFill>
                <a:latin typeface="Snap ITC" panose="04040A07060A02020202" pitchFamily="82" charset="0"/>
              </a:rPr>
              <a:t>Keep tuned!</a:t>
            </a:r>
          </a:p>
        </p:txBody>
      </p:sp>
    </p:spTree>
    <p:extLst>
      <p:ext uri="{BB962C8B-B14F-4D97-AF65-F5344CB8AC3E}">
        <p14:creationId xmlns:p14="http://schemas.microsoft.com/office/powerpoint/2010/main" val="304328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25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1250"/>
                                        <p:tgtEl>
                                          <p:spTgt spid="14"/>
                                        </p:tgtEl>
                                      </p:cBhvr>
                                    </p:animEffect>
                                  </p:childTnLst>
                                </p:cTn>
                              </p:par>
                            </p:childTnLst>
                          </p:cTn>
                        </p:par>
                        <p:par>
                          <p:cTn id="13" fill="hold">
                            <p:stCondLst>
                              <p:cond delay="1250"/>
                            </p:stCondLst>
                            <p:childTnLst>
                              <p:par>
                                <p:cTn id="14" presetID="22" presetClass="entr" presetSubtype="2"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right)">
                                      <p:cBhvr>
                                        <p:cTn id="16" dur="500"/>
                                        <p:tgtEl>
                                          <p:spTgt spid="2"/>
                                        </p:tgtEl>
                                      </p:cBhvr>
                                    </p:animEffect>
                                  </p:childTnLst>
                                </p:cTn>
                              </p:par>
                              <p:par>
                                <p:cTn id="17" presetID="42"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1500" fill="hold"/>
                                        <p:tgtEl>
                                          <p:spTgt spid="12"/>
                                        </p:tgtEl>
                                        <p:attrNameLst>
                                          <p:attrName>ppt_x</p:attrName>
                                        </p:attrNameLst>
                                      </p:cBhvr>
                                      <p:tavLst>
                                        <p:tav tm="0">
                                          <p:val>
                                            <p:strVal val="1+#ppt_w/2"/>
                                          </p:val>
                                        </p:tav>
                                        <p:tav tm="100000">
                                          <p:val>
                                            <p:strVal val="#ppt_x"/>
                                          </p:val>
                                        </p:tav>
                                      </p:tavLst>
                                    </p:anim>
                                    <p:anim calcmode="lin" valueType="num">
                                      <p:cBhvr additive="base">
                                        <p:cTn id="27" dur="1500" fill="hold"/>
                                        <p:tgtEl>
                                          <p:spTgt spid="12"/>
                                        </p:tgtEl>
                                        <p:attrNameLst>
                                          <p:attrName>ppt_y</p:attrName>
                                        </p:attrNameLst>
                                      </p:cBhvr>
                                      <p:tavLst>
                                        <p:tav tm="0">
                                          <p:val>
                                            <p:strVal val="0-#ppt_h/2"/>
                                          </p:val>
                                        </p:tav>
                                        <p:tav tm="100000">
                                          <p:val>
                                            <p:strVal val="#ppt_y"/>
                                          </p:val>
                                        </p:tav>
                                      </p:tavLst>
                                    </p:anim>
                                  </p:childTnLst>
                                </p:cTn>
                              </p:par>
                            </p:childTnLst>
                          </p:cTn>
                        </p:par>
                        <p:par>
                          <p:cTn id="28" fill="hold">
                            <p:stCondLst>
                              <p:cond delay="1500"/>
                            </p:stCondLst>
                            <p:childTnLst>
                              <p:par>
                                <p:cTn id="29" presetID="22" presetClass="entr" presetSubtype="1"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1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Effect transition="in" filter="fade">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circle(in)">
                                      <p:cBhvr>
                                        <p:cTn id="43" dur="2000"/>
                                        <p:tgtEl>
                                          <p:spTgt spid="8"/>
                                        </p:tgtEl>
                                      </p:cBhvr>
                                    </p:animEffect>
                                  </p:childTnLst>
                                </p:cTn>
                              </p:par>
                            </p:childTnLst>
                          </p:cTn>
                        </p:par>
                        <p:par>
                          <p:cTn id="44" fill="hold">
                            <p:stCondLst>
                              <p:cond delay="2000"/>
                            </p:stCondLst>
                            <p:childTnLst>
                              <p:par>
                                <p:cTn id="45" presetID="6" presetClass="entr" presetSubtype="16" fill="hold" grpId="0" nodeType="afterEffect">
                                  <p:stCondLst>
                                    <p:cond delay="3000"/>
                                  </p:stCondLst>
                                  <p:childTnLst>
                                    <p:set>
                                      <p:cBhvr>
                                        <p:cTn id="46" dur="1" fill="hold">
                                          <p:stCondLst>
                                            <p:cond delay="0"/>
                                          </p:stCondLst>
                                        </p:cTn>
                                        <p:tgtEl>
                                          <p:spTgt spid="18"/>
                                        </p:tgtEl>
                                        <p:attrNameLst>
                                          <p:attrName>style.visibility</p:attrName>
                                        </p:attrNameLst>
                                      </p:cBhvr>
                                      <p:to>
                                        <p:strVal val="visible"/>
                                      </p:to>
                                    </p:set>
                                    <p:animEffect transition="in" filter="circle(in)">
                                      <p:cBhvr>
                                        <p:cTn id="4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 grpId="0" animBg="1"/>
      <p:bldP spid="6" grpId="0"/>
      <p:bldP spid="7" grpId="0" animBg="1"/>
      <p:bldP spid="8" grpId="0" animBg="1"/>
      <p:bldP spid="18"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83000">
              <a:srgbClr val="7030A0">
                <a:alpha val="53000"/>
              </a:srgb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84858" y="6543367"/>
            <a:ext cx="607142" cy="291178"/>
          </a:xfrm>
        </p:spPr>
        <p:txBody>
          <a:bodyPr/>
          <a:lstStyle/>
          <a:p>
            <a:fld id="{CAB0B796-0BEC-434C-B7F9-2382C16E0666}" type="slidenum">
              <a:rPr lang="en-CA" smtClean="0">
                <a:solidFill>
                  <a:schemeClr val="tx1"/>
                </a:solidFill>
              </a:rPr>
              <a:t>65</a:t>
            </a:fld>
            <a:endParaRPr lang="en-CA" dirty="0">
              <a:solidFill>
                <a:schemeClr val="tx1"/>
              </a:solidFill>
            </a:endParaRPr>
          </a:p>
        </p:txBody>
      </p:sp>
      <p:pic>
        <p:nvPicPr>
          <p:cNvPr id="5" name="Picture 4" descr="C:\Users\Rae\Desktop\blue face small mouth.png">
            <a:extLst>
              <a:ext uri="{FF2B5EF4-FFF2-40B4-BE49-F238E27FC236}">
                <a16:creationId xmlns:a16="http://schemas.microsoft.com/office/drawing/2014/main" id="{BC755BB3-9CA6-4245-873D-0B0F3346C3A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590259" y="3197763"/>
            <a:ext cx="1363653" cy="1389710"/>
          </a:xfrm>
          <a:prstGeom prst="rect">
            <a:avLst/>
          </a:prstGeom>
          <a:noFill/>
          <a:effectLst>
            <a:glow rad="127000">
              <a:schemeClr val="bg1"/>
            </a:glow>
          </a:effectLst>
          <a:extLst>
            <a:ext uri="{909E8E84-426E-40DD-AFC4-6F175D3DCCD1}">
              <a14:hiddenFill xmlns:a14="http://schemas.microsoft.com/office/drawing/2010/main">
                <a:solidFill>
                  <a:srgbClr val="FFFFFF"/>
                </a:solidFill>
              </a14:hiddenFill>
            </a:ext>
          </a:extLst>
        </p:spPr>
      </p:pic>
      <p:sp>
        <p:nvSpPr>
          <p:cNvPr id="2" name="Thought Bubble: Cloud 1">
            <a:extLst>
              <a:ext uri="{FF2B5EF4-FFF2-40B4-BE49-F238E27FC236}">
                <a16:creationId xmlns:a16="http://schemas.microsoft.com/office/drawing/2014/main" id="{C0669C97-A5F2-46F6-9D67-8B2ED22A1C77}"/>
              </a:ext>
            </a:extLst>
          </p:cNvPr>
          <p:cNvSpPr/>
          <p:nvPr/>
        </p:nvSpPr>
        <p:spPr>
          <a:xfrm>
            <a:off x="238088" y="454656"/>
            <a:ext cx="9619143" cy="4546713"/>
          </a:xfrm>
          <a:prstGeom prst="cloudCallout">
            <a:avLst>
              <a:gd name="adj1" fmla="val 54071"/>
              <a:gd name="adj2" fmla="val 30773"/>
            </a:avLst>
          </a:prstGeom>
          <a:solidFill>
            <a:schemeClr val="accent2"/>
          </a:solidFill>
          <a:ln w="762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5400" dirty="0">
                <a:ln w="28575">
                  <a:solidFill>
                    <a:sysClr val="windowText" lastClr="000000"/>
                  </a:solidFill>
                </a:ln>
                <a:gradFill>
                  <a:gsLst>
                    <a:gs pos="95455">
                      <a:schemeClr val="tx1"/>
                    </a:gs>
                    <a:gs pos="38000">
                      <a:srgbClr val="ADB1B9"/>
                    </a:gs>
                    <a:gs pos="17000">
                      <a:srgbClr val="00FFFF"/>
                    </a:gs>
                    <a:gs pos="80000">
                      <a:schemeClr val="tx1"/>
                    </a:gs>
                    <a:gs pos="59000">
                      <a:schemeClr val="bg1">
                        <a:lumMod val="50000"/>
                      </a:schemeClr>
                    </a:gs>
                  </a:gsLst>
                  <a:lin ang="3000000" scaled="0"/>
                </a:gradFill>
                <a:latin typeface="Showcard Gothic" panose="04020904020102020604" pitchFamily="82" charset="0"/>
              </a:rPr>
              <a:t>Are  you  ready for  the journey?</a:t>
            </a:r>
          </a:p>
        </p:txBody>
      </p:sp>
      <p:sp>
        <p:nvSpPr>
          <p:cNvPr id="6" name="Rectangle: Rounded Corners 5">
            <a:extLst>
              <a:ext uri="{FF2B5EF4-FFF2-40B4-BE49-F238E27FC236}">
                <a16:creationId xmlns:a16="http://schemas.microsoft.com/office/drawing/2014/main" id="{F9670A44-7A1F-4118-919B-83F0748CD719}"/>
              </a:ext>
            </a:extLst>
          </p:cNvPr>
          <p:cNvSpPr/>
          <p:nvPr/>
        </p:nvSpPr>
        <p:spPr>
          <a:xfrm>
            <a:off x="4571852" y="5761685"/>
            <a:ext cx="7455830" cy="670273"/>
          </a:xfrm>
          <a:prstGeom prst="roundRect">
            <a:avLst>
              <a:gd name="adj" fmla="val 50000"/>
            </a:avLst>
          </a:prstGeom>
          <a:solidFill>
            <a:srgbClr val="FFCCFF"/>
          </a:solidFill>
          <a:ln w="76200">
            <a:solidFill>
              <a:srgbClr val="00206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002060"/>
                </a:solidFill>
              </a:rPr>
              <a:t>Yes </a:t>
            </a:r>
            <a:r>
              <a:rPr lang="en-CA" sz="3200" b="1" dirty="0">
                <a:solidFill>
                  <a:srgbClr val="0000FF"/>
                </a:solidFill>
              </a:rPr>
              <a:t>Yah,</a:t>
            </a:r>
            <a:r>
              <a:rPr lang="en-CA" sz="3200" dirty="0">
                <a:solidFill>
                  <a:srgbClr val="002060"/>
                </a:solidFill>
              </a:rPr>
              <a:t> I am ready and waiting to go!  </a:t>
            </a:r>
            <a:r>
              <a:rPr lang="en-CA" sz="3200" dirty="0">
                <a:solidFill>
                  <a:srgbClr val="002060"/>
                </a:solidFill>
                <a:sym typeface="Wingdings" panose="05000000000000000000" pitchFamily="2" charset="2"/>
              </a:rPr>
              <a:t></a:t>
            </a:r>
            <a:endParaRPr lang="en-CA" sz="3200" b="1" dirty="0">
              <a:solidFill>
                <a:srgbClr val="FF0000"/>
              </a:solidFill>
            </a:endParaRPr>
          </a:p>
        </p:txBody>
      </p:sp>
      <p:sp>
        <p:nvSpPr>
          <p:cNvPr id="7" name="Rectangle: Rounded Corners 6">
            <a:extLst>
              <a:ext uri="{FF2B5EF4-FFF2-40B4-BE49-F238E27FC236}">
                <a16:creationId xmlns:a16="http://schemas.microsoft.com/office/drawing/2014/main" id="{AEE1E8D8-4920-4957-B6AD-429104459E95}"/>
              </a:ext>
            </a:extLst>
          </p:cNvPr>
          <p:cNvSpPr/>
          <p:nvPr/>
        </p:nvSpPr>
        <p:spPr>
          <a:xfrm rot="19947234">
            <a:off x="2893152" y="5074384"/>
            <a:ext cx="2887870" cy="670273"/>
          </a:xfrm>
          <a:prstGeom prst="roundRect">
            <a:avLst>
              <a:gd name="adj" fmla="val 50000"/>
            </a:avLst>
          </a:prstGeom>
          <a:solidFill>
            <a:srgbClr val="FFCCFF"/>
          </a:solidFill>
          <a:ln w="76200">
            <a:solidFill>
              <a:srgbClr val="00206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C00000"/>
                </a:solidFill>
              </a:rPr>
              <a:t>Your answer:</a:t>
            </a:r>
            <a:endParaRPr lang="en-CA" sz="3200" b="1" dirty="0">
              <a:solidFill>
                <a:srgbClr val="C00000"/>
              </a:solidFill>
            </a:endParaRPr>
          </a:p>
        </p:txBody>
      </p:sp>
      <p:pic>
        <p:nvPicPr>
          <p:cNvPr id="1026" name="Picture 2" descr="HD Music Note Wallpapers | PixelsTalk.Net">
            <a:extLst>
              <a:ext uri="{FF2B5EF4-FFF2-40B4-BE49-F238E27FC236}">
                <a16:creationId xmlns:a16="http://schemas.microsoft.com/office/drawing/2014/main" id="{BCC521F0-9F95-49E1-83BB-3FD34E76D11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8088" y="4920631"/>
            <a:ext cx="2663762" cy="166344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Picture 2" descr="http://themescompany.com/wp-content/uploads/2012/03/Music-Notes-on-Graph.jpg">
            <a:extLst>
              <a:ext uri="{FF2B5EF4-FFF2-40B4-BE49-F238E27FC236}">
                <a16:creationId xmlns:a16="http://schemas.microsoft.com/office/drawing/2014/main" id="{276BA08D-57D6-42E3-B346-CD3594236CE4}"/>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419677" y="3800797"/>
            <a:ext cx="2673035" cy="19515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72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83000">
              <a:srgbClr val="7030A0">
                <a:alpha val="53000"/>
              </a:srgb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FADF74-1992-4741-949C-9EBF935A47FF}"/>
              </a:ext>
            </a:extLst>
          </p:cNvPr>
          <p:cNvSpPr>
            <a:spLocks noGrp="1"/>
          </p:cNvSpPr>
          <p:nvPr>
            <p:ph idx="1"/>
          </p:nvPr>
        </p:nvSpPr>
        <p:spPr>
          <a:xfrm>
            <a:off x="422787" y="314633"/>
            <a:ext cx="11346425" cy="6253316"/>
          </a:xfrm>
        </p:spPr>
        <p:txBody>
          <a:bodyPr/>
          <a:lstStyle/>
          <a:p>
            <a:pPr marL="0" indent="0">
              <a:buNone/>
            </a:pPr>
            <a:r>
              <a:rPr lang="en-CA" b="1" dirty="0">
                <a:effectLst>
                  <a:outerShdw blurRad="50800" dist="50800" dir="5400000" algn="ctr" rotWithShape="0">
                    <a:srgbClr val="FFC000"/>
                  </a:outerShdw>
                </a:effectLst>
                <a:latin typeface="Arial Black" panose="020B0A04020102020204" pitchFamily="34" charset="0"/>
              </a:rPr>
              <a:t>Rebellion is as witchcraft.</a:t>
            </a:r>
            <a:r>
              <a:rPr lang="en-CA" dirty="0">
                <a:effectLst>
                  <a:outerShdw blurRad="50800" dist="50800" dir="5400000" algn="ctr" rotWithShape="0">
                    <a:srgbClr val="FFC000"/>
                  </a:outerShdw>
                </a:effectLst>
              </a:rPr>
              <a:t>  </a:t>
            </a:r>
            <a:r>
              <a:rPr lang="en-CA" dirty="0"/>
              <a:t>Did Satan “rebel” on the first cycle of creation? Have you considered the </a:t>
            </a:r>
            <a:r>
              <a:rPr lang="en-CA" u="sng" dirty="0"/>
              <a:t>second verse</a:t>
            </a:r>
            <a:r>
              <a:rPr lang="en-CA" dirty="0"/>
              <a:t> in </a:t>
            </a:r>
            <a:r>
              <a:rPr lang="en-CA" b="1" dirty="0">
                <a:solidFill>
                  <a:srgbClr val="C00000"/>
                </a:solidFill>
              </a:rPr>
              <a:t>y</a:t>
            </a:r>
            <a:r>
              <a:rPr lang="en-CA" b="1" u="sng" dirty="0">
                <a:solidFill>
                  <a:srgbClr val="C00000"/>
                </a:solidFill>
              </a:rPr>
              <a:t>our</a:t>
            </a:r>
            <a:r>
              <a:rPr lang="en-CA" dirty="0"/>
              <a:t> Scripture edition?</a:t>
            </a:r>
          </a:p>
        </p:txBody>
      </p:sp>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84858" y="6543367"/>
            <a:ext cx="607142" cy="291178"/>
          </a:xfrm>
        </p:spPr>
        <p:txBody>
          <a:bodyPr/>
          <a:lstStyle/>
          <a:p>
            <a:fld id="{CAB0B796-0BEC-434C-B7F9-2382C16E0666}" type="slidenum">
              <a:rPr lang="en-CA" smtClean="0">
                <a:solidFill>
                  <a:schemeClr val="tx1"/>
                </a:solidFill>
              </a:rPr>
              <a:t>66</a:t>
            </a:fld>
            <a:endParaRPr lang="en-CA" dirty="0">
              <a:solidFill>
                <a:schemeClr val="tx1"/>
              </a:solidFill>
            </a:endParaRPr>
          </a:p>
        </p:txBody>
      </p:sp>
      <p:pic>
        <p:nvPicPr>
          <p:cNvPr id="5" name="Picture 4" descr="C:\Users\Rae\Desktop\blue face small mouth.png">
            <a:extLst>
              <a:ext uri="{FF2B5EF4-FFF2-40B4-BE49-F238E27FC236}">
                <a16:creationId xmlns:a16="http://schemas.microsoft.com/office/drawing/2014/main" id="{BC755BB3-9CA6-4245-873D-0B0F3346C3A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406333" y="4616682"/>
            <a:ext cx="1363653" cy="1389710"/>
          </a:xfrm>
          <a:prstGeom prst="rect">
            <a:avLst/>
          </a:prstGeom>
          <a:noFill/>
          <a:effectLst>
            <a:glow rad="127000">
              <a:schemeClr val="bg1"/>
            </a:glow>
          </a:effectLst>
          <a:extLst>
            <a:ext uri="{909E8E84-426E-40DD-AFC4-6F175D3DCCD1}">
              <a14:hiddenFill xmlns:a14="http://schemas.microsoft.com/office/drawing/2010/main">
                <a:solidFill>
                  <a:srgbClr val="FFFFFF"/>
                </a:solidFill>
              </a14:hiddenFill>
            </a:ext>
          </a:extLst>
        </p:spPr>
      </p:pic>
      <p:sp>
        <p:nvSpPr>
          <p:cNvPr id="2" name="Thought Bubble: Cloud 1">
            <a:extLst>
              <a:ext uri="{FF2B5EF4-FFF2-40B4-BE49-F238E27FC236}">
                <a16:creationId xmlns:a16="http://schemas.microsoft.com/office/drawing/2014/main" id="{C0669C97-A5F2-46F6-9D67-8B2ED22A1C77}"/>
              </a:ext>
            </a:extLst>
          </p:cNvPr>
          <p:cNvSpPr/>
          <p:nvPr/>
        </p:nvSpPr>
        <p:spPr>
          <a:xfrm>
            <a:off x="275033" y="1167933"/>
            <a:ext cx="9619143" cy="4546713"/>
          </a:xfrm>
          <a:prstGeom prst="cloudCallout">
            <a:avLst>
              <a:gd name="adj1" fmla="val 54071"/>
              <a:gd name="adj2" fmla="val 30773"/>
            </a:avLst>
          </a:prstGeom>
          <a:solidFill>
            <a:schemeClr val="accent2"/>
          </a:solidFill>
          <a:ln w="762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5400" dirty="0">
                <a:ln w="28575">
                  <a:solidFill>
                    <a:sysClr val="windowText" lastClr="000000"/>
                  </a:solidFill>
                </a:ln>
                <a:gradFill>
                  <a:gsLst>
                    <a:gs pos="95455">
                      <a:schemeClr val="tx1"/>
                    </a:gs>
                    <a:gs pos="38000">
                      <a:srgbClr val="ADB1B9"/>
                    </a:gs>
                    <a:gs pos="17000">
                      <a:srgbClr val="00FFFF"/>
                    </a:gs>
                    <a:gs pos="80000">
                      <a:schemeClr val="tx1"/>
                    </a:gs>
                    <a:gs pos="59000">
                      <a:schemeClr val="bg1">
                        <a:lumMod val="50000"/>
                      </a:schemeClr>
                    </a:gs>
                  </a:gsLst>
                  <a:lin ang="3000000" scaled="0"/>
                </a:gradFill>
                <a:latin typeface="Showcard Gothic" panose="04020904020102020604" pitchFamily="82" charset="0"/>
              </a:rPr>
              <a:t>The  </a:t>
            </a:r>
            <a:r>
              <a:rPr lang="en-CA" sz="5400" dirty="0">
                <a:ln w="28575">
                  <a:solidFill>
                    <a:sysClr val="windowText" lastClr="000000"/>
                  </a:solidFill>
                </a:ln>
                <a:gradFill>
                  <a:gsLst>
                    <a:gs pos="95455">
                      <a:schemeClr val="tx1"/>
                    </a:gs>
                    <a:gs pos="38000">
                      <a:srgbClr val="ADB1B9"/>
                    </a:gs>
                    <a:gs pos="17000">
                      <a:srgbClr val="00FFFF"/>
                    </a:gs>
                    <a:gs pos="80000">
                      <a:schemeClr val="tx1"/>
                    </a:gs>
                    <a:gs pos="59000">
                      <a:schemeClr val="bg1">
                        <a:lumMod val="50000"/>
                      </a:schemeClr>
                    </a:gs>
                  </a:gsLst>
                  <a:lin ang="3000000" scaled="0"/>
                </a:gradFill>
                <a:effectLst>
                  <a:outerShdw blurRad="50800" dist="50800" dir="5400000" sx="105000" sy="105000" algn="ctr" rotWithShape="0">
                    <a:srgbClr val="00FF00"/>
                  </a:outerShdw>
                </a:effectLst>
                <a:latin typeface="Showcard Gothic" panose="04020904020102020604" pitchFamily="82" charset="0"/>
              </a:rPr>
              <a:t>Missing Component</a:t>
            </a:r>
            <a:r>
              <a:rPr lang="en-CA" sz="5400" dirty="0">
                <a:ln w="28575">
                  <a:solidFill>
                    <a:sysClr val="windowText" lastClr="000000"/>
                  </a:solidFill>
                </a:ln>
                <a:gradFill>
                  <a:gsLst>
                    <a:gs pos="95455">
                      <a:schemeClr val="tx1"/>
                    </a:gs>
                    <a:gs pos="38000">
                      <a:srgbClr val="ADB1B9"/>
                    </a:gs>
                    <a:gs pos="17000">
                      <a:srgbClr val="00FFFF"/>
                    </a:gs>
                    <a:gs pos="80000">
                      <a:schemeClr val="tx1"/>
                    </a:gs>
                    <a:gs pos="59000">
                      <a:schemeClr val="bg1">
                        <a:lumMod val="50000"/>
                      </a:schemeClr>
                    </a:gs>
                  </a:gsLst>
                  <a:lin ang="3000000" scaled="0"/>
                </a:gradFill>
                <a:latin typeface="Showcard Gothic" panose="04020904020102020604" pitchFamily="82" charset="0"/>
              </a:rPr>
              <a:t>! </a:t>
            </a:r>
          </a:p>
          <a:p>
            <a:pPr algn="ctr"/>
            <a:r>
              <a:rPr lang="en-CA" sz="5400" dirty="0">
                <a:ln w="28575">
                  <a:solidFill>
                    <a:sysClr val="windowText" lastClr="000000"/>
                  </a:solidFill>
                </a:ln>
                <a:gradFill>
                  <a:gsLst>
                    <a:gs pos="95455">
                      <a:schemeClr val="tx1"/>
                    </a:gs>
                    <a:gs pos="38000">
                      <a:srgbClr val="ADB1B9"/>
                    </a:gs>
                    <a:gs pos="17000">
                      <a:srgbClr val="00FFFF"/>
                    </a:gs>
                    <a:gs pos="80000">
                      <a:schemeClr val="tx1"/>
                    </a:gs>
                    <a:gs pos="59000">
                      <a:schemeClr val="bg1">
                        <a:lumMod val="50000"/>
                      </a:schemeClr>
                    </a:gs>
                  </a:gsLst>
                  <a:lin ang="3000000" scaled="0"/>
                </a:gradFill>
                <a:latin typeface="Showcard Gothic" panose="04020904020102020604" pitchFamily="82" charset="0"/>
              </a:rPr>
              <a:t>What  is  it?</a:t>
            </a:r>
          </a:p>
        </p:txBody>
      </p:sp>
      <p:sp>
        <p:nvSpPr>
          <p:cNvPr id="6" name="Rectangle: Rounded Corners 5">
            <a:extLst>
              <a:ext uri="{FF2B5EF4-FFF2-40B4-BE49-F238E27FC236}">
                <a16:creationId xmlns:a16="http://schemas.microsoft.com/office/drawing/2014/main" id="{F9670A44-7A1F-4118-919B-83F0748CD719}"/>
              </a:ext>
            </a:extLst>
          </p:cNvPr>
          <p:cNvSpPr/>
          <p:nvPr/>
        </p:nvSpPr>
        <p:spPr>
          <a:xfrm>
            <a:off x="2045935" y="5956271"/>
            <a:ext cx="7117772" cy="670273"/>
          </a:xfrm>
          <a:prstGeom prst="roundRect">
            <a:avLst>
              <a:gd name="adj" fmla="val 50000"/>
            </a:avLst>
          </a:prstGeom>
          <a:solidFill>
            <a:srgbClr val="FFCCFF"/>
          </a:solidFill>
          <a:ln w="76200">
            <a:solidFill>
              <a:srgbClr val="00206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002060"/>
                </a:solidFill>
              </a:rPr>
              <a:t>What occurs when a </a:t>
            </a:r>
            <a:r>
              <a:rPr lang="en-CA" sz="3200" b="1" dirty="0">
                <a:solidFill>
                  <a:srgbClr val="0000FF"/>
                </a:solidFill>
                <a:effectLst>
                  <a:outerShdw blurRad="50800" dist="50800" dir="5400000" sx="103000" sy="103000" algn="ctr" rotWithShape="0">
                    <a:srgbClr val="FFFF00"/>
                  </a:outerShdw>
                </a:effectLst>
                <a:latin typeface="Arial Black" panose="020B0A04020102020204" pitchFamily="34" charset="0"/>
              </a:rPr>
              <a:t>TAV </a:t>
            </a:r>
            <a:r>
              <a:rPr lang="en-CA" sz="3200" dirty="0">
                <a:solidFill>
                  <a:srgbClr val="002060"/>
                </a:solidFill>
              </a:rPr>
              <a:t>is </a:t>
            </a:r>
            <a:r>
              <a:rPr lang="en-CA" sz="3200" b="1" dirty="0">
                <a:solidFill>
                  <a:srgbClr val="FF0000"/>
                </a:solidFill>
              </a:rPr>
              <a:t>dropped?</a:t>
            </a:r>
          </a:p>
        </p:txBody>
      </p:sp>
      <p:sp>
        <p:nvSpPr>
          <p:cNvPr id="7" name="Speech Bubble: Rectangle with Corners Rounded 6">
            <a:extLst>
              <a:ext uri="{FF2B5EF4-FFF2-40B4-BE49-F238E27FC236}">
                <a16:creationId xmlns:a16="http://schemas.microsoft.com/office/drawing/2014/main" id="{00E8082A-22E3-41A1-9E2F-6D86F4C747DC}"/>
              </a:ext>
            </a:extLst>
          </p:cNvPr>
          <p:cNvSpPr/>
          <p:nvPr/>
        </p:nvSpPr>
        <p:spPr>
          <a:xfrm>
            <a:off x="7648938" y="3053363"/>
            <a:ext cx="4044299" cy="775855"/>
          </a:xfrm>
          <a:prstGeom prst="wedgeRoundRectCallout">
            <a:avLst>
              <a:gd name="adj1" fmla="val -73184"/>
              <a:gd name="adj2" fmla="val 307861"/>
              <a:gd name="adj3" fmla="val 16667"/>
            </a:avLst>
          </a:prstGeom>
          <a:solidFill>
            <a:schemeClr val="tx1"/>
          </a:solid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a:ln>
                  <a:solidFill>
                    <a:srgbClr val="0000FF"/>
                  </a:solidFill>
                </a:ln>
                <a:solidFill>
                  <a:srgbClr val="CC00CC"/>
                </a:solidFill>
                <a:effectLst>
                  <a:outerShdw blurRad="50800" dist="50800" dir="5400000" sx="102000" sy="102000" algn="ctr" rotWithShape="0">
                    <a:srgbClr val="00FF00"/>
                  </a:outerShdw>
                </a:effectLst>
                <a:latin typeface="Snap ITC" panose="04040A07060A02020202" pitchFamily="82" charset="0"/>
              </a:rPr>
              <a:t>“SIGNATURE”</a:t>
            </a:r>
            <a:endParaRPr lang="en-CA" dirty="0"/>
          </a:p>
        </p:txBody>
      </p:sp>
    </p:spTree>
    <p:extLst>
      <p:ext uri="{BB962C8B-B14F-4D97-AF65-F5344CB8AC3E}">
        <p14:creationId xmlns:p14="http://schemas.microsoft.com/office/powerpoint/2010/main" val="3923637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83000">
              <a:srgbClr val="7030A0">
                <a:alpha val="53000"/>
              </a:srgb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84858" y="6598783"/>
            <a:ext cx="607142" cy="291178"/>
          </a:xfrm>
        </p:spPr>
        <p:txBody>
          <a:bodyPr/>
          <a:lstStyle/>
          <a:p>
            <a:fld id="{CAB0B796-0BEC-434C-B7F9-2382C16E0666}" type="slidenum">
              <a:rPr lang="en-CA" smtClean="0">
                <a:solidFill>
                  <a:schemeClr val="tx1"/>
                </a:solidFill>
              </a:rPr>
              <a:t>67</a:t>
            </a:fld>
            <a:endParaRPr lang="en-CA" dirty="0">
              <a:solidFill>
                <a:schemeClr val="tx1"/>
              </a:solidFill>
            </a:endParaRPr>
          </a:p>
        </p:txBody>
      </p:sp>
      <p:pic>
        <p:nvPicPr>
          <p:cNvPr id="5" name="Picture 4" descr="C:\Users\Rae\Desktop\blue face small mouth.png">
            <a:extLst>
              <a:ext uri="{FF2B5EF4-FFF2-40B4-BE49-F238E27FC236}">
                <a16:creationId xmlns:a16="http://schemas.microsoft.com/office/drawing/2014/main" id="{BC755BB3-9CA6-4245-873D-0B0F3346C3A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70738" y="4493855"/>
            <a:ext cx="1363653" cy="1389710"/>
          </a:xfrm>
          <a:prstGeom prst="rect">
            <a:avLst/>
          </a:prstGeom>
          <a:noFill/>
          <a:effectLst>
            <a:glow rad="127000">
              <a:schemeClr val="bg1"/>
            </a:glow>
          </a:effectLst>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F9670A44-7A1F-4118-919B-83F0748CD719}"/>
              </a:ext>
            </a:extLst>
          </p:cNvPr>
          <p:cNvSpPr/>
          <p:nvPr/>
        </p:nvSpPr>
        <p:spPr>
          <a:xfrm>
            <a:off x="3908281" y="5968211"/>
            <a:ext cx="8240957" cy="670273"/>
          </a:xfrm>
          <a:prstGeom prst="roundRect">
            <a:avLst>
              <a:gd name="adj" fmla="val 50000"/>
            </a:avLst>
          </a:prstGeom>
          <a:solidFill>
            <a:srgbClr val="FFCCFF"/>
          </a:solidFill>
          <a:ln w="76200">
            <a:solidFill>
              <a:srgbClr val="00206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002060"/>
                </a:solidFill>
              </a:rPr>
              <a:t>What </a:t>
            </a:r>
            <a:r>
              <a:rPr lang="en-CA" sz="3200" u="sng" dirty="0">
                <a:solidFill>
                  <a:srgbClr val="002060"/>
                </a:solidFill>
              </a:rPr>
              <a:t>occurred</a:t>
            </a:r>
            <a:r>
              <a:rPr lang="en-CA" sz="3200" dirty="0">
                <a:solidFill>
                  <a:srgbClr val="002060"/>
                </a:solidFill>
              </a:rPr>
              <a:t> when the              was </a:t>
            </a:r>
            <a:r>
              <a:rPr lang="en-CA" sz="3200" b="1" dirty="0">
                <a:ln>
                  <a:solidFill>
                    <a:sysClr val="windowText" lastClr="000000"/>
                  </a:solidFill>
                </a:ln>
                <a:solidFill>
                  <a:srgbClr val="FF0000"/>
                </a:solidFill>
                <a:effectLst>
                  <a:outerShdw blurRad="50800" dist="50800" dir="5400000" algn="ctr" rotWithShape="0">
                    <a:srgbClr val="00FF00"/>
                  </a:outerShdw>
                </a:effectLst>
              </a:rPr>
              <a:t>dropped?</a:t>
            </a:r>
          </a:p>
        </p:txBody>
      </p:sp>
      <p:sp>
        <p:nvSpPr>
          <p:cNvPr id="10" name="Thought Bubble: Cloud 9">
            <a:extLst>
              <a:ext uri="{FF2B5EF4-FFF2-40B4-BE49-F238E27FC236}">
                <a16:creationId xmlns:a16="http://schemas.microsoft.com/office/drawing/2014/main" id="{D35A271D-AD38-4342-BB02-64CF883DB4FE}"/>
              </a:ext>
            </a:extLst>
          </p:cNvPr>
          <p:cNvSpPr/>
          <p:nvPr/>
        </p:nvSpPr>
        <p:spPr>
          <a:xfrm>
            <a:off x="518563" y="82096"/>
            <a:ext cx="10623205" cy="4522414"/>
          </a:xfrm>
          <a:prstGeom prst="cloudCallout">
            <a:avLst>
              <a:gd name="adj1" fmla="val 24239"/>
              <a:gd name="adj2" fmla="val 79543"/>
            </a:avLst>
          </a:prstGeom>
          <a:solidFill>
            <a:schemeClr val="accent2"/>
          </a:solidFill>
          <a:ln w="76200">
            <a:solidFill>
              <a:srgbClr val="00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dirty="0">
                <a:ln w="28575">
                  <a:solidFill>
                    <a:sysClr val="windowText" lastClr="000000"/>
                  </a:solidFill>
                </a:ln>
                <a:gradFill>
                  <a:gsLst>
                    <a:gs pos="95455">
                      <a:srgbClr val="0000FF"/>
                    </a:gs>
                    <a:gs pos="38000">
                      <a:srgbClr val="FFCCFF"/>
                    </a:gs>
                    <a:gs pos="17000">
                      <a:srgbClr val="00FFFF"/>
                    </a:gs>
                    <a:gs pos="80000">
                      <a:schemeClr val="accent5">
                        <a:lumMod val="75000"/>
                      </a:schemeClr>
                    </a:gs>
                    <a:gs pos="59000">
                      <a:srgbClr val="FFFF00"/>
                    </a:gs>
                  </a:gsLst>
                  <a:lin ang="3000000" scaled="0"/>
                </a:gradFill>
                <a:latin typeface="Showcard Gothic" panose="04020904020102020604" pitchFamily="82" charset="0"/>
              </a:rPr>
              <a:t>EXACTLY  WHAT  WAS ACTUALLY  ESTABLISHED  AS </a:t>
            </a:r>
            <a:r>
              <a:rPr lang="en-CA" sz="6000" u="sng" dirty="0">
                <a:ln w="28575">
                  <a:solidFill>
                    <a:sysClr val="windowText" lastClr="000000"/>
                  </a:solidFill>
                </a:ln>
                <a:gradFill>
                  <a:gsLst>
                    <a:gs pos="95455">
                      <a:srgbClr val="0000FF"/>
                    </a:gs>
                    <a:gs pos="38000">
                      <a:srgbClr val="FFCCFF"/>
                    </a:gs>
                    <a:gs pos="17000">
                      <a:srgbClr val="00FFFF"/>
                    </a:gs>
                    <a:gs pos="80000">
                      <a:schemeClr val="accent5">
                        <a:lumMod val="75000"/>
                      </a:schemeClr>
                    </a:gs>
                    <a:gs pos="59000">
                      <a:srgbClr val="FFFF00"/>
                    </a:gs>
                  </a:gsLst>
                  <a:lin ang="3000000" scaled="0"/>
                </a:gradFill>
                <a:latin typeface="Showcard Gothic" panose="04020904020102020604" pitchFamily="82" charset="0"/>
              </a:rPr>
              <a:t>A SIGNATURE</a:t>
            </a:r>
            <a:r>
              <a:rPr lang="en-CA" sz="4000" dirty="0">
                <a:ln w="28575">
                  <a:solidFill>
                    <a:sysClr val="windowText" lastClr="000000"/>
                  </a:solidFill>
                </a:ln>
                <a:gradFill>
                  <a:gsLst>
                    <a:gs pos="95455">
                      <a:srgbClr val="0000FF"/>
                    </a:gs>
                    <a:gs pos="38000">
                      <a:srgbClr val="FFCCFF"/>
                    </a:gs>
                    <a:gs pos="17000">
                      <a:srgbClr val="00FFFF"/>
                    </a:gs>
                    <a:gs pos="80000">
                      <a:schemeClr val="accent5">
                        <a:lumMod val="75000"/>
                      </a:schemeClr>
                    </a:gs>
                    <a:gs pos="59000">
                      <a:srgbClr val="FFFF00"/>
                    </a:gs>
                  </a:gsLst>
                  <a:lin ang="3000000" scaled="0"/>
                </a:gradFill>
                <a:latin typeface="Showcard Gothic" panose="04020904020102020604" pitchFamily="82" charset="0"/>
              </a:rPr>
              <a:t>, IN  THE FIRST  MOMENTS  OF CREATION?</a:t>
            </a:r>
          </a:p>
        </p:txBody>
      </p:sp>
      <p:sp>
        <p:nvSpPr>
          <p:cNvPr id="7" name="Speech Bubble: Rectangle with Corners Rounded 6">
            <a:extLst>
              <a:ext uri="{FF2B5EF4-FFF2-40B4-BE49-F238E27FC236}">
                <a16:creationId xmlns:a16="http://schemas.microsoft.com/office/drawing/2014/main" id="{00E8082A-22E3-41A1-9E2F-6D86F4C747DC}"/>
              </a:ext>
            </a:extLst>
          </p:cNvPr>
          <p:cNvSpPr/>
          <p:nvPr/>
        </p:nvSpPr>
        <p:spPr>
          <a:xfrm>
            <a:off x="7887697" y="4087279"/>
            <a:ext cx="4044299" cy="813153"/>
          </a:xfrm>
          <a:prstGeom prst="wedgeRoundRectCallout">
            <a:avLst>
              <a:gd name="adj1" fmla="val -26566"/>
              <a:gd name="adj2" fmla="val 177056"/>
              <a:gd name="adj3" fmla="val 16667"/>
            </a:avLst>
          </a:prstGeom>
          <a:solidFill>
            <a:schemeClr val="tx1"/>
          </a:solid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a:ln>
                  <a:solidFill>
                    <a:srgbClr val="0000FF"/>
                  </a:solidFill>
                </a:ln>
                <a:solidFill>
                  <a:srgbClr val="CC00CC"/>
                </a:solidFill>
                <a:effectLst>
                  <a:outerShdw blurRad="50800" dist="50800" dir="5400000" sx="102000" sy="102000" algn="ctr" rotWithShape="0">
                    <a:srgbClr val="00FF00"/>
                  </a:outerShdw>
                </a:effectLst>
                <a:latin typeface="Snap ITC" panose="04040A07060A02020202" pitchFamily="82" charset="0"/>
              </a:rPr>
              <a:t>“SIGNATURE”</a:t>
            </a:r>
            <a:endParaRPr lang="en-CA" dirty="0"/>
          </a:p>
        </p:txBody>
      </p:sp>
      <p:sp>
        <p:nvSpPr>
          <p:cNvPr id="8" name="Speech Bubble: Rectangle with Corners Rounded 7">
            <a:extLst>
              <a:ext uri="{FF2B5EF4-FFF2-40B4-BE49-F238E27FC236}">
                <a16:creationId xmlns:a16="http://schemas.microsoft.com/office/drawing/2014/main" id="{CEC9AABB-E0E3-45E5-85A0-727206466C5A}"/>
              </a:ext>
            </a:extLst>
          </p:cNvPr>
          <p:cNvSpPr/>
          <p:nvPr/>
        </p:nvSpPr>
        <p:spPr>
          <a:xfrm>
            <a:off x="42762" y="1422401"/>
            <a:ext cx="1693674" cy="2424886"/>
          </a:xfrm>
          <a:prstGeom prst="wedgeRoundRectCallout">
            <a:avLst>
              <a:gd name="adj1" fmla="val 71940"/>
              <a:gd name="adj2" fmla="val -15490"/>
              <a:gd name="adj3" fmla="val 16667"/>
            </a:avLst>
          </a:prstGeom>
          <a:solidFill>
            <a:schemeClr val="tx1"/>
          </a:solid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a:ln>
                  <a:solidFill>
                    <a:srgbClr val="0000FF"/>
                  </a:solidFill>
                </a:ln>
                <a:solidFill>
                  <a:srgbClr val="CC00CC"/>
                </a:solidFill>
                <a:effectLst>
                  <a:outerShdw blurRad="50800" dist="50800" dir="5400000" sx="102000" sy="102000" algn="ctr" rotWithShape="0">
                    <a:srgbClr val="00FF00"/>
                  </a:outerShdw>
                </a:effectLst>
                <a:latin typeface="Snap ITC" panose="04040A07060A02020202" pitchFamily="82" charset="0"/>
              </a:rPr>
              <a:t>Was </a:t>
            </a:r>
            <a:r>
              <a:rPr lang="en-CA" sz="3200" dirty="0">
                <a:ln>
                  <a:solidFill>
                    <a:srgbClr val="0000FF"/>
                  </a:solidFill>
                </a:ln>
                <a:solidFill>
                  <a:srgbClr val="00FFFF"/>
                </a:solidFill>
                <a:effectLst>
                  <a:glow rad="127000">
                    <a:srgbClr val="FF9900"/>
                  </a:glow>
                  <a:outerShdw blurRad="50800" dist="50800" dir="5400000" sx="102000" sy="102000" algn="ctr" rotWithShape="0">
                    <a:srgbClr val="00FF00"/>
                  </a:outerShdw>
                </a:effectLst>
                <a:latin typeface="Snap ITC" panose="04040A07060A02020202" pitchFamily="82" charset="0"/>
              </a:rPr>
              <a:t>Light</a:t>
            </a:r>
            <a:r>
              <a:rPr lang="en-CA" sz="3200" dirty="0">
                <a:ln>
                  <a:solidFill>
                    <a:srgbClr val="0000FF"/>
                  </a:solidFill>
                </a:ln>
                <a:solidFill>
                  <a:srgbClr val="CC00CC"/>
                </a:solidFill>
                <a:effectLst>
                  <a:outerShdw blurRad="50800" dist="50800" dir="5400000" sx="102000" sy="102000" algn="ctr" rotWithShape="0">
                    <a:srgbClr val="00FF00"/>
                  </a:outerShdw>
                </a:effectLst>
                <a:latin typeface="Snap ITC" panose="04040A07060A02020202" pitchFamily="82" charset="0"/>
              </a:rPr>
              <a:t> First???</a:t>
            </a:r>
            <a:endParaRPr lang="en-CA" dirty="0"/>
          </a:p>
        </p:txBody>
      </p:sp>
      <p:sp>
        <p:nvSpPr>
          <p:cNvPr id="2" name="Rectangle: Rounded Corners 1">
            <a:extLst>
              <a:ext uri="{FF2B5EF4-FFF2-40B4-BE49-F238E27FC236}">
                <a16:creationId xmlns:a16="http://schemas.microsoft.com/office/drawing/2014/main" id="{9C37BB05-00B6-4DF3-A6D9-2C105D3312EB}"/>
              </a:ext>
            </a:extLst>
          </p:cNvPr>
          <p:cNvSpPr/>
          <p:nvPr/>
        </p:nvSpPr>
        <p:spPr>
          <a:xfrm>
            <a:off x="8341859" y="6009508"/>
            <a:ext cx="1182254" cy="606659"/>
          </a:xfrm>
          <a:prstGeom prst="roundRect">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a:solidFill>
                    <a:srgbClr val="C00000"/>
                  </a:solidFill>
                </a:ln>
                <a:solidFill>
                  <a:srgbClr val="0000FF"/>
                </a:solidFill>
                <a:effectLst>
                  <a:outerShdw blurRad="50800" dist="50800" dir="5400000" sx="103000" sy="103000" algn="ctr" rotWithShape="0">
                    <a:srgbClr val="FFFF00"/>
                  </a:outerShdw>
                </a:effectLst>
                <a:latin typeface="Arial Black" panose="020B0A04020102020204" pitchFamily="34" charset="0"/>
              </a:rPr>
              <a:t>TAV</a:t>
            </a:r>
            <a:endParaRPr lang="en-CA" dirty="0"/>
          </a:p>
        </p:txBody>
      </p:sp>
      <p:sp>
        <p:nvSpPr>
          <p:cNvPr id="9" name="Speech Bubble: Rectangle with Corners Rounded 8">
            <a:extLst>
              <a:ext uri="{FF2B5EF4-FFF2-40B4-BE49-F238E27FC236}">
                <a16:creationId xmlns:a16="http://schemas.microsoft.com/office/drawing/2014/main" id="{9491E61F-90F1-4D0E-A978-E6C5C94722CA}"/>
              </a:ext>
            </a:extLst>
          </p:cNvPr>
          <p:cNvSpPr/>
          <p:nvPr/>
        </p:nvSpPr>
        <p:spPr>
          <a:xfrm>
            <a:off x="42762" y="4087279"/>
            <a:ext cx="4044299" cy="2064850"/>
          </a:xfrm>
          <a:prstGeom prst="wedgeRoundRectCallout">
            <a:avLst>
              <a:gd name="adj1" fmla="val 76568"/>
              <a:gd name="adj2" fmla="val 48773"/>
              <a:gd name="adj3" fmla="val 16667"/>
            </a:avLst>
          </a:prstGeom>
          <a:solidFill>
            <a:schemeClr val="tx1"/>
          </a:solid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a:ln>
                  <a:solidFill>
                    <a:srgbClr val="0000FF"/>
                  </a:solidFill>
                </a:ln>
                <a:solidFill>
                  <a:srgbClr val="CC00CC"/>
                </a:solidFill>
                <a:effectLst>
                  <a:outerShdw blurRad="50800" dist="50800" dir="5400000" sx="102000" sy="102000" algn="ctr" rotWithShape="0">
                    <a:srgbClr val="00FF00"/>
                  </a:outerShdw>
                </a:effectLst>
                <a:latin typeface="Snap ITC" panose="04040A07060A02020202" pitchFamily="82" charset="0"/>
              </a:rPr>
              <a:t>Exactly WHAT </a:t>
            </a:r>
            <a:r>
              <a:rPr lang="en-CA" sz="3200" dirty="0">
                <a:ln>
                  <a:solidFill>
                    <a:srgbClr val="0000FF"/>
                  </a:solidFill>
                </a:ln>
                <a:solidFill>
                  <a:srgbClr val="FF0000"/>
                </a:solidFill>
                <a:effectLst>
                  <a:outerShdw blurRad="50800" dist="50800" dir="5400000" sx="102000" sy="102000" algn="ctr" rotWithShape="0">
                    <a:srgbClr val="00FF00"/>
                  </a:outerShdw>
                </a:effectLst>
                <a:latin typeface="Snap ITC" panose="04040A07060A02020202" pitchFamily="82" charset="0"/>
              </a:rPr>
              <a:t>TRAIT</a:t>
            </a:r>
            <a:r>
              <a:rPr lang="en-CA" sz="3200" dirty="0">
                <a:ln>
                  <a:solidFill>
                    <a:srgbClr val="0000FF"/>
                  </a:solidFill>
                </a:ln>
                <a:solidFill>
                  <a:srgbClr val="CC00CC"/>
                </a:solidFill>
                <a:effectLst>
                  <a:outerShdw blurRad="50800" dist="50800" dir="5400000" sx="102000" sy="102000" algn="ctr" rotWithShape="0">
                    <a:srgbClr val="00FF00"/>
                  </a:outerShdw>
                </a:effectLst>
                <a:latin typeface="Snap ITC" panose="04040A07060A02020202" pitchFamily="82" charset="0"/>
              </a:rPr>
              <a:t> was ESTABISHED?</a:t>
            </a:r>
            <a:br>
              <a:rPr lang="en-CA" sz="3200" dirty="0">
                <a:ln>
                  <a:solidFill>
                    <a:srgbClr val="0000FF"/>
                  </a:solidFill>
                </a:ln>
                <a:solidFill>
                  <a:srgbClr val="CC00CC"/>
                </a:solidFill>
                <a:effectLst>
                  <a:outerShdw blurRad="50800" dist="50800" dir="5400000" sx="102000" sy="102000" algn="ctr" rotWithShape="0">
                    <a:srgbClr val="00FF00"/>
                  </a:outerShdw>
                </a:effectLst>
                <a:latin typeface="Snap ITC" panose="04040A07060A02020202" pitchFamily="82" charset="0"/>
              </a:rPr>
            </a:br>
            <a:r>
              <a:rPr lang="en-CA" sz="3200" dirty="0">
                <a:ln>
                  <a:solidFill>
                    <a:srgbClr val="0000FF"/>
                  </a:solidFill>
                </a:ln>
                <a:solidFill>
                  <a:schemeClr val="tx1"/>
                </a:solidFill>
                <a:effectLst>
                  <a:outerShdw blurRad="50800" dist="50800" dir="5400000" sx="102000" sy="102000" algn="ctr" rotWithShape="0">
                    <a:srgbClr val="00FF00"/>
                  </a:outerShdw>
                </a:effectLst>
                <a:latin typeface="Showcard Gothic" panose="04020904020102020604" pitchFamily="82" charset="0"/>
              </a:rPr>
              <a:t>DARKNESS?</a:t>
            </a:r>
            <a:r>
              <a:rPr lang="en-CA" sz="3200" dirty="0">
                <a:ln>
                  <a:solidFill>
                    <a:srgbClr val="0000FF"/>
                  </a:solidFill>
                </a:ln>
                <a:solidFill>
                  <a:schemeClr val="tx1"/>
                </a:solidFill>
                <a:effectLst>
                  <a:outerShdw blurRad="50800" dist="50800" dir="5400000" sx="102000" sy="102000" algn="ctr" rotWithShape="0">
                    <a:srgbClr val="00FF00"/>
                  </a:outerShdw>
                </a:effectLst>
                <a:latin typeface="Snap ITC" panose="04040A07060A02020202" pitchFamily="82" charset="0"/>
              </a:rPr>
              <a:t> </a:t>
            </a:r>
            <a:endParaRPr lang="en-CA" dirty="0">
              <a:solidFill>
                <a:schemeClr val="tx1"/>
              </a:solidFill>
            </a:endParaRPr>
          </a:p>
        </p:txBody>
      </p:sp>
    </p:spTree>
    <p:extLst>
      <p:ext uri="{BB962C8B-B14F-4D97-AF65-F5344CB8AC3E}">
        <p14:creationId xmlns:p14="http://schemas.microsoft.com/office/powerpoint/2010/main" val="3966948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2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par>
                          <p:cTn id="18" fill="hold">
                            <p:stCondLst>
                              <p:cond delay="500"/>
                            </p:stCondLst>
                            <p:childTnLst>
                              <p:par>
                                <p:cTn id="19" presetID="16" presetClass="entr" presetSubtype="21"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83000">
              <a:srgbClr val="7030A0">
                <a:alpha val="53000"/>
              </a:srgb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84858" y="6543367"/>
            <a:ext cx="607142" cy="291178"/>
          </a:xfrm>
        </p:spPr>
        <p:txBody>
          <a:bodyPr/>
          <a:lstStyle/>
          <a:p>
            <a:fld id="{CAB0B796-0BEC-434C-B7F9-2382C16E0666}" type="slidenum">
              <a:rPr lang="en-CA" smtClean="0">
                <a:solidFill>
                  <a:schemeClr val="tx1"/>
                </a:solidFill>
              </a:rPr>
              <a:t>68</a:t>
            </a:fld>
            <a:endParaRPr lang="en-CA" dirty="0">
              <a:solidFill>
                <a:schemeClr val="tx1"/>
              </a:solidFill>
            </a:endParaRPr>
          </a:p>
        </p:txBody>
      </p:sp>
      <p:sp>
        <p:nvSpPr>
          <p:cNvPr id="2" name="Thought Bubble: Cloud 1">
            <a:extLst>
              <a:ext uri="{FF2B5EF4-FFF2-40B4-BE49-F238E27FC236}">
                <a16:creationId xmlns:a16="http://schemas.microsoft.com/office/drawing/2014/main" id="{C0669C97-A5F2-46F6-9D67-8B2ED22A1C77}"/>
              </a:ext>
            </a:extLst>
          </p:cNvPr>
          <p:cNvSpPr/>
          <p:nvPr/>
        </p:nvSpPr>
        <p:spPr>
          <a:xfrm>
            <a:off x="238088" y="2105393"/>
            <a:ext cx="9619143" cy="4546713"/>
          </a:xfrm>
          <a:prstGeom prst="cloudCallout">
            <a:avLst>
              <a:gd name="adj1" fmla="val 54071"/>
              <a:gd name="adj2" fmla="val 30773"/>
            </a:avLst>
          </a:prstGeom>
          <a:solidFill>
            <a:schemeClr val="accent2"/>
          </a:solidFill>
          <a:ln w="762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5400" dirty="0">
                <a:ln w="28575">
                  <a:solidFill>
                    <a:sysClr val="windowText" lastClr="000000"/>
                  </a:solidFill>
                </a:ln>
                <a:gradFill>
                  <a:gsLst>
                    <a:gs pos="95455">
                      <a:schemeClr val="tx1"/>
                    </a:gs>
                    <a:gs pos="38000">
                      <a:srgbClr val="ADB1B9"/>
                    </a:gs>
                    <a:gs pos="17000">
                      <a:srgbClr val="00FFFF"/>
                    </a:gs>
                    <a:gs pos="80000">
                      <a:schemeClr val="tx1"/>
                    </a:gs>
                    <a:gs pos="59000">
                      <a:schemeClr val="bg1">
                        <a:lumMod val="50000"/>
                      </a:schemeClr>
                    </a:gs>
                  </a:gsLst>
                  <a:lin ang="3000000" scaled="0"/>
                </a:gradFill>
                <a:latin typeface="Showcard Gothic" panose="04020904020102020604" pitchFamily="82" charset="0"/>
              </a:rPr>
              <a:t>Is      H1961 - </a:t>
            </a:r>
            <a:br>
              <a:rPr lang="en-CA" sz="5400" dirty="0">
                <a:ln w="28575">
                  <a:solidFill>
                    <a:sysClr val="windowText" lastClr="000000"/>
                  </a:solidFill>
                </a:ln>
                <a:gradFill>
                  <a:gsLst>
                    <a:gs pos="95455">
                      <a:schemeClr val="tx1"/>
                    </a:gs>
                    <a:gs pos="38000">
                      <a:srgbClr val="ADB1B9"/>
                    </a:gs>
                    <a:gs pos="17000">
                      <a:srgbClr val="00FFFF"/>
                    </a:gs>
                    <a:gs pos="80000">
                      <a:schemeClr val="tx1"/>
                    </a:gs>
                    <a:gs pos="59000">
                      <a:schemeClr val="bg1">
                        <a:lumMod val="50000"/>
                      </a:schemeClr>
                    </a:gs>
                  </a:gsLst>
                  <a:lin ang="3000000" scaled="0"/>
                </a:gradFill>
                <a:latin typeface="Showcard Gothic" panose="04020904020102020604" pitchFamily="82" charset="0"/>
              </a:rPr>
            </a:br>
            <a:r>
              <a:rPr lang="en-CA" sz="5400" dirty="0">
                <a:ln w="28575">
                  <a:solidFill>
                    <a:sysClr val="windowText" lastClr="000000"/>
                  </a:solidFill>
                </a:ln>
                <a:gradFill>
                  <a:gsLst>
                    <a:gs pos="95455">
                      <a:schemeClr val="tx1"/>
                    </a:gs>
                    <a:gs pos="38000">
                      <a:srgbClr val="ADB1B9"/>
                    </a:gs>
                    <a:gs pos="17000">
                      <a:srgbClr val="00FFFF"/>
                    </a:gs>
                    <a:gs pos="80000">
                      <a:schemeClr val="tx1"/>
                    </a:gs>
                    <a:gs pos="59000">
                      <a:schemeClr val="bg1">
                        <a:lumMod val="50000"/>
                      </a:schemeClr>
                    </a:gs>
                  </a:gsLst>
                  <a:lin ang="3000000" scaled="0"/>
                </a:gradFill>
                <a:latin typeface="Showcard Gothic" panose="04020904020102020604" pitchFamily="82" charset="0"/>
              </a:rPr>
              <a:t>ei</a:t>
            </a:r>
            <a:r>
              <a:rPr lang="en-CA" sz="5400" dirty="0">
                <a:ln w="28575">
                  <a:solidFill>
                    <a:sysClr val="windowText" lastClr="000000"/>
                  </a:solidFill>
                </a:ln>
                <a:solidFill>
                  <a:srgbClr val="00FF00"/>
                </a:solidFill>
                <a:latin typeface="Showcard Gothic" panose="04020904020102020604" pitchFamily="82" charset="0"/>
              </a:rPr>
              <a:t>t</a:t>
            </a:r>
            <a:r>
              <a:rPr lang="en-CA" sz="5400" dirty="0">
                <a:ln w="28575">
                  <a:solidFill>
                    <a:sysClr val="windowText" lastClr="000000"/>
                  </a:solidFill>
                </a:ln>
                <a:gradFill>
                  <a:gsLst>
                    <a:gs pos="95455">
                      <a:schemeClr val="tx1"/>
                    </a:gs>
                    <a:gs pos="38000">
                      <a:srgbClr val="ADB1B9"/>
                    </a:gs>
                    <a:gs pos="17000">
                      <a:srgbClr val="00FFFF"/>
                    </a:gs>
                    <a:gs pos="80000">
                      <a:schemeClr val="tx1"/>
                    </a:gs>
                    <a:gs pos="59000">
                      <a:schemeClr val="bg1">
                        <a:lumMod val="50000"/>
                      </a:schemeClr>
                    </a:gs>
                  </a:gsLst>
                  <a:lin ang="3000000" scaled="0"/>
                </a:gradFill>
                <a:latin typeface="Showcard Gothic" panose="04020904020102020604" pitchFamily="82" charset="0"/>
              </a:rPr>
              <a:t>he  -  or </a:t>
            </a:r>
            <a:br>
              <a:rPr lang="en-CA" sz="5400" dirty="0">
                <a:ln w="28575">
                  <a:solidFill>
                    <a:sysClr val="windowText" lastClr="000000"/>
                  </a:solidFill>
                </a:ln>
                <a:gradFill>
                  <a:gsLst>
                    <a:gs pos="95455">
                      <a:schemeClr val="tx1"/>
                    </a:gs>
                    <a:gs pos="38000">
                      <a:srgbClr val="ADB1B9"/>
                    </a:gs>
                    <a:gs pos="17000">
                      <a:srgbClr val="00FFFF"/>
                    </a:gs>
                    <a:gs pos="80000">
                      <a:schemeClr val="tx1"/>
                    </a:gs>
                    <a:gs pos="59000">
                      <a:schemeClr val="bg1">
                        <a:lumMod val="50000"/>
                      </a:schemeClr>
                    </a:gs>
                  </a:gsLst>
                  <a:lin ang="3000000" scaled="0"/>
                </a:gradFill>
                <a:latin typeface="Showcard Gothic" panose="04020904020102020604" pitchFamily="82" charset="0"/>
              </a:rPr>
            </a:br>
            <a:r>
              <a:rPr lang="en-CA" sz="5400" dirty="0" err="1">
                <a:ln w="28575">
                  <a:solidFill>
                    <a:sysClr val="windowText" lastClr="000000"/>
                  </a:solidFill>
                </a:ln>
                <a:gradFill>
                  <a:gsLst>
                    <a:gs pos="95455">
                      <a:schemeClr val="tx1"/>
                    </a:gs>
                    <a:gs pos="38000">
                      <a:srgbClr val="ADB1B9"/>
                    </a:gs>
                    <a:gs pos="17000">
                      <a:srgbClr val="00FFFF"/>
                    </a:gs>
                    <a:gs pos="80000">
                      <a:schemeClr val="tx1"/>
                    </a:gs>
                    <a:gs pos="59000">
                      <a:schemeClr val="bg1">
                        <a:lumMod val="50000"/>
                      </a:schemeClr>
                    </a:gs>
                  </a:gsLst>
                  <a:lin ang="3000000" scaled="0"/>
                </a:gradFill>
                <a:latin typeface="Showcard Gothic" panose="04020904020102020604" pitchFamily="82" charset="0"/>
              </a:rPr>
              <a:t>Hayah</a:t>
            </a:r>
            <a:r>
              <a:rPr lang="en-CA" sz="5400" dirty="0">
                <a:ln w="28575">
                  <a:solidFill>
                    <a:sysClr val="windowText" lastClr="000000"/>
                  </a:solidFill>
                </a:ln>
                <a:gradFill>
                  <a:gsLst>
                    <a:gs pos="95455">
                      <a:schemeClr val="tx1"/>
                    </a:gs>
                    <a:gs pos="38000">
                      <a:srgbClr val="ADB1B9"/>
                    </a:gs>
                    <a:gs pos="17000">
                      <a:srgbClr val="00FFFF"/>
                    </a:gs>
                    <a:gs pos="80000">
                      <a:schemeClr val="tx1"/>
                    </a:gs>
                    <a:gs pos="59000">
                      <a:schemeClr val="bg1">
                        <a:lumMod val="50000"/>
                      </a:schemeClr>
                    </a:gs>
                  </a:gsLst>
                  <a:lin ang="3000000" scaled="0"/>
                </a:gradFill>
                <a:latin typeface="Showcard Gothic" panose="04020904020102020604" pitchFamily="82" charset="0"/>
              </a:rPr>
              <a:t>?</a:t>
            </a:r>
          </a:p>
        </p:txBody>
      </p:sp>
      <p:sp>
        <p:nvSpPr>
          <p:cNvPr id="8" name="Speech Bubble: Rectangle with Corners Rounded 7">
            <a:extLst>
              <a:ext uri="{FF2B5EF4-FFF2-40B4-BE49-F238E27FC236}">
                <a16:creationId xmlns:a16="http://schemas.microsoft.com/office/drawing/2014/main" id="{AF0DC849-0B49-408F-9AE7-D685845E01C7}"/>
              </a:ext>
            </a:extLst>
          </p:cNvPr>
          <p:cNvSpPr/>
          <p:nvPr/>
        </p:nvSpPr>
        <p:spPr>
          <a:xfrm>
            <a:off x="2854035" y="205894"/>
            <a:ext cx="4045527" cy="1911928"/>
          </a:xfrm>
          <a:prstGeom prst="wedgeRoundRectCallout">
            <a:avLst>
              <a:gd name="adj1" fmla="val -28632"/>
              <a:gd name="adj2" fmla="val 143692"/>
              <a:gd name="adj3" fmla="val 16667"/>
            </a:avLst>
          </a:prstGeom>
          <a:solidFill>
            <a:schemeClr val="tx1"/>
          </a:solidFill>
          <a:ln w="7620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dirty="0">
                <a:ln>
                  <a:solidFill>
                    <a:srgbClr val="0000FF"/>
                  </a:solidFill>
                </a:ln>
                <a:solidFill>
                  <a:srgbClr val="CC00CC"/>
                </a:solidFill>
                <a:effectLst>
                  <a:outerShdw blurRad="50800" dist="50800" dir="5400000" sx="102000" sy="102000" algn="ctr" rotWithShape="0">
                    <a:srgbClr val="00FF00"/>
                  </a:outerShdw>
                </a:effectLst>
                <a:latin typeface="Snap ITC" panose="04040A07060A02020202" pitchFamily="82" charset="0"/>
              </a:rPr>
              <a:t>Is it </a:t>
            </a:r>
            <a:r>
              <a:rPr lang="en-CA" sz="3200" dirty="0">
                <a:ln>
                  <a:solidFill>
                    <a:srgbClr val="0000FF"/>
                  </a:solidFill>
                </a:ln>
                <a:solidFill>
                  <a:srgbClr val="FFFF00"/>
                </a:solidFill>
                <a:effectLst>
                  <a:outerShdw blurRad="50800" dist="50800" dir="5400000" sx="102000" sy="102000" algn="ctr" rotWithShape="0">
                    <a:srgbClr val="00FF00"/>
                  </a:outerShdw>
                </a:effectLst>
                <a:latin typeface="Snap ITC" panose="04040A07060A02020202" pitchFamily="82" charset="0"/>
              </a:rPr>
              <a:t>OK</a:t>
            </a:r>
            <a:r>
              <a:rPr lang="en-CA" sz="3200" dirty="0">
                <a:ln>
                  <a:solidFill>
                    <a:srgbClr val="0000FF"/>
                  </a:solidFill>
                </a:ln>
                <a:solidFill>
                  <a:srgbClr val="CC00CC"/>
                </a:solidFill>
                <a:effectLst>
                  <a:outerShdw blurRad="50800" dist="50800" dir="5400000" sx="102000" sy="102000" algn="ctr" rotWithShape="0">
                    <a:srgbClr val="00FF00"/>
                  </a:outerShdw>
                </a:effectLst>
                <a:latin typeface="Snap ITC" panose="04040A07060A02020202" pitchFamily="82" charset="0"/>
              </a:rPr>
              <a:t> to </a:t>
            </a:r>
            <a:r>
              <a:rPr lang="en-CA" sz="3200" dirty="0">
                <a:ln>
                  <a:solidFill>
                    <a:srgbClr val="0000FF"/>
                  </a:solidFill>
                </a:ln>
                <a:solidFill>
                  <a:srgbClr val="CC00CC"/>
                </a:solidFill>
                <a:effectLst>
                  <a:glow rad="127000">
                    <a:srgbClr val="FFFF00"/>
                  </a:glow>
                  <a:outerShdw blurRad="50800" dist="50800" dir="5400000" sx="102000" sy="102000" algn="ctr" rotWithShape="0">
                    <a:srgbClr val="00FF00"/>
                  </a:outerShdw>
                </a:effectLst>
                <a:latin typeface="Snap ITC" panose="04040A07060A02020202" pitchFamily="82" charset="0"/>
              </a:rPr>
              <a:t>DELETE</a:t>
            </a:r>
            <a:r>
              <a:rPr lang="en-CA" sz="3200" dirty="0">
                <a:ln>
                  <a:solidFill>
                    <a:srgbClr val="0000FF"/>
                  </a:solidFill>
                </a:ln>
                <a:solidFill>
                  <a:srgbClr val="CC00CC"/>
                </a:solidFill>
                <a:effectLst>
                  <a:outerShdw blurRad="50800" dist="50800" dir="5400000" sx="102000" sy="102000" algn="ctr" rotWithShape="0">
                    <a:srgbClr val="00FF00"/>
                  </a:outerShdw>
                </a:effectLst>
                <a:latin typeface="Snap ITC" panose="04040A07060A02020202" pitchFamily="82" charset="0"/>
              </a:rPr>
              <a:t> this </a:t>
            </a:r>
            <a:r>
              <a:rPr lang="en-CA" sz="3200" dirty="0">
                <a:ln>
                  <a:solidFill>
                    <a:srgbClr val="0000FF"/>
                  </a:solidFill>
                </a:ln>
                <a:solidFill>
                  <a:srgbClr val="00FF00"/>
                </a:solidFill>
                <a:effectLst>
                  <a:outerShdw blurRad="50800" dist="50800" dir="5400000" sx="102000" sy="102000" algn="ctr" rotWithShape="0">
                    <a:srgbClr val="00FF00"/>
                  </a:outerShdw>
                </a:effectLst>
                <a:latin typeface="Snap ITC" panose="04040A07060A02020202" pitchFamily="82" charset="0"/>
              </a:rPr>
              <a:t>TAV?</a:t>
            </a:r>
            <a:endParaRPr lang="en-CA" dirty="0">
              <a:solidFill>
                <a:srgbClr val="00FF00"/>
              </a:solidFill>
            </a:endParaRPr>
          </a:p>
        </p:txBody>
      </p:sp>
      <p:pic>
        <p:nvPicPr>
          <p:cNvPr id="9" name="Picture 3" descr="C:\Users\Rae\Desktop\Yellow face - shocked transparency.png">
            <a:extLst>
              <a:ext uri="{FF2B5EF4-FFF2-40B4-BE49-F238E27FC236}">
                <a16:creationId xmlns:a16="http://schemas.microsoft.com/office/drawing/2014/main" id="{6D1AEB84-BEDF-4DE9-A913-F303A7495BF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0390909" y="5061210"/>
            <a:ext cx="1497520" cy="162774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9">
            <a:extLst>
              <a:ext uri="{FF2B5EF4-FFF2-40B4-BE49-F238E27FC236}">
                <a16:creationId xmlns:a16="http://schemas.microsoft.com/office/drawing/2014/main" id="{487F5B55-C140-4535-8DEF-DB21111DCA9F}"/>
              </a:ext>
            </a:extLst>
          </p:cNvPr>
          <p:cNvSpPr/>
          <p:nvPr/>
        </p:nvSpPr>
        <p:spPr>
          <a:xfrm>
            <a:off x="7139708" y="369453"/>
            <a:ext cx="4358333" cy="1427337"/>
          </a:xfrm>
          <a:prstGeom prst="roundRect">
            <a:avLst/>
          </a:prstGeom>
          <a:solidFill>
            <a:schemeClr val="accent4">
              <a:lumMod val="40000"/>
              <a:lumOff val="60000"/>
            </a:schemeClr>
          </a:solidFill>
          <a:ln w="76200">
            <a:solidFill>
              <a:srgbClr val="6633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rgbClr val="0000FF"/>
                </a:solidFill>
              </a:rPr>
              <a:t>In strict accordance with - Genesis 1:</a:t>
            </a:r>
            <a:r>
              <a:rPr lang="en-CA" sz="4000" u="sng" dirty="0">
                <a:solidFill>
                  <a:srgbClr val="0000FF"/>
                </a:solidFill>
              </a:rPr>
              <a:t>2</a:t>
            </a:r>
            <a:r>
              <a:rPr lang="en-CA" sz="4000" dirty="0">
                <a:solidFill>
                  <a:srgbClr val="0000FF"/>
                </a:solidFill>
              </a:rPr>
              <a:t> -</a:t>
            </a:r>
          </a:p>
        </p:txBody>
      </p:sp>
      <p:sp>
        <p:nvSpPr>
          <p:cNvPr id="3" name="Rectangle: Rounded Corners 2">
            <a:extLst>
              <a:ext uri="{FF2B5EF4-FFF2-40B4-BE49-F238E27FC236}">
                <a16:creationId xmlns:a16="http://schemas.microsoft.com/office/drawing/2014/main" id="{6331C631-B63A-4A41-BA76-3F8A20B8D109}"/>
              </a:ext>
            </a:extLst>
          </p:cNvPr>
          <p:cNvSpPr/>
          <p:nvPr/>
        </p:nvSpPr>
        <p:spPr>
          <a:xfrm>
            <a:off x="509048" y="5737706"/>
            <a:ext cx="8842342" cy="914400"/>
          </a:xfrm>
          <a:prstGeom prst="roundRect">
            <a:avLst>
              <a:gd name="adj" fmla="val 50000"/>
            </a:avLst>
          </a:prstGeom>
          <a:solidFill>
            <a:srgbClr val="FFFF00"/>
          </a:solidFill>
          <a:ln w="76200">
            <a:solidFill>
              <a:srgbClr val="F74FEB"/>
            </a:solidFill>
          </a:ln>
          <a:effectLst>
            <a:innerShdw blurRad="114300">
              <a:prstClr val="black"/>
            </a:inn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4400" dirty="0">
                <a:ln w="28575">
                  <a:solidFill>
                    <a:srgbClr val="0000FF"/>
                  </a:solidFill>
                </a:ln>
                <a:solidFill>
                  <a:srgbClr val="00FFFF"/>
                </a:solidFill>
                <a:effectLst>
                  <a:outerShdw blurRad="50800" dist="50800" dir="5400000" algn="ctr" rotWithShape="0">
                    <a:srgbClr val="0000FF"/>
                  </a:outerShdw>
                </a:effectLst>
                <a:latin typeface="Arial Black" panose="020B0A04020102020204" pitchFamily="34" charset="0"/>
              </a:rPr>
              <a:t>Character identification!</a:t>
            </a:r>
          </a:p>
        </p:txBody>
      </p:sp>
      <p:sp>
        <p:nvSpPr>
          <p:cNvPr id="6" name="Arrow: Bent 5">
            <a:extLst>
              <a:ext uri="{FF2B5EF4-FFF2-40B4-BE49-F238E27FC236}">
                <a16:creationId xmlns:a16="http://schemas.microsoft.com/office/drawing/2014/main" id="{FFC15291-E0AB-45F1-BD9F-1F30F86DBE89}"/>
              </a:ext>
            </a:extLst>
          </p:cNvPr>
          <p:cNvSpPr/>
          <p:nvPr/>
        </p:nvSpPr>
        <p:spPr>
          <a:xfrm rot="16200000" flipH="1">
            <a:off x="670912" y="2345666"/>
            <a:ext cx="4219992" cy="2564091"/>
          </a:xfrm>
          <a:prstGeom prst="bentArrow">
            <a:avLst>
              <a:gd name="adj1" fmla="val 12115"/>
              <a:gd name="adj2" fmla="val 35318"/>
              <a:gd name="adj3" fmla="val 38635"/>
              <a:gd name="adj4" fmla="val 43750"/>
            </a:avLst>
          </a:prstGeom>
          <a:gradFill>
            <a:gsLst>
              <a:gs pos="0">
                <a:schemeClr val="accent1">
                  <a:lumMod val="20000"/>
                  <a:lumOff val="80000"/>
                </a:schemeClr>
              </a:gs>
              <a:gs pos="83000">
                <a:srgbClr val="7030A0">
                  <a:alpha val="53000"/>
                </a:srgbClr>
              </a:gs>
              <a:gs pos="56000">
                <a:srgbClr val="92D050">
                  <a:alpha val="56000"/>
                </a:srgbClr>
              </a:gs>
            </a:gsLst>
            <a:lin ang="5400000" scaled="1"/>
          </a:gradFill>
          <a:ln w="57150">
            <a:solidFill>
              <a:srgbClr val="00FF00"/>
            </a:solidFill>
          </a:ln>
          <a:scene3d>
            <a:camera prst="orthographicFront"/>
            <a:lightRig rig="sunset" dir="t"/>
          </a:scene3d>
          <a:sp3d>
            <a:bevelT w="203200" h="139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353564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circle(in)">
                                      <p:cBhvr>
                                        <p:cTn id="19" dur="125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1000"/>
                                        <p:tgtEl>
                                          <p:spTgt spid="6"/>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3" grpId="0" animBg="1"/>
      <p:bldP spid="6"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83000">
              <a:srgbClr val="7030A0">
                <a:alpha val="53000"/>
              </a:srgb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84858" y="6543367"/>
            <a:ext cx="607142" cy="291178"/>
          </a:xfrm>
        </p:spPr>
        <p:txBody>
          <a:bodyPr/>
          <a:lstStyle/>
          <a:p>
            <a:fld id="{CAB0B796-0BEC-434C-B7F9-2382C16E0666}" type="slidenum">
              <a:rPr lang="en-CA" smtClean="0">
                <a:solidFill>
                  <a:schemeClr val="tx1"/>
                </a:solidFill>
              </a:rPr>
              <a:t>69</a:t>
            </a:fld>
            <a:endParaRPr lang="en-CA" dirty="0">
              <a:solidFill>
                <a:schemeClr val="tx1"/>
              </a:solidFill>
            </a:endParaRPr>
          </a:p>
        </p:txBody>
      </p:sp>
      <p:pic>
        <p:nvPicPr>
          <p:cNvPr id="5" name="Picture 4" descr="C:\Users\Rae\Desktop\blue face small mouth.png">
            <a:extLst>
              <a:ext uri="{FF2B5EF4-FFF2-40B4-BE49-F238E27FC236}">
                <a16:creationId xmlns:a16="http://schemas.microsoft.com/office/drawing/2014/main" id="{BC755BB3-9CA6-4245-873D-0B0F3346C3A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410274" y="5131584"/>
            <a:ext cx="1363653" cy="1389710"/>
          </a:xfrm>
          <a:prstGeom prst="rect">
            <a:avLst/>
          </a:prstGeom>
          <a:noFill/>
          <a:effectLst>
            <a:glow rad="127000">
              <a:schemeClr val="bg1"/>
            </a:glo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C9C460D-B1A5-482C-845B-69ACCF042133}"/>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72639" y="108454"/>
            <a:ext cx="11429281" cy="3251575"/>
          </a:xfrm>
          <a:prstGeom prst="rect">
            <a:avLst/>
          </a:prstGeom>
          <a:ln>
            <a:solidFill>
              <a:srgbClr val="002060"/>
            </a:solidFill>
          </a:ln>
        </p:spPr>
      </p:pic>
      <p:pic>
        <p:nvPicPr>
          <p:cNvPr id="7" name="Picture 6">
            <a:extLst>
              <a:ext uri="{FF2B5EF4-FFF2-40B4-BE49-F238E27FC236}">
                <a16:creationId xmlns:a16="http://schemas.microsoft.com/office/drawing/2014/main" id="{A6321140-390F-4AC3-93C4-2CDCEE9D318B}"/>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385464" y="2677562"/>
            <a:ext cx="3253691" cy="4011394"/>
          </a:xfrm>
          <a:prstGeom prst="rect">
            <a:avLst/>
          </a:prstGeom>
          <a:ln>
            <a:solidFill>
              <a:srgbClr val="002060"/>
            </a:solidFill>
          </a:ln>
        </p:spPr>
      </p:pic>
      <p:sp>
        <p:nvSpPr>
          <p:cNvPr id="3" name="Content Placeholder 2">
            <a:extLst>
              <a:ext uri="{FF2B5EF4-FFF2-40B4-BE49-F238E27FC236}">
                <a16:creationId xmlns:a16="http://schemas.microsoft.com/office/drawing/2014/main" id="{C7FADF74-1992-4741-949C-9EBF935A47FF}"/>
              </a:ext>
            </a:extLst>
          </p:cNvPr>
          <p:cNvSpPr>
            <a:spLocks noGrp="1"/>
          </p:cNvSpPr>
          <p:nvPr>
            <p:ph idx="1"/>
          </p:nvPr>
        </p:nvSpPr>
        <p:spPr>
          <a:xfrm>
            <a:off x="422788" y="314632"/>
            <a:ext cx="9066445" cy="650009"/>
          </a:xfrm>
        </p:spPr>
        <p:txBody>
          <a:bodyPr>
            <a:normAutofit fontScale="92500"/>
          </a:bodyPr>
          <a:lstStyle/>
          <a:p>
            <a:pPr marL="0" indent="0">
              <a:buNone/>
            </a:pPr>
            <a:r>
              <a:rPr lang="en-CA" b="1" dirty="0"/>
              <a:t> </a:t>
            </a:r>
            <a:r>
              <a:rPr lang="en-CA" sz="3200" b="1" dirty="0">
                <a:solidFill>
                  <a:srgbClr val="C00000"/>
                </a:solidFill>
              </a:rPr>
              <a:t>Rebellion - </a:t>
            </a:r>
            <a:r>
              <a:rPr lang="en-CA" sz="3200" b="1" u="sng" dirty="0">
                <a:effectLst>
                  <a:outerShdw blurRad="50800" dist="50800" dir="5400000" algn="ctr" rotWithShape="0">
                    <a:srgbClr val="00FF00"/>
                  </a:outerShdw>
                </a:effectLst>
              </a:rPr>
              <a:t>hidden</a:t>
            </a:r>
            <a:r>
              <a:rPr lang="en-CA" sz="3200" b="1" dirty="0">
                <a:solidFill>
                  <a:srgbClr val="C00000"/>
                </a:solidFill>
              </a:rPr>
              <a:t> - in our Scripture editions!  </a:t>
            </a:r>
            <a:r>
              <a:rPr lang="en-CA" sz="3200" b="1" u="sng" dirty="0">
                <a:solidFill>
                  <a:srgbClr val="00B050"/>
                </a:solidFill>
              </a:rPr>
              <a:t>Gen 1:2</a:t>
            </a:r>
            <a:r>
              <a:rPr lang="en-CA" sz="3200" b="1" dirty="0">
                <a:solidFill>
                  <a:srgbClr val="00B050"/>
                </a:solidFill>
              </a:rPr>
              <a:t>!</a:t>
            </a:r>
            <a:endParaRPr lang="en-CA" sz="3200" dirty="0">
              <a:solidFill>
                <a:srgbClr val="00B050"/>
              </a:solidFill>
            </a:endParaRPr>
          </a:p>
        </p:txBody>
      </p:sp>
      <p:cxnSp>
        <p:nvCxnSpPr>
          <p:cNvPr id="9" name="Straight Arrow Connector 8">
            <a:extLst>
              <a:ext uri="{FF2B5EF4-FFF2-40B4-BE49-F238E27FC236}">
                <a16:creationId xmlns:a16="http://schemas.microsoft.com/office/drawing/2014/main" id="{9BD06B95-3AA9-4E5D-ADBF-417DC84A28BE}"/>
              </a:ext>
            </a:extLst>
          </p:cNvPr>
          <p:cNvCxnSpPr>
            <a:cxnSpLocks/>
          </p:cNvCxnSpPr>
          <p:nvPr/>
        </p:nvCxnSpPr>
        <p:spPr>
          <a:xfrm flipH="1">
            <a:off x="2590812" y="2413042"/>
            <a:ext cx="292351" cy="382555"/>
          </a:xfrm>
          <a:prstGeom prst="straightConnector1">
            <a:avLst/>
          </a:prstGeom>
          <a:ln w="76200">
            <a:solidFill>
              <a:srgbClr val="CC00CC"/>
            </a:solidFill>
            <a:tailEnd type="triangle"/>
          </a:ln>
          <a:effectLst>
            <a:glow rad="127000">
              <a:srgbClr val="FFFF00"/>
            </a:glow>
            <a:outerShdw blurRad="50800" dist="50800" dir="5400000" algn="ctr" rotWithShape="0">
              <a:srgbClr val="B2BCA3"/>
            </a:outerShd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809CBCB-B11F-4AF0-910E-5FF566C847DC}"/>
              </a:ext>
            </a:extLst>
          </p:cNvPr>
          <p:cNvCxnSpPr>
            <a:cxnSpLocks/>
          </p:cNvCxnSpPr>
          <p:nvPr/>
        </p:nvCxnSpPr>
        <p:spPr>
          <a:xfrm flipH="1">
            <a:off x="2620243" y="4466784"/>
            <a:ext cx="292351" cy="382555"/>
          </a:xfrm>
          <a:prstGeom prst="straightConnector1">
            <a:avLst/>
          </a:prstGeom>
          <a:ln w="76200">
            <a:solidFill>
              <a:srgbClr val="CC00CC"/>
            </a:solidFill>
            <a:tailEnd type="triangle"/>
          </a:ln>
          <a:effectLst>
            <a:glow rad="127000">
              <a:srgbClr val="FFFF00"/>
            </a:glow>
            <a:outerShdw blurRad="50800" dist="50800" dir="5400000" algn="ctr" rotWithShape="0">
              <a:srgbClr val="B2BCA3"/>
            </a:outerShd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61C653C-4178-481C-A9BE-2F085A7905D2}"/>
              </a:ext>
            </a:extLst>
          </p:cNvPr>
          <p:cNvCxnSpPr>
            <a:cxnSpLocks/>
          </p:cNvCxnSpPr>
          <p:nvPr/>
        </p:nvCxnSpPr>
        <p:spPr>
          <a:xfrm flipH="1">
            <a:off x="11305135" y="867269"/>
            <a:ext cx="292351" cy="382555"/>
          </a:xfrm>
          <a:prstGeom prst="straightConnector1">
            <a:avLst/>
          </a:prstGeom>
          <a:ln w="76200">
            <a:solidFill>
              <a:srgbClr val="CC00CC"/>
            </a:solidFill>
            <a:tailEnd type="triangle"/>
          </a:ln>
          <a:effectLst>
            <a:glow rad="127000">
              <a:srgbClr val="FFFF00"/>
            </a:glow>
            <a:outerShdw blurRad="50800" dist="50800" dir="5400000" algn="ctr" rotWithShape="0">
              <a:srgbClr val="B2BCA3"/>
            </a:outerShdw>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6F11CDE-4FE0-4948-92D2-5857E4B8E40F}"/>
              </a:ext>
            </a:extLst>
          </p:cNvPr>
          <p:cNvCxnSpPr>
            <a:cxnSpLocks/>
          </p:cNvCxnSpPr>
          <p:nvPr/>
        </p:nvCxnSpPr>
        <p:spPr>
          <a:xfrm flipH="1">
            <a:off x="11344614" y="1927459"/>
            <a:ext cx="292351" cy="382555"/>
          </a:xfrm>
          <a:prstGeom prst="straightConnector1">
            <a:avLst/>
          </a:prstGeom>
          <a:ln w="76200">
            <a:solidFill>
              <a:srgbClr val="CC00CC"/>
            </a:solidFill>
            <a:tailEnd type="triangle"/>
          </a:ln>
          <a:effectLst>
            <a:glow rad="127000">
              <a:srgbClr val="FFFF00"/>
            </a:glow>
            <a:outerShdw blurRad="50800" dist="50800" dir="5400000" algn="ctr" rotWithShape="0">
              <a:srgbClr val="B2BCA3"/>
            </a:outerShdw>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0F09D2A-D5EA-4167-BAD8-C6DEC7DD3B4F}"/>
              </a:ext>
            </a:extLst>
          </p:cNvPr>
          <p:cNvCxnSpPr>
            <a:cxnSpLocks/>
          </p:cNvCxnSpPr>
          <p:nvPr/>
        </p:nvCxnSpPr>
        <p:spPr>
          <a:xfrm>
            <a:off x="697640" y="3084844"/>
            <a:ext cx="1165622" cy="932266"/>
          </a:xfrm>
          <a:prstGeom prst="straightConnector1">
            <a:avLst/>
          </a:prstGeom>
          <a:ln w="76200">
            <a:solidFill>
              <a:schemeClr val="tx1"/>
            </a:solidFill>
            <a:tailEnd type="triangle"/>
          </a:ln>
          <a:effectLst>
            <a:glow rad="50800">
              <a:srgbClr val="FF0000"/>
            </a:glow>
            <a:outerShdw blurRad="50800" dist="50800" dir="5400000" algn="ctr" rotWithShape="0">
              <a:srgbClr val="B2BCA3"/>
            </a:outerShdw>
          </a:effectLst>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A1655A79-5502-44DF-A291-6E0A0D1D9478}"/>
              </a:ext>
            </a:extLst>
          </p:cNvPr>
          <p:cNvSpPr/>
          <p:nvPr/>
        </p:nvSpPr>
        <p:spPr>
          <a:xfrm>
            <a:off x="4159017" y="2470103"/>
            <a:ext cx="5386503" cy="650988"/>
          </a:xfrm>
          <a:prstGeom prst="roundRect">
            <a:avLst>
              <a:gd name="adj" fmla="val 50000"/>
            </a:avLst>
          </a:prstGeom>
          <a:solidFill>
            <a:srgbClr val="9999FF"/>
          </a:solidFill>
          <a:ln w="28575">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solidFill>
              </a:rPr>
              <a:t>#1 Interlinear Scripture Analyzer</a:t>
            </a:r>
          </a:p>
        </p:txBody>
      </p:sp>
      <p:sp>
        <p:nvSpPr>
          <p:cNvPr id="20" name="Rectangle: Rounded Corners 19">
            <a:extLst>
              <a:ext uri="{FF2B5EF4-FFF2-40B4-BE49-F238E27FC236}">
                <a16:creationId xmlns:a16="http://schemas.microsoft.com/office/drawing/2014/main" id="{0F5DDC2D-789B-42F6-BA6A-55F896EC3720}"/>
              </a:ext>
            </a:extLst>
          </p:cNvPr>
          <p:cNvSpPr/>
          <p:nvPr/>
        </p:nvSpPr>
        <p:spPr>
          <a:xfrm>
            <a:off x="4096230" y="4056705"/>
            <a:ext cx="6018245" cy="2353426"/>
          </a:xfrm>
          <a:prstGeom prst="roundRect">
            <a:avLst/>
          </a:prstGeom>
          <a:solidFill>
            <a:srgbClr val="9999FF"/>
          </a:solidFill>
          <a:ln w="76200">
            <a:solidFill>
              <a:srgbClr val="00FF00"/>
            </a:solidFill>
          </a:ln>
          <a:scene3d>
            <a:camera prst="orthographicFront"/>
            <a:lightRig rig="threePt" dir="t"/>
          </a:scene3d>
          <a:sp3d>
            <a:bevelT w="190500" h="952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2060"/>
                </a:solidFill>
              </a:rPr>
              <a:t>In Genesis 1:</a:t>
            </a:r>
            <a:r>
              <a:rPr lang="en-CA" sz="2800" u="sng" dirty="0">
                <a:solidFill>
                  <a:srgbClr val="002060"/>
                </a:solidFill>
              </a:rPr>
              <a:t>2</a:t>
            </a:r>
            <a:r>
              <a:rPr lang="en-CA" sz="2800" dirty="0">
                <a:solidFill>
                  <a:srgbClr val="002060"/>
                </a:solidFill>
              </a:rPr>
              <a:t> - </a:t>
            </a:r>
            <a:r>
              <a:rPr lang="en-CA" sz="2800" dirty="0"/>
              <a:t>Have you noticed the </a:t>
            </a:r>
            <a:r>
              <a:rPr lang="en-CA" sz="2800" b="1" dirty="0">
                <a:ln>
                  <a:solidFill>
                    <a:srgbClr val="0000FF"/>
                  </a:solidFill>
                </a:ln>
                <a:solidFill>
                  <a:srgbClr val="00FF00"/>
                </a:solidFill>
                <a:latin typeface="Snap ITC" panose="04040A07060A02020202" pitchFamily="82" charset="0"/>
              </a:rPr>
              <a:t>Tav</a:t>
            </a:r>
            <a:r>
              <a:rPr lang="en-CA" sz="2800" dirty="0"/>
              <a:t> as the 3</a:t>
            </a:r>
            <a:r>
              <a:rPr lang="en-CA" sz="2800" baseline="30000" dirty="0"/>
              <a:t>rd </a:t>
            </a:r>
            <a:r>
              <a:rPr lang="en-CA" sz="2800" dirty="0"/>
              <a:t>Hebrew letter in this </a:t>
            </a:r>
            <a:r>
              <a:rPr lang="en-CA" sz="2800" dirty="0">
                <a:solidFill>
                  <a:schemeClr val="tx1"/>
                </a:solidFill>
              </a:rPr>
              <a:t>H1961</a:t>
            </a:r>
            <a:r>
              <a:rPr lang="en-CA" sz="2800" dirty="0"/>
              <a:t> word?</a:t>
            </a:r>
          </a:p>
          <a:p>
            <a:pPr algn="ctr"/>
            <a:r>
              <a:rPr lang="en-CA" sz="2800" dirty="0">
                <a:solidFill>
                  <a:srgbClr val="002060"/>
                </a:solidFill>
              </a:rPr>
              <a:t>Let’s look at another witness.</a:t>
            </a:r>
          </a:p>
        </p:txBody>
      </p:sp>
      <p:cxnSp>
        <p:nvCxnSpPr>
          <p:cNvPr id="21" name="Straight Arrow Connector 20">
            <a:extLst>
              <a:ext uri="{FF2B5EF4-FFF2-40B4-BE49-F238E27FC236}">
                <a16:creationId xmlns:a16="http://schemas.microsoft.com/office/drawing/2014/main" id="{AF906376-5DB6-486E-9A53-A9DC5A05D481}"/>
              </a:ext>
            </a:extLst>
          </p:cNvPr>
          <p:cNvCxnSpPr>
            <a:cxnSpLocks/>
          </p:cNvCxnSpPr>
          <p:nvPr/>
        </p:nvCxnSpPr>
        <p:spPr>
          <a:xfrm>
            <a:off x="578498" y="3890865"/>
            <a:ext cx="1443136" cy="2146041"/>
          </a:xfrm>
          <a:prstGeom prst="straightConnector1">
            <a:avLst/>
          </a:prstGeom>
          <a:ln w="76200">
            <a:solidFill>
              <a:schemeClr val="tx1"/>
            </a:solidFill>
            <a:tailEnd type="triangle"/>
          </a:ln>
          <a:effectLst>
            <a:glow rad="50800">
              <a:srgbClr val="FF0000"/>
            </a:glow>
            <a:outerShdw blurRad="50800" dist="50800" dir="5400000" algn="ctr" rotWithShape="0">
              <a:srgbClr val="B2BCA3"/>
            </a:outerShdw>
          </a:effectLst>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9B1F06A-5BF4-4F59-8866-B3B358714428}"/>
              </a:ext>
            </a:extLst>
          </p:cNvPr>
          <p:cNvCxnSpPr/>
          <p:nvPr/>
        </p:nvCxnSpPr>
        <p:spPr>
          <a:xfrm>
            <a:off x="1576873" y="6543367"/>
            <a:ext cx="1615859"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Arrow: Notched Right 1">
            <a:extLst>
              <a:ext uri="{FF2B5EF4-FFF2-40B4-BE49-F238E27FC236}">
                <a16:creationId xmlns:a16="http://schemas.microsoft.com/office/drawing/2014/main" id="{9B3AF160-AB0F-4C64-AAD1-EE06C1931E1F}"/>
              </a:ext>
            </a:extLst>
          </p:cNvPr>
          <p:cNvSpPr/>
          <p:nvPr/>
        </p:nvSpPr>
        <p:spPr>
          <a:xfrm rot="10800000">
            <a:off x="3758297" y="3383131"/>
            <a:ext cx="7333803" cy="484632"/>
          </a:xfrm>
          <a:prstGeom prst="notchedRightArrow">
            <a:avLst>
              <a:gd name="adj1" fmla="val 42601"/>
              <a:gd name="adj2" fmla="val 88469"/>
            </a:avLst>
          </a:prstGeom>
          <a:gradFill flip="none" rotWithShape="1">
            <a:gsLst>
              <a:gs pos="0">
                <a:srgbClr val="0000FF"/>
              </a:gs>
              <a:gs pos="83000">
                <a:srgbClr val="7030A0">
                  <a:alpha val="53000"/>
                </a:srgbClr>
              </a:gs>
              <a:gs pos="46000">
                <a:srgbClr val="00FFFF"/>
              </a:gs>
            </a:gsLst>
            <a:lin ang="10800000" scaled="1"/>
            <a:tileRect/>
          </a:gradFill>
          <a:ln>
            <a:solidFill>
              <a:schemeClr val="tx1"/>
            </a:solidFill>
          </a:ln>
          <a:scene3d>
            <a:camera prst="orthographicFront"/>
            <a:lightRig rig="threePt" dir="t"/>
          </a:scene3d>
          <a:sp3d>
            <a:bevelT w="88900" h="635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9546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250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000"/>
                                        <p:tgtEl>
                                          <p:spTgt spid="2"/>
                                        </p:tgtEl>
                                      </p:cBhvr>
                                    </p:animEffect>
                                  </p:childTnLst>
                                </p:cTn>
                              </p:par>
                            </p:childTnLst>
                          </p:cTn>
                        </p:par>
                        <p:par>
                          <p:cTn id="8" fill="hold">
                            <p:stCondLst>
                              <p:cond delay="3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arn(inVertical)">
                                      <p:cBhvr>
                                        <p:cTn id="43" dur="500"/>
                                        <p:tgtEl>
                                          <p:spTgt spid="20"/>
                                        </p:tgtEl>
                                      </p:cBhvr>
                                    </p:animEffect>
                                  </p:childTnLst>
                                </p:cTn>
                              </p:par>
                            </p:childTnLst>
                          </p:cTn>
                        </p:par>
                        <p:par>
                          <p:cTn id="44" fill="hold">
                            <p:stCondLst>
                              <p:cond delay="500"/>
                            </p:stCondLst>
                            <p:childTnLst>
                              <p:par>
                                <p:cTn id="45" presetID="16" presetClass="entr" presetSubtype="21"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barn(inVertical)">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83000">
              <a:srgbClr val="7030A0">
                <a:alpha val="53000"/>
              </a:srgb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84858" y="6543367"/>
            <a:ext cx="607142" cy="291178"/>
          </a:xfrm>
        </p:spPr>
        <p:txBody>
          <a:bodyPr/>
          <a:lstStyle/>
          <a:p>
            <a:fld id="{CAB0B796-0BEC-434C-B7F9-2382C16E0666}" type="slidenum">
              <a:rPr lang="en-CA" smtClean="0">
                <a:solidFill>
                  <a:schemeClr val="tx1"/>
                </a:solidFill>
              </a:rPr>
              <a:t>70</a:t>
            </a:fld>
            <a:endParaRPr lang="en-CA" dirty="0">
              <a:solidFill>
                <a:schemeClr val="tx1"/>
              </a:solidFill>
            </a:endParaRPr>
          </a:p>
        </p:txBody>
      </p:sp>
      <p:sp>
        <p:nvSpPr>
          <p:cNvPr id="18" name="Rectangle: Rounded Corners 17">
            <a:extLst>
              <a:ext uri="{FF2B5EF4-FFF2-40B4-BE49-F238E27FC236}">
                <a16:creationId xmlns:a16="http://schemas.microsoft.com/office/drawing/2014/main" id="{A1655A79-5502-44DF-A291-6E0A0D1D9478}"/>
              </a:ext>
            </a:extLst>
          </p:cNvPr>
          <p:cNvSpPr/>
          <p:nvPr/>
        </p:nvSpPr>
        <p:spPr>
          <a:xfrm>
            <a:off x="2360643" y="211851"/>
            <a:ext cx="7711049" cy="1270207"/>
          </a:xfrm>
          <a:prstGeom prst="roundRect">
            <a:avLst>
              <a:gd name="adj" fmla="val 50000"/>
            </a:avLst>
          </a:prstGeom>
          <a:solidFill>
            <a:srgbClr val="9999FF"/>
          </a:solidFill>
          <a:ln w="28575">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tx1"/>
                </a:solidFill>
                <a:effectLst>
                  <a:outerShdw blurRad="38100" dist="38100" dir="2700000" algn="tl">
                    <a:srgbClr val="000000">
                      <a:alpha val="43137"/>
                    </a:srgbClr>
                  </a:outerShdw>
                </a:effectLst>
              </a:rPr>
              <a:t>#2  Stone Edition Tanach </a:t>
            </a:r>
            <a:r>
              <a:rPr lang="en-CA" sz="3200" dirty="0">
                <a:solidFill>
                  <a:schemeClr val="tx1"/>
                </a:solidFill>
              </a:rPr>
              <a:t>Witness!  </a:t>
            </a:r>
            <a:br>
              <a:rPr lang="en-CA" sz="3200" dirty="0">
                <a:solidFill>
                  <a:schemeClr val="tx1"/>
                </a:solidFill>
              </a:rPr>
            </a:br>
            <a:r>
              <a:rPr lang="en-CA" sz="3200" dirty="0">
                <a:solidFill>
                  <a:schemeClr val="tx1"/>
                </a:solidFill>
              </a:rPr>
              <a:t>Yes the </a:t>
            </a:r>
            <a:r>
              <a:rPr lang="en-CA" sz="3200" dirty="0">
                <a:ln>
                  <a:solidFill>
                    <a:srgbClr val="0000FF"/>
                  </a:solidFill>
                </a:ln>
                <a:solidFill>
                  <a:srgbClr val="FFFF00"/>
                </a:solidFill>
                <a:latin typeface="Snap ITC" panose="04040A07060A02020202" pitchFamily="82" charset="0"/>
              </a:rPr>
              <a:t>Tav</a:t>
            </a:r>
            <a:r>
              <a:rPr lang="en-CA" sz="3200" dirty="0">
                <a:solidFill>
                  <a:schemeClr val="tx1"/>
                </a:solidFill>
              </a:rPr>
              <a:t> is recorded here too!  </a:t>
            </a:r>
          </a:p>
        </p:txBody>
      </p:sp>
      <p:pic>
        <p:nvPicPr>
          <p:cNvPr id="8" name="Picture 7">
            <a:extLst>
              <a:ext uri="{FF2B5EF4-FFF2-40B4-BE49-F238E27FC236}">
                <a16:creationId xmlns:a16="http://schemas.microsoft.com/office/drawing/2014/main" id="{C6BC6728-5CDB-4A48-B61E-7BE0ED6C15E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65483" y="1593885"/>
            <a:ext cx="11461034" cy="4865649"/>
          </a:xfrm>
          <a:prstGeom prst="rect">
            <a:avLst/>
          </a:prstGeom>
          <a:ln>
            <a:solidFill>
              <a:srgbClr val="002060"/>
            </a:solidFill>
          </a:ln>
        </p:spPr>
      </p:pic>
      <p:cxnSp>
        <p:nvCxnSpPr>
          <p:cNvPr id="9" name="Straight Arrow Connector 8">
            <a:extLst>
              <a:ext uri="{FF2B5EF4-FFF2-40B4-BE49-F238E27FC236}">
                <a16:creationId xmlns:a16="http://schemas.microsoft.com/office/drawing/2014/main" id="{9BD06B95-3AA9-4E5D-ADBF-417DC84A28BE}"/>
              </a:ext>
            </a:extLst>
          </p:cNvPr>
          <p:cNvCxnSpPr>
            <a:cxnSpLocks/>
          </p:cNvCxnSpPr>
          <p:nvPr/>
        </p:nvCxnSpPr>
        <p:spPr>
          <a:xfrm>
            <a:off x="1800808" y="671804"/>
            <a:ext cx="1129004" cy="1928527"/>
          </a:xfrm>
          <a:prstGeom prst="straightConnector1">
            <a:avLst/>
          </a:prstGeom>
          <a:ln w="76200">
            <a:solidFill>
              <a:srgbClr val="CC00CC"/>
            </a:solidFill>
            <a:tailEnd type="triangle"/>
          </a:ln>
          <a:effectLst>
            <a:glow rad="127000">
              <a:srgbClr val="FFFF00"/>
            </a:glow>
            <a:outerShdw blurRad="50800" dist="50800" dir="5400000" algn="ctr" rotWithShape="0">
              <a:srgbClr val="B2BCA3"/>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8C0F91B-7DCA-471C-B750-1054C6077DD4}"/>
              </a:ext>
            </a:extLst>
          </p:cNvPr>
          <p:cNvCxnSpPr>
            <a:cxnSpLocks/>
          </p:cNvCxnSpPr>
          <p:nvPr/>
        </p:nvCxnSpPr>
        <p:spPr>
          <a:xfrm flipH="1">
            <a:off x="3191069" y="1482058"/>
            <a:ext cx="1604866" cy="1118273"/>
          </a:xfrm>
          <a:prstGeom prst="straightConnector1">
            <a:avLst/>
          </a:prstGeom>
          <a:ln w="76200">
            <a:solidFill>
              <a:srgbClr val="CC00CC"/>
            </a:solidFill>
            <a:tailEnd type="triangle"/>
          </a:ln>
          <a:effectLst>
            <a:glow rad="127000">
              <a:srgbClr val="FFFF00"/>
            </a:glow>
            <a:outerShdw blurRad="50800" dist="50800" dir="5400000" algn="ctr" rotWithShape="0">
              <a:srgbClr val="B2BCA3"/>
            </a:outerShdw>
          </a:effectLst>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6C8B8C9-277B-4F6A-9CFE-4C5B6B01CA7B}"/>
              </a:ext>
            </a:extLst>
          </p:cNvPr>
          <p:cNvCxnSpPr>
            <a:cxnSpLocks/>
          </p:cNvCxnSpPr>
          <p:nvPr/>
        </p:nvCxnSpPr>
        <p:spPr>
          <a:xfrm>
            <a:off x="2901822" y="3270373"/>
            <a:ext cx="335902" cy="0"/>
          </a:xfrm>
          <a:prstGeom prst="line">
            <a:avLst/>
          </a:prstGeom>
          <a:ln w="76200">
            <a:solidFill>
              <a:srgbClr val="00FFFF"/>
            </a:solidFill>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0F5DDC2D-789B-42F6-BA6A-55F896EC3720}"/>
              </a:ext>
            </a:extLst>
          </p:cNvPr>
          <p:cNvSpPr/>
          <p:nvPr/>
        </p:nvSpPr>
        <p:spPr>
          <a:xfrm>
            <a:off x="615821" y="4125768"/>
            <a:ext cx="6018245" cy="1642187"/>
          </a:xfrm>
          <a:prstGeom prst="roundRect">
            <a:avLst>
              <a:gd name="adj" fmla="val 33144"/>
            </a:avLst>
          </a:prstGeom>
          <a:solidFill>
            <a:schemeClr val="accent2">
              <a:lumMod val="40000"/>
              <a:lumOff val="60000"/>
            </a:schemeClr>
          </a:solidFill>
          <a:scene3d>
            <a:camera prst="orthographicFront"/>
            <a:lightRig rig="freezing" dir="t"/>
          </a:scene3d>
          <a:sp3d>
            <a:bevelT w="120650" h="1270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7030A0"/>
                </a:solidFill>
              </a:rPr>
              <a:t>Have you noticed the </a:t>
            </a:r>
            <a:r>
              <a:rPr lang="en-CA" sz="2800" b="1" dirty="0">
                <a:ln>
                  <a:solidFill>
                    <a:schemeClr val="tx1"/>
                  </a:solidFill>
                </a:ln>
                <a:solidFill>
                  <a:srgbClr val="7030A0"/>
                </a:solidFill>
                <a:effectLst>
                  <a:glow rad="127000">
                    <a:srgbClr val="FFFF00"/>
                  </a:glow>
                </a:effectLst>
              </a:rPr>
              <a:t>Tav</a:t>
            </a:r>
            <a:r>
              <a:rPr lang="en-CA" sz="2800" dirty="0">
                <a:solidFill>
                  <a:srgbClr val="7030A0"/>
                </a:solidFill>
              </a:rPr>
              <a:t> as the 3</a:t>
            </a:r>
            <a:r>
              <a:rPr lang="en-CA" sz="2800" baseline="30000" dirty="0">
                <a:solidFill>
                  <a:srgbClr val="7030A0"/>
                </a:solidFill>
              </a:rPr>
              <a:t>rd </a:t>
            </a:r>
            <a:r>
              <a:rPr lang="en-CA" sz="2800" dirty="0">
                <a:solidFill>
                  <a:srgbClr val="7030A0"/>
                </a:solidFill>
              </a:rPr>
              <a:t>Hebrew letter in this </a:t>
            </a:r>
            <a:r>
              <a:rPr lang="en-CA" sz="2800" dirty="0">
                <a:solidFill>
                  <a:schemeClr val="tx1">
                    <a:lumMod val="95000"/>
                    <a:lumOff val="5000"/>
                  </a:schemeClr>
                </a:solidFill>
              </a:rPr>
              <a:t>H1961</a:t>
            </a:r>
            <a:r>
              <a:rPr lang="en-CA" sz="2800" dirty="0">
                <a:solidFill>
                  <a:srgbClr val="7030A0"/>
                </a:solidFill>
              </a:rPr>
              <a:t> word?</a:t>
            </a:r>
          </a:p>
          <a:p>
            <a:pPr algn="ctr"/>
            <a:r>
              <a:rPr lang="en-CA" sz="2800" dirty="0">
                <a:solidFill>
                  <a:srgbClr val="002060"/>
                </a:solidFill>
              </a:rPr>
              <a:t>Let’s look at another witness.</a:t>
            </a:r>
          </a:p>
        </p:txBody>
      </p:sp>
    </p:spTree>
    <p:extLst>
      <p:ext uri="{BB962C8B-B14F-4D97-AF65-F5344CB8AC3E}">
        <p14:creationId xmlns:p14="http://schemas.microsoft.com/office/powerpoint/2010/main" val="13402911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83000">
              <a:srgbClr val="7030A0">
                <a:alpha val="53000"/>
              </a:srgb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84858" y="6543367"/>
            <a:ext cx="607142" cy="291178"/>
          </a:xfrm>
        </p:spPr>
        <p:txBody>
          <a:bodyPr/>
          <a:lstStyle/>
          <a:p>
            <a:fld id="{CAB0B796-0BEC-434C-B7F9-2382C16E0666}" type="slidenum">
              <a:rPr lang="en-CA" smtClean="0">
                <a:solidFill>
                  <a:schemeClr val="tx1"/>
                </a:solidFill>
              </a:rPr>
              <a:t>71</a:t>
            </a:fld>
            <a:endParaRPr lang="en-CA" dirty="0">
              <a:solidFill>
                <a:schemeClr val="tx1"/>
              </a:solidFill>
            </a:endParaRPr>
          </a:p>
        </p:txBody>
      </p:sp>
      <p:sp>
        <p:nvSpPr>
          <p:cNvPr id="18" name="Rectangle: Rounded Corners 17">
            <a:extLst>
              <a:ext uri="{FF2B5EF4-FFF2-40B4-BE49-F238E27FC236}">
                <a16:creationId xmlns:a16="http://schemas.microsoft.com/office/drawing/2014/main" id="{A1655A79-5502-44DF-A291-6E0A0D1D9478}"/>
              </a:ext>
            </a:extLst>
          </p:cNvPr>
          <p:cNvSpPr/>
          <p:nvPr/>
        </p:nvSpPr>
        <p:spPr>
          <a:xfrm>
            <a:off x="2360643" y="211851"/>
            <a:ext cx="7711049" cy="1270207"/>
          </a:xfrm>
          <a:prstGeom prst="roundRect">
            <a:avLst>
              <a:gd name="adj" fmla="val 50000"/>
            </a:avLst>
          </a:prstGeom>
          <a:solidFill>
            <a:srgbClr val="9999FF"/>
          </a:solidFill>
          <a:ln w="28575">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tx1"/>
                </a:solidFill>
                <a:effectLst>
                  <a:outerShdw blurRad="38100" dist="38100" dir="2700000" algn="tl">
                    <a:srgbClr val="000000">
                      <a:alpha val="43137"/>
                    </a:srgbClr>
                  </a:outerShdw>
                </a:effectLst>
              </a:rPr>
              <a:t>#3  Westminster Leningrad  Codex!  </a:t>
            </a:r>
            <a:br>
              <a:rPr lang="en-CA" sz="3200" dirty="0">
                <a:solidFill>
                  <a:schemeClr val="tx1"/>
                </a:solidFill>
              </a:rPr>
            </a:br>
            <a:r>
              <a:rPr lang="en-CA" sz="3200" dirty="0">
                <a:solidFill>
                  <a:schemeClr val="tx1"/>
                </a:solidFill>
              </a:rPr>
              <a:t>Yes the </a:t>
            </a:r>
            <a:r>
              <a:rPr lang="en-CA" sz="3200" dirty="0">
                <a:ln>
                  <a:solidFill>
                    <a:srgbClr val="0000FF"/>
                  </a:solidFill>
                </a:ln>
                <a:solidFill>
                  <a:srgbClr val="FFFF00"/>
                </a:solidFill>
                <a:latin typeface="Snap ITC" panose="04040A07060A02020202" pitchFamily="82" charset="0"/>
              </a:rPr>
              <a:t>Tav</a:t>
            </a:r>
            <a:r>
              <a:rPr lang="en-CA" sz="3200" dirty="0">
                <a:solidFill>
                  <a:schemeClr val="tx1"/>
                </a:solidFill>
              </a:rPr>
              <a:t> is recorded here too!  </a:t>
            </a:r>
          </a:p>
        </p:txBody>
      </p:sp>
      <p:pic>
        <p:nvPicPr>
          <p:cNvPr id="2" name="Picture 1">
            <a:extLst>
              <a:ext uri="{FF2B5EF4-FFF2-40B4-BE49-F238E27FC236}">
                <a16:creationId xmlns:a16="http://schemas.microsoft.com/office/drawing/2014/main" id="{C309A163-5F7C-4D18-A691-B17363BA9925}"/>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470217" y="1887361"/>
            <a:ext cx="11251566" cy="970319"/>
          </a:xfrm>
          <a:prstGeom prst="rect">
            <a:avLst/>
          </a:prstGeom>
          <a:ln>
            <a:solidFill>
              <a:srgbClr val="002060"/>
            </a:solidFill>
          </a:ln>
        </p:spPr>
      </p:pic>
      <p:cxnSp>
        <p:nvCxnSpPr>
          <p:cNvPr id="21" name="Straight Arrow Connector 20">
            <a:extLst>
              <a:ext uri="{FF2B5EF4-FFF2-40B4-BE49-F238E27FC236}">
                <a16:creationId xmlns:a16="http://schemas.microsoft.com/office/drawing/2014/main" id="{48C0F91B-7DCA-471C-B750-1054C6077DD4}"/>
              </a:ext>
            </a:extLst>
          </p:cNvPr>
          <p:cNvCxnSpPr>
            <a:cxnSpLocks/>
          </p:cNvCxnSpPr>
          <p:nvPr/>
        </p:nvCxnSpPr>
        <p:spPr>
          <a:xfrm flipH="1">
            <a:off x="8954279" y="914400"/>
            <a:ext cx="422986" cy="1458120"/>
          </a:xfrm>
          <a:prstGeom prst="straightConnector1">
            <a:avLst/>
          </a:prstGeom>
          <a:ln w="76200">
            <a:solidFill>
              <a:srgbClr val="CC00CC"/>
            </a:solidFill>
            <a:tailEnd type="triangle"/>
          </a:ln>
          <a:effectLst>
            <a:glow rad="127000">
              <a:srgbClr val="FFFF00"/>
            </a:glow>
            <a:outerShdw blurRad="50800" dist="50800" dir="5400000" algn="ctr" rotWithShape="0">
              <a:srgbClr val="B2BCA3"/>
            </a:outerShd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6C8B8C9-277B-4F6A-9CFE-4C5B6B01CA7B}"/>
              </a:ext>
            </a:extLst>
          </p:cNvPr>
          <p:cNvCxnSpPr>
            <a:cxnSpLocks/>
          </p:cNvCxnSpPr>
          <p:nvPr/>
        </p:nvCxnSpPr>
        <p:spPr>
          <a:xfrm>
            <a:off x="8826757" y="2766509"/>
            <a:ext cx="239487" cy="0"/>
          </a:xfrm>
          <a:prstGeom prst="line">
            <a:avLst/>
          </a:prstGeom>
          <a:ln w="76200">
            <a:solidFill>
              <a:srgbClr val="00FFFF"/>
            </a:solidFill>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847B3F53-8094-40D9-AC08-99E6F910F515}"/>
              </a:ext>
            </a:extLst>
          </p:cNvPr>
          <p:cNvSpPr/>
          <p:nvPr/>
        </p:nvSpPr>
        <p:spPr>
          <a:xfrm>
            <a:off x="3969098" y="3828422"/>
            <a:ext cx="6885275" cy="2040017"/>
          </a:xfrm>
          <a:prstGeom prst="roundRect">
            <a:avLst>
              <a:gd name="adj" fmla="val 33144"/>
            </a:avLst>
          </a:prstGeom>
          <a:solidFill>
            <a:schemeClr val="accent2">
              <a:lumMod val="40000"/>
              <a:lumOff val="60000"/>
            </a:schemeClr>
          </a:solidFill>
          <a:scene3d>
            <a:camera prst="orthographicFront"/>
            <a:lightRig rig="threePt" dir="t"/>
          </a:scene3d>
          <a:sp3d>
            <a:bevelT w="1905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lumMod val="95000"/>
                    <a:lumOff val="5000"/>
                  </a:schemeClr>
                </a:solidFill>
              </a:rPr>
              <a:t>Again:   </a:t>
            </a:r>
            <a:r>
              <a:rPr lang="en-CA" sz="2800" dirty="0">
                <a:solidFill>
                  <a:srgbClr val="7030A0"/>
                </a:solidFill>
              </a:rPr>
              <a:t>Notice the </a:t>
            </a:r>
            <a:r>
              <a:rPr lang="en-CA" sz="2800" b="1" dirty="0">
                <a:ln>
                  <a:solidFill>
                    <a:schemeClr val="tx1"/>
                  </a:solidFill>
                </a:ln>
                <a:solidFill>
                  <a:srgbClr val="7030A0"/>
                </a:solidFill>
                <a:effectLst>
                  <a:glow rad="127000">
                    <a:srgbClr val="FFFF00"/>
                  </a:glow>
                </a:effectLst>
              </a:rPr>
              <a:t>Tav</a:t>
            </a:r>
            <a:r>
              <a:rPr lang="en-CA" sz="2800" dirty="0">
                <a:solidFill>
                  <a:srgbClr val="7030A0"/>
                </a:solidFill>
              </a:rPr>
              <a:t> as the </a:t>
            </a:r>
            <a:br>
              <a:rPr lang="en-CA" sz="2800" dirty="0">
                <a:solidFill>
                  <a:srgbClr val="7030A0"/>
                </a:solidFill>
              </a:rPr>
            </a:br>
            <a:r>
              <a:rPr lang="en-CA" sz="2800" dirty="0">
                <a:solidFill>
                  <a:srgbClr val="7030A0"/>
                </a:solidFill>
              </a:rPr>
              <a:t>3</a:t>
            </a:r>
            <a:r>
              <a:rPr lang="en-CA" sz="2800" baseline="30000" dirty="0">
                <a:solidFill>
                  <a:srgbClr val="7030A0"/>
                </a:solidFill>
              </a:rPr>
              <a:t>rd </a:t>
            </a:r>
            <a:r>
              <a:rPr lang="en-CA" sz="2800" dirty="0">
                <a:solidFill>
                  <a:srgbClr val="7030A0"/>
                </a:solidFill>
              </a:rPr>
              <a:t>Hebrew letter in this </a:t>
            </a:r>
            <a:r>
              <a:rPr lang="en-CA" sz="2800" dirty="0">
                <a:solidFill>
                  <a:schemeClr val="tx1">
                    <a:lumMod val="95000"/>
                    <a:lumOff val="5000"/>
                  </a:schemeClr>
                </a:solidFill>
              </a:rPr>
              <a:t>H1961</a:t>
            </a:r>
            <a:r>
              <a:rPr lang="en-CA" sz="2800" dirty="0">
                <a:solidFill>
                  <a:srgbClr val="7030A0"/>
                </a:solidFill>
              </a:rPr>
              <a:t> word!</a:t>
            </a:r>
          </a:p>
          <a:p>
            <a:pPr algn="ctr"/>
            <a:r>
              <a:rPr lang="en-CA" sz="2800" dirty="0">
                <a:solidFill>
                  <a:srgbClr val="002060"/>
                </a:solidFill>
              </a:rPr>
              <a:t>Let’s look at another witness.  </a:t>
            </a:r>
            <a:r>
              <a:rPr lang="en-CA" sz="2800" dirty="0">
                <a:solidFill>
                  <a:srgbClr val="7030A0"/>
                </a:solidFill>
                <a:sym typeface="Wingdings" panose="05000000000000000000" pitchFamily="2" charset="2"/>
              </a:rPr>
              <a:t></a:t>
            </a:r>
            <a:endParaRPr lang="en-CA" sz="2800" dirty="0">
              <a:solidFill>
                <a:srgbClr val="7030A0"/>
              </a:solidFill>
            </a:endParaRPr>
          </a:p>
        </p:txBody>
      </p:sp>
    </p:spTree>
    <p:extLst>
      <p:ext uri="{BB962C8B-B14F-4D97-AF65-F5344CB8AC3E}">
        <p14:creationId xmlns:p14="http://schemas.microsoft.com/office/powerpoint/2010/main" val="20254074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83000">
              <a:srgbClr val="7030A0">
                <a:alpha val="53000"/>
              </a:srgb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84858" y="6543367"/>
            <a:ext cx="607142" cy="291178"/>
          </a:xfrm>
        </p:spPr>
        <p:txBody>
          <a:bodyPr/>
          <a:lstStyle/>
          <a:p>
            <a:fld id="{CAB0B796-0BEC-434C-B7F9-2382C16E0666}" type="slidenum">
              <a:rPr lang="en-CA" smtClean="0">
                <a:solidFill>
                  <a:schemeClr val="tx1"/>
                </a:solidFill>
              </a:rPr>
              <a:t>72</a:t>
            </a:fld>
            <a:endParaRPr lang="en-CA" dirty="0">
              <a:solidFill>
                <a:schemeClr val="tx1"/>
              </a:solidFill>
            </a:endParaRPr>
          </a:p>
        </p:txBody>
      </p:sp>
      <p:sp>
        <p:nvSpPr>
          <p:cNvPr id="18" name="Rectangle: Rounded Corners 17">
            <a:extLst>
              <a:ext uri="{FF2B5EF4-FFF2-40B4-BE49-F238E27FC236}">
                <a16:creationId xmlns:a16="http://schemas.microsoft.com/office/drawing/2014/main" id="{A1655A79-5502-44DF-A291-6E0A0D1D9478}"/>
              </a:ext>
            </a:extLst>
          </p:cNvPr>
          <p:cNvSpPr/>
          <p:nvPr/>
        </p:nvSpPr>
        <p:spPr>
          <a:xfrm>
            <a:off x="2360643" y="211851"/>
            <a:ext cx="7711049" cy="1270207"/>
          </a:xfrm>
          <a:prstGeom prst="roundRect">
            <a:avLst>
              <a:gd name="adj" fmla="val 50000"/>
            </a:avLst>
          </a:prstGeom>
          <a:solidFill>
            <a:srgbClr val="9999FF"/>
          </a:solidFill>
          <a:ln w="28575">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tx1"/>
                </a:solidFill>
                <a:effectLst>
                  <a:outerShdw blurRad="38100" dist="38100" dir="2700000" algn="tl">
                    <a:srgbClr val="000000">
                      <a:alpha val="43137"/>
                    </a:srgbClr>
                  </a:outerShdw>
                </a:effectLst>
              </a:rPr>
              <a:t>#4</a:t>
            </a:r>
            <a:r>
              <a:rPr lang="en-CA" sz="3200" b="1" dirty="0">
                <a:ln>
                  <a:solidFill>
                    <a:srgbClr val="0000FF"/>
                  </a:solidFill>
                </a:ln>
                <a:solidFill>
                  <a:schemeClr val="tx1"/>
                </a:solidFill>
              </a:rPr>
              <a:t>  </a:t>
            </a:r>
            <a:r>
              <a:rPr lang="en-CA" sz="3200" b="1" u="sng" dirty="0">
                <a:ln>
                  <a:solidFill>
                    <a:srgbClr val="0000FF"/>
                  </a:solidFill>
                </a:ln>
                <a:solidFill>
                  <a:schemeClr val="tx1"/>
                </a:solidFill>
              </a:rPr>
              <a:t>HOT+</a:t>
            </a:r>
            <a:r>
              <a:rPr lang="en-CA" sz="3200" dirty="0">
                <a:solidFill>
                  <a:schemeClr val="tx1"/>
                </a:solidFill>
              </a:rPr>
              <a:t> – </a:t>
            </a:r>
            <a:r>
              <a:rPr lang="en-CA" sz="3200" b="1" dirty="0">
                <a:solidFill>
                  <a:schemeClr val="tx1"/>
                </a:solidFill>
                <a:effectLst>
                  <a:outerShdw blurRad="38100" dist="38100" dir="2700000" algn="tl">
                    <a:srgbClr val="000000">
                      <a:alpha val="43137"/>
                    </a:srgbClr>
                  </a:outerShdw>
                </a:effectLst>
              </a:rPr>
              <a:t>Hebrew Old Testament</a:t>
            </a:r>
            <a:br>
              <a:rPr lang="en-CA" sz="3200" dirty="0">
                <a:solidFill>
                  <a:schemeClr val="tx1"/>
                </a:solidFill>
              </a:rPr>
            </a:br>
            <a:r>
              <a:rPr lang="en-CA" sz="3200" dirty="0">
                <a:solidFill>
                  <a:schemeClr val="tx1"/>
                </a:solidFill>
              </a:rPr>
              <a:t>Yes the </a:t>
            </a:r>
            <a:r>
              <a:rPr lang="en-CA" sz="3200" dirty="0">
                <a:ln>
                  <a:solidFill>
                    <a:srgbClr val="0000FF"/>
                  </a:solidFill>
                </a:ln>
                <a:solidFill>
                  <a:srgbClr val="FFFF00"/>
                </a:solidFill>
                <a:latin typeface="Snap ITC" panose="04040A07060A02020202" pitchFamily="82" charset="0"/>
              </a:rPr>
              <a:t>Tav</a:t>
            </a:r>
            <a:r>
              <a:rPr lang="en-CA" sz="3200" dirty="0">
                <a:solidFill>
                  <a:schemeClr val="tx1"/>
                </a:solidFill>
              </a:rPr>
              <a:t> is recorded here too!  </a:t>
            </a:r>
          </a:p>
        </p:txBody>
      </p:sp>
      <p:pic>
        <p:nvPicPr>
          <p:cNvPr id="6" name="Picture 5">
            <a:extLst>
              <a:ext uri="{FF2B5EF4-FFF2-40B4-BE49-F238E27FC236}">
                <a16:creationId xmlns:a16="http://schemas.microsoft.com/office/drawing/2014/main" id="{152A90B2-01A9-4E18-BA74-718173FA198C}"/>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1716750"/>
            <a:ext cx="12160045" cy="870286"/>
          </a:xfrm>
          <a:prstGeom prst="rect">
            <a:avLst/>
          </a:prstGeom>
          <a:ln>
            <a:solidFill>
              <a:srgbClr val="002060"/>
            </a:solidFill>
          </a:ln>
        </p:spPr>
      </p:pic>
      <p:sp>
        <p:nvSpPr>
          <p:cNvPr id="5" name="Rectangle 4">
            <a:extLst>
              <a:ext uri="{FF2B5EF4-FFF2-40B4-BE49-F238E27FC236}">
                <a16:creationId xmlns:a16="http://schemas.microsoft.com/office/drawing/2014/main" id="{FA377950-3154-42FF-AE49-92108ED22863}"/>
              </a:ext>
            </a:extLst>
          </p:cNvPr>
          <p:cNvSpPr/>
          <p:nvPr/>
        </p:nvSpPr>
        <p:spPr>
          <a:xfrm>
            <a:off x="3773093" y="1741771"/>
            <a:ext cx="2866477" cy="820244"/>
          </a:xfrm>
          <a:prstGeom prst="rect">
            <a:avLst/>
          </a:prstGeom>
          <a:noFill/>
          <a:ln w="76200">
            <a:solidFill>
              <a:srgbClr val="F74FEB"/>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1" name="Straight Arrow Connector 20">
            <a:extLst>
              <a:ext uri="{FF2B5EF4-FFF2-40B4-BE49-F238E27FC236}">
                <a16:creationId xmlns:a16="http://schemas.microsoft.com/office/drawing/2014/main" id="{48C0F91B-7DCA-471C-B750-1054C6077DD4}"/>
              </a:ext>
            </a:extLst>
          </p:cNvPr>
          <p:cNvCxnSpPr>
            <a:cxnSpLocks/>
          </p:cNvCxnSpPr>
          <p:nvPr/>
        </p:nvCxnSpPr>
        <p:spPr>
          <a:xfrm>
            <a:off x="5281125" y="1384306"/>
            <a:ext cx="418317" cy="576861"/>
          </a:xfrm>
          <a:prstGeom prst="straightConnector1">
            <a:avLst/>
          </a:prstGeom>
          <a:ln w="76200">
            <a:solidFill>
              <a:srgbClr val="CC00CC"/>
            </a:solidFill>
            <a:tailEnd type="triangle"/>
          </a:ln>
          <a:effectLst>
            <a:glow rad="127000">
              <a:srgbClr val="FFFF00"/>
            </a:glow>
            <a:outerShdw blurRad="50800" dist="50800" dir="5400000" algn="ctr" rotWithShape="0">
              <a:srgbClr val="B2BCA3"/>
            </a:outerShdw>
          </a:effectLst>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6C8B8C9-277B-4F6A-9CFE-4C5B6B01CA7B}"/>
              </a:ext>
            </a:extLst>
          </p:cNvPr>
          <p:cNvCxnSpPr>
            <a:cxnSpLocks/>
          </p:cNvCxnSpPr>
          <p:nvPr/>
        </p:nvCxnSpPr>
        <p:spPr>
          <a:xfrm>
            <a:off x="5645020" y="2484961"/>
            <a:ext cx="312570" cy="0"/>
          </a:xfrm>
          <a:prstGeom prst="line">
            <a:avLst/>
          </a:prstGeom>
          <a:ln w="76200">
            <a:solidFill>
              <a:srgbClr val="00FF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EF4239E-DFA5-4CDB-A52A-E2A3C560F309}"/>
              </a:ext>
            </a:extLst>
          </p:cNvPr>
          <p:cNvCxnSpPr/>
          <p:nvPr/>
        </p:nvCxnSpPr>
        <p:spPr>
          <a:xfrm>
            <a:off x="3937518" y="2304661"/>
            <a:ext cx="1175658" cy="0"/>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C31D94DE-C41C-4B97-A274-73458D2E6683}"/>
              </a:ext>
            </a:extLst>
          </p:cNvPr>
          <p:cNvSpPr/>
          <p:nvPr/>
        </p:nvSpPr>
        <p:spPr>
          <a:xfrm>
            <a:off x="3969098" y="3828422"/>
            <a:ext cx="6885275" cy="2040017"/>
          </a:xfrm>
          <a:prstGeom prst="roundRect">
            <a:avLst>
              <a:gd name="adj" fmla="val 33144"/>
            </a:avLst>
          </a:prstGeom>
          <a:solidFill>
            <a:schemeClr val="accent2">
              <a:lumMod val="40000"/>
              <a:lumOff val="60000"/>
            </a:schemeClr>
          </a:solidFill>
          <a:scene3d>
            <a:camera prst="orthographicFront"/>
            <a:lightRig rig="threePt" dir="t"/>
          </a:scene3d>
          <a:sp3d>
            <a:bevelT w="2540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lumMod val="95000"/>
                    <a:lumOff val="5000"/>
                  </a:schemeClr>
                </a:solidFill>
              </a:rPr>
              <a:t>Again:   </a:t>
            </a:r>
            <a:r>
              <a:rPr lang="en-CA" sz="2800" dirty="0">
                <a:solidFill>
                  <a:srgbClr val="7030A0"/>
                </a:solidFill>
              </a:rPr>
              <a:t>Have you noticed the </a:t>
            </a:r>
            <a:r>
              <a:rPr lang="en-CA" sz="2800" b="1" dirty="0">
                <a:ln>
                  <a:solidFill>
                    <a:schemeClr val="tx1"/>
                  </a:solidFill>
                </a:ln>
                <a:solidFill>
                  <a:srgbClr val="7030A0"/>
                </a:solidFill>
                <a:effectLst>
                  <a:glow rad="127000">
                    <a:srgbClr val="FFFF00"/>
                  </a:glow>
                </a:effectLst>
              </a:rPr>
              <a:t>Tav</a:t>
            </a:r>
            <a:r>
              <a:rPr lang="en-CA" sz="2800" dirty="0">
                <a:solidFill>
                  <a:srgbClr val="7030A0"/>
                </a:solidFill>
              </a:rPr>
              <a:t> as the </a:t>
            </a:r>
            <a:br>
              <a:rPr lang="en-CA" sz="2800" dirty="0">
                <a:solidFill>
                  <a:srgbClr val="7030A0"/>
                </a:solidFill>
              </a:rPr>
            </a:br>
            <a:r>
              <a:rPr lang="en-CA" sz="2800" dirty="0">
                <a:solidFill>
                  <a:srgbClr val="7030A0"/>
                </a:solidFill>
              </a:rPr>
              <a:t>3</a:t>
            </a:r>
            <a:r>
              <a:rPr lang="en-CA" sz="2800" baseline="30000" dirty="0">
                <a:solidFill>
                  <a:srgbClr val="7030A0"/>
                </a:solidFill>
              </a:rPr>
              <a:t>rd </a:t>
            </a:r>
            <a:r>
              <a:rPr lang="en-CA" sz="2800" dirty="0">
                <a:solidFill>
                  <a:srgbClr val="7030A0"/>
                </a:solidFill>
              </a:rPr>
              <a:t>Hebrew letter in this </a:t>
            </a:r>
            <a:r>
              <a:rPr lang="en-CA" sz="2800" dirty="0">
                <a:solidFill>
                  <a:schemeClr val="tx1">
                    <a:lumMod val="95000"/>
                    <a:lumOff val="5000"/>
                  </a:schemeClr>
                </a:solidFill>
              </a:rPr>
              <a:t>H1961</a:t>
            </a:r>
            <a:r>
              <a:rPr lang="en-CA" sz="2800" dirty="0">
                <a:solidFill>
                  <a:srgbClr val="7030A0"/>
                </a:solidFill>
              </a:rPr>
              <a:t> word?</a:t>
            </a:r>
          </a:p>
          <a:p>
            <a:pPr algn="ctr"/>
            <a:r>
              <a:rPr lang="en-CA" sz="2800" dirty="0">
                <a:solidFill>
                  <a:schemeClr val="tx1">
                    <a:lumMod val="95000"/>
                    <a:lumOff val="5000"/>
                  </a:schemeClr>
                </a:solidFill>
              </a:rPr>
              <a:t>Let’s look at another witness.  </a:t>
            </a:r>
            <a:r>
              <a:rPr lang="en-CA" sz="2800" dirty="0">
                <a:solidFill>
                  <a:schemeClr val="tx1">
                    <a:lumMod val="95000"/>
                    <a:lumOff val="5000"/>
                  </a:schemeClr>
                </a:solidFill>
                <a:sym typeface="Wingdings" panose="05000000000000000000" pitchFamily="2" charset="2"/>
              </a:rPr>
              <a:t></a:t>
            </a:r>
            <a:endParaRPr lang="en-CA" sz="2800" dirty="0">
              <a:solidFill>
                <a:schemeClr val="tx1">
                  <a:lumMod val="95000"/>
                  <a:lumOff val="5000"/>
                </a:schemeClr>
              </a:solidFill>
            </a:endParaRPr>
          </a:p>
        </p:txBody>
      </p:sp>
    </p:spTree>
    <p:extLst>
      <p:ext uri="{BB962C8B-B14F-4D97-AF65-F5344CB8AC3E}">
        <p14:creationId xmlns:p14="http://schemas.microsoft.com/office/powerpoint/2010/main" val="35803966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83000">
              <a:srgbClr val="7030A0">
                <a:alpha val="53000"/>
              </a:srgb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84858" y="6543367"/>
            <a:ext cx="607142" cy="291178"/>
          </a:xfrm>
        </p:spPr>
        <p:txBody>
          <a:bodyPr/>
          <a:lstStyle/>
          <a:p>
            <a:fld id="{CAB0B796-0BEC-434C-B7F9-2382C16E0666}" type="slidenum">
              <a:rPr lang="en-CA" smtClean="0">
                <a:solidFill>
                  <a:schemeClr val="tx1"/>
                </a:solidFill>
              </a:rPr>
              <a:t>73</a:t>
            </a:fld>
            <a:endParaRPr lang="en-CA" dirty="0">
              <a:solidFill>
                <a:schemeClr val="tx1"/>
              </a:solidFill>
            </a:endParaRPr>
          </a:p>
        </p:txBody>
      </p:sp>
      <p:sp>
        <p:nvSpPr>
          <p:cNvPr id="18" name="Rectangle: Rounded Corners 17">
            <a:extLst>
              <a:ext uri="{FF2B5EF4-FFF2-40B4-BE49-F238E27FC236}">
                <a16:creationId xmlns:a16="http://schemas.microsoft.com/office/drawing/2014/main" id="{A1655A79-5502-44DF-A291-6E0A0D1D9478}"/>
              </a:ext>
            </a:extLst>
          </p:cNvPr>
          <p:cNvSpPr/>
          <p:nvPr/>
        </p:nvSpPr>
        <p:spPr>
          <a:xfrm>
            <a:off x="2360643" y="211851"/>
            <a:ext cx="7711049" cy="1270207"/>
          </a:xfrm>
          <a:prstGeom prst="roundRect">
            <a:avLst>
              <a:gd name="adj" fmla="val 50000"/>
            </a:avLst>
          </a:prstGeom>
          <a:solidFill>
            <a:srgbClr val="9999FF"/>
          </a:solidFill>
          <a:ln w="28575">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tx1"/>
                </a:solidFill>
                <a:effectLst>
                  <a:outerShdw blurRad="38100" dist="38100" dir="2700000" algn="tl">
                    <a:srgbClr val="000000">
                      <a:alpha val="43137"/>
                    </a:srgbClr>
                  </a:outerShdw>
                </a:effectLst>
              </a:rPr>
              <a:t>#5</a:t>
            </a:r>
            <a:r>
              <a:rPr lang="en-CA" sz="3200" dirty="0">
                <a:ln>
                  <a:solidFill>
                    <a:srgbClr val="0000FF"/>
                  </a:solidFill>
                </a:ln>
                <a:solidFill>
                  <a:schemeClr val="tx1"/>
                </a:solidFill>
              </a:rPr>
              <a:t>  </a:t>
            </a:r>
            <a:r>
              <a:rPr lang="en-CA" sz="3200" b="1" u="sng" dirty="0">
                <a:ln>
                  <a:solidFill>
                    <a:srgbClr val="0000FF"/>
                  </a:solidFill>
                </a:ln>
                <a:solidFill>
                  <a:schemeClr val="tx1"/>
                </a:solidFill>
              </a:rPr>
              <a:t>The Com</a:t>
            </a:r>
            <a:r>
              <a:rPr lang="en-CA" sz="3200" b="1" dirty="0">
                <a:ln>
                  <a:solidFill>
                    <a:srgbClr val="0000FF"/>
                  </a:solidFill>
                </a:ln>
                <a:solidFill>
                  <a:schemeClr val="tx1"/>
                </a:solidFill>
              </a:rPr>
              <a:t>p</a:t>
            </a:r>
            <a:r>
              <a:rPr lang="en-CA" sz="3200" b="1" u="sng" dirty="0">
                <a:ln>
                  <a:solidFill>
                    <a:srgbClr val="0000FF"/>
                  </a:solidFill>
                </a:ln>
                <a:solidFill>
                  <a:schemeClr val="tx1"/>
                </a:solidFill>
              </a:rPr>
              <a:t>lete Jewish Bible </a:t>
            </a:r>
            <a:br>
              <a:rPr lang="en-CA" sz="3200" dirty="0">
                <a:solidFill>
                  <a:schemeClr val="tx1"/>
                </a:solidFill>
              </a:rPr>
            </a:br>
            <a:r>
              <a:rPr lang="en-CA" sz="3200" dirty="0">
                <a:solidFill>
                  <a:schemeClr val="tx1"/>
                </a:solidFill>
              </a:rPr>
              <a:t>Yes the </a:t>
            </a:r>
            <a:r>
              <a:rPr lang="en-CA" sz="3200" dirty="0">
                <a:ln>
                  <a:solidFill>
                    <a:srgbClr val="0000FF"/>
                  </a:solidFill>
                </a:ln>
                <a:solidFill>
                  <a:srgbClr val="FFFF00"/>
                </a:solidFill>
                <a:latin typeface="Snap ITC" panose="04040A07060A02020202" pitchFamily="82" charset="0"/>
              </a:rPr>
              <a:t>Tav</a:t>
            </a:r>
            <a:r>
              <a:rPr lang="en-CA" sz="3200" dirty="0">
                <a:solidFill>
                  <a:schemeClr val="tx1"/>
                </a:solidFill>
              </a:rPr>
              <a:t> is recorded here too!  </a:t>
            </a:r>
          </a:p>
        </p:txBody>
      </p:sp>
      <p:pic>
        <p:nvPicPr>
          <p:cNvPr id="2" name="Picture 1">
            <a:extLst>
              <a:ext uri="{FF2B5EF4-FFF2-40B4-BE49-F238E27FC236}">
                <a16:creationId xmlns:a16="http://schemas.microsoft.com/office/drawing/2014/main" id="{2F72BAB9-7E2C-440D-A3D9-EF0740B9E4E8}"/>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90317" y="1628191"/>
            <a:ext cx="11811366" cy="1800809"/>
          </a:xfrm>
          <a:prstGeom prst="rect">
            <a:avLst/>
          </a:prstGeom>
          <a:ln>
            <a:solidFill>
              <a:srgbClr val="002060"/>
            </a:solidFill>
          </a:ln>
        </p:spPr>
      </p:pic>
      <p:sp>
        <p:nvSpPr>
          <p:cNvPr id="5" name="Rectangle 4">
            <a:extLst>
              <a:ext uri="{FF2B5EF4-FFF2-40B4-BE49-F238E27FC236}">
                <a16:creationId xmlns:a16="http://schemas.microsoft.com/office/drawing/2014/main" id="{FA377950-3154-42FF-AE49-92108ED22863}"/>
              </a:ext>
            </a:extLst>
          </p:cNvPr>
          <p:cNvSpPr/>
          <p:nvPr/>
        </p:nvSpPr>
        <p:spPr>
          <a:xfrm>
            <a:off x="10338318" y="2369975"/>
            <a:ext cx="658648" cy="411435"/>
          </a:xfrm>
          <a:prstGeom prst="rect">
            <a:avLst/>
          </a:prstGeom>
          <a:noFill/>
          <a:ln w="76200">
            <a:solidFill>
              <a:srgbClr val="F74FEB"/>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1" name="Straight Arrow Connector 20">
            <a:extLst>
              <a:ext uri="{FF2B5EF4-FFF2-40B4-BE49-F238E27FC236}">
                <a16:creationId xmlns:a16="http://schemas.microsoft.com/office/drawing/2014/main" id="{48C0F91B-7DCA-471C-B750-1054C6077DD4}"/>
              </a:ext>
            </a:extLst>
          </p:cNvPr>
          <p:cNvCxnSpPr>
            <a:cxnSpLocks/>
          </p:cNvCxnSpPr>
          <p:nvPr/>
        </p:nvCxnSpPr>
        <p:spPr>
          <a:xfrm>
            <a:off x="10615968" y="1482058"/>
            <a:ext cx="0" cy="822603"/>
          </a:xfrm>
          <a:prstGeom prst="straightConnector1">
            <a:avLst/>
          </a:prstGeom>
          <a:ln w="76200">
            <a:solidFill>
              <a:srgbClr val="CC00CC"/>
            </a:solidFill>
            <a:tailEnd type="triangle"/>
          </a:ln>
          <a:effectLst>
            <a:glow rad="127000">
              <a:srgbClr val="FFFF00"/>
            </a:glow>
            <a:outerShdw blurRad="50800" dist="50800" dir="5400000" algn="ctr" rotWithShape="0">
              <a:srgbClr val="B2BCA3"/>
            </a:outerShdw>
          </a:effectLst>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6C8B8C9-277B-4F6A-9CFE-4C5B6B01CA7B}"/>
              </a:ext>
            </a:extLst>
          </p:cNvPr>
          <p:cNvCxnSpPr>
            <a:cxnSpLocks/>
          </p:cNvCxnSpPr>
          <p:nvPr/>
        </p:nvCxnSpPr>
        <p:spPr>
          <a:xfrm>
            <a:off x="10555051" y="2680904"/>
            <a:ext cx="141573" cy="0"/>
          </a:xfrm>
          <a:prstGeom prst="line">
            <a:avLst/>
          </a:prstGeom>
          <a:ln w="76200">
            <a:solidFill>
              <a:srgbClr val="00FF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9DD63E3D-4263-4926-9888-DEC80302B05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4945"/>
          <a:stretch/>
        </p:blipFill>
        <p:spPr>
          <a:xfrm>
            <a:off x="9681882" y="3818965"/>
            <a:ext cx="1999130" cy="2229400"/>
          </a:xfrm>
          <a:prstGeom prst="rect">
            <a:avLst/>
          </a:prstGeom>
        </p:spPr>
      </p:pic>
      <p:sp>
        <p:nvSpPr>
          <p:cNvPr id="12" name="Rectangle: Rounded Corners 11">
            <a:extLst>
              <a:ext uri="{FF2B5EF4-FFF2-40B4-BE49-F238E27FC236}">
                <a16:creationId xmlns:a16="http://schemas.microsoft.com/office/drawing/2014/main" id="{BDD02122-055F-475B-9586-5C12DA372534}"/>
              </a:ext>
            </a:extLst>
          </p:cNvPr>
          <p:cNvSpPr/>
          <p:nvPr/>
        </p:nvSpPr>
        <p:spPr>
          <a:xfrm>
            <a:off x="6621864" y="3626795"/>
            <a:ext cx="3205121" cy="1013972"/>
          </a:xfrm>
          <a:prstGeom prst="roundRect">
            <a:avLst>
              <a:gd name="adj" fmla="val 50000"/>
            </a:avLst>
          </a:prstGeom>
          <a:solidFill>
            <a:schemeClr val="accent2"/>
          </a:solidFill>
          <a:ln w="57150">
            <a:solidFill>
              <a:srgbClr val="0000FF"/>
            </a:solidFill>
          </a:ln>
          <a:scene3d>
            <a:camera prst="orthographicFront"/>
            <a:lightRig rig="threePt" dir="t"/>
          </a:scene3d>
          <a:sp3d>
            <a:bevelT w="1270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t>Enlarged for </a:t>
            </a:r>
            <a:br>
              <a:rPr lang="en-CA" sz="2800" dirty="0"/>
            </a:br>
            <a:r>
              <a:rPr lang="en-CA" sz="2800" dirty="0"/>
              <a:t>positive viewing.</a:t>
            </a:r>
          </a:p>
        </p:txBody>
      </p:sp>
      <p:sp>
        <p:nvSpPr>
          <p:cNvPr id="10" name="Rectangle: Rounded Corners 9">
            <a:extLst>
              <a:ext uri="{FF2B5EF4-FFF2-40B4-BE49-F238E27FC236}">
                <a16:creationId xmlns:a16="http://schemas.microsoft.com/office/drawing/2014/main" id="{CDF95AFD-A2A2-40BE-9A6B-95CDE695A0DC}"/>
              </a:ext>
            </a:extLst>
          </p:cNvPr>
          <p:cNvSpPr/>
          <p:nvPr/>
        </p:nvSpPr>
        <p:spPr>
          <a:xfrm>
            <a:off x="1136507" y="4986183"/>
            <a:ext cx="6885275" cy="1570233"/>
          </a:xfrm>
          <a:prstGeom prst="roundRect">
            <a:avLst>
              <a:gd name="adj" fmla="val 33144"/>
            </a:avLst>
          </a:prstGeom>
          <a:solidFill>
            <a:schemeClr val="accent2">
              <a:lumMod val="40000"/>
              <a:lumOff val="60000"/>
            </a:schemeClr>
          </a:solidFill>
          <a:ln w="28575"/>
          <a:scene3d>
            <a:camera prst="orthographicFront"/>
            <a:lightRig rig="threePt" dir="t"/>
          </a:scene3d>
          <a:sp3d>
            <a:bevelT w="1270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solidFill>
                  <a:schemeClr val="tx1">
                    <a:lumMod val="95000"/>
                    <a:lumOff val="5000"/>
                  </a:schemeClr>
                </a:solidFill>
              </a:rPr>
              <a:t>Again:   </a:t>
            </a:r>
            <a:r>
              <a:rPr lang="en-CA" sz="2800" dirty="0">
                <a:solidFill>
                  <a:srgbClr val="7030A0"/>
                </a:solidFill>
              </a:rPr>
              <a:t>Yes, the </a:t>
            </a:r>
            <a:r>
              <a:rPr lang="en-CA" sz="2800" b="1" dirty="0" err="1">
                <a:ln>
                  <a:solidFill>
                    <a:schemeClr val="tx1"/>
                  </a:solidFill>
                </a:ln>
                <a:solidFill>
                  <a:srgbClr val="7030A0"/>
                </a:solidFill>
                <a:effectLst>
                  <a:glow rad="127000">
                    <a:srgbClr val="FFFF00"/>
                  </a:glow>
                </a:effectLst>
              </a:rPr>
              <a:t>Tav</a:t>
            </a:r>
            <a:r>
              <a:rPr lang="en-CA" sz="2800" dirty="0">
                <a:solidFill>
                  <a:srgbClr val="7030A0"/>
                </a:solidFill>
              </a:rPr>
              <a:t> is the </a:t>
            </a:r>
            <a:br>
              <a:rPr lang="en-CA" sz="2800" dirty="0">
                <a:solidFill>
                  <a:srgbClr val="7030A0"/>
                </a:solidFill>
              </a:rPr>
            </a:br>
            <a:r>
              <a:rPr lang="en-CA" sz="2800" dirty="0">
                <a:solidFill>
                  <a:srgbClr val="7030A0"/>
                </a:solidFill>
              </a:rPr>
              <a:t>3</a:t>
            </a:r>
            <a:r>
              <a:rPr lang="en-CA" sz="2800" baseline="30000" dirty="0">
                <a:solidFill>
                  <a:srgbClr val="7030A0"/>
                </a:solidFill>
              </a:rPr>
              <a:t>rd </a:t>
            </a:r>
            <a:r>
              <a:rPr lang="en-CA" sz="2800" dirty="0">
                <a:solidFill>
                  <a:srgbClr val="7030A0"/>
                </a:solidFill>
              </a:rPr>
              <a:t>Hebrew letter in this </a:t>
            </a:r>
            <a:r>
              <a:rPr lang="en-CA" sz="2800" dirty="0">
                <a:solidFill>
                  <a:schemeClr val="tx1">
                    <a:lumMod val="95000"/>
                    <a:lumOff val="5000"/>
                  </a:schemeClr>
                </a:solidFill>
              </a:rPr>
              <a:t>H1961</a:t>
            </a:r>
            <a:r>
              <a:rPr lang="en-CA" sz="2800" dirty="0">
                <a:solidFill>
                  <a:srgbClr val="7030A0"/>
                </a:solidFill>
              </a:rPr>
              <a:t> word!</a:t>
            </a:r>
          </a:p>
          <a:p>
            <a:pPr algn="ctr"/>
            <a:r>
              <a:rPr lang="en-CA" sz="2800" dirty="0">
                <a:solidFill>
                  <a:schemeClr val="tx1">
                    <a:lumMod val="95000"/>
                    <a:lumOff val="5000"/>
                  </a:schemeClr>
                </a:solidFill>
              </a:rPr>
              <a:t>Let’s look at another witness.  </a:t>
            </a:r>
            <a:r>
              <a:rPr lang="en-CA" sz="2800" dirty="0">
                <a:solidFill>
                  <a:schemeClr val="tx1">
                    <a:lumMod val="95000"/>
                    <a:lumOff val="5000"/>
                  </a:schemeClr>
                </a:solidFill>
                <a:sym typeface="Wingdings" panose="05000000000000000000" pitchFamily="2" charset="2"/>
              </a:rPr>
              <a:t></a:t>
            </a:r>
            <a:endParaRPr lang="en-CA" sz="2800" dirty="0">
              <a:solidFill>
                <a:schemeClr val="tx1">
                  <a:lumMod val="95000"/>
                  <a:lumOff val="5000"/>
                </a:schemeClr>
              </a:solidFill>
            </a:endParaRPr>
          </a:p>
        </p:txBody>
      </p:sp>
    </p:spTree>
    <p:extLst>
      <p:ext uri="{BB962C8B-B14F-4D97-AF65-F5344CB8AC3E}">
        <p14:creationId xmlns:p14="http://schemas.microsoft.com/office/powerpoint/2010/main" val="26940873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83000">
              <a:srgbClr val="7030A0">
                <a:alpha val="53000"/>
              </a:srgb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84858" y="6543367"/>
            <a:ext cx="607142" cy="29117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B0B796-0BEC-434C-B7F9-2382C16E066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0345F584-C8DF-4D5B-880F-DD94350D027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305368" y="38462"/>
            <a:ext cx="6853127" cy="6504905"/>
          </a:xfrm>
          <a:prstGeom prst="rect">
            <a:avLst/>
          </a:prstGeom>
          <a:ln>
            <a:solidFill>
              <a:srgbClr val="002060"/>
            </a:solidFill>
          </a:ln>
        </p:spPr>
      </p:pic>
      <p:sp>
        <p:nvSpPr>
          <p:cNvPr id="13" name="Rectangle: Rounded Corners 12">
            <a:extLst>
              <a:ext uri="{FF2B5EF4-FFF2-40B4-BE49-F238E27FC236}">
                <a16:creationId xmlns:a16="http://schemas.microsoft.com/office/drawing/2014/main" id="{38616C49-8D79-4321-9EA4-3FFD6647E186}"/>
              </a:ext>
            </a:extLst>
          </p:cNvPr>
          <p:cNvSpPr/>
          <p:nvPr/>
        </p:nvSpPr>
        <p:spPr>
          <a:xfrm>
            <a:off x="200131" y="695055"/>
            <a:ext cx="7711049" cy="1270207"/>
          </a:xfrm>
          <a:prstGeom prst="roundRect">
            <a:avLst>
              <a:gd name="adj" fmla="val 50000"/>
            </a:avLst>
          </a:prstGeom>
          <a:solidFill>
            <a:srgbClr val="9999FF"/>
          </a:solidFill>
          <a:ln w="28575">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3200" b="1" dirty="0">
                <a:solidFill>
                  <a:schemeClr val="tx1"/>
                </a:solidFill>
                <a:effectLst>
                  <a:outerShdw blurRad="38100" dist="38100" dir="2700000" algn="tl">
                    <a:srgbClr val="000000">
                      <a:alpha val="43137"/>
                    </a:srgbClr>
                  </a:outerShdw>
                </a:effectLst>
              </a:rPr>
              <a:t>#6</a:t>
            </a:r>
            <a:r>
              <a:rPr kumimoji="0" lang="en-CA" sz="3200" i="0" strike="noStrike" kern="1200" cap="none" spc="0" normalizeH="0" baseline="0" noProof="0" dirty="0">
                <a:ln>
                  <a:solidFill>
                    <a:srgbClr val="0000FF"/>
                  </a:solidFill>
                </a:ln>
                <a:solidFill>
                  <a:prstClr val="black"/>
                </a:solidFill>
                <a:effectLst/>
                <a:uLnTx/>
                <a:uFillTx/>
                <a:latin typeface="Calibri" panose="020F0502020204030204"/>
                <a:ea typeface="+mn-ea"/>
                <a:cs typeface="+mn-cs"/>
              </a:rPr>
              <a:t>  </a:t>
            </a:r>
            <a:r>
              <a:rPr kumimoji="0" lang="en-CA" sz="3200" b="1" i="0" u="sng" strike="noStrike" kern="1200" cap="none" spc="0" normalizeH="0" baseline="0" noProof="0" dirty="0">
                <a:ln>
                  <a:solidFill>
                    <a:srgbClr val="0000FF"/>
                  </a:solidFill>
                </a:ln>
                <a:solidFill>
                  <a:prstClr val="black"/>
                </a:solidFill>
                <a:effectLst/>
                <a:uLnTx/>
                <a:uFillTx/>
                <a:latin typeface="Calibri" panose="020F0502020204030204"/>
                <a:ea typeface="+mn-ea"/>
                <a:cs typeface="+mn-cs"/>
              </a:rPr>
              <a:t>The Contem</a:t>
            </a:r>
            <a:r>
              <a:rPr kumimoji="0" lang="en-CA" sz="3200" b="1" i="0" u="none" strike="noStrike" kern="1200" cap="none" spc="0" normalizeH="0" baseline="0" noProof="0" dirty="0">
                <a:ln>
                  <a:solidFill>
                    <a:srgbClr val="0000FF"/>
                  </a:solidFill>
                </a:ln>
                <a:solidFill>
                  <a:prstClr val="black"/>
                </a:solidFill>
                <a:effectLst/>
                <a:uLnTx/>
                <a:uFillTx/>
                <a:latin typeface="Calibri" panose="020F0502020204030204"/>
                <a:ea typeface="+mn-ea"/>
                <a:cs typeface="+mn-cs"/>
              </a:rPr>
              <a:t>p</a:t>
            </a:r>
            <a:r>
              <a:rPr kumimoji="0" lang="en-CA" sz="3200" b="1" i="0" u="sng" strike="noStrike" kern="1200" cap="none" spc="0" normalizeH="0" baseline="0" noProof="0" dirty="0">
                <a:ln>
                  <a:solidFill>
                    <a:srgbClr val="0000FF"/>
                  </a:solidFill>
                </a:ln>
                <a:solidFill>
                  <a:prstClr val="black"/>
                </a:solidFill>
                <a:effectLst/>
                <a:uLnTx/>
                <a:uFillTx/>
                <a:latin typeface="Calibri" panose="020F0502020204030204"/>
                <a:ea typeface="+mn-ea"/>
                <a:cs typeface="+mn-cs"/>
              </a:rPr>
              <a:t>orar</a:t>
            </a:r>
            <a:r>
              <a:rPr kumimoji="0" lang="en-CA" sz="3200" b="1" i="0" u="none" strike="noStrike" kern="1200" cap="none" spc="0" normalizeH="0" baseline="0" noProof="0" dirty="0">
                <a:ln>
                  <a:solidFill>
                    <a:srgbClr val="0000FF"/>
                  </a:solidFill>
                </a:ln>
                <a:solidFill>
                  <a:prstClr val="black"/>
                </a:solidFill>
                <a:effectLst/>
                <a:uLnTx/>
                <a:uFillTx/>
                <a:latin typeface="Calibri" panose="020F0502020204030204"/>
                <a:ea typeface="+mn-ea"/>
                <a:cs typeface="+mn-cs"/>
              </a:rPr>
              <a:t>y </a:t>
            </a:r>
            <a:r>
              <a:rPr kumimoji="0" lang="en-CA" sz="3200" b="1" i="0" u="sng" strike="noStrike" kern="1200" cap="none" spc="0" normalizeH="0" baseline="0" noProof="0" dirty="0">
                <a:ln>
                  <a:solidFill>
                    <a:srgbClr val="0000FF"/>
                  </a:solidFill>
                </a:ln>
                <a:solidFill>
                  <a:prstClr val="black"/>
                </a:solidFill>
                <a:effectLst/>
                <a:uLnTx/>
                <a:uFillTx/>
                <a:latin typeface="Calibri" panose="020F0502020204030204"/>
                <a:ea typeface="+mn-ea"/>
                <a:cs typeface="+mn-cs"/>
              </a:rPr>
              <a:t>Torah</a:t>
            </a:r>
            <a:r>
              <a:rPr kumimoji="0" lang="en-CA" sz="3200" b="1" i="0" u="none" strike="noStrike" kern="1200" cap="none" spc="0" normalizeH="0" baseline="0" noProof="0" dirty="0">
                <a:ln>
                  <a:solidFill>
                    <a:srgbClr val="0000FF"/>
                  </a:solidFill>
                </a:ln>
                <a:solidFill>
                  <a:prstClr val="black"/>
                </a:solidFill>
                <a:effectLst/>
                <a:uLnTx/>
                <a:uFillTx/>
                <a:latin typeface="Calibri" panose="020F0502020204030204"/>
                <a:ea typeface="+mn-ea"/>
                <a:cs typeface="+mn-cs"/>
              </a:rPr>
              <a:t>, JPS</a:t>
            </a:r>
            <a:b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Yes the </a:t>
            </a:r>
            <a:r>
              <a:rPr kumimoji="0" lang="en-CA" sz="3200" b="0" i="0" u="none" strike="noStrike" kern="1200" cap="none" spc="0" normalizeH="0" baseline="0" noProof="0" dirty="0">
                <a:ln>
                  <a:solidFill>
                    <a:srgbClr val="0000FF"/>
                  </a:solidFill>
                </a:ln>
                <a:solidFill>
                  <a:srgbClr val="FFFF00"/>
                </a:solidFill>
                <a:effectLst/>
                <a:uLnTx/>
                <a:uFillTx/>
                <a:latin typeface="Snap ITC" panose="04040A07060A02020202" pitchFamily="82" charset="0"/>
                <a:ea typeface="+mn-ea"/>
                <a:cs typeface="+mn-cs"/>
              </a:rPr>
              <a:t>Tav</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 is recorded here too!  </a:t>
            </a:r>
          </a:p>
        </p:txBody>
      </p:sp>
      <p:sp>
        <p:nvSpPr>
          <p:cNvPr id="5" name="Rectangle 4">
            <a:extLst>
              <a:ext uri="{FF2B5EF4-FFF2-40B4-BE49-F238E27FC236}">
                <a16:creationId xmlns:a16="http://schemas.microsoft.com/office/drawing/2014/main" id="{FA377950-3154-42FF-AE49-92108ED22863}"/>
              </a:ext>
            </a:extLst>
          </p:cNvPr>
          <p:cNvSpPr/>
          <p:nvPr/>
        </p:nvSpPr>
        <p:spPr>
          <a:xfrm>
            <a:off x="10414642" y="3993502"/>
            <a:ext cx="782092" cy="397921"/>
          </a:xfrm>
          <a:prstGeom prst="rect">
            <a:avLst/>
          </a:prstGeom>
          <a:noFill/>
          <a:ln w="76200">
            <a:solidFill>
              <a:srgbClr val="F74FEB"/>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1" name="Straight Arrow Connector 20">
            <a:extLst>
              <a:ext uri="{FF2B5EF4-FFF2-40B4-BE49-F238E27FC236}">
                <a16:creationId xmlns:a16="http://schemas.microsoft.com/office/drawing/2014/main" id="{48C0F91B-7DCA-471C-B750-1054C6077DD4}"/>
              </a:ext>
            </a:extLst>
          </p:cNvPr>
          <p:cNvCxnSpPr>
            <a:cxnSpLocks/>
          </p:cNvCxnSpPr>
          <p:nvPr/>
        </p:nvCxnSpPr>
        <p:spPr>
          <a:xfrm flipH="1">
            <a:off x="10791085" y="3364301"/>
            <a:ext cx="448779" cy="605395"/>
          </a:xfrm>
          <a:prstGeom prst="straightConnector1">
            <a:avLst/>
          </a:prstGeom>
          <a:ln w="76200">
            <a:solidFill>
              <a:srgbClr val="CC00CC"/>
            </a:solidFill>
            <a:tailEnd type="triangle"/>
          </a:ln>
          <a:effectLst>
            <a:glow rad="127000">
              <a:srgbClr val="FFFF00"/>
            </a:glow>
            <a:outerShdw blurRad="50800" dist="50800" dir="5400000" algn="ctr" rotWithShape="0">
              <a:srgbClr val="B2BCA3"/>
            </a:outerShd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6C8B8C9-277B-4F6A-9CFE-4C5B6B01CA7B}"/>
              </a:ext>
            </a:extLst>
          </p:cNvPr>
          <p:cNvCxnSpPr>
            <a:cxnSpLocks/>
          </p:cNvCxnSpPr>
          <p:nvPr/>
        </p:nvCxnSpPr>
        <p:spPr>
          <a:xfrm>
            <a:off x="10677031" y="4333094"/>
            <a:ext cx="171121" cy="0"/>
          </a:xfrm>
          <a:prstGeom prst="line">
            <a:avLst/>
          </a:prstGeom>
          <a:ln w="76200">
            <a:solidFill>
              <a:srgbClr val="00FF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8" name="Rectangle: Rounded Corners 17">
            <a:extLst>
              <a:ext uri="{FF2B5EF4-FFF2-40B4-BE49-F238E27FC236}">
                <a16:creationId xmlns:a16="http://schemas.microsoft.com/office/drawing/2014/main" id="{A1655A79-5502-44DF-A291-6E0A0D1D9478}"/>
              </a:ext>
            </a:extLst>
          </p:cNvPr>
          <p:cNvSpPr/>
          <p:nvPr/>
        </p:nvSpPr>
        <p:spPr>
          <a:xfrm>
            <a:off x="143582" y="2303253"/>
            <a:ext cx="5030592" cy="2389327"/>
          </a:xfrm>
          <a:prstGeom prst="roundRect">
            <a:avLst>
              <a:gd name="adj" fmla="val 21470"/>
            </a:avLst>
          </a:prstGeom>
          <a:solidFill>
            <a:srgbClr val="9999FF"/>
          </a:solidFill>
          <a:ln w="28575">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0" i="0" u="sng" strike="noStrike" kern="1200" cap="none" spc="0" normalizeH="0" baseline="0" noProof="0" dirty="0">
                <a:ln>
                  <a:noFill/>
                </a:ln>
                <a:solidFill>
                  <a:prstClr val="black"/>
                </a:solidFill>
                <a:effectLst/>
                <a:uLnTx/>
                <a:uFillTx/>
                <a:latin typeface="Calibri" panose="020F0502020204030204"/>
                <a:ea typeface="+mn-ea"/>
                <a:cs typeface="+mn-cs"/>
              </a:rPr>
              <a:t>In total</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 we have seen </a:t>
            </a:r>
            <a:r>
              <a:rPr kumimoji="0" lang="en-CA" sz="32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rPr>
              <a:t>6 witnesses</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 to the Tav being within the </a:t>
            </a:r>
            <a:r>
              <a:rPr kumimoji="0" lang="en-CA" sz="3200" b="0" i="0" u="sng" strike="noStrike" kern="1200" cap="none" spc="0" normalizeH="0" baseline="0" noProof="0" dirty="0">
                <a:ln>
                  <a:noFill/>
                </a:ln>
                <a:solidFill>
                  <a:prstClr val="black"/>
                </a:solidFill>
                <a:effectLst/>
                <a:uLnTx/>
                <a:uFillTx/>
                <a:latin typeface="Calibri" panose="020F0502020204030204"/>
                <a:ea typeface="+mn-ea"/>
                <a:cs typeface="+mn-cs"/>
              </a:rPr>
              <a:t>H1961 Hebrew word of the second verse</a:t>
            </a:r>
            <a:r>
              <a:rPr kumimoji="0" lang="en-CA" sz="32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 name="Speech Bubble: Rectangle with Corners Rounded 1">
            <a:extLst>
              <a:ext uri="{FF2B5EF4-FFF2-40B4-BE49-F238E27FC236}">
                <a16:creationId xmlns:a16="http://schemas.microsoft.com/office/drawing/2014/main" id="{9694C77A-6C26-4494-B66F-894FEC64C729}"/>
              </a:ext>
            </a:extLst>
          </p:cNvPr>
          <p:cNvSpPr/>
          <p:nvPr/>
        </p:nvSpPr>
        <p:spPr>
          <a:xfrm>
            <a:off x="200132" y="5030571"/>
            <a:ext cx="4247582" cy="1672070"/>
          </a:xfrm>
          <a:prstGeom prst="wedgeRoundRectCallout">
            <a:avLst>
              <a:gd name="adj1" fmla="val 63102"/>
              <a:gd name="adj2" fmla="val -12037"/>
              <a:gd name="adj3" fmla="val 16667"/>
            </a:avLst>
          </a:prstGeom>
          <a:solidFill>
            <a:schemeClr val="accent2"/>
          </a:solidFill>
          <a:ln w="28575">
            <a:solidFill>
              <a:schemeClr val="tx1"/>
            </a:solidFill>
          </a:ln>
          <a:scene3d>
            <a:camera prst="orthographicFront"/>
            <a:lightRig rig="threePt" dir="t"/>
          </a:scene3d>
          <a:sp3d>
            <a:bevelT w="120650" h="133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Shouldn’t we be questioning this with every sinew in our body?</a:t>
            </a:r>
          </a:p>
        </p:txBody>
      </p:sp>
      <p:sp>
        <p:nvSpPr>
          <p:cNvPr id="6" name="Left Brace 5">
            <a:extLst>
              <a:ext uri="{FF2B5EF4-FFF2-40B4-BE49-F238E27FC236}">
                <a16:creationId xmlns:a16="http://schemas.microsoft.com/office/drawing/2014/main" id="{4FBEEE2C-7DF9-428F-BCFA-3D9208009B1A}"/>
              </a:ext>
            </a:extLst>
          </p:cNvPr>
          <p:cNvSpPr/>
          <p:nvPr/>
        </p:nvSpPr>
        <p:spPr>
          <a:xfrm>
            <a:off x="5069150" y="5273335"/>
            <a:ext cx="381739" cy="772357"/>
          </a:xfrm>
          <a:prstGeom prst="leftBrace">
            <a:avLst>
              <a:gd name="adj1" fmla="val 50471"/>
              <a:gd name="adj2" fmla="val 50000"/>
            </a:avLst>
          </a:prstGeom>
          <a:solidFill>
            <a:schemeClr val="accent2"/>
          </a:solidFill>
          <a:ln w="19050">
            <a:solidFill>
              <a:schemeClr val="tx1"/>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BC706C71-B380-4BCA-92C8-338DDC57E7BD}"/>
              </a:ext>
            </a:extLst>
          </p:cNvPr>
          <p:cNvCxnSpPr/>
          <p:nvPr/>
        </p:nvCxnSpPr>
        <p:spPr>
          <a:xfrm>
            <a:off x="5556738" y="3697791"/>
            <a:ext cx="2984361" cy="0"/>
          </a:xfrm>
          <a:prstGeom prst="line">
            <a:avLst/>
          </a:prstGeom>
          <a:ln w="76200">
            <a:solidFill>
              <a:schemeClr val="accent2">
                <a:lumMod val="75000"/>
              </a:schemeClr>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CCA824C7-5EDF-4919-A0AA-B05AC7ACF171}"/>
              </a:ext>
            </a:extLst>
          </p:cNvPr>
          <p:cNvSpPr/>
          <p:nvPr/>
        </p:nvSpPr>
        <p:spPr>
          <a:xfrm>
            <a:off x="6772588" y="3285811"/>
            <a:ext cx="773723" cy="411976"/>
          </a:xfrm>
          <a:prstGeom prst="rect">
            <a:avLst/>
          </a:prstGeom>
          <a:noFill/>
          <a:ln w="57150">
            <a:solidFill>
              <a:schemeClr val="accent2">
                <a:lumMod val="75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1" name="Straight Connector 10">
            <a:extLst>
              <a:ext uri="{FF2B5EF4-FFF2-40B4-BE49-F238E27FC236}">
                <a16:creationId xmlns:a16="http://schemas.microsoft.com/office/drawing/2014/main" id="{E4517BF6-D330-4CAC-9404-FCA7B7E6AD79}"/>
              </a:ext>
            </a:extLst>
          </p:cNvPr>
          <p:cNvCxnSpPr/>
          <p:nvPr/>
        </p:nvCxnSpPr>
        <p:spPr>
          <a:xfrm>
            <a:off x="5493983" y="5606978"/>
            <a:ext cx="613954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4304116-A4A9-4236-925F-20CD169E272F}"/>
              </a:ext>
            </a:extLst>
          </p:cNvPr>
          <p:cNvCxnSpPr>
            <a:cxnSpLocks/>
          </p:cNvCxnSpPr>
          <p:nvPr/>
        </p:nvCxnSpPr>
        <p:spPr>
          <a:xfrm>
            <a:off x="5502948" y="6055740"/>
            <a:ext cx="25221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56D389F-3676-48BB-A28C-1DB0F04D8165}"/>
              </a:ext>
            </a:extLst>
          </p:cNvPr>
          <p:cNvSpPr/>
          <p:nvPr/>
        </p:nvSpPr>
        <p:spPr>
          <a:xfrm>
            <a:off x="6505540" y="5194997"/>
            <a:ext cx="700604" cy="411976"/>
          </a:xfrm>
          <a:prstGeom prst="rect">
            <a:avLst/>
          </a:prstGeom>
          <a:noFill/>
          <a:ln w="57150">
            <a:solidFill>
              <a:srgbClr val="CC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893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par>
                          <p:cTn id="41" fill="hold">
                            <p:stCondLst>
                              <p:cond delay="1000"/>
                            </p:stCondLst>
                            <p:childTnLst>
                              <p:par>
                                <p:cTn id="42" presetID="47" presetClass="entr" presetSubtype="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anim calcmode="lin" valueType="num">
                                      <p:cBhvr>
                                        <p:cTn id="45" dur="1000" fill="hold"/>
                                        <p:tgtEl>
                                          <p:spTgt spid="15"/>
                                        </p:tgtEl>
                                        <p:attrNameLst>
                                          <p:attrName>ppt_x</p:attrName>
                                        </p:attrNameLst>
                                      </p:cBhvr>
                                      <p:tavLst>
                                        <p:tav tm="0">
                                          <p:val>
                                            <p:strVal val="#ppt_x"/>
                                          </p:val>
                                        </p:tav>
                                        <p:tav tm="100000">
                                          <p:val>
                                            <p:strVal val="#ppt_x"/>
                                          </p:val>
                                        </p:tav>
                                      </p:tavLst>
                                    </p:anim>
                                    <p:anim calcmode="lin" valueType="num">
                                      <p:cBhvr>
                                        <p:cTn id="4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9" grpId="0" animBg="1"/>
      <p:bldP spid="1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83000">
              <a:schemeClr val="accent4">
                <a:lumMod val="60000"/>
                <a:lumOff val="40000"/>
              </a:scheme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84858" y="6543367"/>
            <a:ext cx="607142" cy="291178"/>
          </a:xfrm>
        </p:spPr>
        <p:txBody>
          <a:bodyPr/>
          <a:lstStyle/>
          <a:p>
            <a:fld id="{CAB0B796-0BEC-434C-B7F9-2382C16E0666}" type="slidenum">
              <a:rPr lang="en-CA" smtClean="0">
                <a:solidFill>
                  <a:schemeClr val="tx1"/>
                </a:solidFill>
              </a:rPr>
              <a:t>75</a:t>
            </a:fld>
            <a:endParaRPr lang="en-CA" dirty="0">
              <a:solidFill>
                <a:schemeClr val="tx1"/>
              </a:solidFill>
            </a:endParaRPr>
          </a:p>
        </p:txBody>
      </p:sp>
      <p:sp>
        <p:nvSpPr>
          <p:cNvPr id="8" name="Rectangle: Rounded Corners 7">
            <a:extLst>
              <a:ext uri="{FF2B5EF4-FFF2-40B4-BE49-F238E27FC236}">
                <a16:creationId xmlns:a16="http://schemas.microsoft.com/office/drawing/2014/main" id="{F9E776E9-386D-4687-9150-A535C56003DA}"/>
              </a:ext>
            </a:extLst>
          </p:cNvPr>
          <p:cNvSpPr/>
          <p:nvPr/>
        </p:nvSpPr>
        <p:spPr>
          <a:xfrm>
            <a:off x="5591741" y="3650269"/>
            <a:ext cx="6296688" cy="1133624"/>
          </a:xfrm>
          <a:prstGeom prst="roundRect">
            <a:avLst/>
          </a:prstGeom>
          <a:solidFill>
            <a:srgbClr val="F74FEB">
              <a:alpha val="43000"/>
            </a:srgbClr>
          </a:solidFill>
          <a:ln w="57150">
            <a:solidFill>
              <a:schemeClr val="accent6">
                <a:lumMod val="75000"/>
              </a:schemeClr>
            </a:solidFill>
          </a:ln>
          <a:scene3d>
            <a:camera prst="orthographicFront"/>
            <a:lightRig rig="threePt" dir="t"/>
          </a:scene3d>
          <a:sp3d extrusionH="6350" contourW="12700" prstMaterial="metal">
            <a:bevelT w="266700" h="127000" prst="slope"/>
            <a:bevelB w="38100"/>
            <a:contourClr>
              <a:srgbClr val="00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a:bevelT w="38100"/>
            </a:sp3d>
          </a:bodyPr>
          <a:lstStyle/>
          <a:p>
            <a:pPr algn="ctr"/>
            <a:r>
              <a:rPr lang="en-CA" sz="4000" dirty="0">
                <a:ln>
                  <a:solidFill>
                    <a:srgbClr val="00B050"/>
                  </a:solidFill>
                </a:ln>
                <a:solidFill>
                  <a:srgbClr val="FFFF00"/>
                </a:solidFill>
                <a:effectLst>
                  <a:outerShdw blurRad="50800" dist="50800" dir="5400000" algn="ctr" rotWithShape="0">
                    <a:srgbClr val="0000FF"/>
                  </a:outerShdw>
                </a:effectLst>
                <a:latin typeface="Snap ITC" panose="04040A07060A02020202" pitchFamily="82" charset="0"/>
              </a:rPr>
              <a:t>Where’s the </a:t>
            </a:r>
            <a:r>
              <a:rPr lang="en-CA" sz="4000" dirty="0">
                <a:ln>
                  <a:solidFill>
                    <a:srgbClr val="00B050"/>
                  </a:solidFill>
                </a:ln>
                <a:solidFill>
                  <a:srgbClr val="FFFF00"/>
                </a:solidFill>
                <a:effectLst>
                  <a:glow rad="127000">
                    <a:srgbClr val="0000FF"/>
                  </a:glow>
                  <a:outerShdw blurRad="50800" dist="50800" dir="5400000" algn="ctr" rotWithShape="0">
                    <a:srgbClr val="00FF00"/>
                  </a:outerShdw>
                </a:effectLst>
                <a:latin typeface="Snap ITC" panose="04040A07060A02020202" pitchFamily="82" charset="0"/>
              </a:rPr>
              <a:t>Tav?</a:t>
            </a:r>
            <a:endParaRPr lang="en-CA" sz="4000" b="1" dirty="0">
              <a:ln>
                <a:solidFill>
                  <a:srgbClr val="00B050"/>
                </a:solidFill>
              </a:ln>
              <a:solidFill>
                <a:srgbClr val="FFFF00"/>
              </a:solidFill>
              <a:effectLst>
                <a:glow rad="127000">
                  <a:srgbClr val="0000FF"/>
                </a:glow>
                <a:outerShdw blurRad="50800" dist="50800" dir="5400000" algn="ctr" rotWithShape="0">
                  <a:srgbClr val="00FF00"/>
                </a:outerShdw>
              </a:effectLst>
              <a:latin typeface="Snap ITC" panose="04040A07060A02020202" pitchFamily="82" charset="0"/>
            </a:endParaRPr>
          </a:p>
        </p:txBody>
      </p:sp>
      <p:pic>
        <p:nvPicPr>
          <p:cNvPr id="9" name="Content Placeholder 4">
            <a:extLst>
              <a:ext uri="{FF2B5EF4-FFF2-40B4-BE49-F238E27FC236}">
                <a16:creationId xmlns:a16="http://schemas.microsoft.com/office/drawing/2014/main" id="{D6B241D2-6807-4130-A746-B7277D2D87AF}"/>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250903" y="360552"/>
            <a:ext cx="4917686" cy="6360923"/>
          </a:xfrm>
          <a:prstGeom prst="rect">
            <a:avLst/>
          </a:prstGeom>
          <a:ln>
            <a:solidFill>
              <a:srgbClr val="002060"/>
            </a:solidFill>
          </a:ln>
        </p:spPr>
      </p:pic>
      <p:sp>
        <p:nvSpPr>
          <p:cNvPr id="3" name="Speech Bubble: Rectangle with Corners Rounded 2">
            <a:extLst>
              <a:ext uri="{FF2B5EF4-FFF2-40B4-BE49-F238E27FC236}">
                <a16:creationId xmlns:a16="http://schemas.microsoft.com/office/drawing/2014/main" id="{2588C850-9161-48D6-9B05-1C0077D97CA4}"/>
              </a:ext>
            </a:extLst>
          </p:cNvPr>
          <p:cNvSpPr/>
          <p:nvPr/>
        </p:nvSpPr>
        <p:spPr>
          <a:xfrm>
            <a:off x="6489577" y="292964"/>
            <a:ext cx="5095281" cy="3136036"/>
          </a:xfrm>
          <a:prstGeom prst="wedgeRoundRectCallout">
            <a:avLst>
              <a:gd name="adj1" fmla="val -113873"/>
              <a:gd name="adj2" fmla="val -28720"/>
              <a:gd name="adj3" fmla="val 16667"/>
            </a:avLst>
          </a:prstGeom>
          <a:solidFill>
            <a:srgbClr val="7030A0"/>
          </a:solidFill>
          <a:ln>
            <a:solidFill>
              <a:srgbClr val="C00000"/>
            </a:solidFill>
          </a:ln>
          <a:scene3d>
            <a:camera prst="orthographicFront"/>
            <a:lightRig rig="threePt" dir="t"/>
          </a:scene3d>
          <a:sp3d>
            <a:bevelT w="3048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400" b="1" dirty="0">
                <a:ln w="19050">
                  <a:solidFill>
                    <a:srgbClr val="00B050"/>
                  </a:solidFill>
                </a:ln>
                <a:effectLst>
                  <a:outerShdw blurRad="50800" dist="50800" dir="5400000" algn="ctr" rotWithShape="0">
                    <a:srgbClr val="00FFFF"/>
                  </a:outerShdw>
                </a:effectLst>
              </a:rPr>
              <a:t>Why then </a:t>
            </a:r>
            <a:r>
              <a:rPr lang="en-CA" sz="4400" dirty="0"/>
              <a:t>are we given </a:t>
            </a:r>
            <a:r>
              <a:rPr lang="en-CA" sz="4400" b="1" u="sng" dirty="0">
                <a:solidFill>
                  <a:srgbClr val="00FF00"/>
                </a:solidFill>
              </a:rPr>
              <a:t>this</a:t>
            </a:r>
            <a:r>
              <a:rPr lang="en-CA" sz="4400" dirty="0"/>
              <a:t> to </a:t>
            </a:r>
            <a:br>
              <a:rPr lang="en-CA" sz="4400" dirty="0"/>
            </a:br>
            <a:r>
              <a:rPr lang="en-CA" sz="4400" dirty="0"/>
              <a:t>simply accept </a:t>
            </a:r>
            <a:br>
              <a:rPr lang="en-CA" sz="4400" dirty="0"/>
            </a:br>
            <a:r>
              <a:rPr lang="en-CA" sz="4400" dirty="0">
                <a:solidFill>
                  <a:srgbClr val="FFFF00"/>
                </a:solidFill>
                <a:effectLst>
                  <a:outerShdw blurRad="50800" dist="50800" dir="5400000" algn="ctr" rotWithShape="0">
                    <a:srgbClr val="FF0000"/>
                  </a:outerShdw>
                </a:effectLst>
              </a:rPr>
              <a:t>without question?</a:t>
            </a:r>
          </a:p>
        </p:txBody>
      </p:sp>
      <p:sp>
        <p:nvSpPr>
          <p:cNvPr id="6" name="Rectangle: Rounded Corners 5">
            <a:extLst>
              <a:ext uri="{FF2B5EF4-FFF2-40B4-BE49-F238E27FC236}">
                <a16:creationId xmlns:a16="http://schemas.microsoft.com/office/drawing/2014/main" id="{2771AF50-5147-4C58-9FBC-BA9CEBAE3B8C}"/>
              </a:ext>
            </a:extLst>
          </p:cNvPr>
          <p:cNvSpPr/>
          <p:nvPr/>
        </p:nvSpPr>
        <p:spPr>
          <a:xfrm>
            <a:off x="5937963" y="5005162"/>
            <a:ext cx="5646895" cy="1730448"/>
          </a:xfrm>
          <a:prstGeom prst="roundRect">
            <a:avLst/>
          </a:prstGeom>
          <a:solidFill>
            <a:srgbClr val="FFCCFF">
              <a:alpha val="43000"/>
            </a:srgbClr>
          </a:solidFill>
          <a:ln w="38100">
            <a:solidFill>
              <a:srgbClr val="002060"/>
            </a:solidFill>
          </a:ln>
          <a:scene3d>
            <a:camera prst="orthographicFront"/>
            <a:lightRig rig="threePt" dir="t"/>
          </a:scene3d>
          <a:sp3d>
            <a:bevelT w="266700" prst="slop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4000" dirty="0">
                <a:solidFill>
                  <a:schemeClr val="tx1"/>
                </a:solidFill>
              </a:rPr>
              <a:t>What </a:t>
            </a:r>
            <a:r>
              <a:rPr lang="en-CA" sz="4000" u="sng" dirty="0">
                <a:solidFill>
                  <a:schemeClr val="tx1"/>
                </a:solidFill>
                <a:latin typeface="Arial Black" panose="020B0A04020102020204" pitchFamily="34" charset="0"/>
              </a:rPr>
              <a:t>DIFFERENCE</a:t>
            </a:r>
            <a:r>
              <a:rPr lang="en-CA" sz="4000" dirty="0">
                <a:solidFill>
                  <a:schemeClr val="tx1"/>
                </a:solidFill>
              </a:rPr>
              <a:t> does it make – </a:t>
            </a:r>
            <a:r>
              <a:rPr lang="en-CA" sz="4000" b="1" dirty="0">
                <a:ln>
                  <a:solidFill>
                    <a:srgbClr val="0000FF"/>
                  </a:solidFill>
                </a:ln>
                <a:solidFill>
                  <a:srgbClr val="FF0000"/>
                </a:solidFill>
              </a:rPr>
              <a:t>if any?</a:t>
            </a:r>
          </a:p>
        </p:txBody>
      </p:sp>
      <p:cxnSp>
        <p:nvCxnSpPr>
          <p:cNvPr id="10" name="Straight Arrow Connector 9">
            <a:extLst>
              <a:ext uri="{FF2B5EF4-FFF2-40B4-BE49-F238E27FC236}">
                <a16:creationId xmlns:a16="http://schemas.microsoft.com/office/drawing/2014/main" id="{FFF096C0-7A09-403E-B525-FA7F09C9A1B6}"/>
              </a:ext>
            </a:extLst>
          </p:cNvPr>
          <p:cNvCxnSpPr>
            <a:cxnSpLocks/>
          </p:cNvCxnSpPr>
          <p:nvPr/>
        </p:nvCxnSpPr>
        <p:spPr>
          <a:xfrm flipH="1">
            <a:off x="693336" y="1075174"/>
            <a:ext cx="2039817" cy="334610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88D0503-E36A-4B97-9AD5-D0DE945CC9FF}"/>
              </a:ext>
            </a:extLst>
          </p:cNvPr>
          <p:cNvCxnSpPr/>
          <p:nvPr/>
        </p:nvCxnSpPr>
        <p:spPr>
          <a:xfrm>
            <a:off x="512466" y="4642337"/>
            <a:ext cx="321547"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4972733C-41D8-4888-8EEC-1F37514C5181}"/>
              </a:ext>
            </a:extLst>
          </p:cNvPr>
          <p:cNvSpPr/>
          <p:nvPr/>
        </p:nvSpPr>
        <p:spPr>
          <a:xfrm>
            <a:off x="1950510" y="3125447"/>
            <a:ext cx="2721973" cy="1049643"/>
          </a:xfrm>
          <a:prstGeom prst="roundRect">
            <a:avLst/>
          </a:prstGeom>
          <a:solidFill>
            <a:srgbClr val="F3A578">
              <a:alpha val="87000"/>
            </a:srgbClr>
          </a:solidFill>
          <a:ln w="57150">
            <a:solidFill>
              <a:schemeClr val="accent6">
                <a:lumMod val="75000"/>
              </a:schemeClr>
            </a:solidFill>
          </a:ln>
          <a:scene3d>
            <a:camera prst="orthographicFront"/>
            <a:lightRig rig="threePt" dir="t"/>
          </a:scene3d>
          <a:sp3d extrusionH="6350" contourW="12700" prstMaterial="metal">
            <a:bevelT w="266700" h="127000" prst="slope"/>
            <a:bevelB w="38100"/>
            <a:contourClr>
              <a:srgbClr val="0000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a:bevelT w="38100"/>
            </a:sp3d>
          </a:bodyPr>
          <a:lstStyle/>
          <a:p>
            <a:pPr algn="ctr"/>
            <a:r>
              <a:rPr lang="en-CA" sz="4000" dirty="0">
                <a:ln>
                  <a:solidFill>
                    <a:srgbClr val="00B050"/>
                  </a:solidFill>
                </a:ln>
                <a:solidFill>
                  <a:srgbClr val="FFFF00"/>
                </a:solidFill>
                <a:effectLst>
                  <a:outerShdw blurRad="50800" dist="50800" dir="5400000" algn="ctr" rotWithShape="0">
                    <a:srgbClr val="0000FF"/>
                  </a:outerShdw>
                </a:effectLst>
                <a:latin typeface="Snap ITC" panose="04040A07060A02020202" pitchFamily="82" charset="0"/>
              </a:rPr>
              <a:t>Was ??</a:t>
            </a:r>
            <a:endParaRPr lang="en-CA" sz="4000" b="1" dirty="0">
              <a:ln>
                <a:solidFill>
                  <a:srgbClr val="00B050"/>
                </a:solidFill>
              </a:ln>
              <a:solidFill>
                <a:srgbClr val="FFFF00"/>
              </a:solidFill>
              <a:effectLst>
                <a:glow rad="127000">
                  <a:srgbClr val="0000FF"/>
                </a:glow>
                <a:outerShdw blurRad="50800" dist="50800" dir="5400000" algn="ctr" rotWithShape="0">
                  <a:srgbClr val="00FF00"/>
                </a:outerShdw>
              </a:effectLst>
              <a:latin typeface="Snap ITC" panose="04040A07060A02020202" pitchFamily="82" charset="0"/>
            </a:endParaRPr>
          </a:p>
        </p:txBody>
      </p:sp>
    </p:spTree>
    <p:extLst>
      <p:ext uri="{BB962C8B-B14F-4D97-AF65-F5344CB8AC3E}">
        <p14:creationId xmlns:p14="http://schemas.microsoft.com/office/powerpoint/2010/main" val="1956482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200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3000"/>
                                        <p:tgtEl>
                                          <p:spTgt spid="10"/>
                                        </p:tgtEl>
                                      </p:cBhvr>
                                    </p:animEffect>
                                  </p:childTnLst>
                                </p:cTn>
                              </p:par>
                            </p:childTnLst>
                          </p:cTn>
                        </p:par>
                        <p:par>
                          <p:cTn id="8" fill="hold">
                            <p:stCondLst>
                              <p:cond delay="50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6000"/>
                            </p:stCondLst>
                            <p:childTnLst>
                              <p:par>
                                <p:cTn id="15" presetID="14" presetClass="entr" presetSubtype="10" fill="hold" grpId="1"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par>
                          <p:cTn id="23" fill="hold">
                            <p:stCondLst>
                              <p:cond delay="500"/>
                            </p:stCondLst>
                            <p:childTnLst>
                              <p:par>
                                <p:cTn id="24" presetID="6" presetClass="entr" presetSubtype="16"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ircle(in)">
                                      <p:cBhvr>
                                        <p:cTn id="26"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14" grpId="1"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83000">
              <a:schemeClr val="accent4">
                <a:lumMod val="60000"/>
                <a:lumOff val="40000"/>
              </a:scheme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84858" y="6543367"/>
            <a:ext cx="607142" cy="291178"/>
          </a:xfrm>
        </p:spPr>
        <p:txBody>
          <a:bodyPr/>
          <a:lstStyle/>
          <a:p>
            <a:fld id="{CAB0B796-0BEC-434C-B7F9-2382C16E0666}" type="slidenum">
              <a:rPr lang="en-CA" smtClean="0">
                <a:solidFill>
                  <a:schemeClr val="tx1"/>
                </a:solidFill>
              </a:rPr>
              <a:t>76</a:t>
            </a:fld>
            <a:endParaRPr lang="en-CA" dirty="0">
              <a:solidFill>
                <a:schemeClr val="tx1"/>
              </a:solidFill>
            </a:endParaRPr>
          </a:p>
        </p:txBody>
      </p:sp>
      <p:pic>
        <p:nvPicPr>
          <p:cNvPr id="2" name="Picture 1">
            <a:extLst>
              <a:ext uri="{FF2B5EF4-FFF2-40B4-BE49-F238E27FC236}">
                <a16:creationId xmlns:a16="http://schemas.microsoft.com/office/drawing/2014/main" id="{D8E3DCDE-AF18-440A-908B-9FDEB91DC19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5221" y="401817"/>
            <a:ext cx="12063419" cy="2550193"/>
          </a:xfrm>
          <a:prstGeom prst="rect">
            <a:avLst/>
          </a:prstGeom>
          <a:ln>
            <a:solidFill>
              <a:srgbClr val="002060"/>
            </a:solidFill>
          </a:ln>
        </p:spPr>
      </p:pic>
      <p:sp>
        <p:nvSpPr>
          <p:cNvPr id="5" name="Rectangle 4">
            <a:extLst>
              <a:ext uri="{FF2B5EF4-FFF2-40B4-BE49-F238E27FC236}">
                <a16:creationId xmlns:a16="http://schemas.microsoft.com/office/drawing/2014/main" id="{FA377950-3154-42FF-AE49-92108ED22863}"/>
              </a:ext>
            </a:extLst>
          </p:cNvPr>
          <p:cNvSpPr/>
          <p:nvPr/>
        </p:nvSpPr>
        <p:spPr>
          <a:xfrm>
            <a:off x="10728136" y="2175774"/>
            <a:ext cx="383060" cy="232126"/>
          </a:xfrm>
          <a:prstGeom prst="rect">
            <a:avLst/>
          </a:prstGeom>
          <a:noFill/>
          <a:ln w="28575">
            <a:solidFill>
              <a:srgbClr val="F74FEB"/>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1" name="Straight Arrow Connector 20">
            <a:extLst>
              <a:ext uri="{FF2B5EF4-FFF2-40B4-BE49-F238E27FC236}">
                <a16:creationId xmlns:a16="http://schemas.microsoft.com/office/drawing/2014/main" id="{48C0F91B-7DCA-471C-B750-1054C6077DD4}"/>
              </a:ext>
            </a:extLst>
          </p:cNvPr>
          <p:cNvCxnSpPr>
            <a:cxnSpLocks/>
          </p:cNvCxnSpPr>
          <p:nvPr/>
        </p:nvCxnSpPr>
        <p:spPr>
          <a:xfrm>
            <a:off x="9861755" y="2330244"/>
            <a:ext cx="758210" cy="0"/>
          </a:xfrm>
          <a:prstGeom prst="straightConnector1">
            <a:avLst/>
          </a:prstGeom>
          <a:ln w="76200">
            <a:solidFill>
              <a:srgbClr val="CC00CC"/>
            </a:solidFill>
            <a:tailEnd type="triangle"/>
          </a:ln>
          <a:effectLst>
            <a:glow rad="127000">
              <a:srgbClr val="FFFF00"/>
            </a:glow>
            <a:outerShdw blurRad="50800" dist="50800" dir="5400000" algn="ctr" rotWithShape="0">
              <a:srgbClr val="B2BCA3"/>
            </a:outerShd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F9E776E9-386D-4687-9150-A535C56003DA}"/>
              </a:ext>
            </a:extLst>
          </p:cNvPr>
          <p:cNvSpPr/>
          <p:nvPr/>
        </p:nvSpPr>
        <p:spPr>
          <a:xfrm>
            <a:off x="476107" y="3279359"/>
            <a:ext cx="11392238" cy="1935736"/>
          </a:xfrm>
          <a:prstGeom prst="roundRect">
            <a:avLst/>
          </a:prstGeom>
          <a:solidFill>
            <a:srgbClr val="FFCCFF">
              <a:alpha val="43000"/>
            </a:srgbClr>
          </a:solidFill>
          <a:ln w="38100">
            <a:solidFill>
              <a:srgbClr val="002060"/>
            </a:solidFill>
          </a:ln>
          <a:scene3d>
            <a:camera prst="orthographicFront"/>
            <a:lightRig rig="threePt" dir="t"/>
          </a:scene3d>
          <a:sp3d>
            <a:bevelT w="127000" h="133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tx1"/>
                </a:solidFill>
              </a:rPr>
              <a:t>Speaking into the state of the serpent, </a:t>
            </a:r>
            <a:br>
              <a:rPr lang="en-CA" sz="3200" dirty="0">
                <a:solidFill>
                  <a:schemeClr val="tx1"/>
                </a:solidFill>
              </a:rPr>
            </a:br>
            <a:r>
              <a:rPr lang="en-CA" sz="3200" u="sng" dirty="0">
                <a:solidFill>
                  <a:schemeClr val="tx1"/>
                </a:solidFill>
              </a:rPr>
              <a:t>H1961</a:t>
            </a:r>
            <a:r>
              <a:rPr lang="en-CA" sz="3200" dirty="0">
                <a:solidFill>
                  <a:schemeClr val="tx1"/>
                </a:solidFill>
              </a:rPr>
              <a:t> does </a:t>
            </a:r>
            <a:r>
              <a:rPr lang="en-CA" sz="3200" u="sng" dirty="0">
                <a:solidFill>
                  <a:schemeClr val="tx1"/>
                </a:solidFill>
              </a:rPr>
              <a:t>NOT</a:t>
            </a:r>
            <a:r>
              <a:rPr lang="en-CA" sz="3200" dirty="0">
                <a:solidFill>
                  <a:schemeClr val="tx1"/>
                </a:solidFill>
              </a:rPr>
              <a:t> have a </a:t>
            </a:r>
            <a:r>
              <a:rPr lang="en-CA" sz="3200" dirty="0">
                <a:solidFill>
                  <a:srgbClr val="0000FF"/>
                </a:solidFill>
              </a:rPr>
              <a:t>Tav</a:t>
            </a:r>
            <a:r>
              <a:rPr lang="en-CA" sz="3200" dirty="0">
                <a:solidFill>
                  <a:schemeClr val="tx1"/>
                </a:solidFill>
              </a:rPr>
              <a:t> in the word. </a:t>
            </a:r>
            <a:br>
              <a:rPr lang="en-CA" sz="3200" dirty="0">
                <a:solidFill>
                  <a:schemeClr val="tx1"/>
                </a:solidFill>
              </a:rPr>
            </a:br>
            <a:r>
              <a:rPr lang="en-CA" sz="3200" dirty="0">
                <a:solidFill>
                  <a:schemeClr val="tx1"/>
                </a:solidFill>
              </a:rPr>
              <a:t>Yet </a:t>
            </a:r>
            <a:r>
              <a:rPr lang="en-CA" sz="3200" b="1" u="sng" dirty="0">
                <a:solidFill>
                  <a:schemeClr val="tx1"/>
                </a:solidFill>
              </a:rPr>
              <a:t>it</a:t>
            </a:r>
            <a:r>
              <a:rPr lang="en-CA" sz="3200" u="sng" dirty="0">
                <a:solidFill>
                  <a:schemeClr val="tx1"/>
                </a:solidFill>
              </a:rPr>
              <a:t> </a:t>
            </a:r>
            <a:r>
              <a:rPr lang="en-CA" sz="3200" b="1" u="sng" dirty="0">
                <a:solidFill>
                  <a:schemeClr val="tx1"/>
                </a:solidFill>
              </a:rPr>
              <a:t>is</a:t>
            </a:r>
            <a:r>
              <a:rPr lang="en-CA" sz="3200" dirty="0">
                <a:solidFill>
                  <a:schemeClr val="tx1"/>
                </a:solidFill>
              </a:rPr>
              <a:t> translated as covering a </a:t>
            </a:r>
            <a:r>
              <a:rPr lang="en-CA" sz="3200" b="1" u="sng" dirty="0">
                <a:solidFill>
                  <a:srgbClr val="C00000"/>
                </a:solidFill>
                <a:effectLst>
                  <a:outerShdw blurRad="50800" dist="50800" dir="5400000" algn="ctr" rotWithShape="0">
                    <a:srgbClr val="00FFFF"/>
                  </a:outerShdw>
                </a:effectLst>
                <a:latin typeface="Arial Black" panose="020B0A04020102020204" pitchFamily="34" charset="0"/>
              </a:rPr>
              <a:t>TRANSITIONAL</a:t>
            </a:r>
            <a:r>
              <a:rPr lang="en-CA" sz="3200" b="1" dirty="0">
                <a:solidFill>
                  <a:srgbClr val="C00000"/>
                </a:solidFill>
              </a:rPr>
              <a:t> </a:t>
            </a:r>
            <a:r>
              <a:rPr lang="en-CA" sz="3200" u="sng" dirty="0">
                <a:solidFill>
                  <a:schemeClr val="tx1"/>
                </a:solidFill>
              </a:rPr>
              <a:t>time s</a:t>
            </a:r>
            <a:r>
              <a:rPr lang="en-CA" sz="3200" dirty="0">
                <a:solidFill>
                  <a:schemeClr val="tx1"/>
                </a:solidFill>
              </a:rPr>
              <a:t>p</a:t>
            </a:r>
            <a:r>
              <a:rPr lang="en-CA" sz="3200" u="sng" dirty="0">
                <a:solidFill>
                  <a:schemeClr val="tx1"/>
                </a:solidFill>
              </a:rPr>
              <a:t>an</a:t>
            </a:r>
            <a:r>
              <a:rPr lang="en-CA" sz="3200" dirty="0">
                <a:solidFill>
                  <a:schemeClr val="tx1"/>
                </a:solidFill>
              </a:rPr>
              <a:t>.</a:t>
            </a:r>
          </a:p>
        </p:txBody>
      </p:sp>
      <p:sp>
        <p:nvSpPr>
          <p:cNvPr id="14" name="Rectangle: Rounded Corners 13">
            <a:extLst>
              <a:ext uri="{FF2B5EF4-FFF2-40B4-BE49-F238E27FC236}">
                <a16:creationId xmlns:a16="http://schemas.microsoft.com/office/drawing/2014/main" id="{0336417D-0E25-4B90-B64A-72F7394E0429}"/>
              </a:ext>
            </a:extLst>
          </p:cNvPr>
          <p:cNvSpPr/>
          <p:nvPr/>
        </p:nvSpPr>
        <p:spPr>
          <a:xfrm>
            <a:off x="8436367" y="962626"/>
            <a:ext cx="1425388" cy="434307"/>
          </a:xfrm>
          <a:prstGeom prst="roundRect">
            <a:avLst>
              <a:gd name="adj" fmla="val 50000"/>
            </a:avLst>
          </a:prstGeom>
          <a:solidFill>
            <a:srgbClr val="FFC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2060"/>
                </a:solidFill>
              </a:rPr>
              <a:t>Gen 3:1</a:t>
            </a:r>
          </a:p>
        </p:txBody>
      </p:sp>
      <p:sp>
        <p:nvSpPr>
          <p:cNvPr id="9" name="Rectangle: Rounded Corners 8">
            <a:extLst>
              <a:ext uri="{FF2B5EF4-FFF2-40B4-BE49-F238E27FC236}">
                <a16:creationId xmlns:a16="http://schemas.microsoft.com/office/drawing/2014/main" id="{FA211DC6-4012-4FA3-834F-0A077B8C664D}"/>
              </a:ext>
            </a:extLst>
          </p:cNvPr>
          <p:cNvSpPr/>
          <p:nvPr/>
        </p:nvSpPr>
        <p:spPr>
          <a:xfrm>
            <a:off x="459329" y="5542444"/>
            <a:ext cx="11392238" cy="1168284"/>
          </a:xfrm>
          <a:prstGeom prst="roundRect">
            <a:avLst>
              <a:gd name="adj" fmla="val 50000"/>
            </a:avLst>
          </a:prstGeom>
          <a:solidFill>
            <a:srgbClr val="CC99FF">
              <a:alpha val="43000"/>
            </a:srgbClr>
          </a:solidFill>
          <a:ln w="38100">
            <a:solidFill>
              <a:srgbClr val="002060"/>
            </a:solidFill>
          </a:ln>
          <a:scene3d>
            <a:camera prst="orthographicFront"/>
            <a:lightRig rig="threePt" dir="t"/>
          </a:scene3d>
          <a:sp3d>
            <a:bevelT w="234950" h="114300"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tx1"/>
                </a:solidFill>
              </a:rPr>
              <a:t>Why not a </a:t>
            </a:r>
            <a:r>
              <a:rPr lang="en-CA" sz="3200" b="1" i="1" dirty="0">
                <a:solidFill>
                  <a:schemeClr val="tx1"/>
                </a:solidFill>
                <a:effectLst>
                  <a:outerShdw blurRad="50800" dist="50800" dir="5400000" algn="ctr" rotWithShape="0">
                    <a:srgbClr val="00B050"/>
                  </a:outerShdw>
                </a:effectLst>
              </a:rPr>
              <a:t>PERIOD OF TRANSFORMATION </a:t>
            </a:r>
            <a:r>
              <a:rPr lang="en-CA" sz="3200" dirty="0">
                <a:solidFill>
                  <a:schemeClr val="tx1"/>
                </a:solidFill>
              </a:rPr>
              <a:t>in Genesis 1:</a:t>
            </a:r>
            <a:r>
              <a:rPr lang="en-CA" sz="3200" b="1" u="sng" dirty="0">
                <a:solidFill>
                  <a:schemeClr val="tx1"/>
                </a:solidFill>
                <a:effectLst>
                  <a:glow rad="127000">
                    <a:srgbClr val="FFFF00"/>
                  </a:glow>
                </a:effectLst>
              </a:rPr>
              <a:t>2</a:t>
            </a:r>
            <a:r>
              <a:rPr lang="en-CA" sz="3200" dirty="0">
                <a:solidFill>
                  <a:schemeClr val="tx1"/>
                </a:solidFill>
              </a:rPr>
              <a:t>?  </a:t>
            </a:r>
            <a:r>
              <a:rPr lang="en-CA" sz="3200" b="1" dirty="0">
                <a:solidFill>
                  <a:schemeClr val="tx1"/>
                </a:solidFill>
                <a:effectLst>
                  <a:glow rad="127000">
                    <a:srgbClr val="00FF00"/>
                  </a:glow>
                </a:effectLst>
              </a:rPr>
              <a:t>??</a:t>
            </a:r>
          </a:p>
        </p:txBody>
      </p:sp>
      <p:sp>
        <p:nvSpPr>
          <p:cNvPr id="3" name="Rectangle 2">
            <a:extLst>
              <a:ext uri="{FF2B5EF4-FFF2-40B4-BE49-F238E27FC236}">
                <a16:creationId xmlns:a16="http://schemas.microsoft.com/office/drawing/2014/main" id="{83720BEF-C7E0-4322-81E2-C368B879A23B}"/>
              </a:ext>
            </a:extLst>
          </p:cNvPr>
          <p:cNvSpPr/>
          <p:nvPr/>
        </p:nvSpPr>
        <p:spPr>
          <a:xfrm>
            <a:off x="1397372" y="298716"/>
            <a:ext cx="763937" cy="504849"/>
          </a:xfrm>
          <a:prstGeom prst="rect">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t>
            </a:r>
          </a:p>
        </p:txBody>
      </p:sp>
      <p:cxnSp>
        <p:nvCxnSpPr>
          <p:cNvPr id="7" name="Straight Arrow Connector 6">
            <a:extLst>
              <a:ext uri="{FF2B5EF4-FFF2-40B4-BE49-F238E27FC236}">
                <a16:creationId xmlns:a16="http://schemas.microsoft.com/office/drawing/2014/main" id="{01908288-B1D5-4194-AF43-24B845011B29}"/>
              </a:ext>
            </a:extLst>
          </p:cNvPr>
          <p:cNvCxnSpPr/>
          <p:nvPr/>
        </p:nvCxnSpPr>
        <p:spPr>
          <a:xfrm flipH="1">
            <a:off x="2330245" y="230909"/>
            <a:ext cx="6259573" cy="295564"/>
          </a:xfrm>
          <a:prstGeom prst="straightConnector1">
            <a:avLst/>
          </a:prstGeom>
          <a:ln w="76200">
            <a:solidFill>
              <a:srgbClr val="CC00C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3007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750"/>
                            </p:stCondLst>
                            <p:childTnLst>
                              <p:par>
                                <p:cTn id="14" presetID="8" presetClass="emph" presetSubtype="0" fill="hold" grpId="0" nodeType="afterEffect">
                                  <p:stCondLst>
                                    <p:cond delay="0"/>
                                  </p:stCondLst>
                                  <p:childTnLst>
                                    <p:animRot by="21600000">
                                      <p:cBhvr>
                                        <p:cTn id="15" dur="1000" fill="hold"/>
                                        <p:tgtEl>
                                          <p:spTgt spid="14"/>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9" grpId="0" animBg="1"/>
      <p:bldP spid="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83000">
              <a:schemeClr val="accent4">
                <a:lumMod val="60000"/>
                <a:lumOff val="40000"/>
              </a:scheme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84858" y="6543367"/>
            <a:ext cx="607142" cy="291178"/>
          </a:xfrm>
        </p:spPr>
        <p:txBody>
          <a:bodyPr/>
          <a:lstStyle/>
          <a:p>
            <a:fld id="{CAB0B796-0BEC-434C-B7F9-2382C16E0666}" type="slidenum">
              <a:rPr lang="en-CA" smtClean="0">
                <a:solidFill>
                  <a:schemeClr val="tx1"/>
                </a:solidFill>
              </a:rPr>
              <a:t>77</a:t>
            </a:fld>
            <a:endParaRPr lang="en-CA" dirty="0">
              <a:solidFill>
                <a:schemeClr val="tx1"/>
              </a:solidFill>
            </a:endParaRPr>
          </a:p>
        </p:txBody>
      </p:sp>
      <p:sp>
        <p:nvSpPr>
          <p:cNvPr id="8" name="Rectangle: Rounded Corners 7">
            <a:extLst>
              <a:ext uri="{FF2B5EF4-FFF2-40B4-BE49-F238E27FC236}">
                <a16:creationId xmlns:a16="http://schemas.microsoft.com/office/drawing/2014/main" id="{F9E776E9-386D-4687-9150-A535C56003DA}"/>
              </a:ext>
            </a:extLst>
          </p:cNvPr>
          <p:cNvSpPr/>
          <p:nvPr/>
        </p:nvSpPr>
        <p:spPr>
          <a:xfrm>
            <a:off x="528579" y="2201021"/>
            <a:ext cx="11263540" cy="2437669"/>
          </a:xfrm>
          <a:prstGeom prst="roundRect">
            <a:avLst/>
          </a:prstGeom>
          <a:solidFill>
            <a:srgbClr val="FFCCFF">
              <a:alpha val="43000"/>
            </a:srgbClr>
          </a:solidFill>
          <a:ln w="38100">
            <a:solidFill>
              <a:srgbClr val="002060"/>
            </a:solidFill>
          </a:ln>
          <a:scene3d>
            <a:camera prst="orthographicFront"/>
            <a:lightRig rig="threePt" dir="t"/>
          </a:scene3d>
          <a:sp3d>
            <a:bevelT w="311150" h="266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u="sng" dirty="0">
                <a:ln>
                  <a:solidFill>
                    <a:sysClr val="windowText" lastClr="000000"/>
                  </a:solidFill>
                </a:ln>
                <a:solidFill>
                  <a:srgbClr val="FF0000"/>
                </a:solidFill>
                <a:latin typeface="Arial Black" panose="020B0A04020102020204" pitchFamily="34" charset="0"/>
              </a:rPr>
              <a:t>Who</a:t>
            </a:r>
            <a:r>
              <a:rPr lang="en-CA" sz="3200" b="1" dirty="0">
                <a:solidFill>
                  <a:schemeClr val="tx1"/>
                </a:solidFill>
              </a:rPr>
              <a:t> would be delighted for us to believe that </a:t>
            </a:r>
            <a:r>
              <a:rPr lang="en-CA" sz="3200" b="1" dirty="0">
                <a:solidFill>
                  <a:srgbClr val="0000FF"/>
                </a:solidFill>
              </a:rPr>
              <a:t>Yahusha</a:t>
            </a:r>
            <a:r>
              <a:rPr lang="en-CA" sz="3200" b="1" dirty="0">
                <a:solidFill>
                  <a:schemeClr val="tx1"/>
                </a:solidFill>
              </a:rPr>
              <a:t> created </a:t>
            </a:r>
            <a:br>
              <a:rPr lang="en-CA" sz="3200" b="1" dirty="0">
                <a:solidFill>
                  <a:schemeClr val="tx1"/>
                </a:solidFill>
              </a:rPr>
            </a:br>
            <a:r>
              <a:rPr lang="en-CA" sz="3200" b="1" dirty="0">
                <a:solidFill>
                  <a:schemeClr val="tx1"/>
                </a:solidFill>
              </a:rPr>
              <a:t>a locale for His children,</a:t>
            </a:r>
            <a:r>
              <a:rPr lang="en-CA" sz="3200" b="1" dirty="0">
                <a:solidFill>
                  <a:srgbClr val="0000FF"/>
                </a:solidFill>
              </a:rPr>
              <a:t> “</a:t>
            </a:r>
            <a:r>
              <a:rPr lang="en-CA" sz="3200" b="1" u="sng" dirty="0">
                <a:solidFill>
                  <a:srgbClr val="0000FF"/>
                </a:solidFill>
              </a:rPr>
              <a:t>TO BE INHABITED</a:t>
            </a:r>
            <a:r>
              <a:rPr lang="en-CA" sz="3200" b="1" dirty="0">
                <a:solidFill>
                  <a:srgbClr val="0000FF"/>
                </a:solidFill>
              </a:rPr>
              <a:t>”</a:t>
            </a:r>
            <a:r>
              <a:rPr lang="en-CA" sz="3200" b="1" dirty="0">
                <a:solidFill>
                  <a:schemeClr val="tx1"/>
                </a:solidFill>
              </a:rPr>
              <a:t> in absolute </a:t>
            </a:r>
            <a:br>
              <a:rPr lang="en-CA" sz="3200" b="1" dirty="0">
                <a:solidFill>
                  <a:schemeClr val="tx1"/>
                </a:solidFill>
              </a:rPr>
            </a:br>
            <a:r>
              <a:rPr lang="en-CA" sz="3200" b="1" dirty="0">
                <a:ln>
                  <a:solidFill>
                    <a:sysClr val="windowText" lastClr="000000"/>
                  </a:solidFill>
                </a:ln>
                <a:solidFill>
                  <a:srgbClr val="FF0000"/>
                </a:solidFill>
              </a:rPr>
              <a:t>chaos,</a:t>
            </a:r>
            <a:r>
              <a:rPr lang="en-CA" sz="3200" b="1" dirty="0">
                <a:solidFill>
                  <a:schemeClr val="tx1"/>
                </a:solidFill>
              </a:rPr>
              <a:t> </a:t>
            </a:r>
            <a:r>
              <a:rPr lang="en-CA" sz="3200" b="1" dirty="0">
                <a:ln>
                  <a:solidFill>
                    <a:sysClr val="windowText" lastClr="000000"/>
                  </a:solidFill>
                </a:ln>
                <a:solidFill>
                  <a:srgbClr val="FF0000"/>
                </a:solidFill>
              </a:rPr>
              <a:t>vacancy, darkness </a:t>
            </a:r>
            <a:r>
              <a:rPr lang="en-CA" sz="3200" b="1" dirty="0">
                <a:solidFill>
                  <a:schemeClr val="tx1"/>
                </a:solidFill>
              </a:rPr>
              <a:t>and </a:t>
            </a:r>
            <a:r>
              <a:rPr lang="en-CA" sz="3200" b="1" dirty="0">
                <a:ln>
                  <a:solidFill>
                    <a:sysClr val="windowText" lastClr="000000"/>
                  </a:solidFill>
                </a:ln>
                <a:solidFill>
                  <a:srgbClr val="FF0000"/>
                </a:solidFill>
              </a:rPr>
              <a:t>evil contamination?</a:t>
            </a:r>
          </a:p>
          <a:p>
            <a:pPr algn="ctr"/>
            <a:r>
              <a:rPr lang="en-CA" sz="3200" b="1" dirty="0">
                <a:solidFill>
                  <a:schemeClr val="tx1"/>
                </a:solidFill>
              </a:rPr>
              <a:t>An utter creative disaster and </a:t>
            </a:r>
            <a:r>
              <a:rPr lang="en-CA" sz="3200" b="1" dirty="0">
                <a:solidFill>
                  <a:schemeClr val="tx1"/>
                </a:solidFill>
                <a:latin typeface="Arial Black" panose="020B0A04020102020204" pitchFamily="34" charset="0"/>
              </a:rPr>
              <a:t>FAILURE?</a:t>
            </a:r>
            <a:endParaRPr lang="en-CA" sz="3200" dirty="0">
              <a:solidFill>
                <a:schemeClr val="tx1"/>
              </a:solidFill>
              <a:latin typeface="Arial Black" panose="020B0A04020102020204" pitchFamily="34" charset="0"/>
            </a:endParaRPr>
          </a:p>
        </p:txBody>
      </p:sp>
      <p:sp>
        <p:nvSpPr>
          <p:cNvPr id="13" name="Rectangle: Rounded Corners 12">
            <a:extLst>
              <a:ext uri="{FF2B5EF4-FFF2-40B4-BE49-F238E27FC236}">
                <a16:creationId xmlns:a16="http://schemas.microsoft.com/office/drawing/2014/main" id="{3B5F172A-90BF-4FD2-B2E1-B040C0DE7881}"/>
              </a:ext>
            </a:extLst>
          </p:cNvPr>
          <p:cNvSpPr/>
          <p:nvPr/>
        </p:nvSpPr>
        <p:spPr>
          <a:xfrm>
            <a:off x="372448" y="917466"/>
            <a:ext cx="11487319" cy="1021062"/>
          </a:xfrm>
          <a:prstGeom prst="roundRect">
            <a:avLst>
              <a:gd name="adj" fmla="val 50000"/>
            </a:avLst>
          </a:prstGeom>
          <a:solidFill>
            <a:srgbClr val="CC99FF">
              <a:alpha val="43000"/>
            </a:srgbClr>
          </a:solidFill>
          <a:ln w="38100">
            <a:solidFill>
              <a:srgbClr val="002060"/>
            </a:solidFill>
          </a:ln>
          <a:scene3d>
            <a:camera prst="orthographicFront"/>
            <a:lightRig rig="threePt" dir="t"/>
          </a:scene3d>
          <a:sp3d>
            <a:bevelT w="234950" h="114300"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tx1"/>
                </a:solidFill>
              </a:rPr>
              <a:t>Why not - a </a:t>
            </a:r>
            <a:r>
              <a:rPr lang="en-CA" sz="3200" b="1" i="1" dirty="0">
                <a:solidFill>
                  <a:schemeClr val="tx1"/>
                </a:solidFill>
                <a:effectLst>
                  <a:glow rad="127000">
                    <a:srgbClr val="00FFFF"/>
                  </a:glow>
                  <a:outerShdw blurRad="50800" dist="50800" dir="5400000" algn="ctr" rotWithShape="0">
                    <a:srgbClr val="00B050"/>
                  </a:outerShdw>
                </a:effectLst>
              </a:rPr>
              <a:t>PERIOD OF TRANSFORMATION</a:t>
            </a:r>
            <a:r>
              <a:rPr lang="en-CA" sz="3200" b="1" i="1" dirty="0">
                <a:solidFill>
                  <a:schemeClr val="tx1"/>
                </a:solidFill>
                <a:effectLst>
                  <a:outerShdw blurRad="50800" dist="50800" dir="5400000" algn="ctr" rotWithShape="0">
                    <a:srgbClr val="00B050"/>
                  </a:outerShdw>
                </a:effectLst>
              </a:rPr>
              <a:t> </a:t>
            </a:r>
            <a:r>
              <a:rPr lang="en-CA" sz="3200" dirty="0">
                <a:solidFill>
                  <a:schemeClr val="tx1"/>
                </a:solidFill>
              </a:rPr>
              <a:t>in - Genesis 1:</a:t>
            </a:r>
            <a:r>
              <a:rPr lang="en-CA" sz="3200" b="1" u="sng" dirty="0">
                <a:solidFill>
                  <a:schemeClr val="tx1"/>
                </a:solidFill>
                <a:effectLst>
                  <a:glow rad="127000">
                    <a:srgbClr val="FFFF00"/>
                  </a:glow>
                </a:effectLst>
              </a:rPr>
              <a:t>2</a:t>
            </a:r>
            <a:r>
              <a:rPr lang="en-CA" sz="3200" dirty="0">
                <a:solidFill>
                  <a:schemeClr val="tx1"/>
                </a:solidFill>
              </a:rPr>
              <a:t>?  </a:t>
            </a:r>
            <a:r>
              <a:rPr lang="en-CA" sz="3200" b="1" dirty="0">
                <a:solidFill>
                  <a:schemeClr val="tx1"/>
                </a:solidFill>
                <a:effectLst>
                  <a:glow rad="127000">
                    <a:srgbClr val="00FF00"/>
                  </a:glow>
                </a:effectLst>
              </a:rPr>
              <a:t>??</a:t>
            </a:r>
          </a:p>
        </p:txBody>
      </p:sp>
      <p:sp>
        <p:nvSpPr>
          <p:cNvPr id="14" name="Rectangle: Rounded Corners 13">
            <a:extLst>
              <a:ext uri="{FF2B5EF4-FFF2-40B4-BE49-F238E27FC236}">
                <a16:creationId xmlns:a16="http://schemas.microsoft.com/office/drawing/2014/main" id="{76C7BA52-EB74-4500-9EE5-40CB7BA8AE11}"/>
              </a:ext>
            </a:extLst>
          </p:cNvPr>
          <p:cNvSpPr/>
          <p:nvPr/>
        </p:nvSpPr>
        <p:spPr>
          <a:xfrm>
            <a:off x="874748" y="150699"/>
            <a:ext cx="3263037" cy="682938"/>
          </a:xfrm>
          <a:prstGeom prst="roundRect">
            <a:avLst>
              <a:gd name="adj" fmla="val 50000"/>
            </a:avLst>
          </a:prstGeom>
          <a:solidFill>
            <a:srgbClr val="FFC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solidFill>
                  <a:srgbClr val="002060"/>
                </a:solidFill>
                <a:latin typeface="Aharoni" panose="02010803020104030203" pitchFamily="2" charset="-79"/>
                <a:cs typeface="Aharoni" panose="02010803020104030203" pitchFamily="2" charset="-79"/>
              </a:rPr>
              <a:t>AGAIN:</a:t>
            </a:r>
          </a:p>
        </p:txBody>
      </p:sp>
      <p:sp>
        <p:nvSpPr>
          <p:cNvPr id="15" name="Rectangle: Rounded Corners 14">
            <a:extLst>
              <a:ext uri="{FF2B5EF4-FFF2-40B4-BE49-F238E27FC236}">
                <a16:creationId xmlns:a16="http://schemas.microsoft.com/office/drawing/2014/main" id="{08BDB25B-3BDB-4F51-883E-23583E92320B}"/>
              </a:ext>
            </a:extLst>
          </p:cNvPr>
          <p:cNvSpPr/>
          <p:nvPr/>
        </p:nvSpPr>
        <p:spPr>
          <a:xfrm>
            <a:off x="363305" y="4928616"/>
            <a:ext cx="11523895" cy="1797840"/>
          </a:xfrm>
          <a:prstGeom prst="roundRect">
            <a:avLst/>
          </a:prstGeom>
          <a:solidFill>
            <a:srgbClr val="FFCCFF">
              <a:alpha val="43000"/>
            </a:srgbClr>
          </a:solidFill>
          <a:ln w="38100">
            <a:solidFill>
              <a:srgbClr val="002060"/>
            </a:solidFill>
          </a:ln>
          <a:scene3d>
            <a:camera prst="orthographicFront"/>
            <a:lightRig rig="threePt" dir="t"/>
          </a:scene3d>
          <a:sp3d>
            <a:bevelT w="311150" h="266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If this </a:t>
            </a:r>
            <a:r>
              <a:rPr lang="en-CA" sz="2800" b="1" dirty="0">
                <a:ln>
                  <a:solidFill>
                    <a:schemeClr val="tx1"/>
                  </a:solidFill>
                </a:ln>
                <a:solidFill>
                  <a:srgbClr val="FF0000"/>
                </a:solidFill>
              </a:rPr>
              <a:t>contemptable identity </a:t>
            </a:r>
            <a:r>
              <a:rPr lang="en-CA" sz="2800" dirty="0">
                <a:solidFill>
                  <a:schemeClr val="tx1"/>
                </a:solidFill>
              </a:rPr>
              <a:t>could not permanently destroy creation on the 1</a:t>
            </a:r>
            <a:r>
              <a:rPr lang="en-CA" sz="2800" baseline="30000" dirty="0">
                <a:solidFill>
                  <a:schemeClr val="tx1"/>
                </a:solidFill>
              </a:rPr>
              <a:t>st</a:t>
            </a:r>
            <a:r>
              <a:rPr lang="en-CA" sz="2800" dirty="0">
                <a:solidFill>
                  <a:schemeClr val="tx1"/>
                </a:solidFill>
              </a:rPr>
              <a:t> cycle, what is to keep him from </a:t>
            </a:r>
            <a:r>
              <a:rPr lang="en-CA" sz="2800" b="1" u="sng" dirty="0">
                <a:solidFill>
                  <a:srgbClr val="FF0000"/>
                </a:solidFill>
              </a:rPr>
              <a:t>DESTROYING OUR BELIEF</a:t>
            </a:r>
            <a:r>
              <a:rPr lang="en-CA" sz="2800" dirty="0">
                <a:solidFill>
                  <a:schemeClr val="tx1"/>
                </a:solidFill>
              </a:rPr>
              <a:t> IN </a:t>
            </a:r>
            <a:r>
              <a:rPr lang="en-CA" sz="2800" b="1" u="sng" dirty="0">
                <a:solidFill>
                  <a:srgbClr val="0000FF"/>
                </a:solidFill>
              </a:rPr>
              <a:t>YAHUSHA</a:t>
            </a:r>
            <a:r>
              <a:rPr lang="en-CA" sz="2800" u="sng" dirty="0">
                <a:solidFill>
                  <a:schemeClr val="tx1"/>
                </a:solidFill>
              </a:rPr>
              <a:t> </a:t>
            </a:r>
            <a:r>
              <a:rPr lang="en-CA" sz="2800" dirty="0">
                <a:solidFill>
                  <a:schemeClr val="tx1"/>
                </a:solidFill>
              </a:rPr>
              <a:t>AND </a:t>
            </a:r>
            <a:r>
              <a:rPr lang="en-CA" sz="2800" b="1" u="sng" dirty="0">
                <a:solidFill>
                  <a:schemeClr val="tx1"/>
                </a:solidFill>
              </a:rPr>
              <a:t>HIS CREATIVE CAPABILITY</a:t>
            </a:r>
            <a:r>
              <a:rPr lang="en-CA" sz="2800" dirty="0">
                <a:solidFill>
                  <a:schemeClr val="tx1"/>
                </a:solidFill>
              </a:rPr>
              <a:t>,  </a:t>
            </a:r>
            <a:r>
              <a:rPr lang="en-CA" sz="2800" dirty="0">
                <a:solidFill>
                  <a:schemeClr val="tx1"/>
                </a:solidFill>
                <a:effectLst>
                  <a:glow rad="127000">
                    <a:srgbClr val="0070C0"/>
                  </a:glow>
                </a:effectLst>
              </a:rPr>
              <a:t>LATER</a:t>
            </a:r>
            <a:r>
              <a:rPr lang="en-CA" sz="2800" dirty="0">
                <a:solidFill>
                  <a:schemeClr val="tx1"/>
                </a:solidFill>
              </a:rPr>
              <a:t>,</a:t>
            </a:r>
            <a:r>
              <a:rPr lang="en-CA" sz="2800" b="1" dirty="0">
                <a:ln>
                  <a:solidFill>
                    <a:srgbClr val="0000FF"/>
                  </a:solidFill>
                </a:ln>
                <a:solidFill>
                  <a:srgbClr val="00B050"/>
                </a:solidFill>
              </a:rPr>
              <a:t> - in Genesis 1:1-2?  </a:t>
            </a:r>
            <a:r>
              <a:rPr lang="en-CA" sz="2800" b="1" dirty="0">
                <a:solidFill>
                  <a:srgbClr val="0000FF"/>
                </a:solidFill>
              </a:rPr>
              <a:t>Selah</a:t>
            </a:r>
          </a:p>
        </p:txBody>
      </p:sp>
      <p:sp>
        <p:nvSpPr>
          <p:cNvPr id="6" name="Arrow: Notched Right 5">
            <a:extLst>
              <a:ext uri="{FF2B5EF4-FFF2-40B4-BE49-F238E27FC236}">
                <a16:creationId xmlns:a16="http://schemas.microsoft.com/office/drawing/2014/main" id="{9759FD2C-274A-4998-A3A0-C4D07FC8DCF6}"/>
              </a:ext>
            </a:extLst>
          </p:cNvPr>
          <p:cNvSpPr/>
          <p:nvPr/>
        </p:nvSpPr>
        <p:spPr>
          <a:xfrm rot="5400000">
            <a:off x="10558300" y="463661"/>
            <a:ext cx="978408" cy="484632"/>
          </a:xfrm>
          <a:prstGeom prst="notchedRightArrow">
            <a:avLst>
              <a:gd name="adj1" fmla="val 38679"/>
              <a:gd name="adj2" fmla="val 57547"/>
            </a:avLst>
          </a:prstGeom>
          <a:solidFill>
            <a:schemeClr val="accent2"/>
          </a:solidFill>
          <a:ln w="38100">
            <a:solidFill>
              <a:schemeClr val="tx1"/>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Arrow: Notched Right 15">
            <a:extLst>
              <a:ext uri="{FF2B5EF4-FFF2-40B4-BE49-F238E27FC236}">
                <a16:creationId xmlns:a16="http://schemas.microsoft.com/office/drawing/2014/main" id="{1202DC01-F70C-4875-92EE-1C76D6C54759}"/>
              </a:ext>
            </a:extLst>
          </p:cNvPr>
          <p:cNvSpPr/>
          <p:nvPr/>
        </p:nvSpPr>
        <p:spPr>
          <a:xfrm rot="18361994">
            <a:off x="9743" y="3202700"/>
            <a:ext cx="1571186" cy="896310"/>
          </a:xfrm>
          <a:prstGeom prst="notchedRightArrow">
            <a:avLst>
              <a:gd name="adj1" fmla="val 38679"/>
              <a:gd name="adj2" fmla="val 57547"/>
            </a:avLst>
          </a:prstGeom>
          <a:solidFill>
            <a:schemeClr val="accent2"/>
          </a:solidFill>
          <a:ln w="38100">
            <a:solidFill>
              <a:schemeClr val="tx1"/>
            </a:solidFill>
          </a:ln>
          <a:scene3d>
            <a:camera prst="orthographicFront"/>
            <a:lightRig rig="sunset" dir="t"/>
          </a:scene3d>
          <a:sp3d>
            <a:bevelT w="1143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83334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000" fill="hold"/>
                                        <p:tgtEl>
                                          <p:spTgt spid="14"/>
                                        </p:tgtEl>
                                        <p:attrNameLst>
                                          <p:attrName>r</p:attrName>
                                        </p:attrNameLst>
                                      </p:cBhvr>
                                    </p:animRot>
                                  </p:childTnLst>
                                </p:cTn>
                              </p:par>
                            </p:childTnLst>
                          </p:cTn>
                        </p:par>
                        <p:par>
                          <p:cTn id="7" fill="hold">
                            <p:stCondLst>
                              <p:cond delay="2000"/>
                            </p:stCondLst>
                            <p:childTnLst>
                              <p:par>
                                <p:cTn id="8" presetID="3" presetClass="entr" presetSubtype="10"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linds(horizont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anim calcmode="lin" valueType="num">
                                      <p:cBhvr>
                                        <p:cTn id="17" dur="1500" fill="hold"/>
                                        <p:tgtEl>
                                          <p:spTgt spid="8"/>
                                        </p:tgtEl>
                                        <p:attrNameLst>
                                          <p:attrName>style.rotation</p:attrName>
                                        </p:attrNameLst>
                                      </p:cBhvr>
                                      <p:tavLst>
                                        <p:tav tm="0">
                                          <p:val>
                                            <p:fltVal val="90"/>
                                          </p:val>
                                        </p:tav>
                                        <p:tav tm="100000">
                                          <p:val>
                                            <p:fltVal val="0"/>
                                          </p:val>
                                        </p:tav>
                                      </p:tavLst>
                                    </p:anim>
                                    <p:animEffect transition="in" filter="fade">
                                      <p:cBhvr>
                                        <p:cTn id="18" dur="1500"/>
                                        <p:tgtEl>
                                          <p:spTgt spid="8"/>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500" fill="hold"/>
                                        <p:tgtEl>
                                          <p:spTgt spid="16"/>
                                        </p:tgtEl>
                                        <p:attrNameLst>
                                          <p:attrName>ppt_w</p:attrName>
                                        </p:attrNameLst>
                                      </p:cBhvr>
                                      <p:tavLst>
                                        <p:tav tm="0">
                                          <p:val>
                                            <p:fltVal val="0"/>
                                          </p:val>
                                        </p:tav>
                                        <p:tav tm="100000">
                                          <p:val>
                                            <p:strVal val="#ppt_w"/>
                                          </p:val>
                                        </p:tav>
                                      </p:tavLst>
                                    </p:anim>
                                    <p:anim calcmode="lin" valueType="num">
                                      <p:cBhvr>
                                        <p:cTn id="22" dur="1500" fill="hold"/>
                                        <p:tgtEl>
                                          <p:spTgt spid="16"/>
                                        </p:tgtEl>
                                        <p:attrNameLst>
                                          <p:attrName>ppt_h</p:attrName>
                                        </p:attrNameLst>
                                      </p:cBhvr>
                                      <p:tavLst>
                                        <p:tav tm="0">
                                          <p:val>
                                            <p:fltVal val="0"/>
                                          </p:val>
                                        </p:tav>
                                        <p:tav tm="100000">
                                          <p:val>
                                            <p:strVal val="#ppt_h"/>
                                          </p:val>
                                        </p:tav>
                                      </p:tavLst>
                                    </p:anim>
                                    <p:anim calcmode="lin" valueType="num">
                                      <p:cBhvr>
                                        <p:cTn id="23" dur="1500" fill="hold"/>
                                        <p:tgtEl>
                                          <p:spTgt spid="16"/>
                                        </p:tgtEl>
                                        <p:attrNameLst>
                                          <p:attrName>style.rotation</p:attrName>
                                        </p:attrNameLst>
                                      </p:cBhvr>
                                      <p:tavLst>
                                        <p:tav tm="0">
                                          <p:val>
                                            <p:fltVal val="90"/>
                                          </p:val>
                                        </p:tav>
                                        <p:tav tm="100000">
                                          <p:val>
                                            <p:fltVal val="0"/>
                                          </p:val>
                                        </p:tav>
                                      </p:tavLst>
                                    </p:anim>
                                    <p:animEffect transition="in" filter="fade">
                                      <p:cBhvr>
                                        <p:cTn id="24" dur="1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circle(in)">
                                      <p:cBhvr>
                                        <p:cTn id="29" dur="1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animBg="1"/>
      <p:bldP spid="15" grpId="0" animBg="1"/>
      <p:bldP spid="1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83000">
              <a:schemeClr val="accent4">
                <a:lumMod val="60000"/>
                <a:lumOff val="40000"/>
              </a:scheme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84858" y="6543367"/>
            <a:ext cx="607142" cy="291178"/>
          </a:xfrm>
        </p:spPr>
        <p:txBody>
          <a:bodyPr/>
          <a:lstStyle/>
          <a:p>
            <a:fld id="{CAB0B796-0BEC-434C-B7F9-2382C16E0666}" type="slidenum">
              <a:rPr lang="en-CA" smtClean="0">
                <a:solidFill>
                  <a:schemeClr val="tx1"/>
                </a:solidFill>
              </a:rPr>
              <a:t>78</a:t>
            </a:fld>
            <a:endParaRPr lang="en-CA" dirty="0">
              <a:solidFill>
                <a:schemeClr val="tx1"/>
              </a:solidFill>
            </a:endParaRPr>
          </a:p>
        </p:txBody>
      </p:sp>
      <p:sp>
        <p:nvSpPr>
          <p:cNvPr id="8" name="Rectangle: Rounded Corners 7">
            <a:extLst>
              <a:ext uri="{FF2B5EF4-FFF2-40B4-BE49-F238E27FC236}">
                <a16:creationId xmlns:a16="http://schemas.microsoft.com/office/drawing/2014/main" id="{F9E776E9-386D-4687-9150-A535C56003DA}"/>
              </a:ext>
            </a:extLst>
          </p:cNvPr>
          <p:cNvSpPr/>
          <p:nvPr/>
        </p:nvSpPr>
        <p:spPr>
          <a:xfrm>
            <a:off x="182655" y="4432319"/>
            <a:ext cx="11877368" cy="2113936"/>
          </a:xfrm>
          <a:prstGeom prst="roundRect">
            <a:avLst/>
          </a:prstGeom>
          <a:solidFill>
            <a:srgbClr val="FFCCFF">
              <a:alpha val="43000"/>
            </a:srgbClr>
          </a:solidFill>
          <a:ln w="38100">
            <a:solidFill>
              <a:srgbClr val="002060"/>
            </a:solidFill>
          </a:ln>
          <a:scene3d>
            <a:camera prst="orthographicFront"/>
            <a:lightRig rig="threePt" dir="t"/>
          </a:scene3d>
          <a:sp3d>
            <a:bevelT w="311150" h="266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solidFill>
                  <a:schemeClr val="tx1"/>
                </a:solidFill>
              </a:rPr>
              <a:t>Again</a:t>
            </a:r>
            <a:r>
              <a:rPr lang="en-CA" sz="3200" dirty="0">
                <a:solidFill>
                  <a:schemeClr val="tx1"/>
                </a:solidFill>
              </a:rPr>
              <a:t> - </a:t>
            </a:r>
            <a:r>
              <a:rPr lang="en-CA" sz="3200" u="sng" dirty="0">
                <a:solidFill>
                  <a:schemeClr val="tx1"/>
                </a:solidFill>
              </a:rPr>
              <a:t>H1961</a:t>
            </a:r>
            <a:r>
              <a:rPr lang="en-CA" sz="3200" dirty="0">
                <a:solidFill>
                  <a:schemeClr val="tx1"/>
                </a:solidFill>
              </a:rPr>
              <a:t> does </a:t>
            </a:r>
            <a:r>
              <a:rPr lang="en-CA" sz="3200" u="sng" dirty="0">
                <a:solidFill>
                  <a:schemeClr val="tx1"/>
                </a:solidFill>
              </a:rPr>
              <a:t>NOT</a:t>
            </a:r>
            <a:r>
              <a:rPr lang="en-CA" sz="3200" dirty="0">
                <a:solidFill>
                  <a:schemeClr val="tx1"/>
                </a:solidFill>
              </a:rPr>
              <a:t> have a </a:t>
            </a:r>
            <a:r>
              <a:rPr lang="en-CA" sz="3200" dirty="0">
                <a:solidFill>
                  <a:srgbClr val="0000FF"/>
                </a:solidFill>
              </a:rPr>
              <a:t>Tav</a:t>
            </a:r>
            <a:r>
              <a:rPr lang="en-CA" sz="3200" dirty="0">
                <a:solidFill>
                  <a:schemeClr val="tx1"/>
                </a:solidFill>
              </a:rPr>
              <a:t> in the word. Yet it is </a:t>
            </a:r>
            <a:r>
              <a:rPr lang="en-CA" sz="3200" b="1" u="sng" dirty="0">
                <a:solidFill>
                  <a:schemeClr val="tx1"/>
                </a:solidFill>
              </a:rPr>
              <a:t>once a</a:t>
            </a:r>
            <a:r>
              <a:rPr lang="en-CA" sz="3200" b="1" dirty="0">
                <a:solidFill>
                  <a:schemeClr val="tx1"/>
                </a:solidFill>
              </a:rPr>
              <a:t>g</a:t>
            </a:r>
            <a:r>
              <a:rPr lang="en-CA" sz="3200" b="1" u="sng" dirty="0">
                <a:solidFill>
                  <a:schemeClr val="tx1"/>
                </a:solidFill>
              </a:rPr>
              <a:t>ain </a:t>
            </a:r>
            <a:r>
              <a:rPr lang="en-CA" sz="3200" dirty="0">
                <a:solidFill>
                  <a:schemeClr val="tx1"/>
                </a:solidFill>
              </a:rPr>
              <a:t>translated as covering a</a:t>
            </a:r>
            <a:r>
              <a:rPr lang="en-CA" sz="3200" dirty="0">
                <a:solidFill>
                  <a:schemeClr val="tx1"/>
                </a:solidFill>
                <a:effectLst>
                  <a:glow rad="127000">
                    <a:srgbClr val="00FFFF"/>
                  </a:glow>
                </a:effectLst>
              </a:rPr>
              <a:t> </a:t>
            </a:r>
            <a:r>
              <a:rPr lang="en-CA" sz="3200" b="1" dirty="0">
                <a:solidFill>
                  <a:srgbClr val="C00000"/>
                </a:solidFill>
                <a:effectLst>
                  <a:glow rad="127000">
                    <a:srgbClr val="00FFFF"/>
                  </a:glow>
                </a:effectLst>
                <a:latin typeface="Arial Black" panose="020B0A04020102020204" pitchFamily="34" charset="0"/>
              </a:rPr>
              <a:t>TRANSITIONAL</a:t>
            </a:r>
            <a:r>
              <a:rPr lang="en-CA" sz="3200" b="1" dirty="0">
                <a:solidFill>
                  <a:srgbClr val="C00000"/>
                </a:solidFill>
                <a:effectLst>
                  <a:glow rad="127000">
                    <a:srgbClr val="00FFFF"/>
                  </a:glow>
                </a:effectLst>
              </a:rPr>
              <a:t> </a:t>
            </a:r>
            <a:r>
              <a:rPr lang="en-CA" sz="3200" dirty="0">
                <a:solidFill>
                  <a:schemeClr val="tx1"/>
                </a:solidFill>
              </a:rPr>
              <a:t>time span.</a:t>
            </a:r>
          </a:p>
        </p:txBody>
      </p:sp>
      <p:sp>
        <p:nvSpPr>
          <p:cNvPr id="5" name="Rectangle 4">
            <a:extLst>
              <a:ext uri="{FF2B5EF4-FFF2-40B4-BE49-F238E27FC236}">
                <a16:creationId xmlns:a16="http://schemas.microsoft.com/office/drawing/2014/main" id="{FA377950-3154-42FF-AE49-92108ED22863}"/>
              </a:ext>
            </a:extLst>
          </p:cNvPr>
          <p:cNvSpPr/>
          <p:nvPr/>
        </p:nvSpPr>
        <p:spPr>
          <a:xfrm>
            <a:off x="8801016" y="2047954"/>
            <a:ext cx="383060" cy="232126"/>
          </a:xfrm>
          <a:prstGeom prst="rect">
            <a:avLst/>
          </a:prstGeom>
          <a:noFill/>
          <a:ln w="28575">
            <a:solidFill>
              <a:srgbClr val="F74FEB"/>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1" name="Straight Arrow Connector 20">
            <a:extLst>
              <a:ext uri="{FF2B5EF4-FFF2-40B4-BE49-F238E27FC236}">
                <a16:creationId xmlns:a16="http://schemas.microsoft.com/office/drawing/2014/main" id="{48C0F91B-7DCA-471C-B750-1054C6077DD4}"/>
              </a:ext>
            </a:extLst>
          </p:cNvPr>
          <p:cNvCxnSpPr>
            <a:cxnSpLocks/>
          </p:cNvCxnSpPr>
          <p:nvPr/>
        </p:nvCxnSpPr>
        <p:spPr>
          <a:xfrm>
            <a:off x="7895303" y="2146276"/>
            <a:ext cx="758210" cy="0"/>
          </a:xfrm>
          <a:prstGeom prst="straightConnector1">
            <a:avLst/>
          </a:prstGeom>
          <a:ln w="76200">
            <a:solidFill>
              <a:srgbClr val="CC00CC"/>
            </a:solidFill>
            <a:tailEnd type="triangle"/>
          </a:ln>
          <a:effectLst>
            <a:glow rad="127000">
              <a:srgbClr val="FFFF00"/>
            </a:glow>
            <a:outerShdw blurRad="50800" dist="50800" dir="5400000" algn="ctr" rotWithShape="0">
              <a:srgbClr val="B2BCA3"/>
            </a:outerShd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9" name="Content Placeholder 4">
            <a:extLst>
              <a:ext uri="{FF2B5EF4-FFF2-40B4-BE49-F238E27FC236}">
                <a16:creationId xmlns:a16="http://schemas.microsoft.com/office/drawing/2014/main" id="{BCD3340F-554C-41FA-8028-7369AD3D3AB4}"/>
              </a:ext>
            </a:extLst>
          </p:cNvPr>
          <p:cNvPicPr>
            <a:picLocks noGrp="1" noChangeAspect="1"/>
          </p:cNvPicPr>
          <p:nvPr>
            <p:ph idx="1"/>
          </p:nvPr>
        </p:nvPicPr>
        <p:blipFill rotWithShape="1">
          <a:blip r:embed="rId2" cstate="hqprint">
            <a:extLst>
              <a:ext uri="{28A0092B-C50C-407E-A947-70E740481C1C}">
                <a14:useLocalDpi xmlns:a14="http://schemas.microsoft.com/office/drawing/2010/main"/>
              </a:ext>
            </a:extLst>
          </a:blip>
          <a:srcRect/>
          <a:stretch/>
        </p:blipFill>
        <p:spPr>
          <a:xfrm>
            <a:off x="3142210" y="712841"/>
            <a:ext cx="8918767" cy="3547867"/>
          </a:xfrm>
          <a:prstGeom prst="rect">
            <a:avLst/>
          </a:prstGeom>
          <a:ln>
            <a:solidFill>
              <a:srgbClr val="002060"/>
            </a:solidFill>
          </a:ln>
        </p:spPr>
      </p:pic>
      <p:pic>
        <p:nvPicPr>
          <p:cNvPr id="10" name="Content Placeholder 10">
            <a:extLst>
              <a:ext uri="{FF2B5EF4-FFF2-40B4-BE49-F238E27FC236}">
                <a16:creationId xmlns:a16="http://schemas.microsoft.com/office/drawing/2014/main" id="{65AC8059-8288-402A-8E2D-7EC02D0E4718}"/>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00778" y="182690"/>
            <a:ext cx="11964113" cy="530151"/>
          </a:xfrm>
          <a:prstGeom prst="rect">
            <a:avLst/>
          </a:prstGeom>
          <a:ln>
            <a:solidFill>
              <a:srgbClr val="002060"/>
            </a:solidFill>
          </a:ln>
        </p:spPr>
      </p:pic>
      <p:cxnSp>
        <p:nvCxnSpPr>
          <p:cNvPr id="7" name="Straight Connector 6">
            <a:extLst>
              <a:ext uri="{FF2B5EF4-FFF2-40B4-BE49-F238E27FC236}">
                <a16:creationId xmlns:a16="http://schemas.microsoft.com/office/drawing/2014/main" id="{CF52C4D6-ADEA-4568-BB24-9B22102103D5}"/>
              </a:ext>
            </a:extLst>
          </p:cNvPr>
          <p:cNvCxnSpPr>
            <a:cxnSpLocks/>
          </p:cNvCxnSpPr>
          <p:nvPr/>
        </p:nvCxnSpPr>
        <p:spPr>
          <a:xfrm>
            <a:off x="8999115" y="624353"/>
            <a:ext cx="95277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BCFC12E6-B01C-4640-B7CA-B2939414EF0A}"/>
              </a:ext>
            </a:extLst>
          </p:cNvPr>
          <p:cNvSpPr/>
          <p:nvPr/>
        </p:nvSpPr>
        <p:spPr>
          <a:xfrm>
            <a:off x="10075459" y="995251"/>
            <a:ext cx="1425388" cy="434307"/>
          </a:xfrm>
          <a:prstGeom prst="roundRect">
            <a:avLst>
              <a:gd name="adj" fmla="val 50000"/>
            </a:avLst>
          </a:prstGeom>
          <a:solidFill>
            <a:srgbClr val="FFC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2060"/>
                </a:solidFill>
              </a:rPr>
              <a:t>Gen 9:26</a:t>
            </a:r>
          </a:p>
        </p:txBody>
      </p:sp>
      <p:cxnSp>
        <p:nvCxnSpPr>
          <p:cNvPr id="3" name="Straight Arrow Connector 2">
            <a:extLst>
              <a:ext uri="{FF2B5EF4-FFF2-40B4-BE49-F238E27FC236}">
                <a16:creationId xmlns:a16="http://schemas.microsoft.com/office/drawing/2014/main" id="{7C29CFBC-8D48-473E-97C2-9664B098567D}"/>
              </a:ext>
            </a:extLst>
          </p:cNvPr>
          <p:cNvCxnSpPr/>
          <p:nvPr/>
        </p:nvCxnSpPr>
        <p:spPr>
          <a:xfrm flipV="1">
            <a:off x="9458036" y="705378"/>
            <a:ext cx="0" cy="805205"/>
          </a:xfrm>
          <a:prstGeom prst="straightConnector1">
            <a:avLst/>
          </a:prstGeom>
          <a:ln w="76200">
            <a:solidFill>
              <a:srgbClr val="CC00CC"/>
            </a:solidFill>
            <a:tailEnd type="triangle"/>
          </a:ln>
          <a:effectLst>
            <a:glow rad="127000">
              <a:srgbClr val="FFFF00"/>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7935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500"/>
                                  </p:stCondLst>
                                  <p:childTnLst>
                                    <p:animRot by="21600000">
                                      <p:cBhvr>
                                        <p:cTn id="6" dur="2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83000">
              <a:schemeClr val="accent4">
                <a:lumMod val="60000"/>
                <a:lumOff val="40000"/>
              </a:schemeClr>
            </a:gs>
            <a:gs pos="56000">
              <a:srgbClr val="92D050">
                <a:alpha val="56000"/>
              </a:srgb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03B819-B58C-469D-B702-F75729F1EF14}"/>
              </a:ext>
            </a:extLst>
          </p:cNvPr>
          <p:cNvSpPr>
            <a:spLocks noGrp="1"/>
          </p:cNvSpPr>
          <p:nvPr>
            <p:ph type="sldNum" sz="quarter" idx="12"/>
          </p:nvPr>
        </p:nvSpPr>
        <p:spPr>
          <a:xfrm>
            <a:off x="11584858" y="6543367"/>
            <a:ext cx="607142" cy="291178"/>
          </a:xfrm>
        </p:spPr>
        <p:txBody>
          <a:bodyPr/>
          <a:lstStyle/>
          <a:p>
            <a:fld id="{CAB0B796-0BEC-434C-B7F9-2382C16E0666}" type="slidenum">
              <a:rPr lang="en-CA" smtClean="0">
                <a:solidFill>
                  <a:schemeClr val="tx1"/>
                </a:solidFill>
              </a:rPr>
              <a:t>79</a:t>
            </a:fld>
            <a:endParaRPr lang="en-CA" dirty="0">
              <a:solidFill>
                <a:schemeClr val="tx1"/>
              </a:solidFill>
            </a:endParaRPr>
          </a:p>
        </p:txBody>
      </p:sp>
      <p:sp>
        <p:nvSpPr>
          <p:cNvPr id="8" name="Rectangle: Rounded Corners 7">
            <a:extLst>
              <a:ext uri="{FF2B5EF4-FFF2-40B4-BE49-F238E27FC236}">
                <a16:creationId xmlns:a16="http://schemas.microsoft.com/office/drawing/2014/main" id="{F9E776E9-386D-4687-9150-A535C56003DA}"/>
              </a:ext>
            </a:extLst>
          </p:cNvPr>
          <p:cNvSpPr/>
          <p:nvPr/>
        </p:nvSpPr>
        <p:spPr>
          <a:xfrm>
            <a:off x="810704" y="318782"/>
            <a:ext cx="10558021" cy="6227473"/>
          </a:xfrm>
          <a:prstGeom prst="roundRect">
            <a:avLst/>
          </a:prstGeom>
          <a:solidFill>
            <a:srgbClr val="FFCCFF">
              <a:alpha val="32000"/>
            </a:srgbClr>
          </a:solidFill>
          <a:ln w="38100">
            <a:solidFill>
              <a:srgbClr val="002060"/>
            </a:solidFill>
          </a:ln>
          <a:scene3d>
            <a:camera prst="orthographicFront"/>
            <a:lightRig rig="threePt" dir="t"/>
          </a:scene3d>
          <a:sp3d>
            <a:bevelT w="469900" h="40005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3200" b="1" dirty="0">
                <a:solidFill>
                  <a:schemeClr val="tx1"/>
                </a:solidFill>
              </a:rPr>
              <a:t>We have viewed H1961 in texts without the </a:t>
            </a:r>
            <a:r>
              <a:rPr lang="en-CA" sz="3200" b="1" dirty="0">
                <a:solidFill>
                  <a:srgbClr val="0000FF"/>
                </a:solidFill>
              </a:rPr>
              <a:t>Tav</a:t>
            </a:r>
            <a:r>
              <a:rPr lang="en-CA" sz="3200" b="1" dirty="0">
                <a:solidFill>
                  <a:schemeClr val="tx1"/>
                </a:solidFill>
              </a:rPr>
              <a:t> and specifically Genesis 1:2 – </a:t>
            </a:r>
            <a:r>
              <a:rPr lang="en-CA" sz="3200" b="1" u="sng" dirty="0">
                <a:solidFill>
                  <a:srgbClr val="0000FF"/>
                </a:solidFill>
              </a:rPr>
              <a:t>WITH</a:t>
            </a:r>
            <a:r>
              <a:rPr lang="en-CA" sz="3200" b="1" dirty="0">
                <a:solidFill>
                  <a:srgbClr val="0000FF"/>
                </a:solidFill>
              </a:rPr>
              <a:t> THE </a:t>
            </a:r>
            <a:r>
              <a:rPr lang="en-CA" sz="3200" b="1" dirty="0">
                <a:ln>
                  <a:solidFill>
                    <a:srgbClr val="CC00CC"/>
                  </a:solidFill>
                </a:ln>
                <a:solidFill>
                  <a:srgbClr val="0000FF"/>
                </a:solidFill>
                <a:latin typeface="Snap ITC" panose="04040A07060A02020202" pitchFamily="82" charset="0"/>
              </a:rPr>
              <a:t>TAV.</a:t>
            </a:r>
            <a:r>
              <a:rPr lang="en-CA" sz="3200" b="1" dirty="0">
                <a:solidFill>
                  <a:srgbClr val="0000FF"/>
                </a:solidFill>
              </a:rPr>
              <a:t> </a:t>
            </a:r>
          </a:p>
          <a:p>
            <a:pPr algn="ctr"/>
            <a:r>
              <a:rPr lang="en-CA" sz="3200" b="1" dirty="0">
                <a:solidFill>
                  <a:srgbClr val="0000FF"/>
                </a:solidFill>
              </a:rPr>
              <a:t>We understand the Tav has a </a:t>
            </a:r>
            <a:r>
              <a:rPr lang="en-CA" sz="3200" b="1" u="sng" dirty="0">
                <a:solidFill>
                  <a:srgbClr val="0000FF"/>
                </a:solidFill>
              </a:rPr>
              <a:t>ver</a:t>
            </a:r>
            <a:r>
              <a:rPr lang="en-CA" sz="3200" b="1" dirty="0">
                <a:solidFill>
                  <a:srgbClr val="0000FF"/>
                </a:solidFill>
              </a:rPr>
              <a:t>y </a:t>
            </a:r>
            <a:r>
              <a:rPr lang="en-CA" sz="3200" b="1" u="sng" dirty="0">
                <a:solidFill>
                  <a:srgbClr val="0000FF"/>
                </a:solidFill>
              </a:rPr>
              <a:t>s</a:t>
            </a:r>
            <a:r>
              <a:rPr lang="en-CA" sz="3200" b="1" dirty="0">
                <a:solidFill>
                  <a:srgbClr val="0000FF"/>
                </a:solidFill>
              </a:rPr>
              <a:t>p</a:t>
            </a:r>
            <a:r>
              <a:rPr lang="en-CA" sz="3200" b="1" u="sng" dirty="0">
                <a:solidFill>
                  <a:srgbClr val="0000FF"/>
                </a:solidFill>
              </a:rPr>
              <a:t>ecific meanin</a:t>
            </a:r>
            <a:r>
              <a:rPr lang="en-CA" sz="3200" b="1" dirty="0">
                <a:solidFill>
                  <a:srgbClr val="0000FF"/>
                </a:solidFill>
              </a:rPr>
              <a:t>g. </a:t>
            </a:r>
          </a:p>
          <a:p>
            <a:pPr algn="ctr"/>
            <a:r>
              <a:rPr lang="en-CA" sz="3200" b="1" dirty="0">
                <a:solidFill>
                  <a:srgbClr val="0000FF"/>
                </a:solidFill>
              </a:rPr>
              <a:t>What benefit will the </a:t>
            </a:r>
            <a:r>
              <a:rPr lang="en-CA" sz="3200" b="1" dirty="0" err="1">
                <a:solidFill>
                  <a:srgbClr val="0000FF"/>
                </a:solidFill>
              </a:rPr>
              <a:t>Tav</a:t>
            </a:r>
            <a:r>
              <a:rPr lang="en-CA" sz="3200" b="1" dirty="0">
                <a:solidFill>
                  <a:srgbClr val="0000FF"/>
                </a:solidFill>
              </a:rPr>
              <a:t> meaning possibly supply </a:t>
            </a:r>
            <a:br>
              <a:rPr lang="en-CA" sz="3200" b="1" dirty="0">
                <a:solidFill>
                  <a:srgbClr val="0000FF"/>
                </a:solidFill>
              </a:rPr>
            </a:br>
            <a:r>
              <a:rPr lang="en-CA" sz="3200" b="1" dirty="0">
                <a:solidFill>
                  <a:srgbClr val="0000FF"/>
                </a:solidFill>
              </a:rPr>
              <a:t>to Genesis 1:2?</a:t>
            </a:r>
            <a:br>
              <a:rPr lang="en-CA" sz="3200" b="1" dirty="0">
                <a:solidFill>
                  <a:srgbClr val="0000FF"/>
                </a:solidFill>
              </a:rPr>
            </a:br>
            <a:endParaRPr lang="en-CA" sz="3200" b="1" dirty="0">
              <a:solidFill>
                <a:srgbClr val="0000FF"/>
              </a:solidFill>
            </a:endParaRPr>
          </a:p>
          <a:p>
            <a:pPr algn="ctr"/>
            <a:r>
              <a:rPr lang="en-CA" sz="3200" b="1" dirty="0">
                <a:solidFill>
                  <a:srgbClr val="FF0000"/>
                </a:solidFill>
              </a:rPr>
              <a:t>Even much more important – </a:t>
            </a:r>
          </a:p>
          <a:p>
            <a:pPr algn="ctr"/>
            <a:r>
              <a:rPr lang="en-CA" sz="3200" b="1" dirty="0">
                <a:solidFill>
                  <a:srgbClr val="CC00CC"/>
                </a:solidFill>
                <a:latin typeface="Comic Sans MS" panose="030F0702030302020204" pitchFamily="66" charset="0"/>
              </a:rPr>
              <a:t>What </a:t>
            </a:r>
            <a:r>
              <a:rPr lang="en-CA" sz="3200" b="1" u="sng" dirty="0">
                <a:ln>
                  <a:solidFill>
                    <a:schemeClr val="tx1"/>
                  </a:solidFill>
                </a:ln>
                <a:solidFill>
                  <a:srgbClr val="CC00CC"/>
                </a:solidFill>
                <a:effectLst>
                  <a:outerShdw blurRad="50800" dist="50800" dir="5400000" algn="ctr" rotWithShape="0">
                    <a:srgbClr val="0000FF"/>
                  </a:outerShdw>
                </a:effectLst>
                <a:latin typeface="Arial Black" panose="020B0A04020102020204" pitchFamily="34" charset="0"/>
              </a:rPr>
              <a:t>identit</a:t>
            </a:r>
            <a:r>
              <a:rPr lang="en-CA" sz="3200" b="1" dirty="0">
                <a:ln>
                  <a:solidFill>
                    <a:schemeClr val="tx1"/>
                  </a:solidFill>
                </a:ln>
                <a:solidFill>
                  <a:srgbClr val="CC00CC"/>
                </a:solidFill>
                <a:effectLst>
                  <a:outerShdw blurRad="50800" dist="50800" dir="5400000" algn="ctr" rotWithShape="0">
                    <a:srgbClr val="0000FF"/>
                  </a:outerShdw>
                </a:effectLst>
                <a:latin typeface="Arial Black" panose="020B0A04020102020204" pitchFamily="34" charset="0"/>
              </a:rPr>
              <a:t>y </a:t>
            </a:r>
            <a:r>
              <a:rPr lang="en-CA" sz="3200" b="1" dirty="0">
                <a:ln>
                  <a:solidFill>
                    <a:schemeClr val="tx1"/>
                  </a:solidFill>
                </a:ln>
                <a:solidFill>
                  <a:srgbClr val="CC00CC"/>
                </a:solidFill>
                <a:effectLst>
                  <a:glow rad="127000">
                    <a:schemeClr val="accent6">
                      <a:lumMod val="75000"/>
                    </a:schemeClr>
                  </a:glow>
                  <a:outerShdw blurRad="50800" dist="50800" dir="5400000" algn="ctr" rotWithShape="0">
                    <a:srgbClr val="0000FF"/>
                  </a:outerShdw>
                </a:effectLst>
                <a:latin typeface="Arial Black" panose="020B0A04020102020204" pitchFamily="34" charset="0"/>
              </a:rPr>
              <a:t>CHALLENGE</a:t>
            </a:r>
            <a:r>
              <a:rPr lang="en-CA" sz="3200" b="1" dirty="0">
                <a:ln>
                  <a:solidFill>
                    <a:schemeClr val="tx1"/>
                  </a:solidFill>
                </a:ln>
                <a:solidFill>
                  <a:srgbClr val="CC00CC"/>
                </a:solidFill>
                <a:effectLst>
                  <a:outerShdw blurRad="50800" dist="50800" dir="5400000" algn="ctr" rotWithShape="0">
                    <a:srgbClr val="0000FF"/>
                  </a:outerShdw>
                </a:effectLst>
                <a:latin typeface="Arial Black" panose="020B0A04020102020204" pitchFamily="34" charset="0"/>
              </a:rPr>
              <a:t> </a:t>
            </a:r>
            <a:r>
              <a:rPr lang="en-CA" sz="3200" b="1" dirty="0">
                <a:solidFill>
                  <a:srgbClr val="CC00CC"/>
                </a:solidFill>
                <a:latin typeface="Comic Sans MS" panose="030F0702030302020204" pitchFamily="66" charset="0"/>
              </a:rPr>
              <a:t>of </a:t>
            </a:r>
            <a:br>
              <a:rPr lang="en-CA" sz="3200" b="1" dirty="0">
                <a:solidFill>
                  <a:srgbClr val="CC00CC"/>
                </a:solidFill>
                <a:latin typeface="Comic Sans MS" panose="030F0702030302020204" pitchFamily="66" charset="0"/>
              </a:rPr>
            </a:br>
            <a:r>
              <a:rPr lang="en-CA" sz="3200" b="1" u="sng" dirty="0">
                <a:ln>
                  <a:solidFill>
                    <a:sysClr val="windowText" lastClr="000000"/>
                  </a:solidFill>
                </a:ln>
                <a:solidFill>
                  <a:srgbClr val="CC00CC"/>
                </a:solidFill>
                <a:effectLst>
                  <a:outerShdw blurRad="50800" dist="50800" dir="5400000" algn="ctr" rotWithShape="0">
                    <a:srgbClr val="00FF00"/>
                  </a:outerShdw>
                </a:effectLst>
                <a:latin typeface="Comic Sans MS" panose="030F0702030302020204" pitchFamily="66" charset="0"/>
              </a:rPr>
              <a:t>EXTREME IMPORTANCE </a:t>
            </a:r>
            <a:br>
              <a:rPr lang="en-CA" sz="3200" b="1" dirty="0">
                <a:ln>
                  <a:solidFill>
                    <a:sysClr val="windowText" lastClr="000000"/>
                  </a:solidFill>
                </a:ln>
                <a:solidFill>
                  <a:srgbClr val="CC00CC"/>
                </a:solidFill>
                <a:effectLst>
                  <a:outerShdw blurRad="50800" dist="50800" dir="5400000" algn="ctr" rotWithShape="0">
                    <a:srgbClr val="00FF00"/>
                  </a:outerShdw>
                </a:effectLst>
                <a:latin typeface="Comic Sans MS" panose="030F0702030302020204" pitchFamily="66" charset="0"/>
              </a:rPr>
            </a:br>
            <a:r>
              <a:rPr lang="en-CA" sz="3200" b="1" dirty="0">
                <a:solidFill>
                  <a:srgbClr val="CC00CC"/>
                </a:solidFill>
                <a:latin typeface="Comic Sans MS" panose="030F0702030302020204" pitchFamily="66" charset="0"/>
              </a:rPr>
              <a:t>would be </a:t>
            </a:r>
            <a:r>
              <a:rPr lang="en-CA" sz="3200" b="1" u="sng" dirty="0">
                <a:solidFill>
                  <a:schemeClr val="tx1"/>
                </a:solidFill>
                <a:latin typeface="Snap ITC" panose="04040A07060A02020202" pitchFamily="82" charset="0"/>
              </a:rPr>
              <a:t>LOST</a:t>
            </a:r>
            <a:r>
              <a:rPr lang="en-CA" sz="3200" b="1" dirty="0">
                <a:solidFill>
                  <a:srgbClr val="CC00CC"/>
                </a:solidFill>
                <a:latin typeface="Comic Sans MS" panose="030F0702030302020204" pitchFamily="66" charset="0"/>
              </a:rPr>
              <a:t> in </a:t>
            </a:r>
            <a:r>
              <a:rPr lang="en-CA" sz="3200" b="1" dirty="0">
                <a:solidFill>
                  <a:srgbClr val="0000FF"/>
                </a:solidFill>
                <a:latin typeface="Comic Sans MS" panose="030F0702030302020204" pitchFamily="66" charset="0"/>
              </a:rPr>
              <a:t>Genesis 1:2 </a:t>
            </a:r>
            <a:r>
              <a:rPr lang="en-CA" sz="3200" b="1" dirty="0">
                <a:solidFill>
                  <a:srgbClr val="CC00CC"/>
                </a:solidFill>
                <a:latin typeface="Comic Sans MS" panose="030F0702030302020204" pitchFamily="66" charset="0"/>
              </a:rPr>
              <a:t>when the </a:t>
            </a:r>
            <a:br>
              <a:rPr lang="en-CA" sz="3200" b="1" dirty="0">
                <a:solidFill>
                  <a:srgbClr val="CC00CC"/>
                </a:solidFill>
                <a:latin typeface="Comic Sans MS" panose="030F0702030302020204" pitchFamily="66" charset="0"/>
              </a:rPr>
            </a:br>
            <a:r>
              <a:rPr lang="en-CA" sz="3200" b="1" dirty="0">
                <a:ln w="28575">
                  <a:solidFill>
                    <a:srgbClr val="0000FF"/>
                  </a:solidFill>
                </a:ln>
                <a:solidFill>
                  <a:srgbClr val="FFFF00"/>
                </a:solidFill>
                <a:effectLst>
                  <a:glow rad="127000">
                    <a:srgbClr val="FFFF00"/>
                  </a:glow>
                  <a:outerShdw blurRad="50800" dist="50800" dir="5400000" algn="ctr" rotWithShape="0">
                    <a:srgbClr val="CC00CC"/>
                  </a:outerShdw>
                </a:effectLst>
                <a:latin typeface="Snap ITC" panose="04040A07060A02020202" pitchFamily="82" charset="0"/>
              </a:rPr>
              <a:t>Tav</a:t>
            </a:r>
            <a:r>
              <a:rPr lang="en-CA" sz="3200" b="1" dirty="0">
                <a:solidFill>
                  <a:srgbClr val="CC00CC"/>
                </a:solidFill>
                <a:latin typeface="Comic Sans MS" panose="030F0702030302020204" pitchFamily="66" charset="0"/>
              </a:rPr>
              <a:t> </a:t>
            </a:r>
            <a:br>
              <a:rPr lang="en-CA" sz="3200" b="1" dirty="0">
                <a:solidFill>
                  <a:srgbClr val="CC00CC"/>
                </a:solidFill>
                <a:latin typeface="Comic Sans MS" panose="030F0702030302020204" pitchFamily="66" charset="0"/>
              </a:rPr>
            </a:br>
            <a:r>
              <a:rPr lang="en-CA" sz="3200" b="1" dirty="0">
                <a:solidFill>
                  <a:srgbClr val="CC00CC"/>
                </a:solidFill>
                <a:latin typeface="Comic Sans MS" panose="030F0702030302020204" pitchFamily="66" charset="0"/>
              </a:rPr>
              <a:t>of H1961 is </a:t>
            </a:r>
            <a:r>
              <a:rPr lang="en-CA" sz="3200" b="1" u="sng" dirty="0">
                <a:solidFill>
                  <a:schemeClr val="tx1"/>
                </a:solidFill>
                <a:latin typeface="Comic Sans MS" panose="030F0702030302020204" pitchFamily="66" charset="0"/>
              </a:rPr>
              <a:t>deleted</a:t>
            </a:r>
            <a:r>
              <a:rPr lang="en-CA" sz="3200" b="1" dirty="0">
                <a:solidFill>
                  <a:schemeClr val="tx1"/>
                </a:solidFill>
                <a:latin typeface="Comic Sans MS" panose="030F0702030302020204" pitchFamily="66" charset="0"/>
              </a:rPr>
              <a:t>?</a:t>
            </a:r>
            <a:endParaRPr lang="en-CA" sz="3200" dirty="0">
              <a:solidFill>
                <a:schemeClr val="tx1"/>
              </a:solidFill>
              <a:latin typeface="Comic Sans MS" panose="030F0702030302020204" pitchFamily="66" charset="0"/>
            </a:endParaRPr>
          </a:p>
        </p:txBody>
      </p:sp>
      <p:pic>
        <p:nvPicPr>
          <p:cNvPr id="5" name="Picture 4" descr="C:\Users\Rae\Desktop\blue face small mouth.png">
            <a:extLst>
              <a:ext uri="{FF2B5EF4-FFF2-40B4-BE49-F238E27FC236}">
                <a16:creationId xmlns:a16="http://schemas.microsoft.com/office/drawing/2014/main" id="{F469A1A4-51ED-4FA3-AD0D-E916927B736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67709" y="5299246"/>
            <a:ext cx="1363653" cy="1389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6253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pattFill prst="pct30">
          <a:fgClr>
            <a:schemeClr val="accent1"/>
          </a:fgClr>
          <a:bgClr>
            <a:srgbClr val="FFCCFF"/>
          </a:bgClr>
        </a:patt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258DA3-A312-4E5E-A752-31ED4B0CB3E1}"/>
              </a:ext>
            </a:extLst>
          </p:cNvPr>
          <p:cNvSpPr>
            <a:spLocks noGrp="1"/>
          </p:cNvSpPr>
          <p:nvPr>
            <p:ph type="sldNum" sz="quarter" idx="12"/>
          </p:nvPr>
        </p:nvSpPr>
        <p:spPr>
          <a:xfrm>
            <a:off x="9307286" y="6492875"/>
            <a:ext cx="2743200" cy="365125"/>
          </a:xfrm>
        </p:spPr>
        <p:txBody>
          <a:bodyPr/>
          <a:lstStyle/>
          <a:p>
            <a:fld id="{CAB0B796-0BEC-434C-B7F9-2382C16E0666}" type="slidenum">
              <a:rPr lang="en-CA" smtClean="0">
                <a:solidFill>
                  <a:sysClr val="windowText" lastClr="000000"/>
                </a:solidFill>
              </a:rPr>
              <a:t>80</a:t>
            </a:fld>
            <a:endParaRPr lang="en-CA" dirty="0">
              <a:solidFill>
                <a:sysClr val="windowText" lastClr="000000"/>
              </a:solidFill>
            </a:endParaRPr>
          </a:p>
        </p:txBody>
      </p:sp>
      <p:pic>
        <p:nvPicPr>
          <p:cNvPr id="22" name="Picture 21">
            <a:extLst>
              <a:ext uri="{FF2B5EF4-FFF2-40B4-BE49-F238E27FC236}">
                <a16:creationId xmlns:a16="http://schemas.microsoft.com/office/drawing/2014/main" id="{0E53319C-0821-4E79-960C-28D78C3F5EC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754908" y="989558"/>
            <a:ext cx="9618489" cy="5685879"/>
          </a:xfrm>
          <a:prstGeom prst="rect">
            <a:avLst/>
          </a:prstGeom>
          <a:ln>
            <a:solidFill>
              <a:schemeClr val="tx1"/>
            </a:solidFill>
          </a:ln>
        </p:spPr>
      </p:pic>
      <p:cxnSp>
        <p:nvCxnSpPr>
          <p:cNvPr id="16" name="Straight Arrow Connector 15">
            <a:extLst>
              <a:ext uri="{FF2B5EF4-FFF2-40B4-BE49-F238E27FC236}">
                <a16:creationId xmlns:a16="http://schemas.microsoft.com/office/drawing/2014/main" id="{AB5DD51D-7D72-4C7C-951D-DF03C48E4091}"/>
              </a:ext>
            </a:extLst>
          </p:cNvPr>
          <p:cNvCxnSpPr>
            <a:cxnSpLocks/>
          </p:cNvCxnSpPr>
          <p:nvPr/>
        </p:nvCxnSpPr>
        <p:spPr>
          <a:xfrm>
            <a:off x="5542962" y="2328421"/>
            <a:ext cx="355047" cy="1746329"/>
          </a:xfrm>
          <a:prstGeom prst="straightConnector1">
            <a:avLst/>
          </a:prstGeom>
          <a:ln w="152400">
            <a:solidFill>
              <a:srgbClr val="FF0000"/>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1DCD12B-DB13-4044-B19D-5CADBD2053E9}"/>
              </a:ext>
            </a:extLst>
          </p:cNvPr>
          <p:cNvCxnSpPr/>
          <p:nvPr/>
        </p:nvCxnSpPr>
        <p:spPr>
          <a:xfrm>
            <a:off x="9809018" y="4368801"/>
            <a:ext cx="572655"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42021A9-6CB5-4503-87F2-1D9684383733}"/>
              </a:ext>
            </a:extLst>
          </p:cNvPr>
          <p:cNvCxnSpPr/>
          <p:nvPr/>
        </p:nvCxnSpPr>
        <p:spPr>
          <a:xfrm>
            <a:off x="4883085" y="4854804"/>
            <a:ext cx="471340" cy="0"/>
          </a:xfrm>
          <a:prstGeom prst="line">
            <a:avLst/>
          </a:prstGeom>
          <a:ln w="28575">
            <a:solidFill>
              <a:srgbClr val="CC00CC"/>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28075CD-4DC8-4986-B2C4-C1C71C119E10}"/>
              </a:ext>
            </a:extLst>
          </p:cNvPr>
          <p:cNvCxnSpPr>
            <a:cxnSpLocks/>
          </p:cNvCxnSpPr>
          <p:nvPr/>
        </p:nvCxnSpPr>
        <p:spPr>
          <a:xfrm>
            <a:off x="10496635" y="4854804"/>
            <a:ext cx="429031" cy="0"/>
          </a:xfrm>
          <a:prstGeom prst="line">
            <a:avLst/>
          </a:prstGeom>
          <a:ln w="28575">
            <a:solidFill>
              <a:srgbClr val="CC00CC"/>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B369CF7-B848-43FF-9C74-3453FB7CDE02}"/>
              </a:ext>
            </a:extLst>
          </p:cNvPr>
          <p:cNvCxnSpPr>
            <a:cxnSpLocks/>
          </p:cNvCxnSpPr>
          <p:nvPr/>
        </p:nvCxnSpPr>
        <p:spPr>
          <a:xfrm flipH="1">
            <a:off x="8710369" y="806995"/>
            <a:ext cx="1276171" cy="2023906"/>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Rounded Corners 14">
            <a:extLst>
              <a:ext uri="{FF2B5EF4-FFF2-40B4-BE49-F238E27FC236}">
                <a16:creationId xmlns:a16="http://schemas.microsoft.com/office/drawing/2014/main" id="{2D648507-881D-497E-AE05-44EF30C6FCFF}"/>
              </a:ext>
            </a:extLst>
          </p:cNvPr>
          <p:cNvSpPr/>
          <p:nvPr/>
        </p:nvSpPr>
        <p:spPr>
          <a:xfrm>
            <a:off x="9771380" y="389319"/>
            <a:ext cx="1602017" cy="496299"/>
          </a:xfrm>
          <a:prstGeom prst="roundRect">
            <a:avLst/>
          </a:prstGeom>
          <a:solidFill>
            <a:srgbClr val="FF9933"/>
          </a:solidFill>
          <a:ln>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00FF"/>
                </a:solidFill>
              </a:rPr>
              <a:t>Gen 1:2</a:t>
            </a:r>
          </a:p>
        </p:txBody>
      </p:sp>
      <p:cxnSp>
        <p:nvCxnSpPr>
          <p:cNvPr id="19" name="Straight Connector 18">
            <a:extLst>
              <a:ext uri="{FF2B5EF4-FFF2-40B4-BE49-F238E27FC236}">
                <a16:creationId xmlns:a16="http://schemas.microsoft.com/office/drawing/2014/main" id="{6A407ACC-73D5-4F43-8212-2F01DFD9AE35}"/>
              </a:ext>
            </a:extLst>
          </p:cNvPr>
          <p:cNvCxnSpPr/>
          <p:nvPr/>
        </p:nvCxnSpPr>
        <p:spPr>
          <a:xfrm>
            <a:off x="7354478" y="3055856"/>
            <a:ext cx="471340" cy="0"/>
          </a:xfrm>
          <a:prstGeom prst="line">
            <a:avLst/>
          </a:prstGeom>
          <a:ln w="28575">
            <a:solidFill>
              <a:srgbClr val="CC00CC"/>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1144639-E26B-4636-8CEB-F429239F6090}"/>
              </a:ext>
            </a:extLst>
          </p:cNvPr>
          <p:cNvCxnSpPr/>
          <p:nvPr/>
        </p:nvCxnSpPr>
        <p:spPr>
          <a:xfrm>
            <a:off x="6203950" y="3057427"/>
            <a:ext cx="471340" cy="0"/>
          </a:xfrm>
          <a:prstGeom prst="line">
            <a:avLst/>
          </a:prstGeom>
          <a:ln w="28575">
            <a:solidFill>
              <a:srgbClr val="CC00CC"/>
            </a:solidFill>
          </a:ln>
        </p:spPr>
        <p:style>
          <a:lnRef idx="1">
            <a:schemeClr val="accent1"/>
          </a:lnRef>
          <a:fillRef idx="0">
            <a:schemeClr val="accent1"/>
          </a:fillRef>
          <a:effectRef idx="0">
            <a:schemeClr val="accent1"/>
          </a:effectRef>
          <a:fontRef idx="minor">
            <a:schemeClr val="tx1"/>
          </a:fontRef>
        </p:style>
      </p:cxnSp>
      <p:sp>
        <p:nvSpPr>
          <p:cNvPr id="3" name="Speech Bubble: Rectangle with Corners Rounded 2">
            <a:extLst>
              <a:ext uri="{FF2B5EF4-FFF2-40B4-BE49-F238E27FC236}">
                <a16:creationId xmlns:a16="http://schemas.microsoft.com/office/drawing/2014/main" id="{5CFE4358-072B-45C4-A5F6-3F6F2D8773C1}"/>
              </a:ext>
            </a:extLst>
          </p:cNvPr>
          <p:cNvSpPr/>
          <p:nvPr/>
        </p:nvSpPr>
        <p:spPr>
          <a:xfrm>
            <a:off x="3072758" y="4250452"/>
            <a:ext cx="1100831" cy="780054"/>
          </a:xfrm>
          <a:prstGeom prst="wedgeRoundRectCallout">
            <a:avLst>
              <a:gd name="adj1" fmla="val 104347"/>
              <a:gd name="adj2" fmla="val 20278"/>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err="1">
                <a:solidFill>
                  <a:srgbClr val="F74FEB"/>
                </a:solidFill>
              </a:rPr>
              <a:t>Tohu</a:t>
            </a:r>
            <a:r>
              <a:rPr lang="en-CA" sz="2800" b="1" dirty="0">
                <a:solidFill>
                  <a:srgbClr val="F74FEB"/>
                </a:solidFill>
              </a:rPr>
              <a:t> </a:t>
            </a:r>
            <a:br>
              <a:rPr lang="en-CA" b="1" dirty="0">
                <a:solidFill>
                  <a:srgbClr val="F74FEB"/>
                </a:solidFill>
              </a:rPr>
            </a:br>
            <a:r>
              <a:rPr lang="en-CA" b="1" dirty="0">
                <a:solidFill>
                  <a:srgbClr val="F74FEB"/>
                </a:solidFill>
              </a:rPr>
              <a:t>(pink)</a:t>
            </a:r>
          </a:p>
        </p:txBody>
      </p:sp>
      <p:sp>
        <p:nvSpPr>
          <p:cNvPr id="14" name="Speech Bubble: Rectangle with Corners Rounded 13">
            <a:extLst>
              <a:ext uri="{FF2B5EF4-FFF2-40B4-BE49-F238E27FC236}">
                <a16:creationId xmlns:a16="http://schemas.microsoft.com/office/drawing/2014/main" id="{93A8AB91-398D-499F-9FC4-E02E719D7938}"/>
              </a:ext>
            </a:extLst>
          </p:cNvPr>
          <p:cNvSpPr/>
          <p:nvPr/>
        </p:nvSpPr>
        <p:spPr>
          <a:xfrm>
            <a:off x="11091169" y="3684723"/>
            <a:ext cx="1100831" cy="780054"/>
          </a:xfrm>
          <a:prstGeom prst="wedgeRoundRectCallout">
            <a:avLst>
              <a:gd name="adj1" fmla="val -46459"/>
              <a:gd name="adj2" fmla="val 72630"/>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err="1">
                <a:solidFill>
                  <a:srgbClr val="F74FEB"/>
                </a:solidFill>
              </a:rPr>
              <a:t>Bohu</a:t>
            </a:r>
            <a:r>
              <a:rPr lang="en-CA" sz="2800" b="1" dirty="0">
                <a:solidFill>
                  <a:srgbClr val="F74FEB"/>
                </a:solidFill>
              </a:rPr>
              <a:t> </a:t>
            </a:r>
            <a:br>
              <a:rPr lang="en-CA" b="1" dirty="0">
                <a:solidFill>
                  <a:srgbClr val="F74FEB"/>
                </a:solidFill>
              </a:rPr>
            </a:br>
            <a:r>
              <a:rPr lang="en-CA" b="1" dirty="0">
                <a:solidFill>
                  <a:srgbClr val="F74FEB"/>
                </a:solidFill>
              </a:rPr>
              <a:t>(pink)</a:t>
            </a:r>
          </a:p>
        </p:txBody>
      </p:sp>
      <p:sp>
        <p:nvSpPr>
          <p:cNvPr id="17" name="Speech Bubble: Rectangle with Corners Rounded 16">
            <a:extLst>
              <a:ext uri="{FF2B5EF4-FFF2-40B4-BE49-F238E27FC236}">
                <a16:creationId xmlns:a16="http://schemas.microsoft.com/office/drawing/2014/main" id="{88C960FE-7762-488B-93CB-C32C2A821A6A}"/>
              </a:ext>
            </a:extLst>
          </p:cNvPr>
          <p:cNvSpPr/>
          <p:nvPr/>
        </p:nvSpPr>
        <p:spPr>
          <a:xfrm>
            <a:off x="6075828" y="3615561"/>
            <a:ext cx="777733" cy="370023"/>
          </a:xfrm>
          <a:prstGeom prst="wedgeRoundRectCallout">
            <a:avLst>
              <a:gd name="adj1" fmla="val -22488"/>
              <a:gd name="adj2" fmla="val -121707"/>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err="1">
                <a:solidFill>
                  <a:srgbClr val="F74FEB"/>
                </a:solidFill>
              </a:rPr>
              <a:t>Bohu</a:t>
            </a:r>
            <a:r>
              <a:rPr lang="en-CA" sz="2800" b="1" dirty="0">
                <a:solidFill>
                  <a:srgbClr val="F74FEB"/>
                </a:solidFill>
              </a:rPr>
              <a:t> </a:t>
            </a:r>
            <a:endParaRPr lang="en-CA" b="1" dirty="0">
              <a:solidFill>
                <a:srgbClr val="F74FEB"/>
              </a:solidFill>
            </a:endParaRPr>
          </a:p>
        </p:txBody>
      </p:sp>
      <p:sp>
        <p:nvSpPr>
          <p:cNvPr id="18" name="Speech Bubble: Rectangle with Corners Rounded 17">
            <a:extLst>
              <a:ext uri="{FF2B5EF4-FFF2-40B4-BE49-F238E27FC236}">
                <a16:creationId xmlns:a16="http://schemas.microsoft.com/office/drawing/2014/main" id="{5E6583F6-422D-47F9-98B2-21BC3DA543E9}"/>
              </a:ext>
            </a:extLst>
          </p:cNvPr>
          <p:cNvSpPr/>
          <p:nvPr/>
        </p:nvSpPr>
        <p:spPr>
          <a:xfrm>
            <a:off x="6991327" y="3615561"/>
            <a:ext cx="777733" cy="370023"/>
          </a:xfrm>
          <a:prstGeom prst="wedgeRoundRectCallout">
            <a:avLst>
              <a:gd name="adj1" fmla="val 15181"/>
              <a:gd name="adj2" fmla="val -172091"/>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err="1">
                <a:solidFill>
                  <a:srgbClr val="F74FEB"/>
                </a:solidFill>
              </a:rPr>
              <a:t>Tohu</a:t>
            </a:r>
            <a:r>
              <a:rPr lang="en-CA" sz="2800" b="1" dirty="0">
                <a:solidFill>
                  <a:srgbClr val="F74FEB"/>
                </a:solidFill>
              </a:rPr>
              <a:t> </a:t>
            </a:r>
            <a:endParaRPr lang="en-CA" b="1" dirty="0">
              <a:solidFill>
                <a:srgbClr val="F74FEB"/>
              </a:solidFill>
            </a:endParaRPr>
          </a:p>
        </p:txBody>
      </p:sp>
      <p:sp>
        <p:nvSpPr>
          <p:cNvPr id="6" name="Rectangle 5">
            <a:extLst>
              <a:ext uri="{FF2B5EF4-FFF2-40B4-BE49-F238E27FC236}">
                <a16:creationId xmlns:a16="http://schemas.microsoft.com/office/drawing/2014/main" id="{B3B76AA5-C936-4C0F-82F6-00238EB02880}"/>
              </a:ext>
            </a:extLst>
          </p:cNvPr>
          <p:cNvSpPr/>
          <p:nvPr/>
        </p:nvSpPr>
        <p:spPr>
          <a:xfrm>
            <a:off x="67321" y="1256146"/>
            <a:ext cx="1628776" cy="5153890"/>
          </a:xfrm>
          <a:prstGeom prst="rect">
            <a:avLst/>
          </a:prstGeom>
          <a:solidFill>
            <a:schemeClr val="bg2">
              <a:lumMod val="5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rgbClr val="00FFFF"/>
                </a:solidFill>
              </a:rPr>
              <a:t>This is what it looks like. </a:t>
            </a:r>
            <a:r>
              <a:rPr lang="en-CA" sz="3200" b="1" dirty="0">
                <a:ln>
                  <a:solidFill>
                    <a:sysClr val="windowText" lastClr="000000"/>
                  </a:solidFill>
                </a:ln>
                <a:solidFill>
                  <a:srgbClr val="00FFFF"/>
                </a:solidFill>
                <a:effectLst>
                  <a:glow rad="127000">
                    <a:srgbClr val="FFFF00"/>
                  </a:glow>
                </a:effectLst>
              </a:rPr>
              <a:t>Let’s break it down on the next slide!</a:t>
            </a:r>
          </a:p>
        </p:txBody>
      </p:sp>
      <p:sp>
        <p:nvSpPr>
          <p:cNvPr id="23" name="Speech Bubble: Rectangle with Corners Rounded 22">
            <a:extLst>
              <a:ext uri="{FF2B5EF4-FFF2-40B4-BE49-F238E27FC236}">
                <a16:creationId xmlns:a16="http://schemas.microsoft.com/office/drawing/2014/main" id="{F548E454-3256-41FA-A847-1209ADE33BA3}"/>
              </a:ext>
            </a:extLst>
          </p:cNvPr>
          <p:cNvSpPr/>
          <p:nvPr/>
        </p:nvSpPr>
        <p:spPr>
          <a:xfrm>
            <a:off x="3810254" y="3606658"/>
            <a:ext cx="1525326" cy="370023"/>
          </a:xfrm>
          <a:prstGeom prst="wedgeRoundRectCallout">
            <a:avLst>
              <a:gd name="adj1" fmla="val 78603"/>
              <a:gd name="adj2" fmla="val 77917"/>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solidFill>
                  <a:srgbClr val="F74FEB"/>
                </a:solidFill>
              </a:rPr>
              <a:t>H1961 </a:t>
            </a:r>
            <a:r>
              <a:rPr lang="en-CA" sz="2000" dirty="0" err="1">
                <a:solidFill>
                  <a:srgbClr val="F74FEB"/>
                </a:solidFill>
              </a:rPr>
              <a:t>Ei</a:t>
            </a:r>
            <a:r>
              <a:rPr lang="en-CA" sz="2000" b="1" dirty="0" err="1">
                <a:solidFill>
                  <a:srgbClr val="00FFFF"/>
                </a:solidFill>
              </a:rPr>
              <a:t>t</a:t>
            </a:r>
            <a:r>
              <a:rPr lang="en-CA" sz="2000" dirty="0" err="1">
                <a:solidFill>
                  <a:srgbClr val="F74FEB"/>
                </a:solidFill>
              </a:rPr>
              <a:t>he</a:t>
            </a:r>
            <a:r>
              <a:rPr lang="en-CA" sz="2800" b="1" dirty="0">
                <a:solidFill>
                  <a:srgbClr val="F74FEB"/>
                </a:solidFill>
              </a:rPr>
              <a:t> </a:t>
            </a:r>
            <a:endParaRPr lang="en-CA" b="1" dirty="0">
              <a:solidFill>
                <a:srgbClr val="F74FEB"/>
              </a:solidFill>
            </a:endParaRPr>
          </a:p>
        </p:txBody>
      </p:sp>
      <p:sp>
        <p:nvSpPr>
          <p:cNvPr id="24" name="Speech Bubble: Rectangle with Corners Rounded 23">
            <a:extLst>
              <a:ext uri="{FF2B5EF4-FFF2-40B4-BE49-F238E27FC236}">
                <a16:creationId xmlns:a16="http://schemas.microsoft.com/office/drawing/2014/main" id="{337246E9-CC3F-4EB6-A3BF-0B2121897D9B}"/>
              </a:ext>
            </a:extLst>
          </p:cNvPr>
          <p:cNvSpPr/>
          <p:nvPr/>
        </p:nvSpPr>
        <p:spPr>
          <a:xfrm>
            <a:off x="2276408" y="3580927"/>
            <a:ext cx="1013429" cy="370023"/>
          </a:xfrm>
          <a:prstGeom prst="wedgeRoundRectCallout">
            <a:avLst>
              <a:gd name="adj1" fmla="val 9760"/>
              <a:gd name="adj2" fmla="val 159406"/>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err="1">
                <a:solidFill>
                  <a:srgbClr val="F74FEB"/>
                </a:solidFill>
              </a:rPr>
              <a:t>Hayah</a:t>
            </a:r>
            <a:endParaRPr lang="en-CA" b="1" dirty="0">
              <a:solidFill>
                <a:srgbClr val="F74FEB"/>
              </a:solidFill>
            </a:endParaRPr>
          </a:p>
        </p:txBody>
      </p:sp>
      <p:cxnSp>
        <p:nvCxnSpPr>
          <p:cNvPr id="8" name="Straight Connector 7">
            <a:extLst>
              <a:ext uri="{FF2B5EF4-FFF2-40B4-BE49-F238E27FC236}">
                <a16:creationId xmlns:a16="http://schemas.microsoft.com/office/drawing/2014/main" id="{A544F4D6-EC8F-4780-AF43-FB3C1254F820}"/>
              </a:ext>
            </a:extLst>
          </p:cNvPr>
          <p:cNvCxnSpPr/>
          <p:nvPr/>
        </p:nvCxnSpPr>
        <p:spPr>
          <a:xfrm>
            <a:off x="2516607" y="4590662"/>
            <a:ext cx="50564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Speech Bubble: Rectangle with Corners Rounded 24">
            <a:extLst>
              <a:ext uri="{FF2B5EF4-FFF2-40B4-BE49-F238E27FC236}">
                <a16:creationId xmlns:a16="http://schemas.microsoft.com/office/drawing/2014/main" id="{A2B2C061-7D97-42AD-ACAB-FBF56582D39E}"/>
              </a:ext>
            </a:extLst>
          </p:cNvPr>
          <p:cNvSpPr/>
          <p:nvPr/>
        </p:nvSpPr>
        <p:spPr>
          <a:xfrm>
            <a:off x="6317283" y="1932536"/>
            <a:ext cx="1525326" cy="370023"/>
          </a:xfrm>
          <a:prstGeom prst="wedgeRoundRectCallout">
            <a:avLst>
              <a:gd name="adj1" fmla="val 91163"/>
              <a:gd name="adj2" fmla="val 183825"/>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solidFill>
                  <a:srgbClr val="F74FEB"/>
                </a:solidFill>
              </a:rPr>
              <a:t>H1961 </a:t>
            </a:r>
            <a:r>
              <a:rPr lang="en-CA" sz="2000" dirty="0" err="1">
                <a:solidFill>
                  <a:srgbClr val="F74FEB"/>
                </a:solidFill>
              </a:rPr>
              <a:t>Ei</a:t>
            </a:r>
            <a:r>
              <a:rPr lang="en-CA" sz="2000" b="1" dirty="0" err="1">
                <a:solidFill>
                  <a:srgbClr val="00FFFF"/>
                </a:solidFill>
              </a:rPr>
              <a:t>t</a:t>
            </a:r>
            <a:r>
              <a:rPr lang="en-CA" sz="2000" dirty="0" err="1">
                <a:solidFill>
                  <a:srgbClr val="F74FEB"/>
                </a:solidFill>
              </a:rPr>
              <a:t>he</a:t>
            </a:r>
            <a:r>
              <a:rPr lang="en-CA" sz="2800" b="1" dirty="0">
                <a:solidFill>
                  <a:srgbClr val="F74FEB"/>
                </a:solidFill>
              </a:rPr>
              <a:t> </a:t>
            </a:r>
            <a:endParaRPr lang="en-CA" b="1" dirty="0">
              <a:solidFill>
                <a:srgbClr val="F74FEB"/>
              </a:solidFill>
            </a:endParaRPr>
          </a:p>
        </p:txBody>
      </p:sp>
      <p:cxnSp>
        <p:nvCxnSpPr>
          <p:cNvPr id="28" name="Straight Arrow Connector 27">
            <a:extLst>
              <a:ext uri="{FF2B5EF4-FFF2-40B4-BE49-F238E27FC236}">
                <a16:creationId xmlns:a16="http://schemas.microsoft.com/office/drawing/2014/main" id="{6714056D-D447-4ABF-8657-16F24D012EB3}"/>
              </a:ext>
            </a:extLst>
          </p:cNvPr>
          <p:cNvCxnSpPr>
            <a:cxnSpLocks/>
          </p:cNvCxnSpPr>
          <p:nvPr/>
        </p:nvCxnSpPr>
        <p:spPr>
          <a:xfrm>
            <a:off x="8197498" y="807525"/>
            <a:ext cx="355047" cy="1746329"/>
          </a:xfrm>
          <a:prstGeom prst="straightConnector1">
            <a:avLst/>
          </a:prstGeom>
          <a:ln w="152400">
            <a:solidFill>
              <a:srgbClr val="FF0000"/>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sp>
        <p:nvSpPr>
          <p:cNvPr id="29" name="Title 1">
            <a:extLst>
              <a:ext uri="{FF2B5EF4-FFF2-40B4-BE49-F238E27FC236}">
                <a16:creationId xmlns:a16="http://schemas.microsoft.com/office/drawing/2014/main" id="{B193F065-63F4-465C-B8A9-A55A80B07377}"/>
              </a:ext>
            </a:extLst>
          </p:cNvPr>
          <p:cNvSpPr>
            <a:spLocks noGrp="1"/>
          </p:cNvSpPr>
          <p:nvPr>
            <p:ph type="title"/>
          </p:nvPr>
        </p:nvSpPr>
        <p:spPr>
          <a:xfrm>
            <a:off x="431241" y="158938"/>
            <a:ext cx="9205127" cy="718266"/>
          </a:xfrm>
          <a:solidFill>
            <a:srgbClr val="7030A0"/>
          </a:solidFill>
          <a:ln w="19050">
            <a:solidFill>
              <a:srgbClr val="00FFFF"/>
            </a:solidFill>
          </a:ln>
          <a:scene3d>
            <a:camera prst="orthographicFront"/>
            <a:lightRig rig="threePt" dir="t"/>
          </a:scene3d>
          <a:sp3d contourW="12700">
            <a:bevelT w="196850" h="171450" prst="cross"/>
            <a:contourClr>
              <a:srgbClr val="00FF00"/>
            </a:contourClr>
          </a:sp3d>
        </p:spPr>
        <p:txBody>
          <a:bodyPr>
            <a:normAutofit/>
          </a:bodyPr>
          <a:lstStyle/>
          <a:p>
            <a:r>
              <a:rPr lang="en-CA" sz="3200" dirty="0">
                <a:solidFill>
                  <a:srgbClr val="92D050"/>
                </a:solidFill>
              </a:rPr>
              <a:t> </a:t>
            </a:r>
            <a:r>
              <a:rPr lang="en-CA" sz="3200" b="1" dirty="0">
                <a:solidFill>
                  <a:srgbClr val="92D050"/>
                </a:solidFill>
                <a:latin typeface="+mn-lt"/>
              </a:rPr>
              <a:t>J. Parkhurst.  A Hebrew Lexicon  </a:t>
            </a:r>
            <a:r>
              <a:rPr lang="en-CA" sz="2400" b="1" dirty="0">
                <a:solidFill>
                  <a:srgbClr val="92D050"/>
                </a:solidFill>
                <a:latin typeface="+mn-lt"/>
              </a:rPr>
              <a:t>pg. 47     </a:t>
            </a:r>
            <a:r>
              <a:rPr lang="en-CA" sz="3200" dirty="0">
                <a:ln>
                  <a:solidFill>
                    <a:srgbClr val="CC00CC"/>
                  </a:solidFill>
                </a:ln>
                <a:solidFill>
                  <a:srgbClr val="92D050"/>
                </a:solidFill>
                <a:latin typeface="Arial Black" panose="020B0A04020102020204" pitchFamily="34" charset="0"/>
              </a:rPr>
              <a:t>Gen 1:2 </a:t>
            </a:r>
            <a:r>
              <a:rPr lang="en-CA" sz="3200" dirty="0">
                <a:ln>
                  <a:solidFill>
                    <a:srgbClr val="CC00CC"/>
                  </a:solidFill>
                </a:ln>
                <a:solidFill>
                  <a:srgbClr val="FFFF00"/>
                </a:solidFill>
                <a:latin typeface="Arial Black" panose="020B0A04020102020204" pitchFamily="34" charset="0"/>
              </a:rPr>
              <a:t>a</a:t>
            </a:r>
            <a:endParaRPr lang="en-CA" sz="3200" u="sng" dirty="0">
              <a:ln>
                <a:solidFill>
                  <a:srgbClr val="CC00CC"/>
                </a:solidFill>
              </a:ln>
              <a:solidFill>
                <a:srgbClr val="FFFF00"/>
              </a:solidFill>
              <a:latin typeface="Arial Black" panose="020B0A04020102020204" pitchFamily="34" charset="0"/>
            </a:endParaRPr>
          </a:p>
        </p:txBody>
      </p:sp>
      <p:cxnSp>
        <p:nvCxnSpPr>
          <p:cNvPr id="26" name="Straight Arrow Connector 25">
            <a:extLst>
              <a:ext uri="{FF2B5EF4-FFF2-40B4-BE49-F238E27FC236}">
                <a16:creationId xmlns:a16="http://schemas.microsoft.com/office/drawing/2014/main" id="{EA95474A-D46C-498D-8448-2D69AEF78B3C}"/>
              </a:ext>
            </a:extLst>
          </p:cNvPr>
          <p:cNvCxnSpPr>
            <a:cxnSpLocks/>
          </p:cNvCxnSpPr>
          <p:nvPr/>
        </p:nvCxnSpPr>
        <p:spPr>
          <a:xfrm flipH="1">
            <a:off x="10787549" y="2695240"/>
            <a:ext cx="1284708" cy="0"/>
          </a:xfrm>
          <a:prstGeom prst="straightConnector1">
            <a:avLst/>
          </a:prstGeom>
          <a:ln w="152400">
            <a:solidFill>
              <a:srgbClr val="00FF00"/>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7691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1500"/>
                                        <p:tgtEl>
                                          <p:spTgt spid="29"/>
                                        </p:tgtEl>
                                      </p:cBhvr>
                                    </p:animEffect>
                                  </p:childTnLst>
                                </p:cTn>
                              </p:par>
                            </p:childTnLst>
                          </p:cTn>
                        </p:par>
                        <p:par>
                          <p:cTn id="8" fill="hold">
                            <p:stCondLst>
                              <p:cond delay="1500"/>
                            </p:stCondLst>
                            <p:childTnLst>
                              <p:par>
                                <p:cTn id="9" presetID="45" presetClass="entr" presetSubtype="0"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ppt_w</p:attrName>
                                        </p:attrNameLst>
                                      </p:cBhvr>
                                      <p:tavLst>
                                        <p:tav tm="0" fmla="#ppt_w*sin(2.5*pi*$)">
                                          <p:val>
                                            <p:fltVal val="0"/>
                                          </p:val>
                                        </p:tav>
                                        <p:tav tm="100000">
                                          <p:val>
                                            <p:fltVal val="1"/>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CCFF">
            <a:alpha val="3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BBCD6-B592-4C7D-A190-4C92BB4E8743}"/>
              </a:ext>
            </a:extLst>
          </p:cNvPr>
          <p:cNvSpPr>
            <a:spLocks noGrp="1"/>
          </p:cNvSpPr>
          <p:nvPr>
            <p:ph type="title"/>
          </p:nvPr>
        </p:nvSpPr>
        <p:spPr>
          <a:xfrm>
            <a:off x="431242" y="158938"/>
            <a:ext cx="8876044" cy="718266"/>
          </a:xfrm>
          <a:solidFill>
            <a:srgbClr val="7030A0"/>
          </a:solidFill>
          <a:ln w="19050">
            <a:solidFill>
              <a:srgbClr val="00FFFF"/>
            </a:solidFill>
          </a:ln>
          <a:scene3d>
            <a:camera prst="orthographicFront"/>
            <a:lightRig rig="threePt" dir="t"/>
          </a:scene3d>
          <a:sp3d contourW="12700">
            <a:bevelT w="196850" h="171450" prst="cross"/>
            <a:contourClr>
              <a:srgbClr val="00FF00"/>
            </a:contourClr>
          </a:sp3d>
        </p:spPr>
        <p:txBody>
          <a:bodyPr>
            <a:normAutofit/>
          </a:bodyPr>
          <a:lstStyle/>
          <a:p>
            <a:r>
              <a:rPr lang="en-CA" sz="3200" dirty="0">
                <a:solidFill>
                  <a:srgbClr val="92D050"/>
                </a:solidFill>
              </a:rPr>
              <a:t> </a:t>
            </a:r>
            <a:r>
              <a:rPr lang="en-CA" sz="3200" b="1" dirty="0">
                <a:solidFill>
                  <a:srgbClr val="92D050"/>
                </a:solidFill>
                <a:latin typeface="+mn-lt"/>
              </a:rPr>
              <a:t>J. Parkhurst.  A Hebrew Lexicon  </a:t>
            </a:r>
            <a:r>
              <a:rPr lang="en-CA" sz="1800" b="1" dirty="0">
                <a:solidFill>
                  <a:srgbClr val="92D050"/>
                </a:solidFill>
                <a:latin typeface="+mn-lt"/>
              </a:rPr>
              <a:t>pg. 47     </a:t>
            </a:r>
            <a:r>
              <a:rPr lang="en-CA" sz="3200" dirty="0">
                <a:ln>
                  <a:solidFill>
                    <a:srgbClr val="CC00CC"/>
                  </a:solidFill>
                </a:ln>
                <a:solidFill>
                  <a:srgbClr val="92D050"/>
                </a:solidFill>
                <a:latin typeface="Arial Black" panose="020B0A04020102020204" pitchFamily="34" charset="0"/>
              </a:rPr>
              <a:t>Gen 1:</a:t>
            </a:r>
            <a:r>
              <a:rPr lang="en-CA" sz="3200" u="sng" dirty="0">
                <a:ln>
                  <a:solidFill>
                    <a:srgbClr val="CC00CC"/>
                  </a:solidFill>
                </a:ln>
                <a:solidFill>
                  <a:srgbClr val="92D050"/>
                </a:solidFill>
                <a:effectLst>
                  <a:glow rad="127000">
                    <a:srgbClr val="00B050"/>
                  </a:glow>
                </a:effectLst>
                <a:latin typeface="Arial Black" panose="020B0A04020102020204" pitchFamily="34" charset="0"/>
              </a:rPr>
              <a:t>2</a:t>
            </a:r>
            <a:r>
              <a:rPr lang="en-CA" sz="3200" dirty="0">
                <a:ln>
                  <a:solidFill>
                    <a:srgbClr val="CC00CC"/>
                  </a:solidFill>
                </a:ln>
                <a:solidFill>
                  <a:srgbClr val="92D050"/>
                </a:solidFill>
                <a:latin typeface="Arial Black" panose="020B0A04020102020204" pitchFamily="34" charset="0"/>
              </a:rPr>
              <a:t> </a:t>
            </a:r>
            <a:r>
              <a:rPr lang="en-CA" sz="3200" dirty="0">
                <a:ln>
                  <a:solidFill>
                    <a:srgbClr val="CC00CC"/>
                  </a:solidFill>
                </a:ln>
                <a:solidFill>
                  <a:srgbClr val="FFFF00"/>
                </a:solidFill>
                <a:latin typeface="Arial Black" panose="020B0A04020102020204" pitchFamily="34" charset="0"/>
              </a:rPr>
              <a:t>a</a:t>
            </a:r>
            <a:endParaRPr lang="en-CA" sz="3200" u="sng" dirty="0">
              <a:ln>
                <a:solidFill>
                  <a:srgbClr val="CC00CC"/>
                </a:solidFill>
              </a:ln>
              <a:solidFill>
                <a:srgbClr val="FFFF00"/>
              </a:solidFill>
              <a:latin typeface="Arial Black" panose="020B0A04020102020204" pitchFamily="34" charset="0"/>
            </a:endParaRPr>
          </a:p>
        </p:txBody>
      </p:sp>
      <p:sp>
        <p:nvSpPr>
          <p:cNvPr id="4" name="Slide Number Placeholder 3">
            <a:extLst>
              <a:ext uri="{FF2B5EF4-FFF2-40B4-BE49-F238E27FC236}">
                <a16:creationId xmlns:a16="http://schemas.microsoft.com/office/drawing/2014/main" id="{5F258DA3-A312-4E5E-A752-31ED4B0CB3E1}"/>
              </a:ext>
            </a:extLst>
          </p:cNvPr>
          <p:cNvSpPr>
            <a:spLocks noGrp="1"/>
          </p:cNvSpPr>
          <p:nvPr>
            <p:ph type="sldNum" sz="quarter" idx="12"/>
          </p:nvPr>
        </p:nvSpPr>
        <p:spPr>
          <a:xfrm>
            <a:off x="9307286" y="6492875"/>
            <a:ext cx="2743200" cy="365125"/>
          </a:xfrm>
        </p:spPr>
        <p:txBody>
          <a:bodyPr/>
          <a:lstStyle/>
          <a:p>
            <a:fld id="{CAB0B796-0BEC-434C-B7F9-2382C16E0666}" type="slidenum">
              <a:rPr lang="en-CA" smtClean="0">
                <a:solidFill>
                  <a:sysClr val="windowText" lastClr="000000"/>
                </a:solidFill>
              </a:rPr>
              <a:t>81</a:t>
            </a:fld>
            <a:endParaRPr lang="en-CA" dirty="0">
              <a:solidFill>
                <a:sysClr val="windowText" lastClr="000000"/>
              </a:solidFill>
            </a:endParaRPr>
          </a:p>
        </p:txBody>
      </p:sp>
      <p:sp>
        <p:nvSpPr>
          <p:cNvPr id="6" name="Rectangle 5">
            <a:extLst>
              <a:ext uri="{FF2B5EF4-FFF2-40B4-BE49-F238E27FC236}">
                <a16:creationId xmlns:a16="http://schemas.microsoft.com/office/drawing/2014/main" id="{B3B76AA5-C936-4C0F-82F6-00238EB02880}"/>
              </a:ext>
            </a:extLst>
          </p:cNvPr>
          <p:cNvSpPr/>
          <p:nvPr/>
        </p:nvSpPr>
        <p:spPr>
          <a:xfrm>
            <a:off x="431242" y="1101069"/>
            <a:ext cx="6601097" cy="538780"/>
          </a:xfrm>
          <a:prstGeom prst="rect">
            <a:avLst/>
          </a:prstGeom>
          <a:solidFill>
            <a:schemeClr val="bg2">
              <a:lumMod val="5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FFFF"/>
                </a:solidFill>
              </a:rPr>
              <a:t>Noting the purpose of a </a:t>
            </a:r>
            <a:r>
              <a:rPr lang="en-CA" sz="2800" dirty="0" err="1">
                <a:ln>
                  <a:solidFill>
                    <a:sysClr val="windowText" lastClr="000000"/>
                  </a:solidFill>
                </a:ln>
                <a:solidFill>
                  <a:srgbClr val="00FF00"/>
                </a:solidFill>
                <a:latin typeface="Snap ITC" panose="04040A07060A02020202" pitchFamily="82" charset="0"/>
              </a:rPr>
              <a:t>Vav</a:t>
            </a:r>
            <a:r>
              <a:rPr lang="en-CA" sz="2800" dirty="0">
                <a:solidFill>
                  <a:srgbClr val="00FFFF"/>
                </a:solidFill>
              </a:rPr>
              <a:t> as a prefix. </a:t>
            </a:r>
            <a:endParaRPr lang="en-CA" sz="2800" dirty="0">
              <a:ln>
                <a:solidFill>
                  <a:schemeClr val="tx1"/>
                </a:solidFill>
              </a:ln>
              <a:solidFill>
                <a:srgbClr val="00FFFF"/>
              </a:solidFill>
              <a:effectLst>
                <a:glow rad="88900">
                  <a:srgbClr val="FFFF00"/>
                </a:glow>
              </a:effectLst>
            </a:endParaRPr>
          </a:p>
        </p:txBody>
      </p:sp>
      <p:pic>
        <p:nvPicPr>
          <p:cNvPr id="15" name="Picture 14">
            <a:extLst>
              <a:ext uri="{FF2B5EF4-FFF2-40B4-BE49-F238E27FC236}">
                <a16:creationId xmlns:a16="http://schemas.microsoft.com/office/drawing/2014/main" id="{931192DD-3797-4350-B171-AC895C82864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203186" y="2746883"/>
            <a:ext cx="5698823" cy="682118"/>
          </a:xfrm>
          <a:prstGeom prst="rect">
            <a:avLst/>
          </a:prstGeom>
          <a:ln>
            <a:solidFill>
              <a:schemeClr val="tx1"/>
            </a:solidFill>
          </a:ln>
        </p:spPr>
      </p:pic>
      <p:grpSp>
        <p:nvGrpSpPr>
          <p:cNvPr id="7" name="Group 6">
            <a:extLst>
              <a:ext uri="{FF2B5EF4-FFF2-40B4-BE49-F238E27FC236}">
                <a16:creationId xmlns:a16="http://schemas.microsoft.com/office/drawing/2014/main" id="{D7220C82-4EC6-4EC9-8438-B1CFDED46B2B}"/>
              </a:ext>
            </a:extLst>
          </p:cNvPr>
          <p:cNvGrpSpPr/>
          <p:nvPr/>
        </p:nvGrpSpPr>
        <p:grpSpPr>
          <a:xfrm>
            <a:off x="1929279" y="2478486"/>
            <a:ext cx="4119825" cy="1902598"/>
            <a:chOff x="7254908" y="2231135"/>
            <a:chExt cx="4119825" cy="1453587"/>
          </a:xfrm>
        </p:grpSpPr>
        <p:pic>
          <p:nvPicPr>
            <p:cNvPr id="18" name="Picture 17">
              <a:extLst>
                <a:ext uri="{FF2B5EF4-FFF2-40B4-BE49-F238E27FC236}">
                  <a16:creationId xmlns:a16="http://schemas.microsoft.com/office/drawing/2014/main" id="{26B40646-5EC7-4C13-BB05-99AD9D60342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421109" y="3081189"/>
              <a:ext cx="3772354" cy="450253"/>
            </a:xfrm>
            <a:prstGeom prst="rect">
              <a:avLst/>
            </a:prstGeom>
            <a:ln>
              <a:solidFill>
                <a:schemeClr val="tx1"/>
              </a:solidFill>
            </a:ln>
          </p:spPr>
        </p:pic>
        <p:pic>
          <p:nvPicPr>
            <p:cNvPr id="19" name="Picture 18">
              <a:extLst>
                <a:ext uri="{FF2B5EF4-FFF2-40B4-BE49-F238E27FC236}">
                  <a16:creationId xmlns:a16="http://schemas.microsoft.com/office/drawing/2014/main" id="{BE6372AF-F91F-4CE1-9920-934AFE164BB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358260" y="2393619"/>
              <a:ext cx="1898051" cy="450254"/>
            </a:xfrm>
            <a:prstGeom prst="rect">
              <a:avLst/>
            </a:prstGeom>
            <a:ln>
              <a:solidFill>
                <a:schemeClr val="tx1"/>
              </a:solidFill>
            </a:ln>
          </p:spPr>
        </p:pic>
        <p:sp>
          <p:nvSpPr>
            <p:cNvPr id="5" name="Rectangle 4">
              <a:extLst>
                <a:ext uri="{FF2B5EF4-FFF2-40B4-BE49-F238E27FC236}">
                  <a16:creationId xmlns:a16="http://schemas.microsoft.com/office/drawing/2014/main" id="{4A94BE08-63CC-4C14-B502-44295EFE4080}"/>
                </a:ext>
              </a:extLst>
            </p:cNvPr>
            <p:cNvSpPr/>
            <p:nvPr/>
          </p:nvSpPr>
          <p:spPr>
            <a:xfrm>
              <a:off x="7254908" y="2231135"/>
              <a:ext cx="4119825" cy="145358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cxnSp>
        <p:nvCxnSpPr>
          <p:cNvPr id="26" name="Straight Arrow Connector 25">
            <a:extLst>
              <a:ext uri="{FF2B5EF4-FFF2-40B4-BE49-F238E27FC236}">
                <a16:creationId xmlns:a16="http://schemas.microsoft.com/office/drawing/2014/main" id="{EA95474A-D46C-498D-8448-2D69AEF78B3C}"/>
              </a:ext>
            </a:extLst>
          </p:cNvPr>
          <p:cNvCxnSpPr>
            <a:cxnSpLocks/>
          </p:cNvCxnSpPr>
          <p:nvPr/>
        </p:nvCxnSpPr>
        <p:spPr>
          <a:xfrm>
            <a:off x="4744914" y="3310642"/>
            <a:ext cx="409467" cy="500650"/>
          </a:xfrm>
          <a:prstGeom prst="straightConnector1">
            <a:avLst/>
          </a:prstGeom>
          <a:ln w="76200">
            <a:solidFill>
              <a:srgbClr val="00FF00"/>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21A2358-CC02-494A-90E0-DC36DC76F2AC}"/>
              </a:ext>
            </a:extLst>
          </p:cNvPr>
          <p:cNvCxnSpPr>
            <a:cxnSpLocks/>
          </p:cNvCxnSpPr>
          <p:nvPr/>
        </p:nvCxnSpPr>
        <p:spPr>
          <a:xfrm>
            <a:off x="4664530" y="1582809"/>
            <a:ext cx="0" cy="1188736"/>
          </a:xfrm>
          <a:prstGeom prst="straightConnector1">
            <a:avLst/>
          </a:prstGeom>
          <a:ln w="76200">
            <a:solidFill>
              <a:srgbClr val="00FF00"/>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11065B4F-753E-4393-8BD5-B5DC6A0C6C40}"/>
              </a:ext>
            </a:extLst>
          </p:cNvPr>
          <p:cNvCxnSpPr>
            <a:cxnSpLocks/>
          </p:cNvCxnSpPr>
          <p:nvPr/>
        </p:nvCxnSpPr>
        <p:spPr>
          <a:xfrm flipV="1">
            <a:off x="5811355" y="3266880"/>
            <a:ext cx="689929" cy="442600"/>
          </a:xfrm>
          <a:prstGeom prst="straightConnector1">
            <a:avLst/>
          </a:prstGeom>
          <a:ln w="76200">
            <a:solidFill>
              <a:schemeClr val="tx1"/>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sp>
        <p:nvSpPr>
          <p:cNvPr id="14" name="Speech Bubble: Rectangle with Corners Rounded 13">
            <a:extLst>
              <a:ext uri="{FF2B5EF4-FFF2-40B4-BE49-F238E27FC236}">
                <a16:creationId xmlns:a16="http://schemas.microsoft.com/office/drawing/2014/main" id="{D14402AE-FB33-48EB-9B0C-25712B297898}"/>
              </a:ext>
            </a:extLst>
          </p:cNvPr>
          <p:cNvSpPr/>
          <p:nvPr/>
        </p:nvSpPr>
        <p:spPr>
          <a:xfrm>
            <a:off x="7747278" y="4049485"/>
            <a:ext cx="1668027" cy="1406770"/>
          </a:xfrm>
          <a:prstGeom prst="wedgeRoundRectCallout">
            <a:avLst>
              <a:gd name="adj1" fmla="val -11688"/>
              <a:gd name="adj2" fmla="val -89942"/>
              <a:gd name="adj3" fmla="val 16667"/>
            </a:avLst>
          </a:prstGeom>
          <a:solidFill>
            <a:schemeClr val="accent6">
              <a:lumMod val="60000"/>
              <a:lumOff val="40000"/>
            </a:schemeClr>
          </a:solidFill>
          <a:ln w="38100"/>
          <a:scene3d>
            <a:camera prst="orthographicFront"/>
            <a:lightRig rig="threePt" dir="t"/>
          </a:scene3d>
          <a:sp3d>
            <a:bevelT w="15240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a:solidFill>
                  <a:sysClr val="windowText" lastClr="000000"/>
                </a:solidFill>
              </a:rPr>
              <a:t>Eretz   (earth)</a:t>
            </a:r>
          </a:p>
        </p:txBody>
      </p:sp>
    </p:spTree>
    <p:extLst>
      <p:ext uri="{BB962C8B-B14F-4D97-AF65-F5344CB8AC3E}">
        <p14:creationId xmlns:p14="http://schemas.microsoft.com/office/powerpoint/2010/main" val="3983615075"/>
      </p:ext>
    </p:extLst>
  </p:cSld>
  <p:clrMapOvr>
    <a:masterClrMapping/>
  </p:clrMapOvr>
  <mc:AlternateContent xmlns:mc="http://schemas.openxmlformats.org/markup-compatibility/2006" xmlns:p14="http://schemas.microsoft.com/office/powerpoint/2010/main">
    <mc:Choice Requires="p14">
      <p:transition spd="slow" p14:dur="1750">
        <p:pull dir="d"/>
      </p:transition>
    </mc:Choice>
    <mc:Fallback xmlns="">
      <p:transition spd="slow">
        <p:pull di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1750"/>
                                        <p:tgtEl>
                                          <p:spTgt spid="24"/>
                                        </p:tgtEl>
                                      </p:cBhvr>
                                    </p:animEffect>
                                  </p:childTnLst>
                                </p:cTn>
                              </p:par>
                            </p:childTnLst>
                          </p:cTn>
                        </p:par>
                        <p:par>
                          <p:cTn id="13" fill="hold">
                            <p:stCondLst>
                              <p:cond delay="1750"/>
                            </p:stCondLst>
                            <p:childTnLst>
                              <p:par>
                                <p:cTn id="14" presetID="14" presetClass="entr" presetSubtype="1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randombar(horizontal)">
                                      <p:cBhvr>
                                        <p:cTn id="16"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CCFF">
            <a:alpha val="3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BBCD6-B592-4C7D-A190-4C92BB4E8743}"/>
              </a:ext>
            </a:extLst>
          </p:cNvPr>
          <p:cNvSpPr>
            <a:spLocks noGrp="1"/>
          </p:cNvSpPr>
          <p:nvPr>
            <p:ph type="title"/>
          </p:nvPr>
        </p:nvSpPr>
        <p:spPr>
          <a:xfrm>
            <a:off x="516966" y="158938"/>
            <a:ext cx="9205127" cy="718266"/>
          </a:xfrm>
          <a:solidFill>
            <a:srgbClr val="7030A0"/>
          </a:solidFill>
          <a:ln w="19050">
            <a:solidFill>
              <a:srgbClr val="00FFFF"/>
            </a:solidFill>
          </a:ln>
          <a:scene3d>
            <a:camera prst="orthographicFront"/>
            <a:lightRig rig="threePt" dir="t"/>
          </a:scene3d>
          <a:sp3d contourW="12700">
            <a:bevelT w="196850" h="171450" prst="cross"/>
            <a:contourClr>
              <a:srgbClr val="00FF00"/>
            </a:contourClr>
          </a:sp3d>
        </p:spPr>
        <p:txBody>
          <a:bodyPr>
            <a:normAutofit/>
          </a:bodyPr>
          <a:lstStyle/>
          <a:p>
            <a:r>
              <a:rPr lang="en-CA" sz="3200" dirty="0">
                <a:solidFill>
                  <a:srgbClr val="92D050"/>
                </a:solidFill>
              </a:rPr>
              <a:t> </a:t>
            </a:r>
            <a:r>
              <a:rPr lang="en-CA" sz="3200" b="1" dirty="0">
                <a:solidFill>
                  <a:srgbClr val="92D050"/>
                </a:solidFill>
                <a:latin typeface="+mn-lt"/>
              </a:rPr>
              <a:t>J. Parkhurst.  A Hebrew Lexicon  </a:t>
            </a:r>
            <a:r>
              <a:rPr lang="en-CA" sz="2400" b="1" dirty="0">
                <a:solidFill>
                  <a:srgbClr val="92D050"/>
                </a:solidFill>
                <a:latin typeface="+mn-lt"/>
              </a:rPr>
              <a:t>pg. 47     </a:t>
            </a:r>
            <a:r>
              <a:rPr lang="en-CA" sz="3200" dirty="0">
                <a:ln>
                  <a:solidFill>
                    <a:srgbClr val="CC00CC"/>
                  </a:solidFill>
                </a:ln>
                <a:solidFill>
                  <a:srgbClr val="92D050"/>
                </a:solidFill>
                <a:latin typeface="Arial Black" panose="020B0A04020102020204" pitchFamily="34" charset="0"/>
              </a:rPr>
              <a:t>Gen 1:2 </a:t>
            </a:r>
            <a:r>
              <a:rPr lang="en-CA" sz="3200" dirty="0">
                <a:ln>
                  <a:solidFill>
                    <a:srgbClr val="CC00CC"/>
                  </a:solidFill>
                </a:ln>
                <a:solidFill>
                  <a:srgbClr val="FFFF00"/>
                </a:solidFill>
                <a:latin typeface="Arial Black" panose="020B0A04020102020204" pitchFamily="34" charset="0"/>
              </a:rPr>
              <a:t>a</a:t>
            </a:r>
            <a:endParaRPr lang="en-CA" sz="3200" u="sng" dirty="0">
              <a:ln>
                <a:solidFill>
                  <a:srgbClr val="CC00CC"/>
                </a:solidFill>
              </a:ln>
              <a:solidFill>
                <a:srgbClr val="FFFF00"/>
              </a:solidFill>
              <a:latin typeface="Arial Black" panose="020B0A04020102020204" pitchFamily="34" charset="0"/>
            </a:endParaRPr>
          </a:p>
        </p:txBody>
      </p:sp>
      <p:sp>
        <p:nvSpPr>
          <p:cNvPr id="4" name="Slide Number Placeholder 3">
            <a:extLst>
              <a:ext uri="{FF2B5EF4-FFF2-40B4-BE49-F238E27FC236}">
                <a16:creationId xmlns:a16="http://schemas.microsoft.com/office/drawing/2014/main" id="{5F258DA3-A312-4E5E-A752-31ED4B0CB3E1}"/>
              </a:ext>
            </a:extLst>
          </p:cNvPr>
          <p:cNvSpPr>
            <a:spLocks noGrp="1"/>
          </p:cNvSpPr>
          <p:nvPr>
            <p:ph type="sldNum" sz="quarter" idx="12"/>
          </p:nvPr>
        </p:nvSpPr>
        <p:spPr>
          <a:xfrm>
            <a:off x="9307286" y="6492875"/>
            <a:ext cx="2743200" cy="365125"/>
          </a:xfrm>
        </p:spPr>
        <p:txBody>
          <a:bodyPr/>
          <a:lstStyle/>
          <a:p>
            <a:fld id="{CAB0B796-0BEC-434C-B7F9-2382C16E0666}" type="slidenum">
              <a:rPr lang="en-CA" smtClean="0">
                <a:solidFill>
                  <a:sysClr val="windowText" lastClr="000000"/>
                </a:solidFill>
              </a:rPr>
              <a:t>82</a:t>
            </a:fld>
            <a:endParaRPr lang="en-CA" dirty="0">
              <a:solidFill>
                <a:sysClr val="windowText" lastClr="000000"/>
              </a:solidFill>
            </a:endParaRPr>
          </a:p>
        </p:txBody>
      </p:sp>
      <p:pic>
        <p:nvPicPr>
          <p:cNvPr id="22" name="Picture 21">
            <a:extLst>
              <a:ext uri="{FF2B5EF4-FFF2-40B4-BE49-F238E27FC236}">
                <a16:creationId xmlns:a16="http://schemas.microsoft.com/office/drawing/2014/main" id="{0E53319C-0821-4E79-960C-28D78C3F5EC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14"/>
          <a:stretch/>
        </p:blipFill>
        <p:spPr>
          <a:xfrm>
            <a:off x="1840633" y="1783373"/>
            <a:ext cx="9619826" cy="3085192"/>
          </a:xfrm>
          <a:prstGeom prst="rect">
            <a:avLst/>
          </a:prstGeom>
          <a:ln>
            <a:solidFill>
              <a:schemeClr val="tx1"/>
            </a:solidFill>
          </a:ln>
        </p:spPr>
      </p:pic>
      <p:sp>
        <p:nvSpPr>
          <p:cNvPr id="15" name="Rectangle: Rounded Corners 14">
            <a:extLst>
              <a:ext uri="{FF2B5EF4-FFF2-40B4-BE49-F238E27FC236}">
                <a16:creationId xmlns:a16="http://schemas.microsoft.com/office/drawing/2014/main" id="{2D648507-881D-497E-AE05-44EF30C6FCFF}"/>
              </a:ext>
            </a:extLst>
          </p:cNvPr>
          <p:cNvSpPr/>
          <p:nvPr/>
        </p:nvSpPr>
        <p:spPr>
          <a:xfrm>
            <a:off x="9310112" y="1222054"/>
            <a:ext cx="2753247" cy="496299"/>
          </a:xfrm>
          <a:prstGeom prst="roundRect">
            <a:avLst/>
          </a:prstGeom>
          <a:solidFill>
            <a:srgbClr val="FF9933"/>
          </a:solidFill>
          <a:ln>
            <a:solidFill>
              <a:srgbClr val="00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00FF"/>
                </a:solidFill>
              </a:rPr>
              <a:t>Gen 1:2 </a:t>
            </a:r>
            <a:r>
              <a:rPr lang="en-CA" sz="2800" dirty="0">
                <a:solidFill>
                  <a:srgbClr val="FF0000"/>
                </a:solidFill>
              </a:rPr>
              <a:t>a </a:t>
            </a:r>
            <a:r>
              <a:rPr lang="en-CA" sz="2800" dirty="0" err="1">
                <a:solidFill>
                  <a:srgbClr val="FF0000"/>
                </a:solidFill>
                <a:latin typeface="Snap ITC" panose="04040A07060A02020202" pitchFamily="82" charset="0"/>
              </a:rPr>
              <a:t>Tav</a:t>
            </a:r>
            <a:r>
              <a:rPr lang="en-CA" sz="2800" dirty="0">
                <a:solidFill>
                  <a:srgbClr val="FF0000"/>
                </a:solidFill>
                <a:latin typeface="Snap ITC" panose="04040A07060A02020202" pitchFamily="82" charset="0"/>
              </a:rPr>
              <a:t>!</a:t>
            </a:r>
          </a:p>
        </p:txBody>
      </p:sp>
      <p:cxnSp>
        <p:nvCxnSpPr>
          <p:cNvPr id="19" name="Straight Connector 18">
            <a:extLst>
              <a:ext uri="{FF2B5EF4-FFF2-40B4-BE49-F238E27FC236}">
                <a16:creationId xmlns:a16="http://schemas.microsoft.com/office/drawing/2014/main" id="{6A407ACC-73D5-4F43-8212-2F01DFD9AE35}"/>
              </a:ext>
            </a:extLst>
          </p:cNvPr>
          <p:cNvCxnSpPr/>
          <p:nvPr/>
        </p:nvCxnSpPr>
        <p:spPr>
          <a:xfrm>
            <a:off x="7440203" y="3849670"/>
            <a:ext cx="471340" cy="0"/>
          </a:xfrm>
          <a:prstGeom prst="line">
            <a:avLst/>
          </a:prstGeom>
          <a:ln w="28575">
            <a:solidFill>
              <a:srgbClr val="CC00CC"/>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1144639-E26B-4636-8CEB-F429239F6090}"/>
              </a:ext>
            </a:extLst>
          </p:cNvPr>
          <p:cNvCxnSpPr/>
          <p:nvPr/>
        </p:nvCxnSpPr>
        <p:spPr>
          <a:xfrm>
            <a:off x="6289675" y="3851241"/>
            <a:ext cx="471340" cy="0"/>
          </a:xfrm>
          <a:prstGeom prst="line">
            <a:avLst/>
          </a:prstGeom>
          <a:ln w="28575">
            <a:solidFill>
              <a:srgbClr val="CC00CC"/>
            </a:solidFill>
          </a:ln>
        </p:spPr>
        <p:style>
          <a:lnRef idx="1">
            <a:schemeClr val="accent1"/>
          </a:lnRef>
          <a:fillRef idx="0">
            <a:schemeClr val="accent1"/>
          </a:fillRef>
          <a:effectRef idx="0">
            <a:schemeClr val="accent1"/>
          </a:effectRef>
          <a:fontRef idx="minor">
            <a:schemeClr val="tx1"/>
          </a:fontRef>
        </p:style>
      </p:cxnSp>
      <p:sp>
        <p:nvSpPr>
          <p:cNvPr id="17" name="Speech Bubble: Rectangle with Corners Rounded 16">
            <a:extLst>
              <a:ext uri="{FF2B5EF4-FFF2-40B4-BE49-F238E27FC236}">
                <a16:creationId xmlns:a16="http://schemas.microsoft.com/office/drawing/2014/main" id="{88C960FE-7762-488B-93CB-C32C2A821A6A}"/>
              </a:ext>
            </a:extLst>
          </p:cNvPr>
          <p:cNvSpPr/>
          <p:nvPr/>
        </p:nvSpPr>
        <p:spPr>
          <a:xfrm>
            <a:off x="6014141" y="4421098"/>
            <a:ext cx="777733" cy="370023"/>
          </a:xfrm>
          <a:prstGeom prst="wedgeRoundRectCallout">
            <a:avLst>
              <a:gd name="adj1" fmla="val -12152"/>
              <a:gd name="adj2" fmla="val -189597"/>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err="1">
                <a:solidFill>
                  <a:srgbClr val="F74FEB"/>
                </a:solidFill>
              </a:rPr>
              <a:t>Bohu</a:t>
            </a:r>
            <a:r>
              <a:rPr lang="en-CA" sz="2800" b="1" dirty="0">
                <a:solidFill>
                  <a:srgbClr val="F74FEB"/>
                </a:solidFill>
              </a:rPr>
              <a:t> </a:t>
            </a:r>
            <a:endParaRPr lang="en-CA" b="1" dirty="0">
              <a:solidFill>
                <a:srgbClr val="F74FEB"/>
              </a:solidFill>
            </a:endParaRPr>
          </a:p>
        </p:txBody>
      </p:sp>
      <p:sp>
        <p:nvSpPr>
          <p:cNvPr id="18" name="Speech Bubble: Rectangle with Corners Rounded 17">
            <a:extLst>
              <a:ext uri="{FF2B5EF4-FFF2-40B4-BE49-F238E27FC236}">
                <a16:creationId xmlns:a16="http://schemas.microsoft.com/office/drawing/2014/main" id="{5E6583F6-422D-47F9-98B2-21BC3DA543E9}"/>
              </a:ext>
            </a:extLst>
          </p:cNvPr>
          <p:cNvSpPr/>
          <p:nvPr/>
        </p:nvSpPr>
        <p:spPr>
          <a:xfrm>
            <a:off x="7077052" y="4409375"/>
            <a:ext cx="777733" cy="370023"/>
          </a:xfrm>
          <a:prstGeom prst="wedgeRoundRectCallout">
            <a:avLst>
              <a:gd name="adj1" fmla="val 15181"/>
              <a:gd name="adj2" fmla="val -191100"/>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err="1">
                <a:solidFill>
                  <a:srgbClr val="F74FEB"/>
                </a:solidFill>
              </a:rPr>
              <a:t>Tohu</a:t>
            </a:r>
            <a:r>
              <a:rPr lang="en-CA" sz="2800" b="1" dirty="0">
                <a:solidFill>
                  <a:srgbClr val="F74FEB"/>
                </a:solidFill>
              </a:rPr>
              <a:t> </a:t>
            </a:r>
            <a:endParaRPr lang="en-CA" b="1" dirty="0">
              <a:solidFill>
                <a:srgbClr val="F74FEB"/>
              </a:solidFill>
            </a:endParaRPr>
          </a:p>
        </p:txBody>
      </p:sp>
      <p:sp>
        <p:nvSpPr>
          <p:cNvPr id="6" name="Rectangle 5">
            <a:extLst>
              <a:ext uri="{FF2B5EF4-FFF2-40B4-BE49-F238E27FC236}">
                <a16:creationId xmlns:a16="http://schemas.microsoft.com/office/drawing/2014/main" id="{B3B76AA5-C936-4C0F-82F6-00238EB02880}"/>
              </a:ext>
            </a:extLst>
          </p:cNvPr>
          <p:cNvSpPr/>
          <p:nvPr/>
        </p:nvSpPr>
        <p:spPr>
          <a:xfrm>
            <a:off x="119743" y="1791605"/>
            <a:ext cx="1720890" cy="3076960"/>
          </a:xfrm>
          <a:prstGeom prst="rect">
            <a:avLst/>
          </a:prstGeom>
          <a:solidFill>
            <a:schemeClr val="bg2">
              <a:lumMod val="5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FFFF"/>
                </a:solidFill>
              </a:rPr>
              <a:t>Yahuah </a:t>
            </a:r>
            <a:r>
              <a:rPr lang="en-CA" sz="2800" dirty="0">
                <a:solidFill>
                  <a:schemeClr val="tx1"/>
                </a:solidFill>
                <a:effectLst>
                  <a:outerShdw blurRad="50800" dist="38100" dir="13500000" algn="br" rotWithShape="0">
                    <a:srgbClr val="00FF00"/>
                  </a:outerShdw>
                </a:effectLst>
              </a:rPr>
              <a:t>preserved</a:t>
            </a:r>
            <a:r>
              <a:rPr lang="en-CA" sz="2800" dirty="0">
                <a:solidFill>
                  <a:srgbClr val="C00000"/>
                </a:solidFill>
                <a:effectLst>
                  <a:outerShdw blurRad="50800" dist="38100" dir="13500000" algn="br" rotWithShape="0">
                    <a:srgbClr val="00FF00"/>
                  </a:outerShdw>
                </a:effectLst>
              </a:rPr>
              <a:t> </a:t>
            </a:r>
            <a:r>
              <a:rPr lang="en-CA" sz="2800" dirty="0">
                <a:solidFill>
                  <a:srgbClr val="00FFFF"/>
                </a:solidFill>
              </a:rPr>
              <a:t> this  </a:t>
            </a:r>
            <a:r>
              <a:rPr lang="en-CA" sz="2800" dirty="0" err="1">
                <a:ln>
                  <a:solidFill>
                    <a:sysClr val="windowText" lastClr="000000"/>
                  </a:solidFill>
                </a:ln>
                <a:solidFill>
                  <a:srgbClr val="00FFFF"/>
                </a:solidFill>
                <a:latin typeface="Snap ITC" panose="04040A07060A02020202" pitchFamily="82" charset="0"/>
              </a:rPr>
              <a:t>Tav</a:t>
            </a:r>
            <a:r>
              <a:rPr lang="en-CA" sz="2800" dirty="0">
                <a:solidFill>
                  <a:srgbClr val="00FFFF"/>
                </a:solidFill>
              </a:rPr>
              <a:t> within the verb for a </a:t>
            </a:r>
            <a:r>
              <a:rPr lang="en-CA" sz="2800" b="1" dirty="0">
                <a:ln>
                  <a:solidFill>
                    <a:schemeClr val="tx1"/>
                  </a:solidFill>
                </a:ln>
                <a:solidFill>
                  <a:srgbClr val="00FFFF"/>
                </a:solidFill>
                <a:effectLst>
                  <a:glow rad="88900">
                    <a:srgbClr val="FFFF00"/>
                  </a:glow>
                </a:effectLst>
              </a:rPr>
              <a:t>PURPOSE</a:t>
            </a:r>
            <a:r>
              <a:rPr lang="en-CA" sz="2800" dirty="0">
                <a:ln>
                  <a:solidFill>
                    <a:schemeClr val="tx1"/>
                  </a:solidFill>
                </a:ln>
                <a:solidFill>
                  <a:srgbClr val="00FFFF"/>
                </a:solidFill>
                <a:effectLst>
                  <a:glow rad="88900">
                    <a:srgbClr val="FFFF00"/>
                  </a:glow>
                </a:effectLst>
              </a:rPr>
              <a:t>!</a:t>
            </a:r>
          </a:p>
        </p:txBody>
      </p:sp>
      <p:sp>
        <p:nvSpPr>
          <p:cNvPr id="25" name="Speech Bubble: Rectangle with Corners Rounded 24">
            <a:extLst>
              <a:ext uri="{FF2B5EF4-FFF2-40B4-BE49-F238E27FC236}">
                <a16:creationId xmlns:a16="http://schemas.microsoft.com/office/drawing/2014/main" id="{A2B2C061-7D97-42AD-ACAB-FBF56582D39E}"/>
              </a:ext>
            </a:extLst>
          </p:cNvPr>
          <p:cNvSpPr/>
          <p:nvPr/>
        </p:nvSpPr>
        <p:spPr>
          <a:xfrm>
            <a:off x="5913769" y="2361371"/>
            <a:ext cx="2204163" cy="830400"/>
          </a:xfrm>
          <a:prstGeom prst="wedgeRoundRectCallout">
            <a:avLst>
              <a:gd name="adj1" fmla="val 65710"/>
              <a:gd name="adj2" fmla="val 99133"/>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solidFill>
                  <a:srgbClr val="F74FEB"/>
                </a:solidFill>
              </a:rPr>
              <a:t>H1961 </a:t>
            </a:r>
            <a:r>
              <a:rPr lang="en-CA" sz="2800" b="1" dirty="0" err="1">
                <a:solidFill>
                  <a:srgbClr val="F74FEB"/>
                </a:solidFill>
              </a:rPr>
              <a:t>Haye</a:t>
            </a:r>
            <a:r>
              <a:rPr lang="en-CA" sz="2800" b="1" dirty="0" err="1">
                <a:solidFill>
                  <a:srgbClr val="00FFFF"/>
                </a:solidFill>
                <a:latin typeface="Snap ITC" panose="04040A07060A02020202" pitchFamily="82" charset="0"/>
              </a:rPr>
              <a:t>t</a:t>
            </a:r>
            <a:r>
              <a:rPr lang="en-CA" sz="2800" b="1" dirty="0" err="1">
                <a:solidFill>
                  <a:srgbClr val="F74FEB"/>
                </a:solidFill>
              </a:rPr>
              <a:t>ah</a:t>
            </a:r>
            <a:r>
              <a:rPr lang="en-CA" sz="2800" b="1" dirty="0">
                <a:solidFill>
                  <a:srgbClr val="F74FEB"/>
                </a:solidFill>
              </a:rPr>
              <a:t> </a:t>
            </a:r>
          </a:p>
        </p:txBody>
      </p:sp>
      <p:cxnSp>
        <p:nvCxnSpPr>
          <p:cNvPr id="26" name="Straight Arrow Connector 25">
            <a:extLst>
              <a:ext uri="{FF2B5EF4-FFF2-40B4-BE49-F238E27FC236}">
                <a16:creationId xmlns:a16="http://schemas.microsoft.com/office/drawing/2014/main" id="{EA95474A-D46C-498D-8448-2D69AEF78B3C}"/>
              </a:ext>
            </a:extLst>
          </p:cNvPr>
          <p:cNvCxnSpPr>
            <a:cxnSpLocks/>
          </p:cNvCxnSpPr>
          <p:nvPr/>
        </p:nvCxnSpPr>
        <p:spPr>
          <a:xfrm flipH="1">
            <a:off x="10873274" y="3489054"/>
            <a:ext cx="1284708" cy="0"/>
          </a:xfrm>
          <a:prstGeom prst="straightConnector1">
            <a:avLst/>
          </a:prstGeom>
          <a:ln w="152400">
            <a:solidFill>
              <a:srgbClr val="00FF00"/>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714056D-D447-4ABF-8657-16F24D012EB3}"/>
              </a:ext>
            </a:extLst>
          </p:cNvPr>
          <p:cNvCxnSpPr>
            <a:cxnSpLocks/>
          </p:cNvCxnSpPr>
          <p:nvPr/>
        </p:nvCxnSpPr>
        <p:spPr>
          <a:xfrm>
            <a:off x="8279490" y="1653334"/>
            <a:ext cx="355047" cy="1746329"/>
          </a:xfrm>
          <a:prstGeom prst="straightConnector1">
            <a:avLst/>
          </a:prstGeom>
          <a:ln w="152400">
            <a:solidFill>
              <a:srgbClr val="FF0000"/>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a16="http://schemas.microsoft.com/office/drawing/2014/main" id="{B4DAD813-15CA-4B7F-A094-AAC60A365DC2}"/>
              </a:ext>
            </a:extLst>
          </p:cNvPr>
          <p:cNvSpPr/>
          <p:nvPr/>
        </p:nvSpPr>
        <p:spPr>
          <a:xfrm>
            <a:off x="654162" y="5492830"/>
            <a:ext cx="11026551" cy="914400"/>
          </a:xfrm>
          <a:prstGeom prst="roundRect">
            <a:avLst>
              <a:gd name="adj" fmla="val 50000"/>
            </a:avLst>
          </a:prstGeom>
          <a:ln w="57150">
            <a:solidFill>
              <a:schemeClr val="tx1"/>
            </a:solidFill>
          </a:ln>
          <a:scene3d>
            <a:camera prst="orthographicFront"/>
            <a:lightRig rig="threePt" dir="t"/>
          </a:scene3d>
          <a:sp3d>
            <a:bevelT w="146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a:t>Now for J. Parkhurst’s  Lexicon explanation!</a:t>
            </a:r>
          </a:p>
        </p:txBody>
      </p:sp>
      <p:cxnSp>
        <p:nvCxnSpPr>
          <p:cNvPr id="29" name="Straight Connector 28">
            <a:extLst>
              <a:ext uri="{FF2B5EF4-FFF2-40B4-BE49-F238E27FC236}">
                <a16:creationId xmlns:a16="http://schemas.microsoft.com/office/drawing/2014/main" id="{4F5EC847-6680-4A53-BCF7-FFB847A158D6}"/>
              </a:ext>
            </a:extLst>
          </p:cNvPr>
          <p:cNvCxnSpPr>
            <a:cxnSpLocks/>
          </p:cNvCxnSpPr>
          <p:nvPr/>
        </p:nvCxnSpPr>
        <p:spPr>
          <a:xfrm>
            <a:off x="8457013" y="3607369"/>
            <a:ext cx="2307598"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1" name="Straight Arrow Connector 10">
            <a:extLst>
              <a:ext uri="{FF2B5EF4-FFF2-40B4-BE49-F238E27FC236}">
                <a16:creationId xmlns:a16="http://schemas.microsoft.com/office/drawing/2014/main" id="{5B369CF7-B848-43FF-9C74-3453FB7CDE02}"/>
              </a:ext>
            </a:extLst>
          </p:cNvPr>
          <p:cNvCxnSpPr>
            <a:cxnSpLocks/>
          </p:cNvCxnSpPr>
          <p:nvPr/>
        </p:nvCxnSpPr>
        <p:spPr>
          <a:xfrm flipH="1">
            <a:off x="8796095" y="1653334"/>
            <a:ext cx="1726722" cy="1971381"/>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6E1D120-913D-40F9-8F82-F9F3111328EA}"/>
              </a:ext>
            </a:extLst>
          </p:cNvPr>
          <p:cNvCxnSpPr>
            <a:cxnSpLocks/>
          </p:cNvCxnSpPr>
          <p:nvPr/>
        </p:nvCxnSpPr>
        <p:spPr>
          <a:xfrm>
            <a:off x="8614453" y="3840153"/>
            <a:ext cx="206778" cy="0"/>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3" name="Oval 2">
            <a:extLst>
              <a:ext uri="{FF2B5EF4-FFF2-40B4-BE49-F238E27FC236}">
                <a16:creationId xmlns:a16="http://schemas.microsoft.com/office/drawing/2014/main" id="{77410800-3076-4CDF-8652-7634BFB77780}"/>
              </a:ext>
            </a:extLst>
          </p:cNvPr>
          <p:cNvSpPr/>
          <p:nvPr/>
        </p:nvSpPr>
        <p:spPr>
          <a:xfrm>
            <a:off x="7803442" y="877204"/>
            <a:ext cx="914400" cy="914400"/>
          </a:xfrm>
          <a:prstGeom prst="ellipse">
            <a:avLst/>
          </a:prstGeom>
          <a:solidFill>
            <a:schemeClr val="tx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600" b="1" dirty="0">
                <a:ln>
                  <a:solidFill>
                    <a:schemeClr val="tx1"/>
                  </a:solidFill>
                </a:ln>
                <a:solidFill>
                  <a:srgbClr val="FF0000"/>
                </a:solidFill>
                <a:effectLst>
                  <a:glow rad="127000">
                    <a:srgbClr val="00FF00"/>
                  </a:glow>
                </a:effectLst>
              </a:rPr>
              <a:t>?</a:t>
            </a:r>
          </a:p>
        </p:txBody>
      </p:sp>
    </p:spTree>
    <p:extLst>
      <p:ext uri="{BB962C8B-B14F-4D97-AF65-F5344CB8AC3E}">
        <p14:creationId xmlns:p14="http://schemas.microsoft.com/office/powerpoint/2010/main" val="1152633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250"/>
                                        <p:tgtEl>
                                          <p:spTgt spid="2"/>
                                        </p:tgtEl>
                                      </p:cBhvr>
                                    </p:animEffect>
                                  </p:childTnLst>
                                </p:cTn>
                              </p:par>
                            </p:childTnLst>
                          </p:cTn>
                        </p:par>
                        <p:par>
                          <p:cTn id="8" fill="hold">
                            <p:stCondLst>
                              <p:cond delay="125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1250"/>
                                        <p:tgtEl>
                                          <p:spTgt spid="6"/>
                                        </p:tgtEl>
                                      </p:cBhvr>
                                    </p:animEffect>
                                  </p:childTnLst>
                                </p:cTn>
                              </p:par>
                            </p:childTnLst>
                          </p:cTn>
                        </p:par>
                        <p:par>
                          <p:cTn id="12" fill="hold">
                            <p:stCondLst>
                              <p:cond delay="2500"/>
                            </p:stCondLst>
                            <p:childTnLst>
                              <p:par>
                                <p:cTn id="13" presetID="8" presetClass="emph" presetSubtype="0" fill="hold" grpId="0" nodeType="afterEffect">
                                  <p:stCondLst>
                                    <p:cond delay="0"/>
                                  </p:stCondLst>
                                  <p:childTnLst>
                                    <p:animRot by="21600000">
                                      <p:cBhvr>
                                        <p:cTn id="14" dur="2000" fill="hold"/>
                                        <p:tgtEl>
                                          <p:spTgt spid="15"/>
                                        </p:tgtEl>
                                        <p:attrNameLst>
                                          <p:attrName>r</p:attrName>
                                        </p:attrNameLst>
                                      </p:cBhvr>
                                    </p:animRot>
                                  </p:childTnLst>
                                </p:cTn>
                              </p:par>
                            </p:childTnLst>
                          </p:cTn>
                        </p:par>
                        <p:par>
                          <p:cTn id="15" fill="hold">
                            <p:stCondLst>
                              <p:cond delay="4500"/>
                            </p:stCondLst>
                            <p:childTnLst>
                              <p:par>
                                <p:cTn id="16" presetID="22" presetClass="entr" presetSubtype="1"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4"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p:tgtEl>
                                          <p:spTgt spid="26"/>
                                        </p:tgtEl>
                                        <p:attrNameLst>
                                          <p:attrName>ppt_y</p:attrName>
                                        </p:attrNameLst>
                                      </p:cBhvr>
                                      <p:tavLst>
                                        <p:tav tm="0">
                                          <p:val>
                                            <p:strVal val="#ppt_y+#ppt_h*1.125000"/>
                                          </p:val>
                                        </p:tav>
                                        <p:tav tm="100000">
                                          <p:val>
                                            <p:strVal val="#ppt_y"/>
                                          </p:val>
                                        </p:tav>
                                      </p:tavLst>
                                    </p:anim>
                                    <p:animEffect transition="in" filter="wipe(up)">
                                      <p:cBhvr>
                                        <p:cTn id="24" dur="500"/>
                                        <p:tgtEl>
                                          <p:spTgt spid="26"/>
                                        </p:tgtEl>
                                      </p:cBhvr>
                                    </p:animEffect>
                                  </p:childTnLst>
                                </p:cTn>
                              </p:par>
                            </p:childTnLst>
                          </p:cTn>
                        </p:par>
                        <p:par>
                          <p:cTn id="25" fill="hold">
                            <p:stCondLst>
                              <p:cond delay="500"/>
                            </p:stCondLst>
                            <p:childTnLst>
                              <p:par>
                                <p:cTn id="26" presetID="22" presetClass="entr" presetSubtype="2"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right)">
                                      <p:cBhvr>
                                        <p:cTn id="28" dur="1250"/>
                                        <p:tgtEl>
                                          <p:spTgt spid="29"/>
                                        </p:tgtEl>
                                      </p:cBhvr>
                                    </p:animEffect>
                                  </p:childTnLst>
                                </p:cTn>
                              </p:par>
                            </p:childTnLst>
                          </p:cTn>
                        </p:par>
                        <p:par>
                          <p:cTn id="29" fill="hold">
                            <p:stCondLst>
                              <p:cond delay="1750"/>
                            </p:stCondLst>
                            <p:childTnLst>
                              <p:par>
                                <p:cTn id="30" presetID="14" presetClass="entr" presetSubtype="1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randombar(horizontal)">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22" presetClass="entr" presetSubtype="1"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up)">
                                      <p:cBhvr>
                                        <p:cTn id="43" dur="1000"/>
                                        <p:tgtEl>
                                          <p:spTgt spid="28"/>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4" presetClass="entr" presetSubtype="10" fill="hold" grpId="0" nodeType="click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randombar(horizontal)">
                                      <p:cBhvr>
                                        <p:cTn id="6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7" grpId="0" animBg="1"/>
      <p:bldP spid="18" grpId="0" animBg="1"/>
      <p:bldP spid="6" grpId="0" animBg="1"/>
      <p:bldP spid="25" grpId="0" animBg="1"/>
      <p:bldP spid="7" grpId="0" animBg="1"/>
      <p:bldP spid="3"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CCFF">
            <a:alpha val="3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BBCD6-B592-4C7D-A190-4C92BB4E8743}"/>
              </a:ext>
            </a:extLst>
          </p:cNvPr>
          <p:cNvSpPr>
            <a:spLocks noGrp="1"/>
          </p:cNvSpPr>
          <p:nvPr>
            <p:ph type="title"/>
          </p:nvPr>
        </p:nvSpPr>
        <p:spPr>
          <a:xfrm>
            <a:off x="431242" y="158938"/>
            <a:ext cx="8876044" cy="718266"/>
          </a:xfrm>
          <a:solidFill>
            <a:srgbClr val="7030A0"/>
          </a:solidFill>
          <a:ln w="19050">
            <a:solidFill>
              <a:srgbClr val="00FFFF"/>
            </a:solidFill>
          </a:ln>
          <a:scene3d>
            <a:camera prst="orthographicFront"/>
            <a:lightRig rig="threePt" dir="t"/>
          </a:scene3d>
          <a:sp3d contourW="12700">
            <a:bevelT w="196850" h="171450" prst="cross"/>
            <a:contourClr>
              <a:srgbClr val="00FF00"/>
            </a:contourClr>
          </a:sp3d>
        </p:spPr>
        <p:txBody>
          <a:bodyPr>
            <a:normAutofit/>
          </a:bodyPr>
          <a:lstStyle/>
          <a:p>
            <a:r>
              <a:rPr lang="en-CA" sz="3200" dirty="0">
                <a:solidFill>
                  <a:srgbClr val="92D050"/>
                </a:solidFill>
              </a:rPr>
              <a:t> </a:t>
            </a:r>
            <a:r>
              <a:rPr lang="en-CA" sz="3200" b="1" dirty="0">
                <a:solidFill>
                  <a:srgbClr val="92D050"/>
                </a:solidFill>
                <a:latin typeface="+mn-lt"/>
              </a:rPr>
              <a:t>J. Parkhurst.  A Hebrew Lexicon  </a:t>
            </a:r>
            <a:r>
              <a:rPr lang="en-CA" sz="1800" b="1" dirty="0">
                <a:solidFill>
                  <a:srgbClr val="92D050"/>
                </a:solidFill>
                <a:latin typeface="+mn-lt"/>
              </a:rPr>
              <a:t>pg. 47     </a:t>
            </a:r>
            <a:r>
              <a:rPr lang="en-CA" sz="3200" dirty="0">
                <a:ln>
                  <a:solidFill>
                    <a:srgbClr val="CC00CC"/>
                  </a:solidFill>
                </a:ln>
                <a:solidFill>
                  <a:srgbClr val="FFFF00"/>
                </a:solidFill>
                <a:latin typeface="Arial Black" panose="020B0A04020102020204" pitchFamily="34" charset="0"/>
              </a:rPr>
              <a:t>PRETER?</a:t>
            </a:r>
            <a:endParaRPr lang="en-CA" sz="3200" u="sng" dirty="0">
              <a:ln>
                <a:solidFill>
                  <a:srgbClr val="CC00CC"/>
                </a:solidFill>
              </a:ln>
              <a:solidFill>
                <a:srgbClr val="FFFF00"/>
              </a:solidFill>
              <a:latin typeface="Arial Black" panose="020B0A04020102020204" pitchFamily="34" charset="0"/>
            </a:endParaRPr>
          </a:p>
        </p:txBody>
      </p:sp>
      <p:sp>
        <p:nvSpPr>
          <p:cNvPr id="4" name="Slide Number Placeholder 3">
            <a:extLst>
              <a:ext uri="{FF2B5EF4-FFF2-40B4-BE49-F238E27FC236}">
                <a16:creationId xmlns:a16="http://schemas.microsoft.com/office/drawing/2014/main" id="{5F258DA3-A312-4E5E-A752-31ED4B0CB3E1}"/>
              </a:ext>
            </a:extLst>
          </p:cNvPr>
          <p:cNvSpPr>
            <a:spLocks noGrp="1"/>
          </p:cNvSpPr>
          <p:nvPr>
            <p:ph type="sldNum" sz="quarter" idx="12"/>
          </p:nvPr>
        </p:nvSpPr>
        <p:spPr>
          <a:xfrm>
            <a:off x="9307286" y="6492875"/>
            <a:ext cx="2743200" cy="365125"/>
          </a:xfrm>
        </p:spPr>
        <p:txBody>
          <a:bodyPr/>
          <a:lstStyle/>
          <a:p>
            <a:fld id="{CAB0B796-0BEC-434C-B7F9-2382C16E0666}" type="slidenum">
              <a:rPr lang="en-CA" smtClean="0">
                <a:solidFill>
                  <a:sysClr val="windowText" lastClr="000000"/>
                </a:solidFill>
              </a:rPr>
              <a:t>83</a:t>
            </a:fld>
            <a:endParaRPr lang="en-CA" dirty="0">
              <a:solidFill>
                <a:sysClr val="windowText" lastClr="000000"/>
              </a:solidFill>
            </a:endParaRPr>
          </a:p>
        </p:txBody>
      </p:sp>
      <p:sp>
        <p:nvSpPr>
          <p:cNvPr id="6" name="Rectangle 5">
            <a:extLst>
              <a:ext uri="{FF2B5EF4-FFF2-40B4-BE49-F238E27FC236}">
                <a16:creationId xmlns:a16="http://schemas.microsoft.com/office/drawing/2014/main" id="{B3B76AA5-C936-4C0F-82F6-00238EB02880}"/>
              </a:ext>
            </a:extLst>
          </p:cNvPr>
          <p:cNvSpPr/>
          <p:nvPr/>
        </p:nvSpPr>
        <p:spPr>
          <a:xfrm>
            <a:off x="6046060" y="1096002"/>
            <a:ext cx="4903595" cy="538780"/>
          </a:xfrm>
          <a:prstGeom prst="rect">
            <a:avLst/>
          </a:prstGeom>
          <a:solidFill>
            <a:schemeClr val="bg2">
              <a:lumMod val="50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ln>
                  <a:solidFill>
                    <a:schemeClr val="tx1"/>
                  </a:solidFill>
                </a:ln>
                <a:solidFill>
                  <a:srgbClr val="00FFFF"/>
                </a:solidFill>
                <a:effectLst>
                  <a:glow rad="88900">
                    <a:srgbClr val="FFFF00"/>
                  </a:glow>
                </a:effectLst>
              </a:rPr>
              <a:t>What does this word mean?</a:t>
            </a:r>
          </a:p>
        </p:txBody>
      </p:sp>
      <p:cxnSp>
        <p:nvCxnSpPr>
          <p:cNvPr id="16" name="Straight Arrow Connector 15">
            <a:extLst>
              <a:ext uri="{FF2B5EF4-FFF2-40B4-BE49-F238E27FC236}">
                <a16:creationId xmlns:a16="http://schemas.microsoft.com/office/drawing/2014/main" id="{B3E8E5C1-3891-42FB-A760-485CBD57EE51}"/>
              </a:ext>
            </a:extLst>
          </p:cNvPr>
          <p:cNvCxnSpPr>
            <a:cxnSpLocks/>
          </p:cNvCxnSpPr>
          <p:nvPr/>
        </p:nvCxnSpPr>
        <p:spPr>
          <a:xfrm>
            <a:off x="8636128" y="1634880"/>
            <a:ext cx="784010" cy="1294244"/>
          </a:xfrm>
          <a:prstGeom prst="straightConnector1">
            <a:avLst/>
          </a:prstGeom>
          <a:ln w="152400">
            <a:solidFill>
              <a:srgbClr val="FFFF00"/>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7C05EAAB-86A8-41A9-AAC2-5043D4987852}"/>
              </a:ext>
            </a:extLst>
          </p:cNvPr>
          <p:cNvGrpSpPr/>
          <p:nvPr/>
        </p:nvGrpSpPr>
        <p:grpSpPr>
          <a:xfrm>
            <a:off x="1345008" y="2929124"/>
            <a:ext cx="9619826" cy="2600687"/>
            <a:chOff x="1345008" y="2929124"/>
            <a:chExt cx="9619826" cy="2600687"/>
          </a:xfrm>
        </p:grpSpPr>
        <p:pic>
          <p:nvPicPr>
            <p:cNvPr id="30" name="Picture 29">
              <a:extLst>
                <a:ext uri="{FF2B5EF4-FFF2-40B4-BE49-F238E27FC236}">
                  <a16:creationId xmlns:a16="http://schemas.microsoft.com/office/drawing/2014/main" id="{AA00CFE8-BCD7-406B-961A-5912A032FCA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14"/>
            <a:stretch/>
          </p:blipFill>
          <p:spPr>
            <a:xfrm>
              <a:off x="1345008" y="2929124"/>
              <a:ext cx="9619826" cy="2600687"/>
            </a:xfrm>
            <a:prstGeom prst="rect">
              <a:avLst/>
            </a:prstGeom>
            <a:ln>
              <a:solidFill>
                <a:schemeClr val="tx1"/>
              </a:solidFill>
            </a:ln>
          </p:spPr>
        </p:pic>
        <p:cxnSp>
          <p:nvCxnSpPr>
            <p:cNvPr id="31" name="Straight Connector 30">
              <a:extLst>
                <a:ext uri="{FF2B5EF4-FFF2-40B4-BE49-F238E27FC236}">
                  <a16:creationId xmlns:a16="http://schemas.microsoft.com/office/drawing/2014/main" id="{AB20D2FD-0CB3-407F-ACC2-FD43950D3B5A}"/>
                </a:ext>
              </a:extLst>
            </p:cNvPr>
            <p:cNvCxnSpPr/>
            <p:nvPr/>
          </p:nvCxnSpPr>
          <p:spPr>
            <a:xfrm>
              <a:off x="9440234" y="3191645"/>
              <a:ext cx="572655" cy="0"/>
            </a:xfrm>
            <a:prstGeom prst="line">
              <a:avLst/>
            </a:prstGeom>
            <a:ln w="76200">
              <a:solidFill>
                <a:schemeClr val="tx1"/>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FD90ACD-BB79-4126-982F-414BD6CF9A0D}"/>
                </a:ext>
              </a:extLst>
            </p:cNvPr>
            <p:cNvCxnSpPr/>
            <p:nvPr/>
          </p:nvCxnSpPr>
          <p:spPr>
            <a:xfrm>
              <a:off x="2106707" y="3445036"/>
              <a:ext cx="50564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5F53DC6-9066-46A3-AD65-EF59A5E06B6D}"/>
                </a:ext>
              </a:extLst>
            </p:cNvPr>
            <p:cNvCxnSpPr/>
            <p:nvPr/>
          </p:nvCxnSpPr>
          <p:spPr>
            <a:xfrm>
              <a:off x="10100441" y="3689131"/>
              <a:ext cx="43092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E951EC2-5684-4453-A45D-B36BA87EAA97}"/>
                </a:ext>
              </a:extLst>
            </p:cNvPr>
            <p:cNvCxnSpPr/>
            <p:nvPr/>
          </p:nvCxnSpPr>
          <p:spPr>
            <a:xfrm>
              <a:off x="4493197" y="3694391"/>
              <a:ext cx="43092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EE7C5E5-62F7-4217-9223-4AB382AB432B}"/>
                </a:ext>
              </a:extLst>
            </p:cNvPr>
            <p:cNvCxnSpPr>
              <a:cxnSpLocks/>
            </p:cNvCxnSpPr>
            <p:nvPr/>
          </p:nvCxnSpPr>
          <p:spPr>
            <a:xfrm>
              <a:off x="5434059" y="3187755"/>
              <a:ext cx="17549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 name="Speech Bubble: Rectangle with Corners Rounded 28">
            <a:extLst>
              <a:ext uri="{FF2B5EF4-FFF2-40B4-BE49-F238E27FC236}">
                <a16:creationId xmlns:a16="http://schemas.microsoft.com/office/drawing/2014/main" id="{5F857E80-DAF0-4561-95B4-0CA0D65E829F}"/>
              </a:ext>
            </a:extLst>
          </p:cNvPr>
          <p:cNvSpPr/>
          <p:nvPr/>
        </p:nvSpPr>
        <p:spPr>
          <a:xfrm>
            <a:off x="703385" y="2080009"/>
            <a:ext cx="2331370" cy="486181"/>
          </a:xfrm>
          <a:prstGeom prst="wedgeRoundRectCallout">
            <a:avLst>
              <a:gd name="adj1" fmla="val 22848"/>
              <a:gd name="adj2" fmla="val 180815"/>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F74FEB"/>
                </a:solidFill>
              </a:rPr>
              <a:t>H1961</a:t>
            </a:r>
            <a:r>
              <a:rPr lang="en-CA" sz="2800" b="1" dirty="0">
                <a:solidFill>
                  <a:srgbClr val="F74FEB"/>
                </a:solidFill>
              </a:rPr>
              <a:t> </a:t>
            </a:r>
            <a:r>
              <a:rPr lang="en-CA" sz="2800" dirty="0" err="1">
                <a:solidFill>
                  <a:srgbClr val="F74FEB"/>
                </a:solidFill>
              </a:rPr>
              <a:t>Hayah</a:t>
            </a:r>
            <a:endParaRPr lang="en-CA" sz="2800" dirty="0">
              <a:solidFill>
                <a:srgbClr val="F74FEB"/>
              </a:solidFill>
            </a:endParaRPr>
          </a:p>
        </p:txBody>
      </p:sp>
      <p:sp>
        <p:nvSpPr>
          <p:cNvPr id="22" name="Speech Bubble: Rectangle with Corners Rounded 21">
            <a:extLst>
              <a:ext uri="{FF2B5EF4-FFF2-40B4-BE49-F238E27FC236}">
                <a16:creationId xmlns:a16="http://schemas.microsoft.com/office/drawing/2014/main" id="{0A0B8885-9D9F-456F-9CAD-066724BFA674}"/>
              </a:ext>
            </a:extLst>
          </p:cNvPr>
          <p:cNvSpPr/>
          <p:nvPr/>
        </p:nvSpPr>
        <p:spPr>
          <a:xfrm>
            <a:off x="5248221" y="1846924"/>
            <a:ext cx="2689977" cy="594442"/>
          </a:xfrm>
          <a:prstGeom prst="wedgeRoundRectCallout">
            <a:avLst>
              <a:gd name="adj1" fmla="val -38125"/>
              <a:gd name="adj2" fmla="val 136405"/>
              <a:gd name="adj3" fmla="val 1666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F74FEB"/>
                </a:solidFill>
              </a:rPr>
              <a:t>H1961 </a:t>
            </a:r>
            <a:r>
              <a:rPr lang="en-CA" sz="2800" dirty="0" err="1">
                <a:solidFill>
                  <a:srgbClr val="F74FEB"/>
                </a:solidFill>
              </a:rPr>
              <a:t>Haye</a:t>
            </a:r>
            <a:r>
              <a:rPr lang="en-CA" sz="2800" dirty="0" err="1">
                <a:solidFill>
                  <a:srgbClr val="00FFFF"/>
                </a:solidFill>
                <a:latin typeface="Snap ITC" panose="04040A07060A02020202" pitchFamily="82" charset="0"/>
              </a:rPr>
              <a:t>t</a:t>
            </a:r>
            <a:r>
              <a:rPr lang="en-CA" sz="2800" dirty="0" err="1">
                <a:solidFill>
                  <a:srgbClr val="F74FEB"/>
                </a:solidFill>
              </a:rPr>
              <a:t>ah</a:t>
            </a:r>
            <a:r>
              <a:rPr lang="en-CA" sz="2800" b="1" dirty="0">
                <a:solidFill>
                  <a:srgbClr val="F74FEB"/>
                </a:solidFill>
              </a:rPr>
              <a:t> </a:t>
            </a:r>
          </a:p>
        </p:txBody>
      </p:sp>
    </p:spTree>
    <p:extLst>
      <p:ext uri="{BB962C8B-B14F-4D97-AF65-F5344CB8AC3E}">
        <p14:creationId xmlns:p14="http://schemas.microsoft.com/office/powerpoint/2010/main" val="919969588"/>
      </p:ext>
    </p:extLst>
  </p:cSld>
  <p:clrMapOvr>
    <a:masterClrMapping/>
  </p:clrMapOvr>
  <mc:AlternateContent xmlns:mc="http://schemas.openxmlformats.org/markup-compatibility/2006" xmlns:p14="http://schemas.microsoft.com/office/powerpoint/2010/main">
    <mc:Choice Requires="p14">
      <p:transition spd="slow" p14:dur="1750">
        <p:pull dir="d"/>
      </p:transition>
    </mc:Choice>
    <mc:Fallback xmlns="">
      <p:transition spd="slow">
        <p:pull dir="d"/>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1250"/>
                                        <p:tgtEl>
                                          <p:spTgt spid="16"/>
                                        </p:tgtEl>
                                      </p:cBhvr>
                                    </p:animEffect>
                                  </p:childTnLst>
                                </p:cTn>
                              </p:par>
                            </p:childTnLst>
                          </p:cTn>
                        </p:par>
                        <p:par>
                          <p:cTn id="18" fill="hold">
                            <p:stCondLst>
                              <p:cond delay="2750"/>
                            </p:stCondLst>
                            <p:childTnLst>
                              <p:par>
                                <p:cTn id="19" presetID="47" presetClass="entr" presetSubtype="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1000"/>
                                        <p:tgtEl>
                                          <p:spTgt spid="29"/>
                                        </p:tgtEl>
                                      </p:cBhvr>
                                    </p:animEffect>
                                    <p:anim calcmode="lin" valueType="num">
                                      <p:cBhvr>
                                        <p:cTn id="22" dur="1000" fill="hold"/>
                                        <p:tgtEl>
                                          <p:spTgt spid="29"/>
                                        </p:tgtEl>
                                        <p:attrNameLst>
                                          <p:attrName>ppt_x</p:attrName>
                                        </p:attrNameLst>
                                      </p:cBhvr>
                                      <p:tavLst>
                                        <p:tav tm="0">
                                          <p:val>
                                            <p:strVal val="#ppt_x"/>
                                          </p:val>
                                        </p:tav>
                                        <p:tav tm="100000">
                                          <p:val>
                                            <p:strVal val="#ppt_x"/>
                                          </p:val>
                                        </p:tav>
                                      </p:tavLst>
                                    </p:anim>
                                    <p:anim calcmode="lin" valueType="num">
                                      <p:cBhvr>
                                        <p:cTn id="2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P spid="22"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7C810468-4953-4B09-BE8B-79E5A3598890}"/>
              </a:ext>
            </a:extLst>
          </p:cNvPr>
          <p:cNvSpPr/>
          <p:nvPr/>
        </p:nvSpPr>
        <p:spPr>
          <a:xfrm>
            <a:off x="6265984" y="2154845"/>
            <a:ext cx="5335674" cy="2677660"/>
          </a:xfrm>
          <a:prstGeom prst="roundRect">
            <a:avLst>
              <a:gd name="adj" fmla="val 6753"/>
            </a:avLst>
          </a:prstGeom>
          <a:solidFill>
            <a:schemeClr val="accent6">
              <a:lumMod val="60000"/>
              <a:lumOff val="40000"/>
            </a:schemeClr>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A1A1A"/>
              </a:solidFill>
              <a:latin typeface="Arial" panose="020B0604020202020204" pitchFamily="34" charset="0"/>
            </a:endParaRPr>
          </a:p>
          <a:p>
            <a:pPr algn="ctr"/>
            <a:r>
              <a:rPr lang="en-US" dirty="0">
                <a:solidFill>
                  <a:srgbClr val="1A1A1A"/>
                </a:solidFill>
                <a:latin typeface="Arial" panose="020B0604020202020204" pitchFamily="34" charset="0"/>
              </a:rPr>
              <a:t>Miriam Webster</a:t>
            </a:r>
          </a:p>
          <a:p>
            <a:pPr fontAlgn="base"/>
            <a:r>
              <a:rPr lang="en-US" b="1" dirty="0" err="1">
                <a:solidFill>
                  <a:schemeClr val="tx1"/>
                </a:solidFill>
              </a:rPr>
              <a:t>preter</a:t>
            </a:r>
            <a:r>
              <a:rPr lang="en-US" b="1" dirty="0">
                <a:solidFill>
                  <a:schemeClr val="tx1"/>
                </a:solidFill>
              </a:rPr>
              <a:t>-</a:t>
            </a:r>
          </a:p>
          <a:p>
            <a:pPr fontAlgn="base"/>
            <a:r>
              <a:rPr lang="en-US" dirty="0">
                <a:solidFill>
                  <a:schemeClr val="tx1"/>
                </a:solidFill>
              </a:rPr>
              <a:t>2 of 2 </a:t>
            </a:r>
            <a:r>
              <a:rPr lang="en-US" b="1" dirty="0">
                <a:solidFill>
                  <a:schemeClr val="tx1"/>
                </a:solidFill>
                <a:hlinkClick r:id="rId2">
                  <a:extLst>
                    <a:ext uri="{A12FA001-AC4F-418D-AE19-62706E023703}">
                      <ahyp:hlinkClr xmlns:ahyp="http://schemas.microsoft.com/office/drawing/2018/hyperlinkcolor" val="tx"/>
                    </a:ext>
                  </a:extLst>
                </a:hlinkClick>
              </a:rPr>
              <a:t>combining form</a:t>
            </a:r>
            <a:r>
              <a:rPr lang="en-US" b="1" dirty="0">
                <a:solidFill>
                  <a:schemeClr val="tx1"/>
                </a:solidFill>
              </a:rPr>
              <a:t> variants</a:t>
            </a:r>
            <a:r>
              <a:rPr lang="en-US" dirty="0">
                <a:solidFill>
                  <a:schemeClr val="tx1"/>
                </a:solidFill>
              </a:rPr>
              <a:t> </a:t>
            </a:r>
            <a:r>
              <a:rPr lang="en-US" i="1" dirty="0">
                <a:solidFill>
                  <a:schemeClr val="tx1"/>
                </a:solidFill>
              </a:rPr>
              <a:t>or less </a:t>
            </a:r>
            <a:br>
              <a:rPr lang="en-US" i="1" dirty="0">
                <a:solidFill>
                  <a:schemeClr val="tx1"/>
                </a:solidFill>
              </a:rPr>
            </a:br>
            <a:r>
              <a:rPr lang="en-US" i="1" dirty="0">
                <a:solidFill>
                  <a:schemeClr val="tx1"/>
                </a:solidFill>
              </a:rPr>
              <a:t>           commonly </a:t>
            </a:r>
            <a:r>
              <a:rPr lang="en-US" b="1" dirty="0" err="1">
                <a:solidFill>
                  <a:schemeClr val="tx1"/>
                </a:solidFill>
              </a:rPr>
              <a:t>praeter</a:t>
            </a:r>
            <a:r>
              <a:rPr lang="en-US" b="1" dirty="0">
                <a:solidFill>
                  <a:schemeClr val="tx1"/>
                </a:solidFill>
              </a:rPr>
              <a:t>-</a:t>
            </a:r>
            <a:endParaRPr lang="en-US" dirty="0">
              <a:solidFill>
                <a:schemeClr val="tx1"/>
              </a:solidFill>
            </a:endParaRPr>
          </a:p>
          <a:p>
            <a:pPr fontAlgn="base"/>
            <a:r>
              <a:rPr lang="en-US" b="1" dirty="0">
                <a:solidFill>
                  <a:schemeClr val="tx1"/>
                </a:solidFill>
              </a:rPr>
              <a:t>1</a:t>
            </a:r>
          </a:p>
          <a:p>
            <a:pPr fontAlgn="base"/>
            <a:r>
              <a:rPr lang="en-US" b="1" dirty="0">
                <a:solidFill>
                  <a:schemeClr val="tx1"/>
                </a:solidFill>
              </a:rPr>
              <a:t>: </a:t>
            </a:r>
            <a:r>
              <a:rPr lang="en-US" dirty="0">
                <a:solidFill>
                  <a:schemeClr val="tx1"/>
                </a:solidFill>
              </a:rPr>
              <a:t>past </a:t>
            </a:r>
            <a:r>
              <a:rPr lang="en-US" b="1" dirty="0">
                <a:solidFill>
                  <a:schemeClr val="tx1"/>
                </a:solidFill>
              </a:rPr>
              <a:t>: </a:t>
            </a:r>
            <a:r>
              <a:rPr lang="en-US" dirty="0">
                <a:solidFill>
                  <a:schemeClr val="tx1"/>
                </a:solidFill>
              </a:rPr>
              <a:t>by </a:t>
            </a:r>
            <a:r>
              <a:rPr lang="en-US" i="1" dirty="0">
                <a:solidFill>
                  <a:schemeClr val="tx1"/>
                </a:solidFill>
              </a:rPr>
              <a:t>preter</a:t>
            </a:r>
            <a:r>
              <a:rPr lang="en-US" dirty="0">
                <a:solidFill>
                  <a:schemeClr val="tx1"/>
                </a:solidFill>
              </a:rPr>
              <a:t>ist</a:t>
            </a:r>
          </a:p>
          <a:p>
            <a:pPr fontAlgn="base"/>
            <a:r>
              <a:rPr lang="en-US" b="1" dirty="0">
                <a:solidFill>
                  <a:schemeClr val="tx1"/>
                </a:solidFill>
              </a:rPr>
              <a:t>2</a:t>
            </a:r>
          </a:p>
          <a:p>
            <a:pPr fontAlgn="base"/>
            <a:r>
              <a:rPr lang="en-US" b="1" dirty="0">
                <a:solidFill>
                  <a:schemeClr val="tx1"/>
                </a:solidFill>
              </a:rPr>
              <a:t>: </a:t>
            </a:r>
            <a:r>
              <a:rPr lang="en-US" dirty="0">
                <a:solidFill>
                  <a:schemeClr val="tx1"/>
                </a:solidFill>
              </a:rPr>
              <a:t>beyond the range of </a:t>
            </a:r>
            <a:r>
              <a:rPr lang="en-US" b="1" dirty="0">
                <a:solidFill>
                  <a:schemeClr val="tx1"/>
                </a:solidFill>
              </a:rPr>
              <a:t>: </a:t>
            </a:r>
            <a:r>
              <a:rPr lang="en-US" dirty="0">
                <a:solidFill>
                  <a:schemeClr val="tx1"/>
                </a:solidFill>
              </a:rPr>
              <a:t>surpassing </a:t>
            </a:r>
            <a:r>
              <a:rPr lang="en-US" i="1" dirty="0" err="1">
                <a:solidFill>
                  <a:schemeClr val="tx1"/>
                </a:solidFill>
              </a:rPr>
              <a:t>preter</a:t>
            </a:r>
            <a:r>
              <a:rPr lang="en-US" dirty="0" err="1">
                <a:solidFill>
                  <a:schemeClr val="tx1"/>
                </a:solidFill>
              </a:rPr>
              <a:t>normal</a:t>
            </a:r>
            <a:endParaRPr lang="en-US" dirty="0">
              <a:solidFill>
                <a:schemeClr val="tx1"/>
              </a:solidFill>
            </a:endParaRPr>
          </a:p>
          <a:p>
            <a:pPr algn="ctr"/>
            <a:endParaRPr lang="en-CA" dirty="0"/>
          </a:p>
        </p:txBody>
      </p:sp>
      <p:grpSp>
        <p:nvGrpSpPr>
          <p:cNvPr id="31" name="Group 30">
            <a:extLst>
              <a:ext uri="{FF2B5EF4-FFF2-40B4-BE49-F238E27FC236}">
                <a16:creationId xmlns:a16="http://schemas.microsoft.com/office/drawing/2014/main" id="{058D8031-9223-41E8-BF8D-470964556C20}"/>
              </a:ext>
            </a:extLst>
          </p:cNvPr>
          <p:cNvGrpSpPr/>
          <p:nvPr/>
        </p:nvGrpSpPr>
        <p:grpSpPr>
          <a:xfrm>
            <a:off x="6265984" y="291018"/>
            <a:ext cx="5335675" cy="2142274"/>
            <a:chOff x="6494584" y="935871"/>
            <a:chExt cx="5335675" cy="2142274"/>
          </a:xfrm>
        </p:grpSpPr>
        <p:sp>
          <p:nvSpPr>
            <p:cNvPr id="7" name="Rectangle: Rounded Corners 6">
              <a:extLst>
                <a:ext uri="{FF2B5EF4-FFF2-40B4-BE49-F238E27FC236}">
                  <a16:creationId xmlns:a16="http://schemas.microsoft.com/office/drawing/2014/main" id="{CD27D162-ECF9-4428-8CB9-6D917D4776DE}"/>
                </a:ext>
              </a:extLst>
            </p:cNvPr>
            <p:cNvSpPr/>
            <p:nvPr/>
          </p:nvSpPr>
          <p:spPr>
            <a:xfrm>
              <a:off x="6494584" y="935871"/>
              <a:ext cx="5335675" cy="1696797"/>
            </a:xfrm>
            <a:prstGeom prst="roundRect">
              <a:avLst>
                <a:gd name="adj" fmla="val 6753"/>
              </a:avLst>
            </a:prstGeom>
            <a:solidFill>
              <a:schemeClr val="accent6">
                <a:lumMod val="60000"/>
                <a:lumOff val="40000"/>
              </a:schemeClr>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1A1A1A"/>
                  </a:solidFill>
                  <a:latin typeface="Arial" panose="020B0604020202020204" pitchFamily="34" charset="0"/>
                </a:rPr>
                <a:t>Dictionary.com</a:t>
              </a:r>
            </a:p>
            <a:p>
              <a:pPr algn="ctr"/>
              <a:r>
                <a:rPr lang="en-US" dirty="0">
                  <a:solidFill>
                    <a:srgbClr val="1A1A1A"/>
                  </a:solidFill>
                  <a:latin typeface="Arial" panose="020B0604020202020204" pitchFamily="34" charset="0"/>
                </a:rPr>
                <a:t>a prefix, meaning “beyond,” “more than,” “by,” “past,” occurring originally in loanwords from Latin (</a:t>
              </a:r>
              <a:r>
                <a:rPr lang="en-US" i="1" dirty="0">
                  <a:solidFill>
                    <a:srgbClr val="1A1A1A"/>
                  </a:solidFill>
                  <a:latin typeface="Arial" panose="020B0604020202020204" pitchFamily="34" charset="0"/>
                </a:rPr>
                <a:t>preterit</a:t>
              </a:r>
              <a:r>
                <a:rPr lang="en-US" dirty="0">
                  <a:solidFill>
                    <a:srgbClr val="1A1A1A"/>
                  </a:solidFill>
                  <a:latin typeface="Arial" panose="020B0604020202020204" pitchFamily="34" charset="0"/>
                </a:rPr>
                <a:t>), and used in the formation of compound words (</a:t>
              </a:r>
              <a:r>
                <a:rPr lang="en-US" i="1" dirty="0" err="1">
                  <a:solidFill>
                    <a:srgbClr val="1A1A1A"/>
                  </a:solidFill>
                  <a:latin typeface="Arial" panose="020B0604020202020204" pitchFamily="34" charset="0"/>
                </a:rPr>
                <a:t>preterlegal</a:t>
              </a:r>
              <a:r>
                <a:rPr lang="en-US" dirty="0">
                  <a:solidFill>
                    <a:srgbClr val="1A1A1A"/>
                  </a:solidFill>
                  <a:latin typeface="Arial" panose="020B0604020202020204" pitchFamily="34" charset="0"/>
                </a:rPr>
                <a:t>).</a:t>
              </a:r>
            </a:p>
          </p:txBody>
        </p:sp>
        <p:cxnSp>
          <p:nvCxnSpPr>
            <p:cNvPr id="10" name="Straight Connector 9">
              <a:extLst>
                <a:ext uri="{FF2B5EF4-FFF2-40B4-BE49-F238E27FC236}">
                  <a16:creationId xmlns:a16="http://schemas.microsoft.com/office/drawing/2014/main" id="{64157F61-DD7C-481B-9A5F-EF37C72A2B76}"/>
                </a:ext>
              </a:extLst>
            </p:cNvPr>
            <p:cNvCxnSpPr/>
            <p:nvPr/>
          </p:nvCxnSpPr>
          <p:spPr>
            <a:xfrm>
              <a:off x="8772212" y="1627833"/>
              <a:ext cx="73353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B9E71FB-9280-43E4-928E-70FAE22D5401}"/>
                </a:ext>
              </a:extLst>
            </p:cNvPr>
            <p:cNvCxnSpPr>
              <a:cxnSpLocks/>
            </p:cNvCxnSpPr>
            <p:nvPr/>
          </p:nvCxnSpPr>
          <p:spPr>
            <a:xfrm flipV="1">
              <a:off x="9788776" y="1627833"/>
              <a:ext cx="1013202" cy="16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19A35D0-7843-46F3-A00E-6B9DA23820D0}"/>
                </a:ext>
              </a:extLst>
            </p:cNvPr>
            <p:cNvCxnSpPr/>
            <p:nvPr/>
          </p:nvCxnSpPr>
          <p:spPr>
            <a:xfrm>
              <a:off x="8149213" y="2160396"/>
              <a:ext cx="348677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3EBD312-AECC-43F6-9318-E7E86242C99E}"/>
                </a:ext>
              </a:extLst>
            </p:cNvPr>
            <p:cNvCxnSpPr>
              <a:cxnSpLocks/>
            </p:cNvCxnSpPr>
            <p:nvPr/>
          </p:nvCxnSpPr>
          <p:spPr>
            <a:xfrm>
              <a:off x="8200295" y="2445099"/>
              <a:ext cx="571917"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0B8F533-06F7-46AF-ACD0-3232513E4F98}"/>
                </a:ext>
              </a:extLst>
            </p:cNvPr>
            <p:cNvCxnSpPr>
              <a:cxnSpLocks/>
            </p:cNvCxnSpPr>
            <p:nvPr/>
          </p:nvCxnSpPr>
          <p:spPr>
            <a:xfrm flipH="1" flipV="1">
              <a:off x="11127712" y="2213987"/>
              <a:ext cx="452176" cy="864158"/>
            </a:xfrm>
            <a:prstGeom prst="straightConnector1">
              <a:avLst/>
            </a:prstGeom>
            <a:ln w="152400">
              <a:solidFill>
                <a:srgbClr val="00FF00"/>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74EA73D0-8B6C-4D0F-BDAF-5CA8EB324C97}"/>
              </a:ext>
            </a:extLst>
          </p:cNvPr>
          <p:cNvSpPr>
            <a:spLocks noGrp="1"/>
          </p:cNvSpPr>
          <p:nvPr>
            <p:ph type="sldNum" sz="quarter" idx="12"/>
          </p:nvPr>
        </p:nvSpPr>
        <p:spPr>
          <a:xfrm>
            <a:off x="11830258" y="6492875"/>
            <a:ext cx="373464" cy="365125"/>
          </a:xfrm>
        </p:spPr>
        <p:txBody>
          <a:bodyPr/>
          <a:lstStyle/>
          <a:p>
            <a:fld id="{CAB0B796-0BEC-434C-B7F9-2382C16E0666}" type="slidenum">
              <a:rPr lang="en-CA" smtClean="0">
                <a:solidFill>
                  <a:schemeClr val="tx1"/>
                </a:solidFill>
              </a:rPr>
              <a:t>84</a:t>
            </a:fld>
            <a:endParaRPr lang="en-CA" dirty="0">
              <a:solidFill>
                <a:schemeClr val="tx1"/>
              </a:solidFill>
            </a:endParaRPr>
          </a:p>
        </p:txBody>
      </p:sp>
      <p:pic>
        <p:nvPicPr>
          <p:cNvPr id="5" name="Picture 4">
            <a:extLst>
              <a:ext uri="{FF2B5EF4-FFF2-40B4-BE49-F238E27FC236}">
                <a16:creationId xmlns:a16="http://schemas.microsoft.com/office/drawing/2014/main" id="{41790DC5-6E3B-4E5B-94BC-0FA9E21E08C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61741" y="291018"/>
            <a:ext cx="5367222" cy="6275963"/>
          </a:xfrm>
          <a:prstGeom prst="rect">
            <a:avLst/>
          </a:prstGeom>
          <a:ln w="88900" cap="sq" cmpd="thickThin">
            <a:solidFill>
              <a:schemeClr val="accent2">
                <a:lumMod val="75000"/>
              </a:schemeClr>
            </a:solidFill>
            <a:prstDash val="solid"/>
            <a:miter lim="800000"/>
          </a:ln>
          <a:effectLst>
            <a:innerShdw blurRad="76200">
              <a:srgbClr val="000000"/>
            </a:innerShdw>
          </a:effectLst>
        </p:spPr>
      </p:pic>
      <p:sp>
        <p:nvSpPr>
          <p:cNvPr id="23" name="Rectangle 22">
            <a:extLst>
              <a:ext uri="{FF2B5EF4-FFF2-40B4-BE49-F238E27FC236}">
                <a16:creationId xmlns:a16="http://schemas.microsoft.com/office/drawing/2014/main" id="{281C359F-BB2D-43A3-BE87-68950E62CBF5}"/>
              </a:ext>
            </a:extLst>
          </p:cNvPr>
          <p:cNvSpPr/>
          <p:nvPr/>
        </p:nvSpPr>
        <p:spPr>
          <a:xfrm>
            <a:off x="6480350" y="4272287"/>
            <a:ext cx="4494962" cy="376424"/>
          </a:xfrm>
          <a:prstGeom prst="rect">
            <a:avLst/>
          </a:prstGeom>
          <a:noFill/>
          <a:ln w="38100">
            <a:solidFill>
              <a:srgbClr val="F74F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4" name="Straight Arrow Connector 23">
            <a:extLst>
              <a:ext uri="{FF2B5EF4-FFF2-40B4-BE49-F238E27FC236}">
                <a16:creationId xmlns:a16="http://schemas.microsoft.com/office/drawing/2014/main" id="{8EA62812-0C3D-4499-AA6E-24835D9F5AA3}"/>
              </a:ext>
            </a:extLst>
          </p:cNvPr>
          <p:cNvCxnSpPr>
            <a:cxnSpLocks/>
          </p:cNvCxnSpPr>
          <p:nvPr/>
        </p:nvCxnSpPr>
        <p:spPr>
          <a:xfrm flipH="1">
            <a:off x="2126060" y="4888406"/>
            <a:ext cx="1794464" cy="0"/>
          </a:xfrm>
          <a:prstGeom prst="straightConnector1">
            <a:avLst/>
          </a:prstGeom>
          <a:ln w="152400">
            <a:solidFill>
              <a:srgbClr val="00FF00"/>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831876E-E7CB-49ED-9254-11C403B3D0AD}"/>
              </a:ext>
            </a:extLst>
          </p:cNvPr>
          <p:cNvCxnSpPr>
            <a:cxnSpLocks/>
          </p:cNvCxnSpPr>
          <p:nvPr/>
        </p:nvCxnSpPr>
        <p:spPr>
          <a:xfrm flipH="1">
            <a:off x="2429182" y="5462836"/>
            <a:ext cx="1491342" cy="0"/>
          </a:xfrm>
          <a:prstGeom prst="straightConnector1">
            <a:avLst/>
          </a:prstGeom>
          <a:ln w="152400">
            <a:solidFill>
              <a:srgbClr val="00FF00"/>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B59B499E-9F97-4762-8DB7-4A1FCBC507E6}"/>
              </a:ext>
            </a:extLst>
          </p:cNvPr>
          <p:cNvCxnSpPr>
            <a:cxnSpLocks/>
          </p:cNvCxnSpPr>
          <p:nvPr/>
        </p:nvCxnSpPr>
        <p:spPr>
          <a:xfrm flipH="1">
            <a:off x="2618005" y="522514"/>
            <a:ext cx="2605038" cy="518183"/>
          </a:xfrm>
          <a:prstGeom prst="straightConnector1">
            <a:avLst/>
          </a:prstGeom>
          <a:ln w="152400">
            <a:solidFill>
              <a:srgbClr val="0000FF"/>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D3E1D252-11D2-4CC1-A9F6-26CAFCD5BFDB}"/>
              </a:ext>
            </a:extLst>
          </p:cNvPr>
          <p:cNvSpPr/>
          <p:nvPr/>
        </p:nvSpPr>
        <p:spPr>
          <a:xfrm>
            <a:off x="5858189" y="4995405"/>
            <a:ext cx="6049108" cy="1696797"/>
          </a:xfrm>
          <a:prstGeom prst="rect">
            <a:avLst/>
          </a:prstGeom>
          <a:solidFill>
            <a:srgbClr val="FFC000"/>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chemeClr val="tx1"/>
                </a:solidFill>
              </a:rPr>
              <a:t>“</a:t>
            </a:r>
            <a:r>
              <a:rPr lang="en-CA" sz="2800" b="1" u="sng" dirty="0">
                <a:solidFill>
                  <a:schemeClr val="tx1"/>
                </a:solidFill>
              </a:rPr>
              <a:t>Someone</a:t>
            </a:r>
            <a:r>
              <a:rPr lang="en-CA" sz="2800" dirty="0">
                <a:solidFill>
                  <a:schemeClr val="tx1"/>
                </a:solidFill>
              </a:rPr>
              <a:t>” decided the </a:t>
            </a:r>
            <a:r>
              <a:rPr lang="en-CA" sz="2800" dirty="0" err="1">
                <a:solidFill>
                  <a:srgbClr val="0000FF"/>
                </a:solidFill>
                <a:latin typeface="Snap ITC" panose="04040A07060A02020202" pitchFamily="82" charset="0"/>
              </a:rPr>
              <a:t>Tav</a:t>
            </a:r>
            <a:r>
              <a:rPr lang="en-CA" sz="2800" dirty="0">
                <a:solidFill>
                  <a:schemeClr val="tx1"/>
                </a:solidFill>
              </a:rPr>
              <a:t> was not </a:t>
            </a:r>
            <a:r>
              <a:rPr lang="en-CA" sz="2800" b="1" dirty="0">
                <a:solidFill>
                  <a:schemeClr val="tx1"/>
                </a:solidFill>
                <a:effectLst>
                  <a:glow rad="127000">
                    <a:srgbClr val="00FFFF"/>
                  </a:glow>
                </a:effectLst>
              </a:rPr>
              <a:t>helpful!</a:t>
            </a:r>
            <a:r>
              <a:rPr lang="en-CA" sz="2800" dirty="0">
                <a:solidFill>
                  <a:schemeClr val="tx1"/>
                </a:solidFill>
              </a:rPr>
              <a:t>  And </a:t>
            </a:r>
            <a:r>
              <a:rPr lang="en-CA" sz="2800" b="1" u="sng" dirty="0">
                <a:solidFill>
                  <a:schemeClr val="tx1"/>
                </a:solidFill>
              </a:rPr>
              <a:t>that identit</a:t>
            </a:r>
            <a:r>
              <a:rPr lang="en-CA" sz="2800" b="1" dirty="0">
                <a:solidFill>
                  <a:schemeClr val="tx1"/>
                </a:solidFill>
              </a:rPr>
              <a:t>y </a:t>
            </a:r>
            <a:r>
              <a:rPr lang="en-CA" sz="2800" dirty="0">
                <a:solidFill>
                  <a:schemeClr val="tx1"/>
                </a:solidFill>
              </a:rPr>
              <a:t>decided to have the </a:t>
            </a:r>
            <a:r>
              <a:rPr lang="en-CA" sz="2800" dirty="0" err="1">
                <a:solidFill>
                  <a:srgbClr val="0000FF"/>
                </a:solidFill>
                <a:latin typeface="Snap ITC" panose="04040A07060A02020202" pitchFamily="82" charset="0"/>
              </a:rPr>
              <a:t>Tav</a:t>
            </a:r>
            <a:r>
              <a:rPr lang="en-CA" sz="2800" dirty="0">
                <a:solidFill>
                  <a:schemeClr val="tx1"/>
                </a:solidFill>
              </a:rPr>
              <a:t> removed!  </a:t>
            </a:r>
            <a:r>
              <a:rPr lang="en-CA" sz="2800" b="1" u="sng" dirty="0">
                <a:solidFill>
                  <a:schemeClr val="tx1"/>
                </a:solidFill>
              </a:rPr>
              <a:t>WHO WAS IT</a:t>
            </a:r>
            <a:r>
              <a:rPr lang="en-CA" sz="2800" b="1" dirty="0">
                <a:solidFill>
                  <a:schemeClr val="tx1"/>
                </a:solidFill>
              </a:rPr>
              <a:t>? </a:t>
            </a:r>
          </a:p>
        </p:txBody>
      </p:sp>
      <p:cxnSp>
        <p:nvCxnSpPr>
          <p:cNvPr id="18" name="Straight Arrow Connector 17">
            <a:extLst>
              <a:ext uri="{FF2B5EF4-FFF2-40B4-BE49-F238E27FC236}">
                <a16:creationId xmlns:a16="http://schemas.microsoft.com/office/drawing/2014/main" id="{D8E3B588-513B-427F-AE53-DCD3DF6ACC42}"/>
              </a:ext>
            </a:extLst>
          </p:cNvPr>
          <p:cNvCxnSpPr>
            <a:cxnSpLocks/>
          </p:cNvCxnSpPr>
          <p:nvPr/>
        </p:nvCxnSpPr>
        <p:spPr>
          <a:xfrm flipH="1">
            <a:off x="2126060" y="2683088"/>
            <a:ext cx="1794464" cy="0"/>
          </a:xfrm>
          <a:prstGeom prst="straightConnector1">
            <a:avLst/>
          </a:prstGeom>
          <a:ln w="152400">
            <a:solidFill>
              <a:srgbClr val="00FF00"/>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379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ppt_y</p:attrName>
                                        </p:attrNameLst>
                                      </p:cBhvr>
                                      <p:tavLst>
                                        <p:tav tm="0">
                                          <p:val>
                                            <p:strVal val="#ppt_y+#ppt_h*1.125000"/>
                                          </p:val>
                                        </p:tav>
                                        <p:tav tm="100000">
                                          <p:val>
                                            <p:strVal val="#ppt_y"/>
                                          </p:val>
                                        </p:tav>
                                      </p:tavLst>
                                    </p:anim>
                                    <p:animEffect transition="in" filter="wipe(up)">
                                      <p:cBhvr>
                                        <p:cTn id="14" dur="500"/>
                                        <p:tgtEl>
                                          <p:spTgt spid="18"/>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p:tgtEl>
                                          <p:spTgt spid="24"/>
                                        </p:tgtEl>
                                        <p:attrNameLst>
                                          <p:attrName>ppt_y</p:attrName>
                                        </p:attrNameLst>
                                      </p:cBhvr>
                                      <p:tavLst>
                                        <p:tav tm="0">
                                          <p:val>
                                            <p:strVal val="#ppt_y+#ppt_h*1.125000"/>
                                          </p:val>
                                        </p:tav>
                                        <p:tav tm="100000">
                                          <p:val>
                                            <p:strVal val="#ppt_y"/>
                                          </p:val>
                                        </p:tav>
                                      </p:tavLst>
                                    </p:anim>
                                    <p:animEffect transition="in" filter="wipe(up)">
                                      <p:cBhvr>
                                        <p:cTn id="19" dur="500"/>
                                        <p:tgtEl>
                                          <p:spTgt spid="24"/>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p:tgtEl>
                                          <p:spTgt spid="26"/>
                                        </p:tgtEl>
                                        <p:attrNameLst>
                                          <p:attrName>ppt_y</p:attrName>
                                        </p:attrNameLst>
                                      </p:cBhvr>
                                      <p:tavLst>
                                        <p:tav tm="0">
                                          <p:val>
                                            <p:strVal val="#ppt_y+#ppt_h*1.125000"/>
                                          </p:val>
                                        </p:tav>
                                        <p:tav tm="100000">
                                          <p:val>
                                            <p:strVal val="#ppt_y"/>
                                          </p:val>
                                        </p:tav>
                                      </p:tavLst>
                                    </p:anim>
                                    <p:animEffect transition="in" filter="wipe(up)">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circle(in)">
                                      <p:cBhvr>
                                        <p:cTn id="29" dur="200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circle(in)">
                                      <p:cBhvr>
                                        <p:cTn id="34" dur="2000"/>
                                        <p:tgtEl>
                                          <p:spTgt spid="8"/>
                                        </p:tgtEl>
                                      </p:cBhvr>
                                    </p:animEffect>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1000"/>
                                        <p:tgtEl>
                                          <p:spTgt spid="23"/>
                                        </p:tgtEl>
                                      </p:cBhvr>
                                    </p:animEffect>
                                    <p:anim calcmode="lin" valueType="num">
                                      <p:cBhvr>
                                        <p:cTn id="39" dur="1000" fill="hold"/>
                                        <p:tgtEl>
                                          <p:spTgt spid="23"/>
                                        </p:tgtEl>
                                        <p:attrNameLst>
                                          <p:attrName>ppt_x</p:attrName>
                                        </p:attrNameLst>
                                      </p:cBhvr>
                                      <p:tavLst>
                                        <p:tav tm="0">
                                          <p:val>
                                            <p:strVal val="#ppt_x"/>
                                          </p:val>
                                        </p:tav>
                                        <p:tav tm="100000">
                                          <p:val>
                                            <p:strVal val="#ppt_x"/>
                                          </p:val>
                                        </p:tav>
                                      </p:tavLst>
                                    </p:anim>
                                    <p:anim calcmode="lin" valueType="num">
                                      <p:cBhvr>
                                        <p:cTn id="4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p:cTn id="45" dur="1000" fill="hold"/>
                                        <p:tgtEl>
                                          <p:spTgt spid="34"/>
                                        </p:tgtEl>
                                        <p:attrNameLst>
                                          <p:attrName>ppt_w</p:attrName>
                                        </p:attrNameLst>
                                      </p:cBhvr>
                                      <p:tavLst>
                                        <p:tav tm="0">
                                          <p:val>
                                            <p:fltVal val="0"/>
                                          </p:val>
                                        </p:tav>
                                        <p:tav tm="100000">
                                          <p:val>
                                            <p:strVal val="#ppt_w"/>
                                          </p:val>
                                        </p:tav>
                                      </p:tavLst>
                                    </p:anim>
                                    <p:anim calcmode="lin" valueType="num">
                                      <p:cBhvr>
                                        <p:cTn id="46" dur="1000" fill="hold"/>
                                        <p:tgtEl>
                                          <p:spTgt spid="34"/>
                                        </p:tgtEl>
                                        <p:attrNameLst>
                                          <p:attrName>ppt_h</p:attrName>
                                        </p:attrNameLst>
                                      </p:cBhvr>
                                      <p:tavLst>
                                        <p:tav tm="0">
                                          <p:val>
                                            <p:fltVal val="0"/>
                                          </p:val>
                                        </p:tav>
                                        <p:tav tm="100000">
                                          <p:val>
                                            <p:strVal val="#ppt_h"/>
                                          </p:val>
                                        </p:tav>
                                      </p:tavLst>
                                    </p:anim>
                                    <p:anim calcmode="lin" valueType="num">
                                      <p:cBhvr>
                                        <p:cTn id="47" dur="1000" fill="hold"/>
                                        <p:tgtEl>
                                          <p:spTgt spid="34"/>
                                        </p:tgtEl>
                                        <p:attrNameLst>
                                          <p:attrName>style.rotation</p:attrName>
                                        </p:attrNameLst>
                                      </p:cBhvr>
                                      <p:tavLst>
                                        <p:tav tm="0">
                                          <p:val>
                                            <p:fltVal val="90"/>
                                          </p:val>
                                        </p:tav>
                                        <p:tav tm="100000">
                                          <p:val>
                                            <p:fltVal val="0"/>
                                          </p:val>
                                        </p:tav>
                                      </p:tavLst>
                                    </p:anim>
                                    <p:animEffect transition="in" filter="fade">
                                      <p:cBhvr>
                                        <p:cTn id="48"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3" grpId="0" animBg="1"/>
      <p:bldP spid="34"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4EA73D0-8B6C-4D0F-BDAF-5CA8EB324C97}"/>
              </a:ext>
            </a:extLst>
          </p:cNvPr>
          <p:cNvSpPr>
            <a:spLocks noGrp="1"/>
          </p:cNvSpPr>
          <p:nvPr>
            <p:ph type="sldNum" sz="quarter" idx="12"/>
          </p:nvPr>
        </p:nvSpPr>
        <p:spPr>
          <a:xfrm>
            <a:off x="11830258" y="6492875"/>
            <a:ext cx="373464" cy="365125"/>
          </a:xfrm>
        </p:spPr>
        <p:txBody>
          <a:bodyPr/>
          <a:lstStyle/>
          <a:p>
            <a:fld id="{CAB0B796-0BEC-434C-B7F9-2382C16E0666}" type="slidenum">
              <a:rPr lang="en-CA" smtClean="0">
                <a:solidFill>
                  <a:schemeClr val="tx1"/>
                </a:solidFill>
              </a:rPr>
              <a:t>85</a:t>
            </a:fld>
            <a:endParaRPr lang="en-CA" dirty="0">
              <a:solidFill>
                <a:schemeClr val="tx1"/>
              </a:solidFill>
            </a:endParaRPr>
          </a:p>
        </p:txBody>
      </p:sp>
      <p:sp>
        <p:nvSpPr>
          <p:cNvPr id="34" name="Rectangle 33">
            <a:extLst>
              <a:ext uri="{FF2B5EF4-FFF2-40B4-BE49-F238E27FC236}">
                <a16:creationId xmlns:a16="http://schemas.microsoft.com/office/drawing/2014/main" id="{D3E1D252-11D2-4CC1-A9F6-26CAFCD5BFDB}"/>
              </a:ext>
            </a:extLst>
          </p:cNvPr>
          <p:cNvSpPr/>
          <p:nvPr/>
        </p:nvSpPr>
        <p:spPr>
          <a:xfrm>
            <a:off x="797974" y="1346479"/>
            <a:ext cx="10748387" cy="5146395"/>
          </a:xfrm>
          <a:prstGeom prst="rect">
            <a:avLst/>
          </a:prstGeom>
          <a:solidFill>
            <a:srgbClr val="FFC000"/>
          </a:solidFill>
          <a:scene3d>
            <a:camera prst="orthographicFront"/>
            <a:lightRig rig="freezing" dir="t"/>
          </a:scene3d>
          <a:sp3d>
            <a:bevelT w="171450" h="8255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u="sng" dirty="0">
                <a:solidFill>
                  <a:schemeClr val="tx1"/>
                </a:solidFill>
              </a:rPr>
              <a:t>WHO</a:t>
            </a:r>
            <a:r>
              <a:rPr lang="en-CA" sz="4000" u="sng" dirty="0">
                <a:solidFill>
                  <a:schemeClr val="tx1"/>
                </a:solidFill>
              </a:rPr>
              <a:t> ATTEMPTS TO REMOVE</a:t>
            </a:r>
            <a:r>
              <a:rPr lang="en-CA" sz="4000" dirty="0">
                <a:solidFill>
                  <a:schemeClr val="tx1"/>
                </a:solidFill>
              </a:rPr>
              <a:t> the </a:t>
            </a:r>
            <a:r>
              <a:rPr lang="en-CA" sz="4000" dirty="0" err="1">
                <a:solidFill>
                  <a:srgbClr val="0000FF"/>
                </a:solidFill>
                <a:latin typeface="Snap ITC" panose="04040A07060A02020202" pitchFamily="82" charset="0"/>
              </a:rPr>
              <a:t>Tav</a:t>
            </a:r>
            <a:r>
              <a:rPr lang="en-CA" sz="4000" dirty="0">
                <a:solidFill>
                  <a:schemeClr val="tx1"/>
                </a:solidFill>
              </a:rPr>
              <a:t>? </a:t>
            </a:r>
            <a:br>
              <a:rPr lang="en-CA" sz="4000" dirty="0">
                <a:solidFill>
                  <a:schemeClr val="tx1"/>
                </a:solidFill>
              </a:rPr>
            </a:br>
            <a:r>
              <a:rPr lang="en-CA" sz="4000" dirty="0">
                <a:solidFill>
                  <a:schemeClr val="tx1"/>
                </a:solidFill>
              </a:rPr>
              <a:t>(The answer is easy once we understand the </a:t>
            </a:r>
            <a:r>
              <a:rPr lang="en-CA" sz="4000" b="1" u="sng" dirty="0">
                <a:solidFill>
                  <a:schemeClr val="tx1"/>
                </a:solidFill>
                <a:latin typeface="Arial Black" panose="020B0A04020102020204" pitchFamily="34" charset="0"/>
              </a:rPr>
              <a:t>IMPLICATIONS</a:t>
            </a:r>
            <a:r>
              <a:rPr lang="en-CA" sz="4000" b="1" dirty="0">
                <a:solidFill>
                  <a:schemeClr val="tx1"/>
                </a:solidFill>
                <a:latin typeface="Arial Black" panose="020B0A04020102020204" pitchFamily="34" charset="0"/>
              </a:rPr>
              <a:t>!</a:t>
            </a:r>
            <a:r>
              <a:rPr lang="en-CA" sz="4000" dirty="0">
                <a:solidFill>
                  <a:schemeClr val="tx1"/>
                </a:solidFill>
              </a:rPr>
              <a:t>) </a:t>
            </a:r>
            <a:br>
              <a:rPr lang="en-CA" sz="4000" dirty="0">
                <a:solidFill>
                  <a:schemeClr val="tx1"/>
                </a:solidFill>
              </a:rPr>
            </a:br>
            <a:r>
              <a:rPr lang="en-CA" sz="4000" dirty="0">
                <a:solidFill>
                  <a:schemeClr val="tx1"/>
                </a:solidFill>
              </a:rPr>
              <a:t> </a:t>
            </a:r>
          </a:p>
          <a:p>
            <a:pPr algn="ctr"/>
            <a:r>
              <a:rPr lang="en-CA" sz="4000" b="1" dirty="0">
                <a:solidFill>
                  <a:schemeClr val="tx1"/>
                </a:solidFill>
              </a:rPr>
              <a:t>The </a:t>
            </a:r>
            <a:r>
              <a:rPr lang="en-CA" sz="4000" b="1" u="sng" dirty="0">
                <a:ln>
                  <a:solidFill>
                    <a:srgbClr val="002060"/>
                  </a:solidFill>
                </a:ln>
                <a:solidFill>
                  <a:srgbClr val="FF0000"/>
                </a:solidFill>
              </a:rPr>
              <a:t>IMPORTANT QUESTION</a:t>
            </a:r>
            <a:r>
              <a:rPr lang="en-CA" sz="4000" b="1" dirty="0">
                <a:ln>
                  <a:solidFill>
                    <a:srgbClr val="002060"/>
                  </a:solidFill>
                </a:ln>
                <a:solidFill>
                  <a:schemeClr val="tx1"/>
                </a:solidFill>
              </a:rPr>
              <a:t> </a:t>
            </a:r>
            <a:r>
              <a:rPr lang="en-CA" sz="4000" b="1" dirty="0">
                <a:solidFill>
                  <a:schemeClr val="tx1"/>
                </a:solidFill>
              </a:rPr>
              <a:t>IS – </a:t>
            </a:r>
          </a:p>
          <a:p>
            <a:pPr algn="ctr"/>
            <a:r>
              <a:rPr lang="en-CA" sz="4000" b="1" dirty="0">
                <a:solidFill>
                  <a:schemeClr val="tx1"/>
                </a:solidFill>
                <a:effectLst>
                  <a:glow rad="127000">
                    <a:srgbClr val="00B050"/>
                  </a:glow>
                  <a:outerShdw blurRad="50800" dist="50800" dir="5400000" sx="102000" sy="102000" algn="ctr" rotWithShape="0">
                    <a:srgbClr val="00FFFF"/>
                  </a:outerShdw>
                </a:effectLst>
                <a:latin typeface="Arial Black" panose="020B0A04020102020204" pitchFamily="34" charset="0"/>
              </a:rPr>
              <a:t>WHY</a:t>
            </a:r>
            <a:r>
              <a:rPr lang="en-CA" sz="4000" b="1" dirty="0">
                <a:solidFill>
                  <a:schemeClr val="tx1"/>
                </a:solidFill>
              </a:rPr>
              <a:t> WAS IT REMOVED AND WHAT </a:t>
            </a:r>
            <a:r>
              <a:rPr lang="en-CA" sz="4000" b="1" u="sng" dirty="0">
                <a:ln>
                  <a:solidFill>
                    <a:sysClr val="windowText" lastClr="000000"/>
                  </a:solidFill>
                </a:ln>
                <a:solidFill>
                  <a:srgbClr val="FF0000"/>
                </a:solidFill>
                <a:latin typeface="Algerian" panose="04020705040A02060702" pitchFamily="82" charset="0"/>
              </a:rPr>
              <a:t>DAMAGE</a:t>
            </a:r>
            <a:r>
              <a:rPr lang="en-CA" sz="4000" b="1" dirty="0">
                <a:solidFill>
                  <a:schemeClr val="tx1"/>
                </a:solidFill>
              </a:rPr>
              <a:t> CAN IT CAUSE WHEN </a:t>
            </a:r>
            <a:r>
              <a:rPr lang="en-CA" sz="4000" b="1" dirty="0">
                <a:ln>
                  <a:solidFill>
                    <a:sysClr val="windowText" lastClr="000000"/>
                  </a:solidFill>
                </a:ln>
                <a:solidFill>
                  <a:srgbClr val="FF0000"/>
                </a:solidFill>
                <a:effectLst>
                  <a:outerShdw blurRad="50800" dist="50800" dir="5400000" algn="ctr" rotWithShape="0">
                    <a:srgbClr val="0000FF"/>
                  </a:outerShdw>
                </a:effectLst>
              </a:rPr>
              <a:t>DISREGARDED</a:t>
            </a:r>
            <a:r>
              <a:rPr lang="en-CA" sz="4000" b="1" dirty="0">
                <a:ln>
                  <a:solidFill>
                    <a:sysClr val="windowText" lastClr="000000"/>
                  </a:solidFill>
                </a:ln>
                <a:solidFill>
                  <a:srgbClr val="FF0000"/>
                </a:solidFill>
              </a:rPr>
              <a:t>?</a:t>
            </a:r>
          </a:p>
        </p:txBody>
      </p:sp>
      <p:sp>
        <p:nvSpPr>
          <p:cNvPr id="6" name="Rectangle: Rounded Corners 5">
            <a:extLst>
              <a:ext uri="{FF2B5EF4-FFF2-40B4-BE49-F238E27FC236}">
                <a16:creationId xmlns:a16="http://schemas.microsoft.com/office/drawing/2014/main" id="{D3CDE088-CF64-43FA-83BD-EF95B8F960E6}"/>
              </a:ext>
            </a:extLst>
          </p:cNvPr>
          <p:cNvSpPr/>
          <p:nvPr/>
        </p:nvSpPr>
        <p:spPr>
          <a:xfrm>
            <a:off x="1" y="175846"/>
            <a:ext cx="12192000" cy="1004835"/>
          </a:xfrm>
          <a:prstGeom prst="roundRect">
            <a:avLst/>
          </a:prstGeom>
          <a:solidFill>
            <a:srgbClr val="00B050"/>
          </a:solidFill>
          <a:scene3d>
            <a:camera prst="orthographicFront"/>
            <a:lightRig rig="sunset" dir="t"/>
          </a:scene3d>
          <a:sp3d>
            <a:bevelT w="114300" prst="angle"/>
            <a:bevelB w="50800"/>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6600" dirty="0">
                <a:ln>
                  <a:solidFill>
                    <a:srgbClr val="002060"/>
                  </a:solidFill>
                </a:ln>
              </a:rPr>
              <a:t>Restoration of </a:t>
            </a:r>
            <a:r>
              <a:rPr lang="en-CA" sz="6600" dirty="0">
                <a:ln>
                  <a:solidFill>
                    <a:srgbClr val="0000FF"/>
                  </a:solidFill>
                </a:ln>
                <a:solidFill>
                  <a:srgbClr val="FF9900"/>
                </a:solidFill>
              </a:rPr>
              <a:t>Creation’s Cycle #1!</a:t>
            </a:r>
          </a:p>
        </p:txBody>
      </p:sp>
      <p:cxnSp>
        <p:nvCxnSpPr>
          <p:cNvPr id="32" name="Straight Arrow Connector 31">
            <a:extLst>
              <a:ext uri="{FF2B5EF4-FFF2-40B4-BE49-F238E27FC236}">
                <a16:creationId xmlns:a16="http://schemas.microsoft.com/office/drawing/2014/main" id="{B59B499E-9F97-4762-8DB7-4A1FCBC507E6}"/>
              </a:ext>
            </a:extLst>
          </p:cNvPr>
          <p:cNvCxnSpPr>
            <a:cxnSpLocks/>
          </p:cNvCxnSpPr>
          <p:nvPr/>
        </p:nvCxnSpPr>
        <p:spPr>
          <a:xfrm>
            <a:off x="502418" y="1587640"/>
            <a:ext cx="1378298" cy="391885"/>
          </a:xfrm>
          <a:prstGeom prst="straightConnector1">
            <a:avLst/>
          </a:prstGeom>
          <a:ln w="152400">
            <a:solidFill>
              <a:srgbClr val="0000FF"/>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72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p:tgtEl>
                                          <p:spTgt spid="32"/>
                                        </p:tgtEl>
                                        <p:attrNameLst>
                                          <p:attrName>ppt_y</p:attrName>
                                        </p:attrNameLst>
                                      </p:cBhvr>
                                      <p:tavLst>
                                        <p:tav tm="0">
                                          <p:val>
                                            <p:strVal val="#ppt_y+#ppt_h*1.125000"/>
                                          </p:val>
                                        </p:tav>
                                        <p:tav tm="100000">
                                          <p:val>
                                            <p:strVal val="#ppt_y"/>
                                          </p:val>
                                        </p:tav>
                                      </p:tavLst>
                                    </p:anim>
                                    <p:animEffect transition="in" filter="wipe(up)">
                                      <p:cBhvr>
                                        <p:cTn id="8"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4EA73D0-8B6C-4D0F-BDAF-5CA8EB324C97}"/>
              </a:ext>
            </a:extLst>
          </p:cNvPr>
          <p:cNvSpPr>
            <a:spLocks noGrp="1"/>
          </p:cNvSpPr>
          <p:nvPr>
            <p:ph type="sldNum" sz="quarter" idx="12"/>
          </p:nvPr>
        </p:nvSpPr>
        <p:spPr>
          <a:xfrm>
            <a:off x="11830258" y="6492875"/>
            <a:ext cx="373464" cy="365125"/>
          </a:xfrm>
        </p:spPr>
        <p:txBody>
          <a:bodyPr/>
          <a:lstStyle/>
          <a:p>
            <a:fld id="{CAB0B796-0BEC-434C-B7F9-2382C16E0666}" type="slidenum">
              <a:rPr lang="en-CA" smtClean="0"/>
              <a:t>86</a:t>
            </a:fld>
            <a:endParaRPr lang="en-CA" dirty="0"/>
          </a:p>
        </p:txBody>
      </p:sp>
      <p:sp>
        <p:nvSpPr>
          <p:cNvPr id="34" name="Rectangle 33">
            <a:extLst>
              <a:ext uri="{FF2B5EF4-FFF2-40B4-BE49-F238E27FC236}">
                <a16:creationId xmlns:a16="http://schemas.microsoft.com/office/drawing/2014/main" id="{D3E1D252-11D2-4CC1-A9F6-26CAFCD5BFDB}"/>
              </a:ext>
            </a:extLst>
          </p:cNvPr>
          <p:cNvSpPr/>
          <p:nvPr/>
        </p:nvSpPr>
        <p:spPr>
          <a:xfrm>
            <a:off x="663191" y="1296237"/>
            <a:ext cx="10882365" cy="5385917"/>
          </a:xfrm>
          <a:prstGeom prst="rect">
            <a:avLst/>
          </a:prstGeom>
          <a:solidFill>
            <a:srgbClr val="FFC000"/>
          </a:solidFill>
          <a:scene3d>
            <a:camera prst="orthographicFront"/>
            <a:lightRig rig="freezing" dir="t"/>
          </a:scene3d>
          <a:sp3d>
            <a:bevelT w="171450" h="146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u="sng" dirty="0">
                <a:solidFill>
                  <a:schemeClr val="tx1"/>
                </a:solidFill>
              </a:rPr>
              <a:t>General Summar</a:t>
            </a:r>
            <a:r>
              <a:rPr lang="en-CA" sz="2800" b="1" dirty="0">
                <a:solidFill>
                  <a:schemeClr val="tx1"/>
                </a:solidFill>
              </a:rPr>
              <a:t>y of the last 5 slides.</a:t>
            </a:r>
            <a:br>
              <a:rPr lang="en-CA" sz="2800" b="1" dirty="0">
                <a:solidFill>
                  <a:schemeClr val="tx1"/>
                </a:solidFill>
              </a:rPr>
            </a:br>
            <a:endParaRPr lang="en-CA" sz="2800" b="1" dirty="0">
              <a:solidFill>
                <a:schemeClr val="tx1"/>
              </a:solidFill>
            </a:endParaRPr>
          </a:p>
          <a:p>
            <a:pPr algn="ctr"/>
            <a:r>
              <a:rPr lang="en-CA" sz="2800" b="1" dirty="0">
                <a:solidFill>
                  <a:schemeClr val="tx1"/>
                </a:solidFill>
              </a:rPr>
              <a:t>The </a:t>
            </a:r>
            <a:r>
              <a:rPr lang="en-CA" sz="2800" b="1" dirty="0" err="1">
                <a:solidFill>
                  <a:srgbClr val="0000FF"/>
                </a:solidFill>
                <a:effectLst>
                  <a:outerShdw blurRad="50800" dist="50800" dir="5400000" algn="ctr" rotWithShape="0">
                    <a:srgbClr val="00FF00"/>
                  </a:outerShdw>
                </a:effectLst>
                <a:latin typeface="Snap ITC" panose="04040A07060A02020202" pitchFamily="82" charset="0"/>
              </a:rPr>
              <a:t>Tav</a:t>
            </a:r>
            <a:r>
              <a:rPr lang="en-CA" sz="2800" b="1" dirty="0">
                <a:solidFill>
                  <a:schemeClr val="tx1"/>
                </a:solidFill>
              </a:rPr>
              <a:t> was inserted into H1961, forming – </a:t>
            </a:r>
            <a:r>
              <a:rPr lang="en-CA" sz="2800" b="1" dirty="0" err="1">
                <a:solidFill>
                  <a:srgbClr val="0000FF"/>
                </a:solidFill>
                <a:effectLst>
                  <a:outerShdw blurRad="50800" dist="50800" dir="5400000" algn="ctr" rotWithShape="0">
                    <a:srgbClr val="00FF00"/>
                  </a:outerShdw>
                </a:effectLst>
              </a:rPr>
              <a:t>Haye</a:t>
            </a:r>
            <a:r>
              <a:rPr lang="en-CA" sz="2800" b="1" dirty="0" err="1">
                <a:solidFill>
                  <a:srgbClr val="C00000"/>
                </a:solidFill>
                <a:effectLst>
                  <a:outerShdw blurRad="50800" dist="50800" dir="5400000" algn="ctr" rotWithShape="0">
                    <a:srgbClr val="00FF00"/>
                  </a:outerShdw>
                </a:effectLst>
                <a:latin typeface="Snap ITC" panose="04040A07060A02020202" pitchFamily="82" charset="0"/>
              </a:rPr>
              <a:t>t</a:t>
            </a:r>
            <a:r>
              <a:rPr lang="en-CA" sz="2800" b="1" dirty="0" err="1">
                <a:solidFill>
                  <a:srgbClr val="0000FF"/>
                </a:solidFill>
                <a:effectLst>
                  <a:outerShdw blurRad="50800" dist="50800" dir="5400000" algn="ctr" rotWithShape="0">
                    <a:srgbClr val="00FF00"/>
                  </a:outerShdw>
                </a:effectLst>
              </a:rPr>
              <a:t>ah</a:t>
            </a:r>
            <a:r>
              <a:rPr lang="en-CA" sz="2800" b="1" dirty="0">
                <a:solidFill>
                  <a:srgbClr val="0000FF"/>
                </a:solidFill>
                <a:effectLst>
                  <a:outerShdw blurRad="50800" dist="50800" dir="5400000" algn="ctr" rotWithShape="0">
                    <a:srgbClr val="00FF00"/>
                  </a:outerShdw>
                </a:effectLst>
              </a:rPr>
              <a:t> -</a:t>
            </a:r>
            <a:r>
              <a:rPr lang="en-CA" sz="2800" b="1" dirty="0">
                <a:solidFill>
                  <a:schemeClr val="tx1"/>
                </a:solidFill>
              </a:rPr>
              <a:t> by </a:t>
            </a:r>
            <a:r>
              <a:rPr lang="en-CA" sz="2800" b="1" dirty="0" err="1">
                <a:solidFill>
                  <a:srgbClr val="0000FF"/>
                </a:solidFill>
              </a:rPr>
              <a:t>Yahuah’s</a:t>
            </a:r>
            <a:endParaRPr lang="en-CA" sz="2800" b="1" dirty="0">
              <a:solidFill>
                <a:srgbClr val="0000FF"/>
              </a:solidFill>
            </a:endParaRPr>
          </a:p>
          <a:p>
            <a:pPr algn="ctr"/>
            <a:r>
              <a:rPr lang="en-CA" sz="2800" b="1" dirty="0">
                <a:solidFill>
                  <a:srgbClr val="0000FF"/>
                </a:solidFill>
              </a:rPr>
              <a:t> Inspiration (</a:t>
            </a:r>
            <a:r>
              <a:rPr lang="en-CA" sz="2800" b="1" dirty="0" err="1">
                <a:solidFill>
                  <a:srgbClr val="0000FF"/>
                </a:solidFill>
                <a:effectLst>
                  <a:glow rad="127000">
                    <a:srgbClr val="FFCCFF"/>
                  </a:glow>
                </a:effectLst>
              </a:rPr>
              <a:t>Ruach</a:t>
            </a:r>
            <a:r>
              <a:rPr lang="en-CA" sz="2800" b="1" dirty="0">
                <a:solidFill>
                  <a:srgbClr val="0000FF"/>
                </a:solidFill>
              </a:rPr>
              <a:t>), </a:t>
            </a:r>
            <a:r>
              <a:rPr lang="en-CA" sz="2800" b="1" dirty="0">
                <a:solidFill>
                  <a:schemeClr val="tx1"/>
                </a:solidFill>
              </a:rPr>
              <a:t>for assistance to improve clarification by determining a specific </a:t>
            </a:r>
            <a:br>
              <a:rPr lang="en-CA" sz="2800" b="1" dirty="0">
                <a:solidFill>
                  <a:schemeClr val="tx1"/>
                </a:solidFill>
              </a:rPr>
            </a:br>
            <a:r>
              <a:rPr lang="en-CA" sz="2800" b="1" dirty="0">
                <a:ln>
                  <a:solidFill>
                    <a:schemeClr val="tx1"/>
                  </a:solidFill>
                </a:ln>
                <a:solidFill>
                  <a:srgbClr val="00B050"/>
                </a:solidFill>
                <a:effectLst>
                  <a:outerShdw blurRad="50800" dist="50800" dir="5400000" algn="ctr" rotWithShape="0">
                    <a:srgbClr val="0000FF"/>
                  </a:outerShdw>
                </a:effectLst>
                <a:latin typeface="Arial Black" panose="020B0A04020102020204" pitchFamily="34" charset="0"/>
              </a:rPr>
              <a:t>ATMOSPHERIC AURA TRANSITION! </a:t>
            </a:r>
          </a:p>
          <a:p>
            <a:pPr algn="ctr"/>
            <a:br>
              <a:rPr lang="en-CA" sz="2800" b="1" dirty="0">
                <a:ln>
                  <a:solidFill>
                    <a:schemeClr val="tx1"/>
                  </a:solidFill>
                </a:ln>
                <a:solidFill>
                  <a:srgbClr val="00B050"/>
                </a:solidFill>
              </a:rPr>
            </a:br>
            <a:r>
              <a:rPr lang="en-CA" sz="2800" b="1" dirty="0">
                <a:ln>
                  <a:solidFill>
                    <a:schemeClr val="tx1"/>
                  </a:solidFill>
                </a:ln>
                <a:solidFill>
                  <a:srgbClr val="C00000"/>
                </a:solidFill>
              </a:rPr>
              <a:t>Comment: </a:t>
            </a:r>
            <a:br>
              <a:rPr lang="en-CA" sz="2800" b="1" dirty="0">
                <a:ln>
                  <a:solidFill>
                    <a:schemeClr val="tx1"/>
                  </a:solidFill>
                </a:ln>
                <a:solidFill>
                  <a:srgbClr val="00B050"/>
                </a:solidFill>
              </a:rPr>
            </a:br>
            <a:r>
              <a:rPr lang="en-CA" sz="2800" dirty="0">
                <a:ln>
                  <a:solidFill>
                    <a:schemeClr val="tx1"/>
                  </a:solidFill>
                </a:ln>
                <a:solidFill>
                  <a:schemeClr val="tx1"/>
                </a:solidFill>
              </a:rPr>
              <a:t>T</a:t>
            </a:r>
            <a:r>
              <a:rPr lang="en-CA" sz="2800" b="1" dirty="0">
                <a:solidFill>
                  <a:schemeClr val="tx1"/>
                </a:solidFill>
              </a:rPr>
              <a:t>his </a:t>
            </a:r>
            <a:r>
              <a:rPr lang="en-CA" sz="2800" b="1" dirty="0">
                <a:ln>
                  <a:solidFill>
                    <a:schemeClr val="tx1"/>
                  </a:solidFill>
                </a:ln>
                <a:solidFill>
                  <a:srgbClr val="FF0000"/>
                </a:solidFill>
              </a:rPr>
              <a:t>catastrophe</a:t>
            </a:r>
            <a:r>
              <a:rPr lang="en-CA" sz="2800" b="1" dirty="0">
                <a:solidFill>
                  <a:schemeClr val="tx1"/>
                </a:solidFill>
              </a:rPr>
              <a:t> followed the initial event of </a:t>
            </a:r>
            <a:br>
              <a:rPr lang="en-CA" sz="2800" b="1" dirty="0">
                <a:solidFill>
                  <a:schemeClr val="tx1"/>
                </a:solidFill>
              </a:rPr>
            </a:br>
            <a:r>
              <a:rPr lang="en-CA" sz="2800" b="1" dirty="0">
                <a:solidFill>
                  <a:srgbClr val="0000FF"/>
                </a:solidFill>
              </a:rPr>
              <a:t>Yahuah</a:t>
            </a:r>
            <a:r>
              <a:rPr lang="en-CA" sz="2800" b="1" dirty="0">
                <a:solidFill>
                  <a:schemeClr val="tx1"/>
                </a:solidFill>
              </a:rPr>
              <a:t> speaking this earth into a perfect </a:t>
            </a:r>
            <a:br>
              <a:rPr lang="en-CA" sz="2800" b="1" dirty="0">
                <a:solidFill>
                  <a:schemeClr val="tx1"/>
                </a:solidFill>
              </a:rPr>
            </a:br>
            <a:r>
              <a:rPr lang="en-CA" sz="2800" b="1" dirty="0">
                <a:ln>
                  <a:solidFill>
                    <a:srgbClr val="0000FF"/>
                  </a:solidFill>
                </a:ln>
                <a:solidFill>
                  <a:srgbClr val="00FFFF"/>
                </a:solidFill>
                <a:effectLst>
                  <a:glow rad="228600">
                    <a:schemeClr val="accent6">
                      <a:satMod val="175000"/>
                      <a:alpha val="97000"/>
                    </a:schemeClr>
                  </a:glow>
                </a:effectLst>
                <a:latin typeface="Snap ITC" panose="04040A07060A02020202" pitchFamily="82" charset="0"/>
              </a:rPr>
              <a:t>LOCALE FOR HABITATION. </a:t>
            </a:r>
          </a:p>
        </p:txBody>
      </p:sp>
      <p:sp>
        <p:nvSpPr>
          <p:cNvPr id="6" name="Rectangle: Rounded Corners 5">
            <a:extLst>
              <a:ext uri="{FF2B5EF4-FFF2-40B4-BE49-F238E27FC236}">
                <a16:creationId xmlns:a16="http://schemas.microsoft.com/office/drawing/2014/main" id="{D3CDE088-CF64-43FA-83BD-EF95B8F960E6}"/>
              </a:ext>
            </a:extLst>
          </p:cNvPr>
          <p:cNvSpPr/>
          <p:nvPr/>
        </p:nvSpPr>
        <p:spPr>
          <a:xfrm>
            <a:off x="1" y="175846"/>
            <a:ext cx="12192000" cy="1004835"/>
          </a:xfrm>
          <a:prstGeom prst="roundRect">
            <a:avLst/>
          </a:prstGeom>
          <a:solidFill>
            <a:srgbClr val="00B050"/>
          </a:solidFill>
          <a:scene3d>
            <a:camera prst="orthographicFront"/>
            <a:lightRig rig="sunset" dir="t"/>
          </a:scene3d>
          <a:sp3d>
            <a:bevelT w="114300" prst="angle"/>
            <a:bevelB w="50800"/>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6600" dirty="0">
                <a:ln>
                  <a:solidFill>
                    <a:srgbClr val="002060"/>
                  </a:solidFill>
                </a:ln>
              </a:rPr>
              <a:t>Restoration of </a:t>
            </a:r>
            <a:r>
              <a:rPr lang="en-CA" sz="6600" dirty="0">
                <a:ln>
                  <a:solidFill>
                    <a:srgbClr val="0000FF"/>
                  </a:solidFill>
                </a:ln>
                <a:solidFill>
                  <a:srgbClr val="FF9900"/>
                </a:solidFill>
              </a:rPr>
              <a:t>Creation’s Cycle #1!</a:t>
            </a:r>
          </a:p>
        </p:txBody>
      </p:sp>
      <p:cxnSp>
        <p:nvCxnSpPr>
          <p:cNvPr id="32" name="Straight Arrow Connector 31">
            <a:extLst>
              <a:ext uri="{FF2B5EF4-FFF2-40B4-BE49-F238E27FC236}">
                <a16:creationId xmlns:a16="http://schemas.microsoft.com/office/drawing/2014/main" id="{B59B499E-9F97-4762-8DB7-4A1FCBC507E6}"/>
              </a:ext>
            </a:extLst>
          </p:cNvPr>
          <p:cNvCxnSpPr>
            <a:cxnSpLocks/>
          </p:cNvCxnSpPr>
          <p:nvPr/>
        </p:nvCxnSpPr>
        <p:spPr>
          <a:xfrm>
            <a:off x="502418" y="1587640"/>
            <a:ext cx="2592474" cy="381837"/>
          </a:xfrm>
          <a:prstGeom prst="straightConnector1">
            <a:avLst/>
          </a:prstGeom>
          <a:ln w="152400">
            <a:solidFill>
              <a:srgbClr val="0000FF"/>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sp>
        <p:nvSpPr>
          <p:cNvPr id="2" name="Speech Bubble: Rectangle with Corners Rounded 1">
            <a:extLst>
              <a:ext uri="{FF2B5EF4-FFF2-40B4-BE49-F238E27FC236}">
                <a16:creationId xmlns:a16="http://schemas.microsoft.com/office/drawing/2014/main" id="{9CBEB3A2-C802-4958-B07E-0993C697AEEA}"/>
              </a:ext>
            </a:extLst>
          </p:cNvPr>
          <p:cNvSpPr/>
          <p:nvPr/>
        </p:nvSpPr>
        <p:spPr>
          <a:xfrm>
            <a:off x="173663" y="4193309"/>
            <a:ext cx="3206846" cy="905164"/>
          </a:xfrm>
          <a:prstGeom prst="wedgeRoundRectCallout">
            <a:avLst>
              <a:gd name="adj1" fmla="val 73995"/>
              <a:gd name="adj2" fmla="val -39826"/>
              <a:gd name="adj3" fmla="val 16667"/>
            </a:avLst>
          </a:prstGeom>
          <a:solidFill>
            <a:schemeClr val="bg1">
              <a:lumMod val="50000"/>
            </a:schemeClr>
          </a:solidFill>
          <a:ln w="3810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a:solidFill>
                  <a:srgbClr val="00FF00"/>
                </a:solidFill>
              </a:rPr>
              <a:t>Note the </a:t>
            </a:r>
            <a:r>
              <a:rPr lang="en-CA" sz="2800" b="1" u="sng" dirty="0">
                <a:ln>
                  <a:solidFill>
                    <a:schemeClr val="tx1"/>
                  </a:solidFill>
                </a:ln>
                <a:solidFill>
                  <a:srgbClr val="00FF00"/>
                </a:solidFill>
              </a:rPr>
              <a:t>SPECIFIC</a:t>
            </a:r>
            <a:r>
              <a:rPr lang="en-CA" sz="2800" dirty="0">
                <a:solidFill>
                  <a:srgbClr val="00FF00"/>
                </a:solidFill>
              </a:rPr>
              <a:t> terminology!</a:t>
            </a:r>
          </a:p>
        </p:txBody>
      </p:sp>
    </p:spTree>
    <p:extLst>
      <p:ext uri="{BB962C8B-B14F-4D97-AF65-F5344CB8AC3E}">
        <p14:creationId xmlns:p14="http://schemas.microsoft.com/office/powerpoint/2010/main" val="61150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p:tgtEl>
                                          <p:spTgt spid="32"/>
                                        </p:tgtEl>
                                        <p:attrNameLst>
                                          <p:attrName>ppt_y</p:attrName>
                                        </p:attrNameLst>
                                      </p:cBhvr>
                                      <p:tavLst>
                                        <p:tav tm="0">
                                          <p:val>
                                            <p:strVal val="#ppt_y+#ppt_h*1.125000"/>
                                          </p:val>
                                        </p:tav>
                                        <p:tav tm="100000">
                                          <p:val>
                                            <p:strVal val="#ppt_y"/>
                                          </p:val>
                                        </p:tav>
                                      </p:tavLst>
                                    </p:anim>
                                    <p:animEffect transition="in" filter="wipe(up)">
                                      <p:cBhvr>
                                        <p:cTn id="8" dur="500"/>
                                        <p:tgtEl>
                                          <p:spTgt spid="32"/>
                                        </p:tgtEl>
                                      </p:cBhvr>
                                    </p:animEffect>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4">
                                            <p:txEl>
                                              <p:pRg st="3" end="3"/>
                                            </p:txEl>
                                          </p:spTgt>
                                        </p:tgtEl>
                                        <p:attrNameLst>
                                          <p:attrName>style.visibility</p:attrName>
                                        </p:attrNameLst>
                                      </p:cBhvr>
                                      <p:to>
                                        <p:strVal val="visible"/>
                                      </p:to>
                                    </p:set>
                                    <p:animEffect transition="in" filter="fade">
                                      <p:cBhvr>
                                        <p:cTn id="18" dur="1000"/>
                                        <p:tgtEl>
                                          <p:spTgt spid="34">
                                            <p:txEl>
                                              <p:pRg st="3" end="3"/>
                                            </p:txEl>
                                          </p:spTgt>
                                        </p:tgtEl>
                                      </p:cBhvr>
                                    </p:animEffect>
                                    <p:anim calcmode="lin" valueType="num">
                                      <p:cBhvr>
                                        <p:cTn id="19" dur="1000" fill="hold"/>
                                        <p:tgtEl>
                                          <p:spTgt spid="34">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3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BBCD6-B592-4C7D-A190-4C92BB4E8743}"/>
              </a:ext>
            </a:extLst>
          </p:cNvPr>
          <p:cNvSpPr>
            <a:spLocks noGrp="1"/>
          </p:cNvSpPr>
          <p:nvPr>
            <p:ph type="title"/>
          </p:nvPr>
        </p:nvSpPr>
        <p:spPr>
          <a:xfrm>
            <a:off x="119743" y="714476"/>
            <a:ext cx="11037784" cy="2460781"/>
          </a:xfrm>
        </p:spPr>
        <p:txBody>
          <a:bodyPr>
            <a:normAutofit/>
            <a:scene3d>
              <a:camera prst="orthographicFront"/>
              <a:lightRig rig="threePt" dir="t"/>
            </a:scene3d>
            <a:sp3d extrusionH="57150">
              <a:bevelT h="25400" prst="softRound"/>
            </a:sp3d>
          </a:bodyPr>
          <a:lstStyle/>
          <a:p>
            <a:r>
              <a:rPr lang="en-CA" sz="3200" b="1" dirty="0">
                <a:ln>
                  <a:solidFill>
                    <a:srgbClr val="CC00CC"/>
                  </a:solidFill>
                </a:ln>
                <a:solidFill>
                  <a:srgbClr val="92D050"/>
                </a:solidFill>
                <a:latin typeface="Comic Sans MS" panose="030F0702030302020204" pitchFamily="66" charset="0"/>
              </a:rPr>
              <a:t>Questions for you!  </a:t>
            </a:r>
            <a:br>
              <a:rPr lang="en-CA" sz="3200" b="1" dirty="0">
                <a:ln>
                  <a:solidFill>
                    <a:srgbClr val="CC00CC"/>
                  </a:solidFill>
                </a:ln>
                <a:solidFill>
                  <a:srgbClr val="92D050"/>
                </a:solidFill>
                <a:latin typeface="Comic Sans MS" panose="030F0702030302020204" pitchFamily="66" charset="0"/>
              </a:rPr>
            </a:br>
            <a:r>
              <a:rPr lang="en-CA" sz="3200" b="1" dirty="0">
                <a:ln>
                  <a:solidFill>
                    <a:srgbClr val="CC00CC"/>
                  </a:solidFill>
                </a:ln>
                <a:solidFill>
                  <a:srgbClr val="92D050"/>
                </a:solidFill>
                <a:latin typeface="Comic Sans MS" panose="030F0702030302020204" pitchFamily="66" charset="0"/>
              </a:rPr>
              <a:t>Why does it seem that the </a:t>
            </a:r>
            <a:r>
              <a:rPr lang="en-CA" sz="3200" b="1" dirty="0">
                <a:ln>
                  <a:solidFill>
                    <a:srgbClr val="FFFF00"/>
                  </a:solidFill>
                </a:ln>
                <a:solidFill>
                  <a:srgbClr val="0000FF"/>
                </a:solidFill>
                <a:latin typeface="Snap ITC" panose="04040A07060A02020202" pitchFamily="82" charset="0"/>
              </a:rPr>
              <a:t>Tav</a:t>
            </a:r>
            <a:r>
              <a:rPr lang="en-CA" sz="3200" b="1" dirty="0">
                <a:ln>
                  <a:solidFill>
                    <a:srgbClr val="CC00CC"/>
                  </a:solidFill>
                </a:ln>
                <a:solidFill>
                  <a:srgbClr val="92D050"/>
                </a:solidFill>
                <a:latin typeface="Comic Sans MS" panose="030F0702030302020204" pitchFamily="66" charset="0"/>
              </a:rPr>
              <a:t> has been “dropped”?</a:t>
            </a:r>
            <a:br>
              <a:rPr lang="en-CA" sz="3200" b="1" dirty="0">
                <a:ln>
                  <a:solidFill>
                    <a:srgbClr val="CC00CC"/>
                  </a:solidFill>
                </a:ln>
                <a:solidFill>
                  <a:srgbClr val="92D050"/>
                </a:solidFill>
                <a:latin typeface="Comic Sans MS" panose="030F0702030302020204" pitchFamily="66" charset="0"/>
              </a:rPr>
            </a:br>
            <a:r>
              <a:rPr lang="en-CA" sz="3200" b="1" dirty="0">
                <a:ln>
                  <a:solidFill>
                    <a:srgbClr val="CC00CC"/>
                  </a:solidFill>
                </a:ln>
                <a:solidFill>
                  <a:srgbClr val="92D050"/>
                </a:solidFill>
                <a:latin typeface="Comic Sans MS" panose="030F0702030302020204" pitchFamily="66" charset="0"/>
              </a:rPr>
              <a:t>Is there something to be gained by removing a simple Tav?</a:t>
            </a:r>
          </a:p>
        </p:txBody>
      </p:sp>
      <p:sp>
        <p:nvSpPr>
          <p:cNvPr id="4" name="Slide Number Placeholder 3">
            <a:extLst>
              <a:ext uri="{FF2B5EF4-FFF2-40B4-BE49-F238E27FC236}">
                <a16:creationId xmlns:a16="http://schemas.microsoft.com/office/drawing/2014/main" id="{5F258DA3-A312-4E5E-A752-31ED4B0CB3E1}"/>
              </a:ext>
            </a:extLst>
          </p:cNvPr>
          <p:cNvSpPr>
            <a:spLocks noGrp="1"/>
          </p:cNvSpPr>
          <p:nvPr>
            <p:ph type="sldNum" sz="quarter" idx="12"/>
          </p:nvPr>
        </p:nvSpPr>
        <p:spPr>
          <a:xfrm>
            <a:off x="9307286" y="6492875"/>
            <a:ext cx="2743200" cy="365125"/>
          </a:xfrm>
        </p:spPr>
        <p:txBody>
          <a:bodyPr/>
          <a:lstStyle/>
          <a:p>
            <a:fld id="{CAB0B796-0BEC-434C-B7F9-2382C16E0666}" type="slidenum">
              <a:rPr lang="en-CA" smtClean="0">
                <a:solidFill>
                  <a:schemeClr val="bg1"/>
                </a:solidFill>
              </a:rPr>
              <a:t>87</a:t>
            </a:fld>
            <a:endParaRPr lang="en-CA" dirty="0">
              <a:solidFill>
                <a:schemeClr val="bg1"/>
              </a:solidFill>
            </a:endParaRPr>
          </a:p>
        </p:txBody>
      </p:sp>
      <p:cxnSp>
        <p:nvCxnSpPr>
          <p:cNvPr id="16" name="Straight Arrow Connector 15">
            <a:extLst>
              <a:ext uri="{FF2B5EF4-FFF2-40B4-BE49-F238E27FC236}">
                <a16:creationId xmlns:a16="http://schemas.microsoft.com/office/drawing/2014/main" id="{AB5DD51D-7D72-4C7C-951D-DF03C48E4091}"/>
              </a:ext>
            </a:extLst>
          </p:cNvPr>
          <p:cNvCxnSpPr>
            <a:cxnSpLocks/>
          </p:cNvCxnSpPr>
          <p:nvPr/>
        </p:nvCxnSpPr>
        <p:spPr>
          <a:xfrm>
            <a:off x="4666268" y="2542678"/>
            <a:ext cx="443060" cy="1200948"/>
          </a:xfrm>
          <a:prstGeom prst="straightConnector1">
            <a:avLst/>
          </a:prstGeom>
          <a:ln w="152400">
            <a:solidFill>
              <a:srgbClr val="FF0000"/>
            </a:solidFill>
            <a:tailEnd type="triangle"/>
          </a:ln>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42021A9-6CB5-4503-87F2-1D9684383733}"/>
              </a:ext>
            </a:extLst>
          </p:cNvPr>
          <p:cNvCxnSpPr/>
          <p:nvPr/>
        </p:nvCxnSpPr>
        <p:spPr>
          <a:xfrm>
            <a:off x="4873658" y="3987538"/>
            <a:ext cx="471340" cy="0"/>
          </a:xfrm>
          <a:prstGeom prst="line">
            <a:avLst/>
          </a:prstGeom>
          <a:ln w="28575">
            <a:solidFill>
              <a:srgbClr val="CC00CC"/>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1C05E315-394F-4CD1-ABBA-039D221B95AC}"/>
              </a:ext>
            </a:extLst>
          </p:cNvPr>
          <p:cNvSpPr/>
          <p:nvPr/>
        </p:nvSpPr>
        <p:spPr>
          <a:xfrm rot="1161400">
            <a:off x="5440228" y="3200521"/>
            <a:ext cx="2523338" cy="1095735"/>
          </a:xfrm>
          <a:prstGeom prst="rect">
            <a:avLst/>
          </a:prstGeom>
          <a:solidFill>
            <a:srgbClr val="CC00CC"/>
          </a:solidFill>
          <a:scene3d>
            <a:camera prst="isometricTopUp"/>
            <a:lightRig rig="freezing" dir="t"/>
          </a:scene3d>
          <a:sp3d>
            <a:bevelT w="146050" h="120650"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6000" dirty="0">
                <a:ln>
                  <a:solidFill>
                    <a:srgbClr val="0000FF"/>
                  </a:solidFill>
                </a:ln>
                <a:solidFill>
                  <a:srgbClr val="00FFFF"/>
                </a:solidFill>
                <a:effectLst>
                  <a:glow rad="127000">
                    <a:srgbClr val="FFFF00"/>
                  </a:glow>
                </a:effectLst>
                <a:latin typeface="Snap ITC" panose="04040A07060A02020202" pitchFamily="82" charset="0"/>
              </a:rPr>
              <a:t>Tav</a:t>
            </a:r>
          </a:p>
        </p:txBody>
      </p:sp>
      <p:cxnSp>
        <p:nvCxnSpPr>
          <p:cNvPr id="8" name="Straight Connector 7">
            <a:extLst>
              <a:ext uri="{FF2B5EF4-FFF2-40B4-BE49-F238E27FC236}">
                <a16:creationId xmlns:a16="http://schemas.microsoft.com/office/drawing/2014/main" id="{BC6EE0EF-EFD2-4F4C-B1C4-687F87B205E8}"/>
              </a:ext>
            </a:extLst>
          </p:cNvPr>
          <p:cNvCxnSpPr/>
          <p:nvPr/>
        </p:nvCxnSpPr>
        <p:spPr>
          <a:xfrm>
            <a:off x="2130458" y="2454116"/>
            <a:ext cx="4402317" cy="0"/>
          </a:xfrm>
          <a:prstGeom prst="line">
            <a:avLst/>
          </a:prstGeom>
          <a:ln w="57150">
            <a:solidFill>
              <a:srgbClr val="FF9933"/>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a16="http://schemas.microsoft.com/office/drawing/2014/main" id="{C454A1BE-205C-4F96-B469-738ADA9117F8}"/>
              </a:ext>
            </a:extLst>
          </p:cNvPr>
          <p:cNvSpPr/>
          <p:nvPr/>
        </p:nvSpPr>
        <p:spPr>
          <a:xfrm>
            <a:off x="2130459" y="218002"/>
            <a:ext cx="5995446" cy="68696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6000" dirty="0">
                <a:ln>
                  <a:solidFill>
                    <a:srgbClr val="0000FF"/>
                  </a:solidFill>
                </a:ln>
                <a:solidFill>
                  <a:srgbClr val="00FFFF"/>
                </a:solidFill>
                <a:effectLst>
                  <a:outerShdw blurRad="50800" dist="50800" dir="5400000" sx="102000" sy="102000" algn="ctr" rotWithShape="0">
                    <a:srgbClr val="FFCCFF"/>
                  </a:outerShdw>
                </a:effectLst>
                <a:latin typeface="Snap ITC" panose="04040A07060A02020202" pitchFamily="82" charset="0"/>
              </a:rPr>
              <a:t>Tav</a:t>
            </a:r>
            <a:r>
              <a:rPr lang="en-CA" sz="6000" dirty="0">
                <a:solidFill>
                  <a:srgbClr val="00FFFF"/>
                </a:solidFill>
                <a:latin typeface="Comic Sans MS" panose="030F0702030302020204" pitchFamily="66" charset="0"/>
              </a:rPr>
              <a:t> </a:t>
            </a:r>
            <a:r>
              <a:rPr lang="en-CA" sz="6000" dirty="0">
                <a:ln>
                  <a:solidFill>
                    <a:srgbClr val="0000FF"/>
                  </a:solidFill>
                </a:ln>
                <a:solidFill>
                  <a:srgbClr val="00FFFF"/>
                </a:solidFill>
                <a:effectLst>
                  <a:outerShdw blurRad="50800" dist="50800" dir="5400000" algn="ctr" rotWithShape="0">
                    <a:srgbClr val="FF0000"/>
                  </a:outerShdw>
                </a:effectLst>
                <a:latin typeface="Comic Sans MS" panose="030F0702030302020204" pitchFamily="66" charset="0"/>
              </a:rPr>
              <a:t>Tampering!</a:t>
            </a:r>
          </a:p>
        </p:txBody>
      </p:sp>
    </p:spTree>
    <p:extLst>
      <p:ext uri="{BB962C8B-B14F-4D97-AF65-F5344CB8AC3E}">
        <p14:creationId xmlns:p14="http://schemas.microsoft.com/office/powerpoint/2010/main" val="141098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500" fill="hold"/>
                                        <p:tgtEl>
                                          <p:spTgt spid="2"/>
                                        </p:tgtEl>
                                        <p:attrNameLst>
                                          <p:attrName>ppt_w</p:attrName>
                                        </p:attrNameLst>
                                      </p:cBhvr>
                                      <p:tavLst>
                                        <p:tav tm="0">
                                          <p:val>
                                            <p:fltVal val="0"/>
                                          </p:val>
                                        </p:tav>
                                        <p:tav tm="100000">
                                          <p:val>
                                            <p:strVal val="#ppt_w"/>
                                          </p:val>
                                        </p:tav>
                                      </p:tavLst>
                                    </p:anim>
                                    <p:anim calcmode="lin" valueType="num">
                                      <p:cBhvr>
                                        <p:cTn id="8" dur="1500" fill="hold"/>
                                        <p:tgtEl>
                                          <p:spTgt spid="2"/>
                                        </p:tgtEl>
                                        <p:attrNameLst>
                                          <p:attrName>ppt_h</p:attrName>
                                        </p:attrNameLst>
                                      </p:cBhvr>
                                      <p:tavLst>
                                        <p:tav tm="0">
                                          <p:val>
                                            <p:fltVal val="0"/>
                                          </p:val>
                                        </p:tav>
                                        <p:tav tm="100000">
                                          <p:val>
                                            <p:strVal val="#ppt_h"/>
                                          </p:val>
                                        </p:tav>
                                      </p:tavLst>
                                    </p:anim>
                                    <p:anim calcmode="lin" valueType="num">
                                      <p:cBhvr>
                                        <p:cTn id="9" dur="1500" fill="hold"/>
                                        <p:tgtEl>
                                          <p:spTgt spid="2"/>
                                        </p:tgtEl>
                                        <p:attrNameLst>
                                          <p:attrName>style.rotation</p:attrName>
                                        </p:attrNameLst>
                                      </p:cBhvr>
                                      <p:tavLst>
                                        <p:tav tm="0">
                                          <p:val>
                                            <p:fltVal val="90"/>
                                          </p:val>
                                        </p:tav>
                                        <p:tav tm="100000">
                                          <p:val>
                                            <p:fltVal val="0"/>
                                          </p:val>
                                        </p:tav>
                                      </p:tavLst>
                                    </p:anim>
                                    <p:animEffect transition="in" filter="fade">
                                      <p:cBhvr>
                                        <p:cTn id="10" dur="15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500" fill="hold"/>
                                        <p:tgtEl>
                                          <p:spTgt spid="8"/>
                                        </p:tgtEl>
                                        <p:attrNameLst>
                                          <p:attrName>ppt_w</p:attrName>
                                        </p:attrNameLst>
                                      </p:cBhvr>
                                      <p:tavLst>
                                        <p:tav tm="0">
                                          <p:val>
                                            <p:fltVal val="0"/>
                                          </p:val>
                                        </p:tav>
                                        <p:tav tm="100000">
                                          <p:val>
                                            <p:strVal val="#ppt_w"/>
                                          </p:val>
                                        </p:tav>
                                      </p:tavLst>
                                    </p:anim>
                                    <p:anim calcmode="lin" valueType="num">
                                      <p:cBhvr>
                                        <p:cTn id="14" dur="1500" fill="hold"/>
                                        <p:tgtEl>
                                          <p:spTgt spid="8"/>
                                        </p:tgtEl>
                                        <p:attrNameLst>
                                          <p:attrName>ppt_h</p:attrName>
                                        </p:attrNameLst>
                                      </p:cBhvr>
                                      <p:tavLst>
                                        <p:tav tm="0">
                                          <p:val>
                                            <p:fltVal val="0"/>
                                          </p:val>
                                        </p:tav>
                                        <p:tav tm="100000">
                                          <p:val>
                                            <p:strVal val="#ppt_h"/>
                                          </p:val>
                                        </p:tav>
                                      </p:tavLst>
                                    </p:anim>
                                    <p:anim calcmode="lin" valueType="num">
                                      <p:cBhvr>
                                        <p:cTn id="15" dur="1500" fill="hold"/>
                                        <p:tgtEl>
                                          <p:spTgt spid="8"/>
                                        </p:tgtEl>
                                        <p:attrNameLst>
                                          <p:attrName>style.rotation</p:attrName>
                                        </p:attrNameLst>
                                      </p:cBhvr>
                                      <p:tavLst>
                                        <p:tav tm="0">
                                          <p:val>
                                            <p:fltVal val="90"/>
                                          </p:val>
                                        </p:tav>
                                        <p:tav tm="100000">
                                          <p:val>
                                            <p:fltVal val="0"/>
                                          </p:val>
                                        </p:tav>
                                      </p:tavLst>
                                    </p:anim>
                                    <p:animEffect transition="in" filter="fade">
                                      <p:cBhvr>
                                        <p:cTn id="16" dur="1500"/>
                                        <p:tgtEl>
                                          <p:spTgt spid="8"/>
                                        </p:tgtEl>
                                      </p:cBhvr>
                                    </p:animEffect>
                                  </p:childTnLst>
                                </p:cTn>
                              </p:par>
                              <p:par>
                                <p:cTn id="17" presetID="22" presetClass="entr" presetSubtype="1" fill="hold" nodeType="withEffect">
                                  <p:stCondLst>
                                    <p:cond delay="50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1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74000">
              <a:srgbClr val="00FFFF"/>
            </a:gs>
            <a:gs pos="88000">
              <a:srgbClr val="7030A0"/>
            </a:gs>
            <a:gs pos="100000">
              <a:srgbClr val="0000FF"/>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4ACE6E-F5A6-477F-80C9-1D5E54615365}"/>
              </a:ext>
            </a:extLst>
          </p:cNvPr>
          <p:cNvSpPr>
            <a:spLocks noGrp="1"/>
          </p:cNvSpPr>
          <p:nvPr>
            <p:ph idx="1"/>
          </p:nvPr>
        </p:nvSpPr>
        <p:spPr>
          <a:xfrm>
            <a:off x="838199" y="1007974"/>
            <a:ext cx="10515600" cy="5179504"/>
          </a:xfrm>
          <a:gradFill>
            <a:gsLst>
              <a:gs pos="31000">
                <a:srgbClr val="FFCCFF"/>
              </a:gs>
              <a:gs pos="63000">
                <a:srgbClr val="00FFFF"/>
              </a:gs>
              <a:gs pos="83000">
                <a:srgbClr val="7030A0"/>
              </a:gs>
              <a:gs pos="100000">
                <a:srgbClr val="0000FF"/>
              </a:gs>
            </a:gsLst>
            <a:path path="shape">
              <a:fillToRect l="50000" t="50000" r="50000" b="50000"/>
            </a:path>
          </a:gradFill>
          <a:scene3d>
            <a:camera prst="orthographicFront"/>
            <a:lightRig rig="threePt" dir="t"/>
          </a:scene3d>
          <a:sp3d>
            <a:bevelT w="152400" h="50800" prst="softRound"/>
          </a:sp3d>
        </p:spPr>
        <p:txBody>
          <a:bodyPr anchor="ctr">
            <a:normAutofit/>
            <a:sp3d extrusionH="57150">
              <a:bevelT h="25400" prst="softRound"/>
            </a:sp3d>
          </a:bodyPr>
          <a:lstStyle/>
          <a:p>
            <a:pPr marL="0" indent="0" algn="ctr">
              <a:buNone/>
            </a:pPr>
            <a:r>
              <a:rPr lang="en-CA" sz="8000" dirty="0">
                <a:ln w="28575">
                  <a:solidFill>
                    <a:srgbClr val="CC00CC"/>
                  </a:solidFill>
                </a:ln>
                <a:solidFill>
                  <a:srgbClr val="F74FEB"/>
                </a:solidFill>
                <a:effectLst>
                  <a:outerShdw blurRad="50800" dist="50800" dir="5400000" sx="102000" sy="102000" algn="ctr" rotWithShape="0">
                    <a:srgbClr val="00FF00"/>
                  </a:outerShdw>
                </a:effectLst>
                <a:latin typeface="Comic Sans MS" panose="030F0702030302020204" pitchFamily="66" charset="0"/>
              </a:rPr>
              <a:t>Restoring </a:t>
            </a:r>
            <a:r>
              <a:rPr lang="en-CA" sz="8000" dirty="0" err="1">
                <a:ln w="28575">
                  <a:solidFill>
                    <a:srgbClr val="CC00CC"/>
                  </a:solidFill>
                </a:ln>
                <a:solidFill>
                  <a:srgbClr val="F74FEB"/>
                </a:solidFill>
                <a:effectLst>
                  <a:outerShdw blurRad="50800" dist="50800" dir="5400000" sx="102000" sy="102000" algn="ctr" rotWithShape="0">
                    <a:srgbClr val="00FF00"/>
                  </a:outerShdw>
                </a:effectLst>
                <a:latin typeface="Comic Sans MS" panose="030F0702030302020204" pitchFamily="66" charset="0"/>
              </a:rPr>
              <a:t>Yahuah’s</a:t>
            </a:r>
            <a:r>
              <a:rPr lang="en-CA" sz="8000" dirty="0">
                <a:ln w="28575">
                  <a:solidFill>
                    <a:srgbClr val="CC00CC"/>
                  </a:solidFill>
                </a:ln>
                <a:solidFill>
                  <a:srgbClr val="F74FEB"/>
                </a:solidFill>
                <a:effectLst>
                  <a:outerShdw blurRad="50800" dist="50800" dir="5400000" sx="102000" sy="102000" algn="ctr" rotWithShape="0">
                    <a:srgbClr val="00FF00"/>
                  </a:outerShdw>
                </a:effectLst>
                <a:latin typeface="Comic Sans MS" panose="030F0702030302020204" pitchFamily="66" charset="0"/>
              </a:rPr>
              <a:t> </a:t>
            </a:r>
            <a:r>
              <a:rPr lang="en-CA" sz="8000" dirty="0" err="1">
                <a:ln w="28575">
                  <a:solidFill>
                    <a:srgbClr val="CC00CC"/>
                  </a:solidFill>
                </a:ln>
                <a:solidFill>
                  <a:srgbClr val="F74FEB"/>
                </a:solidFill>
                <a:effectLst>
                  <a:outerShdw blurRad="50800" dist="50800" dir="5400000" sx="102000" sy="102000" algn="ctr" rotWithShape="0">
                    <a:srgbClr val="00FF00"/>
                  </a:outerShdw>
                </a:effectLst>
                <a:latin typeface="Comic Sans MS" panose="030F0702030302020204" pitchFamily="66" charset="0"/>
              </a:rPr>
              <a:t>Charac</a:t>
            </a:r>
            <a:r>
              <a:rPr lang="en-CA" sz="8000" dirty="0">
                <a:ln w="28575">
                  <a:solidFill>
                    <a:srgbClr val="CC00CC"/>
                  </a:solidFill>
                </a:ln>
                <a:solidFill>
                  <a:srgbClr val="0000FF"/>
                </a:solidFill>
                <a:effectLst>
                  <a:glow rad="127000">
                    <a:srgbClr val="00FFFF"/>
                  </a:glow>
                  <a:outerShdw blurRad="50800" dist="50800" dir="5400000" sx="102000" sy="102000" algn="ctr" rotWithShape="0">
                    <a:srgbClr val="00FF00"/>
                  </a:outerShdw>
                </a:effectLst>
                <a:latin typeface="Snap ITC" panose="04040A07060A02020202" pitchFamily="82" charset="0"/>
              </a:rPr>
              <a:t>  </a:t>
            </a:r>
            <a:r>
              <a:rPr lang="en-CA" sz="8000" dirty="0" err="1">
                <a:ln w="28575">
                  <a:solidFill>
                    <a:srgbClr val="CC00CC"/>
                  </a:solidFill>
                </a:ln>
                <a:solidFill>
                  <a:srgbClr val="F74FEB"/>
                </a:solidFill>
                <a:effectLst>
                  <a:outerShdw blurRad="50800" dist="50800" dir="5400000" sx="102000" sy="102000" algn="ctr" rotWithShape="0">
                    <a:srgbClr val="00FF00"/>
                  </a:outerShdw>
                </a:effectLst>
                <a:latin typeface="Comic Sans MS" panose="030F0702030302020204" pitchFamily="66" charset="0"/>
              </a:rPr>
              <a:t>er</a:t>
            </a:r>
            <a:r>
              <a:rPr lang="en-CA" sz="8000" dirty="0">
                <a:ln w="28575">
                  <a:solidFill>
                    <a:srgbClr val="CC00CC"/>
                  </a:solidFill>
                </a:ln>
                <a:solidFill>
                  <a:srgbClr val="F74FEB"/>
                </a:solidFill>
                <a:effectLst>
                  <a:outerShdw blurRad="50800" dist="50800" dir="5400000" sx="102000" sy="102000" algn="ctr" rotWithShape="0">
                    <a:srgbClr val="00FF00"/>
                  </a:outerShdw>
                </a:effectLst>
                <a:latin typeface="Comic Sans MS" panose="030F0702030302020204" pitchFamily="66" charset="0"/>
              </a:rPr>
              <a:t>!</a:t>
            </a:r>
            <a:endParaRPr lang="en-CA" sz="8000" dirty="0"/>
          </a:p>
        </p:txBody>
      </p:sp>
      <p:sp>
        <p:nvSpPr>
          <p:cNvPr id="5" name="Rectangle: Rounded Corners 4">
            <a:extLst>
              <a:ext uri="{FF2B5EF4-FFF2-40B4-BE49-F238E27FC236}">
                <a16:creationId xmlns:a16="http://schemas.microsoft.com/office/drawing/2014/main" id="{3CC090E2-013C-4379-9021-A061B296253D}"/>
              </a:ext>
            </a:extLst>
          </p:cNvPr>
          <p:cNvSpPr/>
          <p:nvPr/>
        </p:nvSpPr>
        <p:spPr>
          <a:xfrm>
            <a:off x="4933720" y="434584"/>
            <a:ext cx="2324559" cy="37457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black"/>
                </a:solidFill>
                <a:effectLst/>
                <a:uLnTx/>
                <a:uFillTx/>
                <a:latin typeface="Calibri" panose="020F0502020204030204"/>
                <a:ea typeface="+mn-ea"/>
                <a:cs typeface="+mn-cs"/>
              </a:rPr>
              <a:t>Gen 1:</a:t>
            </a:r>
            <a:r>
              <a:rPr kumimoji="0" lang="en-CA" sz="3200" b="1"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2</a:t>
            </a:r>
          </a:p>
        </p:txBody>
      </p:sp>
      <p:sp>
        <p:nvSpPr>
          <p:cNvPr id="6" name="Rectangle 5">
            <a:extLst>
              <a:ext uri="{FF2B5EF4-FFF2-40B4-BE49-F238E27FC236}">
                <a16:creationId xmlns:a16="http://schemas.microsoft.com/office/drawing/2014/main" id="{8307BB45-15DC-406E-951E-9F77EBD1A501}"/>
              </a:ext>
            </a:extLst>
          </p:cNvPr>
          <p:cNvSpPr/>
          <p:nvPr/>
        </p:nvSpPr>
        <p:spPr>
          <a:xfrm>
            <a:off x="3989108" y="1272448"/>
            <a:ext cx="4400747" cy="13975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unset" dir="t"/>
            </a:scene3d>
            <a:sp3d>
              <a:bevelT w="19050" h="38100"/>
              <a:bevelB w="0" h="1778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0" normalizeH="0" baseline="0" noProof="0" dirty="0">
                <a:ln>
                  <a:solidFill>
                    <a:srgbClr val="002060"/>
                  </a:solidFill>
                </a:ln>
                <a:solidFill>
                  <a:srgbClr val="0000FF"/>
                </a:solidFill>
                <a:effectLst>
                  <a:glow rad="127000">
                    <a:srgbClr val="FF0000"/>
                  </a:glow>
                </a:effectLst>
                <a:uLnTx/>
                <a:uFillTx/>
                <a:latin typeface="Times New Roman" panose="02020603050405020304" pitchFamily="18" charset="0"/>
                <a:ea typeface="Calibri" panose="020F0502020204030204" pitchFamily="34" charset="0"/>
                <a:cs typeface="Times New Roman" panose="02020603050405020304" pitchFamily="18" charset="0"/>
              </a:rPr>
              <a:t>ת</a:t>
            </a:r>
            <a:endParaRPr kumimoji="0" lang="en-CA" sz="9600" b="0" i="0" u="none" strike="noStrike" kern="1200" cap="none" spc="0" normalizeH="0" baseline="0" noProof="0" dirty="0">
              <a:ln>
                <a:solidFill>
                  <a:srgbClr val="002060"/>
                </a:solidFill>
              </a:ln>
              <a:solidFill>
                <a:srgbClr val="0000FF"/>
              </a:solidFill>
              <a:effectLst>
                <a:glow rad="127000">
                  <a:srgbClr val="FF0000"/>
                </a:glow>
              </a:effectLst>
              <a:uLnTx/>
              <a:uFillTx/>
              <a:latin typeface="Times New Roman" panose="02020603050405020304" pitchFamily="18" charset="0"/>
              <a:ea typeface="+mn-ea"/>
              <a:cs typeface="Times New Roman" panose="02020603050405020304" pitchFamily="18" charset="0"/>
            </a:endParaRPr>
          </a:p>
        </p:txBody>
      </p:sp>
      <p:pic>
        <p:nvPicPr>
          <p:cNvPr id="7" name="Picture 2">
            <a:extLst>
              <a:ext uri="{FF2B5EF4-FFF2-40B4-BE49-F238E27FC236}">
                <a16:creationId xmlns:a16="http://schemas.microsoft.com/office/drawing/2014/main" id="{A7BA72E1-466F-41DF-ADC1-31345D93A74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p:blipFill>
        <p:spPr bwMode="auto">
          <a:xfrm>
            <a:off x="8749480" y="3615799"/>
            <a:ext cx="1929406" cy="223422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C460BC4-24CC-4D49-84DB-F41B778BA6D7}"/>
              </a:ext>
            </a:extLst>
          </p:cNvPr>
          <p:cNvSpPr/>
          <p:nvPr/>
        </p:nvSpPr>
        <p:spPr>
          <a:xfrm>
            <a:off x="6690431" y="3457575"/>
            <a:ext cx="806801" cy="2342623"/>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8000" b="0" i="0" u="none" strike="noStrike" kern="1200" cap="none" spc="0" normalizeH="0" baseline="0" noProof="0" dirty="0">
                <a:ln w="28575">
                  <a:solidFill>
                    <a:srgbClr val="CC00CC"/>
                  </a:solidFill>
                </a:ln>
                <a:solidFill>
                  <a:srgbClr val="0000FF"/>
                </a:solidFill>
                <a:effectLst>
                  <a:glow rad="127000">
                    <a:srgbClr val="00FFFF"/>
                  </a:glow>
                  <a:outerShdw blurRad="50800" dist="50800" dir="5400000" sx="102000" sy="102000" algn="ctr" rotWithShape="0">
                    <a:srgbClr val="00FF00"/>
                  </a:outerShdw>
                </a:effectLst>
                <a:uLnTx/>
                <a:uFillTx/>
                <a:latin typeface="Snap ITC" panose="04040A07060A02020202" pitchFamily="82" charset="0"/>
                <a:ea typeface="+mn-ea"/>
                <a:cs typeface="+mn-cs"/>
              </a:rPr>
              <a:t>t</a:t>
            </a:r>
            <a:br>
              <a:rPr kumimoji="0" lang="en-CA" sz="8000" b="0" i="0" u="none" strike="noStrike" kern="1200" cap="none" spc="0" normalizeH="0" baseline="0" noProof="0" dirty="0">
                <a:ln w="28575">
                  <a:solidFill>
                    <a:srgbClr val="CC00CC"/>
                  </a:solidFill>
                </a:ln>
                <a:solidFill>
                  <a:srgbClr val="0000FF"/>
                </a:solidFill>
                <a:effectLst>
                  <a:glow rad="127000">
                    <a:srgbClr val="00FFFF"/>
                  </a:glow>
                  <a:outerShdw blurRad="50800" dist="50800" dir="5400000" sx="102000" sy="102000" algn="ctr" rotWithShape="0">
                    <a:srgbClr val="00FF00"/>
                  </a:outerShdw>
                </a:effectLst>
                <a:uLnTx/>
                <a:uFillTx/>
                <a:latin typeface="Snap ITC" panose="04040A07060A02020202" pitchFamily="82" charset="0"/>
                <a:ea typeface="+mn-ea"/>
                <a:cs typeface="+mn-cs"/>
              </a:rPr>
            </a:br>
            <a:r>
              <a:rPr kumimoji="0" lang="en-CA" sz="3600" b="0" i="0" u="none" strike="noStrike" kern="1200" cap="none" spc="0" normalizeH="0" baseline="0" noProof="0" dirty="0">
                <a:ln w="28575">
                  <a:solidFill>
                    <a:srgbClr val="CC00CC"/>
                  </a:solidFill>
                </a:ln>
                <a:solidFill>
                  <a:srgbClr val="0000FF"/>
                </a:solidFill>
                <a:effectLst>
                  <a:glow rad="127000">
                    <a:srgbClr val="00FFFF"/>
                  </a:glow>
                  <a:outerShdw blurRad="50800" dist="50800" dir="5400000" sx="102000" sy="102000" algn="ctr" rotWithShape="0">
                    <a:srgbClr val="00FF00"/>
                  </a:outerShdw>
                </a:effectLst>
                <a:uLnTx/>
                <a:uFillTx/>
                <a:latin typeface="Snap ITC" panose="04040A07060A02020202" pitchFamily="82" charset="0"/>
                <a:ea typeface="+mn-ea"/>
                <a:cs typeface="+mn-cs"/>
              </a:rPr>
              <a:t>a</a:t>
            </a:r>
            <a:br>
              <a:rPr kumimoji="0" lang="en-CA" sz="3600" b="0" i="0" u="none" strike="noStrike" kern="1200" cap="none" spc="0" normalizeH="0" baseline="0" noProof="0" dirty="0">
                <a:ln w="28575">
                  <a:solidFill>
                    <a:srgbClr val="CC00CC"/>
                  </a:solidFill>
                </a:ln>
                <a:solidFill>
                  <a:srgbClr val="0000FF"/>
                </a:solidFill>
                <a:effectLst>
                  <a:glow rad="127000">
                    <a:srgbClr val="00FFFF"/>
                  </a:glow>
                  <a:outerShdw blurRad="50800" dist="50800" dir="5400000" sx="102000" sy="102000" algn="ctr" rotWithShape="0">
                    <a:srgbClr val="00FF00"/>
                  </a:outerShdw>
                </a:effectLst>
                <a:uLnTx/>
                <a:uFillTx/>
                <a:latin typeface="Snap ITC" panose="04040A07060A02020202" pitchFamily="82" charset="0"/>
                <a:ea typeface="+mn-ea"/>
                <a:cs typeface="+mn-cs"/>
              </a:rPr>
            </a:br>
            <a:r>
              <a:rPr kumimoji="0" lang="en-CA" sz="3600" b="0" i="0" u="none" strike="noStrike" kern="1200" cap="none" spc="0" normalizeH="0" baseline="0" noProof="0" dirty="0">
                <a:ln w="28575">
                  <a:solidFill>
                    <a:srgbClr val="CC00CC"/>
                  </a:solidFill>
                </a:ln>
                <a:solidFill>
                  <a:srgbClr val="0000FF"/>
                </a:solidFill>
                <a:effectLst>
                  <a:glow rad="127000">
                    <a:srgbClr val="00FFFF"/>
                  </a:glow>
                  <a:outerShdw blurRad="50800" dist="50800" dir="5400000" sx="102000" sy="102000" algn="ctr" rotWithShape="0">
                    <a:srgbClr val="00FF00"/>
                  </a:outerShdw>
                </a:effectLst>
                <a:uLnTx/>
                <a:uFillTx/>
                <a:latin typeface="Snap ITC" panose="04040A07060A02020202" pitchFamily="82" charset="0"/>
                <a:ea typeface="+mn-ea"/>
                <a:cs typeface="+mn-cs"/>
              </a:rPr>
              <a:t>v</a:t>
            </a:r>
            <a:endParaRPr kumimoji="0" lang="en-CA"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9AE2432A-9814-4C06-8B20-6148D4D9582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561"/>
          <a:stretch/>
        </p:blipFill>
        <p:spPr>
          <a:xfrm>
            <a:off x="169339" y="3429000"/>
            <a:ext cx="2928702" cy="3285859"/>
          </a:xfrm>
          <a:prstGeom prst="rect">
            <a:avLst/>
          </a:prstGeom>
          <a:ln>
            <a:noFill/>
          </a:ln>
          <a:effectLst>
            <a:softEdge rad="112500"/>
          </a:effectLst>
        </p:spPr>
      </p:pic>
      <p:sp>
        <p:nvSpPr>
          <p:cNvPr id="4" name="Rectangle: Rounded Corners 3">
            <a:extLst>
              <a:ext uri="{FF2B5EF4-FFF2-40B4-BE49-F238E27FC236}">
                <a16:creationId xmlns:a16="http://schemas.microsoft.com/office/drawing/2014/main" id="{DA16A58C-2E67-4865-B4DC-EE65A99681C8}"/>
              </a:ext>
            </a:extLst>
          </p:cNvPr>
          <p:cNvSpPr/>
          <p:nvPr/>
        </p:nvSpPr>
        <p:spPr>
          <a:xfrm rot="20401925">
            <a:off x="96041" y="901452"/>
            <a:ext cx="5286822" cy="914400"/>
          </a:xfrm>
          <a:prstGeom prst="roundRect">
            <a:avLst/>
          </a:prstGeom>
          <a:solidFill>
            <a:srgbClr val="FF9900"/>
          </a:solidFill>
          <a:scene3d>
            <a:camera prst="orthographicFront"/>
            <a:lightRig rig="sunset" dir="t"/>
          </a:scene3d>
          <a:sp3d contourW="107950">
            <a:bevelT w="177800" h="133350" prst="angle"/>
            <a:contourClr>
              <a:srgbClr val="00B05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u="sng" dirty="0">
                <a:solidFill>
                  <a:schemeClr val="tx1"/>
                </a:solidFill>
              </a:rPr>
              <a:t>End</a:t>
            </a:r>
            <a:r>
              <a:rPr lang="en-CA" sz="2800" b="1" dirty="0">
                <a:solidFill>
                  <a:schemeClr val="tx1"/>
                </a:solidFill>
              </a:rPr>
              <a:t>, </a:t>
            </a:r>
            <a:r>
              <a:rPr lang="en-CA" sz="2800" b="1" u="sng" dirty="0">
                <a:solidFill>
                  <a:schemeClr val="tx1"/>
                </a:solidFill>
              </a:rPr>
              <a:t>for toda</a:t>
            </a:r>
            <a:r>
              <a:rPr lang="en-CA" sz="2800" b="1" dirty="0">
                <a:solidFill>
                  <a:schemeClr val="tx1"/>
                </a:solidFill>
              </a:rPr>
              <a:t>y!  </a:t>
            </a:r>
            <a:r>
              <a:rPr lang="en-CA" sz="2800" dirty="0"/>
              <a:t>Part </a:t>
            </a:r>
            <a:r>
              <a:rPr lang="en-CA" sz="2800" u="sng" dirty="0"/>
              <a:t>2</a:t>
            </a:r>
            <a:r>
              <a:rPr lang="en-CA" sz="2800" dirty="0"/>
              <a:t> will be - </a:t>
            </a:r>
          </a:p>
        </p:txBody>
      </p:sp>
      <p:sp>
        <p:nvSpPr>
          <p:cNvPr id="9" name="Slide Number Placeholder 3">
            <a:extLst>
              <a:ext uri="{FF2B5EF4-FFF2-40B4-BE49-F238E27FC236}">
                <a16:creationId xmlns:a16="http://schemas.microsoft.com/office/drawing/2014/main" id="{EECBF192-2EE1-7C48-DBF5-00DC3B7EEBC6}"/>
              </a:ext>
            </a:extLst>
          </p:cNvPr>
          <p:cNvSpPr>
            <a:spLocks noGrp="1"/>
          </p:cNvSpPr>
          <p:nvPr>
            <p:ph type="sldNum" sz="quarter" idx="12"/>
          </p:nvPr>
        </p:nvSpPr>
        <p:spPr>
          <a:xfrm>
            <a:off x="10678886" y="6492875"/>
            <a:ext cx="1371600" cy="365125"/>
          </a:xfrm>
        </p:spPr>
        <p:txBody>
          <a:bodyPr/>
          <a:lstStyle/>
          <a:p>
            <a:fld id="{CAB0B796-0BEC-434C-B7F9-2382C16E0666}" type="slidenum">
              <a:rPr lang="en-CA" smtClean="0">
                <a:solidFill>
                  <a:schemeClr val="bg1"/>
                </a:solidFill>
              </a:rPr>
              <a:t>88</a:t>
            </a:fld>
            <a:endParaRPr lang="en-CA" dirty="0">
              <a:solidFill>
                <a:schemeClr val="bg1"/>
              </a:solidFill>
            </a:endParaRPr>
          </a:p>
        </p:txBody>
      </p:sp>
      <p:sp>
        <p:nvSpPr>
          <p:cNvPr id="10" name="Rectangle 9">
            <a:extLst>
              <a:ext uri="{FF2B5EF4-FFF2-40B4-BE49-F238E27FC236}">
                <a16:creationId xmlns:a16="http://schemas.microsoft.com/office/drawing/2014/main" id="{E251727F-B30F-3DFF-50DA-037CB7FCCED2}"/>
              </a:ext>
            </a:extLst>
          </p:cNvPr>
          <p:cNvSpPr/>
          <p:nvPr/>
        </p:nvSpPr>
        <p:spPr>
          <a:xfrm>
            <a:off x="7652064" y="5338533"/>
            <a:ext cx="2194832" cy="923330"/>
          </a:xfrm>
          <a:prstGeom prst="rect">
            <a:avLst/>
          </a:prstGeom>
          <a:solidFill>
            <a:srgbClr val="43B68A"/>
          </a:solidFill>
          <a:effectLst>
            <a:softEdge rad="317500"/>
          </a:effectLst>
        </p:spPr>
        <p:txBody>
          <a:bodyPr wrap="none" lIns="91440" tIns="45720" rIns="91440" bIns="45720">
            <a:spAutoFit/>
            <a:scene3d>
              <a:camera prst="orthographicFront"/>
              <a:lightRig rig="soft" dir="t">
                <a:rot lat="0" lon="0" rev="15600000"/>
              </a:lightRig>
            </a:scene3d>
            <a:sp3d extrusionH="57150" prstMaterial="softEdge">
              <a:bevelT w="25400" h="38100" prst="softRound"/>
            </a:sp3d>
          </a:bodyPr>
          <a:lstStyle/>
          <a:p>
            <a:pPr algn="ctr"/>
            <a:r>
              <a:rPr lang="en-US" sz="5400" b="1" cap="none" spc="0" dirty="0">
                <a:ln/>
                <a:solidFill>
                  <a:schemeClr val="accent4">
                    <a:lumMod val="20000"/>
                    <a:lumOff val="80000"/>
                  </a:schemeClr>
                </a:solidFill>
                <a:effectLst>
                  <a:outerShdw blurRad="60007" dist="310007" dir="7680000" sy="30000" kx="1300200" algn="ctr" rotWithShape="0">
                    <a:prstClr val="black">
                      <a:alpha val="32000"/>
                    </a:prstClr>
                  </a:outerShdw>
                </a:effectLst>
                <a:latin typeface="Edwardian Script ITC" panose="030303020407070D0804" pitchFamily="66" charset="0"/>
              </a:rPr>
              <a:t>The End</a:t>
            </a:r>
          </a:p>
        </p:txBody>
      </p:sp>
    </p:spTree>
    <p:extLst>
      <p:ext uri="{BB962C8B-B14F-4D97-AF65-F5344CB8AC3E}">
        <p14:creationId xmlns:p14="http://schemas.microsoft.com/office/powerpoint/2010/main" val="235817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5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74000">
              <a:srgbClr val="00FFFF"/>
            </a:gs>
            <a:gs pos="88000">
              <a:srgbClr val="7030A0"/>
            </a:gs>
            <a:gs pos="100000">
              <a:srgbClr val="0000FF"/>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12" name="Picture 2" descr="C:\Users\Rae\Documents\A CF Desktop Feb 2021\Best CCC Logo Clear with colors in circle SMS.png">
            <a:extLst>
              <a:ext uri="{FF2B5EF4-FFF2-40B4-BE49-F238E27FC236}">
                <a16:creationId xmlns:a16="http://schemas.microsoft.com/office/drawing/2014/main" id="{5C953DDE-5C14-1B67-1BF0-08781D8ADE4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520975" y="5110479"/>
            <a:ext cx="1428750" cy="1478359"/>
          </a:xfrm>
          <a:prstGeom prst="rect">
            <a:avLst/>
          </a:prstGeom>
          <a:noFill/>
          <a:effectLst>
            <a:glow rad="228600">
              <a:srgbClr val="00B0F0">
                <a:alpha val="40000"/>
              </a:srgbClr>
            </a:glow>
          </a:effectLst>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64B61CD6-89E1-FCC0-0D4E-24AF7E6CE508}"/>
              </a:ext>
            </a:extLst>
          </p:cNvPr>
          <p:cNvSpPr/>
          <p:nvPr/>
        </p:nvSpPr>
        <p:spPr>
          <a:xfrm>
            <a:off x="1263458" y="5219463"/>
            <a:ext cx="3505200" cy="120032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7200" b="1" cap="none" spc="0" dirty="0">
                <a:ln w="11430"/>
                <a:solidFill>
                  <a:schemeClr val="accent4">
                    <a:lumMod val="60000"/>
                    <a:lumOff val="40000"/>
                  </a:schemeClr>
                </a:solidFill>
                <a:effectLst>
                  <a:outerShdw blurRad="50800" dist="39000" dir="5460000" algn="tl">
                    <a:srgbClr val="000000">
                      <a:alpha val="38000"/>
                    </a:srgbClr>
                  </a:outerShdw>
                </a:effectLst>
                <a:latin typeface="Edwardian Script ITC" pitchFamily="66" charset="0"/>
              </a:rPr>
              <a:t>Thank-you!</a:t>
            </a:r>
          </a:p>
        </p:txBody>
      </p:sp>
      <p:sp>
        <p:nvSpPr>
          <p:cNvPr id="18" name="Content Placeholder 2">
            <a:extLst>
              <a:ext uri="{FF2B5EF4-FFF2-40B4-BE49-F238E27FC236}">
                <a16:creationId xmlns:a16="http://schemas.microsoft.com/office/drawing/2014/main" id="{EEDCC641-5592-6D87-8D93-156508244165}"/>
              </a:ext>
            </a:extLst>
          </p:cNvPr>
          <p:cNvSpPr txBox="1">
            <a:spLocks/>
          </p:cNvSpPr>
          <p:nvPr/>
        </p:nvSpPr>
        <p:spPr>
          <a:xfrm>
            <a:off x="1409322" y="1077362"/>
            <a:ext cx="9826028" cy="3764238"/>
          </a:xfrm>
          <a:prstGeom prst="flowChartDelay">
            <a:avLst/>
          </a:prstGeom>
          <a:gradFill>
            <a:gsLst>
              <a:gs pos="31000">
                <a:srgbClr val="FFCCFF"/>
              </a:gs>
              <a:gs pos="63000">
                <a:srgbClr val="00FFFF"/>
              </a:gs>
              <a:gs pos="83000">
                <a:srgbClr val="7030A0"/>
              </a:gs>
              <a:gs pos="100000">
                <a:srgbClr val="0000FF"/>
              </a:gs>
            </a:gsLst>
            <a:path path="shape">
              <a:fillToRect l="50000" t="50000" r="50000" b="50000"/>
            </a:path>
          </a:gradFill>
          <a:scene3d>
            <a:camera prst="orthographicFront"/>
            <a:lightRig rig="threePt" dir="t"/>
          </a:scene3d>
          <a:sp3d>
            <a:bevelT w="152400" h="50800" prst="softRound"/>
          </a:sp3d>
        </p:spPr>
        <p:txBody>
          <a:bodyPr anchor="ctr">
            <a:normAutofit/>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4000" dirty="0">
                <a:ln w="28575">
                  <a:solidFill>
                    <a:srgbClr val="CC00CC"/>
                  </a:solidFill>
                </a:ln>
                <a:solidFill>
                  <a:srgbClr val="F74FEB"/>
                </a:solidFill>
                <a:effectLst>
                  <a:outerShdw blurRad="50800" dist="50800" dir="5400000" sx="102000" sy="102000" algn="ctr" rotWithShape="0">
                    <a:srgbClr val="00FF00"/>
                  </a:outerShdw>
                </a:effectLst>
                <a:latin typeface="Comic Sans MS" panose="030F0702030302020204" pitchFamily="66" charset="0"/>
                <a:ea typeface="+mn-ea"/>
                <a:cs typeface="+mn-cs"/>
              </a:rPr>
              <a:t>If you need assistance with  </a:t>
            </a:r>
            <a:br>
              <a:rPr lang="en-US" sz="4000" dirty="0">
                <a:ln w="28575">
                  <a:solidFill>
                    <a:srgbClr val="CC00CC"/>
                  </a:solidFill>
                </a:ln>
                <a:solidFill>
                  <a:srgbClr val="F74FEB"/>
                </a:solidFill>
                <a:effectLst>
                  <a:outerShdw blurRad="50800" dist="50800" dir="5400000" sx="102000" sy="102000" algn="ctr" rotWithShape="0">
                    <a:srgbClr val="00FF00"/>
                  </a:outerShdw>
                </a:effectLst>
                <a:latin typeface="Comic Sans MS" panose="030F0702030302020204" pitchFamily="66" charset="0"/>
                <a:ea typeface="+mn-ea"/>
                <a:cs typeface="+mn-cs"/>
              </a:rPr>
            </a:br>
            <a:r>
              <a:rPr lang="en-US" sz="4000" dirty="0">
                <a:ln w="28575">
                  <a:solidFill>
                    <a:srgbClr val="CC00CC"/>
                  </a:solidFill>
                </a:ln>
                <a:solidFill>
                  <a:srgbClr val="F74FEB"/>
                </a:solidFill>
                <a:effectLst>
                  <a:outerShdw blurRad="50800" dist="50800" dir="5400000" sx="102000" sy="102000" algn="ctr" rotWithShape="0">
                    <a:srgbClr val="00FF00"/>
                  </a:outerShdw>
                </a:effectLst>
                <a:latin typeface="Comic Sans MS" panose="030F0702030302020204" pitchFamily="66" charset="0"/>
              </a:rPr>
              <a:t>this study</a:t>
            </a:r>
            <a:r>
              <a:rPr lang="en-US" sz="4000" dirty="0">
                <a:ln w="28575">
                  <a:solidFill>
                    <a:srgbClr val="CC00CC"/>
                  </a:solidFill>
                </a:ln>
                <a:solidFill>
                  <a:srgbClr val="F74FEB"/>
                </a:solidFill>
                <a:effectLst>
                  <a:outerShdw blurRad="50800" dist="50800" dir="5400000" sx="102000" sy="102000" algn="ctr" rotWithShape="0">
                    <a:srgbClr val="00FF00"/>
                  </a:outerShdw>
                </a:effectLst>
                <a:latin typeface="Comic Sans MS" panose="030F0702030302020204" pitchFamily="66" charset="0"/>
                <a:ea typeface="+mn-ea"/>
                <a:cs typeface="+mn-cs"/>
              </a:rPr>
              <a:t>, please send your </a:t>
            </a:r>
            <a:br>
              <a:rPr lang="en-US" sz="4000" dirty="0">
                <a:ln w="28575">
                  <a:solidFill>
                    <a:srgbClr val="CC00CC"/>
                  </a:solidFill>
                </a:ln>
                <a:solidFill>
                  <a:srgbClr val="F74FEB"/>
                </a:solidFill>
                <a:effectLst>
                  <a:outerShdw blurRad="50800" dist="50800" dir="5400000" sx="102000" sy="102000" algn="ctr" rotWithShape="0">
                    <a:srgbClr val="00FF00"/>
                  </a:outerShdw>
                </a:effectLst>
                <a:latin typeface="Comic Sans MS" panose="030F0702030302020204" pitchFamily="66" charset="0"/>
                <a:ea typeface="+mn-ea"/>
                <a:cs typeface="+mn-cs"/>
              </a:rPr>
            </a:br>
            <a:r>
              <a:rPr lang="en-US" sz="4000" dirty="0">
                <a:ln w="28575">
                  <a:solidFill>
                    <a:srgbClr val="CC00CC"/>
                  </a:solidFill>
                </a:ln>
                <a:solidFill>
                  <a:srgbClr val="F74FEB"/>
                </a:solidFill>
                <a:effectLst>
                  <a:outerShdw blurRad="50800" dist="50800" dir="5400000" sx="102000" sy="102000" algn="ctr" rotWithShape="0">
                    <a:srgbClr val="00FF00"/>
                  </a:outerShdw>
                </a:effectLst>
                <a:latin typeface="Comic Sans MS" panose="030F0702030302020204" pitchFamily="66" charset="0"/>
                <a:ea typeface="+mn-ea"/>
                <a:cs typeface="+mn-cs"/>
              </a:rPr>
              <a:t>questions to </a:t>
            </a:r>
            <a:r>
              <a:rPr lang="en-US" sz="3200" b="1" dirty="0">
                <a:ln w="11430">
                  <a:solidFill>
                    <a:srgbClr val="002060"/>
                  </a:solidFill>
                </a:ln>
                <a:solidFill>
                  <a:schemeClr val="accent5">
                    <a:lumMod val="75000"/>
                  </a:schemeClr>
                </a:solidFill>
                <a:effectLst>
                  <a:outerShdw blurRad="50800" dist="39000" dir="5460000" algn="tl">
                    <a:srgbClr val="000000">
                      <a:alpha val="38000"/>
                    </a:srgbClr>
                  </a:outerShdw>
                </a:effectLst>
                <a:latin typeface="Segoe Print" pitchFamily="2" charset="0"/>
              </a:rPr>
              <a:t>Timothy </a:t>
            </a:r>
            <a:r>
              <a:rPr lang="en-US" sz="3200" b="1" dirty="0" err="1">
                <a:ln w="11430">
                  <a:solidFill>
                    <a:srgbClr val="002060"/>
                  </a:solidFill>
                </a:ln>
                <a:solidFill>
                  <a:schemeClr val="accent5">
                    <a:lumMod val="75000"/>
                  </a:schemeClr>
                </a:solidFill>
                <a:effectLst>
                  <a:outerShdw blurRad="50800" dist="39000" dir="5460000" algn="tl">
                    <a:srgbClr val="000000">
                      <a:alpha val="38000"/>
                    </a:srgbClr>
                  </a:outerShdw>
                </a:effectLst>
                <a:latin typeface="Segoe Print" pitchFamily="2" charset="0"/>
              </a:rPr>
              <a:t>Astleford</a:t>
            </a:r>
            <a:r>
              <a:rPr lang="en-US" sz="3200" b="1" dirty="0">
                <a:ln w="11430">
                  <a:solidFill>
                    <a:srgbClr val="002060"/>
                  </a:solidFill>
                </a:ln>
                <a:solidFill>
                  <a:schemeClr val="accent5">
                    <a:lumMod val="75000"/>
                  </a:schemeClr>
                </a:solidFill>
                <a:effectLst>
                  <a:outerShdw blurRad="50800" dist="39000" dir="5460000" algn="tl">
                    <a:srgbClr val="000000">
                      <a:alpha val="38000"/>
                    </a:srgbClr>
                  </a:outerShdw>
                </a:effectLst>
                <a:latin typeface="Segoe Print" pitchFamily="2" charset="0"/>
              </a:rPr>
              <a:t>:</a:t>
            </a:r>
          </a:p>
          <a:p>
            <a:pPr marL="0" indent="0" algn="ctr">
              <a:lnSpc>
                <a:spcPct val="100000"/>
              </a:lnSpc>
              <a:buNone/>
            </a:pPr>
            <a:endParaRPr lang="en-US" sz="3200" b="1" dirty="0">
              <a:ln w="11430">
                <a:solidFill>
                  <a:srgbClr val="002060"/>
                </a:solidFill>
              </a:ln>
              <a:solidFill>
                <a:schemeClr val="accent5">
                  <a:lumMod val="75000"/>
                </a:schemeClr>
              </a:solidFill>
              <a:effectLst>
                <a:outerShdw blurRad="50800" dist="39000" dir="5460000" algn="tl">
                  <a:srgbClr val="000000">
                    <a:alpha val="38000"/>
                  </a:srgbClr>
                </a:outerShdw>
              </a:effectLst>
              <a:latin typeface="Segoe Print" pitchFamily="2" charset="0"/>
            </a:endParaRPr>
          </a:p>
        </p:txBody>
      </p:sp>
      <p:pic>
        <p:nvPicPr>
          <p:cNvPr id="15" name="Picture 14" descr="C:\Users\Rae\Desktop\email icon.png">
            <a:extLst>
              <a:ext uri="{FF2B5EF4-FFF2-40B4-BE49-F238E27FC236}">
                <a16:creationId xmlns:a16="http://schemas.microsoft.com/office/drawing/2014/main" id="{07450AFA-C364-EBC9-7013-07B4B88A61B3}"/>
              </a:ext>
            </a:extLst>
          </p:cNvPr>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rcRect/>
          <a:stretch>
            <a:fillRect/>
          </a:stretch>
        </p:blipFill>
        <p:spPr bwMode="auto">
          <a:xfrm>
            <a:off x="9264229" y="2288406"/>
            <a:ext cx="1414657" cy="101946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C95B7EED-0346-6068-34F4-C9C3986B4D8B}"/>
              </a:ext>
            </a:extLst>
          </p:cNvPr>
          <p:cNvSpPr/>
          <p:nvPr/>
        </p:nvSpPr>
        <p:spPr>
          <a:xfrm>
            <a:off x="2672688" y="3701102"/>
            <a:ext cx="5511646" cy="461665"/>
          </a:xfrm>
          <a:prstGeom prst="rect">
            <a:avLst/>
          </a:prstGeom>
          <a:noFill/>
          <a:ln>
            <a:noFill/>
          </a:ln>
          <a:scene3d>
            <a:camera prst="orthographicFront"/>
            <a:lightRig rig="threePt" dir="t"/>
          </a:scene3d>
          <a:sp3d>
            <a:bevelT w="152400" h="50800" prst="softRound"/>
          </a:sp3d>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sp3d extrusionH="25400" contourW="8890">
              <a:bevelT w="38100" h="31750"/>
              <a:contourClr>
                <a:schemeClr val="accent2">
                  <a:shade val="75000"/>
                </a:schemeClr>
              </a:contourClr>
            </a:sp3d>
          </a:bodyPr>
          <a:lstStyle/>
          <a:p>
            <a:pPr algn="ctr"/>
            <a:r>
              <a:rPr lang="en-US" sz="2400" dirty="0">
                <a:latin typeface="Segoe Print" pitchFamily="2" charset="0"/>
                <a:hlinkClick r:id="rId5"/>
              </a:rPr>
              <a:t>questions</a:t>
            </a:r>
            <a:r>
              <a:rPr lang="en-US" sz="2400" dirty="0">
                <a:solidFill>
                  <a:srgbClr val="0037A4"/>
                </a:solidFill>
                <a:latin typeface="Segoe Print" pitchFamily="2" charset="0"/>
                <a:hlinkClick r:id="rId5"/>
              </a:rPr>
              <a:t>@studythecalendar.co</a:t>
            </a:r>
            <a:r>
              <a:rPr lang="en-US" sz="2400" dirty="0">
                <a:latin typeface="Segoe Print" pitchFamily="2" charset="0"/>
                <a:hlinkClick r:id="rId5"/>
              </a:rPr>
              <a:t>m</a:t>
            </a:r>
            <a:r>
              <a:rPr lang="en-US" sz="24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0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19" name="Slide Number Placeholder 3">
            <a:extLst>
              <a:ext uri="{FF2B5EF4-FFF2-40B4-BE49-F238E27FC236}">
                <a16:creationId xmlns:a16="http://schemas.microsoft.com/office/drawing/2014/main" id="{1261BB40-E966-870A-41F4-584B5716C791}"/>
              </a:ext>
            </a:extLst>
          </p:cNvPr>
          <p:cNvSpPr>
            <a:spLocks noGrp="1"/>
          </p:cNvSpPr>
          <p:nvPr>
            <p:ph type="sldNum" sz="quarter" idx="12"/>
          </p:nvPr>
        </p:nvSpPr>
        <p:spPr>
          <a:xfrm>
            <a:off x="9307286" y="6492875"/>
            <a:ext cx="2743200" cy="365125"/>
          </a:xfrm>
        </p:spPr>
        <p:txBody>
          <a:bodyPr/>
          <a:lstStyle/>
          <a:p>
            <a:fld id="{CAB0B796-0BEC-434C-B7F9-2382C16E0666}" type="slidenum">
              <a:rPr lang="en-CA" smtClean="0">
                <a:solidFill>
                  <a:schemeClr val="bg1"/>
                </a:solidFill>
              </a:rPr>
              <a:t>89</a:t>
            </a:fld>
            <a:endParaRPr lang="en-CA" dirty="0">
              <a:solidFill>
                <a:schemeClr val="bg1"/>
              </a:solidFill>
            </a:endParaRPr>
          </a:p>
        </p:txBody>
      </p:sp>
      <p:sp>
        <p:nvSpPr>
          <p:cNvPr id="13" name="Rectangle 12">
            <a:extLst>
              <a:ext uri="{FF2B5EF4-FFF2-40B4-BE49-F238E27FC236}">
                <a16:creationId xmlns:a16="http://schemas.microsoft.com/office/drawing/2014/main" id="{B628AC67-B510-B7B7-27EB-8287C183AD71}"/>
              </a:ext>
            </a:extLst>
          </p:cNvPr>
          <p:cNvSpPr/>
          <p:nvPr/>
        </p:nvSpPr>
        <p:spPr>
          <a:xfrm rot="21127155">
            <a:off x="6200880" y="5930688"/>
            <a:ext cx="4267199" cy="2137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prstTxWarp>
            <a:noAutofit/>
            <a:scene3d>
              <a:camera prst="orthographicFront"/>
              <a:lightRig rig="threePt" dir="t"/>
            </a:scene3d>
            <a:sp3d extrusionH="57150">
              <a:bevelT h="25400" prst="softRound"/>
            </a:sp3d>
          </a:bodyPr>
          <a:lstStyle/>
          <a:p>
            <a:pPr algn="ctr"/>
            <a:r>
              <a:rPr lang="en-US" sz="8000" b="1" dirty="0">
                <a:ln w="28575">
                  <a:solidFill>
                    <a:srgbClr val="0000FF"/>
                  </a:solidFill>
                </a:ln>
                <a:gradFill>
                  <a:gsLst>
                    <a:gs pos="42000">
                      <a:srgbClr val="FFFF00"/>
                    </a:gs>
                    <a:gs pos="71000">
                      <a:srgbClr val="00B0F0"/>
                    </a:gs>
                    <a:gs pos="67000">
                      <a:srgbClr val="EF755F">
                        <a:lumMod val="75000"/>
                      </a:srgbClr>
                    </a:gs>
                    <a:gs pos="6000">
                      <a:prstClr val="black"/>
                    </a:gs>
                  </a:gsLst>
                  <a:lin ang="5400000" scaled="1"/>
                </a:gradFill>
                <a:effectLst>
                  <a:glow rad="228600">
                    <a:schemeClr val="accent1">
                      <a:satMod val="175000"/>
                      <a:alpha val="40000"/>
                    </a:schemeClr>
                  </a:glow>
                </a:effectLst>
                <a:latin typeface="MV Boli" panose="02000500030200090000" pitchFamily="2" charset="0"/>
                <a:cs typeface="MV Boli" panose="02000500030200090000" pitchFamily="2" charset="0"/>
              </a:rPr>
              <a:t>Shalom!</a:t>
            </a:r>
            <a:endParaRPr lang="en-CA" sz="8000" dirty="0">
              <a:effectLst>
                <a:glow rad="228600">
                  <a:schemeClr val="accent1">
                    <a:satMod val="175000"/>
                    <a:alpha val="40000"/>
                  </a:schemeClr>
                </a:glow>
              </a:effectLst>
            </a:endParaRPr>
          </a:p>
        </p:txBody>
      </p:sp>
    </p:spTree>
    <p:extLst>
      <p:ext uri="{BB962C8B-B14F-4D97-AF65-F5344CB8AC3E}">
        <p14:creationId xmlns:p14="http://schemas.microsoft.com/office/powerpoint/2010/main" val="79346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300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2000"/>
                                        <p:tgtEl>
                                          <p:spTgt spid="14"/>
                                        </p:tgtEl>
                                      </p:cBhvr>
                                    </p:animEffect>
                                  </p:childTnLst>
                                </p:cTn>
                              </p:par>
                            </p:childTnLst>
                          </p:cTn>
                        </p:par>
                        <p:par>
                          <p:cTn id="8" fill="hold">
                            <p:stCondLst>
                              <p:cond delay="5000"/>
                            </p:stCondLst>
                            <p:childTnLst>
                              <p:par>
                                <p:cTn id="9" presetID="22" presetClass="entr" presetSubtype="8" fill="hold" grpId="0" nodeType="afterEffect">
                                  <p:stCondLst>
                                    <p:cond delay="25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 grpId="0"/>
    </p:bldLst>
  </p:timing>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was the creation of “the heaven” accomplished?</a:t>
            </a:r>
            <a:endParaRPr lang="en-CA" dirty="0"/>
          </a:p>
        </p:txBody>
      </p:sp>
      <p:sp>
        <p:nvSpPr>
          <p:cNvPr id="3" name="Content Placeholder 2"/>
          <p:cNvSpPr>
            <a:spLocks noGrp="1"/>
          </p:cNvSpPr>
          <p:nvPr>
            <p:ph idx="1"/>
          </p:nvPr>
        </p:nvSpPr>
        <p:spPr/>
        <p:txBody>
          <a:bodyPr>
            <a:normAutofit/>
          </a:bodyPr>
          <a:lstStyle/>
          <a:p>
            <a:pPr marL="0" indent="0">
              <a:buNone/>
            </a:pPr>
            <a:r>
              <a:rPr lang="en-US" b="1" dirty="0">
                <a:solidFill>
                  <a:srgbClr val="0070C0"/>
                </a:solidFill>
              </a:rPr>
              <a:t>Ps 33:6, 9  </a:t>
            </a:r>
            <a:r>
              <a:rPr lang="en-US" sz="2400" b="1" i="1" dirty="0">
                <a:solidFill>
                  <a:srgbClr val="0070C0"/>
                </a:solidFill>
              </a:rPr>
              <a:t>KJV</a:t>
            </a:r>
            <a:endParaRPr lang="en-US" dirty="0">
              <a:solidFill>
                <a:srgbClr val="0070C0"/>
              </a:solidFill>
            </a:endParaRPr>
          </a:p>
          <a:p>
            <a:r>
              <a:rPr lang="en-US" dirty="0"/>
              <a:t>6 By the word of Yahuah were the heavens made; and all the host of them by the breath of his mouth.</a:t>
            </a:r>
          </a:p>
          <a:p>
            <a:r>
              <a:rPr lang="en-US" dirty="0"/>
              <a:t>9 For he </a:t>
            </a:r>
            <a:r>
              <a:rPr lang="en-US" dirty="0" err="1"/>
              <a:t>spake</a:t>
            </a:r>
            <a:r>
              <a:rPr lang="en-US" dirty="0"/>
              <a:t>, and it was done; he commanded, and it stood fast.  </a:t>
            </a:r>
          </a:p>
          <a:p>
            <a:pPr marL="0" indent="0">
              <a:buNone/>
            </a:pPr>
            <a:r>
              <a:rPr lang="en-US" b="1" dirty="0">
                <a:solidFill>
                  <a:srgbClr val="0070C0"/>
                </a:solidFill>
              </a:rPr>
              <a:t>Ps 148:5, 3  </a:t>
            </a:r>
            <a:r>
              <a:rPr lang="en-US" sz="2400" b="1" i="1" dirty="0">
                <a:solidFill>
                  <a:srgbClr val="0070C0"/>
                </a:solidFill>
              </a:rPr>
              <a:t>KJV</a:t>
            </a:r>
          </a:p>
          <a:p>
            <a:r>
              <a:rPr lang="en-US" dirty="0"/>
              <a:t>5 Let them praise the name of Yahuah: for he commanded, and they were created.</a:t>
            </a:r>
          </a:p>
          <a:p>
            <a:r>
              <a:rPr lang="en-US" dirty="0"/>
              <a:t>3 Praise ye him, sun and moon: praise him, all ye stars of light.  </a:t>
            </a:r>
          </a:p>
          <a:p>
            <a:endParaRPr lang="en-US" dirty="0"/>
          </a:p>
          <a:p>
            <a:endParaRPr lang="en-CA" dirty="0"/>
          </a:p>
        </p:txBody>
      </p:sp>
      <p:sp>
        <p:nvSpPr>
          <p:cNvPr id="4" name="Slide Number Placeholder 3"/>
          <p:cNvSpPr>
            <a:spLocks noGrp="1"/>
          </p:cNvSpPr>
          <p:nvPr>
            <p:ph type="sldNum" sz="quarter" idx="12"/>
          </p:nvPr>
        </p:nvSpPr>
        <p:spPr/>
        <p:txBody>
          <a:bodyPr/>
          <a:lstStyle/>
          <a:p>
            <a:fld id="{CAB0B796-0BEC-434C-B7F9-2382C16E0666}" type="slidenum">
              <a:rPr lang="en-CA" smtClean="0"/>
              <a:t>90</a:t>
            </a:fld>
            <a:endParaRPr lang="en-CA"/>
          </a:p>
        </p:txBody>
      </p:sp>
    </p:spTree>
    <p:extLst>
      <p:ext uri="{BB962C8B-B14F-4D97-AF65-F5344CB8AC3E}">
        <p14:creationId xmlns:p14="http://schemas.microsoft.com/office/powerpoint/2010/main" val="11477151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t>Provisions for All of Earth’s Inhabitant’s</a:t>
            </a:r>
            <a:endParaRPr lang="en-CA" dirty="0"/>
          </a:p>
        </p:txBody>
      </p:sp>
      <p:sp>
        <p:nvSpPr>
          <p:cNvPr id="3" name="Content Placeholder 2"/>
          <p:cNvSpPr>
            <a:spLocks noGrp="1"/>
          </p:cNvSpPr>
          <p:nvPr>
            <p:ph sz="half" idx="1"/>
          </p:nvPr>
        </p:nvSpPr>
        <p:spPr/>
        <p:txBody>
          <a:bodyPr>
            <a:normAutofit fontScale="55000" lnSpcReduction="20000"/>
          </a:bodyPr>
          <a:lstStyle/>
          <a:p>
            <a:pPr marL="0" indent="0">
              <a:buNone/>
            </a:pPr>
            <a:r>
              <a:rPr lang="en-US" b="1" dirty="0">
                <a:solidFill>
                  <a:srgbClr val="0070C0"/>
                </a:solidFill>
              </a:rPr>
              <a:t>Ps 33:9  </a:t>
            </a:r>
            <a:r>
              <a:rPr lang="en-US" sz="2400" b="1" i="1" dirty="0">
                <a:solidFill>
                  <a:srgbClr val="0070C0"/>
                </a:solidFill>
              </a:rPr>
              <a:t>KJV</a:t>
            </a:r>
            <a:endParaRPr lang="en-US" dirty="0">
              <a:solidFill>
                <a:srgbClr val="0070C0"/>
              </a:solidFill>
            </a:endParaRPr>
          </a:p>
          <a:p>
            <a:pPr marL="457200" lvl="1" indent="0">
              <a:buNone/>
            </a:pPr>
            <a:r>
              <a:rPr lang="en-US" dirty="0"/>
              <a:t>9 For he </a:t>
            </a:r>
            <a:r>
              <a:rPr lang="en-US" dirty="0" err="1"/>
              <a:t>spake</a:t>
            </a:r>
            <a:r>
              <a:rPr lang="en-US" dirty="0"/>
              <a:t>, and it was done; he commanded, and it stood fast.</a:t>
            </a:r>
          </a:p>
          <a:p>
            <a:pPr marL="0" indent="0">
              <a:buNone/>
            </a:pPr>
            <a:r>
              <a:rPr lang="en-US" b="1" dirty="0">
                <a:solidFill>
                  <a:srgbClr val="0070C0"/>
                </a:solidFill>
              </a:rPr>
              <a:t>Ps 104:11-14, 16-18</a:t>
            </a:r>
          </a:p>
          <a:p>
            <a:pPr marL="457200" lvl="1" indent="0">
              <a:buNone/>
            </a:pPr>
            <a:r>
              <a:rPr lang="en-US" dirty="0"/>
              <a:t>11 They give drink to every beast of the field: the wild asses quench their thirst.</a:t>
            </a:r>
          </a:p>
          <a:p>
            <a:pPr marL="457200" lvl="1" indent="0">
              <a:buNone/>
            </a:pPr>
            <a:r>
              <a:rPr lang="en-US" dirty="0"/>
              <a:t>12 By them shall the fowls of the heaven have their habitation, which sing among the branches.</a:t>
            </a:r>
          </a:p>
          <a:p>
            <a:pPr marL="457200" lvl="1" indent="0">
              <a:buNone/>
            </a:pPr>
            <a:r>
              <a:rPr lang="en-US" dirty="0"/>
              <a:t>13 He </a:t>
            </a:r>
            <a:r>
              <a:rPr lang="en-US" dirty="0" err="1"/>
              <a:t>watereth</a:t>
            </a:r>
            <a:r>
              <a:rPr lang="en-US" dirty="0"/>
              <a:t> the hills from his chambers: the earth is satisfied with the fruit of thy works.</a:t>
            </a:r>
          </a:p>
          <a:p>
            <a:pPr marL="457200" lvl="1" indent="0">
              <a:buNone/>
            </a:pPr>
            <a:r>
              <a:rPr lang="en-US" dirty="0"/>
              <a:t>14 He </a:t>
            </a:r>
            <a:r>
              <a:rPr lang="en-US" dirty="0" err="1"/>
              <a:t>causeth</a:t>
            </a:r>
            <a:r>
              <a:rPr lang="en-US" dirty="0"/>
              <a:t> the grass to grow for the cattle, and herb for the service of man: that he may bring forth food out of the earth;</a:t>
            </a:r>
          </a:p>
          <a:p>
            <a:pPr marL="457200" lvl="1" indent="0">
              <a:buNone/>
            </a:pPr>
            <a:r>
              <a:rPr lang="en-US" dirty="0"/>
              <a:t>16 The trees of the LORD are full of sap; the cedars of Lebanon, which he hath planted;</a:t>
            </a:r>
          </a:p>
          <a:p>
            <a:pPr marL="457200" lvl="1" indent="0">
              <a:buNone/>
            </a:pPr>
            <a:r>
              <a:rPr lang="en-US" dirty="0"/>
              <a:t>17 Where the birds make their nests: as for the stork, the fir trees are her house.</a:t>
            </a:r>
          </a:p>
          <a:p>
            <a:pPr marL="457200" lvl="1" indent="0">
              <a:buNone/>
            </a:pPr>
            <a:r>
              <a:rPr lang="en-US" dirty="0"/>
              <a:t>18 The high hills are a refuge for the wild goats; and the rocks for the conies.</a:t>
            </a:r>
          </a:p>
          <a:p>
            <a:pPr marL="457200" lvl="1" indent="0">
              <a:buNone/>
            </a:pPr>
            <a:r>
              <a:rPr lang="en-US" dirty="0"/>
              <a:t>KJV</a:t>
            </a:r>
          </a:p>
          <a:p>
            <a:pPr marL="0" indent="0">
              <a:buNone/>
            </a:pPr>
            <a:r>
              <a:rPr lang="en-US" b="1" dirty="0">
                <a:solidFill>
                  <a:srgbClr val="0070C0"/>
                </a:solidFill>
              </a:rPr>
              <a:t>Ps 115:16</a:t>
            </a:r>
          </a:p>
          <a:p>
            <a:pPr marL="457200" lvl="1" indent="0">
              <a:buNone/>
            </a:pPr>
            <a:r>
              <a:rPr lang="en-US" dirty="0"/>
              <a:t>16 The heaven, even the heavens, are Yahuah’s: but the earth hath he given to the children of men.  </a:t>
            </a:r>
            <a:r>
              <a:rPr lang="en-US" sz="1900" i="1" dirty="0"/>
              <a:t>KJV</a:t>
            </a:r>
            <a:endParaRPr lang="en-US" dirty="0"/>
          </a:p>
          <a:p>
            <a:pPr marL="0" indent="0">
              <a:buNone/>
            </a:pPr>
            <a:r>
              <a:rPr lang="en-US" dirty="0"/>
              <a:t>  </a:t>
            </a:r>
          </a:p>
          <a:p>
            <a:endParaRPr lang="en-CA" dirty="0"/>
          </a:p>
        </p:txBody>
      </p:sp>
      <p:sp>
        <p:nvSpPr>
          <p:cNvPr id="6" name="Content Placeholder 5"/>
          <p:cNvSpPr>
            <a:spLocks noGrp="1"/>
          </p:cNvSpPr>
          <p:nvPr>
            <p:ph sz="half" idx="2"/>
          </p:nvPr>
        </p:nvSpPr>
        <p:spPr>
          <a:xfrm>
            <a:off x="6172200" y="1825625"/>
            <a:ext cx="5181600" cy="4351338"/>
          </a:xfrm>
        </p:spPr>
        <p:txBody>
          <a:bodyPr>
            <a:normAutofit fontScale="55000" lnSpcReduction="20000"/>
          </a:bodyPr>
          <a:lstStyle/>
          <a:p>
            <a:pPr marL="0" indent="0">
              <a:buNone/>
            </a:pPr>
            <a:endParaRPr lang="en-US" b="1" dirty="0"/>
          </a:p>
          <a:p>
            <a:pPr marL="514350" indent="-514350">
              <a:buFont typeface="+mj-lt"/>
              <a:buAutoNum type="arabicPeriod"/>
            </a:pPr>
            <a:r>
              <a:rPr lang="en-US" b="1" dirty="0"/>
              <a:t>Water</a:t>
            </a:r>
            <a:r>
              <a:rPr lang="en-US" dirty="0"/>
              <a:t> was provided for the animals of the sky, sea and land.  </a:t>
            </a:r>
            <a:r>
              <a:rPr lang="en-US" dirty="0" err="1"/>
              <a:t>Vs</a:t>
            </a:r>
            <a:r>
              <a:rPr lang="en-US" dirty="0"/>
              <a:t> 11</a:t>
            </a:r>
          </a:p>
          <a:p>
            <a:pPr marL="514350" indent="-514350">
              <a:buFont typeface="+mj-lt"/>
              <a:buAutoNum type="arabicPeriod"/>
            </a:pPr>
            <a:r>
              <a:rPr lang="en-US" dirty="0"/>
              <a:t>The branches of the </a:t>
            </a:r>
            <a:r>
              <a:rPr lang="en-US" b="1" dirty="0"/>
              <a:t>trees</a:t>
            </a:r>
            <a:r>
              <a:rPr lang="en-US" dirty="0"/>
              <a:t> are provided for the birds to have their habitation. </a:t>
            </a:r>
            <a:r>
              <a:rPr lang="en-US" dirty="0" err="1"/>
              <a:t>Vs</a:t>
            </a:r>
            <a:r>
              <a:rPr lang="en-US" dirty="0"/>
              <a:t> 12 </a:t>
            </a:r>
          </a:p>
          <a:p>
            <a:pPr marL="514350" indent="-514350">
              <a:buFont typeface="+mj-lt"/>
              <a:buAutoNum type="arabicPeriod"/>
            </a:pPr>
            <a:r>
              <a:rPr lang="en-US" dirty="0"/>
              <a:t>Water is also provided so the earth can bring forth bountiful harvests of food for earth’s inhabitants. </a:t>
            </a:r>
            <a:r>
              <a:rPr lang="en-US" dirty="0" err="1"/>
              <a:t>Vs</a:t>
            </a:r>
            <a:r>
              <a:rPr lang="en-US" dirty="0"/>
              <a:t> 13 </a:t>
            </a:r>
          </a:p>
          <a:p>
            <a:pPr marL="514350" indent="-514350">
              <a:buFont typeface="+mj-lt"/>
              <a:buAutoNum type="arabicPeriod"/>
            </a:pPr>
            <a:r>
              <a:rPr lang="en-US" b="1" dirty="0"/>
              <a:t>Grass</a:t>
            </a:r>
            <a:r>
              <a:rPr lang="en-US" dirty="0"/>
              <a:t> is provided as food for the cattle.  </a:t>
            </a:r>
            <a:r>
              <a:rPr lang="en-US" dirty="0" err="1"/>
              <a:t>Vs</a:t>
            </a:r>
            <a:r>
              <a:rPr lang="en-US" dirty="0"/>
              <a:t> 14 </a:t>
            </a:r>
          </a:p>
          <a:p>
            <a:pPr marL="514350" indent="-514350">
              <a:buFont typeface="+mj-lt"/>
              <a:buAutoNum type="arabicPeriod"/>
            </a:pPr>
            <a:r>
              <a:rPr lang="en-US" b="1" dirty="0"/>
              <a:t>Herbs</a:t>
            </a:r>
            <a:r>
              <a:rPr lang="en-US" dirty="0"/>
              <a:t> are provided as food for man. </a:t>
            </a:r>
            <a:r>
              <a:rPr lang="en-US" dirty="0" err="1"/>
              <a:t>Vs</a:t>
            </a:r>
            <a:r>
              <a:rPr lang="en-US" dirty="0"/>
              <a:t> 14 </a:t>
            </a:r>
          </a:p>
          <a:p>
            <a:pPr marL="514350" indent="-514350">
              <a:buFont typeface="+mj-lt"/>
              <a:buAutoNum type="arabicPeriod"/>
            </a:pPr>
            <a:r>
              <a:rPr lang="en-US" dirty="0"/>
              <a:t>Trees were planted by the Word of His Command for the bird’s nests. </a:t>
            </a:r>
            <a:r>
              <a:rPr lang="en-US" dirty="0" err="1"/>
              <a:t>Vss</a:t>
            </a:r>
            <a:r>
              <a:rPr lang="en-US" dirty="0"/>
              <a:t> 16 &amp; 17</a:t>
            </a:r>
          </a:p>
          <a:p>
            <a:pPr marL="514350" indent="-514350">
              <a:buFont typeface="+mj-lt"/>
              <a:buAutoNum type="arabicPeriod"/>
            </a:pPr>
            <a:r>
              <a:rPr lang="en-US" b="1" dirty="0"/>
              <a:t>High hills </a:t>
            </a:r>
            <a:r>
              <a:rPr lang="en-US" dirty="0"/>
              <a:t>provide a home for the wild goats; </a:t>
            </a:r>
            <a:r>
              <a:rPr lang="en-US" b="1" dirty="0"/>
              <a:t>rocks</a:t>
            </a:r>
            <a:r>
              <a:rPr lang="en-US" dirty="0"/>
              <a:t> for homes of the rock badgers. </a:t>
            </a:r>
            <a:r>
              <a:rPr lang="en-US" dirty="0" err="1"/>
              <a:t>Vs</a:t>
            </a:r>
            <a:r>
              <a:rPr lang="en-US" dirty="0"/>
              <a:t> 18</a:t>
            </a:r>
          </a:p>
          <a:p>
            <a:pPr marL="0" indent="0">
              <a:buNone/>
            </a:pPr>
            <a:r>
              <a:rPr lang="en-US" dirty="0"/>
              <a:t>By the end of verse 1, everything was ready and in perfect order for the earth to receive Yahuah’s intended inhabitant’s including the birds of the air, the beasts of the seas and land; AND mankind as His crowning act of creation.  For a short season the earth must have resembled His most perfect garden.</a:t>
            </a:r>
          </a:p>
          <a:p>
            <a:pPr marL="514350" indent="-514350">
              <a:buFont typeface="+mj-lt"/>
              <a:buAutoNum type="arabicPeriod"/>
            </a:pPr>
            <a:endParaRPr lang="en-CA" dirty="0"/>
          </a:p>
        </p:txBody>
      </p:sp>
      <p:sp>
        <p:nvSpPr>
          <p:cNvPr id="4" name="Slide Number Placeholder 3"/>
          <p:cNvSpPr>
            <a:spLocks noGrp="1"/>
          </p:cNvSpPr>
          <p:nvPr>
            <p:ph type="sldNum" sz="quarter" idx="12"/>
          </p:nvPr>
        </p:nvSpPr>
        <p:spPr/>
        <p:txBody>
          <a:bodyPr/>
          <a:lstStyle/>
          <a:p>
            <a:fld id="{CAB0B796-0BEC-434C-B7F9-2382C16E0666}" type="slidenum">
              <a:rPr lang="en-CA" smtClean="0"/>
              <a:t>91</a:t>
            </a:fld>
            <a:endParaRPr lang="en-CA"/>
          </a:p>
        </p:txBody>
      </p:sp>
      <p:sp>
        <p:nvSpPr>
          <p:cNvPr id="7" name="Rectangle 6"/>
          <p:cNvSpPr/>
          <p:nvPr/>
        </p:nvSpPr>
        <p:spPr>
          <a:xfrm>
            <a:off x="728662" y="5798145"/>
            <a:ext cx="10734675" cy="92333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a:ln/>
                <a:solidFill>
                  <a:schemeClr val="accent3"/>
                </a:solidFill>
              </a:rPr>
              <a:t>Would Yahuah leave His signature?</a:t>
            </a:r>
          </a:p>
        </p:txBody>
      </p:sp>
    </p:spTree>
    <p:extLst>
      <p:ext uri="{BB962C8B-B14F-4D97-AF65-F5344CB8AC3E}">
        <p14:creationId xmlns:p14="http://schemas.microsoft.com/office/powerpoint/2010/main" val="20047596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AB0B796-0BEC-434C-B7F9-2382C16E0666}" type="slidenum">
              <a:rPr lang="en-CA" smtClean="0"/>
              <a:t>92</a:t>
            </a:fld>
            <a:endParaRPr lang="en-CA"/>
          </a:p>
        </p:txBody>
      </p:sp>
      <p:sp>
        <p:nvSpPr>
          <p:cNvPr id="5" name="Title 1"/>
          <p:cNvSpPr>
            <a:spLocks noGrp="1"/>
          </p:cNvSpPr>
          <p:nvPr>
            <p:ph type="title"/>
          </p:nvPr>
        </p:nvSpPr>
        <p:spPr>
          <a:xfrm>
            <a:off x="165100" y="64813"/>
            <a:ext cx="11864143" cy="1280890"/>
          </a:xfrm>
        </p:spPr>
        <p:txBody>
          <a:bodyPr>
            <a:normAutofit fontScale="90000"/>
            <a:scene3d>
              <a:camera prst="orthographicFront"/>
              <a:lightRig rig="threePt" dir="t"/>
            </a:scene3d>
            <a:sp3d extrusionH="57150">
              <a:bevelT w="38100" h="38100"/>
            </a:sp3d>
          </a:bodyPr>
          <a:lstStyle/>
          <a:p>
            <a:pPr algn="ctr"/>
            <a:r>
              <a:rPr lang="en-US" b="1" dirty="0">
                <a:solidFill>
                  <a:srgbClr val="0070C0"/>
                </a:solidFill>
                <a:latin typeface="Arial Rounded MT Bold" panose="020F0704030504030204" pitchFamily="34" charset="0"/>
              </a:rPr>
              <a:t>Was Yahuah’s creation accomplished literally?</a:t>
            </a:r>
            <a:endParaRPr lang="en-CA" b="1" dirty="0">
              <a:solidFill>
                <a:srgbClr val="0070C0"/>
              </a:solidFill>
              <a:latin typeface="Arial Rounded MT Bold" panose="020F0704030504030204" pitchFamily="34" charset="0"/>
            </a:endParaRPr>
          </a:p>
        </p:txBody>
      </p:sp>
      <p:sp>
        <p:nvSpPr>
          <p:cNvPr id="6" name="Content Placeholder 2"/>
          <p:cNvSpPr>
            <a:spLocks noGrp="1"/>
          </p:cNvSpPr>
          <p:nvPr>
            <p:ph idx="1"/>
          </p:nvPr>
        </p:nvSpPr>
        <p:spPr>
          <a:xfrm>
            <a:off x="608559" y="1154956"/>
            <a:ext cx="10745241" cy="4064744"/>
          </a:xfrm>
        </p:spPr>
        <p:txBody>
          <a:bodyPr>
            <a:normAutofit/>
            <a:scene3d>
              <a:camera prst="orthographicFront"/>
              <a:lightRig rig="threePt" dir="t"/>
            </a:scene3d>
            <a:sp3d extrusionH="57150">
              <a:bevelT w="38100" h="38100"/>
            </a:sp3d>
          </a:bodyPr>
          <a:lstStyle/>
          <a:p>
            <a:r>
              <a:rPr lang="en-US" sz="2000" b="1" dirty="0">
                <a:hlinkClick r:id="rId2"/>
              </a:rPr>
              <a:t>Hebrews 11:3</a:t>
            </a:r>
            <a:r>
              <a:rPr lang="en-US" sz="2000" dirty="0"/>
              <a:t>  By faith we understand that the universe was formed at </a:t>
            </a:r>
            <a:r>
              <a:rPr lang="en-US" sz="2000" b="1" dirty="0">
                <a:solidFill>
                  <a:schemeClr val="accent2">
                    <a:lumMod val="50000"/>
                  </a:schemeClr>
                </a:solidFill>
              </a:rPr>
              <a:t>Yahuah's</a:t>
            </a:r>
            <a:r>
              <a:rPr lang="en-US" sz="2000" dirty="0"/>
              <a:t> command, so that what is seen was not made out of what was visible.</a:t>
            </a:r>
          </a:p>
          <a:p>
            <a:r>
              <a:rPr lang="en-US" sz="2000" b="1" dirty="0">
                <a:hlinkClick r:id="rId3"/>
              </a:rPr>
              <a:t>Psalm 147:18</a:t>
            </a:r>
            <a:r>
              <a:rPr lang="en-US" sz="2000" dirty="0"/>
              <a:t>  He sends forth His word and melts them; He unleashes His winds, and the waters flow.  </a:t>
            </a:r>
          </a:p>
          <a:p>
            <a:r>
              <a:rPr lang="en-US" sz="2000" b="1" dirty="0">
                <a:hlinkClick r:id="rId4"/>
              </a:rPr>
              <a:t>Psalm 148:5</a:t>
            </a:r>
            <a:r>
              <a:rPr lang="en-US" sz="2000" dirty="0"/>
              <a:t>  Let them praise the name of </a:t>
            </a:r>
            <a:r>
              <a:rPr lang="en-US" sz="2000" b="1" dirty="0">
                <a:solidFill>
                  <a:schemeClr val="accent2">
                    <a:lumMod val="50000"/>
                  </a:schemeClr>
                </a:solidFill>
              </a:rPr>
              <a:t>Yahuah</a:t>
            </a:r>
            <a:r>
              <a:rPr lang="en-US" sz="2000" dirty="0"/>
              <a:t>, for He gave the command and they were created.  </a:t>
            </a:r>
          </a:p>
          <a:p>
            <a:r>
              <a:rPr lang="en-US" sz="2000" b="1" dirty="0">
                <a:hlinkClick r:id="rId5"/>
              </a:rPr>
              <a:t>Lamentations 3:37</a:t>
            </a:r>
            <a:r>
              <a:rPr lang="en-US" sz="2000" dirty="0"/>
              <a:t>  Who has spoken and it came to pass, unless Yahuah has ordained it?</a:t>
            </a:r>
          </a:p>
          <a:p>
            <a:r>
              <a:rPr lang="en-US" sz="2000" b="1" dirty="0">
                <a:hlinkClick r:id="rId6"/>
              </a:rPr>
              <a:t>Psalm 33:6</a:t>
            </a:r>
            <a:r>
              <a:rPr lang="en-US" sz="2000" dirty="0"/>
              <a:t>  By the word of </a:t>
            </a:r>
            <a:r>
              <a:rPr lang="en-US" sz="2000" b="1" dirty="0">
                <a:solidFill>
                  <a:schemeClr val="accent2">
                    <a:lumMod val="50000"/>
                  </a:schemeClr>
                </a:solidFill>
              </a:rPr>
              <a:t>Yahuah</a:t>
            </a:r>
            <a:r>
              <a:rPr lang="en-US" sz="2000" dirty="0"/>
              <a:t> were the heavens made; and all the host of them by the breath of his mouth.</a:t>
            </a:r>
          </a:p>
          <a:p>
            <a:r>
              <a:rPr lang="en-US" sz="2000" b="1" dirty="0">
                <a:hlinkClick r:id="rId7"/>
              </a:rPr>
              <a:t>Colossians 1:16,17</a:t>
            </a:r>
            <a:r>
              <a:rPr lang="en-US" sz="2000" dirty="0"/>
              <a:t>  For by him were all things created, that are in heaven, and that are in earth, visible and invisible, whether </a:t>
            </a:r>
            <a:r>
              <a:rPr lang="en-US" sz="2000" i="1" dirty="0"/>
              <a:t>they be</a:t>
            </a:r>
            <a:r>
              <a:rPr lang="en-US" sz="2000" dirty="0"/>
              <a:t> thrones, or dominions, or principalities, or powers: all things were created by him, and for him: …</a:t>
            </a:r>
          </a:p>
        </p:txBody>
      </p:sp>
    </p:spTree>
    <p:extLst>
      <p:ext uri="{BB962C8B-B14F-4D97-AF65-F5344CB8AC3E}">
        <p14:creationId xmlns:p14="http://schemas.microsoft.com/office/powerpoint/2010/main" val="32357263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30884</TotalTime>
  <Words>6224</Words>
  <Application>Microsoft Office PowerPoint</Application>
  <PresentationFormat>Widescreen</PresentationFormat>
  <Paragraphs>628</Paragraphs>
  <Slides>92</Slides>
  <Notes>23</Notes>
  <HiddenSlides>3</HiddenSlides>
  <MMClips>0</MMClips>
  <ScaleCrop>false</ScaleCrop>
  <HeadingPairs>
    <vt:vector size="6" baseType="variant">
      <vt:variant>
        <vt:lpstr>Fonts Used</vt:lpstr>
      </vt:variant>
      <vt:variant>
        <vt:i4>31</vt:i4>
      </vt:variant>
      <vt:variant>
        <vt:lpstr>Theme</vt:lpstr>
      </vt:variant>
      <vt:variant>
        <vt:i4>3</vt:i4>
      </vt:variant>
      <vt:variant>
        <vt:lpstr>Slide Titles</vt:lpstr>
      </vt:variant>
      <vt:variant>
        <vt:i4>92</vt:i4>
      </vt:variant>
    </vt:vector>
  </HeadingPairs>
  <TitlesOfParts>
    <vt:vector size="126" baseType="lpstr">
      <vt:lpstr>Aharoni</vt:lpstr>
      <vt:lpstr>Algerian</vt:lpstr>
      <vt:lpstr>Arial</vt:lpstr>
      <vt:lpstr>Arial</vt:lpstr>
      <vt:lpstr>Arial Black</vt:lpstr>
      <vt:lpstr>Arial Rounded MT Bold</vt:lpstr>
      <vt:lpstr>Calibri</vt:lpstr>
      <vt:lpstr>Calibri Light</vt:lpstr>
      <vt:lpstr>Calibri,Bold</vt:lpstr>
      <vt:lpstr>Calibri,Italic</vt:lpstr>
      <vt:lpstr>Colonna MT</vt:lpstr>
      <vt:lpstr>Comic Sans MS</vt:lpstr>
      <vt:lpstr>Cooper Black</vt:lpstr>
      <vt:lpstr>Copperplate Gothic Bold</vt:lpstr>
      <vt:lpstr>Edwardian Script ITC</vt:lpstr>
      <vt:lpstr>Georgia</vt:lpstr>
      <vt:lpstr>Georgia,Italic</vt:lpstr>
      <vt:lpstr>MV Boli</vt:lpstr>
      <vt:lpstr>Poor Richard</vt:lpstr>
      <vt:lpstr>Rockwell</vt:lpstr>
      <vt:lpstr>Rockwell Condensed</vt:lpstr>
      <vt:lpstr>Rockwell Extra Bold</vt:lpstr>
      <vt:lpstr>Segoe Print</vt:lpstr>
      <vt:lpstr>Segoe UI Black</vt:lpstr>
      <vt:lpstr>Showcard Gothic</vt:lpstr>
      <vt:lpstr>Snap ITC</vt:lpstr>
      <vt:lpstr>Stencil</vt:lpstr>
      <vt:lpstr>Times New Roman</vt:lpstr>
      <vt:lpstr>TITUS Cyberbit Basic</vt:lpstr>
      <vt:lpstr>Verdana</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Introduction to aleph &amp; tav</vt:lpstr>
      <vt:lpstr>PowerPoint Presentation</vt:lpstr>
      <vt:lpstr>This  study  ON  the  1st CYCLE  of  creation,  questions     the  word      (found in)  gen 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Most specific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J. Parkhurst.  A Hebrew Lexicon  pg. 47     Gen 1:2 a</vt:lpstr>
      <vt:lpstr> J. Parkhurst.  A Hebrew Lexicon  pg. 47     Gen 1:2 a</vt:lpstr>
      <vt:lpstr> J. Parkhurst.  A Hebrew Lexicon  pg. 47     Gen 1:2 a</vt:lpstr>
      <vt:lpstr> J. Parkhurst.  A Hebrew Lexicon  pg. 47     PRETER?</vt:lpstr>
      <vt:lpstr>PowerPoint Presentation</vt:lpstr>
      <vt:lpstr>PowerPoint Presentation</vt:lpstr>
      <vt:lpstr>PowerPoint Presentation</vt:lpstr>
      <vt:lpstr>Questions for you!   Why does it seem that the Tav has been “dropped”? Is there something to be gained by removing a simple Tav?</vt:lpstr>
      <vt:lpstr>PowerPoint Presentation</vt:lpstr>
      <vt:lpstr>PowerPoint Presentation</vt:lpstr>
      <vt:lpstr>How was the creation of “the heaven” accomplished?</vt:lpstr>
      <vt:lpstr>Provisions for All of Earth’s Inhabitant’s</vt:lpstr>
      <vt:lpstr>Was Yahuah’s creation accomplished literally?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Timothy</dc:creator>
  <cp:lastModifiedBy>User55</cp:lastModifiedBy>
  <cp:revision>1762</cp:revision>
  <cp:lastPrinted>2024-07-27T15:50:57Z</cp:lastPrinted>
  <dcterms:created xsi:type="dcterms:W3CDTF">2021-12-27T17:49:05Z</dcterms:created>
  <dcterms:modified xsi:type="dcterms:W3CDTF">2024-07-31T07:35:03Z</dcterms:modified>
</cp:coreProperties>
</file>