
<file path=[Content_Types].xml><?xml version="1.0" encoding="utf-8"?>
<Types xmlns="http://schemas.openxmlformats.org/package/2006/content-types">
  <Default Extension="crdownload" ContentType="image/png"/>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slideshow.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comment1.xml" ContentType="application/vnd.openxmlformats-officedocument.presentationml.comment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omments/comment2.xml" ContentType="application/vnd.openxmlformats-officedocument.presentationml.comment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omments/comment3.xml" ContentType="application/vnd.openxmlformats-officedocument.presentationml.comments+xml"/>
  <Override PartName="/ppt/comments/comment4.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00"/>
  </p:notesMasterIdLst>
  <p:handoutMasterIdLst>
    <p:handoutMasterId r:id="rId101"/>
  </p:handoutMasterIdLst>
  <p:sldIdLst>
    <p:sldId id="256" r:id="rId3"/>
    <p:sldId id="517" r:id="rId4"/>
    <p:sldId id="524" r:id="rId5"/>
    <p:sldId id="516" r:id="rId6"/>
    <p:sldId id="550" r:id="rId7"/>
    <p:sldId id="551" r:id="rId8"/>
    <p:sldId id="552" r:id="rId9"/>
    <p:sldId id="553" r:id="rId10"/>
    <p:sldId id="554" r:id="rId11"/>
    <p:sldId id="555" r:id="rId12"/>
    <p:sldId id="556" r:id="rId13"/>
    <p:sldId id="564" r:id="rId14"/>
    <p:sldId id="565" r:id="rId15"/>
    <p:sldId id="566" r:id="rId16"/>
    <p:sldId id="567" r:id="rId17"/>
    <p:sldId id="568" r:id="rId18"/>
    <p:sldId id="569" r:id="rId19"/>
    <p:sldId id="570" r:id="rId20"/>
    <p:sldId id="362" r:id="rId21"/>
    <p:sldId id="372" r:id="rId22"/>
    <p:sldId id="484" r:id="rId23"/>
    <p:sldId id="373" r:id="rId24"/>
    <p:sldId id="595" r:id="rId25"/>
    <p:sldId id="288" r:id="rId26"/>
    <p:sldId id="289" r:id="rId27"/>
    <p:sldId id="528" r:id="rId28"/>
    <p:sldId id="364" r:id="rId29"/>
    <p:sldId id="609" r:id="rId30"/>
    <p:sldId id="608" r:id="rId31"/>
    <p:sldId id="259" r:id="rId32"/>
    <p:sldId id="346" r:id="rId33"/>
    <p:sldId id="529" r:id="rId34"/>
    <p:sldId id="262" r:id="rId35"/>
    <p:sldId id="530" r:id="rId36"/>
    <p:sldId id="367" r:id="rId37"/>
    <p:sldId id="263" r:id="rId38"/>
    <p:sldId id="368" r:id="rId39"/>
    <p:sldId id="531" r:id="rId40"/>
    <p:sldId id="264" r:id="rId41"/>
    <p:sldId id="348" r:id="rId42"/>
    <p:sldId id="359" r:id="rId43"/>
    <p:sldId id="349" r:id="rId44"/>
    <p:sldId id="357" r:id="rId45"/>
    <p:sldId id="358" r:id="rId46"/>
    <p:sldId id="360" r:id="rId47"/>
    <p:sldId id="266" r:id="rId48"/>
    <p:sldId id="353" r:id="rId49"/>
    <p:sldId id="354" r:id="rId50"/>
    <p:sldId id="355" r:id="rId51"/>
    <p:sldId id="385" r:id="rId52"/>
    <p:sldId id="396" r:id="rId53"/>
    <p:sldId id="397" r:id="rId54"/>
    <p:sldId id="472" r:id="rId55"/>
    <p:sldId id="400" r:id="rId56"/>
    <p:sldId id="398" r:id="rId57"/>
    <p:sldId id="401" r:id="rId58"/>
    <p:sldId id="402" r:id="rId59"/>
    <p:sldId id="403" r:id="rId60"/>
    <p:sldId id="404" r:id="rId61"/>
    <p:sldId id="405" r:id="rId62"/>
    <p:sldId id="532" r:id="rId63"/>
    <p:sldId id="408" r:id="rId64"/>
    <p:sldId id="409" r:id="rId65"/>
    <p:sldId id="410" r:id="rId66"/>
    <p:sldId id="602" r:id="rId67"/>
    <p:sldId id="605" r:id="rId68"/>
    <p:sldId id="606" r:id="rId69"/>
    <p:sldId id="607" r:id="rId70"/>
    <p:sldId id="411" r:id="rId71"/>
    <p:sldId id="406" r:id="rId72"/>
    <p:sldId id="407" r:id="rId73"/>
    <p:sldId id="412" r:id="rId74"/>
    <p:sldId id="413" r:id="rId75"/>
    <p:sldId id="414" r:id="rId76"/>
    <p:sldId id="415" r:id="rId77"/>
    <p:sldId id="533" r:id="rId78"/>
    <p:sldId id="417" r:id="rId79"/>
    <p:sldId id="418" r:id="rId80"/>
    <p:sldId id="421" r:id="rId81"/>
    <p:sldId id="388" r:id="rId82"/>
    <p:sldId id="422" r:id="rId83"/>
    <p:sldId id="416" r:id="rId84"/>
    <p:sldId id="419" r:id="rId85"/>
    <p:sldId id="425" r:id="rId86"/>
    <p:sldId id="423" r:id="rId87"/>
    <p:sldId id="534" r:id="rId88"/>
    <p:sldId id="420" r:id="rId89"/>
    <p:sldId id="535" r:id="rId90"/>
    <p:sldId id="389" r:id="rId91"/>
    <p:sldId id="424" r:id="rId92"/>
    <p:sldId id="536" r:id="rId93"/>
    <p:sldId id="299" r:id="rId94"/>
    <p:sldId id="487" r:id="rId95"/>
    <p:sldId id="610" r:id="rId96"/>
    <p:sldId id="488" r:id="rId97"/>
    <p:sldId id="384" r:id="rId98"/>
    <p:sldId id="604" r:id="rId99"/>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ae" initials="R" lastIdx="191" clrIdx="0"/>
  <p:cmAuthor id="1" name="Timothy" initials="T" lastIdx="193" clrIdx="1">
    <p:extLst>
      <p:ext uri="{19B8F6BF-5375-455C-9EA6-DF929625EA0E}">
        <p15:presenceInfo xmlns:p15="http://schemas.microsoft.com/office/powerpoint/2012/main" userId="6f70958e3069516c" providerId="Windows Live"/>
      </p:ext>
    </p:extLst>
  </p:cmAuthor>
  <p:cmAuthor id="2" name="User55" initials="U" lastIdx="233" clrIdx="2">
    <p:extLst>
      <p:ext uri="{19B8F6BF-5375-455C-9EA6-DF929625EA0E}">
        <p15:presenceInfo xmlns:p15="http://schemas.microsoft.com/office/powerpoint/2012/main" userId="User55"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7006B"/>
    <a:srgbClr val="41DAFF"/>
    <a:srgbClr val="FFF81E"/>
    <a:srgbClr val="13DE09"/>
    <a:srgbClr val="FF5773"/>
    <a:srgbClr val="FFFEB2"/>
    <a:srgbClr val="5F75C0"/>
    <a:srgbClr val="00FFCC"/>
    <a:srgbClr val="CC00FF"/>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216" autoAdjust="0"/>
    <p:restoredTop sz="87018" autoAdjust="0"/>
  </p:normalViewPr>
  <p:slideViewPr>
    <p:cSldViewPr snapToGrid="0">
      <p:cViewPr varScale="1">
        <p:scale>
          <a:sx n="100" d="100"/>
          <a:sy n="100" d="100"/>
        </p:scale>
        <p:origin x="1038" y="72"/>
      </p:cViewPr>
      <p:guideLst>
        <p:guide orient="horz" pos="2160"/>
        <p:guide pos="3840"/>
      </p:guideLst>
    </p:cSldViewPr>
  </p:slideViewPr>
  <p:notesTextViewPr>
    <p:cViewPr>
      <p:scale>
        <a:sx n="125" d="100"/>
        <a:sy n="125" d="100"/>
      </p:scale>
      <p:origin x="0" y="0"/>
    </p:cViewPr>
  </p:notesTextViewPr>
  <p:sorterViewPr>
    <p:cViewPr>
      <p:scale>
        <a:sx n="200" d="100"/>
        <a:sy n="200" d="100"/>
      </p:scale>
      <p:origin x="0" y="-113934"/>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102" Type="http://schemas.openxmlformats.org/officeDocument/2006/relationships/commentAuthors" Target="commentAuthors.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slide" Target="slides/slide9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notesMaster" Target="notesMasters/notesMaster1.xml"/><Relationship Id="rId105"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tableStyles" Target="tableStyle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viewProps" Target="viewProp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4-05-03T18:57:11.081" idx="185">
    <p:pos x="3187" y="2314"/>
    <p:text>or - assistant???</p:text>
    <p:extLst>
      <p:ext uri="{C676402C-5697-4E1C-873F-D02D1690AC5C}">
        <p15:threadingInfo xmlns:p15="http://schemas.microsoft.com/office/powerpoint/2012/main" timeZoneBias="360"/>
      </p:ext>
    </p:extLst>
  </p:cm>
  <p:cm authorId="2" dt="2024-05-03T20:15:40.477" idx="233">
    <p:pos x="3187" y="2410"/>
    <p:text>done - this ties in with one of the final slies.</p:text>
    <p:extLst>
      <p:ext uri="{C676402C-5697-4E1C-873F-D02D1690AC5C}">
        <p15:threadingInfo xmlns:p15="http://schemas.microsoft.com/office/powerpoint/2012/main" timeZoneBias="420">
          <p15:parentCm authorId="1" idx="185"/>
        </p15:threadingInfo>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4-05-03T19:21:26.209" idx="193">
    <p:pos x="7133" y="2397"/>
    <p:text>I would say - When Mosheh gave ...</p:text>
    <p:extLst>
      <p:ext uri="{C676402C-5697-4E1C-873F-D02D1690AC5C}">
        <p15:threadingInfo xmlns:p15="http://schemas.microsoft.com/office/powerpoint/2012/main" timeZoneBias="360"/>
      </p:ext>
    </p:extLst>
  </p:cm>
  <p:cm authorId="2" dt="2024-05-03T20:08:33.678" idx="230">
    <p:pos x="7133" y="2493"/>
    <p:text>done</p:text>
    <p:extLst>
      <p:ext uri="{C676402C-5697-4E1C-873F-D02D1690AC5C}">
        <p15:threadingInfo xmlns:p15="http://schemas.microsoft.com/office/powerpoint/2012/main" timeZoneBias="420">
          <p15:parentCm authorId="1" idx="193"/>
        </p15:threadingInfo>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2" dt="2024-05-03T15:48:46.070" idx="223">
    <p:pos x="3231" y="2104"/>
    <p:text>I wonder if something should be added to this slide (somewhere) that now there is a long list of curses for violation - but where?</p:text>
    <p:extLst>
      <p:ext uri="{C676402C-5697-4E1C-873F-D02D1690AC5C}">
        <p15:threadingInfo xmlns:p15="http://schemas.microsoft.com/office/powerpoint/2012/main" timeZoneBias="420"/>
      </p:ext>
    </p:extLst>
  </p:cm>
  <p:cm authorId="2" dt="2024-05-03T20:09:46.740" idx="231">
    <p:pos x="3231" y="2200"/>
    <p:text>Guess we'll just leave it for now.</p:text>
    <p:extLst>
      <p:ext uri="{C676402C-5697-4E1C-873F-D02D1690AC5C}">
        <p15:threadingInfo xmlns:p15="http://schemas.microsoft.com/office/powerpoint/2012/main" timeZoneBias="420">
          <p15:parentCm authorId="2" idx="223"/>
        </p15:threadingInfo>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2" dt="2024-05-03T16:31:01.684" idx="226">
    <p:pos x="10" y="10"/>
    <p:text>I think you should have this slide as you may have more to add for what is coming in part 2 and then just finish the last slide at the same time.  And thank you!</p:text>
    <p:extLst>
      <p:ext uri="{C676402C-5697-4E1C-873F-D02D1690AC5C}">
        <p15:threadingInfo xmlns:p15="http://schemas.microsoft.com/office/powerpoint/2012/main" timeZoneBias="420"/>
      </p:ext>
    </p:extLst>
  </p:cm>
  <p:cm authorId="2" dt="2024-05-03T20:14:23.292" idx="232">
    <p:pos x="4352" y="3544"/>
    <p:text>added:  come &amp; see (for part 2)</p:text>
    <p:extLst>
      <p:ext uri="{C676402C-5697-4E1C-873F-D02D1690AC5C}">
        <p15:threadingInfo xmlns:p15="http://schemas.microsoft.com/office/powerpoint/2012/main" timeZoneBias="42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4820"/>
          </a:xfrm>
          <a:prstGeom prst="rect">
            <a:avLst/>
          </a:prstGeom>
        </p:spPr>
        <p:txBody>
          <a:bodyPr vert="horz" lIns="93174" tIns="46586" rIns="93174" bIns="46586" rtlCol="0"/>
          <a:lstStyle>
            <a:lvl1pPr algn="l">
              <a:defRPr sz="1200"/>
            </a:lvl1pPr>
          </a:lstStyle>
          <a:p>
            <a:endParaRPr lang="en-US"/>
          </a:p>
        </p:txBody>
      </p:sp>
      <p:sp>
        <p:nvSpPr>
          <p:cNvPr id="3" name="Date Placeholder 2"/>
          <p:cNvSpPr>
            <a:spLocks noGrp="1"/>
          </p:cNvSpPr>
          <p:nvPr>
            <p:ph type="dt" sz="quarter" idx="1"/>
          </p:nvPr>
        </p:nvSpPr>
        <p:spPr>
          <a:xfrm>
            <a:off x="3970939" y="0"/>
            <a:ext cx="3037840" cy="464820"/>
          </a:xfrm>
          <a:prstGeom prst="rect">
            <a:avLst/>
          </a:prstGeom>
        </p:spPr>
        <p:txBody>
          <a:bodyPr vert="horz" lIns="93174" tIns="46586" rIns="93174" bIns="46586" rtlCol="0"/>
          <a:lstStyle>
            <a:lvl1pPr algn="r">
              <a:defRPr sz="1200"/>
            </a:lvl1pPr>
          </a:lstStyle>
          <a:p>
            <a:fld id="{076AE4EA-A2E0-4A81-B2DE-ED9CB90A8425}" type="datetimeFigureOut">
              <a:rPr lang="en-US" smtClean="0"/>
              <a:t>5/5/2024</a:t>
            </a:fld>
            <a:endParaRPr lang="en-US"/>
          </a:p>
        </p:txBody>
      </p:sp>
      <p:sp>
        <p:nvSpPr>
          <p:cNvPr id="4" name="Footer Placeholder 3"/>
          <p:cNvSpPr>
            <a:spLocks noGrp="1"/>
          </p:cNvSpPr>
          <p:nvPr>
            <p:ph type="ftr" sz="quarter" idx="2"/>
          </p:nvPr>
        </p:nvSpPr>
        <p:spPr>
          <a:xfrm>
            <a:off x="1" y="8829967"/>
            <a:ext cx="3037840" cy="464820"/>
          </a:xfrm>
          <a:prstGeom prst="rect">
            <a:avLst/>
          </a:prstGeom>
        </p:spPr>
        <p:txBody>
          <a:bodyPr vert="horz" lIns="93174" tIns="46586" rIns="93174" bIns="46586" rtlCol="0" anchor="b"/>
          <a:lstStyle>
            <a:lvl1pPr algn="l">
              <a:defRPr sz="1200"/>
            </a:lvl1pPr>
          </a:lstStyle>
          <a:p>
            <a:endParaRPr lang="en-US"/>
          </a:p>
        </p:txBody>
      </p:sp>
      <p:sp>
        <p:nvSpPr>
          <p:cNvPr id="5" name="Slide Number Placeholder 4"/>
          <p:cNvSpPr>
            <a:spLocks noGrp="1"/>
          </p:cNvSpPr>
          <p:nvPr>
            <p:ph type="sldNum" sz="quarter" idx="3"/>
          </p:nvPr>
        </p:nvSpPr>
        <p:spPr>
          <a:xfrm>
            <a:off x="3970939" y="8829967"/>
            <a:ext cx="3037840" cy="464820"/>
          </a:xfrm>
          <a:prstGeom prst="rect">
            <a:avLst/>
          </a:prstGeom>
        </p:spPr>
        <p:txBody>
          <a:bodyPr vert="horz" lIns="93174" tIns="46586" rIns="93174" bIns="46586" rtlCol="0" anchor="b"/>
          <a:lstStyle>
            <a:lvl1pPr algn="r">
              <a:defRPr sz="1200"/>
            </a:lvl1pPr>
          </a:lstStyle>
          <a:p>
            <a:fld id="{B008C622-8D32-41E7-86B5-BE602F605FEB}" type="slidenum">
              <a:rPr lang="en-US" smtClean="0"/>
              <a:t>‹#›</a:t>
            </a:fld>
            <a:endParaRPr lang="en-US"/>
          </a:p>
        </p:txBody>
      </p:sp>
    </p:spTree>
    <p:extLst>
      <p:ext uri="{BB962C8B-B14F-4D97-AF65-F5344CB8AC3E}">
        <p14:creationId xmlns:p14="http://schemas.microsoft.com/office/powerpoint/2010/main" val="19359955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37840" cy="466434"/>
          </a:xfrm>
          <a:prstGeom prst="rect">
            <a:avLst/>
          </a:prstGeom>
        </p:spPr>
        <p:txBody>
          <a:bodyPr vert="horz" lIns="93174" tIns="46586" rIns="93174" bIns="46586" rtlCol="0"/>
          <a:lstStyle>
            <a:lvl1pPr algn="l">
              <a:defRPr sz="1200"/>
            </a:lvl1pPr>
          </a:lstStyle>
          <a:p>
            <a:endParaRPr lang="en-US"/>
          </a:p>
        </p:txBody>
      </p:sp>
      <p:sp>
        <p:nvSpPr>
          <p:cNvPr id="3" name="Date Placeholder 2"/>
          <p:cNvSpPr>
            <a:spLocks noGrp="1"/>
          </p:cNvSpPr>
          <p:nvPr>
            <p:ph type="dt" idx="1"/>
          </p:nvPr>
        </p:nvSpPr>
        <p:spPr>
          <a:xfrm>
            <a:off x="3970939" y="1"/>
            <a:ext cx="3037840" cy="466434"/>
          </a:xfrm>
          <a:prstGeom prst="rect">
            <a:avLst/>
          </a:prstGeom>
        </p:spPr>
        <p:txBody>
          <a:bodyPr vert="horz" lIns="93174" tIns="46586" rIns="93174" bIns="46586" rtlCol="0"/>
          <a:lstStyle>
            <a:lvl1pPr algn="r">
              <a:defRPr sz="1200"/>
            </a:lvl1pPr>
          </a:lstStyle>
          <a:p>
            <a:fld id="{F8DFF07D-EC25-4267-8829-36806E1D2C2D}" type="datetimeFigureOut">
              <a:rPr lang="en-US" smtClean="0"/>
              <a:t>5/5/2024</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4" tIns="46586" rIns="93174" bIns="46586" rtlCol="0" anchor="ctr"/>
          <a:lstStyle/>
          <a:p>
            <a:endParaRPr lang="en-US"/>
          </a:p>
        </p:txBody>
      </p:sp>
      <p:sp>
        <p:nvSpPr>
          <p:cNvPr id="5" name="Notes Placeholder 4"/>
          <p:cNvSpPr>
            <a:spLocks noGrp="1"/>
          </p:cNvSpPr>
          <p:nvPr>
            <p:ph type="body" sz="quarter" idx="3"/>
          </p:nvPr>
        </p:nvSpPr>
        <p:spPr>
          <a:xfrm>
            <a:off x="701040" y="4473893"/>
            <a:ext cx="5608320" cy="3660458"/>
          </a:xfrm>
          <a:prstGeom prst="rect">
            <a:avLst/>
          </a:prstGeom>
        </p:spPr>
        <p:txBody>
          <a:bodyPr vert="horz" lIns="93174" tIns="46586" rIns="93174" bIns="4658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29967"/>
            <a:ext cx="3037840" cy="466433"/>
          </a:xfrm>
          <a:prstGeom prst="rect">
            <a:avLst/>
          </a:prstGeom>
        </p:spPr>
        <p:txBody>
          <a:bodyPr vert="horz" lIns="93174" tIns="46586" rIns="93174" bIns="46586" rtlCol="0" anchor="b"/>
          <a:lstStyle>
            <a:lvl1pPr algn="l">
              <a:defRPr sz="1200"/>
            </a:lvl1pPr>
          </a:lstStyle>
          <a:p>
            <a:endParaRPr lang="en-US"/>
          </a:p>
        </p:txBody>
      </p:sp>
      <p:sp>
        <p:nvSpPr>
          <p:cNvPr id="7" name="Slide Number Placeholder 6"/>
          <p:cNvSpPr>
            <a:spLocks noGrp="1"/>
          </p:cNvSpPr>
          <p:nvPr>
            <p:ph type="sldNum" sz="quarter" idx="5"/>
          </p:nvPr>
        </p:nvSpPr>
        <p:spPr>
          <a:xfrm>
            <a:off x="3970939" y="8829967"/>
            <a:ext cx="3037840" cy="466433"/>
          </a:xfrm>
          <a:prstGeom prst="rect">
            <a:avLst/>
          </a:prstGeom>
        </p:spPr>
        <p:txBody>
          <a:bodyPr vert="horz" lIns="93174" tIns="46586" rIns="93174" bIns="46586" rtlCol="0" anchor="b"/>
          <a:lstStyle>
            <a:lvl1pPr algn="r">
              <a:defRPr sz="1200"/>
            </a:lvl1pPr>
          </a:lstStyle>
          <a:p>
            <a:fld id="{E7E0BACA-C579-497B-A4A2-863880502496}" type="slidenum">
              <a:rPr lang="en-US" smtClean="0"/>
              <a:t>‹#›</a:t>
            </a:fld>
            <a:endParaRPr lang="en-US"/>
          </a:p>
        </p:txBody>
      </p:sp>
    </p:spTree>
    <p:extLst>
      <p:ext uri="{BB962C8B-B14F-4D97-AF65-F5344CB8AC3E}">
        <p14:creationId xmlns:p14="http://schemas.microsoft.com/office/powerpoint/2010/main" val="28368085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 and I had concerns about the content in this PPT – many errors.  Need to let Life Line Ministries (Carmen &amp; Andy) know as well.  Apr 24/21</a:t>
            </a:r>
          </a:p>
          <a:p>
            <a:r>
              <a:rPr lang="en-US" dirty="0"/>
              <a:t>Sent PPT to Walter T for translation with Phil from Brazil (&amp; Vivian). </a:t>
            </a:r>
          </a:p>
          <a:p>
            <a:r>
              <a:rPr lang="en-US" dirty="0"/>
              <a:t>7.5  Melki-</a:t>
            </a:r>
            <a:r>
              <a:rPr lang="en-US" dirty="0" err="1"/>
              <a:t>Tzedeq</a:t>
            </a:r>
            <a:r>
              <a:rPr lang="en-US" dirty="0"/>
              <a:t> Priesthood Part 1 [97] 4 May 2024</a:t>
            </a:r>
          </a:p>
          <a:p>
            <a:r>
              <a:rPr lang="en-US" dirty="0"/>
              <a:t>Website: </a:t>
            </a:r>
          </a:p>
          <a:p>
            <a:r>
              <a:rPr lang="en-US" dirty="0" err="1"/>
              <a:t>Youtube</a:t>
            </a:r>
            <a:r>
              <a:rPr lang="en-US"/>
              <a:t>: </a:t>
            </a:r>
            <a:endParaRPr lang="en-US" dirty="0"/>
          </a:p>
        </p:txBody>
      </p:sp>
      <p:sp>
        <p:nvSpPr>
          <p:cNvPr id="4" name="Slide Number Placeholder 3"/>
          <p:cNvSpPr>
            <a:spLocks noGrp="1"/>
          </p:cNvSpPr>
          <p:nvPr>
            <p:ph type="sldNum" sz="quarter" idx="5"/>
          </p:nvPr>
        </p:nvSpPr>
        <p:spPr/>
        <p:txBody>
          <a:bodyPr/>
          <a:lstStyle/>
          <a:p>
            <a:fld id="{E7E0BACA-C579-497B-A4A2-863880502496}" type="slidenum">
              <a:rPr lang="en-US" smtClean="0"/>
              <a:t>1</a:t>
            </a:fld>
            <a:endParaRPr lang="en-US"/>
          </a:p>
        </p:txBody>
      </p:sp>
    </p:spTree>
    <p:extLst>
      <p:ext uri="{BB962C8B-B14F-4D97-AF65-F5344CB8AC3E}">
        <p14:creationId xmlns:p14="http://schemas.microsoft.com/office/powerpoint/2010/main" val="42232057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E7E0BACA-C579-497B-A4A2-863880502496}" type="slidenum">
              <a:rPr lang="en-US" smtClean="0"/>
              <a:t>14</a:t>
            </a:fld>
            <a:endParaRPr lang="en-US"/>
          </a:p>
        </p:txBody>
      </p:sp>
    </p:spTree>
    <p:extLst>
      <p:ext uri="{BB962C8B-B14F-4D97-AF65-F5344CB8AC3E}">
        <p14:creationId xmlns:p14="http://schemas.microsoft.com/office/powerpoint/2010/main" val="2273485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Irma Nov 16/21:  not sure if I know what she is trying to tell me – except the slide is not organized well enough and too much information.  Charlene</a:t>
            </a:r>
          </a:p>
          <a:p>
            <a:endParaRPr lang="en-US" dirty="0"/>
          </a:p>
          <a:p>
            <a:r>
              <a:rPr lang="en-US" dirty="0"/>
              <a:t>very interesting and quite comprehensive. A serious study, indeed!  Beloved sister, if all of that was on slide 3 as laid out, I have to tell you </a:t>
            </a:r>
            <a:r>
              <a:rPr lang="en-US" dirty="0" err="1"/>
              <a:t>Galations</a:t>
            </a:r>
            <a:r>
              <a:rPr lang="en-US" dirty="0"/>
              <a:t> 3 was much easier to follow Perhaps laying it out in table form would give it a visual effect </a:t>
            </a:r>
            <a:r>
              <a:rPr lang="en-US" dirty="0" err="1"/>
              <a:t>thats</a:t>
            </a:r>
            <a:r>
              <a:rPr lang="en-US" dirty="0"/>
              <a:t> easier for beginners like me to grasp.  For example:  Torah includes:1st column                          2nd column</a:t>
            </a:r>
          </a:p>
          <a:p>
            <a:r>
              <a:rPr lang="en-US" dirty="0"/>
              <a:t>1. 5 books of </a:t>
            </a:r>
            <a:r>
              <a:rPr lang="en-US" dirty="0" err="1"/>
              <a:t>Mosheh</a:t>
            </a:r>
            <a:r>
              <a:rPr lang="en-US" dirty="0"/>
              <a:t> |  a. Gen-Deut</a:t>
            </a:r>
          </a:p>
          <a:p>
            <a:r>
              <a:rPr lang="en-US" dirty="0"/>
              <a:t>                                      |  b. everything                                           |      in 5 books</a:t>
            </a:r>
          </a:p>
          <a:p>
            <a:r>
              <a:rPr lang="en-US" dirty="0"/>
              <a:t>                                      |  </a:t>
            </a:r>
          </a:p>
          <a:p>
            <a:br>
              <a:rPr lang="en-US" dirty="0"/>
            </a:br>
            <a:endParaRPr lang="en-US" dirty="0"/>
          </a:p>
          <a:p>
            <a:r>
              <a:rPr lang="en-US" dirty="0"/>
              <a:t>2. “Law” and “Laws”.|  a. every                                                           command                                                   given by                                                       Yahuah or                                                   </a:t>
            </a:r>
            <a:r>
              <a:rPr lang="en-US" dirty="0" err="1"/>
              <a:t>Mosheh</a:t>
            </a:r>
            <a:endParaRPr lang="en-US" dirty="0"/>
          </a:p>
          <a:p>
            <a:br>
              <a:rPr lang="en-US" dirty="0"/>
            </a:br>
            <a:endParaRPr lang="en-US" dirty="0"/>
          </a:p>
          <a:p>
            <a:r>
              <a:rPr lang="en-US" dirty="0"/>
              <a:t>3.  Book of Covenant |  a. all statutes                                             b. all                                                                 </a:t>
            </a:r>
            <a:r>
              <a:rPr lang="en-US" dirty="0" err="1"/>
              <a:t>judgements</a:t>
            </a:r>
            <a:endParaRPr lang="en-US" dirty="0"/>
          </a:p>
          <a:p>
            <a:r>
              <a:rPr lang="en-US" dirty="0"/>
              <a:t>                                          c. all                                                                 commands</a:t>
            </a:r>
          </a:p>
          <a:p>
            <a:br>
              <a:rPr lang="en-US" dirty="0"/>
            </a:br>
            <a:endParaRPr lang="en-US" dirty="0"/>
          </a:p>
          <a:p>
            <a:br>
              <a:rPr lang="en-US" dirty="0"/>
            </a:br>
            <a:endParaRPr lang="en-US" dirty="0"/>
          </a:p>
          <a:p>
            <a:r>
              <a:rPr lang="en-US" dirty="0"/>
              <a:t>4.  Book of Laws.        | a.  (repeat of                                                   previous…                                                   too tedious                                                 to type)</a:t>
            </a:r>
          </a:p>
          <a:p>
            <a:br>
              <a:rPr lang="en-US" dirty="0"/>
            </a:br>
            <a:endParaRPr lang="en-US" dirty="0"/>
          </a:p>
          <a:p>
            <a:r>
              <a:rPr lang="en-US" dirty="0"/>
              <a:t>5. </a:t>
            </a:r>
            <a:r>
              <a:rPr lang="en-US" dirty="0" err="1"/>
              <a:t>Melquizedeck</a:t>
            </a:r>
            <a:r>
              <a:rPr lang="en-US" dirty="0"/>
              <a:t> </a:t>
            </a:r>
          </a:p>
          <a:p>
            <a:r>
              <a:rPr lang="en-US" dirty="0"/>
              <a:t>     priesthood</a:t>
            </a:r>
          </a:p>
          <a:p>
            <a:r>
              <a:rPr lang="en-US" dirty="0"/>
              <a:t>6. </a:t>
            </a:r>
            <a:r>
              <a:rPr lang="en-US" dirty="0" err="1"/>
              <a:t>Aharonic</a:t>
            </a:r>
            <a:r>
              <a:rPr lang="en-US" dirty="0"/>
              <a:t> priesthood</a:t>
            </a:r>
          </a:p>
          <a:p>
            <a:r>
              <a:rPr lang="en-US" dirty="0"/>
              <a:t>7. Sanctuary and its </a:t>
            </a:r>
          </a:p>
          <a:p>
            <a:r>
              <a:rPr lang="en-US" dirty="0"/>
              <a:t>    services</a:t>
            </a:r>
          </a:p>
          <a:p>
            <a:r>
              <a:rPr lang="en-US" dirty="0"/>
              <a:t>8. Sacrifices and </a:t>
            </a:r>
          </a:p>
          <a:p>
            <a:r>
              <a:rPr lang="en-US" dirty="0"/>
              <a:t>     offerings</a:t>
            </a:r>
          </a:p>
          <a:p>
            <a:br>
              <a:rPr lang="en-US" dirty="0"/>
            </a:br>
            <a:endParaRPr lang="en-US" dirty="0"/>
          </a:p>
          <a:p>
            <a:r>
              <a:rPr lang="en-US" dirty="0"/>
              <a:t>A third column could clarify further. The highlights in RED definitely are </a:t>
            </a:r>
            <a:r>
              <a:rPr lang="en-US" dirty="0" err="1"/>
              <a:t>plus.Its</a:t>
            </a:r>
            <a:r>
              <a:rPr lang="en-US" dirty="0"/>
              <a:t> just the repetitious way it was written begs a person skip the whole thing and turn the page.  Red highlights could be in the 3rd column?   I use to write procedures for my job so I had to be really detailed. But yours is teaching so, maybe that should be presented different. Just presenting my 2 cent </a:t>
            </a:r>
            <a:r>
              <a:rPr lang="en-US" dirty="0" err="1"/>
              <a:t>suggestion.Forgive</a:t>
            </a:r>
            <a:r>
              <a:rPr lang="en-US" dirty="0"/>
              <a:t> me.  I’m eagerly looking forward to your study.  Which reminds of a question I needed to ask when I first read thru WORKS filled slide 3.  What should come first, the Melki-</a:t>
            </a:r>
            <a:r>
              <a:rPr lang="en-US" dirty="0" err="1"/>
              <a:t>Tzedeq</a:t>
            </a:r>
            <a:r>
              <a:rPr lang="en-US" dirty="0"/>
              <a:t> priesthood or the Torah applicable commands, laws, statues and judgement?  For me, the Melki-</a:t>
            </a:r>
            <a:r>
              <a:rPr lang="en-US" dirty="0" err="1"/>
              <a:t>Tzedeq</a:t>
            </a:r>
            <a:r>
              <a:rPr lang="en-US" dirty="0"/>
              <a:t> priesthood anointing comes first; the Torah is then accomplished in its fullness. shalom  </a:t>
            </a:r>
          </a:p>
          <a:p>
            <a:endParaRPr lang="en-US" dirty="0"/>
          </a:p>
        </p:txBody>
      </p:sp>
      <p:sp>
        <p:nvSpPr>
          <p:cNvPr id="4" name="Slide Number Placeholder 3"/>
          <p:cNvSpPr>
            <a:spLocks noGrp="1"/>
          </p:cNvSpPr>
          <p:nvPr>
            <p:ph type="sldNum" sz="quarter" idx="10"/>
          </p:nvPr>
        </p:nvSpPr>
        <p:spPr/>
        <p:txBody>
          <a:bodyPr/>
          <a:lstStyle/>
          <a:p>
            <a:fld id="{E7E0BACA-C579-497B-A4A2-863880502496}" type="slidenum">
              <a:rPr lang="en-US" smtClean="0"/>
              <a:t>20</a:t>
            </a:fld>
            <a:endParaRPr lang="en-US"/>
          </a:p>
        </p:txBody>
      </p:sp>
    </p:spTree>
    <p:extLst>
      <p:ext uri="{BB962C8B-B14F-4D97-AF65-F5344CB8AC3E}">
        <p14:creationId xmlns:p14="http://schemas.microsoft.com/office/powerpoint/2010/main" val="41107881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7E0BACA-C579-497B-A4A2-863880502496}" type="slidenum">
              <a:rPr lang="en-US" smtClean="0"/>
              <a:t>24</a:t>
            </a:fld>
            <a:endParaRPr lang="en-US"/>
          </a:p>
        </p:txBody>
      </p:sp>
    </p:spTree>
    <p:extLst>
      <p:ext uri="{BB962C8B-B14F-4D97-AF65-F5344CB8AC3E}">
        <p14:creationId xmlns:p14="http://schemas.microsoft.com/office/powerpoint/2010/main" val="7958910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E7E0BACA-C579-497B-A4A2-863880502496}" type="slidenum">
              <a:rPr lang="en-US" smtClean="0"/>
              <a:t>26</a:t>
            </a:fld>
            <a:endParaRPr lang="en-US"/>
          </a:p>
        </p:txBody>
      </p:sp>
    </p:spTree>
    <p:extLst>
      <p:ext uri="{BB962C8B-B14F-4D97-AF65-F5344CB8AC3E}">
        <p14:creationId xmlns:p14="http://schemas.microsoft.com/office/powerpoint/2010/main" val="28680806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E7E0BACA-C579-497B-A4A2-863880502496}" type="slidenum">
              <a:rPr lang="en-US" smtClean="0"/>
              <a:t>28</a:t>
            </a:fld>
            <a:endParaRPr lang="en-US"/>
          </a:p>
        </p:txBody>
      </p:sp>
    </p:spTree>
    <p:extLst>
      <p:ext uri="{BB962C8B-B14F-4D97-AF65-F5344CB8AC3E}">
        <p14:creationId xmlns:p14="http://schemas.microsoft.com/office/powerpoint/2010/main" val="21900614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7E0BACA-C579-497B-A4A2-863880502496}" type="slidenum">
              <a:rPr lang="en-US" smtClean="0"/>
              <a:t>29</a:t>
            </a:fld>
            <a:endParaRPr lang="en-US"/>
          </a:p>
        </p:txBody>
      </p:sp>
    </p:spTree>
    <p:extLst>
      <p:ext uri="{BB962C8B-B14F-4D97-AF65-F5344CB8AC3E}">
        <p14:creationId xmlns:p14="http://schemas.microsoft.com/office/powerpoint/2010/main" val="27225758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7E0BACA-C579-497B-A4A2-863880502496}" type="slidenum">
              <a:rPr lang="en-US" smtClean="0"/>
              <a:t>31</a:t>
            </a:fld>
            <a:endParaRPr lang="en-US"/>
          </a:p>
        </p:txBody>
      </p:sp>
    </p:spTree>
    <p:extLst>
      <p:ext uri="{BB962C8B-B14F-4D97-AF65-F5344CB8AC3E}">
        <p14:creationId xmlns:p14="http://schemas.microsoft.com/office/powerpoint/2010/main" val="31572406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E7E0BACA-C579-497B-A4A2-863880502496}" type="slidenum">
              <a:rPr lang="en-US" smtClean="0"/>
              <a:t>32</a:t>
            </a:fld>
            <a:endParaRPr lang="en-US"/>
          </a:p>
        </p:txBody>
      </p:sp>
    </p:spTree>
    <p:extLst>
      <p:ext uri="{BB962C8B-B14F-4D97-AF65-F5344CB8AC3E}">
        <p14:creationId xmlns:p14="http://schemas.microsoft.com/office/powerpoint/2010/main" val="24839395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E7E0BACA-C579-497B-A4A2-863880502496}" type="slidenum">
              <a:rPr lang="en-US" smtClean="0"/>
              <a:t>34</a:t>
            </a:fld>
            <a:endParaRPr lang="en-US"/>
          </a:p>
        </p:txBody>
      </p:sp>
    </p:spTree>
    <p:extLst>
      <p:ext uri="{BB962C8B-B14F-4D97-AF65-F5344CB8AC3E}">
        <p14:creationId xmlns:p14="http://schemas.microsoft.com/office/powerpoint/2010/main" val="2852258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E7E0BACA-C579-497B-A4A2-863880502496}" type="slidenum">
              <a:rPr lang="en-US" smtClean="0"/>
              <a:t>38</a:t>
            </a:fld>
            <a:endParaRPr lang="en-US"/>
          </a:p>
        </p:txBody>
      </p:sp>
    </p:spTree>
    <p:extLst>
      <p:ext uri="{BB962C8B-B14F-4D97-AF65-F5344CB8AC3E}">
        <p14:creationId xmlns:p14="http://schemas.microsoft.com/office/powerpoint/2010/main" val="10961931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E7E0BACA-C579-497B-A4A2-863880502496}" type="slidenum">
              <a:rPr lang="en-US" smtClean="0"/>
              <a:t>53</a:t>
            </a:fld>
            <a:endParaRPr lang="en-US"/>
          </a:p>
        </p:txBody>
      </p:sp>
    </p:spTree>
    <p:extLst>
      <p:ext uri="{BB962C8B-B14F-4D97-AF65-F5344CB8AC3E}">
        <p14:creationId xmlns:p14="http://schemas.microsoft.com/office/powerpoint/2010/main" val="39059665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E7E0BACA-C579-497B-A4A2-863880502496}" type="slidenum">
              <a:rPr lang="en-US" smtClean="0"/>
              <a:t>61</a:t>
            </a:fld>
            <a:endParaRPr lang="en-US"/>
          </a:p>
        </p:txBody>
      </p:sp>
    </p:spTree>
    <p:extLst>
      <p:ext uri="{BB962C8B-B14F-4D97-AF65-F5344CB8AC3E}">
        <p14:creationId xmlns:p14="http://schemas.microsoft.com/office/powerpoint/2010/main" val="13266366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E7E0BACA-C579-497B-A4A2-863880502496}" type="slidenum">
              <a:rPr lang="en-US" smtClean="0"/>
              <a:t>76</a:t>
            </a:fld>
            <a:endParaRPr lang="en-US"/>
          </a:p>
        </p:txBody>
      </p:sp>
    </p:spTree>
    <p:extLst>
      <p:ext uri="{BB962C8B-B14F-4D97-AF65-F5344CB8AC3E}">
        <p14:creationId xmlns:p14="http://schemas.microsoft.com/office/powerpoint/2010/main" val="31246432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E7E0BACA-C579-497B-A4A2-863880502496}" type="slidenum">
              <a:rPr lang="en-US" smtClean="0"/>
              <a:t>79</a:t>
            </a:fld>
            <a:endParaRPr lang="en-US"/>
          </a:p>
        </p:txBody>
      </p:sp>
    </p:spTree>
    <p:extLst>
      <p:ext uri="{BB962C8B-B14F-4D97-AF65-F5344CB8AC3E}">
        <p14:creationId xmlns:p14="http://schemas.microsoft.com/office/powerpoint/2010/main" val="5892279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E7E0BACA-C579-497B-A4A2-863880502496}" type="slidenum">
              <a:rPr lang="en-US" smtClean="0"/>
              <a:t>86</a:t>
            </a:fld>
            <a:endParaRPr lang="en-US"/>
          </a:p>
        </p:txBody>
      </p:sp>
    </p:spTree>
    <p:extLst>
      <p:ext uri="{BB962C8B-B14F-4D97-AF65-F5344CB8AC3E}">
        <p14:creationId xmlns:p14="http://schemas.microsoft.com/office/powerpoint/2010/main" val="14256713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E7E0BACA-C579-497B-A4A2-863880502496}" type="slidenum">
              <a:rPr lang="en-US" smtClean="0"/>
              <a:t>88</a:t>
            </a:fld>
            <a:endParaRPr lang="en-US"/>
          </a:p>
        </p:txBody>
      </p:sp>
    </p:spTree>
    <p:extLst>
      <p:ext uri="{BB962C8B-B14F-4D97-AF65-F5344CB8AC3E}">
        <p14:creationId xmlns:p14="http://schemas.microsoft.com/office/powerpoint/2010/main" val="41527338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E7E0BACA-C579-497B-A4A2-863880502496}" type="slidenum">
              <a:rPr lang="en-US" smtClean="0"/>
              <a:t>91</a:t>
            </a:fld>
            <a:endParaRPr lang="en-US"/>
          </a:p>
        </p:txBody>
      </p:sp>
    </p:spTree>
    <p:extLst>
      <p:ext uri="{BB962C8B-B14F-4D97-AF65-F5344CB8AC3E}">
        <p14:creationId xmlns:p14="http://schemas.microsoft.com/office/powerpoint/2010/main" val="17499549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AE2D07-82E5-4BC9-8F42-516F4A0FD77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4679703-4E95-4D84-9A92-FB9583CC5D3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093C254-5A05-4DA6-A4EA-44D7C63841EC}"/>
              </a:ext>
            </a:extLst>
          </p:cNvPr>
          <p:cNvSpPr>
            <a:spLocks noGrp="1"/>
          </p:cNvSpPr>
          <p:nvPr>
            <p:ph type="dt" sz="half" idx="10"/>
          </p:nvPr>
        </p:nvSpPr>
        <p:spPr/>
        <p:txBody>
          <a:bodyPr/>
          <a:lstStyle/>
          <a:p>
            <a:fld id="{0502AB5E-C60E-4959-9F6B-1CAFC95CBBE2}" type="datetime1">
              <a:rPr lang="en-US" smtClean="0"/>
              <a:t>5/5/2024</a:t>
            </a:fld>
            <a:endParaRPr lang="en-US"/>
          </a:p>
        </p:txBody>
      </p:sp>
      <p:sp>
        <p:nvSpPr>
          <p:cNvPr id="5" name="Footer Placeholder 4">
            <a:extLst>
              <a:ext uri="{FF2B5EF4-FFF2-40B4-BE49-F238E27FC236}">
                <a16:creationId xmlns:a16="http://schemas.microsoft.com/office/drawing/2014/main" id="{93A4C141-9378-4FCE-AF0B-DA7BFDE0BC5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57C686-DC8C-41B1-84FC-827255757D12}"/>
              </a:ext>
            </a:extLst>
          </p:cNvPr>
          <p:cNvSpPr>
            <a:spLocks noGrp="1"/>
          </p:cNvSpPr>
          <p:nvPr>
            <p:ph type="sldNum" sz="quarter" idx="12"/>
          </p:nvPr>
        </p:nvSpPr>
        <p:spPr/>
        <p:txBody>
          <a:bodyPr/>
          <a:lstStyle/>
          <a:p>
            <a:fld id="{385F3E72-97D8-4E0E-8DB2-A67F030E614A}" type="slidenum">
              <a:rPr lang="en-US" smtClean="0"/>
              <a:t>‹#›</a:t>
            </a:fld>
            <a:endParaRPr lang="en-US"/>
          </a:p>
        </p:txBody>
      </p:sp>
    </p:spTree>
    <p:extLst>
      <p:ext uri="{BB962C8B-B14F-4D97-AF65-F5344CB8AC3E}">
        <p14:creationId xmlns:p14="http://schemas.microsoft.com/office/powerpoint/2010/main" val="4126138262"/>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8F296B-5DE5-4CCF-8A29-F4E18D24C52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55F2D6E-B3CD-429B-B346-842E752E7CA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CECD32-5907-41EF-A623-249ED6E3DB3A}"/>
              </a:ext>
            </a:extLst>
          </p:cNvPr>
          <p:cNvSpPr>
            <a:spLocks noGrp="1"/>
          </p:cNvSpPr>
          <p:nvPr>
            <p:ph type="dt" sz="half" idx="10"/>
          </p:nvPr>
        </p:nvSpPr>
        <p:spPr/>
        <p:txBody>
          <a:bodyPr/>
          <a:lstStyle/>
          <a:p>
            <a:fld id="{D741AE06-080F-4F4A-8999-5BC191BCFE8C}" type="datetime1">
              <a:rPr lang="en-US" smtClean="0"/>
              <a:t>5/5/2024</a:t>
            </a:fld>
            <a:endParaRPr lang="en-US"/>
          </a:p>
        </p:txBody>
      </p:sp>
      <p:sp>
        <p:nvSpPr>
          <p:cNvPr id="5" name="Footer Placeholder 4">
            <a:extLst>
              <a:ext uri="{FF2B5EF4-FFF2-40B4-BE49-F238E27FC236}">
                <a16:creationId xmlns:a16="http://schemas.microsoft.com/office/drawing/2014/main" id="{7BFAF760-82AA-4D59-8CCE-05BC6250044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A6CBDA-8801-45B4-BE23-E4BF493EE2EB}"/>
              </a:ext>
            </a:extLst>
          </p:cNvPr>
          <p:cNvSpPr>
            <a:spLocks noGrp="1"/>
          </p:cNvSpPr>
          <p:nvPr>
            <p:ph type="sldNum" sz="quarter" idx="12"/>
          </p:nvPr>
        </p:nvSpPr>
        <p:spPr/>
        <p:txBody>
          <a:bodyPr/>
          <a:lstStyle/>
          <a:p>
            <a:fld id="{385F3E72-97D8-4E0E-8DB2-A67F030E614A}" type="slidenum">
              <a:rPr lang="en-US" smtClean="0"/>
              <a:t>‹#›</a:t>
            </a:fld>
            <a:endParaRPr lang="en-US"/>
          </a:p>
        </p:txBody>
      </p:sp>
    </p:spTree>
    <p:extLst>
      <p:ext uri="{BB962C8B-B14F-4D97-AF65-F5344CB8AC3E}">
        <p14:creationId xmlns:p14="http://schemas.microsoft.com/office/powerpoint/2010/main" val="4129818060"/>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00EF5-2324-45B8-ADC5-132F622C21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97D16B6-6DC9-4597-A718-6D187A82EA2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FCA4473-0D54-47D8-A8EE-3BE9A2FCBF9A}"/>
              </a:ext>
            </a:extLst>
          </p:cNvPr>
          <p:cNvSpPr>
            <a:spLocks noGrp="1"/>
          </p:cNvSpPr>
          <p:nvPr>
            <p:ph type="dt" sz="half" idx="10"/>
          </p:nvPr>
        </p:nvSpPr>
        <p:spPr/>
        <p:txBody>
          <a:bodyPr/>
          <a:lstStyle/>
          <a:p>
            <a:fld id="{B95AD276-3154-4CA6-8564-0BD0EB040C0F}" type="datetime1">
              <a:rPr lang="en-US" smtClean="0"/>
              <a:t>5/5/2024</a:t>
            </a:fld>
            <a:endParaRPr lang="en-US"/>
          </a:p>
        </p:txBody>
      </p:sp>
      <p:sp>
        <p:nvSpPr>
          <p:cNvPr id="5" name="Footer Placeholder 4">
            <a:extLst>
              <a:ext uri="{FF2B5EF4-FFF2-40B4-BE49-F238E27FC236}">
                <a16:creationId xmlns:a16="http://schemas.microsoft.com/office/drawing/2014/main" id="{E1AA2B8D-EB76-46B7-A5C3-87A77E8156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1B119E-09AB-42BC-9AF5-26D33B7165F9}"/>
              </a:ext>
            </a:extLst>
          </p:cNvPr>
          <p:cNvSpPr>
            <a:spLocks noGrp="1"/>
          </p:cNvSpPr>
          <p:nvPr>
            <p:ph type="sldNum" sz="quarter" idx="12"/>
          </p:nvPr>
        </p:nvSpPr>
        <p:spPr/>
        <p:txBody>
          <a:bodyPr/>
          <a:lstStyle/>
          <a:p>
            <a:fld id="{385F3E72-97D8-4E0E-8DB2-A67F030E614A}" type="slidenum">
              <a:rPr lang="en-US" smtClean="0"/>
              <a:t>‹#›</a:t>
            </a:fld>
            <a:endParaRPr lang="en-US"/>
          </a:p>
        </p:txBody>
      </p:sp>
    </p:spTree>
    <p:extLst>
      <p:ext uri="{BB962C8B-B14F-4D97-AF65-F5344CB8AC3E}">
        <p14:creationId xmlns:p14="http://schemas.microsoft.com/office/powerpoint/2010/main" val="3991053888"/>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E088A-04C4-419A-A31B-EDE94441F9B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822D812-C012-40F3-BC2C-34B3A32EC34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C3A1C15-DBF6-4575-B10C-8323CC15BA2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1A41637-CD96-45A6-9750-E6DD6D47FFE3}"/>
              </a:ext>
            </a:extLst>
          </p:cNvPr>
          <p:cNvSpPr>
            <a:spLocks noGrp="1"/>
          </p:cNvSpPr>
          <p:nvPr>
            <p:ph type="dt" sz="half" idx="10"/>
          </p:nvPr>
        </p:nvSpPr>
        <p:spPr/>
        <p:txBody>
          <a:bodyPr/>
          <a:lstStyle/>
          <a:p>
            <a:fld id="{D7D6E911-7D8E-46EE-B358-5911AD0E71F6}" type="datetime1">
              <a:rPr lang="en-US" smtClean="0"/>
              <a:t>5/5/2024</a:t>
            </a:fld>
            <a:endParaRPr lang="en-US"/>
          </a:p>
        </p:txBody>
      </p:sp>
      <p:sp>
        <p:nvSpPr>
          <p:cNvPr id="6" name="Footer Placeholder 5">
            <a:extLst>
              <a:ext uri="{FF2B5EF4-FFF2-40B4-BE49-F238E27FC236}">
                <a16:creationId xmlns:a16="http://schemas.microsoft.com/office/drawing/2014/main" id="{C4C21B3D-EA17-425B-B150-727CB4E88A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D3668EF-F730-49B3-B6DF-B2C6F49E2BA3}"/>
              </a:ext>
            </a:extLst>
          </p:cNvPr>
          <p:cNvSpPr>
            <a:spLocks noGrp="1"/>
          </p:cNvSpPr>
          <p:nvPr>
            <p:ph type="sldNum" sz="quarter" idx="12"/>
          </p:nvPr>
        </p:nvSpPr>
        <p:spPr/>
        <p:txBody>
          <a:bodyPr/>
          <a:lstStyle/>
          <a:p>
            <a:fld id="{385F3E72-97D8-4E0E-8DB2-A67F030E614A}" type="slidenum">
              <a:rPr lang="en-US" smtClean="0"/>
              <a:t>‹#›</a:t>
            </a:fld>
            <a:endParaRPr lang="en-US"/>
          </a:p>
        </p:txBody>
      </p:sp>
    </p:spTree>
    <p:extLst>
      <p:ext uri="{BB962C8B-B14F-4D97-AF65-F5344CB8AC3E}">
        <p14:creationId xmlns:p14="http://schemas.microsoft.com/office/powerpoint/2010/main" val="11130481"/>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EC349-9F89-4C18-8523-0339117EAE9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F1AE4AD-C9E1-4716-95BC-F80EB122BE2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D8FD196-D93B-4299-A08A-8DA57186667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248104F-0082-47FF-B664-DC333D90F1C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C2A7D7-C5FE-40DF-A784-4A3F5D5CDD2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E619B33-5EDE-423A-B1E0-DE2DF10C5D76}"/>
              </a:ext>
            </a:extLst>
          </p:cNvPr>
          <p:cNvSpPr>
            <a:spLocks noGrp="1"/>
          </p:cNvSpPr>
          <p:nvPr>
            <p:ph type="dt" sz="half" idx="10"/>
          </p:nvPr>
        </p:nvSpPr>
        <p:spPr/>
        <p:txBody>
          <a:bodyPr/>
          <a:lstStyle/>
          <a:p>
            <a:fld id="{CECB4B43-1F99-442F-B463-A231FEFD1C32}" type="datetime1">
              <a:rPr lang="en-US" smtClean="0"/>
              <a:t>5/5/2024</a:t>
            </a:fld>
            <a:endParaRPr lang="en-US"/>
          </a:p>
        </p:txBody>
      </p:sp>
      <p:sp>
        <p:nvSpPr>
          <p:cNvPr id="8" name="Footer Placeholder 7">
            <a:extLst>
              <a:ext uri="{FF2B5EF4-FFF2-40B4-BE49-F238E27FC236}">
                <a16:creationId xmlns:a16="http://schemas.microsoft.com/office/drawing/2014/main" id="{1CB8341A-2C7A-4C1C-9813-63739655C7F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A2FF13D-13E2-43DC-8DEA-0444736C9636}"/>
              </a:ext>
            </a:extLst>
          </p:cNvPr>
          <p:cNvSpPr>
            <a:spLocks noGrp="1"/>
          </p:cNvSpPr>
          <p:nvPr>
            <p:ph type="sldNum" sz="quarter" idx="12"/>
          </p:nvPr>
        </p:nvSpPr>
        <p:spPr/>
        <p:txBody>
          <a:bodyPr/>
          <a:lstStyle/>
          <a:p>
            <a:fld id="{385F3E72-97D8-4E0E-8DB2-A67F030E614A}" type="slidenum">
              <a:rPr lang="en-US" smtClean="0"/>
              <a:t>‹#›</a:t>
            </a:fld>
            <a:endParaRPr lang="en-US"/>
          </a:p>
        </p:txBody>
      </p:sp>
    </p:spTree>
    <p:extLst>
      <p:ext uri="{BB962C8B-B14F-4D97-AF65-F5344CB8AC3E}">
        <p14:creationId xmlns:p14="http://schemas.microsoft.com/office/powerpoint/2010/main" val="538848088"/>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A2423-D83F-47D8-B8A4-A320D30CB78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578A96A-2AFE-4240-9EC4-9896B68FEBDA}"/>
              </a:ext>
            </a:extLst>
          </p:cNvPr>
          <p:cNvSpPr>
            <a:spLocks noGrp="1"/>
          </p:cNvSpPr>
          <p:nvPr>
            <p:ph type="dt" sz="half" idx="10"/>
          </p:nvPr>
        </p:nvSpPr>
        <p:spPr/>
        <p:txBody>
          <a:bodyPr/>
          <a:lstStyle/>
          <a:p>
            <a:fld id="{ED455DD5-F83E-4E32-87AD-CCD5377ADCBF}" type="datetime1">
              <a:rPr lang="en-US" smtClean="0"/>
              <a:t>5/5/2024</a:t>
            </a:fld>
            <a:endParaRPr lang="en-US"/>
          </a:p>
        </p:txBody>
      </p:sp>
      <p:sp>
        <p:nvSpPr>
          <p:cNvPr id="4" name="Footer Placeholder 3">
            <a:extLst>
              <a:ext uri="{FF2B5EF4-FFF2-40B4-BE49-F238E27FC236}">
                <a16:creationId xmlns:a16="http://schemas.microsoft.com/office/drawing/2014/main" id="{C47EC50D-A4CA-46D7-88B3-F807EF06B3D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772D66B-6855-4083-8C6F-BC5C1B648B47}"/>
              </a:ext>
            </a:extLst>
          </p:cNvPr>
          <p:cNvSpPr>
            <a:spLocks noGrp="1"/>
          </p:cNvSpPr>
          <p:nvPr>
            <p:ph type="sldNum" sz="quarter" idx="12"/>
          </p:nvPr>
        </p:nvSpPr>
        <p:spPr/>
        <p:txBody>
          <a:bodyPr/>
          <a:lstStyle/>
          <a:p>
            <a:fld id="{385F3E72-97D8-4E0E-8DB2-A67F030E614A}" type="slidenum">
              <a:rPr lang="en-US" smtClean="0"/>
              <a:t>‹#›</a:t>
            </a:fld>
            <a:endParaRPr lang="en-US"/>
          </a:p>
        </p:txBody>
      </p:sp>
    </p:spTree>
    <p:extLst>
      <p:ext uri="{BB962C8B-B14F-4D97-AF65-F5344CB8AC3E}">
        <p14:creationId xmlns:p14="http://schemas.microsoft.com/office/powerpoint/2010/main" val="129642866"/>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4E5830D-CBF5-433A-84AC-24907F097CBA}"/>
              </a:ext>
            </a:extLst>
          </p:cNvPr>
          <p:cNvSpPr>
            <a:spLocks noGrp="1"/>
          </p:cNvSpPr>
          <p:nvPr>
            <p:ph type="dt" sz="half" idx="10"/>
          </p:nvPr>
        </p:nvSpPr>
        <p:spPr/>
        <p:txBody>
          <a:bodyPr/>
          <a:lstStyle/>
          <a:p>
            <a:fld id="{3448E964-B558-419C-81CF-B20C928E5C05}" type="datetime1">
              <a:rPr lang="en-US" smtClean="0"/>
              <a:t>5/5/2024</a:t>
            </a:fld>
            <a:endParaRPr lang="en-US"/>
          </a:p>
        </p:txBody>
      </p:sp>
      <p:sp>
        <p:nvSpPr>
          <p:cNvPr id="3" name="Footer Placeholder 2">
            <a:extLst>
              <a:ext uri="{FF2B5EF4-FFF2-40B4-BE49-F238E27FC236}">
                <a16:creationId xmlns:a16="http://schemas.microsoft.com/office/drawing/2014/main" id="{DFCABEA0-F42E-4839-9B3E-DAF0AE70376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EC51C14-2949-4A49-B442-D708F726438A}"/>
              </a:ext>
            </a:extLst>
          </p:cNvPr>
          <p:cNvSpPr>
            <a:spLocks noGrp="1"/>
          </p:cNvSpPr>
          <p:nvPr>
            <p:ph type="sldNum" sz="quarter" idx="12"/>
          </p:nvPr>
        </p:nvSpPr>
        <p:spPr/>
        <p:txBody>
          <a:bodyPr/>
          <a:lstStyle/>
          <a:p>
            <a:fld id="{385F3E72-97D8-4E0E-8DB2-A67F030E614A}" type="slidenum">
              <a:rPr lang="en-US" smtClean="0"/>
              <a:t>‹#›</a:t>
            </a:fld>
            <a:endParaRPr lang="en-US"/>
          </a:p>
        </p:txBody>
      </p:sp>
    </p:spTree>
    <p:extLst>
      <p:ext uri="{BB962C8B-B14F-4D97-AF65-F5344CB8AC3E}">
        <p14:creationId xmlns:p14="http://schemas.microsoft.com/office/powerpoint/2010/main" val="2770775235"/>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ADE6F-4B59-43B2-9793-14E9C6F1527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1921A7D-6B74-4C91-92BE-84521833498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128E1CF-8966-4057-8133-6D5BBC9187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9E17782-654C-4F81-8AF1-552BCE22ECA6}"/>
              </a:ext>
            </a:extLst>
          </p:cNvPr>
          <p:cNvSpPr>
            <a:spLocks noGrp="1"/>
          </p:cNvSpPr>
          <p:nvPr>
            <p:ph type="dt" sz="half" idx="10"/>
          </p:nvPr>
        </p:nvSpPr>
        <p:spPr/>
        <p:txBody>
          <a:bodyPr/>
          <a:lstStyle/>
          <a:p>
            <a:fld id="{B482600F-ADBB-4934-BDCF-B4B7573108AE}" type="datetime1">
              <a:rPr lang="en-US" smtClean="0"/>
              <a:t>5/5/2024</a:t>
            </a:fld>
            <a:endParaRPr lang="en-US"/>
          </a:p>
        </p:txBody>
      </p:sp>
      <p:sp>
        <p:nvSpPr>
          <p:cNvPr id="6" name="Footer Placeholder 5">
            <a:extLst>
              <a:ext uri="{FF2B5EF4-FFF2-40B4-BE49-F238E27FC236}">
                <a16:creationId xmlns:a16="http://schemas.microsoft.com/office/drawing/2014/main" id="{EE283B9F-0349-4B57-A785-833F4375000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B74386B-EF67-4E9F-9950-E7A1937A0F38}"/>
              </a:ext>
            </a:extLst>
          </p:cNvPr>
          <p:cNvSpPr>
            <a:spLocks noGrp="1"/>
          </p:cNvSpPr>
          <p:nvPr>
            <p:ph type="sldNum" sz="quarter" idx="12"/>
          </p:nvPr>
        </p:nvSpPr>
        <p:spPr/>
        <p:txBody>
          <a:bodyPr/>
          <a:lstStyle/>
          <a:p>
            <a:fld id="{385F3E72-97D8-4E0E-8DB2-A67F030E614A}" type="slidenum">
              <a:rPr lang="en-US" smtClean="0"/>
              <a:t>‹#›</a:t>
            </a:fld>
            <a:endParaRPr lang="en-US"/>
          </a:p>
        </p:txBody>
      </p:sp>
    </p:spTree>
    <p:extLst>
      <p:ext uri="{BB962C8B-B14F-4D97-AF65-F5344CB8AC3E}">
        <p14:creationId xmlns:p14="http://schemas.microsoft.com/office/powerpoint/2010/main" val="289986064"/>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79350-3BA4-48C4-BB9A-E0FB5A3D89C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C3A60FD-E5FF-4BAE-BC73-CEEA56F49DA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406FEB2-1728-4C23-B279-036D58D3C5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A1FBD41-937A-4F21-83E0-F99F9929726F}"/>
              </a:ext>
            </a:extLst>
          </p:cNvPr>
          <p:cNvSpPr>
            <a:spLocks noGrp="1"/>
          </p:cNvSpPr>
          <p:nvPr>
            <p:ph type="dt" sz="half" idx="10"/>
          </p:nvPr>
        </p:nvSpPr>
        <p:spPr/>
        <p:txBody>
          <a:bodyPr/>
          <a:lstStyle/>
          <a:p>
            <a:fld id="{FF348039-0F59-46BF-9621-696298CE9A6B}" type="datetime1">
              <a:rPr lang="en-US" smtClean="0"/>
              <a:t>5/5/2024</a:t>
            </a:fld>
            <a:endParaRPr lang="en-US"/>
          </a:p>
        </p:txBody>
      </p:sp>
      <p:sp>
        <p:nvSpPr>
          <p:cNvPr id="6" name="Footer Placeholder 5">
            <a:extLst>
              <a:ext uri="{FF2B5EF4-FFF2-40B4-BE49-F238E27FC236}">
                <a16:creationId xmlns:a16="http://schemas.microsoft.com/office/drawing/2014/main" id="{465B9825-8EAF-471C-913F-615B2427A4A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9584C28-7AA3-40A9-A159-EA2C674C7FA9}"/>
              </a:ext>
            </a:extLst>
          </p:cNvPr>
          <p:cNvSpPr>
            <a:spLocks noGrp="1"/>
          </p:cNvSpPr>
          <p:nvPr>
            <p:ph type="sldNum" sz="quarter" idx="12"/>
          </p:nvPr>
        </p:nvSpPr>
        <p:spPr/>
        <p:txBody>
          <a:bodyPr/>
          <a:lstStyle/>
          <a:p>
            <a:fld id="{385F3E72-97D8-4E0E-8DB2-A67F030E614A}" type="slidenum">
              <a:rPr lang="en-US" smtClean="0"/>
              <a:t>‹#›</a:t>
            </a:fld>
            <a:endParaRPr lang="en-US"/>
          </a:p>
        </p:txBody>
      </p:sp>
    </p:spTree>
    <p:extLst>
      <p:ext uri="{BB962C8B-B14F-4D97-AF65-F5344CB8AC3E}">
        <p14:creationId xmlns:p14="http://schemas.microsoft.com/office/powerpoint/2010/main" val="2154074044"/>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C4850-A53B-4656-989E-568BDF3C4F9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844FA66-EC86-4330-92A8-88BB413287E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13AAD2-B8DC-4BB3-851A-E0C53CE93A27}"/>
              </a:ext>
            </a:extLst>
          </p:cNvPr>
          <p:cNvSpPr>
            <a:spLocks noGrp="1"/>
          </p:cNvSpPr>
          <p:nvPr>
            <p:ph type="dt" sz="half" idx="10"/>
          </p:nvPr>
        </p:nvSpPr>
        <p:spPr/>
        <p:txBody>
          <a:bodyPr/>
          <a:lstStyle/>
          <a:p>
            <a:fld id="{E0DA5D00-2E95-46D4-8F95-C5875525FA28}" type="datetime1">
              <a:rPr lang="en-US" smtClean="0"/>
              <a:t>5/5/2024</a:t>
            </a:fld>
            <a:endParaRPr lang="en-US"/>
          </a:p>
        </p:txBody>
      </p:sp>
      <p:sp>
        <p:nvSpPr>
          <p:cNvPr id="5" name="Footer Placeholder 4">
            <a:extLst>
              <a:ext uri="{FF2B5EF4-FFF2-40B4-BE49-F238E27FC236}">
                <a16:creationId xmlns:a16="http://schemas.microsoft.com/office/drawing/2014/main" id="{93B4E871-A476-4167-9CC2-AC84183CB3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41BB3FB-894D-41B0-A86A-331553973F9E}"/>
              </a:ext>
            </a:extLst>
          </p:cNvPr>
          <p:cNvSpPr>
            <a:spLocks noGrp="1"/>
          </p:cNvSpPr>
          <p:nvPr>
            <p:ph type="sldNum" sz="quarter" idx="12"/>
          </p:nvPr>
        </p:nvSpPr>
        <p:spPr/>
        <p:txBody>
          <a:bodyPr/>
          <a:lstStyle/>
          <a:p>
            <a:fld id="{385F3E72-97D8-4E0E-8DB2-A67F030E614A}" type="slidenum">
              <a:rPr lang="en-US" smtClean="0"/>
              <a:t>‹#›</a:t>
            </a:fld>
            <a:endParaRPr lang="en-US"/>
          </a:p>
        </p:txBody>
      </p:sp>
    </p:spTree>
    <p:extLst>
      <p:ext uri="{BB962C8B-B14F-4D97-AF65-F5344CB8AC3E}">
        <p14:creationId xmlns:p14="http://schemas.microsoft.com/office/powerpoint/2010/main" val="2588114912"/>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AA57335-182F-4F52-9ACE-54ACDB6FABC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64F3749-0786-49B1-AEC5-0D55789B727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F78DC0-6771-44F6-AF33-E436C03458DD}"/>
              </a:ext>
            </a:extLst>
          </p:cNvPr>
          <p:cNvSpPr>
            <a:spLocks noGrp="1"/>
          </p:cNvSpPr>
          <p:nvPr>
            <p:ph type="dt" sz="half" idx="10"/>
          </p:nvPr>
        </p:nvSpPr>
        <p:spPr/>
        <p:txBody>
          <a:bodyPr/>
          <a:lstStyle/>
          <a:p>
            <a:fld id="{D7629C1E-7F10-456A-BDC9-07C82FB716DC}" type="datetime1">
              <a:rPr lang="en-US" smtClean="0"/>
              <a:t>5/5/2024</a:t>
            </a:fld>
            <a:endParaRPr lang="en-US"/>
          </a:p>
        </p:txBody>
      </p:sp>
      <p:sp>
        <p:nvSpPr>
          <p:cNvPr id="5" name="Footer Placeholder 4">
            <a:extLst>
              <a:ext uri="{FF2B5EF4-FFF2-40B4-BE49-F238E27FC236}">
                <a16:creationId xmlns:a16="http://schemas.microsoft.com/office/drawing/2014/main" id="{BCCA6881-0977-49C4-A8FA-24C49397AC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EBE6C7-36F0-4E69-A67B-BA133CFD6E2A}"/>
              </a:ext>
            </a:extLst>
          </p:cNvPr>
          <p:cNvSpPr>
            <a:spLocks noGrp="1"/>
          </p:cNvSpPr>
          <p:nvPr>
            <p:ph type="sldNum" sz="quarter" idx="12"/>
          </p:nvPr>
        </p:nvSpPr>
        <p:spPr/>
        <p:txBody>
          <a:bodyPr/>
          <a:lstStyle/>
          <a:p>
            <a:fld id="{385F3E72-97D8-4E0E-8DB2-A67F030E614A}" type="slidenum">
              <a:rPr lang="en-US" smtClean="0"/>
              <a:t>‹#›</a:t>
            </a:fld>
            <a:endParaRPr lang="en-US"/>
          </a:p>
        </p:txBody>
      </p:sp>
    </p:spTree>
    <p:extLst>
      <p:ext uri="{BB962C8B-B14F-4D97-AF65-F5344CB8AC3E}">
        <p14:creationId xmlns:p14="http://schemas.microsoft.com/office/powerpoint/2010/main" val="230993085"/>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847D050-6907-4914-973A-FADDD77A06E3}" type="datetime1">
              <a:rPr lang="en-US" smtClean="0"/>
              <a:t>5/5/2024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5F3E72-97D8-4E0E-8DB2-A67F030E614A}" type="slidenum">
              <a:rPr lang="en-US" smtClean="0"/>
              <a:t>‹#›</a:t>
            </a:fld>
            <a:endParaRPr lang="en-US"/>
          </a:p>
        </p:txBody>
      </p:sp>
    </p:spTree>
    <p:extLst>
      <p:ext uri="{BB962C8B-B14F-4D97-AF65-F5344CB8AC3E}">
        <p14:creationId xmlns:p14="http://schemas.microsoft.com/office/powerpoint/2010/main" val="285529907"/>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01CCB4E8-381E-4A06-B24E-3CD8595BA76C}" type="datetime1">
              <a:rPr lang="en-US" smtClean="0"/>
              <a:t>5/5/2024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5F3E72-97D8-4E0E-8DB2-A67F030E614A}" type="slidenum">
              <a:rPr lang="en-US" smtClean="0"/>
              <a:t>‹#›</a:t>
            </a:fld>
            <a:endParaRPr lang="en-US"/>
          </a:p>
        </p:txBody>
      </p:sp>
    </p:spTree>
    <p:extLst>
      <p:ext uri="{BB962C8B-B14F-4D97-AF65-F5344CB8AC3E}">
        <p14:creationId xmlns:p14="http://schemas.microsoft.com/office/powerpoint/2010/main" val="199078105"/>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C1176DB-4E7C-4159-A9C2-418182A25AC0}" type="datetime1">
              <a:rPr lang="en-US" smtClean="0"/>
              <a:t>5/5/2024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5F3E72-97D8-4E0E-8DB2-A67F030E614A}" type="slidenum">
              <a:rPr lang="en-US" smtClean="0"/>
              <a:t>‹#›</a:t>
            </a:fld>
            <a:endParaRPr lang="en-US"/>
          </a:p>
        </p:txBody>
      </p:sp>
    </p:spTree>
    <p:extLst>
      <p:ext uri="{BB962C8B-B14F-4D97-AF65-F5344CB8AC3E}">
        <p14:creationId xmlns:p14="http://schemas.microsoft.com/office/powerpoint/2010/main" val="2837079890"/>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094A585-4F9E-49B2-AD48-BBF5B87FF4FD}" type="datetime1">
              <a:rPr lang="en-US" smtClean="0"/>
              <a:t>5/5/2024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5F3E72-97D8-4E0E-8DB2-A67F030E614A}" type="slidenum">
              <a:rPr lang="en-US" smtClean="0"/>
              <a:t>‹#›</a:t>
            </a:fld>
            <a:endParaRPr lang="en-US"/>
          </a:p>
        </p:txBody>
      </p:sp>
    </p:spTree>
    <p:extLst>
      <p:ext uri="{BB962C8B-B14F-4D97-AF65-F5344CB8AC3E}">
        <p14:creationId xmlns:p14="http://schemas.microsoft.com/office/powerpoint/2010/main" val="746211701"/>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2567D45-FF94-4E12-8B65-47C9646851C2}" type="datetime1">
              <a:rPr lang="en-US" smtClean="0"/>
              <a:t>5/5/2024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85F3E72-97D8-4E0E-8DB2-A67F030E614A}" type="slidenum">
              <a:rPr lang="en-US" smtClean="0"/>
              <a:t>‹#›</a:t>
            </a:fld>
            <a:endParaRPr lang="en-US"/>
          </a:p>
        </p:txBody>
      </p:sp>
    </p:spTree>
    <p:extLst>
      <p:ext uri="{BB962C8B-B14F-4D97-AF65-F5344CB8AC3E}">
        <p14:creationId xmlns:p14="http://schemas.microsoft.com/office/powerpoint/2010/main" val="2510333798"/>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7215D6A1-FF8A-4980-A3F6-E2A2105CAC43}" type="datetime1">
              <a:rPr lang="en-US" smtClean="0"/>
              <a:t>5/5/2024</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385F3E72-97D8-4E0E-8DB2-A67F030E614A}" type="slidenum">
              <a:rPr lang="en-US" smtClean="0"/>
              <a:t>‹#›</a:t>
            </a:fld>
            <a:endParaRPr lang="en-US"/>
          </a:p>
        </p:txBody>
      </p:sp>
    </p:spTree>
    <p:extLst>
      <p:ext uri="{BB962C8B-B14F-4D97-AF65-F5344CB8AC3E}">
        <p14:creationId xmlns:p14="http://schemas.microsoft.com/office/powerpoint/2010/main" val="2894067694"/>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55E7BC92-2840-41D1-A289-BCA86D988FFF}" type="datetime1">
              <a:rPr lang="en-US" smtClean="0"/>
              <a:t>5/5/2024</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385F3E72-97D8-4E0E-8DB2-A67F030E614A}" type="slidenum">
              <a:rPr lang="en-US" smtClean="0"/>
              <a:t>‹#›</a:t>
            </a:fld>
            <a:endParaRPr lang="en-US"/>
          </a:p>
        </p:txBody>
      </p:sp>
    </p:spTree>
    <p:extLst>
      <p:ext uri="{BB962C8B-B14F-4D97-AF65-F5344CB8AC3E}">
        <p14:creationId xmlns:p14="http://schemas.microsoft.com/office/powerpoint/2010/main" val="1617331533"/>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8A3B7557-36CC-4FFC-9576-A74CD18995BD}" type="datetime1">
              <a:rPr lang="en-US" smtClean="0"/>
              <a:t>5/5/2024</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385F3E72-97D8-4E0E-8DB2-A67F030E614A}" type="slidenum">
              <a:rPr lang="en-US" smtClean="0"/>
              <a:t>‹#›</a:t>
            </a:fld>
            <a:endParaRPr lang="en-US"/>
          </a:p>
        </p:txBody>
      </p:sp>
    </p:spTree>
    <p:extLst>
      <p:ext uri="{BB962C8B-B14F-4D97-AF65-F5344CB8AC3E}">
        <p14:creationId xmlns:p14="http://schemas.microsoft.com/office/powerpoint/2010/main" val="54249760"/>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FEAFC05-CFDD-4C76-BA29-E760E92260CD}" type="datetime1">
              <a:rPr lang="en-US" smtClean="0"/>
              <a:t>5/5/2024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5F3E72-97D8-4E0E-8DB2-A67F030E614A}" type="slidenum">
              <a:rPr lang="en-US" smtClean="0"/>
              <a:t>‹#›</a:t>
            </a:fld>
            <a:endParaRPr lang="en-US"/>
          </a:p>
        </p:txBody>
      </p:sp>
    </p:spTree>
    <p:extLst>
      <p:ext uri="{BB962C8B-B14F-4D97-AF65-F5344CB8AC3E}">
        <p14:creationId xmlns:p14="http://schemas.microsoft.com/office/powerpoint/2010/main" val="1518331287"/>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C3AB288-4FED-4627-874F-DEFE414F409F}" type="datetime1">
              <a:rPr lang="en-US" smtClean="0"/>
              <a:t>5/5/2024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5F3E72-97D8-4E0E-8DB2-A67F030E614A}" type="slidenum">
              <a:rPr lang="en-US" smtClean="0"/>
              <a:t>‹#›</a:t>
            </a:fld>
            <a:endParaRPr lang="en-US"/>
          </a:p>
        </p:txBody>
      </p:sp>
    </p:spTree>
    <p:extLst>
      <p:ext uri="{BB962C8B-B14F-4D97-AF65-F5344CB8AC3E}">
        <p14:creationId xmlns:p14="http://schemas.microsoft.com/office/powerpoint/2010/main" val="39306953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EF5A67FC-CFC9-44BE-8CF8-8838245A72E6}" type="datetime1">
              <a:rPr lang="en-US" smtClean="0"/>
              <a:t>5/5/2024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5F3E72-97D8-4E0E-8DB2-A67F030E614A}" type="slidenum">
              <a:rPr lang="en-US" smtClean="0"/>
              <a:t>‹#›</a:t>
            </a:fld>
            <a:endParaRPr lang="en-US"/>
          </a:p>
        </p:txBody>
      </p:sp>
    </p:spTree>
    <p:extLst>
      <p:ext uri="{BB962C8B-B14F-4D97-AF65-F5344CB8AC3E}">
        <p14:creationId xmlns:p14="http://schemas.microsoft.com/office/powerpoint/2010/main" val="14257239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3E561A34-84EE-49C7-997C-015F9CEFB797}" type="datetime1">
              <a:rPr lang="en-US" smtClean="0"/>
              <a:t>5/5/2024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5F3E72-97D8-4E0E-8DB2-A67F030E614A}"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87401845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7C7E850-F5FE-49C7-BED9-D0F30491207A}" type="datetime1">
              <a:rPr lang="en-US" smtClean="0"/>
              <a:t>5/5/2024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5F3E72-97D8-4E0E-8DB2-A67F030E614A}" type="slidenum">
              <a:rPr lang="en-US" smtClean="0"/>
              <a:t>‹#›</a:t>
            </a:fld>
            <a:endParaRPr lang="en-US"/>
          </a:p>
        </p:txBody>
      </p:sp>
    </p:spTree>
    <p:extLst>
      <p:ext uri="{BB962C8B-B14F-4D97-AF65-F5344CB8AC3E}">
        <p14:creationId xmlns:p14="http://schemas.microsoft.com/office/powerpoint/2010/main" val="396659427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ECE7C27-5D9A-4A8D-88FE-E36396D34D67}" type="datetime1">
              <a:rPr lang="en-US" smtClean="0"/>
              <a:t>5/5/2024</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5F3E72-97D8-4E0E-8DB2-A67F030E614A}" type="slidenum">
              <a:rPr lang="en-US" smtClean="0"/>
              <a:t>‹#›</a:t>
            </a:fld>
            <a:endParaRPr lang="en-US"/>
          </a:p>
        </p:txBody>
      </p:sp>
    </p:spTree>
    <p:extLst>
      <p:ext uri="{BB962C8B-B14F-4D97-AF65-F5344CB8AC3E}">
        <p14:creationId xmlns:p14="http://schemas.microsoft.com/office/powerpoint/2010/main" val="252416536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5582757F-A1B0-41D8-8903-7696233F92B2}" type="datetime1">
              <a:rPr lang="en-US" smtClean="0"/>
              <a:t>5/5/2024</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5F3E72-97D8-4E0E-8DB2-A67F030E614A}" type="slidenum">
              <a:rPr lang="en-US" smtClean="0"/>
              <a:t>‹#›</a:t>
            </a:fld>
            <a:endParaRPr lang="en-US"/>
          </a:p>
        </p:txBody>
      </p:sp>
    </p:spTree>
    <p:extLst>
      <p:ext uri="{BB962C8B-B14F-4D97-AF65-F5344CB8AC3E}">
        <p14:creationId xmlns:p14="http://schemas.microsoft.com/office/powerpoint/2010/main" val="11549791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68F8752-4424-4C35-A4CF-E9BB7D5B84F0}" type="datetime1">
              <a:rPr lang="en-US" smtClean="0"/>
              <a:t>5/5/2024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5F3E72-97D8-4E0E-8DB2-A67F030E614A}" type="slidenum">
              <a:rPr lang="en-US" smtClean="0"/>
              <a:t>‹#›</a:t>
            </a:fld>
            <a:endParaRPr lang="en-US"/>
          </a:p>
        </p:txBody>
      </p:sp>
    </p:spTree>
    <p:extLst>
      <p:ext uri="{BB962C8B-B14F-4D97-AF65-F5344CB8AC3E}">
        <p14:creationId xmlns:p14="http://schemas.microsoft.com/office/powerpoint/2010/main" val="3756986624"/>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7A91399-65DC-4A4F-B2D9-AEBC39EA097B}" type="datetime1">
              <a:rPr lang="en-US" smtClean="0"/>
              <a:t>5/5/2024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5F3E72-97D8-4E0E-8DB2-A67F030E614A}" type="slidenum">
              <a:rPr lang="en-US" smtClean="0"/>
              <a:t>‹#›</a:t>
            </a:fld>
            <a:endParaRPr lang="en-US"/>
          </a:p>
        </p:txBody>
      </p:sp>
    </p:spTree>
    <p:extLst>
      <p:ext uri="{BB962C8B-B14F-4D97-AF65-F5344CB8AC3E}">
        <p14:creationId xmlns:p14="http://schemas.microsoft.com/office/powerpoint/2010/main" val="365642480"/>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21" Type="http://schemas.openxmlformats.org/officeDocument/2006/relationships/image" Target="../media/image4.png"/><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image" Target="../media/image3.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image" Target="../media/image2.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1AA29D8-468B-44EF-95F8-32E4646C025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91C24EF-3825-480F-B231-3C4A5C9D919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3398D0A-5569-4472-952D-50E71E52435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E4239D-1F11-4BC9-B427-D4E1282A37A9}" type="datetime1">
              <a:rPr lang="en-US" smtClean="0"/>
              <a:t>5/5/2024</a:t>
            </a:fld>
            <a:endParaRPr lang="en-US"/>
          </a:p>
        </p:txBody>
      </p:sp>
      <p:sp>
        <p:nvSpPr>
          <p:cNvPr id="5" name="Footer Placeholder 4">
            <a:extLst>
              <a:ext uri="{FF2B5EF4-FFF2-40B4-BE49-F238E27FC236}">
                <a16:creationId xmlns:a16="http://schemas.microsoft.com/office/drawing/2014/main" id="{4051977D-173E-4FD3-9EDE-5F577688260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7799BDD-26EE-4390-97B5-6218CD72602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5F3E72-97D8-4E0E-8DB2-A67F030E614A}" type="slidenum">
              <a:rPr lang="en-US" smtClean="0"/>
              <a:t>‹#›</a:t>
            </a:fld>
            <a:endParaRPr lang="en-US"/>
          </a:p>
        </p:txBody>
      </p:sp>
    </p:spTree>
    <p:extLst>
      <p:ext uri="{BB962C8B-B14F-4D97-AF65-F5344CB8AC3E}">
        <p14:creationId xmlns:p14="http://schemas.microsoft.com/office/powerpoint/2010/main" val="1716377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cstate="email">
            <a:extLst>
              <a:ext uri="{28A0092B-C50C-407E-A947-70E740481C1C}">
                <a14:useLocalDpi xmlns:a14="http://schemas.microsoft.com/office/drawing/2010/main"/>
              </a:ext>
            </a:extLst>
          </a:blip>
          <a:srcRect/>
          <a:stretch/>
        </p:blipFill>
        <p:spPr>
          <a:xfrm>
            <a:off x="0" y="2669685"/>
            <a:ext cx="4037012" cy="4188315"/>
          </a:xfrm>
          <a:prstGeom prst="rect">
            <a:avLst/>
          </a:prstGeom>
        </p:spPr>
      </p:pic>
      <p:pic>
        <p:nvPicPr>
          <p:cNvPr id="7" name="Picture 6"/>
          <p:cNvPicPr>
            <a:picLocks noChangeAspect="1"/>
          </p:cNvPicPr>
          <p:nvPr/>
        </p:nvPicPr>
        <p:blipFill rotWithShape="1">
          <a:blip r:embed="rId20" cstate="email">
            <a:extLst>
              <a:ext uri="{28A0092B-C50C-407E-A947-70E740481C1C}">
                <a14:useLocalDpi xmlns:a14="http://schemas.microsoft.com/office/drawing/2010/main"/>
              </a:ext>
            </a:extLst>
          </a:blip>
          <a:srcRect/>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cstate="email">
            <a:extLst>
              <a:ext uri="{28A0092B-C50C-407E-A947-70E740481C1C}">
                <a14:useLocalDpi xmlns:a14="http://schemas.microsoft.com/office/drawing/2010/main"/>
              </a:ext>
            </a:extLst>
          </a:blip>
          <a:srcRect/>
          <a:stretch/>
        </p:blipFill>
        <p:spPr>
          <a:xfrm>
            <a:off x="7999412" y="0"/>
            <a:ext cx="1603387" cy="1141407"/>
          </a:xfrm>
          <a:prstGeom prst="rect">
            <a:avLst/>
          </a:prstGeom>
        </p:spPr>
      </p:pic>
      <p:pic>
        <p:nvPicPr>
          <p:cNvPr id="10" name="Picture 9"/>
          <p:cNvPicPr>
            <a:picLocks noChangeAspect="1"/>
          </p:cNvPicPr>
          <p:nvPr/>
        </p:nvPicPr>
        <p:blipFill rotWithShape="1">
          <a:blip r:embed="rId22" cstate="email">
            <a:extLst>
              <a:ext uri="{28A0092B-C50C-407E-A947-70E740481C1C}">
                <a14:useLocalDpi xmlns:a14="http://schemas.microsoft.com/office/drawing/2010/main"/>
              </a:ext>
            </a:extLst>
          </a:blip>
          <a:srcRect/>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DBF40C67-C731-46A5-80AF-BDE0E058BF87}" type="datetime1">
              <a:rPr lang="en-US" smtClean="0"/>
              <a:t>5/5/2024</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385F3E72-97D8-4E0E-8DB2-A67F030E614A}" type="slidenum">
              <a:rPr lang="en-US" smtClean="0"/>
              <a:t>‹#›</a:t>
            </a:fld>
            <a:endParaRPr lang="en-US"/>
          </a:p>
        </p:txBody>
      </p:sp>
    </p:spTree>
    <p:extLst>
      <p:ext uri="{BB962C8B-B14F-4D97-AF65-F5344CB8AC3E}">
        <p14:creationId xmlns:p14="http://schemas.microsoft.com/office/powerpoint/2010/main" val="233473350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hf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jp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13.crdownload"/></Relationships>
</file>

<file path=ppt/slides/_rels/slide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5" Type="http://schemas.openxmlformats.org/officeDocument/2006/relationships/comments" Target="../comments/comment1.xml"/><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4.xml"/><Relationship Id="rId6" Type="http://schemas.openxmlformats.org/officeDocument/2006/relationships/image" Target="../media/image25.png"/><Relationship Id="rId5" Type="http://schemas.openxmlformats.org/officeDocument/2006/relationships/image" Target="../media/image18.png"/><Relationship Id="rId4" Type="http://schemas.microsoft.com/office/2007/relationships/hdphoto" Target="../media/hdphoto3.wdp"/></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7.xml"/><Relationship Id="rId5" Type="http://schemas.openxmlformats.org/officeDocument/2006/relationships/image" Target="../media/image27.jpeg"/><Relationship Id="rId4" Type="http://schemas.openxmlformats.org/officeDocument/2006/relationships/image" Target="../media/image26.jpeg"/></Relationships>
</file>

<file path=ppt/slides/_rels/slide1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 Id="rId4" Type="http://schemas.microsoft.com/office/2007/relationships/hdphoto" Target="../media/hdphoto4.wdp"/></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32.jpeg"/><Relationship Id="rId4" Type="http://schemas.microsoft.com/office/2007/relationships/hdphoto" Target="../media/hdphoto5.wdp"/></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35.jpeg"/></Relationships>
</file>

<file path=ppt/slides/_rels/slide3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37.jpg"/></Relationships>
</file>

<file path=ppt/slides/_rels/slide3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3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35.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3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7.xml"/></Relationships>
</file>

<file path=ppt/slides/_rels/slide4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51.png"/><Relationship Id="rId1" Type="http://schemas.openxmlformats.org/officeDocument/2006/relationships/slideLayout" Target="../slideLayouts/slideLayout7.xml"/><Relationship Id="rId4" Type="http://schemas.openxmlformats.org/officeDocument/2006/relationships/image" Target="../media/image52.jpeg"/></Relationships>
</file>

<file path=ppt/slides/_rels/slide47.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28.jpeg"/><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png"/><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60.png"/><Relationship Id="rId1" Type="http://schemas.openxmlformats.org/officeDocument/2006/relationships/slideLayout" Target="../slideLayouts/slideLayout5.xml"/><Relationship Id="rId5" Type="http://schemas.openxmlformats.org/officeDocument/2006/relationships/image" Target="../media/image28.jpeg"/><Relationship Id="rId4" Type="http://schemas.openxmlformats.org/officeDocument/2006/relationships/image" Target="../media/image61.jpeg"/></Relationships>
</file>

<file path=ppt/slides/_rels/slide5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62.jpeg"/></Relationships>
</file>

<file path=ppt/slides/_rels/slide54.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60.png"/><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60.png"/><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60.png"/><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60.png"/><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60.png"/><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60.png"/><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60.png"/><Relationship Id="rId1" Type="http://schemas.openxmlformats.org/officeDocument/2006/relationships/slideLayout" Target="../slideLayouts/slideLayout5.xml"/><Relationship Id="rId5" Type="http://schemas.openxmlformats.org/officeDocument/2006/relationships/image" Target="../media/image57.jpeg"/><Relationship Id="rId4" Type="http://schemas.openxmlformats.org/officeDocument/2006/relationships/image" Target="../media/image28.jpeg"/></Relationships>
</file>

<file path=ppt/slides/_rels/slide6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62.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60.png"/><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60.png"/><Relationship Id="rId1" Type="http://schemas.openxmlformats.org/officeDocument/2006/relationships/slideLayout" Target="../slideLayouts/slideLayout5.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28.jpeg"/></Relationships>
</file>

<file path=ppt/slides/_rels/slide6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65.jpeg"/><Relationship Id="rId1" Type="http://schemas.openxmlformats.org/officeDocument/2006/relationships/slideLayout" Target="../slideLayouts/slideLayout5.xml"/><Relationship Id="rId5" Type="http://schemas.openxmlformats.org/officeDocument/2006/relationships/image" Target="../media/image67.jpeg"/><Relationship Id="rId4" Type="http://schemas.openxmlformats.org/officeDocument/2006/relationships/image" Target="../media/image66.jpeg"/></Relationships>
</file>

<file path=ppt/slides/_rels/slide6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65.jpeg"/><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60.png"/><Relationship Id="rId1" Type="http://schemas.openxmlformats.org/officeDocument/2006/relationships/slideLayout" Target="../slideLayouts/slideLayout4.xml"/><Relationship Id="rId4" Type="http://schemas.openxmlformats.org/officeDocument/2006/relationships/image" Target="../media/image28.jpeg"/></Relationships>
</file>

<file path=ppt/slides/_rels/slide67.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60.png"/><Relationship Id="rId1" Type="http://schemas.openxmlformats.org/officeDocument/2006/relationships/slideLayout" Target="../slideLayouts/slideLayout4.xml"/><Relationship Id="rId4" Type="http://schemas.openxmlformats.org/officeDocument/2006/relationships/image" Target="../media/image28.jpeg"/></Relationships>
</file>

<file path=ppt/slides/_rels/slide68.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60.png"/><Relationship Id="rId1" Type="http://schemas.openxmlformats.org/officeDocument/2006/relationships/slideLayout" Target="../slideLayouts/slideLayout4.xml"/><Relationship Id="rId4" Type="http://schemas.openxmlformats.org/officeDocument/2006/relationships/image" Target="../media/image28.jpeg"/></Relationships>
</file>

<file path=ppt/slides/_rels/slide6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65.jpeg"/><Relationship Id="rId1" Type="http://schemas.openxmlformats.org/officeDocument/2006/relationships/slideLayout" Target="../slideLayouts/slideLayout5.xml"/><Relationship Id="rId4" Type="http://schemas.openxmlformats.org/officeDocument/2006/relationships/comments" Target="../comments/comment2.xml"/></Relationships>
</file>

<file path=ppt/slides/_rels/slide70.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60.png"/><Relationship Id="rId1" Type="http://schemas.openxmlformats.org/officeDocument/2006/relationships/slideLayout" Target="../slideLayouts/slideLayout5.xml"/><Relationship Id="rId4" Type="http://schemas.openxmlformats.org/officeDocument/2006/relationships/image" Target="../media/image28.jpeg"/></Relationships>
</file>

<file path=ppt/slides/_rels/slide71.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60.png"/><Relationship Id="rId1" Type="http://schemas.openxmlformats.org/officeDocument/2006/relationships/slideLayout" Target="../slideLayouts/slideLayout5.xml"/><Relationship Id="rId5" Type="http://schemas.openxmlformats.org/officeDocument/2006/relationships/image" Target="../media/image57.jpeg"/><Relationship Id="rId4" Type="http://schemas.openxmlformats.org/officeDocument/2006/relationships/image" Target="../media/image28.jpeg"/></Relationships>
</file>

<file path=ppt/slides/_rels/slide72.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60.png"/><Relationship Id="rId1" Type="http://schemas.openxmlformats.org/officeDocument/2006/relationships/slideLayout" Target="../slideLayouts/slideLayout5.xml"/><Relationship Id="rId5" Type="http://schemas.openxmlformats.org/officeDocument/2006/relationships/image" Target="../media/image68.jpeg"/><Relationship Id="rId4" Type="http://schemas.openxmlformats.org/officeDocument/2006/relationships/image" Target="../media/image28.jpeg"/></Relationships>
</file>

<file path=ppt/slides/_rels/slide73.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60.png"/><Relationship Id="rId1" Type="http://schemas.openxmlformats.org/officeDocument/2006/relationships/slideLayout" Target="../slideLayouts/slideLayout5.xml"/><Relationship Id="rId5" Type="http://schemas.openxmlformats.org/officeDocument/2006/relationships/image" Target="../media/image70.jpeg"/><Relationship Id="rId4" Type="http://schemas.openxmlformats.org/officeDocument/2006/relationships/image" Target="../media/image69.jpeg"/></Relationships>
</file>

<file path=ppt/slides/_rels/slide74.xml.rels><?xml version="1.0" encoding="UTF-8" standalone="yes"?>
<Relationships xmlns="http://schemas.openxmlformats.org/package/2006/relationships"><Relationship Id="rId8" Type="http://schemas.openxmlformats.org/officeDocument/2006/relationships/image" Target="../media/image24.png"/><Relationship Id="rId3" Type="http://schemas.microsoft.com/office/2007/relationships/hdphoto" Target="../media/hdphoto6.wdp"/><Relationship Id="rId7" Type="http://schemas.microsoft.com/office/2007/relationships/hdphoto" Target="../media/hdphoto8.wdp"/><Relationship Id="rId2" Type="http://schemas.openxmlformats.org/officeDocument/2006/relationships/image" Target="../media/image60.png"/><Relationship Id="rId1" Type="http://schemas.openxmlformats.org/officeDocument/2006/relationships/slideLayout" Target="../slideLayouts/slideLayout5.xml"/><Relationship Id="rId6" Type="http://schemas.openxmlformats.org/officeDocument/2006/relationships/image" Target="../media/image72.png"/><Relationship Id="rId5" Type="http://schemas.microsoft.com/office/2007/relationships/hdphoto" Target="../media/hdphoto7.wdp"/><Relationship Id="rId4" Type="http://schemas.openxmlformats.org/officeDocument/2006/relationships/image" Target="../media/image71.jpeg"/><Relationship Id="rId9" Type="http://schemas.microsoft.com/office/2007/relationships/hdphoto" Target="../media/hdphoto3.wdp"/></Relationships>
</file>

<file path=ppt/slides/_rels/slide7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65.jpeg"/><Relationship Id="rId1" Type="http://schemas.openxmlformats.org/officeDocument/2006/relationships/slideLayout" Target="../slideLayouts/slideLayout5.xml"/><Relationship Id="rId5" Type="http://schemas.microsoft.com/office/2007/relationships/hdphoto" Target="../media/hdphoto9.wdp"/><Relationship Id="rId4" Type="http://schemas.openxmlformats.org/officeDocument/2006/relationships/image" Target="../media/image73.png"/></Relationships>
</file>

<file path=ppt/slides/_rels/slide7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33.png"/></Relationships>
</file>

<file path=ppt/slides/_rels/slide7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76.jpg"/><Relationship Id="rId1" Type="http://schemas.openxmlformats.org/officeDocument/2006/relationships/slideLayout" Target="../slideLayouts/slideLayout5.xml"/><Relationship Id="rId5" Type="http://schemas.microsoft.com/office/2007/relationships/hdphoto" Target="../media/hdphoto10.wdp"/><Relationship Id="rId4" Type="http://schemas.openxmlformats.org/officeDocument/2006/relationships/image" Target="../media/image77.png"/></Relationships>
</file>

<file path=ppt/slides/_rels/slide78.xml.rels><?xml version="1.0" encoding="UTF-8" standalone="yes"?>
<Relationships xmlns="http://schemas.openxmlformats.org/package/2006/relationships"><Relationship Id="rId8" Type="http://schemas.microsoft.com/office/2007/relationships/hdphoto" Target="../media/hdphoto12.wdp"/><Relationship Id="rId3" Type="http://schemas.microsoft.com/office/2007/relationships/hdphoto" Target="../media/hdphoto6.wdp"/><Relationship Id="rId7" Type="http://schemas.openxmlformats.org/officeDocument/2006/relationships/image" Target="../media/image79.jpeg"/><Relationship Id="rId2" Type="http://schemas.openxmlformats.org/officeDocument/2006/relationships/image" Target="../media/image60.png"/><Relationship Id="rId1" Type="http://schemas.openxmlformats.org/officeDocument/2006/relationships/slideLayout" Target="../slideLayouts/slideLayout5.xml"/><Relationship Id="rId6" Type="http://schemas.openxmlformats.org/officeDocument/2006/relationships/image" Target="../media/image28.jpeg"/><Relationship Id="rId5" Type="http://schemas.microsoft.com/office/2007/relationships/hdphoto" Target="../media/hdphoto11.wdp"/><Relationship Id="rId4" Type="http://schemas.openxmlformats.org/officeDocument/2006/relationships/image" Target="../media/image78.png"/></Relationships>
</file>

<file path=ppt/slides/_rels/slide7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image" Target="../media/image81.jpeg"/><Relationship Id="rId5" Type="http://schemas.openxmlformats.org/officeDocument/2006/relationships/image" Target="../media/image80.jpeg"/><Relationship Id="rId4" Type="http://schemas.microsoft.com/office/2007/relationships/hdphoto" Target="../media/hdphoto6.wdp"/></Relationships>
</file>

<file path=ppt/slides/_rels/slide80.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60.png"/><Relationship Id="rId1" Type="http://schemas.openxmlformats.org/officeDocument/2006/relationships/slideLayout" Target="../slideLayouts/slideLayout5.xml"/><Relationship Id="rId5" Type="http://schemas.openxmlformats.org/officeDocument/2006/relationships/image" Target="../media/image28.jpeg"/><Relationship Id="rId4" Type="http://schemas.openxmlformats.org/officeDocument/2006/relationships/image" Target="../media/image80.jpeg"/></Relationships>
</file>

<file path=ppt/slides/_rels/slide81.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60.png"/><Relationship Id="rId1" Type="http://schemas.openxmlformats.org/officeDocument/2006/relationships/slideLayout" Target="../slideLayouts/slideLayout5.xml"/><Relationship Id="rId4" Type="http://schemas.openxmlformats.org/officeDocument/2006/relationships/image" Target="../media/image82.png"/></Relationships>
</file>

<file path=ppt/slides/_rels/slide82.xml.rels><?xml version="1.0" encoding="UTF-8" standalone="yes"?>
<Relationships xmlns="http://schemas.openxmlformats.org/package/2006/relationships"><Relationship Id="rId8" Type="http://schemas.openxmlformats.org/officeDocument/2006/relationships/image" Target="../media/image83.png"/><Relationship Id="rId3" Type="http://schemas.microsoft.com/office/2007/relationships/hdphoto" Target="../media/hdphoto6.wdp"/><Relationship Id="rId7" Type="http://schemas.microsoft.com/office/2007/relationships/hdphoto" Target="../media/hdphoto3.wdp"/><Relationship Id="rId2" Type="http://schemas.openxmlformats.org/officeDocument/2006/relationships/image" Target="../media/image60.png"/><Relationship Id="rId1" Type="http://schemas.openxmlformats.org/officeDocument/2006/relationships/slideLayout" Target="../slideLayouts/slideLayout5.xml"/><Relationship Id="rId6" Type="http://schemas.openxmlformats.org/officeDocument/2006/relationships/image" Target="../media/image24.png"/><Relationship Id="rId5" Type="http://schemas.microsoft.com/office/2007/relationships/hdphoto" Target="../media/hdphoto8.wdp"/><Relationship Id="rId4" Type="http://schemas.openxmlformats.org/officeDocument/2006/relationships/image" Target="../media/image72.png"/></Relationships>
</file>

<file path=ppt/slides/_rels/slide8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76.jpg"/><Relationship Id="rId1" Type="http://schemas.openxmlformats.org/officeDocument/2006/relationships/slideLayout" Target="../slideLayouts/slideLayout5.xml"/><Relationship Id="rId5" Type="http://schemas.microsoft.com/office/2007/relationships/hdphoto" Target="../media/hdphoto10.wdp"/><Relationship Id="rId4" Type="http://schemas.openxmlformats.org/officeDocument/2006/relationships/image" Target="../media/image77.png"/></Relationships>
</file>

<file path=ppt/slides/_rels/slide8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76.jpg"/><Relationship Id="rId1" Type="http://schemas.openxmlformats.org/officeDocument/2006/relationships/slideLayout" Target="../slideLayouts/slideLayout5.xml"/><Relationship Id="rId5" Type="http://schemas.microsoft.com/office/2007/relationships/hdphoto" Target="../media/hdphoto10.wdp"/><Relationship Id="rId4" Type="http://schemas.openxmlformats.org/officeDocument/2006/relationships/image" Target="../media/image77.png"/></Relationships>
</file>

<file path=ppt/slides/_rels/slide85.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60.png"/><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87.xml.rels><?xml version="1.0" encoding="UTF-8" standalone="yes"?>
<Relationships xmlns="http://schemas.openxmlformats.org/package/2006/relationships"><Relationship Id="rId8" Type="http://schemas.microsoft.com/office/2007/relationships/hdphoto" Target="../media/hdphoto10.wdp"/><Relationship Id="rId3" Type="http://schemas.openxmlformats.org/officeDocument/2006/relationships/image" Target="../media/image28.jpeg"/><Relationship Id="rId7" Type="http://schemas.openxmlformats.org/officeDocument/2006/relationships/image" Target="../media/image77.png"/><Relationship Id="rId2" Type="http://schemas.openxmlformats.org/officeDocument/2006/relationships/image" Target="../media/image76.jpg"/><Relationship Id="rId1" Type="http://schemas.openxmlformats.org/officeDocument/2006/relationships/slideLayout" Target="../slideLayouts/slideLayout5.xml"/><Relationship Id="rId6" Type="http://schemas.microsoft.com/office/2007/relationships/hdphoto" Target="../media/hdphoto13.wdp"/><Relationship Id="rId5" Type="http://schemas.openxmlformats.org/officeDocument/2006/relationships/image" Target="../media/image85.png"/><Relationship Id="rId4" Type="http://schemas.openxmlformats.org/officeDocument/2006/relationships/image" Target="../media/image84.jpeg"/></Relationships>
</file>

<file path=ppt/slides/_rels/slide8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89.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60.png"/><Relationship Id="rId1" Type="http://schemas.openxmlformats.org/officeDocument/2006/relationships/slideLayout" Target="../slideLayouts/slideLayout5.xml"/><Relationship Id="rId4" Type="http://schemas.openxmlformats.org/officeDocument/2006/relationships/image" Target="../media/image28.jpeg"/></Relationships>
</file>

<file path=ppt/slides/_rels/slide90.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60.png"/><Relationship Id="rId1" Type="http://schemas.openxmlformats.org/officeDocument/2006/relationships/slideLayout" Target="../slideLayouts/slideLayout5.xml"/><Relationship Id="rId5" Type="http://schemas.openxmlformats.org/officeDocument/2006/relationships/image" Target="../media/image86.gif"/><Relationship Id="rId4" Type="http://schemas.openxmlformats.org/officeDocument/2006/relationships/image" Target="../media/image28.jpeg"/></Relationships>
</file>

<file path=ppt/slides/_rels/slide9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92.xml.rels><?xml version="1.0" encoding="UTF-8" standalone="yes"?>
<Relationships xmlns="http://schemas.openxmlformats.org/package/2006/relationships"><Relationship Id="rId3" Type="http://schemas.microsoft.com/office/2007/relationships/hdphoto" Target="../media/hdphoto14.wdp"/><Relationship Id="rId2" Type="http://schemas.openxmlformats.org/officeDocument/2006/relationships/image" Target="../media/image87.jpe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88.jpe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90.jpg"/><Relationship Id="rId1" Type="http://schemas.openxmlformats.org/officeDocument/2006/relationships/slideLayout" Target="../slideLayouts/slideLayout7.xml"/><Relationship Id="rId4" Type="http://schemas.openxmlformats.org/officeDocument/2006/relationships/comments" Target="../comments/comment3.xml"/></Relationships>
</file>

<file path=ppt/slides/_rels/slide95.xml.rels><?xml version="1.0" encoding="UTF-8" standalone="yes"?>
<Relationships xmlns="http://schemas.openxmlformats.org/package/2006/relationships"><Relationship Id="rId2" Type="http://schemas.openxmlformats.org/officeDocument/2006/relationships/image" Target="../media/image91.jp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8" Type="http://schemas.openxmlformats.org/officeDocument/2006/relationships/comments" Target="../comments/comment4.xml"/><Relationship Id="rId3" Type="http://schemas.openxmlformats.org/officeDocument/2006/relationships/image" Target="../media/image72.png"/><Relationship Id="rId7" Type="http://schemas.openxmlformats.org/officeDocument/2006/relationships/image" Target="../media/image86.gif"/><Relationship Id="rId2" Type="http://schemas.openxmlformats.org/officeDocument/2006/relationships/image" Target="../media/image29.png"/><Relationship Id="rId1" Type="http://schemas.openxmlformats.org/officeDocument/2006/relationships/slideLayout" Target="../slideLayouts/slideLayout5.xml"/><Relationship Id="rId6" Type="http://schemas.microsoft.com/office/2007/relationships/hdphoto" Target="../media/hdphoto3.wdp"/><Relationship Id="rId5" Type="http://schemas.openxmlformats.org/officeDocument/2006/relationships/image" Target="../media/image24.png"/><Relationship Id="rId4" Type="http://schemas.microsoft.com/office/2007/relationships/hdphoto" Target="../media/hdphoto8.wdp"/></Relationships>
</file>

<file path=ppt/slides/_rels/slide97.xml.rels><?xml version="1.0" encoding="UTF-8" standalone="yes"?>
<Relationships xmlns="http://schemas.openxmlformats.org/package/2006/relationships"><Relationship Id="rId3" Type="http://schemas.openxmlformats.org/officeDocument/2006/relationships/hyperlink" Target="mailto:questions@studythecalendar.com" TargetMode="External"/><Relationship Id="rId2" Type="http://schemas.openxmlformats.org/officeDocument/2006/relationships/image" Target="../media/image29.png"/><Relationship Id="rId1" Type="http://schemas.openxmlformats.org/officeDocument/2006/relationships/slideLayout" Target="../slideLayouts/slideLayout7.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624A4F0-6ED1-E597-E8BE-463ECFD3EE81}"/>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25" y="16857"/>
            <a:ext cx="12192000" cy="6858000"/>
          </a:xfrm>
          <a:prstGeom prst="rect">
            <a:avLst/>
          </a:prstGeom>
          <a:scene3d>
            <a:camera prst="orthographicFront"/>
            <a:lightRig rig="threePt" dir="t"/>
          </a:scene3d>
          <a:sp3d>
            <a:bevelT w="152400" h="50800" prst="softRound"/>
          </a:sp3d>
        </p:spPr>
      </p:pic>
      <p:pic>
        <p:nvPicPr>
          <p:cNvPr id="7" name="Picture 6" descr="C:\Users\Rae\Desktop\Best CCC Logo Clear with colors in circle SMS.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0584321" y="5207561"/>
            <a:ext cx="1285946" cy="1330596"/>
          </a:xfrm>
          <a:prstGeom prst="rect">
            <a:avLst/>
          </a:prstGeom>
          <a:noFill/>
          <a:effectLst>
            <a:glow rad="520700">
              <a:schemeClr val="accent1">
                <a:satMod val="175000"/>
                <a:alpha val="24000"/>
              </a:schemeClr>
            </a:glow>
          </a:effectLst>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816D3A23-0BAA-4E0E-0788-F238C3C7A234}"/>
              </a:ext>
            </a:extLst>
          </p:cNvPr>
          <p:cNvSpPr/>
          <p:nvPr/>
        </p:nvSpPr>
        <p:spPr>
          <a:xfrm>
            <a:off x="4181582" y="5572911"/>
            <a:ext cx="3468584" cy="784829"/>
          </a:xfrm>
          <a:prstGeom prst="rect">
            <a:avLst/>
          </a:prstGeom>
          <a:noFill/>
        </p:spPr>
        <p:txBody>
          <a:bodyPr wrap="square" lIns="91440" tIns="45720" rIns="91440" bIns="45720">
            <a:prstTxWarp prst="textCanUp">
              <a:avLst/>
            </a:prstTxWarp>
            <a:spAutoFit/>
            <a:scene3d>
              <a:camera prst="orthographicFront"/>
              <a:lightRig rig="balanced" dir="t">
                <a:rot lat="0" lon="0" rev="2100000"/>
              </a:lightRig>
            </a:scene3d>
            <a:sp3d extrusionH="57150" prstMaterial="metal">
              <a:bevelT w="38100" h="25400" prst="softRound"/>
              <a:contourClr>
                <a:schemeClr val="bg2"/>
              </a:contourClr>
            </a:sp3d>
          </a:bodyPr>
          <a:lstStyle/>
          <a:p>
            <a:pPr algn="ctr"/>
            <a:r>
              <a:rPr lang="en-US" sz="5400" b="1" dirty="0">
                <a:ln w="50800">
                  <a:solidFill>
                    <a:schemeClr val="accent4">
                      <a:lumMod val="60000"/>
                      <a:lumOff val="40000"/>
                    </a:schemeClr>
                  </a:solidFill>
                </a:ln>
                <a:solidFill>
                  <a:schemeClr val="bg1">
                    <a:shade val="50000"/>
                  </a:schemeClr>
                </a:solidFill>
                <a:latin typeface="Rockwell" pitchFamily="18" charset="0"/>
              </a:rPr>
              <a:t> </a:t>
            </a:r>
            <a:r>
              <a:rPr lang="en-US" sz="8000" b="1" dirty="0">
                <a:ln w="15875">
                  <a:solidFill>
                    <a:schemeClr val="accent4">
                      <a:lumMod val="60000"/>
                      <a:lumOff val="40000"/>
                    </a:schemeClr>
                  </a:solidFill>
                </a:ln>
                <a:gradFill flip="none" rotWithShape="1">
                  <a:gsLst>
                    <a:gs pos="0">
                      <a:srgbClr val="FBE4AE"/>
                    </a:gs>
                    <a:gs pos="13000">
                      <a:srgbClr val="BD922A"/>
                    </a:gs>
                    <a:gs pos="21001">
                      <a:srgbClr val="BD922A"/>
                    </a:gs>
                    <a:gs pos="63000">
                      <a:srgbClr val="FBE4AE"/>
                    </a:gs>
                    <a:gs pos="82001">
                      <a:srgbClr val="A28949"/>
                    </a:gs>
                    <a:gs pos="100000">
                      <a:srgbClr val="FAE3B7"/>
                    </a:gs>
                  </a:gsLst>
                  <a:lin ang="5400000" scaled="0"/>
                  <a:tileRect l="-100000" b="-100000"/>
                </a:gradFill>
                <a:effectLst>
                  <a:innerShdw blurRad="69850" dist="43180" dir="5400000">
                    <a:srgbClr val="000000">
                      <a:alpha val="65000"/>
                    </a:srgbClr>
                  </a:innerShdw>
                </a:effectLst>
                <a:latin typeface="Maiandra GD" pitchFamily="34" charset="0"/>
              </a:rPr>
              <a:t>Part 1</a:t>
            </a:r>
            <a:endParaRPr lang="en-US" sz="9600" b="1" dirty="0">
              <a:ln w="15875">
                <a:solidFill>
                  <a:schemeClr val="accent4">
                    <a:lumMod val="60000"/>
                    <a:lumOff val="40000"/>
                  </a:schemeClr>
                </a:solidFill>
              </a:ln>
              <a:solidFill>
                <a:schemeClr val="bg1">
                  <a:shade val="50000"/>
                </a:schemeClr>
              </a:solidFill>
              <a:latin typeface="Rockwell" pitchFamily="18" charset="0"/>
            </a:endParaRPr>
          </a:p>
        </p:txBody>
      </p:sp>
    </p:spTree>
    <p:extLst>
      <p:ext uri="{BB962C8B-B14F-4D97-AF65-F5344CB8AC3E}">
        <p14:creationId xmlns:p14="http://schemas.microsoft.com/office/powerpoint/2010/main" val="145948380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alphaModFix amt="64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Slide Number Placeholder 3"/>
          <p:cNvSpPr>
            <a:spLocks noGrp="1"/>
          </p:cNvSpPr>
          <p:nvPr>
            <p:ph type="sldNum" sz="quarter" idx="12"/>
          </p:nvPr>
        </p:nvSpPr>
        <p:spPr>
          <a:xfrm>
            <a:off x="9317355" y="6385847"/>
            <a:ext cx="2743200" cy="365125"/>
          </a:xfrm>
        </p:spPr>
        <p:txBody>
          <a:bodyPr/>
          <a:lstStyle/>
          <a:p>
            <a:fld id="{385F3E72-97D8-4E0E-8DB2-A67F030E614A}" type="slidenum">
              <a:rPr lang="en-US" sz="1600" b="1" smtClean="0">
                <a:solidFill>
                  <a:schemeClr val="tx1"/>
                </a:solidFill>
              </a:rPr>
              <a:t>2</a:t>
            </a:fld>
            <a:endParaRPr lang="en-US" sz="1600" b="1" dirty="0">
              <a:solidFill>
                <a:schemeClr val="tx1"/>
              </a:solidFill>
            </a:endParaRPr>
          </a:p>
        </p:txBody>
      </p:sp>
      <p:pic>
        <p:nvPicPr>
          <p:cNvPr id="10" name="Picture 11" descr="C:\Users\Rae\Desktop\Art on Desktop\white man clip art\yellow-blue smiley faces\Smiley Decision Questions png.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318840" y="4303043"/>
            <a:ext cx="1741715" cy="1960138"/>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11" name="Rectangle 10"/>
          <p:cNvSpPr/>
          <p:nvPr/>
        </p:nvSpPr>
        <p:spPr>
          <a:xfrm>
            <a:off x="0" y="116632"/>
            <a:ext cx="12192000" cy="2554545"/>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prst="softRound"/>
              <a:contourClr>
                <a:schemeClr val="accent2">
                  <a:shade val="75000"/>
                </a:schemeClr>
              </a:contourClr>
            </a:sp3d>
          </a:bodyPr>
          <a:lstStyle/>
          <a:p>
            <a:pPr algn="ctr"/>
            <a:r>
              <a:rPr lang="en-US" sz="4000" b="1" dirty="0">
                <a:ln w="11430">
                  <a:solidFill>
                    <a:srgbClr val="002060"/>
                  </a:solidFill>
                </a:ln>
                <a:solidFill>
                  <a:schemeClr val="accent6">
                    <a:lumMod val="50000"/>
                  </a:schemeClr>
                </a:solidFill>
                <a:effectLst>
                  <a:outerShdw blurRad="50800" dist="39000" dir="5460000" algn="tl">
                    <a:srgbClr val="000000">
                      <a:alpha val="38000"/>
                    </a:srgbClr>
                  </a:outerShdw>
                </a:effectLst>
                <a:latin typeface="MV Boli" pitchFamily="2" charset="0"/>
                <a:ea typeface="Nouvelle Vague" pitchFamily="2" charset="0"/>
                <a:cs typeface="MV Boli" pitchFamily="2" charset="0"/>
              </a:rPr>
              <a:t>Practically, everyone that reads the Scriptures knows there was a Levitical Priesthood!  </a:t>
            </a:r>
            <a:br>
              <a:rPr lang="en-US" sz="4000" b="1" dirty="0">
                <a:ln w="11430">
                  <a:solidFill>
                    <a:srgbClr val="002060"/>
                  </a:solidFill>
                </a:ln>
                <a:solidFill>
                  <a:schemeClr val="accent6">
                    <a:lumMod val="50000"/>
                  </a:schemeClr>
                </a:solidFill>
                <a:effectLst>
                  <a:outerShdw blurRad="50800" dist="39000" dir="5460000" algn="tl">
                    <a:srgbClr val="000000">
                      <a:alpha val="38000"/>
                    </a:srgbClr>
                  </a:outerShdw>
                </a:effectLst>
                <a:latin typeface="MV Boli" pitchFamily="2" charset="0"/>
                <a:ea typeface="Nouvelle Vague" pitchFamily="2" charset="0"/>
                <a:cs typeface="MV Boli" pitchFamily="2" charset="0"/>
              </a:rPr>
            </a:br>
            <a:r>
              <a:rPr lang="en-US" sz="4000" b="1" dirty="0">
                <a:ln w="11430">
                  <a:solidFill>
                    <a:srgbClr val="002060"/>
                  </a:solidFill>
                </a:ln>
                <a:solidFill>
                  <a:schemeClr val="accent6">
                    <a:lumMod val="50000"/>
                  </a:schemeClr>
                </a:solidFill>
                <a:effectLst>
                  <a:outerShdw blurRad="50800" dist="39000" dir="5460000" algn="tl">
                    <a:srgbClr val="000000">
                      <a:alpha val="38000"/>
                    </a:srgbClr>
                  </a:outerShdw>
                </a:effectLst>
                <a:latin typeface="MV Boli" pitchFamily="2" charset="0"/>
                <a:ea typeface="Nouvelle Vague" pitchFamily="2" charset="0"/>
                <a:cs typeface="MV Boli" pitchFamily="2" charset="0"/>
              </a:rPr>
              <a:t>But do they know the </a:t>
            </a:r>
            <a:br>
              <a:rPr lang="en-US" sz="4000" b="1" dirty="0">
                <a:ln w="11430">
                  <a:solidFill>
                    <a:srgbClr val="002060"/>
                  </a:solidFill>
                </a:ln>
                <a:solidFill>
                  <a:schemeClr val="accent6">
                    <a:lumMod val="50000"/>
                  </a:schemeClr>
                </a:solidFill>
                <a:effectLst>
                  <a:outerShdw blurRad="50800" dist="39000" dir="5460000" algn="tl">
                    <a:srgbClr val="000000">
                      <a:alpha val="38000"/>
                    </a:srgbClr>
                  </a:outerShdw>
                </a:effectLst>
                <a:latin typeface="MV Boli" pitchFamily="2" charset="0"/>
                <a:ea typeface="Nouvelle Vague" pitchFamily="2" charset="0"/>
                <a:cs typeface="MV Boli" pitchFamily="2" charset="0"/>
              </a:rPr>
            </a:br>
            <a:r>
              <a:rPr lang="en-US" sz="4000" b="1" dirty="0">
                <a:ln w="11430">
                  <a:solidFill>
                    <a:srgbClr val="002060"/>
                  </a:solidFill>
                </a:ln>
                <a:solidFill>
                  <a:schemeClr val="accent6">
                    <a:lumMod val="50000"/>
                  </a:schemeClr>
                </a:solidFill>
                <a:effectLst>
                  <a:outerShdw blurRad="50800" dist="39000" dir="5460000" algn="tl">
                    <a:srgbClr val="000000">
                      <a:alpha val="38000"/>
                    </a:srgbClr>
                  </a:outerShdw>
                </a:effectLst>
                <a:latin typeface="MV Boli" pitchFamily="2" charset="0"/>
                <a:ea typeface="Nouvelle Vague" pitchFamily="2" charset="0"/>
                <a:cs typeface="MV Boli" pitchFamily="2" charset="0"/>
              </a:rPr>
              <a:t>accurate term is </a:t>
            </a:r>
            <a:r>
              <a:rPr lang="en-US" sz="4000" b="1" dirty="0" err="1">
                <a:ln w="11430">
                  <a:solidFill>
                    <a:srgbClr val="002060"/>
                  </a:solidFill>
                </a:ln>
                <a:solidFill>
                  <a:schemeClr val="accent6">
                    <a:lumMod val="50000"/>
                  </a:schemeClr>
                </a:solidFill>
                <a:effectLst>
                  <a:outerShdw blurRad="50800" dist="39000" dir="5460000" algn="tl">
                    <a:srgbClr val="000000">
                      <a:alpha val="38000"/>
                    </a:srgbClr>
                  </a:outerShdw>
                </a:effectLst>
                <a:latin typeface="MV Boli" pitchFamily="2" charset="0"/>
                <a:ea typeface="Nouvelle Vague" pitchFamily="2" charset="0"/>
                <a:cs typeface="MV Boli" pitchFamily="2" charset="0"/>
              </a:rPr>
              <a:t>Aharonic</a:t>
            </a:r>
            <a:r>
              <a:rPr lang="en-US" sz="4000" b="1" dirty="0">
                <a:ln w="11430">
                  <a:solidFill>
                    <a:srgbClr val="002060"/>
                  </a:solidFill>
                </a:ln>
                <a:solidFill>
                  <a:schemeClr val="accent6">
                    <a:lumMod val="50000"/>
                  </a:schemeClr>
                </a:solidFill>
                <a:effectLst>
                  <a:outerShdw blurRad="50800" dist="39000" dir="5460000" algn="tl">
                    <a:srgbClr val="000000">
                      <a:alpha val="38000"/>
                    </a:srgbClr>
                  </a:outerShdw>
                </a:effectLst>
                <a:latin typeface="MV Boli" pitchFamily="2" charset="0"/>
                <a:ea typeface="Nouvelle Vague" pitchFamily="2" charset="0"/>
                <a:cs typeface="MV Boli" pitchFamily="2" charset="0"/>
              </a:rPr>
              <a:t> </a:t>
            </a:r>
            <a:r>
              <a:rPr lang="en-US" sz="3600" b="1" dirty="0">
                <a:ln w="11430">
                  <a:solidFill>
                    <a:srgbClr val="002060"/>
                  </a:solidFill>
                </a:ln>
                <a:solidFill>
                  <a:schemeClr val="accent6">
                    <a:lumMod val="50000"/>
                  </a:schemeClr>
                </a:solidFill>
                <a:effectLst>
                  <a:outerShdw blurRad="50800" dist="39000" dir="5460000" algn="tl">
                    <a:srgbClr val="000000">
                      <a:alpha val="38000"/>
                    </a:srgbClr>
                  </a:outerShdw>
                </a:effectLst>
                <a:latin typeface="MV Boli" pitchFamily="2" charset="0"/>
                <a:ea typeface="Nouvelle Vague" pitchFamily="2" charset="0"/>
                <a:cs typeface="MV Boli" pitchFamily="2" charset="0"/>
              </a:rPr>
              <a:t>[</a:t>
            </a:r>
            <a:r>
              <a:rPr lang="en-US" sz="3600" b="1" dirty="0">
                <a:ln w="11430">
                  <a:solidFill>
                    <a:srgbClr val="002060"/>
                  </a:solidFill>
                </a:ln>
                <a:solidFill>
                  <a:srgbClr val="00B050"/>
                </a:solidFill>
                <a:effectLst>
                  <a:outerShdw blurRad="50800" dist="39000" dir="5460000" algn="tl">
                    <a:srgbClr val="000000">
                      <a:alpha val="38000"/>
                    </a:srgbClr>
                  </a:outerShdw>
                </a:effectLst>
                <a:latin typeface="MV Boli" pitchFamily="2" charset="0"/>
                <a:ea typeface="Nouvelle Vague" pitchFamily="2" charset="0"/>
                <a:cs typeface="MV Boli" pitchFamily="2" charset="0"/>
              </a:rPr>
              <a:t>Aaronic</a:t>
            </a:r>
            <a:r>
              <a:rPr lang="en-US" sz="3600" b="1" dirty="0">
                <a:ln w="11430">
                  <a:solidFill>
                    <a:srgbClr val="002060"/>
                  </a:solidFill>
                </a:ln>
                <a:solidFill>
                  <a:schemeClr val="accent6">
                    <a:lumMod val="50000"/>
                  </a:schemeClr>
                </a:solidFill>
                <a:effectLst>
                  <a:outerShdw blurRad="50800" dist="39000" dir="5460000" algn="tl">
                    <a:srgbClr val="000000">
                      <a:alpha val="38000"/>
                    </a:srgbClr>
                  </a:outerShdw>
                </a:effectLst>
                <a:latin typeface="MV Boli" pitchFamily="2" charset="0"/>
                <a:ea typeface="Nouvelle Vague" pitchFamily="2" charset="0"/>
                <a:cs typeface="MV Boli" pitchFamily="2" charset="0"/>
              </a:rPr>
              <a:t>]</a:t>
            </a:r>
            <a:r>
              <a:rPr lang="en-US" sz="4000" b="1" dirty="0">
                <a:ln w="11430">
                  <a:solidFill>
                    <a:srgbClr val="002060"/>
                  </a:solidFill>
                </a:ln>
                <a:solidFill>
                  <a:schemeClr val="accent6">
                    <a:lumMod val="50000"/>
                  </a:schemeClr>
                </a:solidFill>
                <a:effectLst>
                  <a:outerShdw blurRad="50800" dist="39000" dir="5460000" algn="tl">
                    <a:srgbClr val="000000">
                      <a:alpha val="38000"/>
                    </a:srgbClr>
                  </a:outerShdw>
                </a:effectLst>
                <a:latin typeface="MV Boli" pitchFamily="2" charset="0"/>
                <a:ea typeface="Nouvelle Vague" pitchFamily="2" charset="0"/>
                <a:cs typeface="MV Boli" pitchFamily="2" charset="0"/>
              </a:rPr>
              <a:t> Priesthood?</a:t>
            </a:r>
            <a:endParaRPr lang="en-US" sz="4000" b="1" cap="none" spc="0" dirty="0">
              <a:ln w="11430">
                <a:solidFill>
                  <a:srgbClr val="002060"/>
                </a:solidFill>
              </a:ln>
              <a:solidFill>
                <a:schemeClr val="accent6">
                  <a:lumMod val="50000"/>
                </a:schemeClr>
              </a:solidFill>
              <a:effectLst>
                <a:outerShdw blurRad="50800" dist="39000" dir="5460000" algn="tl">
                  <a:srgbClr val="000000">
                    <a:alpha val="38000"/>
                  </a:srgbClr>
                </a:outerShdw>
              </a:effectLst>
              <a:latin typeface="MV Boli" pitchFamily="2" charset="0"/>
              <a:ea typeface="Nouvelle Vague" pitchFamily="2" charset="0"/>
              <a:cs typeface="MV Boli" pitchFamily="2" charset="0"/>
            </a:endParaRPr>
          </a:p>
        </p:txBody>
      </p:sp>
      <p:sp>
        <p:nvSpPr>
          <p:cNvPr id="12" name="Rectangle 11"/>
          <p:cNvSpPr/>
          <p:nvPr/>
        </p:nvSpPr>
        <p:spPr>
          <a:xfrm>
            <a:off x="164471" y="2780210"/>
            <a:ext cx="11780785" cy="4093428"/>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prst="softRound"/>
              <a:contourClr>
                <a:schemeClr val="accent2">
                  <a:shade val="75000"/>
                </a:schemeClr>
              </a:contourClr>
            </a:sp3d>
          </a:bodyPr>
          <a:lstStyle/>
          <a:p>
            <a:pPr algn="ctr"/>
            <a:r>
              <a:rPr lang="en-US" sz="5400" b="1" cap="none" spc="0" dirty="0">
                <a:ln w="11430">
                  <a:solidFill>
                    <a:srgbClr val="002060"/>
                  </a:solidFill>
                </a:ln>
                <a:solidFill>
                  <a:srgbClr val="0070C0"/>
                </a:solidFill>
                <a:effectLst>
                  <a:outerShdw blurRad="50800" dist="39000" dir="5460000" algn="tl">
                    <a:srgbClr val="000000">
                      <a:alpha val="38000"/>
                    </a:srgbClr>
                  </a:outerShdw>
                </a:effectLst>
                <a:latin typeface="MV Boli" pitchFamily="2" charset="0"/>
                <a:ea typeface="Nouvelle Vague" pitchFamily="2" charset="0"/>
                <a:cs typeface="MV Boli" pitchFamily="2" charset="0"/>
              </a:rPr>
              <a:t>And do they know:</a:t>
            </a:r>
          </a:p>
          <a:p>
            <a:pPr marL="685800" indent="-685800">
              <a:buFont typeface="Arial" panose="020B0604020202020204" pitchFamily="34" charset="0"/>
              <a:buChar char="•"/>
            </a:pPr>
            <a:r>
              <a:rPr lang="en-US" sz="5400" b="1" dirty="0">
                <a:ln w="11430">
                  <a:solidFill>
                    <a:srgbClr val="002060"/>
                  </a:solidFill>
                </a:ln>
                <a:solidFill>
                  <a:srgbClr val="441D61"/>
                </a:solidFill>
                <a:effectLst>
                  <a:outerShdw blurRad="50800" dist="39000" dir="5460000" algn="tl">
                    <a:srgbClr val="000000">
                      <a:alpha val="38000"/>
                    </a:srgbClr>
                  </a:outerShdw>
                </a:effectLst>
                <a:latin typeface="MV Boli" pitchFamily="2" charset="0"/>
                <a:ea typeface="Nouvelle Vague" pitchFamily="2" charset="0"/>
                <a:cs typeface="MV Boli" pitchFamily="2" charset="0"/>
              </a:rPr>
              <a:t>There is “another” Priesthood </a:t>
            </a:r>
            <a:br>
              <a:rPr lang="en-US" sz="5400" b="1" dirty="0">
                <a:ln w="11430">
                  <a:solidFill>
                    <a:srgbClr val="002060"/>
                  </a:solidFill>
                </a:ln>
                <a:solidFill>
                  <a:srgbClr val="441D61"/>
                </a:solidFill>
                <a:effectLst>
                  <a:outerShdw blurRad="50800" dist="39000" dir="5460000" algn="tl">
                    <a:srgbClr val="000000">
                      <a:alpha val="38000"/>
                    </a:srgbClr>
                  </a:outerShdw>
                </a:effectLst>
                <a:latin typeface="MV Boli" pitchFamily="2" charset="0"/>
                <a:ea typeface="Nouvelle Vague" pitchFamily="2" charset="0"/>
                <a:cs typeface="MV Boli" pitchFamily="2" charset="0"/>
              </a:rPr>
            </a:br>
            <a:r>
              <a:rPr lang="en-US" sz="5400" b="1" dirty="0">
                <a:ln w="11430">
                  <a:solidFill>
                    <a:srgbClr val="002060"/>
                  </a:solidFill>
                </a:ln>
                <a:solidFill>
                  <a:srgbClr val="441D61"/>
                </a:solidFill>
                <a:effectLst>
                  <a:outerShdw blurRad="50800" dist="39000" dir="5460000" algn="tl">
                    <a:srgbClr val="000000">
                      <a:alpha val="38000"/>
                    </a:srgbClr>
                  </a:outerShdw>
                </a:effectLst>
                <a:latin typeface="MV Boli" pitchFamily="2" charset="0"/>
                <a:ea typeface="Nouvelle Vague" pitchFamily="2" charset="0"/>
                <a:cs typeface="MV Boli" pitchFamily="2" charset="0"/>
              </a:rPr>
              <a:t>that has been around much longer and is supreme today?</a:t>
            </a:r>
          </a:p>
          <a:p>
            <a:r>
              <a:rPr lang="en-US" sz="4400" b="1" dirty="0">
                <a:ln w="11430">
                  <a:solidFill>
                    <a:srgbClr val="C00000"/>
                  </a:solidFill>
                </a:ln>
                <a:solidFill>
                  <a:srgbClr val="FF0000"/>
                </a:solidFill>
                <a:effectLst>
                  <a:outerShdw blurRad="50800" dist="39000" dir="5460000" algn="tl">
                    <a:srgbClr val="000000">
                      <a:alpha val="38000"/>
                    </a:srgbClr>
                  </a:outerShdw>
                </a:effectLst>
                <a:latin typeface="MV Boli" pitchFamily="2" charset="0"/>
                <a:ea typeface="Nouvelle Vague" pitchFamily="2" charset="0"/>
                <a:cs typeface="MV Boli" pitchFamily="2" charset="0"/>
              </a:rPr>
              <a:t>Do they know this is not another theory? </a:t>
            </a:r>
            <a:endParaRPr lang="en-US" sz="5400" b="1" cap="none" spc="0" dirty="0">
              <a:ln w="11430">
                <a:solidFill>
                  <a:srgbClr val="C00000"/>
                </a:solidFill>
              </a:ln>
              <a:solidFill>
                <a:srgbClr val="FF0000"/>
              </a:solidFill>
              <a:effectLst>
                <a:outerShdw blurRad="50800" dist="39000" dir="5460000" algn="tl">
                  <a:srgbClr val="000000">
                    <a:alpha val="38000"/>
                  </a:srgbClr>
                </a:outerShdw>
              </a:effectLst>
              <a:latin typeface="MV Boli" pitchFamily="2" charset="0"/>
              <a:ea typeface="Nouvelle Vague" pitchFamily="2" charset="0"/>
              <a:cs typeface="MV Boli" pitchFamily="2" charset="0"/>
            </a:endParaRPr>
          </a:p>
        </p:txBody>
      </p:sp>
    </p:spTree>
    <p:extLst>
      <p:ext uri="{BB962C8B-B14F-4D97-AF65-F5344CB8AC3E}">
        <p14:creationId xmlns:p14="http://schemas.microsoft.com/office/powerpoint/2010/main" val="3600530971"/>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375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1000"/>
                                        <p:tgtEl>
                                          <p:spTgt spid="10"/>
                                        </p:tgtEl>
                                      </p:cBhvr>
                                    </p:animEffect>
                                  </p:childTnLst>
                                </p:cTn>
                              </p:par>
                            </p:childTnLst>
                          </p:cTn>
                        </p:par>
                        <p:par>
                          <p:cTn id="8" fill="hold">
                            <p:stCondLst>
                              <p:cond delay="4750"/>
                            </p:stCondLst>
                            <p:childTnLst>
                              <p:par>
                                <p:cTn id="9" presetID="42"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1000"/>
                                        <p:tgtEl>
                                          <p:spTgt spid="12"/>
                                        </p:tgtEl>
                                      </p:cBhvr>
                                    </p:animEffect>
                                    <p:anim calcmode="lin" valueType="num">
                                      <p:cBhvr>
                                        <p:cTn id="12" dur="1000" fill="hold"/>
                                        <p:tgtEl>
                                          <p:spTgt spid="12"/>
                                        </p:tgtEl>
                                        <p:attrNameLst>
                                          <p:attrName>ppt_x</p:attrName>
                                        </p:attrNameLst>
                                      </p:cBhvr>
                                      <p:tavLst>
                                        <p:tav tm="0">
                                          <p:val>
                                            <p:strVal val="#ppt_x"/>
                                          </p:val>
                                        </p:tav>
                                        <p:tav tm="100000">
                                          <p:val>
                                            <p:strVal val="#ppt_x"/>
                                          </p:val>
                                        </p:tav>
                                      </p:tavLst>
                                    </p:anim>
                                    <p:anim calcmode="lin" valueType="num">
                                      <p:cBhvr>
                                        <p:cTn id="1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alphaModFix amt="51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60331"/>
            <a:ext cx="10515600" cy="1325563"/>
          </a:xfrm>
        </p:spPr>
        <p:txBody>
          <a:bodyPr>
            <a:normAutofit/>
            <a:scene3d>
              <a:camera prst="orthographicFront"/>
              <a:lightRig rig="threePt" dir="t"/>
            </a:scene3d>
            <a:sp3d extrusionH="57150">
              <a:bevelT w="82550" h="38100" prst="coolSlant"/>
            </a:sp3d>
          </a:bodyPr>
          <a:lstStyle/>
          <a:p>
            <a:pPr algn="ctr"/>
            <a:r>
              <a:rPr lang="en-US" sz="5400" b="1" dirty="0">
                <a:solidFill>
                  <a:srgbClr val="0070C0"/>
                </a:solidFill>
                <a:latin typeface="+mn-lt"/>
              </a:rPr>
              <a:t>Introduction for the Beginning</a:t>
            </a:r>
            <a:endParaRPr lang="en-US" sz="5400" dirty="0">
              <a:latin typeface="+mn-lt"/>
            </a:endParaRPr>
          </a:p>
        </p:txBody>
      </p:sp>
      <p:sp>
        <p:nvSpPr>
          <p:cNvPr id="5" name="Content Placeholder 4"/>
          <p:cNvSpPr>
            <a:spLocks noGrp="1"/>
          </p:cNvSpPr>
          <p:nvPr>
            <p:ph sz="half" idx="1"/>
          </p:nvPr>
        </p:nvSpPr>
        <p:spPr>
          <a:xfrm>
            <a:off x="493486" y="1245065"/>
            <a:ext cx="5526314" cy="5199278"/>
          </a:xfrm>
        </p:spPr>
        <p:txBody>
          <a:bodyPr>
            <a:normAutofit lnSpcReduction="10000"/>
            <a:scene3d>
              <a:camera prst="orthographicFront"/>
              <a:lightRig rig="threePt" dir="t"/>
            </a:scene3d>
            <a:sp3d extrusionH="57150">
              <a:bevelT w="38100" h="38100"/>
            </a:sp3d>
          </a:bodyPr>
          <a:lstStyle/>
          <a:p>
            <a:pPr marL="514350" indent="-514350">
              <a:buFont typeface="+mj-lt"/>
              <a:buAutoNum type="arabicParenR"/>
            </a:pPr>
            <a:r>
              <a:rPr lang="en-US" dirty="0">
                <a:solidFill>
                  <a:srgbClr val="002060"/>
                </a:solidFill>
              </a:rPr>
              <a:t>Isaiah tells us </a:t>
            </a:r>
            <a:r>
              <a:rPr lang="en-US" b="1" u="sng" dirty="0">
                <a:solidFill>
                  <a:srgbClr val="002060"/>
                </a:solidFill>
              </a:rPr>
              <a:t>7 times</a:t>
            </a:r>
            <a:r>
              <a:rPr lang="en-US" dirty="0">
                <a:solidFill>
                  <a:srgbClr val="002060"/>
                </a:solidFill>
              </a:rPr>
              <a:t> that </a:t>
            </a:r>
            <a:br>
              <a:rPr lang="en-US" dirty="0">
                <a:solidFill>
                  <a:srgbClr val="002060"/>
                </a:solidFill>
              </a:rPr>
            </a:br>
            <a:r>
              <a:rPr lang="en-US" dirty="0">
                <a:solidFill>
                  <a:srgbClr val="002060"/>
                </a:solidFill>
              </a:rPr>
              <a:t>we can know the end from </a:t>
            </a:r>
            <a:br>
              <a:rPr lang="en-US" dirty="0">
                <a:solidFill>
                  <a:srgbClr val="002060"/>
                </a:solidFill>
              </a:rPr>
            </a:br>
            <a:r>
              <a:rPr lang="en-US" dirty="0">
                <a:solidFill>
                  <a:srgbClr val="002060"/>
                </a:solidFill>
              </a:rPr>
              <a:t>the beginning </a:t>
            </a:r>
            <a:r>
              <a:rPr lang="en-US" sz="2000" dirty="0">
                <a:solidFill>
                  <a:srgbClr val="002060"/>
                </a:solidFill>
              </a:rPr>
              <a:t>(See Isa 46:9-10.)</a:t>
            </a:r>
          </a:p>
          <a:p>
            <a:pPr marL="514350" indent="-514350">
              <a:buFont typeface="+mj-lt"/>
              <a:buAutoNum type="arabicParenR"/>
            </a:pPr>
            <a:r>
              <a:rPr lang="en-US" dirty="0">
                <a:solidFill>
                  <a:srgbClr val="002060"/>
                </a:solidFill>
              </a:rPr>
              <a:t>Most people understand that </a:t>
            </a:r>
            <a:r>
              <a:rPr lang="en-US" b="1" dirty="0">
                <a:solidFill>
                  <a:srgbClr val="0070C0"/>
                </a:solidFill>
              </a:rPr>
              <a:t>Yahusha</a:t>
            </a:r>
            <a:r>
              <a:rPr lang="en-US" dirty="0">
                <a:solidFill>
                  <a:srgbClr val="002060"/>
                </a:solidFill>
              </a:rPr>
              <a:t> is our Melki-</a:t>
            </a:r>
            <a:r>
              <a:rPr lang="en-US" dirty="0" err="1">
                <a:solidFill>
                  <a:srgbClr val="002060"/>
                </a:solidFill>
              </a:rPr>
              <a:t>Tzedeq</a:t>
            </a:r>
            <a:r>
              <a:rPr lang="en-US" dirty="0">
                <a:solidFill>
                  <a:srgbClr val="002060"/>
                </a:solidFill>
              </a:rPr>
              <a:t> Priest today, ministering in </a:t>
            </a:r>
            <a:br>
              <a:rPr lang="en-US" dirty="0">
                <a:solidFill>
                  <a:srgbClr val="002060"/>
                </a:solidFill>
              </a:rPr>
            </a:br>
            <a:r>
              <a:rPr lang="en-US" dirty="0">
                <a:solidFill>
                  <a:srgbClr val="002060"/>
                </a:solidFill>
              </a:rPr>
              <a:t>the courts of heaven.</a:t>
            </a:r>
          </a:p>
          <a:p>
            <a:pPr marL="514350" indent="-514350">
              <a:buFont typeface="+mj-lt"/>
              <a:buAutoNum type="arabicParenR"/>
            </a:pPr>
            <a:r>
              <a:rPr lang="en-US" dirty="0">
                <a:solidFill>
                  <a:srgbClr val="002060"/>
                </a:solidFill>
              </a:rPr>
              <a:t>Therefore, He was also the Melki-</a:t>
            </a:r>
            <a:r>
              <a:rPr lang="en-US" dirty="0" err="1">
                <a:solidFill>
                  <a:srgbClr val="002060"/>
                </a:solidFill>
              </a:rPr>
              <a:t>Tzedeq</a:t>
            </a:r>
            <a:r>
              <a:rPr lang="en-US" dirty="0">
                <a:solidFill>
                  <a:srgbClr val="002060"/>
                </a:solidFill>
              </a:rPr>
              <a:t> Priest in the very beginning, qualifying as the: </a:t>
            </a:r>
          </a:p>
          <a:p>
            <a:pPr marL="971550" lvl="1" indent="-514350">
              <a:buFont typeface="+mj-lt"/>
              <a:buAutoNum type="alphaLcPeriod"/>
            </a:pPr>
            <a:r>
              <a:rPr lang="en-US" b="1" dirty="0">
                <a:solidFill>
                  <a:srgbClr val="002060"/>
                </a:solidFill>
              </a:rPr>
              <a:t>Aleph-</a:t>
            </a:r>
            <a:r>
              <a:rPr lang="en-US" b="1" dirty="0" err="1">
                <a:solidFill>
                  <a:srgbClr val="002060"/>
                </a:solidFill>
              </a:rPr>
              <a:t>Tav</a:t>
            </a:r>
            <a:endParaRPr lang="en-US" b="1" dirty="0">
              <a:solidFill>
                <a:srgbClr val="002060"/>
              </a:solidFill>
            </a:endParaRPr>
          </a:p>
          <a:p>
            <a:pPr marL="971550" lvl="1" indent="-514350">
              <a:buFont typeface="+mj-lt"/>
              <a:buAutoNum type="alphaLcPeriod"/>
            </a:pPr>
            <a:r>
              <a:rPr lang="en-US" b="1" dirty="0">
                <a:solidFill>
                  <a:srgbClr val="002060"/>
                </a:solidFill>
              </a:rPr>
              <a:t>Alpha &amp; Omega</a:t>
            </a:r>
          </a:p>
          <a:p>
            <a:pPr marL="971550" lvl="1" indent="-514350">
              <a:buFont typeface="+mj-lt"/>
              <a:buAutoNum type="alphaLcPeriod"/>
            </a:pPr>
            <a:r>
              <a:rPr lang="en-US" b="1" dirty="0">
                <a:solidFill>
                  <a:srgbClr val="002060"/>
                </a:solidFill>
              </a:rPr>
              <a:t>First &amp; Last</a:t>
            </a:r>
          </a:p>
        </p:txBody>
      </p:sp>
      <p:sp>
        <p:nvSpPr>
          <p:cNvPr id="6" name="Content Placeholder 5"/>
          <p:cNvSpPr>
            <a:spLocks noGrp="1"/>
          </p:cNvSpPr>
          <p:nvPr>
            <p:ph sz="half" idx="2"/>
          </p:nvPr>
        </p:nvSpPr>
        <p:spPr>
          <a:xfrm>
            <a:off x="5965371" y="1216037"/>
            <a:ext cx="5965371" cy="5199278"/>
          </a:xfrm>
        </p:spPr>
        <p:txBody>
          <a:bodyPr>
            <a:normAutofit lnSpcReduction="10000"/>
            <a:scene3d>
              <a:camera prst="orthographicFront"/>
              <a:lightRig rig="threePt" dir="t"/>
            </a:scene3d>
            <a:sp3d extrusionH="57150">
              <a:bevelT w="38100" h="38100"/>
            </a:sp3d>
          </a:bodyPr>
          <a:lstStyle/>
          <a:p>
            <a:pPr marL="0" indent="0">
              <a:buNone/>
            </a:pPr>
            <a:r>
              <a:rPr lang="en-US" b="1" u="sng" dirty="0">
                <a:solidFill>
                  <a:srgbClr val="002060"/>
                </a:solidFill>
              </a:rPr>
              <a:t>Questions</a:t>
            </a:r>
            <a:r>
              <a:rPr lang="en-US" dirty="0">
                <a:solidFill>
                  <a:srgbClr val="002060"/>
                </a:solidFill>
              </a:rPr>
              <a:t>:</a:t>
            </a:r>
          </a:p>
          <a:p>
            <a:pPr marL="514350" indent="-514350">
              <a:buAutoNum type="arabicParenR" startAt="4"/>
            </a:pPr>
            <a:r>
              <a:rPr lang="en-US" dirty="0">
                <a:solidFill>
                  <a:srgbClr val="002060"/>
                </a:solidFill>
              </a:rPr>
              <a:t>Did </a:t>
            </a:r>
            <a:r>
              <a:rPr lang="en-US" b="1" dirty="0">
                <a:solidFill>
                  <a:srgbClr val="0070C0"/>
                </a:solidFill>
              </a:rPr>
              <a:t>Yahuah</a:t>
            </a:r>
            <a:r>
              <a:rPr lang="en-US" dirty="0">
                <a:solidFill>
                  <a:srgbClr val="002060"/>
                </a:solidFill>
              </a:rPr>
              <a:t> implement an earthly </a:t>
            </a:r>
            <a:br>
              <a:rPr lang="en-US" dirty="0">
                <a:solidFill>
                  <a:srgbClr val="002060"/>
                </a:solidFill>
              </a:rPr>
            </a:br>
            <a:r>
              <a:rPr lang="en-US" dirty="0">
                <a:solidFill>
                  <a:srgbClr val="002060"/>
                </a:solidFill>
              </a:rPr>
              <a:t>Melki-</a:t>
            </a:r>
            <a:r>
              <a:rPr lang="en-US" dirty="0" err="1">
                <a:solidFill>
                  <a:srgbClr val="002060"/>
                </a:solidFill>
              </a:rPr>
              <a:t>Tzedeq</a:t>
            </a:r>
            <a:r>
              <a:rPr lang="en-US" dirty="0">
                <a:solidFill>
                  <a:srgbClr val="002060"/>
                </a:solidFill>
              </a:rPr>
              <a:t> Priesthood position </a:t>
            </a:r>
            <a:br>
              <a:rPr lang="en-US" dirty="0">
                <a:solidFill>
                  <a:srgbClr val="002060"/>
                </a:solidFill>
              </a:rPr>
            </a:br>
            <a:r>
              <a:rPr lang="en-US" dirty="0">
                <a:solidFill>
                  <a:srgbClr val="002060"/>
                </a:solidFill>
              </a:rPr>
              <a:t>for mankind at creation? </a:t>
            </a:r>
          </a:p>
          <a:p>
            <a:pPr marL="514350" indent="-514350">
              <a:buAutoNum type="arabicParenR" startAt="4"/>
            </a:pPr>
            <a:r>
              <a:rPr lang="en-US" dirty="0">
                <a:solidFill>
                  <a:srgbClr val="002060"/>
                </a:solidFill>
              </a:rPr>
              <a:t>If so, how can this priesthood be found &amp; traced in the Scriptures?</a:t>
            </a:r>
          </a:p>
          <a:p>
            <a:pPr marL="514350" indent="-514350">
              <a:buAutoNum type="arabicParenR" startAt="4"/>
            </a:pPr>
            <a:r>
              <a:rPr lang="en-US" dirty="0">
                <a:solidFill>
                  <a:srgbClr val="002060"/>
                </a:solidFill>
              </a:rPr>
              <a:t>How did this earthly priesthood transfer back to </a:t>
            </a:r>
            <a:r>
              <a:rPr lang="en-US" b="1" dirty="0">
                <a:solidFill>
                  <a:srgbClr val="0070C0"/>
                </a:solidFill>
              </a:rPr>
              <a:t>Yahusha,</a:t>
            </a:r>
            <a:r>
              <a:rPr lang="en-US" dirty="0">
                <a:solidFill>
                  <a:srgbClr val="002060"/>
                </a:solidFill>
              </a:rPr>
              <a:t> the Sovereign Majesty of Heaven?</a:t>
            </a:r>
          </a:p>
          <a:p>
            <a:pPr marL="514350" indent="-514350">
              <a:buAutoNum type="arabicParenR" startAt="4"/>
            </a:pPr>
            <a:r>
              <a:rPr lang="en-US" dirty="0">
                <a:solidFill>
                  <a:srgbClr val="002060"/>
                </a:solidFill>
              </a:rPr>
              <a:t>Does this priesthood message have anything to do with His Bride?</a:t>
            </a:r>
          </a:p>
          <a:p>
            <a:pPr marL="514350" indent="-514350">
              <a:buAutoNum type="arabicParenR" startAt="4"/>
            </a:pPr>
            <a:endParaRPr lang="en-US" dirty="0">
              <a:solidFill>
                <a:srgbClr val="002060"/>
              </a:solidFill>
            </a:endParaRPr>
          </a:p>
          <a:p>
            <a:pPr marL="514350" indent="-514350">
              <a:buAutoNum type="arabicParenR" startAt="4"/>
            </a:pPr>
            <a:endParaRPr lang="en-US" dirty="0"/>
          </a:p>
          <a:p>
            <a:pPr marL="0" indent="0">
              <a:buNone/>
            </a:pPr>
            <a:endParaRPr lang="en-US" dirty="0"/>
          </a:p>
        </p:txBody>
      </p:sp>
      <p:sp>
        <p:nvSpPr>
          <p:cNvPr id="4" name="Slide Number Placeholder 3"/>
          <p:cNvSpPr>
            <a:spLocks noGrp="1"/>
          </p:cNvSpPr>
          <p:nvPr>
            <p:ph type="sldNum" sz="quarter" idx="12"/>
          </p:nvPr>
        </p:nvSpPr>
        <p:spPr>
          <a:xfrm>
            <a:off x="8610600" y="6356350"/>
            <a:ext cx="3465286" cy="365125"/>
          </a:xfrm>
        </p:spPr>
        <p:txBody>
          <a:bodyPr/>
          <a:lstStyle/>
          <a:p>
            <a:fld id="{385F3E72-97D8-4E0E-8DB2-A67F030E614A}" type="slidenum">
              <a:rPr lang="en-US" sz="1600" b="1" smtClean="0">
                <a:solidFill>
                  <a:schemeClr val="tx1"/>
                </a:solidFill>
              </a:rPr>
              <a:t>3</a:t>
            </a:fld>
            <a:endParaRPr lang="en-US" sz="1600" b="1" dirty="0">
              <a:solidFill>
                <a:schemeClr val="tx1"/>
              </a:solidFill>
            </a:endParaRPr>
          </a:p>
        </p:txBody>
      </p:sp>
      <p:sp>
        <p:nvSpPr>
          <p:cNvPr id="7" name="Rectangle 6"/>
          <p:cNvSpPr/>
          <p:nvPr/>
        </p:nvSpPr>
        <p:spPr>
          <a:xfrm>
            <a:off x="3889827" y="5603033"/>
            <a:ext cx="7750629" cy="1200329"/>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prst="softRound"/>
              <a:contourClr>
                <a:schemeClr val="accent2">
                  <a:shade val="75000"/>
                </a:schemeClr>
              </a:contourClr>
            </a:sp3d>
          </a:bodyPr>
          <a:lstStyle/>
          <a:p>
            <a:pPr algn="ctr"/>
            <a:r>
              <a:rPr lang="en-US" sz="3600" b="1" dirty="0">
                <a:ln w="11430">
                  <a:solidFill>
                    <a:srgbClr val="002060"/>
                  </a:solidFill>
                </a:ln>
                <a:solidFill>
                  <a:srgbClr val="441D61"/>
                </a:solidFill>
                <a:effectLst>
                  <a:outerShdw blurRad="50800" dist="39000" dir="5460000" algn="tl">
                    <a:srgbClr val="000000">
                      <a:alpha val="38000"/>
                    </a:srgbClr>
                  </a:outerShdw>
                </a:effectLst>
                <a:latin typeface="MV Boli" pitchFamily="2" charset="0"/>
                <a:ea typeface="Nouvelle Vague" pitchFamily="2" charset="0"/>
                <a:cs typeface="MV Boli" pitchFamily="2" charset="0"/>
              </a:rPr>
              <a:t>For this study many Scriptures </a:t>
            </a:r>
            <a:br>
              <a:rPr lang="en-US" sz="3600" b="1" dirty="0">
                <a:ln w="11430">
                  <a:solidFill>
                    <a:srgbClr val="002060"/>
                  </a:solidFill>
                </a:ln>
                <a:solidFill>
                  <a:srgbClr val="441D61"/>
                </a:solidFill>
                <a:effectLst>
                  <a:outerShdw blurRad="50800" dist="39000" dir="5460000" algn="tl">
                    <a:srgbClr val="000000">
                      <a:alpha val="38000"/>
                    </a:srgbClr>
                  </a:outerShdw>
                </a:effectLst>
                <a:latin typeface="MV Boli" pitchFamily="2" charset="0"/>
                <a:ea typeface="Nouvelle Vague" pitchFamily="2" charset="0"/>
                <a:cs typeface="MV Boli" pitchFamily="2" charset="0"/>
              </a:rPr>
            </a:br>
            <a:r>
              <a:rPr lang="en-US" sz="3600" b="1" dirty="0">
                <a:ln w="11430">
                  <a:solidFill>
                    <a:srgbClr val="002060"/>
                  </a:solidFill>
                </a:ln>
                <a:solidFill>
                  <a:srgbClr val="441D61"/>
                </a:solidFill>
                <a:effectLst>
                  <a:outerShdw blurRad="50800" dist="39000" dir="5460000" algn="tl">
                    <a:srgbClr val="000000">
                      <a:alpha val="38000"/>
                    </a:srgbClr>
                  </a:outerShdw>
                </a:effectLst>
                <a:latin typeface="MV Boli" pitchFamily="2" charset="0"/>
                <a:ea typeface="Nouvelle Vague" pitchFamily="2" charset="0"/>
                <a:cs typeface="MV Boli" pitchFamily="2" charset="0"/>
              </a:rPr>
              <a:t>will be considered, not just a few! </a:t>
            </a:r>
            <a:endParaRPr lang="en-US" sz="3600" b="1" cap="none" spc="0" dirty="0">
              <a:ln w="11430">
                <a:solidFill>
                  <a:srgbClr val="002060"/>
                </a:solidFill>
              </a:ln>
              <a:solidFill>
                <a:srgbClr val="441D61"/>
              </a:solidFill>
              <a:effectLst>
                <a:outerShdw blurRad="50800" dist="39000" dir="5460000" algn="tl">
                  <a:srgbClr val="000000">
                    <a:alpha val="38000"/>
                  </a:srgbClr>
                </a:outerShdw>
              </a:effectLst>
              <a:latin typeface="MV Boli" pitchFamily="2" charset="0"/>
              <a:ea typeface="Nouvelle Vague" pitchFamily="2" charset="0"/>
              <a:cs typeface="MV Boli" pitchFamily="2" charset="0"/>
            </a:endParaRPr>
          </a:p>
        </p:txBody>
      </p:sp>
    </p:spTree>
    <p:extLst>
      <p:ext uri="{BB962C8B-B14F-4D97-AF65-F5344CB8AC3E}">
        <p14:creationId xmlns:p14="http://schemas.microsoft.com/office/powerpoint/2010/main" val="1835549382"/>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1000"/>
                                        <p:tgtEl>
                                          <p:spTgt spid="6">
                                            <p:txEl>
                                              <p:pRg st="1" end="1"/>
                                            </p:txEl>
                                          </p:spTgt>
                                        </p:tgtEl>
                                      </p:cBhvr>
                                    </p:animEffect>
                                    <p:anim calcmode="lin" valueType="num">
                                      <p:cBhvr>
                                        <p:cTn id="8"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2" end="2"/>
                                            </p:txEl>
                                          </p:spTgt>
                                        </p:tgtEl>
                                        <p:attrNameLst>
                                          <p:attrName>style.visibility</p:attrName>
                                        </p:attrNameLst>
                                      </p:cBhvr>
                                      <p:to>
                                        <p:strVal val="visible"/>
                                      </p:to>
                                    </p:set>
                                    <p:animEffect transition="in" filter="fade">
                                      <p:cBhvr>
                                        <p:cTn id="14" dur="1000"/>
                                        <p:tgtEl>
                                          <p:spTgt spid="6">
                                            <p:txEl>
                                              <p:pRg st="2" end="2"/>
                                            </p:txEl>
                                          </p:spTgt>
                                        </p:tgtEl>
                                      </p:cBhvr>
                                    </p:animEffect>
                                    <p:anim calcmode="lin" valueType="num">
                                      <p:cBhvr>
                                        <p:cTn id="15"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3" end="3"/>
                                            </p:txEl>
                                          </p:spTgt>
                                        </p:tgtEl>
                                        <p:attrNameLst>
                                          <p:attrName>style.visibility</p:attrName>
                                        </p:attrNameLst>
                                      </p:cBhvr>
                                      <p:to>
                                        <p:strVal val="visible"/>
                                      </p:to>
                                    </p:set>
                                    <p:animEffect transition="in" filter="fade">
                                      <p:cBhvr>
                                        <p:cTn id="21" dur="1000"/>
                                        <p:tgtEl>
                                          <p:spTgt spid="6">
                                            <p:txEl>
                                              <p:pRg st="3" end="3"/>
                                            </p:txEl>
                                          </p:spTgt>
                                        </p:tgtEl>
                                      </p:cBhvr>
                                    </p:animEffect>
                                    <p:anim calcmode="lin" valueType="num">
                                      <p:cBhvr>
                                        <p:cTn id="22"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4" end="4"/>
                                            </p:txEl>
                                          </p:spTgt>
                                        </p:tgtEl>
                                        <p:attrNameLst>
                                          <p:attrName>style.visibility</p:attrName>
                                        </p:attrNameLst>
                                      </p:cBhvr>
                                      <p:to>
                                        <p:strVal val="visible"/>
                                      </p:to>
                                    </p:set>
                                    <p:animEffect transition="in" filter="fade">
                                      <p:cBhvr>
                                        <p:cTn id="28" dur="1000"/>
                                        <p:tgtEl>
                                          <p:spTgt spid="6">
                                            <p:txEl>
                                              <p:pRg st="4" end="4"/>
                                            </p:txEl>
                                          </p:spTgt>
                                        </p:tgtEl>
                                      </p:cBhvr>
                                    </p:animEffect>
                                    <p:anim calcmode="lin" valueType="num">
                                      <p:cBhvr>
                                        <p:cTn id="29"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1000"/>
                                        <p:tgtEl>
                                          <p:spTgt spid="7"/>
                                        </p:tgtEl>
                                      </p:cBhvr>
                                    </p:animEffect>
                                    <p:anim calcmode="lin" valueType="num">
                                      <p:cBhvr>
                                        <p:cTn id="36" dur="1000" fill="hold"/>
                                        <p:tgtEl>
                                          <p:spTgt spid="7"/>
                                        </p:tgtEl>
                                        <p:attrNameLst>
                                          <p:attrName>ppt_x</p:attrName>
                                        </p:attrNameLst>
                                      </p:cBhvr>
                                      <p:tavLst>
                                        <p:tav tm="0">
                                          <p:val>
                                            <p:strVal val="#ppt_x"/>
                                          </p:val>
                                        </p:tav>
                                        <p:tav tm="100000">
                                          <p:val>
                                            <p:strVal val="#ppt_x"/>
                                          </p:val>
                                        </p:tav>
                                      </p:tavLst>
                                    </p:anim>
                                    <p:anim calcmode="lin" valueType="num">
                                      <p:cBhvr>
                                        <p:cTn id="3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alphaModFix amt="64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9317355" y="6385847"/>
            <a:ext cx="2743200" cy="365125"/>
          </a:xfrm>
        </p:spPr>
        <p:txBody>
          <a:bodyPr/>
          <a:lstStyle/>
          <a:p>
            <a:fld id="{385F3E72-97D8-4E0E-8DB2-A67F030E614A}" type="slidenum">
              <a:rPr lang="en-US" sz="1600" b="1" smtClean="0">
                <a:solidFill>
                  <a:schemeClr val="tx1"/>
                </a:solidFill>
              </a:rPr>
              <a:t>4</a:t>
            </a:fld>
            <a:endParaRPr lang="en-US" sz="1600" b="1" dirty="0">
              <a:solidFill>
                <a:schemeClr val="tx1"/>
              </a:solidFill>
            </a:endParaRPr>
          </a:p>
        </p:txBody>
      </p:sp>
      <p:pic>
        <p:nvPicPr>
          <p:cNvPr id="9" name="Picture 11" descr="C:\Users\Rae\Desktop\Art on Desktop\white man clip art\yellow-blue smiley faces\Smiley Decision Questions png.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823811" y="4448991"/>
            <a:ext cx="1960245" cy="2206073"/>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11" name="Rectangle 10"/>
          <p:cNvSpPr/>
          <p:nvPr/>
        </p:nvSpPr>
        <p:spPr>
          <a:xfrm>
            <a:off x="545124" y="3933825"/>
            <a:ext cx="9920748" cy="22649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82550" h="38100" prst="coolSlant"/>
            </a:sp3d>
          </a:bodyPr>
          <a:lstStyle/>
          <a:p>
            <a:pPr>
              <a:lnSpc>
                <a:spcPct val="150000"/>
              </a:lnSpc>
            </a:pPr>
            <a:r>
              <a:rPr lang="en-US" sz="4000" b="1" dirty="0">
                <a:ln>
                  <a:solidFill>
                    <a:srgbClr val="0000FF"/>
                  </a:solidFill>
                </a:ln>
                <a:solidFill>
                  <a:srgbClr val="FF0000"/>
                </a:solidFill>
              </a:rPr>
              <a:t>For  </a:t>
            </a:r>
            <a:r>
              <a:rPr lang="en-US" sz="4000" b="1" u="sng" dirty="0">
                <a:ln>
                  <a:solidFill>
                    <a:srgbClr val="0000FF"/>
                  </a:solidFill>
                </a:ln>
                <a:solidFill>
                  <a:srgbClr val="FFFF00"/>
                </a:solidFill>
                <a:latin typeface="Arial Black" panose="020B0A04020102020204" pitchFamily="34" charset="0"/>
              </a:rPr>
              <a:t>the </a:t>
            </a:r>
            <a:r>
              <a:rPr lang="en-US" sz="4000" b="1" dirty="0">
                <a:ln>
                  <a:solidFill>
                    <a:srgbClr val="0000FF"/>
                  </a:solidFill>
                </a:ln>
                <a:solidFill>
                  <a:srgbClr val="FFFF00"/>
                </a:solidFill>
                <a:latin typeface="Arial Black" panose="020B0A04020102020204" pitchFamily="34" charset="0"/>
              </a:rPr>
              <a:t>p</a:t>
            </a:r>
            <a:r>
              <a:rPr lang="en-US" sz="4000" b="1" u="sng" dirty="0">
                <a:ln>
                  <a:solidFill>
                    <a:srgbClr val="0000FF"/>
                  </a:solidFill>
                </a:ln>
                <a:solidFill>
                  <a:srgbClr val="FFFF00"/>
                </a:solidFill>
                <a:latin typeface="Arial Black" panose="020B0A04020102020204" pitchFamily="34" charset="0"/>
              </a:rPr>
              <a:t>riesthood bein</a:t>
            </a:r>
            <a:r>
              <a:rPr lang="en-US" sz="4000" b="1" dirty="0">
                <a:ln>
                  <a:solidFill>
                    <a:srgbClr val="0000FF"/>
                  </a:solidFill>
                </a:ln>
                <a:solidFill>
                  <a:srgbClr val="FFFF00"/>
                </a:solidFill>
                <a:latin typeface="Arial Black" panose="020B0A04020102020204" pitchFamily="34" charset="0"/>
              </a:rPr>
              <a:t>g</a:t>
            </a:r>
            <a:r>
              <a:rPr lang="en-US" sz="4000" b="1" u="sng" dirty="0">
                <a:ln>
                  <a:solidFill>
                    <a:srgbClr val="0000FF"/>
                  </a:solidFill>
                </a:ln>
                <a:solidFill>
                  <a:srgbClr val="FFFF00"/>
                </a:solidFill>
                <a:latin typeface="Arial Black" panose="020B0A04020102020204" pitchFamily="34" charset="0"/>
              </a:rPr>
              <a:t> chan</a:t>
            </a:r>
            <a:r>
              <a:rPr lang="en-US" sz="4000" b="1" dirty="0">
                <a:ln>
                  <a:solidFill>
                    <a:srgbClr val="0000FF"/>
                  </a:solidFill>
                </a:ln>
                <a:solidFill>
                  <a:srgbClr val="FFFF00"/>
                </a:solidFill>
                <a:latin typeface="Arial Black" panose="020B0A04020102020204" pitchFamily="34" charset="0"/>
              </a:rPr>
              <a:t>g</a:t>
            </a:r>
            <a:r>
              <a:rPr lang="en-US" sz="4000" b="1" u="sng" dirty="0">
                <a:ln>
                  <a:solidFill>
                    <a:srgbClr val="0000FF"/>
                  </a:solidFill>
                </a:ln>
                <a:solidFill>
                  <a:srgbClr val="FFFF00"/>
                </a:solidFill>
                <a:latin typeface="Arial Black" panose="020B0A04020102020204" pitchFamily="34" charset="0"/>
              </a:rPr>
              <a:t>ed</a:t>
            </a:r>
            <a:r>
              <a:rPr lang="en-US" sz="4000" b="1" dirty="0">
                <a:ln>
                  <a:solidFill>
                    <a:srgbClr val="0000FF"/>
                  </a:solidFill>
                </a:ln>
                <a:solidFill>
                  <a:srgbClr val="FFFF00"/>
                </a:solidFill>
                <a:latin typeface="Arial Black" panose="020B0A04020102020204" pitchFamily="34" charset="0"/>
              </a:rPr>
              <a:t>, </a:t>
            </a:r>
            <a:br>
              <a:rPr lang="en-US" sz="4000" b="1" dirty="0">
                <a:ln>
                  <a:solidFill>
                    <a:srgbClr val="0000FF"/>
                  </a:solidFill>
                </a:ln>
                <a:solidFill>
                  <a:srgbClr val="FFFF00"/>
                </a:solidFill>
                <a:latin typeface="Arial Black" panose="020B0A04020102020204" pitchFamily="34" charset="0"/>
              </a:rPr>
            </a:br>
            <a:r>
              <a:rPr lang="en-US" sz="4000" b="1" dirty="0">
                <a:ln>
                  <a:solidFill>
                    <a:srgbClr val="0000FF"/>
                  </a:solidFill>
                </a:ln>
                <a:solidFill>
                  <a:srgbClr val="FFFF00"/>
                </a:solidFill>
                <a:latin typeface="Arial Black" panose="020B0A04020102020204" pitchFamily="34" charset="0"/>
              </a:rPr>
              <a:t>	</a:t>
            </a:r>
            <a:r>
              <a:rPr lang="en-US" sz="4000" b="1" dirty="0">
                <a:ln>
                  <a:solidFill>
                    <a:srgbClr val="0000FF"/>
                  </a:solidFill>
                </a:ln>
                <a:solidFill>
                  <a:srgbClr val="FF0000"/>
                </a:solidFill>
              </a:rPr>
              <a:t>of necessity there takes place a</a:t>
            </a:r>
          </a:p>
          <a:p>
            <a:r>
              <a:rPr lang="en-US" sz="4000" b="1" dirty="0">
                <a:ln>
                  <a:solidFill>
                    <a:srgbClr val="0000FF"/>
                  </a:solidFill>
                </a:ln>
                <a:solidFill>
                  <a:srgbClr val="FF0000"/>
                </a:solidFill>
              </a:rPr>
              <a:t> 		</a:t>
            </a:r>
            <a:r>
              <a:rPr lang="en-US" sz="4000" b="1" u="sng" dirty="0">
                <a:ln>
                  <a:solidFill>
                    <a:srgbClr val="0000FF"/>
                  </a:solidFill>
                </a:ln>
                <a:solidFill>
                  <a:srgbClr val="00FFFF"/>
                </a:solidFill>
                <a:latin typeface="Arial Black" panose="020B0A04020102020204" pitchFamily="34" charset="0"/>
              </a:rPr>
              <a:t>chan</a:t>
            </a:r>
            <a:r>
              <a:rPr lang="en-US" sz="4000" b="1" dirty="0">
                <a:ln>
                  <a:solidFill>
                    <a:srgbClr val="0000FF"/>
                  </a:solidFill>
                </a:ln>
                <a:solidFill>
                  <a:srgbClr val="00FFFF"/>
                </a:solidFill>
                <a:latin typeface="Arial Black" panose="020B0A04020102020204" pitchFamily="34" charset="0"/>
              </a:rPr>
              <a:t>g</a:t>
            </a:r>
            <a:r>
              <a:rPr lang="en-US" sz="4000" b="1" u="sng" dirty="0">
                <a:ln>
                  <a:solidFill>
                    <a:srgbClr val="0000FF"/>
                  </a:solidFill>
                </a:ln>
                <a:solidFill>
                  <a:srgbClr val="00FFFF"/>
                </a:solidFill>
                <a:latin typeface="Arial Black" panose="020B0A04020102020204" pitchFamily="34" charset="0"/>
              </a:rPr>
              <a:t>e of law</a:t>
            </a:r>
            <a:r>
              <a:rPr lang="en-US" sz="4000" b="1" dirty="0">
                <a:ln>
                  <a:solidFill>
                    <a:srgbClr val="0000FF"/>
                  </a:solidFill>
                </a:ln>
                <a:solidFill>
                  <a:srgbClr val="00FFFF"/>
                </a:solidFill>
                <a:latin typeface="Arial Black" panose="020B0A04020102020204" pitchFamily="34" charset="0"/>
              </a:rPr>
              <a:t> </a:t>
            </a:r>
            <a:r>
              <a:rPr lang="en-US" sz="4000" b="1" dirty="0">
                <a:ln>
                  <a:solidFill>
                    <a:srgbClr val="0000FF"/>
                  </a:solidFill>
                </a:ln>
                <a:solidFill>
                  <a:srgbClr val="FF0000"/>
                </a:solidFill>
              </a:rPr>
              <a:t>also.</a:t>
            </a:r>
            <a:endParaRPr lang="en-CA" sz="4000" dirty="0"/>
          </a:p>
        </p:txBody>
      </p:sp>
      <p:sp>
        <p:nvSpPr>
          <p:cNvPr id="12" name="Rectangle 11"/>
          <p:cNvSpPr/>
          <p:nvPr/>
        </p:nvSpPr>
        <p:spPr>
          <a:xfrm>
            <a:off x="0" y="621457"/>
            <a:ext cx="12131919" cy="341632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prst="softRound"/>
              <a:contourClr>
                <a:schemeClr val="accent2">
                  <a:shade val="75000"/>
                </a:schemeClr>
              </a:contourClr>
            </a:sp3d>
          </a:bodyPr>
          <a:lstStyle/>
          <a:p>
            <a:pPr algn="ctr"/>
            <a:r>
              <a:rPr lang="en-US" sz="5400" b="1" cap="none" spc="0" dirty="0">
                <a:ln w="11430">
                  <a:solidFill>
                    <a:srgbClr val="002060"/>
                  </a:solidFill>
                </a:ln>
                <a:solidFill>
                  <a:schemeClr val="accent6">
                    <a:lumMod val="50000"/>
                  </a:schemeClr>
                </a:solidFill>
                <a:effectLst>
                  <a:outerShdw blurRad="50800" dist="39000" dir="5460000" algn="tl">
                    <a:srgbClr val="000000">
                      <a:alpha val="38000"/>
                    </a:srgbClr>
                  </a:outerShdw>
                </a:effectLst>
                <a:latin typeface="MV Boli" pitchFamily="2" charset="0"/>
                <a:ea typeface="Nouvelle Vague" pitchFamily="2" charset="0"/>
                <a:cs typeface="MV Boli" pitchFamily="2" charset="0"/>
              </a:rPr>
              <a:t>Another Question for Consideration:</a:t>
            </a:r>
          </a:p>
          <a:p>
            <a:pPr algn="ctr"/>
            <a:r>
              <a:rPr lang="en-US" sz="5400" b="1" dirty="0">
                <a:ln w="11430">
                  <a:solidFill>
                    <a:srgbClr val="002060"/>
                  </a:solidFill>
                </a:ln>
                <a:solidFill>
                  <a:srgbClr val="441D61"/>
                </a:solidFill>
                <a:effectLst>
                  <a:outerShdw blurRad="50800" dist="39000" dir="5460000" algn="tl">
                    <a:srgbClr val="000000">
                      <a:alpha val="38000"/>
                    </a:srgbClr>
                  </a:outerShdw>
                </a:effectLst>
                <a:latin typeface="MV Boli" pitchFamily="2" charset="0"/>
                <a:ea typeface="Nouvelle Vague" pitchFamily="2" charset="0"/>
                <a:cs typeface="MV Boli" pitchFamily="2" charset="0"/>
              </a:rPr>
              <a:t>What kind of study needs </a:t>
            </a:r>
            <a:br>
              <a:rPr lang="en-US" sz="5400" b="1" dirty="0">
                <a:ln w="11430">
                  <a:solidFill>
                    <a:srgbClr val="002060"/>
                  </a:solidFill>
                </a:ln>
                <a:solidFill>
                  <a:srgbClr val="441D61"/>
                </a:solidFill>
                <a:effectLst>
                  <a:outerShdw blurRad="50800" dist="39000" dir="5460000" algn="tl">
                    <a:srgbClr val="000000">
                      <a:alpha val="38000"/>
                    </a:srgbClr>
                  </a:outerShdw>
                </a:effectLst>
                <a:latin typeface="MV Boli" pitchFamily="2" charset="0"/>
                <a:ea typeface="Nouvelle Vague" pitchFamily="2" charset="0"/>
                <a:cs typeface="MV Boli" pitchFamily="2" charset="0"/>
              </a:rPr>
            </a:br>
            <a:r>
              <a:rPr lang="en-US" sz="5400" b="1" dirty="0">
                <a:ln w="11430">
                  <a:solidFill>
                    <a:srgbClr val="002060"/>
                  </a:solidFill>
                </a:ln>
                <a:solidFill>
                  <a:srgbClr val="441D61"/>
                </a:solidFill>
                <a:effectLst>
                  <a:outerShdw blurRad="50800" dist="39000" dir="5460000" algn="tl">
                    <a:srgbClr val="000000">
                      <a:alpha val="38000"/>
                    </a:srgbClr>
                  </a:outerShdw>
                </a:effectLst>
                <a:latin typeface="MV Boli" pitchFamily="2" charset="0"/>
                <a:ea typeface="Nouvelle Vague" pitchFamily="2" charset="0"/>
                <a:cs typeface="MV Boli" pitchFamily="2" charset="0"/>
              </a:rPr>
              <a:t>to be done to understand </a:t>
            </a:r>
            <a:br>
              <a:rPr lang="en-US" sz="5400" b="1" dirty="0">
                <a:ln w="11430">
                  <a:solidFill>
                    <a:srgbClr val="002060"/>
                  </a:solidFill>
                </a:ln>
                <a:solidFill>
                  <a:srgbClr val="441D61"/>
                </a:solidFill>
                <a:effectLst>
                  <a:outerShdw blurRad="50800" dist="39000" dir="5460000" algn="tl">
                    <a:srgbClr val="000000">
                      <a:alpha val="38000"/>
                    </a:srgbClr>
                  </a:outerShdw>
                </a:effectLst>
                <a:latin typeface="MV Boli" pitchFamily="2" charset="0"/>
                <a:ea typeface="Nouvelle Vague" pitchFamily="2" charset="0"/>
                <a:cs typeface="MV Boli" pitchFamily="2" charset="0"/>
              </a:rPr>
            </a:br>
            <a:r>
              <a:rPr lang="en-US" sz="5400" b="1" dirty="0">
                <a:ln w="11430">
                  <a:solidFill>
                    <a:srgbClr val="002060"/>
                  </a:solidFill>
                </a:ln>
                <a:solidFill>
                  <a:srgbClr val="441D61"/>
                </a:solidFill>
                <a:effectLst>
                  <a:outerShdw blurRad="50800" dist="39000" dir="5460000" algn="tl">
                    <a:srgbClr val="000000">
                      <a:alpha val="38000"/>
                    </a:srgbClr>
                  </a:outerShdw>
                </a:effectLst>
                <a:latin typeface="MV Boli" pitchFamily="2" charset="0"/>
                <a:ea typeface="Nouvelle Vague" pitchFamily="2" charset="0"/>
                <a:cs typeface="MV Boli" pitchFamily="2" charset="0"/>
              </a:rPr>
              <a:t>the statement in </a:t>
            </a:r>
            <a:r>
              <a:rPr lang="en-US" sz="5400" b="1" dirty="0">
                <a:ln w="11430">
                  <a:solidFill>
                    <a:srgbClr val="002060"/>
                  </a:solidFill>
                </a:ln>
                <a:solidFill>
                  <a:schemeClr val="accent6">
                    <a:lumMod val="50000"/>
                  </a:schemeClr>
                </a:solidFill>
                <a:effectLst>
                  <a:outerShdw blurRad="50800" dist="39000" dir="5460000" algn="tl">
                    <a:srgbClr val="000000">
                      <a:alpha val="38000"/>
                    </a:srgbClr>
                  </a:outerShdw>
                </a:effectLst>
                <a:latin typeface="MV Boli" pitchFamily="2" charset="0"/>
                <a:ea typeface="Nouvelle Vague" pitchFamily="2" charset="0"/>
                <a:cs typeface="MV Boli" pitchFamily="2" charset="0"/>
              </a:rPr>
              <a:t>Hebrews 7:12</a:t>
            </a:r>
            <a:r>
              <a:rPr lang="en-US" sz="5400" b="1" dirty="0">
                <a:ln w="11430">
                  <a:solidFill>
                    <a:srgbClr val="002060"/>
                  </a:solidFill>
                </a:ln>
                <a:solidFill>
                  <a:srgbClr val="441D61"/>
                </a:solidFill>
                <a:effectLst>
                  <a:outerShdw blurRad="50800" dist="39000" dir="5460000" algn="tl">
                    <a:srgbClr val="000000">
                      <a:alpha val="38000"/>
                    </a:srgbClr>
                  </a:outerShdw>
                </a:effectLst>
                <a:latin typeface="MV Boli" pitchFamily="2" charset="0"/>
                <a:ea typeface="Nouvelle Vague" pitchFamily="2" charset="0"/>
                <a:cs typeface="MV Boli" pitchFamily="2" charset="0"/>
              </a:rPr>
              <a:t>?</a:t>
            </a:r>
            <a:endParaRPr lang="en-US" sz="5400" b="1" cap="none" spc="0" dirty="0">
              <a:ln w="11430">
                <a:solidFill>
                  <a:srgbClr val="002060"/>
                </a:solidFill>
              </a:ln>
              <a:solidFill>
                <a:srgbClr val="441D61"/>
              </a:solidFill>
              <a:effectLst>
                <a:outerShdw blurRad="50800" dist="39000" dir="5460000" algn="tl">
                  <a:srgbClr val="000000">
                    <a:alpha val="38000"/>
                  </a:srgbClr>
                </a:outerShdw>
              </a:effectLst>
              <a:latin typeface="MV Boli" pitchFamily="2" charset="0"/>
              <a:ea typeface="Nouvelle Vague" pitchFamily="2" charset="0"/>
              <a:cs typeface="MV Boli" pitchFamily="2" charset="0"/>
            </a:endParaRPr>
          </a:p>
        </p:txBody>
      </p:sp>
      <p:sp>
        <p:nvSpPr>
          <p:cNvPr id="2" name="Sun 1">
            <a:extLst>
              <a:ext uri="{FF2B5EF4-FFF2-40B4-BE49-F238E27FC236}">
                <a16:creationId xmlns:a16="http://schemas.microsoft.com/office/drawing/2014/main" id="{834C4A42-CF4F-7EC1-A3FD-BC8848994EE9}"/>
              </a:ext>
            </a:extLst>
          </p:cNvPr>
          <p:cNvSpPr/>
          <p:nvPr/>
        </p:nvSpPr>
        <p:spPr>
          <a:xfrm>
            <a:off x="11626727" y="86272"/>
            <a:ext cx="508000" cy="473193"/>
          </a:xfrm>
          <a:prstGeom prst="sun">
            <a:avLst>
              <a:gd name="adj" fmla="val 27118"/>
            </a:avLst>
          </a:prstGeom>
          <a:solidFill>
            <a:schemeClr val="accent4">
              <a:lumMod val="60000"/>
              <a:lumOff val="40000"/>
            </a:schemeClr>
          </a:solidFill>
          <a:ln>
            <a:solidFill>
              <a:schemeClr val="accent2">
                <a:lumMod val="5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7489865"/>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3750"/>
                                  </p:stCondLst>
                                  <p:childTnLst>
                                    <p:set>
                                      <p:cBhvr>
                                        <p:cTn id="6" dur="1" fill="hold">
                                          <p:stCondLst>
                                            <p:cond delay="0"/>
                                          </p:stCondLst>
                                        </p:cTn>
                                        <p:tgtEl>
                                          <p:spTgt spid="9"/>
                                        </p:tgtEl>
                                        <p:attrNameLst>
                                          <p:attrName>style.visibility</p:attrName>
                                        </p:attrNameLst>
                                      </p:cBhvr>
                                      <p:to>
                                        <p:strVal val="visible"/>
                                      </p:to>
                                    </p:set>
                                    <p:animEffect transition="in" filter="circle(in)">
                                      <p:cBhvr>
                                        <p:cTn id="7" dur="1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dissolve">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40000"/>
                <a:lumOff val="60000"/>
                <a:alpha val="40000"/>
              </a:schemeClr>
            </a:gs>
            <a:gs pos="33000">
              <a:schemeClr val="accent4">
                <a:lumMod val="47000"/>
                <a:lumOff val="53000"/>
                <a:alpha val="46000"/>
              </a:schemeClr>
            </a:gs>
            <a:gs pos="74000">
              <a:schemeClr val="accent1">
                <a:lumMod val="45000"/>
                <a:lumOff val="55000"/>
                <a:alpha val="53000"/>
              </a:schemeClr>
            </a:gs>
            <a:gs pos="100000">
              <a:srgbClr val="FF0000">
                <a:alpha val="19000"/>
              </a:srgbClr>
            </a:gs>
          </a:gsLst>
          <a:lin ang="5400000" scaled="1"/>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610600" y="6356350"/>
            <a:ext cx="3374254" cy="365125"/>
          </a:xfrm>
        </p:spPr>
        <p:txBody>
          <a:bodyPr/>
          <a:lstStyle/>
          <a:p>
            <a:fld id="{385F3E72-97D8-4E0E-8DB2-A67F030E614A}" type="slidenum">
              <a:rPr lang="en-US" smtClean="0">
                <a:solidFill>
                  <a:schemeClr val="tx1"/>
                </a:solidFill>
              </a:rPr>
              <a:t>5</a:t>
            </a:fld>
            <a:endParaRPr lang="en-US" dirty="0">
              <a:solidFill>
                <a:schemeClr val="tx1"/>
              </a:solidFill>
            </a:endParaRPr>
          </a:p>
        </p:txBody>
      </p:sp>
      <p:pic>
        <p:nvPicPr>
          <p:cNvPr id="3" name="Picture 6" descr="C:\Users\Rae\Desktop\Mel [cf] Priesthood &amp; Faifer\umbrella 5.pn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838950" y="-773912"/>
            <a:ext cx="5440301" cy="6614469"/>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4" name="Rectangle 3"/>
          <p:cNvSpPr/>
          <p:nvPr/>
        </p:nvSpPr>
        <p:spPr>
          <a:xfrm>
            <a:off x="56601" y="1460599"/>
            <a:ext cx="9033164" cy="5078313"/>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prst="softRound"/>
              <a:contourClr>
                <a:schemeClr val="accent2">
                  <a:shade val="75000"/>
                </a:schemeClr>
              </a:contourClr>
            </a:sp3d>
          </a:bodyPr>
          <a:lstStyle/>
          <a:p>
            <a:pPr algn="ctr"/>
            <a:r>
              <a:rPr lang="en-US" sz="5400" b="1" dirty="0">
                <a:ln w="11430">
                  <a:solidFill>
                    <a:srgbClr val="002060"/>
                  </a:solidFill>
                </a:ln>
                <a:solidFill>
                  <a:schemeClr val="accent6">
                    <a:lumMod val="50000"/>
                  </a:schemeClr>
                </a:solidFill>
                <a:effectLst>
                  <a:outerShdw blurRad="50800" dist="39000" dir="5460000" algn="tl">
                    <a:srgbClr val="000000">
                      <a:alpha val="38000"/>
                    </a:srgbClr>
                  </a:outerShdw>
                </a:effectLst>
                <a:latin typeface="MV Boli" pitchFamily="2" charset="0"/>
                <a:ea typeface="Nouvelle Vague" pitchFamily="2" charset="0"/>
                <a:cs typeface="MV Boli" pitchFamily="2" charset="0"/>
              </a:rPr>
              <a:t>Are “priesthood &amp; law” connected to “covenants”?</a:t>
            </a:r>
          </a:p>
          <a:p>
            <a:pPr algn="ctr"/>
            <a:endParaRPr lang="en-US" sz="5400" b="1" cap="none" spc="0" dirty="0">
              <a:ln w="11430">
                <a:solidFill>
                  <a:srgbClr val="002060"/>
                </a:solidFill>
              </a:ln>
              <a:solidFill>
                <a:schemeClr val="accent6">
                  <a:lumMod val="50000"/>
                </a:schemeClr>
              </a:solidFill>
              <a:effectLst>
                <a:outerShdw blurRad="50800" dist="39000" dir="5460000" algn="tl">
                  <a:srgbClr val="000000">
                    <a:alpha val="38000"/>
                  </a:srgbClr>
                </a:outerShdw>
              </a:effectLst>
              <a:latin typeface="MV Boli" pitchFamily="2" charset="0"/>
              <a:ea typeface="Nouvelle Vague" pitchFamily="2" charset="0"/>
              <a:cs typeface="MV Boli" pitchFamily="2" charset="0"/>
            </a:endParaRPr>
          </a:p>
          <a:p>
            <a:pPr algn="ctr"/>
            <a:r>
              <a:rPr lang="en-US" sz="5400" b="1" dirty="0">
                <a:ln w="11430">
                  <a:solidFill>
                    <a:srgbClr val="002060"/>
                  </a:solidFill>
                </a:ln>
                <a:solidFill>
                  <a:schemeClr val="accent6">
                    <a:lumMod val="50000"/>
                  </a:schemeClr>
                </a:solidFill>
                <a:effectLst>
                  <a:outerShdw blurRad="50800" dist="39000" dir="5460000" algn="tl">
                    <a:srgbClr val="000000">
                      <a:alpha val="38000"/>
                    </a:srgbClr>
                  </a:outerShdw>
                </a:effectLst>
                <a:latin typeface="MV Boli" pitchFamily="2" charset="0"/>
                <a:ea typeface="Nouvelle Vague" pitchFamily="2" charset="0"/>
                <a:cs typeface="MV Boli" pitchFamily="2" charset="0"/>
              </a:rPr>
              <a:t>What is a “covenant” </a:t>
            </a:r>
            <a:br>
              <a:rPr lang="en-US" sz="5400" b="1" dirty="0">
                <a:ln w="11430">
                  <a:solidFill>
                    <a:srgbClr val="002060"/>
                  </a:solidFill>
                </a:ln>
                <a:solidFill>
                  <a:schemeClr val="accent6">
                    <a:lumMod val="50000"/>
                  </a:schemeClr>
                </a:solidFill>
                <a:effectLst>
                  <a:outerShdw blurRad="50800" dist="39000" dir="5460000" algn="tl">
                    <a:srgbClr val="000000">
                      <a:alpha val="38000"/>
                    </a:srgbClr>
                  </a:outerShdw>
                </a:effectLst>
                <a:latin typeface="MV Boli" pitchFamily="2" charset="0"/>
                <a:ea typeface="Nouvelle Vague" pitchFamily="2" charset="0"/>
                <a:cs typeface="MV Boli" pitchFamily="2" charset="0"/>
              </a:rPr>
            </a:br>
            <a:r>
              <a:rPr lang="en-US" sz="5400" b="1" dirty="0">
                <a:ln w="11430">
                  <a:solidFill>
                    <a:srgbClr val="002060"/>
                  </a:solidFill>
                </a:ln>
                <a:solidFill>
                  <a:schemeClr val="accent6">
                    <a:lumMod val="50000"/>
                  </a:schemeClr>
                </a:solidFill>
                <a:effectLst>
                  <a:outerShdw blurRad="50800" dist="39000" dir="5460000" algn="tl">
                    <a:srgbClr val="000000">
                      <a:alpha val="38000"/>
                    </a:srgbClr>
                  </a:outerShdw>
                </a:effectLst>
                <a:latin typeface="MV Boli" pitchFamily="2" charset="0"/>
                <a:ea typeface="Nouvelle Vague" pitchFamily="2" charset="0"/>
                <a:cs typeface="MV Boli" pitchFamily="2" charset="0"/>
              </a:rPr>
              <a:t>and how is it related to priesthood &amp; law?</a:t>
            </a:r>
            <a:endParaRPr lang="en-US" sz="5400" b="1" cap="none" spc="0" dirty="0">
              <a:ln w="11430">
                <a:solidFill>
                  <a:srgbClr val="002060"/>
                </a:solidFill>
              </a:ln>
              <a:solidFill>
                <a:schemeClr val="accent6">
                  <a:lumMod val="50000"/>
                </a:schemeClr>
              </a:solidFill>
              <a:effectLst>
                <a:outerShdw blurRad="50800" dist="39000" dir="5460000" algn="tl">
                  <a:srgbClr val="000000">
                    <a:alpha val="38000"/>
                  </a:srgbClr>
                </a:outerShdw>
              </a:effectLst>
              <a:latin typeface="MV Boli" pitchFamily="2" charset="0"/>
              <a:ea typeface="Nouvelle Vague" pitchFamily="2" charset="0"/>
              <a:cs typeface="MV Boli" pitchFamily="2" charset="0"/>
            </a:endParaRPr>
          </a:p>
        </p:txBody>
      </p:sp>
    </p:spTree>
    <p:extLst>
      <p:ext uri="{BB962C8B-B14F-4D97-AF65-F5344CB8AC3E}">
        <p14:creationId xmlns:p14="http://schemas.microsoft.com/office/powerpoint/2010/main" val="758190079"/>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40000"/>
                <a:lumOff val="60000"/>
                <a:alpha val="40000"/>
              </a:schemeClr>
            </a:gs>
            <a:gs pos="33000">
              <a:schemeClr val="accent4">
                <a:lumMod val="47000"/>
                <a:lumOff val="53000"/>
                <a:alpha val="46000"/>
              </a:schemeClr>
            </a:gs>
            <a:gs pos="74000">
              <a:schemeClr val="accent1">
                <a:lumMod val="45000"/>
                <a:lumOff val="55000"/>
                <a:alpha val="53000"/>
              </a:schemeClr>
            </a:gs>
            <a:gs pos="100000">
              <a:srgbClr val="FF0000">
                <a:alpha val="19000"/>
              </a:srgbClr>
            </a:gs>
          </a:gsLst>
          <a:lin ang="5400000" scaled="1"/>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610600" y="6356350"/>
            <a:ext cx="3374254" cy="365125"/>
          </a:xfrm>
        </p:spPr>
        <p:txBody>
          <a:bodyPr/>
          <a:lstStyle/>
          <a:p>
            <a:fld id="{385F3E72-97D8-4E0E-8DB2-A67F030E614A}" type="slidenum">
              <a:rPr lang="en-US" smtClean="0">
                <a:solidFill>
                  <a:schemeClr val="tx1"/>
                </a:solidFill>
              </a:rPr>
              <a:t>6</a:t>
            </a:fld>
            <a:endParaRPr lang="en-US" dirty="0">
              <a:solidFill>
                <a:schemeClr val="tx1"/>
              </a:solidFill>
            </a:endParaRPr>
          </a:p>
        </p:txBody>
      </p:sp>
      <p:sp>
        <p:nvSpPr>
          <p:cNvPr id="3" name="Content Placeholder 2"/>
          <p:cNvSpPr txBox="1">
            <a:spLocks/>
          </p:cNvSpPr>
          <p:nvPr/>
        </p:nvSpPr>
        <p:spPr>
          <a:xfrm>
            <a:off x="457200" y="914400"/>
            <a:ext cx="5655446" cy="5943600"/>
          </a:xfrm>
          <a:prstGeom prst="rect">
            <a:avLst/>
          </a:prstGeom>
        </p:spPr>
        <p:txBody>
          <a:bodyPr>
            <a:normAutofit/>
            <a:scene3d>
              <a:camera prst="orthographicFront"/>
              <a:lightRig rig="threePt" dir="t"/>
            </a:scene3d>
            <a:sp3d extrusionH="57150">
              <a:bevelT w="38100" h="38100"/>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r>
              <a:rPr lang="en-US" dirty="0"/>
              <a:t>“Covenant” is one of those words that just keeps coming up when you read the Scriptures—and certainly with study and research.</a:t>
            </a:r>
          </a:p>
          <a:p>
            <a:pPr fontAlgn="base"/>
            <a:r>
              <a:rPr lang="en-US" b="1" dirty="0">
                <a:solidFill>
                  <a:srgbClr val="00B050"/>
                </a:solidFill>
              </a:rPr>
              <a:t>This word will have different definitions depending on who </a:t>
            </a:r>
            <a:br>
              <a:rPr lang="en-US" b="1" dirty="0">
                <a:solidFill>
                  <a:srgbClr val="00B050"/>
                </a:solidFill>
              </a:rPr>
            </a:br>
            <a:r>
              <a:rPr lang="en-US" b="1" dirty="0">
                <a:solidFill>
                  <a:srgbClr val="00B050"/>
                </a:solidFill>
              </a:rPr>
              <a:t>you communicate with. </a:t>
            </a:r>
          </a:p>
          <a:p>
            <a:pPr fontAlgn="base"/>
            <a:r>
              <a:rPr lang="en-US" b="1" dirty="0">
                <a:solidFill>
                  <a:srgbClr val="0070C0"/>
                </a:solidFill>
              </a:rPr>
              <a:t>For the Jews/Shabbat keepers:  covenant relates strongly to “law.”</a:t>
            </a:r>
          </a:p>
          <a:p>
            <a:pPr fontAlgn="base"/>
            <a:r>
              <a:rPr lang="en-US" b="1" dirty="0">
                <a:solidFill>
                  <a:srgbClr val="FF0000"/>
                </a:solidFill>
              </a:rPr>
              <a:t>For the nominal Christian:  </a:t>
            </a:r>
            <a:br>
              <a:rPr lang="en-US" b="1" dirty="0">
                <a:solidFill>
                  <a:srgbClr val="FF0000"/>
                </a:solidFill>
              </a:rPr>
            </a:br>
            <a:r>
              <a:rPr lang="en-US" b="1" dirty="0">
                <a:solidFill>
                  <a:srgbClr val="FF0000"/>
                </a:solidFill>
              </a:rPr>
              <a:t>covenant relates strongly to “grace.”</a:t>
            </a:r>
          </a:p>
        </p:txBody>
      </p:sp>
      <p:sp>
        <p:nvSpPr>
          <p:cNvPr id="4" name="Title 1"/>
          <p:cNvSpPr txBox="1">
            <a:spLocks/>
          </p:cNvSpPr>
          <p:nvPr/>
        </p:nvSpPr>
        <p:spPr>
          <a:xfrm>
            <a:off x="457200" y="274638"/>
            <a:ext cx="11277600" cy="639762"/>
          </a:xfrm>
          <a:prstGeom prst="rect">
            <a:avLst/>
          </a:prstGeom>
        </p:spPr>
        <p:txBody>
          <a:bodyPr>
            <a:normAutofit fontScale="90000" lnSpcReduction="10000"/>
            <a:scene3d>
              <a:camera prst="orthographicFront"/>
              <a:lightRig rig="threePt" dir="t"/>
            </a:scene3d>
            <a:sp3d extrusionH="57150">
              <a:bevelT w="381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rgbClr val="0070C0"/>
                </a:solidFill>
                <a:latin typeface="+mn-lt"/>
              </a:rPr>
              <a:t>What is a Covenant?</a:t>
            </a:r>
          </a:p>
        </p:txBody>
      </p:sp>
      <p:sp>
        <p:nvSpPr>
          <p:cNvPr id="5" name="Content Placeholder 2"/>
          <p:cNvSpPr txBox="1">
            <a:spLocks/>
          </p:cNvSpPr>
          <p:nvPr/>
        </p:nvSpPr>
        <p:spPr>
          <a:xfrm>
            <a:off x="6362700" y="914400"/>
            <a:ext cx="5655446" cy="5943600"/>
          </a:xfrm>
          <a:prstGeom prst="rect">
            <a:avLst/>
          </a:prstGeom>
        </p:spPr>
        <p:txBody>
          <a:bodyPr>
            <a:normAutofit lnSpcReduction="10000"/>
            <a:scene3d>
              <a:camera prst="orthographicFront"/>
              <a:lightRig rig="threePt" dir="t"/>
            </a:scene3d>
            <a:sp3d extrusionH="57150">
              <a:bevelT w="38100" h="38100"/>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r>
              <a:rPr lang="en-US" dirty="0"/>
              <a:t>For many that hear of “covenant” today, it sounds like a lofty legal term for “contract,” or an “agreement.”  </a:t>
            </a:r>
            <a:br>
              <a:rPr lang="en-US" dirty="0"/>
            </a:br>
            <a:r>
              <a:rPr lang="en-US" dirty="0"/>
              <a:t>Most people look for ways to </a:t>
            </a:r>
            <a:br>
              <a:rPr lang="en-US" dirty="0"/>
            </a:br>
            <a:r>
              <a:rPr lang="en-US" b="1" dirty="0">
                <a:solidFill>
                  <a:srgbClr val="FF0000"/>
                </a:solidFill>
              </a:rPr>
              <a:t>“get out of this”</a:t>
            </a:r>
            <a:r>
              <a:rPr lang="en-US" dirty="0"/>
              <a:t> if it has anything </a:t>
            </a:r>
            <a:br>
              <a:rPr lang="en-US" dirty="0"/>
            </a:br>
            <a:r>
              <a:rPr lang="en-US" dirty="0"/>
              <a:t>to do with </a:t>
            </a:r>
            <a:r>
              <a:rPr lang="en-US" b="1" dirty="0">
                <a:solidFill>
                  <a:srgbClr val="0070C0"/>
                </a:solidFill>
              </a:rPr>
              <a:t>Yahuah’s</a:t>
            </a:r>
            <a:r>
              <a:rPr lang="en-US" dirty="0"/>
              <a:t> laws.</a:t>
            </a:r>
          </a:p>
          <a:p>
            <a:pPr fontAlgn="base"/>
            <a:r>
              <a:rPr lang="en-US" b="1" dirty="0">
                <a:solidFill>
                  <a:srgbClr val="0070C0"/>
                </a:solidFill>
              </a:rPr>
              <a:t>Nevertheless, covenant is a weighty theme that dominates Scripture: it’s good to get an idea of what it means in the Scriptures.</a:t>
            </a:r>
          </a:p>
          <a:p>
            <a:pPr fontAlgn="base"/>
            <a:r>
              <a:rPr lang="en-US" b="1" dirty="0">
                <a:solidFill>
                  <a:srgbClr val="87006B"/>
                </a:solidFill>
              </a:rPr>
              <a:t>This study will address likely the most important of all Scriptural covenants, and exactly what it means for everyone today.</a:t>
            </a:r>
          </a:p>
          <a:p>
            <a:endParaRPr lang="en-US" dirty="0"/>
          </a:p>
        </p:txBody>
      </p:sp>
    </p:spTree>
    <p:extLst>
      <p:ext uri="{BB962C8B-B14F-4D97-AF65-F5344CB8AC3E}">
        <p14:creationId xmlns:p14="http://schemas.microsoft.com/office/powerpoint/2010/main" val="1808699453"/>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
                                            <p:txEl>
                                              <p:pRg st="0" end="0"/>
                                            </p:txEl>
                                          </p:spTgt>
                                        </p:tgtEl>
                                        <p:attrNameLst>
                                          <p:attrName>style.visibility</p:attrName>
                                        </p:attrNameLst>
                                      </p:cBhvr>
                                      <p:to>
                                        <p:strVal val="visible"/>
                                      </p:to>
                                    </p:set>
                                    <p:animEffect transition="in" filter="fade">
                                      <p:cBhvr>
                                        <p:cTn id="28" dur="1000"/>
                                        <p:tgtEl>
                                          <p:spTgt spid="5">
                                            <p:txEl>
                                              <p:pRg st="0" end="0"/>
                                            </p:txEl>
                                          </p:spTgt>
                                        </p:tgtEl>
                                      </p:cBhvr>
                                    </p:animEffect>
                                    <p:anim calcmode="lin" valueType="num">
                                      <p:cBhvr>
                                        <p:cTn id="29"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5">
                                            <p:txEl>
                                              <p:pRg st="1" end="1"/>
                                            </p:txEl>
                                          </p:spTgt>
                                        </p:tgtEl>
                                        <p:attrNameLst>
                                          <p:attrName>style.visibility</p:attrName>
                                        </p:attrNameLst>
                                      </p:cBhvr>
                                      <p:to>
                                        <p:strVal val="visible"/>
                                      </p:to>
                                    </p:set>
                                    <p:animEffect transition="in" filter="fade">
                                      <p:cBhvr>
                                        <p:cTn id="35" dur="1000"/>
                                        <p:tgtEl>
                                          <p:spTgt spid="5">
                                            <p:txEl>
                                              <p:pRg st="1" end="1"/>
                                            </p:txEl>
                                          </p:spTgt>
                                        </p:tgtEl>
                                      </p:cBhvr>
                                    </p:animEffect>
                                    <p:anim calcmode="lin" valueType="num">
                                      <p:cBhvr>
                                        <p:cTn id="36"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5">
                                            <p:txEl>
                                              <p:pRg st="2" end="2"/>
                                            </p:txEl>
                                          </p:spTgt>
                                        </p:tgtEl>
                                        <p:attrNameLst>
                                          <p:attrName>style.visibility</p:attrName>
                                        </p:attrNameLst>
                                      </p:cBhvr>
                                      <p:to>
                                        <p:strVal val="visible"/>
                                      </p:to>
                                    </p:set>
                                    <p:animEffect transition="in" filter="fade">
                                      <p:cBhvr>
                                        <p:cTn id="42" dur="1000"/>
                                        <p:tgtEl>
                                          <p:spTgt spid="5">
                                            <p:txEl>
                                              <p:pRg st="2" end="2"/>
                                            </p:txEl>
                                          </p:spTgt>
                                        </p:tgtEl>
                                      </p:cBhvr>
                                    </p:animEffect>
                                    <p:anim calcmode="lin" valueType="num">
                                      <p:cBhvr>
                                        <p:cTn id="43"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40000"/>
                <a:lumOff val="60000"/>
                <a:alpha val="40000"/>
              </a:schemeClr>
            </a:gs>
            <a:gs pos="33000">
              <a:schemeClr val="accent4">
                <a:lumMod val="47000"/>
                <a:lumOff val="53000"/>
                <a:alpha val="46000"/>
              </a:schemeClr>
            </a:gs>
            <a:gs pos="74000">
              <a:schemeClr val="accent1">
                <a:lumMod val="45000"/>
                <a:lumOff val="55000"/>
                <a:alpha val="53000"/>
              </a:schemeClr>
            </a:gs>
            <a:gs pos="100000">
              <a:srgbClr val="FF0000">
                <a:alpha val="19000"/>
              </a:srgbClr>
            </a:gs>
          </a:gsLst>
          <a:lin ang="5400000" scaled="1"/>
        </a:gradFill>
        <a:effectLst/>
      </p:bgPr>
    </p:bg>
    <p:spTree>
      <p:nvGrpSpPr>
        <p:cNvPr id="1" name=""/>
        <p:cNvGrpSpPr/>
        <p:nvPr/>
      </p:nvGrpSpPr>
      <p:grpSpPr>
        <a:xfrm>
          <a:off x="0" y="0"/>
          <a:ext cx="0" cy="0"/>
          <a:chOff x="0" y="0"/>
          <a:chExt cx="0" cy="0"/>
        </a:xfrm>
      </p:grpSpPr>
      <p:sp>
        <p:nvSpPr>
          <p:cNvPr id="11" name="Content Placeholder 2"/>
          <p:cNvSpPr txBox="1">
            <a:spLocks/>
          </p:cNvSpPr>
          <p:nvPr/>
        </p:nvSpPr>
        <p:spPr>
          <a:xfrm>
            <a:off x="6534150" y="1295399"/>
            <a:ext cx="5295900" cy="5426075"/>
          </a:xfrm>
          <a:prstGeom prst="rect">
            <a:avLst/>
          </a:prstGeom>
        </p:spPr>
        <p:txBody>
          <a:bodyPr vert="horz" lIns="91440" tIns="45720" rIns="91440" bIns="45720" rtlCol="0">
            <a:normAutofit fontScale="92500" lnSpcReduction="10000"/>
            <a:scene3d>
              <a:camera prst="orthographicFront"/>
              <a:lightRig rig="threePt" dir="t"/>
            </a:scene3d>
            <a:sp3d extrusionH="57150">
              <a:bevelT w="38100" h="38100"/>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Some believe there are 8 covenants listed as:  </a:t>
            </a:r>
          </a:p>
          <a:p>
            <a:pPr marL="514350" indent="-514350">
              <a:buFont typeface="+mj-lt"/>
              <a:buAutoNum type="arabicPeriod"/>
            </a:pPr>
            <a:r>
              <a:rPr lang="en-US" dirty="0"/>
              <a:t>Adam</a:t>
            </a:r>
          </a:p>
          <a:p>
            <a:pPr marL="514350" indent="-514350">
              <a:buFont typeface="+mj-lt"/>
              <a:buAutoNum type="arabicPeriod"/>
            </a:pPr>
            <a:r>
              <a:rPr lang="en-US" dirty="0"/>
              <a:t>Noah </a:t>
            </a:r>
          </a:p>
          <a:p>
            <a:pPr marL="514350" indent="-514350">
              <a:buFont typeface="+mj-lt"/>
              <a:buAutoNum type="arabicPeriod"/>
            </a:pPr>
            <a:r>
              <a:rPr lang="en-US" dirty="0"/>
              <a:t>Abraham </a:t>
            </a:r>
          </a:p>
          <a:p>
            <a:pPr marL="514350" indent="-514350">
              <a:buFont typeface="+mj-lt"/>
              <a:buAutoNum type="arabicPeriod"/>
            </a:pPr>
            <a:r>
              <a:rPr lang="en-US" dirty="0"/>
              <a:t>Mosaic Covenant with Israel</a:t>
            </a:r>
          </a:p>
          <a:p>
            <a:pPr marL="514350" indent="-514350">
              <a:buFont typeface="+mj-lt"/>
              <a:buAutoNum type="arabicPeriod"/>
            </a:pPr>
            <a:r>
              <a:rPr lang="en-US" dirty="0" err="1"/>
              <a:t>Aharon</a:t>
            </a:r>
            <a:r>
              <a:rPr lang="en-US" dirty="0"/>
              <a:t> &amp; Sons</a:t>
            </a:r>
          </a:p>
          <a:p>
            <a:pPr marL="514350" indent="-514350">
              <a:buFont typeface="+mj-lt"/>
              <a:buAutoNum type="arabicPeriod"/>
            </a:pPr>
            <a:r>
              <a:rPr lang="en-US" dirty="0"/>
              <a:t>Phinehas </a:t>
            </a:r>
          </a:p>
          <a:p>
            <a:pPr marL="514350" indent="-514350">
              <a:buFont typeface="+mj-lt"/>
              <a:buAutoNum type="arabicPeriod"/>
            </a:pPr>
            <a:r>
              <a:rPr lang="en-US" dirty="0"/>
              <a:t>David </a:t>
            </a:r>
          </a:p>
          <a:p>
            <a:pPr marL="514350" indent="-514350">
              <a:buFont typeface="+mj-lt"/>
              <a:buAutoNum type="arabicPeriod"/>
            </a:pPr>
            <a:r>
              <a:rPr lang="en-US" b="1" dirty="0">
                <a:solidFill>
                  <a:srgbClr val="0070C0"/>
                </a:solidFill>
              </a:rPr>
              <a:t>Yahusha</a:t>
            </a:r>
          </a:p>
          <a:p>
            <a:r>
              <a:rPr lang="en-US" dirty="0"/>
              <a:t>This study will be addressing the </a:t>
            </a:r>
            <a:r>
              <a:rPr lang="en-US" b="1" dirty="0">
                <a:solidFill>
                  <a:srgbClr val="0070C0"/>
                </a:solidFill>
              </a:rPr>
              <a:t>Covenant</a:t>
            </a:r>
            <a:r>
              <a:rPr lang="en-US" dirty="0"/>
              <a:t> of the </a:t>
            </a:r>
            <a:r>
              <a:rPr lang="en-US" b="1" dirty="0">
                <a:solidFill>
                  <a:srgbClr val="0070C0"/>
                </a:solidFill>
              </a:rPr>
              <a:t>Melki-</a:t>
            </a:r>
            <a:r>
              <a:rPr lang="en-US" b="1" dirty="0" err="1">
                <a:solidFill>
                  <a:srgbClr val="0070C0"/>
                </a:solidFill>
              </a:rPr>
              <a:t>Tzedeq</a:t>
            </a:r>
            <a:r>
              <a:rPr lang="en-US" dirty="0">
                <a:solidFill>
                  <a:srgbClr val="0070C0"/>
                </a:solidFill>
              </a:rPr>
              <a:t> </a:t>
            </a:r>
            <a:r>
              <a:rPr lang="en-US" b="1" dirty="0">
                <a:solidFill>
                  <a:srgbClr val="0070C0"/>
                </a:solidFill>
              </a:rPr>
              <a:t>Priesthood</a:t>
            </a:r>
            <a:r>
              <a:rPr lang="en-US" dirty="0">
                <a:solidFill>
                  <a:srgbClr val="0070C0"/>
                </a:solidFill>
              </a:rPr>
              <a:t>.</a:t>
            </a:r>
          </a:p>
          <a:p>
            <a:endParaRPr lang="en-US" dirty="0"/>
          </a:p>
        </p:txBody>
      </p:sp>
      <p:sp>
        <p:nvSpPr>
          <p:cNvPr id="2" name="Title 1"/>
          <p:cNvSpPr>
            <a:spLocks noGrp="1"/>
          </p:cNvSpPr>
          <p:nvPr>
            <p:ph type="title"/>
          </p:nvPr>
        </p:nvSpPr>
        <p:spPr>
          <a:xfrm>
            <a:off x="1314450" y="-9525"/>
            <a:ext cx="10515600" cy="1325563"/>
          </a:xfrm>
        </p:spPr>
        <p:txBody>
          <a:bodyPr>
            <a:normAutofit/>
            <a:scene3d>
              <a:camera prst="orthographicFront"/>
              <a:lightRig rig="threePt" dir="t"/>
            </a:scene3d>
            <a:sp3d extrusionH="57150">
              <a:bevelT w="38100" h="38100"/>
            </a:sp3d>
          </a:bodyPr>
          <a:lstStyle/>
          <a:p>
            <a:pPr algn="ctr"/>
            <a:r>
              <a:rPr lang="en-US" b="1" dirty="0">
                <a:solidFill>
                  <a:srgbClr val="0070C0"/>
                </a:solidFill>
                <a:latin typeface="+mn-lt"/>
              </a:rPr>
              <a:t>Which Covenant is Being Addressed?</a:t>
            </a:r>
          </a:p>
        </p:txBody>
      </p:sp>
      <p:sp>
        <p:nvSpPr>
          <p:cNvPr id="3" name="Content Placeholder 2"/>
          <p:cNvSpPr>
            <a:spLocks noGrp="1"/>
          </p:cNvSpPr>
          <p:nvPr>
            <p:ph idx="1"/>
          </p:nvPr>
        </p:nvSpPr>
        <p:spPr>
          <a:xfrm>
            <a:off x="438150" y="1295400"/>
            <a:ext cx="5805896" cy="5181600"/>
          </a:xfrm>
        </p:spPr>
        <p:txBody>
          <a:bodyPr>
            <a:normAutofit/>
            <a:scene3d>
              <a:camera prst="orthographicFront"/>
              <a:lightRig rig="threePt" dir="t"/>
            </a:scene3d>
            <a:sp3d extrusionH="57150">
              <a:bevelT w="38100" h="38100"/>
            </a:sp3d>
          </a:bodyPr>
          <a:lstStyle/>
          <a:p>
            <a:pPr marL="0" indent="0">
              <a:buNone/>
            </a:pPr>
            <a:r>
              <a:rPr lang="en-US" b="1" dirty="0">
                <a:solidFill>
                  <a:srgbClr val="FF0000"/>
                </a:solidFill>
              </a:rPr>
              <a:t>From the internet – some definitions: </a:t>
            </a:r>
          </a:p>
          <a:p>
            <a:r>
              <a:rPr lang="en-US" dirty="0"/>
              <a:t>There are several covenants in </a:t>
            </a:r>
            <a:br>
              <a:rPr lang="en-US" dirty="0"/>
            </a:br>
            <a:r>
              <a:rPr lang="en-US" dirty="0"/>
              <a:t>the Bible, but </a:t>
            </a:r>
            <a:r>
              <a:rPr lang="en-US" b="1" dirty="0"/>
              <a:t>five covenants</a:t>
            </a:r>
            <a:r>
              <a:rPr lang="en-US" dirty="0"/>
              <a:t> are crucial for understanding the </a:t>
            </a:r>
            <a:br>
              <a:rPr lang="en-US" dirty="0"/>
            </a:br>
            <a:r>
              <a:rPr lang="en-US" dirty="0"/>
              <a:t>story of the Scriptures and </a:t>
            </a:r>
            <a:br>
              <a:rPr lang="en-US" dirty="0"/>
            </a:br>
            <a:r>
              <a:rPr lang="en-US" b="1" dirty="0">
                <a:solidFill>
                  <a:srgbClr val="0070C0"/>
                </a:solidFill>
              </a:rPr>
              <a:t>Yahuah's</a:t>
            </a:r>
            <a:r>
              <a:rPr lang="en-US" dirty="0"/>
              <a:t> redemptive plan: </a:t>
            </a:r>
          </a:p>
          <a:p>
            <a:pPr marL="514350" indent="-514350">
              <a:buFont typeface="+mj-lt"/>
              <a:buAutoNum type="arabicPeriod"/>
            </a:pPr>
            <a:r>
              <a:rPr lang="en-US" dirty="0"/>
              <a:t>the </a:t>
            </a:r>
            <a:r>
              <a:rPr lang="en-US" b="1" dirty="0" err="1"/>
              <a:t>Noahic</a:t>
            </a:r>
            <a:r>
              <a:rPr lang="en-US" dirty="0"/>
              <a:t> Covenant, </a:t>
            </a:r>
          </a:p>
          <a:p>
            <a:pPr marL="514350" indent="-514350">
              <a:buFont typeface="+mj-lt"/>
              <a:buAutoNum type="arabicPeriod"/>
            </a:pPr>
            <a:r>
              <a:rPr lang="en-US" dirty="0"/>
              <a:t>the </a:t>
            </a:r>
            <a:r>
              <a:rPr lang="en-US" b="1" dirty="0"/>
              <a:t>Abrahamic</a:t>
            </a:r>
            <a:r>
              <a:rPr lang="en-US" dirty="0"/>
              <a:t> Covenant, </a:t>
            </a:r>
          </a:p>
          <a:p>
            <a:pPr marL="514350" indent="-514350">
              <a:buFont typeface="+mj-lt"/>
              <a:buAutoNum type="arabicPeriod"/>
            </a:pPr>
            <a:r>
              <a:rPr lang="en-US" dirty="0"/>
              <a:t>the </a:t>
            </a:r>
            <a:r>
              <a:rPr lang="en-US" b="1" dirty="0"/>
              <a:t>Mosaic</a:t>
            </a:r>
            <a:r>
              <a:rPr lang="en-US" dirty="0"/>
              <a:t> Covenant, </a:t>
            </a:r>
          </a:p>
          <a:p>
            <a:pPr marL="514350" indent="-514350">
              <a:buFont typeface="+mj-lt"/>
              <a:buAutoNum type="arabicPeriod"/>
            </a:pPr>
            <a:r>
              <a:rPr lang="en-US" dirty="0"/>
              <a:t>the </a:t>
            </a:r>
            <a:r>
              <a:rPr lang="en-US" b="1" dirty="0"/>
              <a:t>Davidic</a:t>
            </a:r>
            <a:r>
              <a:rPr lang="en-US" dirty="0"/>
              <a:t> Covenant and </a:t>
            </a:r>
          </a:p>
          <a:p>
            <a:pPr marL="514350" indent="-514350">
              <a:buFont typeface="+mj-lt"/>
              <a:buAutoNum type="arabicPeriod"/>
            </a:pPr>
            <a:r>
              <a:rPr lang="en-US" dirty="0"/>
              <a:t>the </a:t>
            </a:r>
            <a:r>
              <a:rPr lang="en-US" b="1" dirty="0"/>
              <a:t>New</a:t>
            </a:r>
            <a:r>
              <a:rPr lang="en-US" dirty="0"/>
              <a:t> Covenant.</a:t>
            </a:r>
          </a:p>
        </p:txBody>
      </p:sp>
      <p:sp>
        <p:nvSpPr>
          <p:cNvPr id="4" name="Slide Number Placeholder 1">
            <a:extLst>
              <a:ext uri="{FF2B5EF4-FFF2-40B4-BE49-F238E27FC236}">
                <a16:creationId xmlns:a16="http://schemas.microsoft.com/office/drawing/2014/main" id="{D40A4C72-CB76-86C0-B882-294B89DCF21D}"/>
              </a:ext>
            </a:extLst>
          </p:cNvPr>
          <p:cNvSpPr>
            <a:spLocks noGrp="1"/>
          </p:cNvSpPr>
          <p:nvPr>
            <p:ph type="sldNum" sz="quarter" idx="12"/>
          </p:nvPr>
        </p:nvSpPr>
        <p:spPr>
          <a:xfrm>
            <a:off x="8610600" y="6356350"/>
            <a:ext cx="3374254" cy="365125"/>
          </a:xfrm>
        </p:spPr>
        <p:txBody>
          <a:bodyPr/>
          <a:lstStyle/>
          <a:p>
            <a:fld id="{385F3E72-97D8-4E0E-8DB2-A67F030E614A}" type="slidenum">
              <a:rPr lang="en-US" smtClean="0">
                <a:solidFill>
                  <a:schemeClr val="tx1"/>
                </a:solidFill>
              </a:rPr>
              <a:t>7</a:t>
            </a:fld>
            <a:endParaRPr lang="en-US" dirty="0">
              <a:solidFill>
                <a:schemeClr val="tx1"/>
              </a:solidFill>
            </a:endParaRPr>
          </a:p>
        </p:txBody>
      </p:sp>
    </p:spTree>
    <p:extLst>
      <p:ext uri="{BB962C8B-B14F-4D97-AF65-F5344CB8AC3E}">
        <p14:creationId xmlns:p14="http://schemas.microsoft.com/office/powerpoint/2010/main" val="1111812703"/>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40000"/>
                <a:lumOff val="60000"/>
                <a:alpha val="40000"/>
              </a:schemeClr>
            </a:gs>
            <a:gs pos="33000">
              <a:schemeClr val="accent4">
                <a:lumMod val="47000"/>
                <a:lumOff val="53000"/>
                <a:alpha val="46000"/>
              </a:schemeClr>
            </a:gs>
            <a:gs pos="74000">
              <a:schemeClr val="accent1">
                <a:lumMod val="45000"/>
                <a:lumOff val="55000"/>
                <a:alpha val="53000"/>
              </a:schemeClr>
            </a:gs>
            <a:gs pos="100000">
              <a:srgbClr val="FF0000">
                <a:alpha val="19000"/>
              </a:srgbClr>
            </a:gs>
          </a:gsLst>
          <a:lin ang="5400000" scaled="1"/>
        </a:gra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a:ext>
            </a:extLst>
          </a:blip>
          <a:stretch>
            <a:fillRect/>
          </a:stretch>
        </p:blipFill>
        <p:spPr>
          <a:xfrm>
            <a:off x="5752505" y="2147959"/>
            <a:ext cx="8229600" cy="5600142"/>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2" name="Slide Number Placeholder 1"/>
          <p:cNvSpPr>
            <a:spLocks noGrp="1"/>
          </p:cNvSpPr>
          <p:nvPr>
            <p:ph type="sldNum" sz="quarter" idx="12"/>
          </p:nvPr>
        </p:nvSpPr>
        <p:spPr>
          <a:xfrm>
            <a:off x="8610600" y="6356350"/>
            <a:ext cx="3374254" cy="365125"/>
          </a:xfrm>
        </p:spPr>
        <p:txBody>
          <a:bodyPr/>
          <a:lstStyle/>
          <a:p>
            <a:fld id="{385F3E72-97D8-4E0E-8DB2-A67F030E614A}" type="slidenum">
              <a:rPr lang="en-US" smtClean="0">
                <a:solidFill>
                  <a:schemeClr val="tx1"/>
                </a:solidFill>
              </a:rPr>
              <a:t>8</a:t>
            </a:fld>
            <a:endParaRPr lang="en-US" dirty="0">
              <a:solidFill>
                <a:schemeClr val="tx1"/>
              </a:solidFill>
            </a:endParaRPr>
          </a:p>
        </p:txBody>
      </p:sp>
      <p:sp>
        <p:nvSpPr>
          <p:cNvPr id="3" name="Title 1"/>
          <p:cNvSpPr txBox="1">
            <a:spLocks/>
          </p:cNvSpPr>
          <p:nvPr/>
        </p:nvSpPr>
        <p:spPr>
          <a:xfrm>
            <a:off x="457200" y="274638"/>
            <a:ext cx="11201400" cy="906462"/>
          </a:xfrm>
          <a:prstGeom prst="rect">
            <a:avLst/>
          </a:prstGeom>
        </p:spPr>
        <p:txBody>
          <a:bodyPr>
            <a:normAutofit fontScale="97500"/>
            <a:scene3d>
              <a:camera prst="orthographicFront"/>
              <a:lightRig rig="threePt" dir="t"/>
            </a:scene3d>
            <a:sp3d extrusionH="57150">
              <a:bevelT w="381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rgbClr val="0070C0"/>
                </a:solidFill>
                <a:latin typeface="+mn-lt"/>
              </a:rPr>
              <a:t>The Covenant Under the Order of Melki-</a:t>
            </a:r>
            <a:r>
              <a:rPr lang="en-US" b="1" dirty="0" err="1">
                <a:solidFill>
                  <a:srgbClr val="0070C0"/>
                </a:solidFill>
                <a:latin typeface="+mn-lt"/>
              </a:rPr>
              <a:t>Tzedeq</a:t>
            </a:r>
            <a:r>
              <a:rPr lang="en-US" b="1" dirty="0">
                <a:solidFill>
                  <a:srgbClr val="0070C0"/>
                </a:solidFill>
                <a:latin typeface="+mn-lt"/>
              </a:rPr>
              <a:t> </a:t>
            </a:r>
          </a:p>
        </p:txBody>
      </p:sp>
      <p:sp>
        <p:nvSpPr>
          <p:cNvPr id="4" name="Content Placeholder 2"/>
          <p:cNvSpPr txBox="1">
            <a:spLocks/>
          </p:cNvSpPr>
          <p:nvPr/>
        </p:nvSpPr>
        <p:spPr>
          <a:xfrm>
            <a:off x="399455" y="1181100"/>
            <a:ext cx="10706100" cy="4525963"/>
          </a:xfrm>
          <a:prstGeom prst="rect">
            <a:avLst/>
          </a:prstGeom>
        </p:spPr>
        <p:txBody>
          <a:bodyPr>
            <a:scene3d>
              <a:camera prst="orthographicFront"/>
              <a:lightRig rig="threePt" dir="t"/>
            </a:scene3d>
            <a:sp3d extrusionH="57150">
              <a:bevelT w="38100" h="38100"/>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u="sng" dirty="0">
                <a:solidFill>
                  <a:srgbClr val="002060"/>
                </a:solidFill>
              </a:rPr>
              <a:t>INTRODUCTION</a:t>
            </a:r>
          </a:p>
          <a:p>
            <a:r>
              <a:rPr lang="en-US" sz="3200" b="1" dirty="0">
                <a:solidFill>
                  <a:srgbClr val="0070C0"/>
                </a:solidFill>
              </a:rPr>
              <a:t>This study is one of Priesthoods and respective Covenants. </a:t>
            </a:r>
          </a:p>
          <a:p>
            <a:r>
              <a:rPr lang="en-US" sz="3200" b="1" dirty="0">
                <a:solidFill>
                  <a:srgbClr val="7030A0"/>
                </a:solidFill>
              </a:rPr>
              <a:t>It is the cornerstone of the Scriptures.</a:t>
            </a:r>
          </a:p>
          <a:p>
            <a:r>
              <a:rPr lang="en-US" sz="3200" b="1" dirty="0">
                <a:solidFill>
                  <a:srgbClr val="00B050"/>
                </a:solidFill>
              </a:rPr>
              <a:t>Few understand the Melki-</a:t>
            </a:r>
            <a:r>
              <a:rPr lang="en-US" sz="3200" b="1" dirty="0" err="1">
                <a:solidFill>
                  <a:srgbClr val="00B050"/>
                </a:solidFill>
              </a:rPr>
              <a:t>Tzedeq</a:t>
            </a:r>
            <a:r>
              <a:rPr lang="en-US" sz="3200" b="1" dirty="0">
                <a:solidFill>
                  <a:srgbClr val="00B050"/>
                </a:solidFill>
              </a:rPr>
              <a:t> Order, </a:t>
            </a:r>
            <a:br>
              <a:rPr lang="en-US" sz="3200" b="1" dirty="0">
                <a:solidFill>
                  <a:srgbClr val="00B050"/>
                </a:solidFill>
              </a:rPr>
            </a:br>
            <a:r>
              <a:rPr lang="en-US" sz="3200" b="1" dirty="0">
                <a:solidFill>
                  <a:srgbClr val="00B050"/>
                </a:solidFill>
              </a:rPr>
              <a:t>never mind the covenants connected to it.</a:t>
            </a:r>
          </a:p>
          <a:p>
            <a:r>
              <a:rPr lang="en-US" sz="3200" b="1" dirty="0">
                <a:solidFill>
                  <a:srgbClr val="FF0000"/>
                </a:solidFill>
              </a:rPr>
              <a:t>And there is confusion about how this covenant </a:t>
            </a:r>
            <a:br>
              <a:rPr lang="en-US" sz="3200" b="1" dirty="0">
                <a:solidFill>
                  <a:srgbClr val="FF0000"/>
                </a:solidFill>
              </a:rPr>
            </a:br>
            <a:r>
              <a:rPr lang="en-US" sz="3200" b="1" dirty="0">
                <a:solidFill>
                  <a:srgbClr val="FF0000"/>
                </a:solidFill>
              </a:rPr>
              <a:t>relates to all the other Scriptural covenants.</a:t>
            </a:r>
          </a:p>
          <a:p>
            <a:endParaRPr lang="en-US" dirty="0"/>
          </a:p>
        </p:txBody>
      </p:sp>
      <p:pic>
        <p:nvPicPr>
          <p:cNvPr id="7" name="Picture 6"/>
          <p:cNvPicPr>
            <a:picLocks noChangeAspect="1"/>
          </p:cNvPicPr>
          <p:nvPr/>
        </p:nvPicPr>
        <p:blipFill rotWithShape="1">
          <a:blip r:embed="rId4" cstate="email">
            <a:extLst>
              <a:ext uri="{28A0092B-C50C-407E-A947-70E740481C1C}">
                <a14:useLocalDpi xmlns:a14="http://schemas.microsoft.com/office/drawing/2010/main"/>
              </a:ext>
            </a:extLst>
          </a:blip>
          <a:srcRect l="10736" t="35847" b="27869"/>
          <a:stretch/>
        </p:blipFill>
        <p:spPr>
          <a:xfrm>
            <a:off x="282703" y="5167046"/>
            <a:ext cx="6972895" cy="1136476"/>
          </a:xfrm>
          <a:prstGeom prst="rect">
            <a:avLst/>
          </a:prstGeom>
        </p:spPr>
      </p:pic>
    </p:spTree>
    <p:extLst>
      <p:ext uri="{BB962C8B-B14F-4D97-AF65-F5344CB8AC3E}">
        <p14:creationId xmlns:p14="http://schemas.microsoft.com/office/powerpoint/2010/main" val="996780860"/>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40000"/>
                <a:lumOff val="60000"/>
                <a:alpha val="40000"/>
              </a:schemeClr>
            </a:gs>
            <a:gs pos="33000">
              <a:schemeClr val="accent4">
                <a:lumMod val="47000"/>
                <a:lumOff val="53000"/>
                <a:alpha val="46000"/>
              </a:schemeClr>
            </a:gs>
            <a:gs pos="74000">
              <a:schemeClr val="accent1">
                <a:lumMod val="45000"/>
                <a:lumOff val="55000"/>
                <a:alpha val="53000"/>
              </a:schemeClr>
            </a:gs>
            <a:gs pos="100000">
              <a:srgbClr val="FF0000">
                <a:alpha val="19000"/>
              </a:srgbClr>
            </a:gs>
          </a:gsLst>
          <a:lin ang="5400000" scaled="1"/>
        </a:gra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email">
            <a:extLst>
              <a:ext uri="{BEBA8EAE-BF5A-486C-A8C5-ECC9F3942E4B}">
                <a14:imgProps xmlns:a14="http://schemas.microsoft.com/office/drawing/2010/main">
                  <a14:imgLayer r:embed="rId3">
                    <a14:imgEffect>
                      <a14:backgroundRemoval t="0" b="100000" l="0" r="100000"/>
                    </a14:imgEffect>
                  </a14:imgLayer>
                </a14:imgProps>
              </a:ext>
              <a:ext uri="{28A0092B-C50C-407E-A947-70E740481C1C}">
                <a14:useLocalDpi xmlns:a14="http://schemas.microsoft.com/office/drawing/2010/main"/>
              </a:ext>
            </a:extLst>
          </a:blip>
          <a:stretch>
            <a:fillRect/>
          </a:stretch>
        </p:blipFill>
        <p:spPr>
          <a:xfrm>
            <a:off x="6476632" y="3223984"/>
            <a:ext cx="5448300" cy="3634016"/>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2" name="Slide Number Placeholder 1"/>
          <p:cNvSpPr>
            <a:spLocks noGrp="1"/>
          </p:cNvSpPr>
          <p:nvPr>
            <p:ph type="sldNum" sz="quarter" idx="12"/>
          </p:nvPr>
        </p:nvSpPr>
        <p:spPr>
          <a:xfrm>
            <a:off x="8610600" y="6356350"/>
            <a:ext cx="3374254" cy="365125"/>
          </a:xfrm>
        </p:spPr>
        <p:txBody>
          <a:bodyPr/>
          <a:lstStyle/>
          <a:p>
            <a:fld id="{385F3E72-97D8-4E0E-8DB2-A67F030E614A}" type="slidenum">
              <a:rPr lang="en-US" smtClean="0">
                <a:solidFill>
                  <a:schemeClr val="tx1"/>
                </a:solidFill>
              </a:rPr>
              <a:t>9</a:t>
            </a:fld>
            <a:endParaRPr lang="en-US" dirty="0">
              <a:solidFill>
                <a:schemeClr val="tx1"/>
              </a:solidFill>
            </a:endParaRPr>
          </a:p>
        </p:txBody>
      </p:sp>
      <p:sp>
        <p:nvSpPr>
          <p:cNvPr id="3" name="Title 1"/>
          <p:cNvSpPr txBox="1">
            <a:spLocks/>
          </p:cNvSpPr>
          <p:nvPr/>
        </p:nvSpPr>
        <p:spPr>
          <a:xfrm>
            <a:off x="457200" y="274638"/>
            <a:ext cx="11527654" cy="735012"/>
          </a:xfrm>
          <a:prstGeom prst="rect">
            <a:avLst/>
          </a:prstGeom>
        </p:spPr>
        <p:txBody>
          <a:bodyPr>
            <a:scene3d>
              <a:camera prst="orthographicFront"/>
              <a:lightRig rig="threePt" dir="t"/>
            </a:scene3d>
            <a:sp3d extrusionH="57150">
              <a:bevelT w="381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rgbClr val="0070C0"/>
                </a:solidFill>
                <a:latin typeface="+mn-lt"/>
              </a:rPr>
              <a:t>What Comes to Mind First?</a:t>
            </a:r>
          </a:p>
        </p:txBody>
      </p:sp>
      <p:sp>
        <p:nvSpPr>
          <p:cNvPr id="4" name="Content Placeholder 2"/>
          <p:cNvSpPr txBox="1">
            <a:spLocks/>
          </p:cNvSpPr>
          <p:nvPr/>
        </p:nvSpPr>
        <p:spPr>
          <a:xfrm>
            <a:off x="457200" y="1078707"/>
            <a:ext cx="11182350" cy="5642768"/>
          </a:xfrm>
          <a:prstGeom prst="rect">
            <a:avLst/>
          </a:prstGeom>
        </p:spPr>
        <p:txBody>
          <a:bodyPr>
            <a:normAutofit/>
            <a:scene3d>
              <a:camera prst="orthographicFront"/>
              <a:lightRig rig="threePt" dir="t"/>
            </a:scene3d>
            <a:sp3d extrusionH="57150">
              <a:bevelT w="38100" h="38100"/>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b="1" dirty="0">
                <a:solidFill>
                  <a:srgbClr val="FF0000"/>
                </a:solidFill>
              </a:rPr>
              <a:t>Question:</a:t>
            </a:r>
            <a:r>
              <a:rPr lang="en-US" sz="3200" dirty="0"/>
              <a:t>  When people hear the word “covenant” what is likely the first thing that comes to mind for many? </a:t>
            </a:r>
          </a:p>
          <a:p>
            <a:pPr algn="r"/>
            <a:r>
              <a:rPr lang="en-US" sz="3200" b="1" dirty="0">
                <a:solidFill>
                  <a:srgbClr val="FF0000"/>
                </a:solidFill>
              </a:rPr>
              <a:t>Answer:  </a:t>
            </a:r>
            <a:r>
              <a:rPr lang="en-US" sz="3200" dirty="0"/>
              <a:t>Old Covenant and New Covenant, right? </a:t>
            </a:r>
          </a:p>
          <a:p>
            <a:r>
              <a:rPr lang="en-US" sz="3200" b="1" dirty="0">
                <a:solidFill>
                  <a:srgbClr val="FF0000"/>
                </a:solidFill>
              </a:rPr>
              <a:t>Then:  </a:t>
            </a:r>
            <a:r>
              <a:rPr lang="en-US" sz="3200" dirty="0"/>
              <a:t>the Old Covenant is done away with at the cross, </a:t>
            </a:r>
            <a:br>
              <a:rPr lang="en-US" sz="3200" dirty="0"/>
            </a:br>
            <a:r>
              <a:rPr lang="en-US" sz="3200" dirty="0"/>
              <a:t>and the New Covenant is in place.</a:t>
            </a:r>
          </a:p>
          <a:p>
            <a:r>
              <a:rPr lang="en-US" sz="3200" b="1" dirty="0">
                <a:solidFill>
                  <a:srgbClr val="FF0000"/>
                </a:solidFill>
              </a:rPr>
              <a:t>Meaning,</a:t>
            </a:r>
            <a:r>
              <a:rPr lang="en-US" sz="3200" dirty="0"/>
              <a:t> the Old Covenant is </a:t>
            </a:r>
            <a:r>
              <a:rPr lang="en-US" sz="3200" b="1" dirty="0">
                <a:solidFill>
                  <a:srgbClr val="0070C0"/>
                </a:solidFill>
              </a:rPr>
              <a:t>Yahuah’s</a:t>
            </a:r>
            <a:r>
              <a:rPr lang="en-US" sz="3200" dirty="0"/>
              <a:t> Law </a:t>
            </a:r>
            <a:br>
              <a:rPr lang="en-US" sz="3200" dirty="0"/>
            </a:br>
            <a:r>
              <a:rPr lang="en-US" sz="3200" dirty="0"/>
              <a:t>from Mt Sinai that is old and worn out, </a:t>
            </a:r>
            <a:br>
              <a:rPr lang="en-US" sz="3200" dirty="0"/>
            </a:br>
            <a:r>
              <a:rPr lang="en-US" sz="3200" dirty="0"/>
              <a:t>and the New Covenant is: </a:t>
            </a:r>
            <a:br>
              <a:rPr lang="en-US" sz="3200" dirty="0"/>
            </a:br>
            <a:r>
              <a:rPr lang="en-US" sz="3200" b="1" dirty="0">
                <a:solidFill>
                  <a:srgbClr val="FF0000"/>
                </a:solidFill>
              </a:rPr>
              <a:t>“Saved by grace since the cross!”</a:t>
            </a:r>
          </a:p>
          <a:p>
            <a:r>
              <a:rPr lang="en-US" sz="6000" b="1" dirty="0">
                <a:ln>
                  <a:solidFill>
                    <a:srgbClr val="002060"/>
                  </a:solidFill>
                </a:ln>
                <a:solidFill>
                  <a:srgbClr val="FF0000"/>
                </a:solidFill>
              </a:rPr>
              <a:t>Is that true?   </a:t>
            </a:r>
          </a:p>
        </p:txBody>
      </p:sp>
    </p:spTree>
    <p:extLst>
      <p:ext uri="{BB962C8B-B14F-4D97-AF65-F5344CB8AC3E}">
        <p14:creationId xmlns:p14="http://schemas.microsoft.com/office/powerpoint/2010/main" val="644929499"/>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40000"/>
                <a:lumOff val="60000"/>
                <a:alpha val="40000"/>
              </a:schemeClr>
            </a:gs>
            <a:gs pos="33000">
              <a:schemeClr val="accent4">
                <a:lumMod val="47000"/>
                <a:lumOff val="53000"/>
                <a:alpha val="46000"/>
              </a:schemeClr>
            </a:gs>
            <a:gs pos="74000">
              <a:schemeClr val="accent1">
                <a:lumMod val="45000"/>
                <a:lumOff val="55000"/>
                <a:alpha val="53000"/>
              </a:schemeClr>
            </a:gs>
            <a:gs pos="100000">
              <a:srgbClr val="FF0000">
                <a:alpha val="19000"/>
              </a:srgbClr>
            </a:gs>
          </a:gsLst>
          <a:lin ang="5400000" scaled="1"/>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610600" y="6356350"/>
            <a:ext cx="3374254" cy="365125"/>
          </a:xfrm>
        </p:spPr>
        <p:txBody>
          <a:bodyPr/>
          <a:lstStyle/>
          <a:p>
            <a:fld id="{385F3E72-97D8-4E0E-8DB2-A67F030E614A}" type="slidenum">
              <a:rPr lang="en-US" smtClean="0">
                <a:solidFill>
                  <a:schemeClr val="tx1"/>
                </a:solidFill>
              </a:rPr>
              <a:t>10</a:t>
            </a:fld>
            <a:endParaRPr lang="en-US" dirty="0">
              <a:solidFill>
                <a:schemeClr val="tx1"/>
              </a:solidFill>
            </a:endParaRPr>
          </a:p>
        </p:txBody>
      </p:sp>
      <p:sp>
        <p:nvSpPr>
          <p:cNvPr id="3" name="Title 1"/>
          <p:cNvSpPr txBox="1">
            <a:spLocks/>
          </p:cNvSpPr>
          <p:nvPr/>
        </p:nvSpPr>
        <p:spPr>
          <a:xfrm>
            <a:off x="457200" y="274638"/>
            <a:ext cx="11527654" cy="1143000"/>
          </a:xfrm>
          <a:prstGeom prst="rect">
            <a:avLst/>
          </a:prstGeom>
        </p:spPr>
        <p:txBody>
          <a:bodyPr>
            <a:scene3d>
              <a:camera prst="orthographicFront"/>
              <a:lightRig rig="threePt" dir="t"/>
            </a:scene3d>
            <a:sp3d extrusionH="57150">
              <a:bevelT w="381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rgbClr val="0070C0"/>
                </a:solidFill>
                <a:latin typeface="+mn-lt"/>
              </a:rPr>
              <a:t>How can we find the truth </a:t>
            </a:r>
            <a:br>
              <a:rPr lang="en-US" b="1" dirty="0">
                <a:solidFill>
                  <a:srgbClr val="0070C0"/>
                </a:solidFill>
                <a:latin typeface="+mn-lt"/>
              </a:rPr>
            </a:br>
            <a:r>
              <a:rPr lang="en-US" b="1" dirty="0">
                <a:solidFill>
                  <a:srgbClr val="0070C0"/>
                </a:solidFill>
                <a:latin typeface="+mn-lt"/>
              </a:rPr>
              <a:t>on the Melki-</a:t>
            </a:r>
            <a:r>
              <a:rPr lang="en-US" b="1" dirty="0" err="1">
                <a:solidFill>
                  <a:srgbClr val="0070C0"/>
                </a:solidFill>
                <a:latin typeface="+mn-lt"/>
              </a:rPr>
              <a:t>Tzedeq</a:t>
            </a:r>
            <a:r>
              <a:rPr lang="en-US" b="1" dirty="0">
                <a:solidFill>
                  <a:srgbClr val="0070C0"/>
                </a:solidFill>
                <a:latin typeface="+mn-lt"/>
              </a:rPr>
              <a:t> Covenant?</a:t>
            </a:r>
          </a:p>
        </p:txBody>
      </p:sp>
      <p:sp>
        <p:nvSpPr>
          <p:cNvPr id="4" name="Content Placeholder 2"/>
          <p:cNvSpPr txBox="1">
            <a:spLocks/>
          </p:cNvSpPr>
          <p:nvPr/>
        </p:nvSpPr>
        <p:spPr>
          <a:xfrm>
            <a:off x="457200" y="1600200"/>
            <a:ext cx="7353300" cy="4525963"/>
          </a:xfrm>
          <a:prstGeom prst="rect">
            <a:avLst/>
          </a:prstGeom>
        </p:spPr>
        <p:txBody>
          <a:bodyPr>
            <a:normAutofit/>
            <a:scene3d>
              <a:camera prst="orthographicFront"/>
              <a:lightRig rig="threePt" dir="t"/>
            </a:scene3d>
            <a:sp3d extrusionH="57150">
              <a:bevelT w="38100" h="38100"/>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Here are some things that are true:</a:t>
            </a:r>
          </a:p>
          <a:p>
            <a:r>
              <a:rPr lang="en-US" b="1" dirty="0">
                <a:solidFill>
                  <a:srgbClr val="0070C0"/>
                </a:solidFill>
              </a:rPr>
              <a:t>True:</a:t>
            </a:r>
            <a:r>
              <a:rPr lang="en-US" dirty="0"/>
              <a:t>  There is something that is “old.” </a:t>
            </a:r>
          </a:p>
          <a:p>
            <a:r>
              <a:rPr lang="en-US" b="1" dirty="0">
                <a:solidFill>
                  <a:srgbClr val="0070C0"/>
                </a:solidFill>
              </a:rPr>
              <a:t>True:</a:t>
            </a:r>
            <a:r>
              <a:rPr lang="en-US" dirty="0"/>
              <a:t>  There is something that is “new.” </a:t>
            </a:r>
          </a:p>
          <a:p>
            <a:r>
              <a:rPr lang="en-US" b="1" dirty="0">
                <a:solidFill>
                  <a:srgbClr val="0070C0"/>
                </a:solidFill>
              </a:rPr>
              <a:t>True:</a:t>
            </a:r>
            <a:r>
              <a:rPr lang="en-US" dirty="0"/>
              <a:t>  There are some things that </a:t>
            </a:r>
            <a:r>
              <a:rPr lang="en-US" b="1" dirty="0">
                <a:solidFill>
                  <a:srgbClr val="0070C0"/>
                </a:solidFill>
              </a:rPr>
              <a:t>Yahusha’s</a:t>
            </a:r>
            <a:r>
              <a:rPr lang="en-US" dirty="0"/>
              <a:t> death has done away with!</a:t>
            </a:r>
          </a:p>
          <a:p>
            <a:r>
              <a:rPr lang="en-US" b="1" dirty="0">
                <a:solidFill>
                  <a:srgbClr val="FF0000"/>
                </a:solidFill>
              </a:rPr>
              <a:t>Questions?  </a:t>
            </a:r>
            <a:r>
              <a:rPr lang="en-US" dirty="0"/>
              <a:t>But did His death do away with </a:t>
            </a:r>
            <a:br>
              <a:rPr lang="en-US" dirty="0"/>
            </a:br>
            <a:r>
              <a:rPr lang="en-US" dirty="0"/>
              <a:t>the priesthood, the covenants, or the Law?  </a:t>
            </a:r>
          </a:p>
          <a:p>
            <a:r>
              <a:rPr lang="en-US" b="1" dirty="0">
                <a:solidFill>
                  <a:srgbClr val="FF0000"/>
                </a:solidFill>
              </a:rPr>
              <a:t>And if so:  </a:t>
            </a:r>
            <a:r>
              <a:rPr lang="en-US" dirty="0"/>
              <a:t>which priesthood? which covenant? </a:t>
            </a:r>
            <a:br>
              <a:rPr lang="en-US" dirty="0"/>
            </a:br>
            <a:r>
              <a:rPr lang="en-US" dirty="0"/>
              <a:t>and which law?</a:t>
            </a:r>
          </a:p>
        </p:txBody>
      </p:sp>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386144" y="1692644"/>
            <a:ext cx="3415331" cy="2194350"/>
          </a:xfrm>
          <a:prstGeom prst="ellipse">
            <a:avLst/>
          </a:prstGeom>
          <a:ln>
            <a:noFill/>
          </a:ln>
          <a:effectLst>
            <a:softEdge rad="112500"/>
          </a:effectLst>
        </p:spPr>
      </p:pic>
      <p:pic>
        <p:nvPicPr>
          <p:cNvPr id="8" name="Picture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874609" y="3886994"/>
            <a:ext cx="2438400" cy="2737104"/>
          </a:xfrm>
          <a:prstGeom prst="ellipse">
            <a:avLst/>
          </a:prstGeom>
          <a:ln>
            <a:noFill/>
          </a:ln>
          <a:effectLst>
            <a:softEdge rad="112500"/>
          </a:effectLst>
        </p:spPr>
      </p:pic>
    </p:spTree>
    <p:extLst>
      <p:ext uri="{BB962C8B-B14F-4D97-AF65-F5344CB8AC3E}">
        <p14:creationId xmlns:p14="http://schemas.microsoft.com/office/powerpoint/2010/main" val="1739239213"/>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animEffect transition="in" filter="fade">
                                      <p:cBhvr>
                                        <p:cTn id="7" dur="1000"/>
                                        <p:tgtEl>
                                          <p:spTgt spid="4">
                                            <p:txEl>
                                              <p:pRg st="4" end="4"/>
                                            </p:txEl>
                                          </p:spTgt>
                                        </p:tgtEl>
                                      </p:cBhvr>
                                    </p:animEffect>
                                    <p:anim calcmode="lin" valueType="num">
                                      <p:cBhvr>
                                        <p:cTn id="8"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5" end="5"/>
                                            </p:txEl>
                                          </p:spTgt>
                                        </p:tgtEl>
                                        <p:attrNameLst>
                                          <p:attrName>style.visibility</p:attrName>
                                        </p:attrNameLst>
                                      </p:cBhvr>
                                      <p:to>
                                        <p:strVal val="visible"/>
                                      </p:to>
                                    </p:set>
                                    <p:animEffect transition="in" filter="fade">
                                      <p:cBhvr>
                                        <p:cTn id="14" dur="1000"/>
                                        <p:tgtEl>
                                          <p:spTgt spid="4">
                                            <p:txEl>
                                              <p:pRg st="5" end="5"/>
                                            </p:txEl>
                                          </p:spTgt>
                                        </p:tgtEl>
                                      </p:cBhvr>
                                    </p:animEffect>
                                    <p:anim calcmode="lin" valueType="num">
                                      <p:cBhvr>
                                        <p:cTn id="15"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40000"/>
                <a:lumOff val="60000"/>
                <a:alpha val="40000"/>
              </a:schemeClr>
            </a:gs>
            <a:gs pos="33000">
              <a:schemeClr val="accent4">
                <a:lumMod val="47000"/>
                <a:lumOff val="53000"/>
                <a:alpha val="46000"/>
              </a:schemeClr>
            </a:gs>
            <a:gs pos="74000">
              <a:schemeClr val="accent1">
                <a:lumMod val="45000"/>
                <a:lumOff val="55000"/>
                <a:alpha val="53000"/>
              </a:schemeClr>
            </a:gs>
            <a:gs pos="100000">
              <a:srgbClr val="FF0000">
                <a:alpha val="19000"/>
              </a:srgbClr>
            </a:gs>
          </a:gsLst>
          <a:lin ang="5400000" scaled="1"/>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610600" y="6356350"/>
            <a:ext cx="3374254" cy="365125"/>
          </a:xfrm>
        </p:spPr>
        <p:txBody>
          <a:bodyPr/>
          <a:lstStyle/>
          <a:p>
            <a:fld id="{385F3E72-97D8-4E0E-8DB2-A67F030E614A}" type="slidenum">
              <a:rPr lang="en-US" smtClean="0">
                <a:solidFill>
                  <a:schemeClr val="tx1"/>
                </a:solidFill>
              </a:rPr>
              <a:t>11</a:t>
            </a:fld>
            <a:endParaRPr lang="en-US" dirty="0">
              <a:solidFill>
                <a:schemeClr val="tx1"/>
              </a:solidFill>
            </a:endParaRPr>
          </a:p>
        </p:txBody>
      </p:sp>
      <p:sp>
        <p:nvSpPr>
          <p:cNvPr id="3" name="Title 1"/>
          <p:cNvSpPr txBox="1">
            <a:spLocks/>
          </p:cNvSpPr>
          <p:nvPr/>
        </p:nvSpPr>
        <p:spPr>
          <a:xfrm>
            <a:off x="457200" y="274638"/>
            <a:ext cx="11315700" cy="1143000"/>
          </a:xfrm>
          <a:prstGeom prst="rect">
            <a:avLst/>
          </a:prstGeom>
        </p:spPr>
        <p:txBody>
          <a:bodyPr>
            <a:scene3d>
              <a:camera prst="orthographicFront"/>
              <a:lightRig rig="threePt" dir="t"/>
            </a:scene3d>
            <a:sp3d extrusionH="57150">
              <a:bevelT w="381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rgbClr val="0070C0"/>
                </a:solidFill>
                <a:latin typeface="+mn-lt"/>
              </a:rPr>
              <a:t>The Needle!  One Strand of Yarn?</a:t>
            </a:r>
          </a:p>
        </p:txBody>
      </p:sp>
      <p:pic>
        <p:nvPicPr>
          <p:cNvPr id="4" name="Content Placeholder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552950" y="1281112"/>
            <a:ext cx="7258050" cy="4738356"/>
          </a:xfrm>
          <a:prstGeom prst="rect">
            <a:avLst/>
          </a:prstGeom>
          <a:ln>
            <a:noFill/>
          </a:ln>
          <a:effectLst>
            <a:softEdge rad="112500"/>
          </a:effectLst>
        </p:spPr>
      </p:pic>
      <p:sp>
        <p:nvSpPr>
          <p:cNvPr id="5" name="Content Placeholder 4"/>
          <p:cNvSpPr txBox="1">
            <a:spLocks/>
          </p:cNvSpPr>
          <p:nvPr/>
        </p:nvSpPr>
        <p:spPr>
          <a:xfrm>
            <a:off x="207146" y="1355724"/>
            <a:ext cx="4095750" cy="5257800"/>
          </a:xfrm>
          <a:prstGeom prst="rect">
            <a:avLst/>
          </a:prstGeom>
        </p:spPr>
        <p:txBody>
          <a:bodyPr>
            <a:normAutofit/>
            <a:scene3d>
              <a:camera prst="orthographicFront"/>
              <a:lightRig rig="threePt" dir="t"/>
            </a:scene3d>
            <a:sp3d extrusionH="57150">
              <a:bevelT w="38100" h="38100"/>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b="1" dirty="0">
                <a:solidFill>
                  <a:srgbClr val="87006B"/>
                </a:solidFill>
                <a:latin typeface="Comic Sans MS" panose="030F0702030302020204" pitchFamily="66" charset="0"/>
              </a:rPr>
              <a:t>This study will attempt to unravel the many tangled pieces of the “Covenant Strand” </a:t>
            </a:r>
            <a:br>
              <a:rPr lang="en-US" b="1" dirty="0">
                <a:solidFill>
                  <a:srgbClr val="87006B"/>
                </a:solidFill>
                <a:latin typeface="Comic Sans MS" panose="030F0702030302020204" pitchFamily="66" charset="0"/>
              </a:rPr>
            </a:br>
            <a:r>
              <a:rPr lang="en-US" b="1" dirty="0">
                <a:solidFill>
                  <a:srgbClr val="87006B"/>
                </a:solidFill>
                <a:latin typeface="Comic Sans MS" panose="030F0702030302020204" pitchFamily="66" charset="0"/>
              </a:rPr>
              <a:t>and thread them through the needle one at a time allowing that needle to weave this golden tapestry strand through </a:t>
            </a:r>
            <a:br>
              <a:rPr lang="en-US" b="1" dirty="0">
                <a:solidFill>
                  <a:srgbClr val="87006B"/>
                </a:solidFill>
                <a:latin typeface="Comic Sans MS" panose="030F0702030302020204" pitchFamily="66" charset="0"/>
              </a:rPr>
            </a:br>
            <a:r>
              <a:rPr lang="en-US" b="1" dirty="0">
                <a:solidFill>
                  <a:srgbClr val="87006B"/>
                </a:solidFill>
                <a:latin typeface="Comic Sans MS" panose="030F0702030302020204" pitchFamily="66" charset="0"/>
              </a:rPr>
              <a:t>the Scriptures.</a:t>
            </a:r>
          </a:p>
        </p:txBody>
      </p:sp>
      <p:sp>
        <p:nvSpPr>
          <p:cNvPr id="6" name="TextBox 5"/>
          <p:cNvSpPr txBox="1"/>
          <p:nvPr/>
        </p:nvSpPr>
        <p:spPr>
          <a:xfrm>
            <a:off x="5150309" y="6112072"/>
            <a:ext cx="6155866" cy="400110"/>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2000" dirty="0">
                <a:solidFill>
                  <a:srgbClr val="D60093"/>
                </a:solidFill>
                <a:effectLst>
                  <a:outerShdw blurRad="38100" dist="38100" dir="2700000" algn="tl">
                    <a:srgbClr val="000000">
                      <a:alpha val="43137"/>
                    </a:srgbClr>
                  </a:outerShdw>
                </a:effectLst>
                <a:latin typeface="Lucida Handwriting" pitchFamily="66" charset="0"/>
              </a:rPr>
              <a:t>Art:  compliments of Sabine</a:t>
            </a:r>
          </a:p>
        </p:txBody>
      </p:sp>
    </p:spTree>
    <p:extLst>
      <p:ext uri="{BB962C8B-B14F-4D97-AF65-F5344CB8AC3E}">
        <p14:creationId xmlns:p14="http://schemas.microsoft.com/office/powerpoint/2010/main" val="1997245263"/>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40000"/>
                <a:lumOff val="60000"/>
                <a:alpha val="40000"/>
              </a:schemeClr>
            </a:gs>
            <a:gs pos="33000">
              <a:schemeClr val="accent4">
                <a:lumMod val="47000"/>
                <a:lumOff val="53000"/>
                <a:alpha val="46000"/>
              </a:schemeClr>
            </a:gs>
            <a:gs pos="74000">
              <a:schemeClr val="accent1">
                <a:lumMod val="45000"/>
                <a:lumOff val="55000"/>
                <a:alpha val="53000"/>
              </a:schemeClr>
            </a:gs>
            <a:gs pos="100000">
              <a:srgbClr val="FF0000">
                <a:alpha val="19000"/>
              </a:srgbClr>
            </a:gs>
          </a:gsLst>
          <a:lin ang="5400000" scaled="1"/>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610600" y="6356350"/>
            <a:ext cx="3374254" cy="365125"/>
          </a:xfrm>
        </p:spPr>
        <p:txBody>
          <a:bodyPr/>
          <a:lstStyle/>
          <a:p>
            <a:fld id="{385F3E72-97D8-4E0E-8DB2-A67F030E614A}" type="slidenum">
              <a:rPr lang="en-US" smtClean="0">
                <a:solidFill>
                  <a:schemeClr val="tx1"/>
                </a:solidFill>
              </a:rPr>
              <a:t>12</a:t>
            </a:fld>
            <a:endParaRPr lang="en-US" dirty="0">
              <a:solidFill>
                <a:schemeClr val="tx1"/>
              </a:solidFill>
            </a:endParaRPr>
          </a:p>
        </p:txBody>
      </p:sp>
      <p:pic>
        <p:nvPicPr>
          <p:cNvPr id="3" name="Picture 3" descr="C:\Users\Rae\Desktop\Mel [cf] Priesthood &amp; Faifer\umbrella 1.pn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rot="20700000">
            <a:off x="401523" y="701277"/>
            <a:ext cx="4830273" cy="4633119"/>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4" name="Title 2"/>
          <p:cNvSpPr txBox="1">
            <a:spLocks/>
          </p:cNvSpPr>
          <p:nvPr/>
        </p:nvSpPr>
        <p:spPr>
          <a:xfrm>
            <a:off x="457200" y="76200"/>
            <a:ext cx="11527654" cy="792162"/>
          </a:xfrm>
          <a:prstGeom prst="rect">
            <a:avLst/>
          </a:prstGeom>
        </p:spPr>
        <p:txBody>
          <a:bodyPr>
            <a:normAutofit/>
            <a:scene3d>
              <a:camera prst="orthographicFront"/>
              <a:lightRig rig="threePt" dir="t"/>
            </a:scene3d>
            <a:sp3d extrusionH="57150">
              <a:bevelT h="25400" prst="softRound"/>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gradFill flip="none" rotWithShape="1">
                  <a:gsLst>
                    <a:gs pos="4000">
                      <a:srgbClr val="FF0000"/>
                    </a:gs>
                    <a:gs pos="43000">
                      <a:srgbClr val="FFFF00"/>
                    </a:gs>
                    <a:gs pos="23000">
                      <a:srgbClr val="CC3300"/>
                    </a:gs>
                    <a:gs pos="62000">
                      <a:srgbClr val="00B050"/>
                    </a:gs>
                    <a:gs pos="80000">
                      <a:srgbClr val="00B0F0"/>
                    </a:gs>
                    <a:gs pos="98000">
                      <a:srgbClr val="7030A0"/>
                    </a:gs>
                  </a:gsLst>
                  <a:lin ang="0" scaled="1"/>
                  <a:tileRect/>
                </a:gradFill>
                <a:latin typeface="Cooper Black" panose="0208090404030B020404" pitchFamily="18" charset="0"/>
              </a:rPr>
              <a:t> </a:t>
            </a:r>
            <a:r>
              <a:rPr lang="en-US" dirty="0">
                <a:ln>
                  <a:solidFill>
                    <a:srgbClr val="002060"/>
                  </a:solidFill>
                </a:ln>
                <a:gradFill flip="none" rotWithShape="1">
                  <a:gsLst>
                    <a:gs pos="4000">
                      <a:srgbClr val="FF0000"/>
                    </a:gs>
                    <a:gs pos="43000">
                      <a:srgbClr val="FFFF00"/>
                    </a:gs>
                    <a:gs pos="23000">
                      <a:srgbClr val="CC3300"/>
                    </a:gs>
                    <a:gs pos="62000">
                      <a:srgbClr val="00B050"/>
                    </a:gs>
                    <a:gs pos="80000">
                      <a:srgbClr val="00B0F0"/>
                    </a:gs>
                    <a:gs pos="98000">
                      <a:srgbClr val="7030A0"/>
                    </a:gs>
                  </a:gsLst>
                  <a:lin ang="0" scaled="1"/>
                  <a:tileRect/>
                </a:gradFill>
                <a:latin typeface="Cooper Black" panose="0208090404030B020404" pitchFamily="18" charset="0"/>
              </a:rPr>
              <a:t>The Umbrella Illustration</a:t>
            </a:r>
            <a:endParaRPr lang="en-CA" dirty="0">
              <a:ln>
                <a:solidFill>
                  <a:srgbClr val="002060"/>
                </a:solidFill>
              </a:ln>
              <a:gradFill flip="none" rotWithShape="1">
                <a:gsLst>
                  <a:gs pos="4000">
                    <a:srgbClr val="FF0000"/>
                  </a:gs>
                  <a:gs pos="43000">
                    <a:srgbClr val="FFFF00"/>
                  </a:gs>
                  <a:gs pos="23000">
                    <a:srgbClr val="CC3300"/>
                  </a:gs>
                  <a:gs pos="62000">
                    <a:srgbClr val="00B050"/>
                  </a:gs>
                  <a:gs pos="80000">
                    <a:srgbClr val="00B0F0"/>
                  </a:gs>
                  <a:gs pos="98000">
                    <a:srgbClr val="7030A0"/>
                  </a:gs>
                </a:gsLst>
                <a:lin ang="0" scaled="1"/>
                <a:tileRect/>
              </a:gradFill>
              <a:latin typeface="Cooper Black" panose="0208090404030B020404" pitchFamily="18" charset="0"/>
            </a:endParaRPr>
          </a:p>
        </p:txBody>
      </p:sp>
      <p:sp>
        <p:nvSpPr>
          <p:cNvPr id="5" name="Content Placeholder 3"/>
          <p:cNvSpPr txBox="1">
            <a:spLocks/>
          </p:cNvSpPr>
          <p:nvPr/>
        </p:nvSpPr>
        <p:spPr>
          <a:xfrm>
            <a:off x="304800" y="3017837"/>
            <a:ext cx="11430000" cy="3955840"/>
          </a:xfrm>
          <a:prstGeom prst="rect">
            <a:avLst/>
          </a:prstGeom>
        </p:spPr>
        <p:txBody>
          <a:bodyPr>
            <a:normAutofit fontScale="85000" lnSpcReduction="20000"/>
            <a:scene3d>
              <a:camera prst="orthographicFront"/>
              <a:lightRig rig="threePt" dir="t"/>
            </a:scene3d>
            <a:sp3d extrusionH="57150">
              <a:bevelT w="38100" h="38100"/>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rgbClr val="0070C0"/>
                </a:solidFill>
              </a:rPr>
              <a:t>“</a:t>
            </a:r>
            <a:r>
              <a:rPr lang="en-US" b="1" u="sng" dirty="0">
                <a:solidFill>
                  <a:srgbClr val="0070C0"/>
                </a:solidFill>
              </a:rPr>
              <a:t>forever</a:t>
            </a:r>
            <a:r>
              <a:rPr lang="en-US" b="1" dirty="0">
                <a:solidFill>
                  <a:srgbClr val="0070C0"/>
                </a:solidFill>
              </a:rPr>
              <a:t>” </a:t>
            </a:r>
            <a:r>
              <a:rPr lang="en-US" dirty="0"/>
              <a:t>means from “eternity past” to “eternity future.”  </a:t>
            </a:r>
            <a:br>
              <a:rPr lang="en-US" dirty="0"/>
            </a:br>
            <a:r>
              <a:rPr lang="en-US" b="1" dirty="0">
                <a:solidFill>
                  <a:srgbClr val="0070C0"/>
                </a:solidFill>
              </a:rPr>
              <a:t>This verse along with 6 other Scriptures is referring to the Majesty of Heaven.</a:t>
            </a:r>
          </a:p>
          <a:p>
            <a:r>
              <a:rPr lang="en-US" b="1" dirty="0">
                <a:solidFill>
                  <a:srgbClr val="FF0000"/>
                </a:solidFill>
              </a:rPr>
              <a:t>When Adam and Eve sinned there had to be a “priest” to officiate over the sacrifice </a:t>
            </a:r>
            <a:br>
              <a:rPr lang="en-US" b="1" dirty="0">
                <a:solidFill>
                  <a:srgbClr val="FF0000"/>
                </a:solidFill>
              </a:rPr>
            </a:br>
            <a:r>
              <a:rPr lang="en-US" b="1" dirty="0">
                <a:solidFill>
                  <a:srgbClr val="FF0000"/>
                </a:solidFill>
              </a:rPr>
              <a:t>for their offense.  </a:t>
            </a:r>
            <a:r>
              <a:rPr lang="en-US" b="1" dirty="0">
                <a:solidFill>
                  <a:srgbClr val="0070C0"/>
                </a:solidFill>
              </a:rPr>
              <a:t>There was only ONE option – the “One” that was destined to be </a:t>
            </a:r>
            <a:br>
              <a:rPr lang="en-US" b="1" dirty="0">
                <a:solidFill>
                  <a:srgbClr val="0070C0"/>
                </a:solidFill>
              </a:rPr>
            </a:br>
            <a:r>
              <a:rPr lang="en-US" b="1" dirty="0">
                <a:solidFill>
                  <a:srgbClr val="0070C0"/>
                </a:solidFill>
              </a:rPr>
              <a:t>the Sacrifice for the sins of the whole world in the Plan of Salvation.</a:t>
            </a:r>
          </a:p>
          <a:p>
            <a:r>
              <a:rPr lang="en-US" b="1" dirty="0">
                <a:solidFill>
                  <a:srgbClr val="87006B"/>
                </a:solidFill>
              </a:rPr>
              <a:t>This is important to understand</a:t>
            </a:r>
            <a:r>
              <a:rPr lang="en-US" dirty="0">
                <a:solidFill>
                  <a:srgbClr val="87006B"/>
                </a:solidFill>
              </a:rPr>
              <a:t>, </a:t>
            </a:r>
            <a:r>
              <a:rPr lang="en-US" dirty="0"/>
              <a:t>as </a:t>
            </a:r>
            <a:r>
              <a:rPr lang="en-US" b="1" dirty="0">
                <a:solidFill>
                  <a:schemeClr val="accent2">
                    <a:lumMod val="50000"/>
                  </a:schemeClr>
                </a:solidFill>
              </a:rPr>
              <a:t>many speak against any kind of priesthood before </a:t>
            </a:r>
            <a:br>
              <a:rPr lang="en-US" b="1" dirty="0">
                <a:solidFill>
                  <a:schemeClr val="accent2">
                    <a:lumMod val="50000"/>
                  </a:schemeClr>
                </a:solidFill>
              </a:rPr>
            </a:br>
            <a:r>
              <a:rPr lang="en-US" b="1" dirty="0">
                <a:solidFill>
                  <a:schemeClr val="accent2">
                    <a:lumMod val="50000"/>
                  </a:schemeClr>
                </a:solidFill>
              </a:rPr>
              <a:t>the mention of the </a:t>
            </a:r>
            <a:r>
              <a:rPr lang="en-US" b="1" dirty="0" err="1">
                <a:solidFill>
                  <a:schemeClr val="accent2">
                    <a:lumMod val="50000"/>
                  </a:schemeClr>
                </a:solidFill>
              </a:rPr>
              <a:t>Aharonic</a:t>
            </a:r>
            <a:r>
              <a:rPr lang="en-US" b="1" dirty="0">
                <a:solidFill>
                  <a:schemeClr val="accent2">
                    <a:lumMod val="50000"/>
                  </a:schemeClr>
                </a:solidFill>
              </a:rPr>
              <a:t> Priesthood </a:t>
            </a:r>
            <a:r>
              <a:rPr lang="en-US" dirty="0"/>
              <a:t>(Exo 25-31) about 2500 years after creation. </a:t>
            </a:r>
          </a:p>
          <a:p>
            <a:pPr>
              <a:lnSpc>
                <a:spcPct val="120000"/>
              </a:lnSpc>
            </a:pPr>
            <a:r>
              <a:rPr lang="en-US" b="1" dirty="0">
                <a:ln>
                  <a:solidFill>
                    <a:srgbClr val="002060"/>
                  </a:solidFill>
                </a:ln>
                <a:gradFill flip="none" rotWithShape="1">
                  <a:gsLst>
                    <a:gs pos="0">
                      <a:srgbClr val="FF5773"/>
                    </a:gs>
                    <a:gs pos="71500">
                      <a:srgbClr val="FFF81E"/>
                    </a:gs>
                    <a:gs pos="43000">
                      <a:srgbClr val="13DE09"/>
                    </a:gs>
                    <a:gs pos="100000">
                      <a:srgbClr val="41DAFF"/>
                    </a:gs>
                  </a:gsLst>
                  <a:path path="circle">
                    <a:fillToRect l="50000" t="-80000" r="50000" b="180000"/>
                  </a:path>
                  <a:tileRect/>
                </a:gradFill>
                <a:latin typeface="Comic Sans MS" panose="030F0702030302020204" pitchFamily="66" charset="0"/>
              </a:rPr>
              <a:t>This multi-colored umbrella represents the all encompassing, glorious priesthood from before the beginning of the sin problem to the point where sin was defeated by </a:t>
            </a:r>
            <a:r>
              <a:rPr lang="en-US" b="1" dirty="0">
                <a:ln>
                  <a:solidFill>
                    <a:srgbClr val="002060"/>
                  </a:solidFill>
                </a:ln>
                <a:solidFill>
                  <a:srgbClr val="0070C0"/>
                </a:solidFill>
                <a:latin typeface="Comic Sans MS" panose="030F0702030302020204" pitchFamily="66" charset="0"/>
              </a:rPr>
              <a:t>Yahusha</a:t>
            </a:r>
            <a:r>
              <a:rPr lang="en-US" b="1" dirty="0">
                <a:ln>
                  <a:solidFill>
                    <a:srgbClr val="002060"/>
                  </a:solidFill>
                </a:ln>
                <a:gradFill flip="none" rotWithShape="1">
                  <a:gsLst>
                    <a:gs pos="0">
                      <a:srgbClr val="FF5773"/>
                    </a:gs>
                    <a:gs pos="71500">
                      <a:srgbClr val="FFF81E"/>
                    </a:gs>
                    <a:gs pos="43000">
                      <a:srgbClr val="13DE09"/>
                    </a:gs>
                    <a:gs pos="100000">
                      <a:srgbClr val="41DAFF"/>
                    </a:gs>
                  </a:gsLst>
                  <a:path path="circle">
                    <a:fillToRect l="50000" t="-80000" r="50000" b="180000"/>
                  </a:path>
                  <a:tileRect/>
                </a:gradFill>
                <a:latin typeface="Comic Sans MS" panose="030F0702030302020204" pitchFamily="66" charset="0"/>
              </a:rPr>
              <a:t> at His death, then continuing on forever. </a:t>
            </a:r>
            <a:endParaRPr lang="en-CA" b="1" dirty="0">
              <a:ln>
                <a:solidFill>
                  <a:srgbClr val="002060"/>
                </a:solidFill>
              </a:ln>
              <a:gradFill flip="none" rotWithShape="1">
                <a:gsLst>
                  <a:gs pos="0">
                    <a:srgbClr val="FF5773"/>
                  </a:gs>
                  <a:gs pos="71500">
                    <a:srgbClr val="FFF81E"/>
                  </a:gs>
                  <a:gs pos="43000">
                    <a:srgbClr val="13DE09"/>
                  </a:gs>
                  <a:gs pos="100000">
                    <a:srgbClr val="41DAFF"/>
                  </a:gs>
                </a:gsLst>
                <a:path path="circle">
                  <a:fillToRect l="50000" t="-80000" r="50000" b="180000"/>
                </a:path>
                <a:tileRect/>
              </a:gradFill>
              <a:latin typeface="Comic Sans MS" panose="030F0702030302020204" pitchFamily="66" charset="0"/>
            </a:endParaRPr>
          </a:p>
        </p:txBody>
      </p:sp>
      <p:sp>
        <p:nvSpPr>
          <p:cNvPr id="6" name="Content Placeholder 3"/>
          <p:cNvSpPr txBox="1">
            <a:spLocks/>
          </p:cNvSpPr>
          <p:nvPr/>
        </p:nvSpPr>
        <p:spPr>
          <a:xfrm>
            <a:off x="4724400" y="966837"/>
            <a:ext cx="4210050" cy="1585864"/>
          </a:xfrm>
          <a:prstGeom prst="rect">
            <a:avLst/>
          </a:prstGeom>
        </p:spPr>
        <p:txBody>
          <a:bodyPr vert="horz" lIns="91440" tIns="45720" rIns="91440" bIns="45720" rtlCol="0">
            <a:normAutofit fontScale="92500" lnSpcReduction="10000"/>
            <a:scene3d>
              <a:camera prst="orthographicFront"/>
              <a:lightRig rig="threePt" dir="t"/>
            </a:scene3d>
            <a:sp3d extrusionH="57150">
              <a:bevelT w="82550" h="38100" prst="coolSlant"/>
            </a:sp3d>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b="1" dirty="0">
                <a:solidFill>
                  <a:schemeClr val="accent2">
                    <a:lumMod val="75000"/>
                  </a:schemeClr>
                </a:solidFill>
              </a:rPr>
              <a:t>Ps 110:4  </a:t>
            </a:r>
            <a:br>
              <a:rPr lang="en-US" b="1" dirty="0">
                <a:solidFill>
                  <a:schemeClr val="accent2">
                    <a:lumMod val="75000"/>
                  </a:schemeClr>
                </a:solidFill>
              </a:rPr>
            </a:br>
            <a:r>
              <a:rPr lang="en-US" sz="2800" b="1" dirty="0">
                <a:solidFill>
                  <a:srgbClr val="0070C0"/>
                </a:solidFill>
              </a:rPr>
              <a:t>“You are a priest </a:t>
            </a:r>
            <a:r>
              <a:rPr lang="en-US" sz="2800" b="1" u="sng" dirty="0">
                <a:solidFill>
                  <a:srgbClr val="0070C0"/>
                </a:solidFill>
              </a:rPr>
              <a:t>forever</a:t>
            </a:r>
            <a:r>
              <a:rPr lang="en-US" sz="2800" b="1" dirty="0">
                <a:solidFill>
                  <a:srgbClr val="0070C0"/>
                </a:solidFill>
              </a:rPr>
              <a:t> according to the </a:t>
            </a:r>
            <a:br>
              <a:rPr lang="en-US" sz="2800" b="1" dirty="0">
                <a:solidFill>
                  <a:srgbClr val="0070C0"/>
                </a:solidFill>
              </a:rPr>
            </a:br>
            <a:r>
              <a:rPr lang="en-US" sz="2800" b="1" dirty="0">
                <a:solidFill>
                  <a:srgbClr val="0070C0"/>
                </a:solidFill>
              </a:rPr>
              <a:t>order of Melki-</a:t>
            </a:r>
            <a:r>
              <a:rPr lang="en-US" sz="2800" b="1" dirty="0" err="1">
                <a:solidFill>
                  <a:srgbClr val="0070C0"/>
                </a:solidFill>
              </a:rPr>
              <a:t>Tzedeq</a:t>
            </a:r>
            <a:r>
              <a:rPr lang="en-US" sz="2800" b="1" dirty="0">
                <a:solidFill>
                  <a:srgbClr val="0070C0"/>
                </a:solidFill>
              </a:rPr>
              <a:t>.”  </a:t>
            </a:r>
            <a:endParaRPr lang="en-CA" b="1" dirty="0">
              <a:solidFill>
                <a:srgbClr val="0070C0"/>
              </a:solidFill>
            </a:endParaRPr>
          </a:p>
        </p:txBody>
      </p:sp>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587016" y="958049"/>
            <a:ext cx="3147784" cy="1769538"/>
          </a:xfrm>
          <a:prstGeom prst="rect">
            <a:avLst/>
          </a:prstGeom>
          <a:solidFill>
            <a:srgbClr val="FFFFFF">
              <a:shade val="85000"/>
            </a:srgbClr>
          </a:solidFill>
          <a:ln w="190500" cap="rnd">
            <a:noFill/>
          </a:ln>
          <a:effectLst>
            <a:outerShdw blurRad="36195" dist="12700" dir="11400000" algn="tl" rotWithShape="0">
              <a:srgbClr val="000000">
                <a:alpha val="33000"/>
              </a:srgbClr>
            </a:outerShdw>
            <a:reflection blurRad="6350" stA="52000" endA="300" endPos="35000" dir="5400000" sy="-100000" algn="bl" rotWithShape="0"/>
          </a:effectLst>
          <a:scene3d>
            <a:camera prst="perspectiveContrastingLeftFacing">
              <a:rot lat="540000" lon="2100000" rev="0"/>
            </a:camera>
            <a:lightRig rig="soft" dir="t"/>
          </a:scene3d>
          <a:sp3d contourW="12700" prstMaterial="matte">
            <a:bevelT w="63500" h="50800"/>
            <a:contourClr>
              <a:srgbClr val="C0C0C0"/>
            </a:contourClr>
          </a:sp3d>
        </p:spPr>
      </p:pic>
    </p:spTree>
    <p:extLst>
      <p:ext uri="{BB962C8B-B14F-4D97-AF65-F5344CB8AC3E}">
        <p14:creationId xmlns:p14="http://schemas.microsoft.com/office/powerpoint/2010/main" val="4168487177"/>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40000"/>
                <a:lumOff val="60000"/>
                <a:alpha val="40000"/>
              </a:schemeClr>
            </a:gs>
            <a:gs pos="33000">
              <a:schemeClr val="accent4">
                <a:lumMod val="47000"/>
                <a:lumOff val="53000"/>
                <a:alpha val="46000"/>
              </a:schemeClr>
            </a:gs>
            <a:gs pos="74000">
              <a:schemeClr val="accent1">
                <a:lumMod val="45000"/>
                <a:lumOff val="55000"/>
                <a:alpha val="53000"/>
              </a:schemeClr>
            </a:gs>
            <a:gs pos="100000">
              <a:srgbClr val="FF0000">
                <a:alpha val="19000"/>
              </a:srgbClr>
            </a:gs>
          </a:gsLst>
          <a:lin ang="5400000" scaled="1"/>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610600" y="6356350"/>
            <a:ext cx="3374254" cy="365125"/>
          </a:xfrm>
        </p:spPr>
        <p:txBody>
          <a:bodyPr/>
          <a:lstStyle/>
          <a:p>
            <a:fld id="{385F3E72-97D8-4E0E-8DB2-A67F030E614A}" type="slidenum">
              <a:rPr lang="en-US" smtClean="0">
                <a:solidFill>
                  <a:schemeClr val="tx1"/>
                </a:solidFill>
              </a:rPr>
              <a:t>13</a:t>
            </a:fld>
            <a:endParaRPr lang="en-US" dirty="0">
              <a:solidFill>
                <a:schemeClr val="tx1"/>
              </a:solidFill>
            </a:endParaRPr>
          </a:p>
        </p:txBody>
      </p:sp>
      <p:pic>
        <p:nvPicPr>
          <p:cNvPr id="3" name="Picture 3" descr="C:\Users\Rae\Desktop\Mel [cf] Priesthood &amp; Faifer\umbrella 1.pn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rot="20700000">
            <a:off x="178356" y="275229"/>
            <a:ext cx="4532181" cy="4347194"/>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4" name="Title 2"/>
          <p:cNvSpPr txBox="1">
            <a:spLocks/>
          </p:cNvSpPr>
          <p:nvPr/>
        </p:nvSpPr>
        <p:spPr>
          <a:xfrm>
            <a:off x="457200" y="160338"/>
            <a:ext cx="11468100" cy="1439862"/>
          </a:xfrm>
          <a:prstGeom prst="rect">
            <a:avLst/>
          </a:prstGeom>
        </p:spPr>
        <p:txBody>
          <a:bodyPr>
            <a:noAutofit/>
            <a:scene3d>
              <a:camera prst="orthographicFront"/>
              <a:lightRig rig="threePt" dir="t"/>
            </a:scene3d>
            <a:sp3d extrusionH="57150">
              <a:bevelT h="25400" prst="softRound"/>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3600" dirty="0">
                <a:gradFill flip="none" rotWithShape="1">
                  <a:gsLst>
                    <a:gs pos="4000">
                      <a:srgbClr val="FF0000"/>
                    </a:gs>
                    <a:gs pos="43000">
                      <a:srgbClr val="FFFF00"/>
                    </a:gs>
                    <a:gs pos="23000">
                      <a:srgbClr val="CC3300"/>
                    </a:gs>
                    <a:gs pos="62000">
                      <a:srgbClr val="00B050"/>
                    </a:gs>
                    <a:gs pos="80000">
                      <a:srgbClr val="00B0F0"/>
                    </a:gs>
                    <a:gs pos="98000">
                      <a:srgbClr val="7030A0"/>
                    </a:gs>
                  </a:gsLst>
                  <a:lin ang="0" scaled="1"/>
                  <a:tileRect/>
                </a:gradFill>
                <a:latin typeface="Cooper Black" panose="0208090404030B020404" pitchFamily="18" charset="0"/>
              </a:rPr>
              <a:t> </a:t>
            </a:r>
            <a:r>
              <a:rPr lang="en-US" sz="4000" dirty="0">
                <a:ln>
                  <a:solidFill>
                    <a:srgbClr val="002060"/>
                  </a:solidFill>
                </a:ln>
                <a:gradFill flip="none" rotWithShape="1">
                  <a:gsLst>
                    <a:gs pos="4000">
                      <a:srgbClr val="FF0000"/>
                    </a:gs>
                    <a:gs pos="43000">
                      <a:srgbClr val="FFFF00"/>
                    </a:gs>
                    <a:gs pos="23000">
                      <a:srgbClr val="CC3300"/>
                    </a:gs>
                    <a:gs pos="62000">
                      <a:srgbClr val="00B050"/>
                    </a:gs>
                    <a:gs pos="80000">
                      <a:srgbClr val="00B0F0"/>
                    </a:gs>
                    <a:gs pos="98000">
                      <a:srgbClr val="7030A0"/>
                    </a:gs>
                  </a:gsLst>
                  <a:lin ang="0" scaled="1"/>
                  <a:tileRect/>
                </a:gradFill>
                <a:latin typeface="Cooper Black" panose="0208090404030B020404" pitchFamily="18" charset="0"/>
              </a:rPr>
              <a:t>Was there really a Royal King &amp;</a:t>
            </a:r>
            <a:br>
              <a:rPr lang="en-US" sz="4000" dirty="0">
                <a:ln>
                  <a:solidFill>
                    <a:srgbClr val="002060"/>
                  </a:solidFill>
                </a:ln>
                <a:gradFill flip="none" rotWithShape="1">
                  <a:gsLst>
                    <a:gs pos="4000">
                      <a:srgbClr val="FF0000"/>
                    </a:gs>
                    <a:gs pos="43000">
                      <a:srgbClr val="FFFF00"/>
                    </a:gs>
                    <a:gs pos="23000">
                      <a:srgbClr val="CC3300"/>
                    </a:gs>
                    <a:gs pos="62000">
                      <a:srgbClr val="00B050"/>
                    </a:gs>
                    <a:gs pos="80000">
                      <a:srgbClr val="00B0F0"/>
                    </a:gs>
                    <a:gs pos="98000">
                      <a:srgbClr val="7030A0"/>
                    </a:gs>
                  </a:gsLst>
                  <a:lin ang="0" scaled="1"/>
                  <a:tileRect/>
                </a:gradFill>
                <a:latin typeface="Cooper Black" panose="0208090404030B020404" pitchFamily="18" charset="0"/>
              </a:rPr>
            </a:br>
            <a:r>
              <a:rPr lang="en-US" sz="4000" dirty="0">
                <a:ln>
                  <a:solidFill>
                    <a:srgbClr val="002060"/>
                  </a:solidFill>
                </a:ln>
                <a:gradFill flip="none" rotWithShape="1">
                  <a:gsLst>
                    <a:gs pos="4000">
                      <a:srgbClr val="FF0000"/>
                    </a:gs>
                    <a:gs pos="43000">
                      <a:srgbClr val="FFFF00"/>
                    </a:gs>
                    <a:gs pos="23000">
                      <a:srgbClr val="CC3300"/>
                    </a:gs>
                    <a:gs pos="62000">
                      <a:srgbClr val="00B050"/>
                    </a:gs>
                    <a:gs pos="80000">
                      <a:srgbClr val="00B0F0"/>
                    </a:gs>
                    <a:gs pos="98000">
                      <a:srgbClr val="7030A0"/>
                    </a:gs>
                  </a:gsLst>
                  <a:lin ang="0" scaled="1"/>
                  <a:tileRect/>
                </a:gradFill>
                <a:latin typeface="Cooper Black" panose="0208090404030B020404" pitchFamily="18" charset="0"/>
              </a:rPr>
              <a:t> Royal Priest before Creation?</a:t>
            </a:r>
            <a:endParaRPr lang="en-CA" sz="4000" dirty="0">
              <a:ln>
                <a:solidFill>
                  <a:srgbClr val="002060"/>
                </a:solidFill>
              </a:ln>
              <a:gradFill flip="none" rotWithShape="1">
                <a:gsLst>
                  <a:gs pos="4000">
                    <a:srgbClr val="FF0000"/>
                  </a:gs>
                  <a:gs pos="43000">
                    <a:srgbClr val="FFFF00"/>
                  </a:gs>
                  <a:gs pos="23000">
                    <a:srgbClr val="CC3300"/>
                  </a:gs>
                  <a:gs pos="62000">
                    <a:srgbClr val="00B050"/>
                  </a:gs>
                  <a:gs pos="80000">
                    <a:srgbClr val="00B0F0"/>
                  </a:gs>
                  <a:gs pos="98000">
                    <a:srgbClr val="7030A0"/>
                  </a:gs>
                </a:gsLst>
                <a:lin ang="0" scaled="1"/>
                <a:tileRect/>
              </a:gradFill>
              <a:latin typeface="Cooper Black" panose="0208090404030B020404" pitchFamily="18" charset="0"/>
            </a:endParaRPr>
          </a:p>
        </p:txBody>
      </p:sp>
      <p:sp>
        <p:nvSpPr>
          <p:cNvPr id="5" name="Content Placeholder 3"/>
          <p:cNvSpPr txBox="1">
            <a:spLocks/>
          </p:cNvSpPr>
          <p:nvPr/>
        </p:nvSpPr>
        <p:spPr>
          <a:xfrm>
            <a:off x="4000500" y="1392587"/>
            <a:ext cx="7734300" cy="154111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b="1" dirty="0"/>
              <a:t>The Plan of Salvation was set down before the foundation of the world.</a:t>
            </a:r>
          </a:p>
          <a:p>
            <a:r>
              <a:rPr lang="en-US" sz="2000" b="1" dirty="0"/>
              <a:t>Requirements:  1) </a:t>
            </a:r>
            <a:r>
              <a:rPr lang="en-US" sz="2000" b="1" dirty="0">
                <a:solidFill>
                  <a:srgbClr val="7030A0"/>
                </a:solidFill>
              </a:rPr>
              <a:t>a priest  </a:t>
            </a:r>
            <a:r>
              <a:rPr lang="en-US" sz="2000" b="1" dirty="0"/>
              <a:t>2) </a:t>
            </a:r>
            <a:r>
              <a:rPr lang="en-US" sz="2000" b="1" dirty="0">
                <a:solidFill>
                  <a:srgbClr val="FF0000"/>
                </a:solidFill>
              </a:rPr>
              <a:t>a sacrifice</a:t>
            </a:r>
          </a:p>
          <a:p>
            <a:r>
              <a:rPr lang="en-US" sz="2000" b="1" dirty="0">
                <a:solidFill>
                  <a:srgbClr val="7030A0"/>
                </a:solidFill>
              </a:rPr>
              <a:t>Our Creator is the Royal King of His universe reigning supreme </a:t>
            </a:r>
            <a:br>
              <a:rPr lang="en-US" sz="2000" b="1" dirty="0">
                <a:solidFill>
                  <a:srgbClr val="7030A0"/>
                </a:solidFill>
              </a:rPr>
            </a:br>
            <a:r>
              <a:rPr lang="en-US" sz="2000" b="1" dirty="0">
                <a:solidFill>
                  <a:srgbClr val="7030A0"/>
                </a:solidFill>
              </a:rPr>
              <a:t>over all heavenly beings before this earth was created.</a:t>
            </a:r>
            <a:endParaRPr lang="en-US" sz="2000" b="1" dirty="0"/>
          </a:p>
        </p:txBody>
      </p:sp>
      <p:sp>
        <p:nvSpPr>
          <p:cNvPr id="6" name="Title 2"/>
          <p:cNvSpPr txBox="1">
            <a:spLocks/>
          </p:cNvSpPr>
          <p:nvPr/>
        </p:nvSpPr>
        <p:spPr>
          <a:xfrm>
            <a:off x="114300" y="5941905"/>
            <a:ext cx="11870554" cy="888108"/>
          </a:xfrm>
          <a:prstGeom prst="rect">
            <a:avLst/>
          </a:prstGeom>
        </p:spPr>
        <p:txBody>
          <a:bodyPr vert="horz" lIns="91440" tIns="45720" rIns="91440" bIns="45720" rtlCol="0" anchor="ctr">
            <a:noAutofit/>
            <a:scene3d>
              <a:camera prst="orthographicFront"/>
              <a:lightRig rig="threePt" dir="t"/>
            </a:scene3d>
            <a:sp3d extrusionH="57150">
              <a:bevelT h="25400" prst="softRound"/>
            </a:sp3d>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gradFill flip="none" rotWithShape="1">
                  <a:gsLst>
                    <a:gs pos="4000">
                      <a:srgbClr val="FF0000"/>
                    </a:gs>
                    <a:gs pos="43000">
                      <a:srgbClr val="FFFF00"/>
                    </a:gs>
                    <a:gs pos="23000">
                      <a:srgbClr val="CC3300"/>
                    </a:gs>
                    <a:gs pos="62000">
                      <a:srgbClr val="00B050"/>
                    </a:gs>
                    <a:gs pos="80000">
                      <a:srgbClr val="00B0F0"/>
                    </a:gs>
                    <a:gs pos="98000">
                      <a:srgbClr val="7030A0"/>
                    </a:gs>
                  </a:gsLst>
                  <a:lin ang="0" scaled="1"/>
                  <a:tileRect/>
                </a:gradFill>
                <a:latin typeface="Cooper Black" panose="0208090404030B020404" pitchFamily="18" charset="0"/>
              </a:rPr>
              <a:t> </a:t>
            </a:r>
            <a:r>
              <a:rPr lang="en-US" sz="3200" dirty="0">
                <a:ln>
                  <a:solidFill>
                    <a:srgbClr val="002060"/>
                  </a:solidFill>
                </a:ln>
                <a:gradFill flip="none" rotWithShape="1">
                  <a:gsLst>
                    <a:gs pos="4000">
                      <a:srgbClr val="FF0000"/>
                    </a:gs>
                    <a:gs pos="43000">
                      <a:srgbClr val="FFFF00"/>
                    </a:gs>
                    <a:gs pos="23000">
                      <a:srgbClr val="CC3300"/>
                    </a:gs>
                    <a:gs pos="62000">
                      <a:srgbClr val="00B050"/>
                    </a:gs>
                    <a:gs pos="80000">
                      <a:srgbClr val="00B0F0"/>
                    </a:gs>
                    <a:gs pos="98000">
                      <a:srgbClr val="7030A0"/>
                    </a:gs>
                  </a:gsLst>
                  <a:lin ang="0" scaled="1"/>
                  <a:tileRect/>
                </a:gradFill>
                <a:latin typeface="Cooper Black" panose="0208090404030B020404" pitchFamily="18" charset="0"/>
              </a:rPr>
              <a:t>Does all of this sound like a far stretch of the truth?</a:t>
            </a:r>
            <a:endParaRPr lang="en-CA" sz="3200" dirty="0">
              <a:ln>
                <a:solidFill>
                  <a:srgbClr val="002060"/>
                </a:solidFill>
              </a:ln>
              <a:gradFill flip="none" rotWithShape="1">
                <a:gsLst>
                  <a:gs pos="4000">
                    <a:srgbClr val="FF0000"/>
                  </a:gs>
                  <a:gs pos="43000">
                    <a:srgbClr val="FFFF00"/>
                  </a:gs>
                  <a:gs pos="23000">
                    <a:srgbClr val="CC3300"/>
                  </a:gs>
                  <a:gs pos="62000">
                    <a:srgbClr val="00B050"/>
                  </a:gs>
                  <a:gs pos="80000">
                    <a:srgbClr val="00B0F0"/>
                  </a:gs>
                  <a:gs pos="98000">
                    <a:srgbClr val="7030A0"/>
                  </a:gs>
                </a:gsLst>
                <a:lin ang="0" scaled="1"/>
                <a:tileRect/>
              </a:gradFill>
              <a:latin typeface="Cooper Black" panose="0208090404030B020404" pitchFamily="18" charset="0"/>
            </a:endParaRPr>
          </a:p>
        </p:txBody>
      </p:sp>
      <p:sp>
        <p:nvSpPr>
          <p:cNvPr id="8" name="Content Placeholder 3"/>
          <p:cNvSpPr txBox="1">
            <a:spLocks/>
          </p:cNvSpPr>
          <p:nvPr/>
        </p:nvSpPr>
        <p:spPr>
          <a:xfrm>
            <a:off x="202429" y="2933701"/>
            <a:ext cx="11722871" cy="3521075"/>
          </a:xfrm>
          <a:prstGeom prst="rect">
            <a:avLst/>
          </a:prstGeom>
        </p:spPr>
        <p:txBody>
          <a:bodyPr>
            <a:noAutofit/>
            <a:scene3d>
              <a:camera prst="orthographicFront"/>
              <a:lightRig rig="threePt" dir="t"/>
            </a:scene3d>
            <a:sp3d extrusionH="57150">
              <a:bevelT w="38100" h="38100"/>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b="1" dirty="0"/>
              <a:t>With Adam &amp; Eve He led them as </a:t>
            </a:r>
            <a:r>
              <a:rPr lang="en-US" sz="2000" b="1" dirty="0">
                <a:solidFill>
                  <a:srgbClr val="7030A0"/>
                </a:solidFill>
              </a:rPr>
              <a:t>their “Royal King” and taught them His ways as their “Royal Priest.” </a:t>
            </a:r>
          </a:p>
          <a:p>
            <a:r>
              <a:rPr lang="en-US" sz="2000" b="1" dirty="0">
                <a:solidFill>
                  <a:srgbClr val="7030A0"/>
                </a:solidFill>
              </a:rPr>
              <a:t>As their King &amp; Priest He walked with them</a:t>
            </a:r>
            <a:r>
              <a:rPr lang="en-US" sz="2000" b="1" dirty="0"/>
              <a:t> in the cool of the evening and had “face-to-face” communion with His prize creation of mankind.</a:t>
            </a:r>
          </a:p>
          <a:p>
            <a:r>
              <a:rPr lang="en-US" sz="2000" b="1" dirty="0"/>
              <a:t>He gave Adam dominion over the earth (as earth’s “king”); </a:t>
            </a:r>
            <a:r>
              <a:rPr lang="en-US" sz="2000" b="1" dirty="0">
                <a:solidFill>
                  <a:srgbClr val="7030A0"/>
                </a:solidFill>
              </a:rPr>
              <a:t>taught them all of His perfect laws</a:t>
            </a:r>
            <a:r>
              <a:rPr lang="en-US" sz="2000" b="1" dirty="0"/>
              <a:t> (nature, etc.); </a:t>
            </a:r>
            <a:r>
              <a:rPr lang="en-US" sz="2000" b="1" dirty="0">
                <a:solidFill>
                  <a:srgbClr val="0070C0"/>
                </a:solidFill>
              </a:rPr>
              <a:t>especially His laws of obedience and adoration.  </a:t>
            </a:r>
          </a:p>
          <a:p>
            <a:r>
              <a:rPr lang="en-US" sz="2000" b="1" dirty="0">
                <a:solidFill>
                  <a:srgbClr val="0070C0"/>
                </a:solidFill>
              </a:rPr>
              <a:t>Question:  </a:t>
            </a:r>
            <a:r>
              <a:rPr lang="en-US" sz="2000" b="1" dirty="0"/>
              <a:t>Would Adam not have been the earthly “priest” in his Eden home?</a:t>
            </a:r>
          </a:p>
          <a:p>
            <a:r>
              <a:rPr lang="en-US" sz="2000" b="1" dirty="0"/>
              <a:t>In summary our Creator’s Royal Law was:  </a:t>
            </a:r>
            <a:r>
              <a:rPr lang="en-US" sz="2000" b="1" dirty="0">
                <a:solidFill>
                  <a:srgbClr val="0070C0"/>
                </a:solidFill>
              </a:rPr>
              <a:t>“Obey and live; disobey and die.”</a:t>
            </a:r>
          </a:p>
          <a:p>
            <a:r>
              <a:rPr lang="en-US" sz="2000" b="1" dirty="0"/>
              <a:t>Thus:  Adam and Eve were under </a:t>
            </a:r>
            <a:r>
              <a:rPr lang="en-US" sz="2000" b="1" dirty="0">
                <a:solidFill>
                  <a:srgbClr val="7030A0"/>
                </a:solidFill>
              </a:rPr>
              <a:t>the umbrella of the Royal King &amp; Priesthood known as Melki-</a:t>
            </a:r>
            <a:r>
              <a:rPr lang="en-US" sz="2000" b="1" dirty="0" err="1">
                <a:solidFill>
                  <a:srgbClr val="7030A0"/>
                </a:solidFill>
              </a:rPr>
              <a:t>Tzedeq</a:t>
            </a:r>
            <a:r>
              <a:rPr lang="en-US" sz="2000" b="1" dirty="0">
                <a:solidFill>
                  <a:srgbClr val="7030A0"/>
                </a:solidFill>
              </a:rPr>
              <a:t> </a:t>
            </a:r>
            <a:br>
              <a:rPr lang="en-US" sz="2000" b="1" dirty="0">
                <a:solidFill>
                  <a:srgbClr val="7030A0"/>
                </a:solidFill>
              </a:rPr>
            </a:br>
            <a:r>
              <a:rPr lang="en-US" sz="2000" b="1" dirty="0"/>
              <a:t>while at the same time </a:t>
            </a:r>
            <a:r>
              <a:rPr lang="en-US" sz="2000" b="1" dirty="0">
                <a:solidFill>
                  <a:schemeClr val="accent6">
                    <a:lumMod val="50000"/>
                  </a:schemeClr>
                </a:solidFill>
              </a:rPr>
              <a:t>Adam is the representative on earth </a:t>
            </a:r>
            <a:r>
              <a:rPr lang="en-US" sz="2000" b="1" dirty="0">
                <a:solidFill>
                  <a:srgbClr val="7030A0"/>
                </a:solidFill>
              </a:rPr>
              <a:t>of the heavenly order of Melki-</a:t>
            </a:r>
            <a:r>
              <a:rPr lang="en-US" sz="2000" b="1" dirty="0" err="1">
                <a:solidFill>
                  <a:srgbClr val="7030A0"/>
                </a:solidFill>
              </a:rPr>
              <a:t>Tzedeq</a:t>
            </a:r>
            <a:r>
              <a:rPr lang="en-US" sz="2000" b="1" dirty="0">
                <a:solidFill>
                  <a:srgbClr val="7030A0"/>
                </a:solidFill>
              </a:rPr>
              <a:t>.</a:t>
            </a:r>
            <a:endParaRPr lang="en-CA" sz="2000" b="1" dirty="0">
              <a:solidFill>
                <a:srgbClr val="7030A0"/>
              </a:solidFill>
            </a:endParaRPr>
          </a:p>
        </p:txBody>
      </p:sp>
    </p:spTree>
    <p:extLst>
      <p:ext uri="{BB962C8B-B14F-4D97-AF65-F5344CB8AC3E}">
        <p14:creationId xmlns:p14="http://schemas.microsoft.com/office/powerpoint/2010/main" val="1526031092"/>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1000"/>
                                        <p:tgtEl>
                                          <p:spTgt spid="8">
                                            <p:txEl>
                                              <p:pRg st="1" end="1"/>
                                            </p:txEl>
                                          </p:spTgt>
                                        </p:tgtEl>
                                      </p:cBhvr>
                                    </p:animEffect>
                                    <p:anim calcmode="lin" valueType="num">
                                      <p:cBhvr>
                                        <p:cTn id="13"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8">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fade">
                                      <p:cBhvr>
                                        <p:cTn id="17" dur="1000"/>
                                        <p:tgtEl>
                                          <p:spTgt spid="8">
                                            <p:txEl>
                                              <p:pRg st="2" end="2"/>
                                            </p:txEl>
                                          </p:spTgt>
                                        </p:tgtEl>
                                      </p:cBhvr>
                                    </p:animEffect>
                                    <p:anim calcmode="lin" valueType="num">
                                      <p:cBhvr>
                                        <p:cTn id="18"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8">
                                            <p:txEl>
                                              <p:pRg st="3" end="3"/>
                                            </p:txEl>
                                          </p:spTgt>
                                        </p:tgtEl>
                                        <p:attrNameLst>
                                          <p:attrName>style.visibility</p:attrName>
                                        </p:attrNameLst>
                                      </p:cBhvr>
                                      <p:to>
                                        <p:strVal val="visible"/>
                                      </p:to>
                                    </p:set>
                                    <p:animEffect transition="in" filter="fade">
                                      <p:cBhvr>
                                        <p:cTn id="24" dur="1000"/>
                                        <p:tgtEl>
                                          <p:spTgt spid="8">
                                            <p:txEl>
                                              <p:pRg st="3" end="3"/>
                                            </p:txEl>
                                          </p:spTgt>
                                        </p:tgtEl>
                                      </p:cBhvr>
                                    </p:animEffect>
                                    <p:anim calcmode="lin" valueType="num">
                                      <p:cBhvr>
                                        <p:cTn id="25"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8">
                                            <p:txEl>
                                              <p:pRg st="3" end="3"/>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8">
                                            <p:txEl>
                                              <p:pRg st="4" end="4"/>
                                            </p:txEl>
                                          </p:spTgt>
                                        </p:tgtEl>
                                        <p:attrNameLst>
                                          <p:attrName>style.visibility</p:attrName>
                                        </p:attrNameLst>
                                      </p:cBhvr>
                                      <p:to>
                                        <p:strVal val="visible"/>
                                      </p:to>
                                    </p:set>
                                    <p:animEffect transition="in" filter="fade">
                                      <p:cBhvr>
                                        <p:cTn id="29" dur="1000"/>
                                        <p:tgtEl>
                                          <p:spTgt spid="8">
                                            <p:txEl>
                                              <p:pRg st="4" end="4"/>
                                            </p:txEl>
                                          </p:spTgt>
                                        </p:tgtEl>
                                      </p:cBhvr>
                                    </p:animEffect>
                                    <p:anim calcmode="lin" valueType="num">
                                      <p:cBhvr>
                                        <p:cTn id="30" dur="10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8">
                                            <p:txEl>
                                              <p:pRg st="4" end="4"/>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8">
                                            <p:txEl>
                                              <p:pRg st="5" end="5"/>
                                            </p:txEl>
                                          </p:spTgt>
                                        </p:tgtEl>
                                        <p:attrNameLst>
                                          <p:attrName>style.visibility</p:attrName>
                                        </p:attrNameLst>
                                      </p:cBhvr>
                                      <p:to>
                                        <p:strVal val="visible"/>
                                      </p:to>
                                    </p:set>
                                    <p:animEffect transition="in" filter="fade">
                                      <p:cBhvr>
                                        <p:cTn id="34" dur="1000"/>
                                        <p:tgtEl>
                                          <p:spTgt spid="8">
                                            <p:txEl>
                                              <p:pRg st="5" end="5"/>
                                            </p:txEl>
                                          </p:spTgt>
                                        </p:tgtEl>
                                      </p:cBhvr>
                                    </p:animEffect>
                                    <p:anim calcmode="lin" valueType="num">
                                      <p:cBhvr>
                                        <p:cTn id="35" dur="1000" fill="hold"/>
                                        <p:tgtEl>
                                          <p:spTgt spid="8">
                                            <p:txEl>
                                              <p:pRg st="5" end="5"/>
                                            </p:txEl>
                                          </p:spTgt>
                                        </p:tgtEl>
                                        <p:attrNameLst>
                                          <p:attrName>ppt_x</p:attrName>
                                        </p:attrNameLst>
                                      </p:cBhvr>
                                      <p:tavLst>
                                        <p:tav tm="0">
                                          <p:val>
                                            <p:strVal val="#ppt_x"/>
                                          </p:val>
                                        </p:tav>
                                        <p:tav tm="100000">
                                          <p:val>
                                            <p:strVal val="#ppt_x"/>
                                          </p:val>
                                        </p:tav>
                                      </p:tavLst>
                                    </p:anim>
                                    <p:anim calcmode="lin" valueType="num">
                                      <p:cBhvr>
                                        <p:cTn id="36" dur="1000" fill="hold"/>
                                        <p:tgtEl>
                                          <p:spTgt spid="8">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ipe(left)">
                                      <p:cBhvr>
                                        <p:cTn id="41"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40000"/>
                <a:lumOff val="60000"/>
                <a:alpha val="40000"/>
              </a:schemeClr>
            </a:gs>
            <a:gs pos="33000">
              <a:schemeClr val="accent4">
                <a:lumMod val="47000"/>
                <a:lumOff val="53000"/>
                <a:alpha val="46000"/>
              </a:schemeClr>
            </a:gs>
            <a:gs pos="74000">
              <a:schemeClr val="accent1">
                <a:lumMod val="45000"/>
                <a:lumOff val="55000"/>
                <a:alpha val="53000"/>
              </a:schemeClr>
            </a:gs>
            <a:gs pos="100000">
              <a:srgbClr val="FF0000">
                <a:alpha val="19000"/>
              </a:srgbClr>
            </a:gs>
          </a:gsLst>
          <a:lin ang="5400000" scaled="1"/>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1375472" y="6356350"/>
            <a:ext cx="609382" cy="365125"/>
          </a:xfrm>
        </p:spPr>
        <p:txBody>
          <a:bodyPr/>
          <a:lstStyle/>
          <a:p>
            <a:fld id="{385F3E72-97D8-4E0E-8DB2-A67F030E614A}" type="slidenum">
              <a:rPr lang="en-US" smtClean="0">
                <a:solidFill>
                  <a:schemeClr val="tx1"/>
                </a:solidFill>
              </a:rPr>
              <a:t>14</a:t>
            </a:fld>
            <a:endParaRPr lang="en-US" dirty="0">
              <a:solidFill>
                <a:schemeClr val="tx1"/>
              </a:solidFill>
            </a:endParaRPr>
          </a:p>
        </p:txBody>
      </p:sp>
      <p:pic>
        <p:nvPicPr>
          <p:cNvPr id="3" name="Picture 3" descr="C:\Users\Rae\Desktop\Mel [cf] Priesthood &amp; Faifer\umbrella 1.png"/>
          <p:cNvPicPr>
            <a:picLocks noChangeAspect="1" noChangeArrowheads="1"/>
          </p:cNvPicPr>
          <p:nvPr/>
        </p:nvPicPr>
        <p:blipFill>
          <a:blip r:embed="rId3">
            <a:duotone>
              <a:prstClr val="black"/>
              <a:schemeClr val="accent6">
                <a:tint val="45000"/>
                <a:satMod val="400000"/>
              </a:schemeClr>
            </a:duotone>
            <a:extLst>
              <a:ext uri="{28A0092B-C50C-407E-A947-70E740481C1C}">
                <a14:useLocalDpi xmlns:a14="http://schemas.microsoft.com/office/drawing/2010/main"/>
              </a:ext>
            </a:extLst>
          </a:blip>
          <a:srcRect/>
          <a:stretch>
            <a:fillRect/>
          </a:stretch>
        </p:blipFill>
        <p:spPr bwMode="auto">
          <a:xfrm>
            <a:off x="3435621" y="4032569"/>
            <a:ext cx="3166039" cy="2996881"/>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4" name="Content Placeholder 3"/>
          <p:cNvSpPr txBox="1">
            <a:spLocks/>
          </p:cNvSpPr>
          <p:nvPr/>
        </p:nvSpPr>
        <p:spPr>
          <a:xfrm>
            <a:off x="6877049" y="772220"/>
            <a:ext cx="5174980" cy="1798638"/>
          </a:xfrm>
          <a:prstGeom prst="rect">
            <a:avLst/>
          </a:prstGeom>
        </p:spPr>
        <p:txBody>
          <a:bodyPr vert="horz" lIns="91440" tIns="45720" rIns="91440" bIns="45720" rtlCol="0">
            <a:normAutofit/>
            <a:scene3d>
              <a:camera prst="orthographicFront"/>
              <a:lightRig rig="threePt" dir="t"/>
            </a:scene3d>
            <a:sp3d extrusionH="57150">
              <a:bevelT w="82550" h="38100" prst="coolSlant"/>
            </a:sp3d>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2800" b="1" dirty="0">
                <a:ln>
                  <a:solidFill>
                    <a:schemeClr val="bg1"/>
                  </a:solidFill>
                </a:ln>
                <a:gradFill flip="none" rotWithShape="1">
                  <a:gsLst>
                    <a:gs pos="4000">
                      <a:srgbClr val="FF0000"/>
                    </a:gs>
                    <a:gs pos="43000">
                      <a:srgbClr val="FFFF00"/>
                    </a:gs>
                    <a:gs pos="23000">
                      <a:srgbClr val="CC3300"/>
                    </a:gs>
                    <a:gs pos="62000">
                      <a:srgbClr val="00B050"/>
                    </a:gs>
                    <a:gs pos="80000">
                      <a:srgbClr val="00B0F0"/>
                    </a:gs>
                    <a:gs pos="98000">
                      <a:srgbClr val="7030A0"/>
                    </a:gs>
                  </a:gsLst>
                  <a:path path="circle">
                    <a:fillToRect l="100000" t="100000"/>
                  </a:path>
                  <a:tileRect r="-100000" b="-100000"/>
                </a:gradFill>
              </a:rPr>
              <a:t>#1 Melki-</a:t>
            </a:r>
            <a:r>
              <a:rPr lang="en-US" sz="2800" b="1" dirty="0" err="1">
                <a:ln>
                  <a:solidFill>
                    <a:schemeClr val="bg1"/>
                  </a:solidFill>
                </a:ln>
                <a:gradFill flip="none" rotWithShape="1">
                  <a:gsLst>
                    <a:gs pos="4000">
                      <a:srgbClr val="FF0000"/>
                    </a:gs>
                    <a:gs pos="43000">
                      <a:srgbClr val="FFFF00"/>
                    </a:gs>
                    <a:gs pos="23000">
                      <a:srgbClr val="CC3300"/>
                    </a:gs>
                    <a:gs pos="62000">
                      <a:srgbClr val="00B050"/>
                    </a:gs>
                    <a:gs pos="80000">
                      <a:srgbClr val="00B0F0"/>
                    </a:gs>
                    <a:gs pos="98000">
                      <a:srgbClr val="7030A0"/>
                    </a:gs>
                  </a:gsLst>
                  <a:path path="circle">
                    <a:fillToRect l="100000" t="100000"/>
                  </a:path>
                  <a:tileRect r="-100000" b="-100000"/>
                </a:gradFill>
              </a:rPr>
              <a:t>Tzedeq</a:t>
            </a:r>
            <a:r>
              <a:rPr lang="en-US" sz="2800" b="1" dirty="0">
                <a:ln>
                  <a:solidFill>
                    <a:schemeClr val="bg1"/>
                  </a:solidFill>
                </a:ln>
                <a:gradFill flip="none" rotWithShape="1">
                  <a:gsLst>
                    <a:gs pos="4000">
                      <a:srgbClr val="FF0000"/>
                    </a:gs>
                    <a:gs pos="43000">
                      <a:srgbClr val="FFFF00"/>
                    </a:gs>
                    <a:gs pos="23000">
                      <a:srgbClr val="CC3300"/>
                    </a:gs>
                    <a:gs pos="62000">
                      <a:srgbClr val="00B050"/>
                    </a:gs>
                    <a:gs pos="80000">
                      <a:srgbClr val="00B0F0"/>
                    </a:gs>
                    <a:gs pos="98000">
                      <a:srgbClr val="7030A0"/>
                    </a:gs>
                  </a:gsLst>
                  <a:path path="circle">
                    <a:fillToRect l="100000" t="100000"/>
                  </a:path>
                  <a:tileRect r="-100000" b="-100000"/>
                </a:gradFill>
              </a:rPr>
              <a:t> Priesthood – </a:t>
            </a:r>
            <a:br>
              <a:rPr lang="en-US" sz="2800" b="1" dirty="0">
                <a:ln>
                  <a:solidFill>
                    <a:schemeClr val="bg1"/>
                  </a:solidFill>
                </a:ln>
                <a:gradFill flip="none" rotWithShape="1">
                  <a:gsLst>
                    <a:gs pos="4000">
                      <a:srgbClr val="FF0000"/>
                    </a:gs>
                    <a:gs pos="43000">
                      <a:srgbClr val="FFFF00"/>
                    </a:gs>
                    <a:gs pos="23000">
                      <a:srgbClr val="CC3300"/>
                    </a:gs>
                    <a:gs pos="62000">
                      <a:srgbClr val="00B050"/>
                    </a:gs>
                    <a:gs pos="80000">
                      <a:srgbClr val="00B0F0"/>
                    </a:gs>
                    <a:gs pos="98000">
                      <a:srgbClr val="7030A0"/>
                    </a:gs>
                  </a:gsLst>
                  <a:path path="circle">
                    <a:fillToRect l="100000" t="100000"/>
                  </a:path>
                  <a:tileRect r="-100000" b="-100000"/>
                </a:gradFill>
              </a:rPr>
            </a:br>
            <a:r>
              <a:rPr lang="en-US" sz="2800" b="1" dirty="0">
                <a:ln>
                  <a:solidFill>
                    <a:schemeClr val="bg1"/>
                  </a:solidFill>
                </a:ln>
                <a:gradFill flip="none" rotWithShape="1">
                  <a:gsLst>
                    <a:gs pos="4000">
                      <a:srgbClr val="FF0000"/>
                    </a:gs>
                    <a:gs pos="43000">
                      <a:srgbClr val="FFFF00"/>
                    </a:gs>
                    <a:gs pos="23000">
                      <a:srgbClr val="CC3300"/>
                    </a:gs>
                    <a:gs pos="62000">
                      <a:srgbClr val="00B050"/>
                    </a:gs>
                    <a:gs pos="80000">
                      <a:srgbClr val="00B0F0"/>
                    </a:gs>
                    <a:gs pos="98000">
                      <a:srgbClr val="7030A0"/>
                    </a:gs>
                  </a:gsLst>
                  <a:path path="circle">
                    <a:fillToRect l="100000" t="100000"/>
                  </a:path>
                  <a:tileRect r="-100000" b="-100000"/>
                </a:gradFill>
              </a:rPr>
              <a:t>The Majesty of Heaven </a:t>
            </a:r>
            <a:br>
              <a:rPr lang="en-US" sz="2800" b="1" dirty="0">
                <a:ln>
                  <a:solidFill>
                    <a:schemeClr val="bg1"/>
                  </a:solidFill>
                </a:ln>
                <a:gradFill flip="none" rotWithShape="1">
                  <a:gsLst>
                    <a:gs pos="4000">
                      <a:srgbClr val="FF0000"/>
                    </a:gs>
                    <a:gs pos="43000">
                      <a:srgbClr val="FFFF00"/>
                    </a:gs>
                    <a:gs pos="23000">
                      <a:srgbClr val="CC3300"/>
                    </a:gs>
                    <a:gs pos="62000">
                      <a:srgbClr val="00B050"/>
                    </a:gs>
                    <a:gs pos="80000">
                      <a:srgbClr val="00B0F0"/>
                    </a:gs>
                    <a:gs pos="98000">
                      <a:srgbClr val="7030A0"/>
                    </a:gs>
                  </a:gsLst>
                  <a:path path="circle">
                    <a:fillToRect l="100000" t="100000"/>
                  </a:path>
                  <a:tileRect r="-100000" b="-100000"/>
                </a:gradFill>
              </a:rPr>
            </a:br>
            <a:r>
              <a:rPr lang="en-US" sz="2800" b="1" dirty="0">
                <a:ln>
                  <a:solidFill>
                    <a:schemeClr val="bg1"/>
                  </a:solidFill>
                </a:ln>
                <a:gradFill flip="none" rotWithShape="1">
                  <a:gsLst>
                    <a:gs pos="4000">
                      <a:srgbClr val="FF0000"/>
                    </a:gs>
                    <a:gs pos="43000">
                      <a:srgbClr val="FFFF00"/>
                    </a:gs>
                    <a:gs pos="23000">
                      <a:srgbClr val="CC3300"/>
                    </a:gs>
                    <a:gs pos="62000">
                      <a:srgbClr val="00B050"/>
                    </a:gs>
                    <a:gs pos="80000">
                      <a:srgbClr val="00B0F0"/>
                    </a:gs>
                    <a:gs pos="98000">
                      <a:srgbClr val="7030A0"/>
                    </a:gs>
                  </a:gsLst>
                  <a:path path="circle">
                    <a:fillToRect l="100000" t="100000"/>
                  </a:path>
                  <a:tileRect r="-100000" b="-100000"/>
                </a:gradFill>
              </a:rPr>
              <a:t>as the High Priest for Adam</a:t>
            </a:r>
            <a:endParaRPr lang="en-CA" b="1" dirty="0">
              <a:ln>
                <a:solidFill>
                  <a:schemeClr val="bg1"/>
                </a:solidFill>
              </a:ln>
              <a:gradFill flip="none" rotWithShape="1">
                <a:gsLst>
                  <a:gs pos="4000">
                    <a:srgbClr val="FF0000"/>
                  </a:gs>
                  <a:gs pos="43000">
                    <a:srgbClr val="FFFF00"/>
                  </a:gs>
                  <a:gs pos="23000">
                    <a:srgbClr val="CC3300"/>
                  </a:gs>
                  <a:gs pos="62000">
                    <a:srgbClr val="00B050"/>
                  </a:gs>
                  <a:gs pos="80000">
                    <a:srgbClr val="00B0F0"/>
                  </a:gs>
                  <a:gs pos="98000">
                    <a:srgbClr val="7030A0"/>
                  </a:gs>
                </a:gsLst>
                <a:path path="circle">
                  <a:fillToRect l="100000" t="100000"/>
                </a:path>
                <a:tileRect r="-100000" b="-100000"/>
              </a:gradFill>
            </a:endParaRPr>
          </a:p>
        </p:txBody>
      </p:sp>
      <p:pic>
        <p:nvPicPr>
          <p:cNvPr id="5" name="Picture 3" descr="C:\Users\Rae\Desktop\Mel [cf] Priesthood &amp; Faifer\umbrella 1.png"/>
          <p:cNvPicPr>
            <a:picLocks noChangeAspect="1" noChangeArrowheads="1"/>
          </p:cNvPicPr>
          <p:nvPr/>
        </p:nvPicPr>
        <p:blipFill>
          <a:blip r:embed="rId3">
            <a:duotone>
              <a:prstClr val="black"/>
              <a:srgbClr val="7030A0">
                <a:tint val="45000"/>
                <a:satMod val="400000"/>
              </a:srgbClr>
            </a:duotone>
            <a:extLst>
              <a:ext uri="{28A0092B-C50C-407E-A947-70E740481C1C}">
                <a14:useLocalDpi xmlns:a14="http://schemas.microsoft.com/office/drawing/2010/main"/>
              </a:ext>
            </a:extLst>
          </a:blip>
          <a:srcRect/>
          <a:stretch>
            <a:fillRect/>
          </a:stretch>
        </p:blipFill>
        <p:spPr bwMode="auto">
          <a:xfrm>
            <a:off x="1846783" y="2101597"/>
            <a:ext cx="5398838" cy="4467477"/>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pic>
        <p:nvPicPr>
          <p:cNvPr id="6" name="Picture 3" descr="C:\Users\Rae\Desktop\Mel [cf] Priesthood &amp; Faifer\umbrella 1.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09650" y="-91223"/>
            <a:ext cx="6190111" cy="5622232"/>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7" name="Content Placeholder 3"/>
          <p:cNvSpPr txBox="1">
            <a:spLocks/>
          </p:cNvSpPr>
          <p:nvPr/>
        </p:nvSpPr>
        <p:spPr>
          <a:xfrm>
            <a:off x="7199761" y="2502240"/>
            <a:ext cx="4633116" cy="1798638"/>
          </a:xfrm>
          <a:prstGeom prst="rect">
            <a:avLst/>
          </a:prstGeom>
        </p:spPr>
        <p:txBody>
          <a:bodyPr vert="horz" lIns="91440" tIns="45720" rIns="91440" bIns="45720" rtlCol="0">
            <a:normAutofit/>
            <a:scene3d>
              <a:camera prst="orthographicFront"/>
              <a:lightRig rig="threePt" dir="t"/>
            </a:scene3d>
            <a:sp3d extrusionH="57150">
              <a:bevelT w="82550" h="38100" prst="coolSlant"/>
            </a:sp3d>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2800" b="1" dirty="0">
                <a:ln>
                  <a:solidFill>
                    <a:srgbClr val="002060"/>
                  </a:solidFill>
                </a:ln>
                <a:gradFill flip="none" rotWithShape="1">
                  <a:gsLst>
                    <a:gs pos="38000">
                      <a:srgbClr val="784AA1"/>
                    </a:gs>
                    <a:gs pos="0">
                      <a:srgbClr val="7030A0"/>
                    </a:gs>
                    <a:gs pos="80500">
                      <a:srgbClr val="A693BE"/>
                    </a:gs>
                    <a:gs pos="58000">
                      <a:schemeClr val="accent4"/>
                    </a:gs>
                    <a:gs pos="97000">
                      <a:schemeClr val="accent4">
                        <a:lumMod val="40000"/>
                        <a:lumOff val="60000"/>
                      </a:schemeClr>
                    </a:gs>
                  </a:gsLst>
                  <a:lin ang="0" scaled="1"/>
                  <a:tileRect/>
                </a:gradFill>
              </a:rPr>
              <a:t>#2 Melki-</a:t>
            </a:r>
            <a:r>
              <a:rPr lang="en-US" sz="2800" b="1" dirty="0" err="1">
                <a:ln>
                  <a:solidFill>
                    <a:srgbClr val="002060"/>
                  </a:solidFill>
                </a:ln>
                <a:gradFill flip="none" rotWithShape="1">
                  <a:gsLst>
                    <a:gs pos="38000">
                      <a:srgbClr val="784AA1"/>
                    </a:gs>
                    <a:gs pos="0">
                      <a:srgbClr val="7030A0"/>
                    </a:gs>
                    <a:gs pos="80500">
                      <a:srgbClr val="A693BE"/>
                    </a:gs>
                    <a:gs pos="58000">
                      <a:schemeClr val="accent4"/>
                    </a:gs>
                    <a:gs pos="97000">
                      <a:schemeClr val="accent4">
                        <a:lumMod val="40000"/>
                        <a:lumOff val="60000"/>
                      </a:schemeClr>
                    </a:gs>
                  </a:gsLst>
                  <a:lin ang="0" scaled="1"/>
                  <a:tileRect/>
                </a:gradFill>
              </a:rPr>
              <a:t>Tzedeq</a:t>
            </a:r>
            <a:r>
              <a:rPr lang="en-US" sz="2800" b="1" dirty="0">
                <a:ln>
                  <a:solidFill>
                    <a:srgbClr val="002060"/>
                  </a:solidFill>
                </a:ln>
                <a:gradFill flip="none" rotWithShape="1">
                  <a:gsLst>
                    <a:gs pos="38000">
                      <a:srgbClr val="784AA1"/>
                    </a:gs>
                    <a:gs pos="0">
                      <a:srgbClr val="7030A0"/>
                    </a:gs>
                    <a:gs pos="80500">
                      <a:srgbClr val="A693BE"/>
                    </a:gs>
                    <a:gs pos="58000">
                      <a:schemeClr val="accent4"/>
                    </a:gs>
                    <a:gs pos="97000">
                      <a:schemeClr val="accent4">
                        <a:lumMod val="40000"/>
                        <a:lumOff val="60000"/>
                      </a:schemeClr>
                    </a:gs>
                  </a:gsLst>
                  <a:lin ang="0" scaled="1"/>
                  <a:tileRect/>
                </a:gradFill>
              </a:rPr>
              <a:t> Priesthood – </a:t>
            </a:r>
            <a:br>
              <a:rPr lang="en-US" sz="2800" b="1" dirty="0">
                <a:ln>
                  <a:solidFill>
                    <a:srgbClr val="002060"/>
                  </a:solidFill>
                </a:ln>
                <a:gradFill flip="none" rotWithShape="1">
                  <a:gsLst>
                    <a:gs pos="38000">
                      <a:srgbClr val="784AA1"/>
                    </a:gs>
                    <a:gs pos="0">
                      <a:srgbClr val="7030A0"/>
                    </a:gs>
                    <a:gs pos="80500">
                      <a:srgbClr val="A693BE"/>
                    </a:gs>
                    <a:gs pos="58000">
                      <a:schemeClr val="accent4"/>
                    </a:gs>
                    <a:gs pos="97000">
                      <a:schemeClr val="accent4">
                        <a:lumMod val="40000"/>
                        <a:lumOff val="60000"/>
                      </a:schemeClr>
                    </a:gs>
                  </a:gsLst>
                  <a:lin ang="0" scaled="1"/>
                  <a:tileRect/>
                </a:gradFill>
              </a:rPr>
            </a:br>
            <a:r>
              <a:rPr lang="en-US" sz="2800" b="1" dirty="0">
                <a:ln>
                  <a:solidFill>
                    <a:srgbClr val="002060"/>
                  </a:solidFill>
                </a:ln>
                <a:gradFill flip="none" rotWithShape="1">
                  <a:gsLst>
                    <a:gs pos="38000">
                      <a:srgbClr val="784AA1"/>
                    </a:gs>
                    <a:gs pos="0">
                      <a:srgbClr val="7030A0"/>
                    </a:gs>
                    <a:gs pos="80500">
                      <a:srgbClr val="A693BE"/>
                    </a:gs>
                    <a:gs pos="58000">
                      <a:schemeClr val="accent4"/>
                    </a:gs>
                    <a:gs pos="97000">
                      <a:schemeClr val="accent4">
                        <a:lumMod val="40000"/>
                        <a:lumOff val="60000"/>
                      </a:schemeClr>
                    </a:gs>
                  </a:gsLst>
                  <a:lin ang="0" scaled="1"/>
                  <a:tileRect/>
                </a:gradFill>
              </a:rPr>
              <a:t>The Earthly Representative from Adam to </a:t>
            </a:r>
            <a:r>
              <a:rPr lang="en-US" sz="2800" b="1" dirty="0" err="1">
                <a:ln>
                  <a:solidFill>
                    <a:srgbClr val="002060"/>
                  </a:solidFill>
                </a:ln>
                <a:gradFill flip="none" rotWithShape="1">
                  <a:gsLst>
                    <a:gs pos="38000">
                      <a:srgbClr val="784AA1"/>
                    </a:gs>
                    <a:gs pos="0">
                      <a:srgbClr val="7030A0"/>
                    </a:gs>
                    <a:gs pos="80500">
                      <a:srgbClr val="A693BE"/>
                    </a:gs>
                    <a:gs pos="58000">
                      <a:schemeClr val="accent4"/>
                    </a:gs>
                    <a:gs pos="97000">
                      <a:schemeClr val="accent4">
                        <a:lumMod val="40000"/>
                        <a:lumOff val="60000"/>
                      </a:schemeClr>
                    </a:gs>
                  </a:gsLst>
                  <a:lin ang="0" scaled="1"/>
                  <a:tileRect/>
                </a:gradFill>
              </a:rPr>
              <a:t>Mosheh</a:t>
            </a:r>
            <a:r>
              <a:rPr lang="en-US" sz="2800" b="1" dirty="0">
                <a:ln>
                  <a:solidFill>
                    <a:srgbClr val="002060"/>
                  </a:solidFill>
                </a:ln>
                <a:gradFill flip="none" rotWithShape="1">
                  <a:gsLst>
                    <a:gs pos="38000">
                      <a:srgbClr val="784AA1"/>
                    </a:gs>
                    <a:gs pos="0">
                      <a:srgbClr val="7030A0"/>
                    </a:gs>
                    <a:gs pos="80500">
                      <a:srgbClr val="A693BE"/>
                    </a:gs>
                    <a:gs pos="58000">
                      <a:schemeClr val="accent4"/>
                    </a:gs>
                    <a:gs pos="97000">
                      <a:schemeClr val="accent4">
                        <a:lumMod val="40000"/>
                        <a:lumOff val="60000"/>
                      </a:schemeClr>
                    </a:gs>
                  </a:gsLst>
                  <a:lin ang="0" scaled="1"/>
                  <a:tileRect/>
                </a:gradFill>
              </a:rPr>
              <a:t> </a:t>
            </a:r>
            <a:br>
              <a:rPr lang="en-US" sz="2800" b="1" dirty="0">
                <a:ln>
                  <a:solidFill>
                    <a:srgbClr val="002060"/>
                  </a:solidFill>
                </a:ln>
                <a:gradFill flip="none" rotWithShape="1">
                  <a:gsLst>
                    <a:gs pos="38000">
                      <a:srgbClr val="784AA1"/>
                    </a:gs>
                    <a:gs pos="0">
                      <a:srgbClr val="7030A0"/>
                    </a:gs>
                    <a:gs pos="80500">
                      <a:srgbClr val="A693BE"/>
                    </a:gs>
                    <a:gs pos="58000">
                      <a:schemeClr val="accent4"/>
                    </a:gs>
                    <a:gs pos="97000">
                      <a:schemeClr val="accent4">
                        <a:lumMod val="40000"/>
                        <a:lumOff val="60000"/>
                      </a:schemeClr>
                    </a:gs>
                  </a:gsLst>
                  <a:lin ang="0" scaled="1"/>
                  <a:tileRect/>
                </a:gradFill>
              </a:rPr>
            </a:br>
            <a:r>
              <a:rPr lang="en-US" sz="2800" b="1" dirty="0">
                <a:ln>
                  <a:solidFill>
                    <a:srgbClr val="002060"/>
                  </a:solidFill>
                </a:ln>
                <a:gradFill flip="none" rotWithShape="1">
                  <a:gsLst>
                    <a:gs pos="38000">
                      <a:srgbClr val="784AA1"/>
                    </a:gs>
                    <a:gs pos="0">
                      <a:srgbClr val="7030A0"/>
                    </a:gs>
                    <a:gs pos="80500">
                      <a:srgbClr val="A693BE"/>
                    </a:gs>
                    <a:gs pos="58000">
                      <a:schemeClr val="accent4"/>
                    </a:gs>
                    <a:gs pos="97000">
                      <a:schemeClr val="accent4">
                        <a:lumMod val="40000"/>
                        <a:lumOff val="60000"/>
                      </a:schemeClr>
                    </a:gs>
                  </a:gsLst>
                  <a:lin ang="0" scaled="1"/>
                  <a:tileRect/>
                </a:gradFill>
              </a:rPr>
              <a:t>(~2500 </a:t>
            </a:r>
            <a:r>
              <a:rPr lang="en-US" sz="2800" b="1" dirty="0" err="1">
                <a:ln>
                  <a:solidFill>
                    <a:srgbClr val="002060"/>
                  </a:solidFill>
                </a:ln>
                <a:gradFill flip="none" rotWithShape="1">
                  <a:gsLst>
                    <a:gs pos="38000">
                      <a:srgbClr val="784AA1"/>
                    </a:gs>
                    <a:gs pos="0">
                      <a:srgbClr val="7030A0"/>
                    </a:gs>
                    <a:gs pos="80500">
                      <a:srgbClr val="A693BE"/>
                    </a:gs>
                    <a:gs pos="58000">
                      <a:schemeClr val="accent4"/>
                    </a:gs>
                    <a:gs pos="97000">
                      <a:schemeClr val="accent4">
                        <a:lumMod val="40000"/>
                        <a:lumOff val="60000"/>
                      </a:schemeClr>
                    </a:gs>
                  </a:gsLst>
                  <a:lin ang="0" scaled="1"/>
                  <a:tileRect/>
                </a:gradFill>
              </a:rPr>
              <a:t>Yrs</a:t>
            </a:r>
            <a:r>
              <a:rPr lang="en-US" sz="2800" b="1" dirty="0">
                <a:ln>
                  <a:solidFill>
                    <a:srgbClr val="002060"/>
                  </a:solidFill>
                </a:ln>
                <a:gradFill flip="none" rotWithShape="1">
                  <a:gsLst>
                    <a:gs pos="38000">
                      <a:srgbClr val="784AA1"/>
                    </a:gs>
                    <a:gs pos="0">
                      <a:srgbClr val="7030A0"/>
                    </a:gs>
                    <a:gs pos="80500">
                      <a:srgbClr val="A693BE"/>
                    </a:gs>
                    <a:gs pos="58000">
                      <a:schemeClr val="accent4"/>
                    </a:gs>
                    <a:gs pos="97000">
                      <a:schemeClr val="accent4">
                        <a:lumMod val="40000"/>
                        <a:lumOff val="60000"/>
                      </a:schemeClr>
                    </a:gs>
                  </a:gsLst>
                  <a:lin ang="0" scaled="1"/>
                  <a:tileRect/>
                </a:gradFill>
              </a:rPr>
              <a:t>)</a:t>
            </a:r>
            <a:endParaRPr lang="en-CA" b="1" dirty="0">
              <a:ln>
                <a:solidFill>
                  <a:srgbClr val="002060"/>
                </a:solidFill>
              </a:ln>
              <a:gradFill flip="none" rotWithShape="1">
                <a:gsLst>
                  <a:gs pos="38000">
                    <a:srgbClr val="784AA1"/>
                  </a:gs>
                  <a:gs pos="0">
                    <a:srgbClr val="7030A0"/>
                  </a:gs>
                  <a:gs pos="80500">
                    <a:srgbClr val="A693BE"/>
                  </a:gs>
                  <a:gs pos="58000">
                    <a:schemeClr val="accent4"/>
                  </a:gs>
                  <a:gs pos="97000">
                    <a:schemeClr val="accent4">
                      <a:lumMod val="40000"/>
                      <a:lumOff val="60000"/>
                    </a:schemeClr>
                  </a:gs>
                </a:gsLst>
                <a:lin ang="0" scaled="1"/>
                <a:tileRect/>
              </a:gradFill>
            </a:endParaRPr>
          </a:p>
        </p:txBody>
      </p:sp>
      <p:sp>
        <p:nvSpPr>
          <p:cNvPr id="8" name="Content Placeholder 3"/>
          <p:cNvSpPr txBox="1">
            <a:spLocks/>
          </p:cNvSpPr>
          <p:nvPr/>
        </p:nvSpPr>
        <p:spPr>
          <a:xfrm>
            <a:off x="6462295" y="4619463"/>
            <a:ext cx="5436193" cy="1798638"/>
          </a:xfrm>
          <a:prstGeom prst="rect">
            <a:avLst/>
          </a:prstGeom>
        </p:spPr>
        <p:txBody>
          <a:bodyPr vert="horz" lIns="91440" tIns="45720" rIns="91440" bIns="45720" rtlCol="0">
            <a:normAutofit/>
            <a:scene3d>
              <a:camera prst="orthographicFront"/>
              <a:lightRig rig="threePt" dir="t"/>
            </a:scene3d>
            <a:sp3d extrusionH="57150">
              <a:bevelT w="82550" h="38100" prst="coolSlant"/>
            </a:sp3d>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2800" b="1" dirty="0">
                <a:ln>
                  <a:solidFill>
                    <a:srgbClr val="002060"/>
                  </a:solidFill>
                </a:ln>
                <a:gradFill flip="none" rotWithShape="1">
                  <a:gsLst>
                    <a:gs pos="83000">
                      <a:schemeClr val="accent6">
                        <a:lumMod val="50000"/>
                      </a:schemeClr>
                    </a:gs>
                    <a:gs pos="23000">
                      <a:srgbClr val="3A471D"/>
                    </a:gs>
                    <a:gs pos="54000">
                      <a:schemeClr val="accent6">
                        <a:lumMod val="60000"/>
                        <a:lumOff val="40000"/>
                      </a:schemeClr>
                    </a:gs>
                  </a:gsLst>
                  <a:lin ang="0" scaled="1"/>
                  <a:tileRect/>
                </a:gradFill>
              </a:rPr>
              <a:t>#3 </a:t>
            </a:r>
            <a:r>
              <a:rPr lang="en-US" sz="2800" b="1" dirty="0" err="1">
                <a:ln>
                  <a:solidFill>
                    <a:srgbClr val="002060"/>
                  </a:solidFill>
                </a:ln>
                <a:gradFill flip="none" rotWithShape="1">
                  <a:gsLst>
                    <a:gs pos="83000">
                      <a:schemeClr val="accent6">
                        <a:lumMod val="50000"/>
                      </a:schemeClr>
                    </a:gs>
                    <a:gs pos="23000">
                      <a:srgbClr val="3A471D"/>
                    </a:gs>
                    <a:gs pos="54000">
                      <a:schemeClr val="accent6">
                        <a:lumMod val="60000"/>
                        <a:lumOff val="40000"/>
                      </a:schemeClr>
                    </a:gs>
                  </a:gsLst>
                  <a:lin ang="0" scaled="1"/>
                  <a:tileRect/>
                </a:gradFill>
              </a:rPr>
              <a:t>Aharonic</a:t>
            </a:r>
            <a:r>
              <a:rPr lang="en-US" sz="2800" b="1" dirty="0">
                <a:ln>
                  <a:solidFill>
                    <a:srgbClr val="002060"/>
                  </a:solidFill>
                </a:ln>
                <a:gradFill flip="none" rotWithShape="1">
                  <a:gsLst>
                    <a:gs pos="83000">
                      <a:schemeClr val="accent6">
                        <a:lumMod val="50000"/>
                      </a:schemeClr>
                    </a:gs>
                    <a:gs pos="23000">
                      <a:srgbClr val="3A471D"/>
                    </a:gs>
                    <a:gs pos="54000">
                      <a:schemeClr val="accent6">
                        <a:lumMod val="60000"/>
                        <a:lumOff val="40000"/>
                      </a:schemeClr>
                    </a:gs>
                  </a:gsLst>
                  <a:lin ang="0" scaled="1"/>
                  <a:tileRect/>
                </a:gradFill>
              </a:rPr>
              <a:t> Priesthood – </a:t>
            </a:r>
            <a:br>
              <a:rPr lang="en-US" sz="2800" b="1" dirty="0">
                <a:ln>
                  <a:solidFill>
                    <a:srgbClr val="002060"/>
                  </a:solidFill>
                </a:ln>
                <a:gradFill flip="none" rotWithShape="1">
                  <a:gsLst>
                    <a:gs pos="83000">
                      <a:schemeClr val="accent6">
                        <a:lumMod val="50000"/>
                      </a:schemeClr>
                    </a:gs>
                    <a:gs pos="23000">
                      <a:srgbClr val="3A471D"/>
                    </a:gs>
                    <a:gs pos="54000">
                      <a:schemeClr val="accent6">
                        <a:lumMod val="60000"/>
                        <a:lumOff val="40000"/>
                      </a:schemeClr>
                    </a:gs>
                  </a:gsLst>
                  <a:lin ang="0" scaled="1"/>
                  <a:tileRect/>
                </a:gradFill>
              </a:rPr>
            </a:br>
            <a:r>
              <a:rPr lang="en-US" sz="2800" b="1" dirty="0">
                <a:ln>
                  <a:solidFill>
                    <a:srgbClr val="002060"/>
                  </a:solidFill>
                </a:ln>
                <a:gradFill flip="none" rotWithShape="1">
                  <a:gsLst>
                    <a:gs pos="83000">
                      <a:schemeClr val="accent6">
                        <a:lumMod val="50000"/>
                      </a:schemeClr>
                    </a:gs>
                    <a:gs pos="23000">
                      <a:srgbClr val="3A471D"/>
                    </a:gs>
                    <a:gs pos="54000">
                      <a:schemeClr val="accent6">
                        <a:lumMod val="60000"/>
                        <a:lumOff val="40000"/>
                      </a:schemeClr>
                    </a:gs>
                  </a:gsLst>
                  <a:lin ang="0" scaled="1"/>
                  <a:tileRect/>
                </a:gradFill>
              </a:rPr>
              <a:t>on Earth From </a:t>
            </a:r>
            <a:r>
              <a:rPr lang="en-US" sz="2800" b="1" dirty="0" err="1">
                <a:ln>
                  <a:solidFill>
                    <a:srgbClr val="002060"/>
                  </a:solidFill>
                </a:ln>
                <a:gradFill flip="none" rotWithShape="1">
                  <a:gsLst>
                    <a:gs pos="83000">
                      <a:schemeClr val="accent6">
                        <a:lumMod val="50000"/>
                      </a:schemeClr>
                    </a:gs>
                    <a:gs pos="23000">
                      <a:srgbClr val="3A471D"/>
                    </a:gs>
                    <a:gs pos="54000">
                      <a:schemeClr val="accent6">
                        <a:lumMod val="60000"/>
                        <a:lumOff val="40000"/>
                      </a:schemeClr>
                    </a:gs>
                  </a:gsLst>
                  <a:lin ang="0" scaled="1"/>
                  <a:tileRect/>
                </a:gradFill>
              </a:rPr>
              <a:t>Aharon</a:t>
            </a:r>
            <a:r>
              <a:rPr lang="en-US" sz="2800" b="1" dirty="0">
                <a:ln>
                  <a:solidFill>
                    <a:srgbClr val="002060"/>
                  </a:solidFill>
                </a:ln>
                <a:gradFill flip="none" rotWithShape="1">
                  <a:gsLst>
                    <a:gs pos="83000">
                      <a:schemeClr val="accent6">
                        <a:lumMod val="50000"/>
                      </a:schemeClr>
                    </a:gs>
                    <a:gs pos="23000">
                      <a:srgbClr val="3A471D"/>
                    </a:gs>
                    <a:gs pos="54000">
                      <a:schemeClr val="accent6">
                        <a:lumMod val="60000"/>
                        <a:lumOff val="40000"/>
                      </a:schemeClr>
                    </a:gs>
                  </a:gsLst>
                  <a:lin ang="0" scaled="1"/>
                  <a:tileRect/>
                </a:gradFill>
              </a:rPr>
              <a:t> to </a:t>
            </a:r>
            <a:br>
              <a:rPr lang="en-US" sz="2800" b="1" dirty="0">
                <a:ln>
                  <a:solidFill>
                    <a:srgbClr val="002060"/>
                  </a:solidFill>
                </a:ln>
                <a:gradFill flip="none" rotWithShape="1">
                  <a:gsLst>
                    <a:gs pos="83000">
                      <a:schemeClr val="accent6">
                        <a:lumMod val="50000"/>
                      </a:schemeClr>
                    </a:gs>
                    <a:gs pos="23000">
                      <a:srgbClr val="3A471D"/>
                    </a:gs>
                    <a:gs pos="54000">
                      <a:schemeClr val="accent6">
                        <a:lumMod val="60000"/>
                        <a:lumOff val="40000"/>
                      </a:schemeClr>
                    </a:gs>
                  </a:gsLst>
                  <a:lin ang="0" scaled="1"/>
                  <a:tileRect/>
                </a:gradFill>
              </a:rPr>
            </a:br>
            <a:r>
              <a:rPr lang="en-US" sz="2800" b="1" dirty="0">
                <a:ln>
                  <a:solidFill>
                    <a:srgbClr val="002060"/>
                  </a:solidFill>
                </a:ln>
                <a:gradFill flip="none" rotWithShape="1">
                  <a:gsLst>
                    <a:gs pos="83000">
                      <a:schemeClr val="accent6">
                        <a:lumMod val="50000"/>
                      </a:schemeClr>
                    </a:gs>
                    <a:gs pos="23000">
                      <a:srgbClr val="3A471D"/>
                    </a:gs>
                    <a:gs pos="54000">
                      <a:schemeClr val="accent6">
                        <a:lumMod val="60000"/>
                        <a:lumOff val="40000"/>
                      </a:schemeClr>
                    </a:gs>
                  </a:gsLst>
                  <a:lin ang="0" scaled="1"/>
                  <a:tileRect/>
                </a:gradFill>
              </a:rPr>
              <a:t>John the Baptist </a:t>
            </a:r>
            <a:br>
              <a:rPr lang="en-US" sz="2800" b="1" dirty="0">
                <a:ln>
                  <a:solidFill>
                    <a:srgbClr val="002060"/>
                  </a:solidFill>
                </a:ln>
                <a:gradFill flip="none" rotWithShape="1">
                  <a:gsLst>
                    <a:gs pos="83000">
                      <a:schemeClr val="accent6">
                        <a:lumMod val="50000"/>
                      </a:schemeClr>
                    </a:gs>
                    <a:gs pos="23000">
                      <a:srgbClr val="3A471D"/>
                    </a:gs>
                    <a:gs pos="54000">
                      <a:schemeClr val="accent6">
                        <a:lumMod val="60000"/>
                        <a:lumOff val="40000"/>
                      </a:schemeClr>
                    </a:gs>
                  </a:gsLst>
                  <a:lin ang="0" scaled="1"/>
                  <a:tileRect/>
                </a:gradFill>
              </a:rPr>
            </a:br>
            <a:r>
              <a:rPr lang="en-US" sz="2800" b="1" dirty="0">
                <a:ln>
                  <a:solidFill>
                    <a:srgbClr val="002060"/>
                  </a:solidFill>
                </a:ln>
                <a:gradFill flip="none" rotWithShape="1">
                  <a:gsLst>
                    <a:gs pos="83000">
                      <a:schemeClr val="accent6">
                        <a:lumMod val="50000"/>
                      </a:schemeClr>
                    </a:gs>
                    <a:gs pos="23000">
                      <a:srgbClr val="3A471D"/>
                    </a:gs>
                    <a:gs pos="54000">
                      <a:schemeClr val="accent6">
                        <a:lumMod val="60000"/>
                        <a:lumOff val="40000"/>
                      </a:schemeClr>
                    </a:gs>
                  </a:gsLst>
                  <a:lin ang="0" scaled="1"/>
                  <a:tileRect/>
                </a:gradFill>
              </a:rPr>
              <a:t>(~1500 </a:t>
            </a:r>
            <a:r>
              <a:rPr lang="en-US" sz="2800" b="1" dirty="0" err="1">
                <a:ln>
                  <a:solidFill>
                    <a:srgbClr val="002060"/>
                  </a:solidFill>
                </a:ln>
                <a:gradFill flip="none" rotWithShape="1">
                  <a:gsLst>
                    <a:gs pos="83000">
                      <a:schemeClr val="accent6">
                        <a:lumMod val="50000"/>
                      </a:schemeClr>
                    </a:gs>
                    <a:gs pos="23000">
                      <a:srgbClr val="3A471D"/>
                    </a:gs>
                    <a:gs pos="54000">
                      <a:schemeClr val="accent6">
                        <a:lumMod val="60000"/>
                        <a:lumOff val="40000"/>
                      </a:schemeClr>
                    </a:gs>
                  </a:gsLst>
                  <a:lin ang="0" scaled="1"/>
                  <a:tileRect/>
                </a:gradFill>
              </a:rPr>
              <a:t>Yrs</a:t>
            </a:r>
            <a:r>
              <a:rPr lang="en-US" sz="2800" b="1" dirty="0">
                <a:ln>
                  <a:solidFill>
                    <a:srgbClr val="002060"/>
                  </a:solidFill>
                </a:ln>
                <a:gradFill flip="none" rotWithShape="1">
                  <a:gsLst>
                    <a:gs pos="83000">
                      <a:schemeClr val="accent6">
                        <a:lumMod val="50000"/>
                      </a:schemeClr>
                    </a:gs>
                    <a:gs pos="23000">
                      <a:srgbClr val="3A471D"/>
                    </a:gs>
                    <a:gs pos="54000">
                      <a:schemeClr val="accent6">
                        <a:lumMod val="60000"/>
                        <a:lumOff val="40000"/>
                      </a:schemeClr>
                    </a:gs>
                  </a:gsLst>
                  <a:lin ang="0" scaled="1"/>
                  <a:tileRect/>
                </a:gradFill>
              </a:rPr>
              <a:t>)</a:t>
            </a:r>
            <a:endParaRPr lang="en-CA" sz="2800" b="1" dirty="0">
              <a:ln>
                <a:solidFill>
                  <a:srgbClr val="002060"/>
                </a:solidFill>
              </a:ln>
              <a:gradFill flip="none" rotWithShape="1">
                <a:gsLst>
                  <a:gs pos="83000">
                    <a:schemeClr val="accent6">
                      <a:lumMod val="50000"/>
                    </a:schemeClr>
                  </a:gs>
                  <a:gs pos="23000">
                    <a:srgbClr val="3A471D"/>
                  </a:gs>
                  <a:gs pos="54000">
                    <a:schemeClr val="accent6">
                      <a:lumMod val="60000"/>
                      <a:lumOff val="40000"/>
                    </a:schemeClr>
                  </a:gs>
                </a:gsLst>
                <a:lin ang="0" scaled="1"/>
                <a:tileRect/>
              </a:gradFill>
            </a:endParaRPr>
          </a:p>
        </p:txBody>
      </p:sp>
      <p:sp>
        <p:nvSpPr>
          <p:cNvPr id="9" name="Title 2"/>
          <p:cNvSpPr txBox="1">
            <a:spLocks/>
          </p:cNvSpPr>
          <p:nvPr/>
        </p:nvSpPr>
        <p:spPr>
          <a:xfrm>
            <a:off x="313290" y="3799299"/>
            <a:ext cx="3750648" cy="2608101"/>
          </a:xfrm>
          <a:prstGeom prst="rect">
            <a:avLst/>
          </a:prstGeom>
        </p:spPr>
        <p:txBody>
          <a:bodyPr>
            <a:normAutofit fontScale="97500"/>
            <a:scene3d>
              <a:camera prst="orthographicFront"/>
              <a:lightRig rig="threePt" dir="t"/>
            </a:scene3d>
            <a:sp3d extrusionH="57150">
              <a:bevelT h="25400" prst="softRound"/>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ln>
                  <a:solidFill>
                    <a:srgbClr val="002060"/>
                  </a:solidFill>
                </a:ln>
                <a:gradFill flip="none" rotWithShape="1">
                  <a:gsLst>
                    <a:gs pos="4000">
                      <a:srgbClr val="FF0000"/>
                    </a:gs>
                    <a:gs pos="43000">
                      <a:srgbClr val="FFFF00"/>
                    </a:gs>
                    <a:gs pos="23000">
                      <a:srgbClr val="CC3300"/>
                    </a:gs>
                    <a:gs pos="62000">
                      <a:srgbClr val="00B050"/>
                    </a:gs>
                    <a:gs pos="80000">
                      <a:srgbClr val="00B0F0"/>
                    </a:gs>
                    <a:gs pos="98000">
                      <a:srgbClr val="7030A0"/>
                    </a:gs>
                  </a:gsLst>
                  <a:lin ang="0" scaled="1"/>
                  <a:tileRect/>
                </a:gradFill>
                <a:latin typeface="Cooper Black" panose="0208090404030B020404" pitchFamily="18" charset="0"/>
              </a:rPr>
              <a:t>The </a:t>
            </a:r>
            <a:br>
              <a:rPr lang="en-US" sz="3600" dirty="0">
                <a:ln>
                  <a:solidFill>
                    <a:srgbClr val="002060"/>
                  </a:solidFill>
                </a:ln>
                <a:gradFill flip="none" rotWithShape="1">
                  <a:gsLst>
                    <a:gs pos="4000">
                      <a:srgbClr val="FF0000"/>
                    </a:gs>
                    <a:gs pos="43000">
                      <a:srgbClr val="FFFF00"/>
                    </a:gs>
                    <a:gs pos="23000">
                      <a:srgbClr val="CC3300"/>
                    </a:gs>
                    <a:gs pos="62000">
                      <a:srgbClr val="00B050"/>
                    </a:gs>
                    <a:gs pos="80000">
                      <a:srgbClr val="00B0F0"/>
                    </a:gs>
                    <a:gs pos="98000">
                      <a:srgbClr val="7030A0"/>
                    </a:gs>
                  </a:gsLst>
                  <a:lin ang="0" scaled="1"/>
                  <a:tileRect/>
                </a:gradFill>
                <a:latin typeface="Cooper Black" panose="0208090404030B020404" pitchFamily="18" charset="0"/>
              </a:rPr>
            </a:br>
            <a:r>
              <a:rPr lang="en-US" sz="3600" dirty="0">
                <a:ln>
                  <a:solidFill>
                    <a:srgbClr val="002060"/>
                  </a:solidFill>
                </a:ln>
                <a:gradFill flip="none" rotWithShape="1">
                  <a:gsLst>
                    <a:gs pos="4000">
                      <a:srgbClr val="FF0000"/>
                    </a:gs>
                    <a:gs pos="43000">
                      <a:srgbClr val="FFFF00"/>
                    </a:gs>
                    <a:gs pos="23000">
                      <a:srgbClr val="CC3300"/>
                    </a:gs>
                    <a:gs pos="62000">
                      <a:srgbClr val="00B050"/>
                    </a:gs>
                    <a:gs pos="80000">
                      <a:srgbClr val="00B0F0"/>
                    </a:gs>
                    <a:gs pos="98000">
                      <a:srgbClr val="7030A0"/>
                    </a:gs>
                  </a:gsLst>
                  <a:lin ang="0" scaled="1"/>
                  <a:tileRect/>
                </a:gradFill>
                <a:latin typeface="Cooper Black" panose="0208090404030B020404" pitchFamily="18" charset="0"/>
              </a:rPr>
              <a:t>Umbrella Illustration Demonstrating Priesthoods</a:t>
            </a:r>
            <a:endParaRPr lang="en-CA" dirty="0">
              <a:ln>
                <a:solidFill>
                  <a:srgbClr val="002060"/>
                </a:solidFill>
              </a:ln>
              <a:gradFill flip="none" rotWithShape="1">
                <a:gsLst>
                  <a:gs pos="4000">
                    <a:srgbClr val="FF0000"/>
                  </a:gs>
                  <a:gs pos="43000">
                    <a:srgbClr val="FFFF00"/>
                  </a:gs>
                  <a:gs pos="23000">
                    <a:srgbClr val="CC3300"/>
                  </a:gs>
                  <a:gs pos="62000">
                    <a:srgbClr val="00B050"/>
                  </a:gs>
                  <a:gs pos="80000">
                    <a:srgbClr val="00B0F0"/>
                  </a:gs>
                  <a:gs pos="98000">
                    <a:srgbClr val="7030A0"/>
                  </a:gs>
                </a:gsLst>
                <a:lin ang="0" scaled="1"/>
                <a:tileRect/>
              </a:gradFill>
              <a:latin typeface="Cooper Black" panose="0208090404030B020404" pitchFamily="18" charset="0"/>
            </a:endParaRPr>
          </a:p>
        </p:txBody>
      </p:sp>
      <p:sp>
        <p:nvSpPr>
          <p:cNvPr id="10" name="Title 2"/>
          <p:cNvSpPr txBox="1">
            <a:spLocks/>
          </p:cNvSpPr>
          <p:nvPr/>
        </p:nvSpPr>
        <p:spPr>
          <a:xfrm>
            <a:off x="5715765" y="0"/>
            <a:ext cx="5964398" cy="770575"/>
          </a:xfrm>
          <a:prstGeom prst="rect">
            <a:avLst/>
          </a:prstGeom>
        </p:spPr>
        <p:txBody>
          <a:bodyPr vert="horz" lIns="91440" tIns="45720" rIns="91440" bIns="45720" rtlCol="0" anchor="ctr">
            <a:noAutofit/>
            <a:scene3d>
              <a:camera prst="orthographicFront"/>
              <a:lightRig rig="threePt" dir="t"/>
            </a:scene3d>
            <a:sp3d extrusionH="57150">
              <a:bevelT h="25400" prst="softRound"/>
            </a:sp3d>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n-US" sz="3600" dirty="0">
                <a:gradFill flip="none" rotWithShape="1">
                  <a:gsLst>
                    <a:gs pos="4000">
                      <a:srgbClr val="FF0000"/>
                    </a:gs>
                    <a:gs pos="43000">
                      <a:srgbClr val="FFFF00"/>
                    </a:gs>
                    <a:gs pos="23000">
                      <a:srgbClr val="CC3300"/>
                    </a:gs>
                    <a:gs pos="62000">
                      <a:srgbClr val="00B050"/>
                    </a:gs>
                    <a:gs pos="80000">
                      <a:srgbClr val="00B0F0"/>
                    </a:gs>
                    <a:gs pos="98000">
                      <a:srgbClr val="7030A0"/>
                    </a:gs>
                  </a:gsLst>
                  <a:lin ang="0" scaled="1"/>
                  <a:tileRect/>
                </a:gradFill>
                <a:latin typeface="Cooper Black" panose="0208090404030B020404" pitchFamily="18" charset="0"/>
              </a:rPr>
              <a:t> </a:t>
            </a:r>
            <a:r>
              <a:rPr lang="en-US" sz="4000" dirty="0">
                <a:ln>
                  <a:solidFill>
                    <a:srgbClr val="002060"/>
                  </a:solidFill>
                </a:ln>
                <a:gradFill flip="none" rotWithShape="1">
                  <a:gsLst>
                    <a:gs pos="4000">
                      <a:srgbClr val="FF0000"/>
                    </a:gs>
                    <a:gs pos="43000">
                      <a:srgbClr val="FFFF00"/>
                    </a:gs>
                    <a:gs pos="23000">
                      <a:srgbClr val="CC3300"/>
                    </a:gs>
                    <a:gs pos="62000">
                      <a:srgbClr val="00B050"/>
                    </a:gs>
                    <a:gs pos="80000">
                      <a:srgbClr val="00B0F0"/>
                    </a:gs>
                    <a:gs pos="98000">
                      <a:srgbClr val="7030A0"/>
                    </a:gs>
                  </a:gsLst>
                  <a:lin ang="0" scaled="1"/>
                  <a:tileRect/>
                </a:gradFill>
                <a:latin typeface="Cooper Black" panose="0208090404030B020404" pitchFamily="18" charset="0"/>
              </a:rPr>
              <a:t>This study is about:</a:t>
            </a:r>
            <a:endParaRPr lang="en-CA" sz="4000" dirty="0">
              <a:ln>
                <a:solidFill>
                  <a:srgbClr val="002060"/>
                </a:solidFill>
              </a:ln>
              <a:gradFill flip="none" rotWithShape="1">
                <a:gsLst>
                  <a:gs pos="4000">
                    <a:srgbClr val="FF0000"/>
                  </a:gs>
                  <a:gs pos="43000">
                    <a:srgbClr val="FFFF00"/>
                  </a:gs>
                  <a:gs pos="23000">
                    <a:srgbClr val="CC3300"/>
                  </a:gs>
                  <a:gs pos="62000">
                    <a:srgbClr val="00B050"/>
                  </a:gs>
                  <a:gs pos="80000">
                    <a:srgbClr val="00B0F0"/>
                  </a:gs>
                  <a:gs pos="98000">
                    <a:srgbClr val="7030A0"/>
                  </a:gs>
                </a:gsLst>
                <a:lin ang="0" scaled="1"/>
                <a:tileRect/>
              </a:gradFill>
              <a:latin typeface="Cooper Black" panose="0208090404030B020404" pitchFamily="18" charset="0"/>
            </a:endParaRPr>
          </a:p>
        </p:txBody>
      </p:sp>
    </p:spTree>
    <p:extLst>
      <p:ext uri="{BB962C8B-B14F-4D97-AF65-F5344CB8AC3E}">
        <p14:creationId xmlns:p14="http://schemas.microsoft.com/office/powerpoint/2010/main" val="3142726228"/>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anim calcmode="lin" valueType="num">
                                      <p:cBhvr>
                                        <p:cTn id="25" dur="1000" fill="hold"/>
                                        <p:tgtEl>
                                          <p:spTgt spid="7"/>
                                        </p:tgtEl>
                                        <p:attrNameLst>
                                          <p:attrName>ppt_x</p:attrName>
                                        </p:attrNameLst>
                                      </p:cBhvr>
                                      <p:tavLst>
                                        <p:tav tm="0">
                                          <p:val>
                                            <p:strVal val="#ppt_x"/>
                                          </p:val>
                                        </p:tav>
                                        <p:tav tm="100000">
                                          <p:val>
                                            <p:strVal val="#ppt_x"/>
                                          </p:val>
                                        </p:tav>
                                      </p:tavLst>
                                    </p:anim>
                                    <p:anim calcmode="lin" valueType="num">
                                      <p:cBhvr>
                                        <p:cTn id="2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1000"/>
                                        <p:tgtEl>
                                          <p:spTgt spid="3"/>
                                        </p:tgtEl>
                                      </p:cBhvr>
                                    </p:animEffect>
                                    <p:anim calcmode="lin" valueType="num">
                                      <p:cBhvr>
                                        <p:cTn id="32" dur="1000" fill="hold"/>
                                        <p:tgtEl>
                                          <p:spTgt spid="3"/>
                                        </p:tgtEl>
                                        <p:attrNameLst>
                                          <p:attrName>ppt_x</p:attrName>
                                        </p:attrNameLst>
                                      </p:cBhvr>
                                      <p:tavLst>
                                        <p:tav tm="0">
                                          <p:val>
                                            <p:strVal val="#ppt_x"/>
                                          </p:val>
                                        </p:tav>
                                        <p:tav tm="100000">
                                          <p:val>
                                            <p:strVal val="#ppt_x"/>
                                          </p:val>
                                        </p:tav>
                                      </p:tavLst>
                                    </p:anim>
                                    <p:anim calcmode="lin" valueType="num">
                                      <p:cBhvr>
                                        <p:cTn id="33" dur="1000" fill="hold"/>
                                        <p:tgtEl>
                                          <p:spTgt spid="3"/>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1000"/>
                                        <p:tgtEl>
                                          <p:spTgt spid="8"/>
                                        </p:tgtEl>
                                      </p:cBhvr>
                                    </p:animEffect>
                                    <p:anim calcmode="lin" valueType="num">
                                      <p:cBhvr>
                                        <p:cTn id="37" dur="1000" fill="hold"/>
                                        <p:tgtEl>
                                          <p:spTgt spid="8"/>
                                        </p:tgtEl>
                                        <p:attrNameLst>
                                          <p:attrName>ppt_x</p:attrName>
                                        </p:attrNameLst>
                                      </p:cBhvr>
                                      <p:tavLst>
                                        <p:tav tm="0">
                                          <p:val>
                                            <p:strVal val="#ppt_x"/>
                                          </p:val>
                                        </p:tav>
                                        <p:tav tm="100000">
                                          <p:val>
                                            <p:strVal val="#ppt_x"/>
                                          </p:val>
                                        </p:tav>
                                      </p:tavLst>
                                    </p:anim>
                                    <p:anim calcmode="lin" valueType="num">
                                      <p:cBhvr>
                                        <p:cTn id="38"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40000"/>
                <a:lumOff val="60000"/>
                <a:alpha val="40000"/>
              </a:schemeClr>
            </a:gs>
            <a:gs pos="33000">
              <a:schemeClr val="accent4">
                <a:lumMod val="47000"/>
                <a:lumOff val="53000"/>
                <a:alpha val="46000"/>
              </a:schemeClr>
            </a:gs>
            <a:gs pos="74000">
              <a:schemeClr val="accent1">
                <a:lumMod val="45000"/>
                <a:lumOff val="55000"/>
                <a:alpha val="53000"/>
              </a:schemeClr>
            </a:gs>
            <a:gs pos="100000">
              <a:srgbClr val="FF0000">
                <a:alpha val="19000"/>
              </a:srgbClr>
            </a:gs>
          </a:gsLst>
          <a:lin ang="5400000" scaled="1"/>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610600" y="6356350"/>
            <a:ext cx="3374254" cy="365125"/>
          </a:xfrm>
        </p:spPr>
        <p:txBody>
          <a:bodyPr/>
          <a:lstStyle/>
          <a:p>
            <a:fld id="{385F3E72-97D8-4E0E-8DB2-A67F030E614A}" type="slidenum">
              <a:rPr lang="en-US" smtClean="0">
                <a:solidFill>
                  <a:schemeClr val="tx1"/>
                </a:solidFill>
              </a:rPr>
              <a:t>15</a:t>
            </a:fld>
            <a:endParaRPr lang="en-US" dirty="0">
              <a:solidFill>
                <a:schemeClr val="tx1"/>
              </a:solidFill>
            </a:endParaRPr>
          </a:p>
        </p:txBody>
      </p:sp>
      <p:pic>
        <p:nvPicPr>
          <p:cNvPr id="3" name="Picture 6" descr="C:\Users\Rae\Desktop\Mel [cf] Priesthood &amp; Faifer\umbrella 5.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176688" y="1235075"/>
            <a:ext cx="4895850" cy="4895850"/>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grpSp>
        <p:nvGrpSpPr>
          <p:cNvPr id="10" name="Group 9"/>
          <p:cNvGrpSpPr/>
          <p:nvPr/>
        </p:nvGrpSpPr>
        <p:grpSpPr>
          <a:xfrm>
            <a:off x="8689791" y="4272674"/>
            <a:ext cx="3085854" cy="2448801"/>
            <a:chOff x="5767107" y="4272674"/>
            <a:chExt cx="3085854" cy="2448801"/>
          </a:xfrm>
        </p:grpSpPr>
        <p:pic>
          <p:nvPicPr>
            <p:cNvPr id="4" name="Picture 3"/>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5767107" y="4283075"/>
              <a:ext cx="3085854" cy="2438400"/>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pic>
          <p:nvPicPr>
            <p:cNvPr id="5" name="Picture 2" descr="C:\Users\Rae\Desktop\top hat clear.png"/>
            <p:cNvPicPr>
              <a:picLocks noChangeAspect="1" noChangeArrowheads="1"/>
            </p:cNvPicPr>
            <p:nvPr/>
          </p:nvPicPr>
          <p:blipFill>
            <a:blip r:embed="rId4" cstate="email">
              <a:extLst>
                <a:ext uri="{28A0092B-C50C-407E-A947-70E740481C1C}">
                  <a14:useLocalDpi xmlns:a14="http://schemas.microsoft.com/office/drawing/2010/main"/>
                </a:ext>
              </a:extLst>
            </a:blip>
            <a:stretch>
              <a:fillRect/>
            </a:stretch>
          </p:blipFill>
          <p:spPr bwMode="auto">
            <a:xfrm>
              <a:off x="7841258" y="4272674"/>
              <a:ext cx="681857" cy="611321"/>
            </a:xfrm>
            <a:prstGeom prst="rect">
              <a:avLst/>
            </a:prstGeom>
            <a:noFill/>
            <a:extLst>
              <a:ext uri="{909E8E84-426E-40DD-AFC4-6F175D3DCCD1}">
                <a14:hiddenFill xmlns:a14="http://schemas.microsoft.com/office/drawing/2010/main">
                  <a:solidFill>
                    <a:srgbClr val="FFFFFF"/>
                  </a:solidFill>
                </a14:hiddenFill>
              </a:ext>
            </a:extLst>
          </p:spPr>
        </p:pic>
      </p:grpSp>
      <p:sp>
        <p:nvSpPr>
          <p:cNvPr id="6" name="Content Placeholder 6"/>
          <p:cNvSpPr txBox="1">
            <a:spLocks/>
          </p:cNvSpPr>
          <p:nvPr/>
        </p:nvSpPr>
        <p:spPr>
          <a:xfrm>
            <a:off x="335560" y="1265606"/>
            <a:ext cx="7596546" cy="5370086"/>
          </a:xfrm>
          <a:prstGeom prst="rect">
            <a:avLst/>
          </a:prstGeom>
        </p:spPr>
        <p:txBody>
          <a:bodyPr>
            <a:normAutofit fontScale="92500"/>
            <a:scene3d>
              <a:camera prst="orthographicFront"/>
              <a:lightRig rig="threePt" dir="t"/>
            </a:scene3d>
            <a:sp3d extrusionH="57150">
              <a:bevelT w="38100" h="38100"/>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How can an umbrella demonstrate anything </a:t>
            </a:r>
            <a:br>
              <a:rPr lang="en-US" dirty="0"/>
            </a:br>
            <a:r>
              <a:rPr lang="en-US" dirty="0"/>
              <a:t>about </a:t>
            </a:r>
            <a:r>
              <a:rPr lang="en-US" b="1" dirty="0">
                <a:solidFill>
                  <a:srgbClr val="0070C0"/>
                </a:solidFill>
              </a:rPr>
              <a:t>Yahuah’s</a:t>
            </a:r>
            <a:r>
              <a:rPr lang="en-US" dirty="0"/>
              <a:t> Priesthood[s]?</a:t>
            </a:r>
          </a:p>
          <a:p>
            <a:pPr marL="0" indent="0">
              <a:buFont typeface="Arial" panose="020B0604020202020204" pitchFamily="34" charset="0"/>
              <a:buNone/>
            </a:pPr>
            <a:r>
              <a:rPr lang="en-US" b="1" dirty="0">
                <a:solidFill>
                  <a:srgbClr val="FF0000"/>
                </a:solidFill>
              </a:rPr>
              <a:t>Thoughts to Ponder in this study:  </a:t>
            </a:r>
          </a:p>
          <a:p>
            <a:pPr marL="514350" indent="-514350">
              <a:buFont typeface="+mj-lt"/>
              <a:buAutoNum type="arabicPeriod"/>
            </a:pPr>
            <a:r>
              <a:rPr lang="en-US" b="1" dirty="0">
                <a:solidFill>
                  <a:srgbClr val="7030A0"/>
                </a:solidFill>
              </a:rPr>
              <a:t>The Melki-</a:t>
            </a:r>
            <a:r>
              <a:rPr lang="en-US" b="1" dirty="0" err="1">
                <a:solidFill>
                  <a:srgbClr val="7030A0"/>
                </a:solidFill>
              </a:rPr>
              <a:t>Tzedeq</a:t>
            </a:r>
            <a:r>
              <a:rPr lang="en-US" b="1" dirty="0">
                <a:solidFill>
                  <a:srgbClr val="7030A0"/>
                </a:solidFill>
              </a:rPr>
              <a:t> Priesthood and the everlasting covenant was a perfect combination for all.  </a:t>
            </a:r>
          </a:p>
          <a:p>
            <a:pPr marL="514350" indent="-514350">
              <a:buFont typeface="+mj-lt"/>
              <a:buAutoNum type="arabicPeriod"/>
            </a:pPr>
            <a:r>
              <a:rPr lang="en-US" b="1" dirty="0">
                <a:solidFill>
                  <a:schemeClr val="accent6">
                    <a:lumMod val="75000"/>
                  </a:schemeClr>
                </a:solidFill>
              </a:rPr>
              <a:t>The </a:t>
            </a:r>
            <a:r>
              <a:rPr lang="en-US" b="1" dirty="0" err="1">
                <a:solidFill>
                  <a:schemeClr val="accent6">
                    <a:lumMod val="75000"/>
                  </a:schemeClr>
                </a:solidFill>
              </a:rPr>
              <a:t>Aharonic</a:t>
            </a:r>
            <a:r>
              <a:rPr lang="en-US" b="1" dirty="0">
                <a:solidFill>
                  <a:schemeClr val="accent6">
                    <a:lumMod val="75000"/>
                  </a:schemeClr>
                </a:solidFill>
              </a:rPr>
              <a:t> Priesthood and related temporary covenant became an “assistant” for ~1500 years?</a:t>
            </a:r>
          </a:p>
          <a:p>
            <a:r>
              <a:rPr lang="en-US" dirty="0"/>
              <a:t>Both Priesthoods and the people under these Priesthoods were to be in covenant agreement.</a:t>
            </a:r>
          </a:p>
          <a:p>
            <a:r>
              <a:rPr lang="en-US" b="1" dirty="0">
                <a:solidFill>
                  <a:srgbClr val="FF0000"/>
                </a:solidFill>
              </a:rPr>
              <a:t>Question:</a:t>
            </a:r>
            <a:r>
              <a:rPr lang="en-US" dirty="0"/>
              <a:t>  If there is confusion over this “covenant agreement,” would that cause confusion around mandatory instructions of the related priesthood?</a:t>
            </a:r>
          </a:p>
        </p:txBody>
      </p:sp>
      <p:sp>
        <p:nvSpPr>
          <p:cNvPr id="7" name="Rectangle 6"/>
          <p:cNvSpPr/>
          <p:nvPr/>
        </p:nvSpPr>
        <p:spPr>
          <a:xfrm rot="439421">
            <a:off x="8781423" y="1557937"/>
            <a:ext cx="2715808" cy="646331"/>
          </a:xfrm>
          <a:prstGeom prst="rect">
            <a:avLst/>
          </a:prstGeom>
          <a:noFill/>
        </p:spPr>
        <p:txBody>
          <a:bodyPr wrap="none" lIns="91440" tIns="45720" rIns="91440" bIns="45720">
            <a:prstTxWarp prst="textDeflateBottom">
              <a:avLst>
                <a:gd name="adj" fmla="val 65720"/>
              </a:avLst>
            </a:prstTxWarp>
            <a:spAutoFit/>
            <a:scene3d>
              <a:camera prst="orthographicFront"/>
              <a:lightRig rig="threePt" dir="t"/>
            </a:scene3d>
            <a:sp3d extrusionH="57150">
              <a:bevelT h="25400" prst="softRound"/>
            </a:sp3d>
          </a:bodyPr>
          <a:lstStyle/>
          <a:p>
            <a:pPr algn="ctr"/>
            <a:r>
              <a:rPr lang="en-US" sz="36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MV Boli" pitchFamily="2" charset="0"/>
                <a:cs typeface="MV Boli" pitchFamily="2" charset="0"/>
              </a:rPr>
              <a:t> </a:t>
            </a:r>
            <a:r>
              <a:rPr lang="en-US" sz="3600" b="1" cap="all" spc="0" dirty="0">
                <a:ln w="9000" cmpd="sng">
                  <a:solidFill>
                    <a:schemeClr val="accent4">
                      <a:shade val="50000"/>
                      <a:satMod val="120000"/>
                    </a:schemeClr>
                  </a:solidFill>
                  <a:prstDash val="solid"/>
                </a:ln>
                <a:solidFill>
                  <a:srgbClr val="7030A0"/>
                </a:solidFill>
                <a:effectLst>
                  <a:reflection blurRad="12700" stA="28000" endPos="45000" dist="1000" dir="5400000" sy="-100000" algn="bl" rotWithShape="0"/>
                </a:effectLst>
                <a:latin typeface="MV Boli" pitchFamily="2" charset="0"/>
                <a:cs typeface="MV Boli" pitchFamily="2" charset="0"/>
              </a:rPr>
              <a:t>Priesthood </a:t>
            </a:r>
            <a:endParaRPr lang="en-US" sz="5400" b="1" cap="all" spc="0" dirty="0">
              <a:ln w="9000" cmpd="sng">
                <a:solidFill>
                  <a:schemeClr val="accent4">
                    <a:shade val="50000"/>
                    <a:satMod val="120000"/>
                  </a:schemeClr>
                </a:solidFill>
                <a:prstDash val="solid"/>
              </a:ln>
              <a:solidFill>
                <a:srgbClr val="7030A0"/>
              </a:solidFill>
              <a:effectLst>
                <a:reflection blurRad="12700" stA="28000" endPos="45000" dist="1000" dir="5400000" sy="-100000" algn="bl" rotWithShape="0"/>
              </a:effectLst>
              <a:latin typeface="MV Boli" pitchFamily="2" charset="0"/>
              <a:cs typeface="MV Boli" pitchFamily="2" charset="0"/>
            </a:endParaRPr>
          </a:p>
        </p:txBody>
      </p:sp>
      <p:sp>
        <p:nvSpPr>
          <p:cNvPr id="8" name="Rectangle 7"/>
          <p:cNvSpPr/>
          <p:nvPr/>
        </p:nvSpPr>
        <p:spPr>
          <a:xfrm rot="439421">
            <a:off x="8506741" y="3390366"/>
            <a:ext cx="2715808" cy="646331"/>
          </a:xfrm>
          <a:prstGeom prst="rect">
            <a:avLst/>
          </a:prstGeom>
          <a:noFill/>
        </p:spPr>
        <p:txBody>
          <a:bodyPr wrap="none" lIns="91440" tIns="45720" rIns="91440" bIns="45720">
            <a:prstTxWarp prst="textChevronInverted">
              <a:avLst/>
            </a:prstTxWarp>
            <a:spAutoFit/>
            <a:scene3d>
              <a:camera prst="orthographicFront"/>
              <a:lightRig rig="threePt" dir="t"/>
            </a:scene3d>
            <a:sp3d extrusionH="57150">
              <a:bevelT h="25400" prst="softRound"/>
            </a:sp3d>
          </a:bodyPr>
          <a:lstStyle/>
          <a:p>
            <a:pPr algn="ctr"/>
            <a:r>
              <a:rPr lang="en-US" sz="3600" b="1" cap="all" spc="0" dirty="0">
                <a:ln w="9000" cmpd="sng">
                  <a:solidFill>
                    <a:schemeClr val="accent4">
                      <a:shade val="50000"/>
                      <a:satMod val="120000"/>
                    </a:schemeClr>
                  </a:solidFill>
                  <a:prstDash val="solid"/>
                </a:ln>
                <a:solidFill>
                  <a:schemeClr val="accent2">
                    <a:lumMod val="75000"/>
                  </a:schemeClr>
                </a:solidFill>
                <a:effectLst>
                  <a:reflection blurRad="12700" stA="28000" endPos="45000" dist="1000" dir="5400000" sy="-100000" algn="bl" rotWithShape="0"/>
                </a:effectLst>
                <a:latin typeface="MV Boli" pitchFamily="2" charset="0"/>
                <a:cs typeface="MV Boli" pitchFamily="2" charset="0"/>
              </a:rPr>
              <a:t> </a:t>
            </a:r>
            <a:r>
              <a:rPr lang="en-US" sz="3600" b="1" cap="all" spc="0" dirty="0">
                <a:ln w="9000" cmpd="sng">
                  <a:solidFill>
                    <a:schemeClr val="accent4">
                      <a:shade val="50000"/>
                      <a:satMod val="120000"/>
                    </a:schemeClr>
                  </a:solidFill>
                  <a:prstDash val="solid"/>
                </a:ln>
                <a:solidFill>
                  <a:schemeClr val="accent6">
                    <a:lumMod val="75000"/>
                  </a:schemeClr>
                </a:solidFill>
                <a:effectLst>
                  <a:reflection blurRad="12700" stA="28000" endPos="45000" dist="1000" dir="5400000" sy="-100000" algn="bl" rotWithShape="0"/>
                </a:effectLst>
                <a:latin typeface="MV Boli" pitchFamily="2" charset="0"/>
                <a:cs typeface="MV Boli" pitchFamily="2" charset="0"/>
              </a:rPr>
              <a:t>Covenant</a:t>
            </a:r>
            <a:endParaRPr lang="en-US" sz="5400" b="1" cap="all" spc="0" dirty="0">
              <a:ln w="9000" cmpd="sng">
                <a:solidFill>
                  <a:schemeClr val="accent4">
                    <a:shade val="50000"/>
                    <a:satMod val="120000"/>
                  </a:schemeClr>
                </a:solidFill>
                <a:prstDash val="solid"/>
              </a:ln>
              <a:solidFill>
                <a:schemeClr val="accent6">
                  <a:lumMod val="75000"/>
                </a:schemeClr>
              </a:solidFill>
              <a:effectLst>
                <a:reflection blurRad="12700" stA="28000" endPos="45000" dist="1000" dir="5400000" sy="-100000" algn="bl" rotWithShape="0"/>
              </a:effectLst>
              <a:latin typeface="MV Boli" pitchFamily="2" charset="0"/>
              <a:cs typeface="MV Boli" pitchFamily="2" charset="0"/>
            </a:endParaRPr>
          </a:p>
        </p:txBody>
      </p:sp>
      <p:sp>
        <p:nvSpPr>
          <p:cNvPr id="9" name="Title 2"/>
          <p:cNvSpPr txBox="1">
            <a:spLocks/>
          </p:cNvSpPr>
          <p:nvPr/>
        </p:nvSpPr>
        <p:spPr>
          <a:xfrm>
            <a:off x="-95878" y="265731"/>
            <a:ext cx="12287877" cy="770575"/>
          </a:xfrm>
          <a:prstGeom prst="rect">
            <a:avLst/>
          </a:prstGeom>
        </p:spPr>
        <p:txBody>
          <a:bodyPr vert="horz" lIns="91440" tIns="45720" rIns="91440" bIns="45720" rtlCol="0" anchor="ctr">
            <a:noAutofit/>
            <a:scene3d>
              <a:camera prst="orthographicFront"/>
              <a:lightRig rig="threePt" dir="t"/>
            </a:scene3d>
            <a:sp3d extrusionH="57150">
              <a:bevelT h="25400" prst="softRound"/>
            </a:sp3d>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dirty="0">
                <a:gradFill flip="none" rotWithShape="1">
                  <a:gsLst>
                    <a:gs pos="4000">
                      <a:srgbClr val="FF0000"/>
                    </a:gs>
                    <a:gs pos="43000">
                      <a:srgbClr val="FFFF00"/>
                    </a:gs>
                    <a:gs pos="23000">
                      <a:srgbClr val="CC3300"/>
                    </a:gs>
                    <a:gs pos="62000">
                      <a:srgbClr val="00B050"/>
                    </a:gs>
                    <a:gs pos="80000">
                      <a:srgbClr val="00B0F0"/>
                    </a:gs>
                    <a:gs pos="98000">
                      <a:srgbClr val="7030A0"/>
                    </a:gs>
                  </a:gsLst>
                  <a:lin ang="0" scaled="1"/>
                  <a:tileRect/>
                </a:gradFill>
                <a:latin typeface="Cooper Black" panose="0208090404030B020404" pitchFamily="18" charset="0"/>
              </a:rPr>
              <a:t> </a:t>
            </a:r>
            <a:r>
              <a:rPr lang="en-US" sz="4800" dirty="0">
                <a:ln>
                  <a:solidFill>
                    <a:srgbClr val="002060"/>
                  </a:solidFill>
                </a:ln>
                <a:gradFill flip="none" rotWithShape="1">
                  <a:gsLst>
                    <a:gs pos="4000">
                      <a:srgbClr val="FF0000"/>
                    </a:gs>
                    <a:gs pos="43000">
                      <a:srgbClr val="FFFF00"/>
                    </a:gs>
                    <a:gs pos="23000">
                      <a:srgbClr val="CC3300"/>
                    </a:gs>
                    <a:gs pos="62000">
                      <a:srgbClr val="00B050"/>
                    </a:gs>
                    <a:gs pos="80000">
                      <a:srgbClr val="00B0F0"/>
                    </a:gs>
                    <a:gs pos="98000">
                      <a:srgbClr val="7030A0"/>
                    </a:gs>
                  </a:gsLst>
                  <a:lin ang="0" scaled="1"/>
                  <a:tileRect/>
                </a:gradFill>
                <a:latin typeface="Cooper Black" panose="0208090404030B020404" pitchFamily="18" charset="0"/>
              </a:rPr>
              <a:t>Illustrating “Priesthood &amp; Covenant” </a:t>
            </a:r>
            <a:endParaRPr lang="en-CA" sz="4800" dirty="0">
              <a:ln>
                <a:solidFill>
                  <a:srgbClr val="002060"/>
                </a:solidFill>
              </a:ln>
              <a:gradFill flip="none" rotWithShape="1">
                <a:gsLst>
                  <a:gs pos="4000">
                    <a:srgbClr val="FF0000"/>
                  </a:gs>
                  <a:gs pos="43000">
                    <a:srgbClr val="FFFF00"/>
                  </a:gs>
                  <a:gs pos="23000">
                    <a:srgbClr val="CC3300"/>
                  </a:gs>
                  <a:gs pos="62000">
                    <a:srgbClr val="00B050"/>
                  </a:gs>
                  <a:gs pos="80000">
                    <a:srgbClr val="00B0F0"/>
                  </a:gs>
                  <a:gs pos="98000">
                    <a:srgbClr val="7030A0"/>
                  </a:gs>
                </a:gsLst>
                <a:lin ang="0" scaled="1"/>
                <a:tileRect/>
              </a:gradFill>
              <a:latin typeface="Cooper Black" panose="0208090404030B020404" pitchFamily="18" charset="0"/>
            </a:endParaRPr>
          </a:p>
        </p:txBody>
      </p:sp>
    </p:spTree>
    <p:extLst>
      <p:ext uri="{BB962C8B-B14F-4D97-AF65-F5344CB8AC3E}">
        <p14:creationId xmlns:p14="http://schemas.microsoft.com/office/powerpoint/2010/main" val="2835754703"/>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5" end="5"/>
                                            </p:txEl>
                                          </p:spTgt>
                                        </p:tgtEl>
                                        <p:attrNameLst>
                                          <p:attrName>style.visibility</p:attrName>
                                        </p:attrNameLst>
                                      </p:cBhvr>
                                      <p:to>
                                        <p:strVal val="visible"/>
                                      </p:to>
                                    </p:set>
                                    <p:animEffect transition="in" filter="fade">
                                      <p:cBhvr>
                                        <p:cTn id="7" dur="1000"/>
                                        <p:tgtEl>
                                          <p:spTgt spid="6">
                                            <p:txEl>
                                              <p:pRg st="5" end="5"/>
                                            </p:txEl>
                                          </p:spTgt>
                                        </p:tgtEl>
                                      </p:cBhvr>
                                    </p:animEffect>
                                    <p:anim calcmode="lin" valueType="num">
                                      <p:cBhvr>
                                        <p:cTn id="8"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40000"/>
                <a:lumOff val="60000"/>
                <a:alpha val="40000"/>
              </a:schemeClr>
            </a:gs>
            <a:gs pos="33000">
              <a:schemeClr val="accent4">
                <a:lumMod val="47000"/>
                <a:lumOff val="53000"/>
                <a:alpha val="46000"/>
              </a:schemeClr>
            </a:gs>
            <a:gs pos="74000">
              <a:schemeClr val="accent1">
                <a:lumMod val="45000"/>
                <a:lumOff val="55000"/>
                <a:alpha val="53000"/>
              </a:schemeClr>
            </a:gs>
            <a:gs pos="100000">
              <a:srgbClr val="FF0000">
                <a:alpha val="19000"/>
              </a:srgbClr>
            </a:gs>
          </a:gsLst>
          <a:lin ang="54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796217" y="3962401"/>
            <a:ext cx="10709146" cy="2759074"/>
          </a:xfrm>
        </p:spPr>
        <p:txBody>
          <a:bodyPr>
            <a:normAutofit fontScale="85000" lnSpcReduction="20000"/>
            <a:scene3d>
              <a:camera prst="orthographicFront"/>
              <a:lightRig rig="threePt" dir="t"/>
            </a:scene3d>
            <a:sp3d extrusionH="57150">
              <a:bevelT w="38100" h="38100"/>
            </a:sp3d>
          </a:bodyPr>
          <a:lstStyle/>
          <a:p>
            <a:r>
              <a:rPr lang="en-US" dirty="0"/>
              <a:t>What’s the first thing most think about when they hear the word “Covenant?”  </a:t>
            </a:r>
            <a:br>
              <a:rPr lang="en-US" dirty="0"/>
            </a:br>
            <a:r>
              <a:rPr lang="en-US" b="1" dirty="0">
                <a:solidFill>
                  <a:srgbClr val="FF0000"/>
                </a:solidFill>
              </a:rPr>
              <a:t>Do they think of “Law” instead of being </a:t>
            </a:r>
            <a:r>
              <a:rPr lang="en-US" b="1" u="sng" dirty="0">
                <a:solidFill>
                  <a:srgbClr val="00B0F0"/>
                </a:solidFill>
              </a:rPr>
              <a:t>in</a:t>
            </a:r>
            <a:r>
              <a:rPr lang="en-US" b="1" dirty="0">
                <a:solidFill>
                  <a:srgbClr val="00B0F0"/>
                </a:solidFill>
              </a:rPr>
              <a:t> </a:t>
            </a:r>
            <a:r>
              <a:rPr lang="en-US" b="1" u="sng" dirty="0">
                <a:solidFill>
                  <a:srgbClr val="00B0F0"/>
                </a:solidFill>
              </a:rPr>
              <a:t>a</a:t>
            </a:r>
            <a:r>
              <a:rPr lang="en-US" b="1" dirty="0">
                <a:solidFill>
                  <a:srgbClr val="00B0F0"/>
                </a:solidFill>
              </a:rPr>
              <a:t> </a:t>
            </a:r>
            <a:r>
              <a:rPr lang="en-US" b="1" u="sng" dirty="0">
                <a:solidFill>
                  <a:srgbClr val="00B0F0"/>
                </a:solidFill>
              </a:rPr>
              <a:t>covenant</a:t>
            </a:r>
            <a:r>
              <a:rPr lang="en-US" b="1" dirty="0">
                <a:solidFill>
                  <a:srgbClr val="00B0F0"/>
                </a:solidFill>
              </a:rPr>
              <a:t> </a:t>
            </a:r>
            <a:r>
              <a:rPr lang="en-US" b="1" u="sng" dirty="0">
                <a:solidFill>
                  <a:srgbClr val="00B0F0"/>
                </a:solidFill>
              </a:rPr>
              <a:t>relationshi</a:t>
            </a:r>
            <a:r>
              <a:rPr lang="en-US" b="1" dirty="0">
                <a:solidFill>
                  <a:srgbClr val="00B0F0"/>
                </a:solidFill>
              </a:rPr>
              <a:t>p</a:t>
            </a:r>
            <a:r>
              <a:rPr lang="en-US" b="1" dirty="0">
                <a:solidFill>
                  <a:srgbClr val="FF0000"/>
                </a:solidFill>
              </a:rPr>
              <a:t>?</a:t>
            </a:r>
          </a:p>
          <a:p>
            <a:r>
              <a:rPr lang="en-US" b="1" u="sng" dirty="0">
                <a:solidFill>
                  <a:srgbClr val="C00000"/>
                </a:solidFill>
              </a:rPr>
              <a:t>Question</a:t>
            </a:r>
            <a:r>
              <a:rPr lang="en-US" b="1" dirty="0">
                <a:solidFill>
                  <a:srgbClr val="C00000"/>
                </a:solidFill>
              </a:rPr>
              <a:t>:  </a:t>
            </a:r>
            <a:r>
              <a:rPr lang="en-US" dirty="0"/>
              <a:t>What’s the first thing most think about when they hear </a:t>
            </a:r>
            <a:br>
              <a:rPr lang="en-US" dirty="0"/>
            </a:br>
            <a:r>
              <a:rPr lang="en-US" dirty="0"/>
              <a:t>“Old Covenant/Priesthood” &amp; “New Covenant/Priesthood”?    </a:t>
            </a:r>
            <a:br>
              <a:rPr lang="en-US" dirty="0"/>
            </a:br>
            <a:r>
              <a:rPr lang="en-US" b="1" dirty="0">
                <a:solidFill>
                  <a:srgbClr val="C00000"/>
                </a:solidFill>
              </a:rPr>
              <a:t>Old Laws? … and New Laws?</a:t>
            </a:r>
          </a:p>
          <a:p>
            <a:r>
              <a:rPr lang="en-US" b="1" dirty="0">
                <a:solidFill>
                  <a:srgbClr val="0070C0"/>
                </a:solidFill>
              </a:rPr>
              <a:t>Answer:  </a:t>
            </a:r>
            <a:r>
              <a:rPr lang="en-US" dirty="0"/>
              <a:t>Most think </a:t>
            </a:r>
            <a:r>
              <a:rPr lang="en-US" b="1" dirty="0">
                <a:solidFill>
                  <a:srgbClr val="FF0000"/>
                </a:solidFill>
              </a:rPr>
              <a:t>the “Law” is the OLD Covenant </a:t>
            </a:r>
            <a:r>
              <a:rPr lang="en-US" dirty="0"/>
              <a:t>and is forever broken;</a:t>
            </a:r>
            <a:br>
              <a:rPr lang="en-US" dirty="0"/>
            </a:br>
            <a:r>
              <a:rPr lang="en-US" dirty="0"/>
              <a:t>and they think </a:t>
            </a:r>
            <a:r>
              <a:rPr lang="en-US" b="1" dirty="0">
                <a:solidFill>
                  <a:schemeClr val="accent2">
                    <a:lumMod val="75000"/>
                  </a:schemeClr>
                </a:solidFill>
              </a:rPr>
              <a:t>the NEW Covenant has no “Laws.”  </a:t>
            </a:r>
            <a:r>
              <a:rPr lang="en-US" b="1" dirty="0">
                <a:solidFill>
                  <a:srgbClr val="FF0000"/>
                </a:solidFill>
                <a:effectLst>
                  <a:outerShdw blurRad="38100" dist="38100" dir="2700000" algn="tl">
                    <a:srgbClr val="000000">
                      <a:alpha val="43137"/>
                    </a:srgbClr>
                  </a:outerShdw>
                </a:effectLst>
              </a:rPr>
              <a:t>In other words: </a:t>
            </a:r>
            <a:r>
              <a:rPr lang="en-US" b="1" dirty="0">
                <a:solidFill>
                  <a:schemeClr val="accent6">
                    <a:lumMod val="75000"/>
                  </a:schemeClr>
                </a:solidFill>
                <a:effectLst>
                  <a:outerShdw blurRad="38100" dist="38100" dir="2700000" algn="tl">
                    <a:srgbClr val="000000">
                      <a:alpha val="43137"/>
                    </a:srgbClr>
                  </a:outerShdw>
                </a:effectLst>
              </a:rPr>
              <a:t>most people think New Covenant means </a:t>
            </a:r>
            <a:r>
              <a:rPr lang="en-US" b="1" dirty="0">
                <a:solidFill>
                  <a:srgbClr val="FF0000"/>
                </a:solidFill>
                <a:effectLst>
                  <a:outerShdw blurRad="38100" dist="38100" dir="2700000" algn="tl">
                    <a:srgbClr val="000000">
                      <a:alpha val="43137"/>
                    </a:srgbClr>
                  </a:outerShdw>
                </a:effectLst>
              </a:rPr>
              <a:t>“under grace, and not under the law anymore.”</a:t>
            </a:r>
            <a:br>
              <a:rPr lang="en-US" b="1" dirty="0">
                <a:solidFill>
                  <a:srgbClr val="FF0000"/>
                </a:solidFill>
                <a:effectLst>
                  <a:outerShdw blurRad="38100" dist="38100" dir="2700000" algn="tl">
                    <a:srgbClr val="000000">
                      <a:alpha val="43137"/>
                    </a:srgbClr>
                  </a:outerShdw>
                </a:effectLst>
              </a:rPr>
            </a:br>
            <a:r>
              <a:rPr lang="en-US" dirty="0"/>
              <a:t>The idea of a “covenant relationship” is completely foreign to their thinking.</a:t>
            </a:r>
          </a:p>
        </p:txBody>
      </p:sp>
      <p:pic>
        <p:nvPicPr>
          <p:cNvPr id="6" name="Picture 3" descr="C:\Users\Rae\Desktop\umbrella old 2.pn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828801" y="228600"/>
            <a:ext cx="3917925" cy="3456992"/>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8" name="Rectangle 7"/>
          <p:cNvSpPr/>
          <p:nvPr/>
        </p:nvSpPr>
        <p:spPr>
          <a:xfrm>
            <a:off x="2497449" y="2609672"/>
            <a:ext cx="2188852" cy="1200329"/>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a:ln w="11430"/>
                <a:solidFill>
                  <a:schemeClr val="tx1">
                    <a:lumMod val="75000"/>
                    <a:lumOff val="25000"/>
                  </a:schemeClr>
                </a:solidFill>
                <a:effectLst>
                  <a:outerShdw blurRad="50800" dist="39000" dir="5460000" algn="tl">
                    <a:srgbClr val="000000">
                      <a:alpha val="38000"/>
                    </a:srgbClr>
                  </a:outerShdw>
                </a:effectLst>
              </a:rPr>
              <a:t>OLD </a:t>
            </a:r>
            <a:br>
              <a:rPr lang="en-US" sz="3600" b="1" dirty="0">
                <a:ln w="11430"/>
                <a:solidFill>
                  <a:schemeClr val="tx1">
                    <a:lumMod val="75000"/>
                    <a:lumOff val="25000"/>
                  </a:schemeClr>
                </a:solidFill>
                <a:effectLst>
                  <a:outerShdw blurRad="50800" dist="39000" dir="5460000" algn="tl">
                    <a:srgbClr val="000000">
                      <a:alpha val="38000"/>
                    </a:srgbClr>
                  </a:outerShdw>
                </a:effectLst>
              </a:rPr>
            </a:br>
            <a:r>
              <a:rPr lang="en-US" sz="3600" b="1" dirty="0">
                <a:ln w="11430"/>
                <a:solidFill>
                  <a:schemeClr val="tx1">
                    <a:lumMod val="75000"/>
                    <a:lumOff val="25000"/>
                  </a:schemeClr>
                </a:solidFill>
                <a:effectLst>
                  <a:outerShdw blurRad="50800" dist="39000" dir="5460000" algn="tl">
                    <a:srgbClr val="000000">
                      <a:alpha val="38000"/>
                    </a:srgbClr>
                  </a:outerShdw>
                </a:effectLst>
              </a:rPr>
              <a:t>Covenant </a:t>
            </a:r>
          </a:p>
        </p:txBody>
      </p:sp>
      <p:sp>
        <p:nvSpPr>
          <p:cNvPr id="10" name="Slide Number Placeholder 9"/>
          <p:cNvSpPr>
            <a:spLocks noGrp="1"/>
          </p:cNvSpPr>
          <p:nvPr>
            <p:ph type="sldNum" sz="quarter" idx="12"/>
          </p:nvPr>
        </p:nvSpPr>
        <p:spPr>
          <a:xfrm>
            <a:off x="8610599" y="6356350"/>
            <a:ext cx="3419213" cy="365125"/>
          </a:xfrm>
        </p:spPr>
        <p:txBody>
          <a:bodyPr/>
          <a:lstStyle/>
          <a:p>
            <a:fld id="{F2947BD7-BFCA-451C-BF15-406394F9F347}" type="slidenum">
              <a:rPr lang="en-US" smtClean="0">
                <a:solidFill>
                  <a:schemeClr val="tx1"/>
                </a:solidFill>
              </a:rPr>
              <a:t>16</a:t>
            </a:fld>
            <a:endParaRPr lang="en-US" dirty="0">
              <a:solidFill>
                <a:schemeClr val="tx1"/>
              </a:solidFill>
            </a:endParaRPr>
          </a:p>
        </p:txBody>
      </p:sp>
      <p:sp>
        <p:nvSpPr>
          <p:cNvPr id="12" name="Title 2"/>
          <p:cNvSpPr txBox="1">
            <a:spLocks/>
          </p:cNvSpPr>
          <p:nvPr/>
        </p:nvSpPr>
        <p:spPr>
          <a:xfrm>
            <a:off x="85458" y="123736"/>
            <a:ext cx="12059186" cy="770575"/>
          </a:xfrm>
          <a:prstGeom prst="rect">
            <a:avLst/>
          </a:prstGeom>
        </p:spPr>
        <p:txBody>
          <a:bodyPr vert="horz" lIns="91440" tIns="45720" rIns="91440" bIns="45720" rtlCol="0" anchor="ctr">
            <a:noAutofit/>
            <a:scene3d>
              <a:camera prst="orthographicFront"/>
              <a:lightRig rig="threePt" dir="t"/>
            </a:scene3d>
            <a:sp3d extrusionH="57150">
              <a:bevelT h="25400" prst="softRound"/>
            </a:sp3d>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dirty="0">
                <a:gradFill flip="none" rotWithShape="1">
                  <a:gsLst>
                    <a:gs pos="4000">
                      <a:srgbClr val="FF0000"/>
                    </a:gs>
                    <a:gs pos="43000">
                      <a:srgbClr val="FFFF00"/>
                    </a:gs>
                    <a:gs pos="23000">
                      <a:srgbClr val="CC3300"/>
                    </a:gs>
                    <a:gs pos="62000">
                      <a:srgbClr val="00B050"/>
                    </a:gs>
                    <a:gs pos="80000">
                      <a:srgbClr val="00B0F0"/>
                    </a:gs>
                    <a:gs pos="98000">
                      <a:srgbClr val="7030A0"/>
                    </a:gs>
                  </a:gsLst>
                  <a:lin ang="0" scaled="1"/>
                  <a:tileRect/>
                </a:gradFill>
                <a:latin typeface="Cooper Black" panose="0208090404030B020404" pitchFamily="18" charset="0"/>
              </a:rPr>
              <a:t> </a:t>
            </a:r>
            <a:r>
              <a:rPr lang="en-US" sz="4800" dirty="0">
                <a:ln>
                  <a:solidFill>
                    <a:srgbClr val="002060"/>
                  </a:solidFill>
                </a:ln>
                <a:gradFill flip="none" rotWithShape="1">
                  <a:gsLst>
                    <a:gs pos="4000">
                      <a:srgbClr val="FF0000"/>
                    </a:gs>
                    <a:gs pos="43000">
                      <a:srgbClr val="FFFF00"/>
                    </a:gs>
                    <a:gs pos="23000">
                      <a:srgbClr val="CC3300"/>
                    </a:gs>
                    <a:gs pos="62000">
                      <a:srgbClr val="00B050"/>
                    </a:gs>
                    <a:gs pos="80000">
                      <a:srgbClr val="00B0F0"/>
                    </a:gs>
                    <a:gs pos="98000">
                      <a:srgbClr val="7030A0"/>
                    </a:gs>
                  </a:gsLst>
                  <a:lin ang="0" scaled="1"/>
                  <a:tileRect/>
                </a:gradFill>
                <a:latin typeface="Cooper Black" panose="0208090404030B020404" pitchFamily="18" charset="0"/>
              </a:rPr>
              <a:t>Old &amp; New Priesthoods/Covenants?</a:t>
            </a:r>
            <a:endParaRPr lang="en-CA" sz="4800" dirty="0">
              <a:ln>
                <a:solidFill>
                  <a:srgbClr val="002060"/>
                </a:solidFill>
              </a:ln>
              <a:gradFill flip="none" rotWithShape="1">
                <a:gsLst>
                  <a:gs pos="4000">
                    <a:srgbClr val="FF0000"/>
                  </a:gs>
                  <a:gs pos="43000">
                    <a:srgbClr val="FFFF00"/>
                  </a:gs>
                  <a:gs pos="23000">
                    <a:srgbClr val="CC3300"/>
                  </a:gs>
                  <a:gs pos="62000">
                    <a:srgbClr val="00B050"/>
                  </a:gs>
                  <a:gs pos="80000">
                    <a:srgbClr val="00B0F0"/>
                  </a:gs>
                  <a:gs pos="98000">
                    <a:srgbClr val="7030A0"/>
                  </a:gs>
                </a:gsLst>
                <a:lin ang="0" scaled="1"/>
                <a:tileRect/>
              </a:gradFill>
              <a:latin typeface="Cooper Black" panose="0208090404030B020404" pitchFamily="18" charset="0"/>
            </a:endParaRPr>
          </a:p>
        </p:txBody>
      </p:sp>
      <p:grpSp>
        <p:nvGrpSpPr>
          <p:cNvPr id="2" name="Group 1"/>
          <p:cNvGrpSpPr/>
          <p:nvPr/>
        </p:nvGrpSpPr>
        <p:grpSpPr>
          <a:xfrm>
            <a:off x="4351779" y="1976145"/>
            <a:ext cx="1836230" cy="1361927"/>
            <a:chOff x="3668394" y="6794396"/>
            <a:chExt cx="2855308" cy="1936900"/>
          </a:xfrm>
          <a:scene3d>
            <a:camera prst="orthographicFront">
              <a:rot lat="0" lon="0" rev="0"/>
            </a:camera>
            <a:lightRig rig="contrasting" dir="t">
              <a:rot lat="0" lon="0" rev="1500000"/>
            </a:lightRig>
          </a:scene3d>
        </p:grpSpPr>
        <p:pic>
          <p:nvPicPr>
            <p:cNvPr id="11" name="Picture 4" descr="C:\Users\Rae\Desktop\Big 10 on blue stone.jpg"/>
            <p:cNvPicPr>
              <a:picLocks noChangeAspect="1" noChangeArrowheads="1"/>
            </p:cNvPicPr>
            <p:nvPr/>
          </p:nvPicPr>
          <p:blipFill>
            <a:blip r:embed="rId3" cstate="email">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a:ext>
              </a:extLst>
            </a:blip>
            <a:srcRect/>
            <a:stretch>
              <a:fillRect/>
            </a:stretch>
          </p:blipFill>
          <p:spPr bwMode="auto">
            <a:xfrm>
              <a:off x="3823855" y="6794399"/>
              <a:ext cx="2699847" cy="1936897"/>
            </a:xfrm>
            <a:prstGeom prst="rect">
              <a:avLst/>
            </a:prstGeom>
            <a:noFill/>
            <a:ln>
              <a:noFill/>
            </a:ln>
            <a:effectLst>
              <a:outerShdw blurRad="149987" dist="250190" dir="8460000" algn="ctr">
                <a:srgbClr val="000000">
                  <a:alpha val="28000"/>
                </a:srgbClr>
              </a:outerShdw>
            </a:effectLst>
            <a:sp3d prstMaterial="metal">
              <a:bevelT w="88900" h="88900"/>
            </a:sp3d>
            <a:extLst>
              <a:ext uri="{909E8E84-426E-40DD-AFC4-6F175D3DCCD1}">
                <a14:hiddenFill xmlns:a14="http://schemas.microsoft.com/office/drawing/2010/main">
                  <a:solidFill>
                    <a:srgbClr val="FFFFFF"/>
                  </a:solidFill>
                </a14:hiddenFill>
              </a:ext>
            </a:extLst>
          </p:spPr>
        </p:pic>
        <p:pic>
          <p:nvPicPr>
            <p:cNvPr id="13" name="Picture 4" descr="C:\Users\Rae\Desktop\Big 10 on blue stone.jpg"/>
            <p:cNvPicPr>
              <a:picLocks noChangeAspect="1" noChangeArrowheads="1"/>
            </p:cNvPicPr>
            <p:nvPr/>
          </p:nvPicPr>
          <p:blipFill>
            <a:blip r:embed="rId3" cstate="email">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a:ext>
              </a:extLst>
            </a:blip>
            <a:srcRect/>
            <a:stretch>
              <a:fillRect/>
            </a:stretch>
          </p:blipFill>
          <p:spPr bwMode="auto">
            <a:xfrm flipH="1">
              <a:off x="3668394" y="6794396"/>
              <a:ext cx="2733177" cy="1936897"/>
            </a:xfrm>
            <a:prstGeom prst="rect">
              <a:avLst/>
            </a:prstGeom>
            <a:noFill/>
            <a:ln>
              <a:noFill/>
            </a:ln>
            <a:effectLst>
              <a:outerShdw blurRad="149987" dist="250190" dir="8460000" algn="ctr">
                <a:srgbClr val="000000">
                  <a:alpha val="28000"/>
                </a:srgbClr>
              </a:outerShdw>
            </a:effectLst>
            <a:sp3d prstMaterial="metal">
              <a:bevelT w="88900" h="88900"/>
            </a:sp3d>
            <a:extLst>
              <a:ext uri="{909E8E84-426E-40DD-AFC4-6F175D3DCCD1}">
                <a14:hiddenFill xmlns:a14="http://schemas.microsoft.com/office/drawing/2010/main">
                  <a:solidFill>
                    <a:srgbClr val="FFFFFF"/>
                  </a:solidFill>
                </a14:hiddenFill>
              </a:ext>
            </a:extLst>
          </p:spPr>
        </p:pic>
      </p:grpSp>
      <p:pic>
        <p:nvPicPr>
          <p:cNvPr id="7" name="Picture 3" descr="C:\Users\Rae\Desktop\Mel [cf] Priesthood &amp; Faifer\umbrella 1.pn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7021286" y="835090"/>
            <a:ext cx="2971800" cy="2850502"/>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9" name="Rectangle 8"/>
          <p:cNvSpPr/>
          <p:nvPr/>
        </p:nvSpPr>
        <p:spPr>
          <a:xfrm>
            <a:off x="7055572" y="2565948"/>
            <a:ext cx="2971800" cy="1200329"/>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a:ln w="11430"/>
                <a:solidFill>
                  <a:srgbClr val="0070C0"/>
                </a:solidFill>
                <a:effectLst>
                  <a:outerShdw blurRad="50800" dist="39000" dir="5460000" algn="tl">
                    <a:srgbClr val="000000">
                      <a:alpha val="38000"/>
                    </a:srgbClr>
                  </a:outerShdw>
                </a:effectLst>
              </a:rPr>
              <a:t>NEW </a:t>
            </a:r>
            <a:br>
              <a:rPr lang="en-US" sz="3600" b="1" dirty="0">
                <a:ln w="11430"/>
                <a:solidFill>
                  <a:srgbClr val="0070C0"/>
                </a:solidFill>
                <a:effectLst>
                  <a:outerShdw blurRad="50800" dist="39000" dir="5460000" algn="tl">
                    <a:srgbClr val="000000">
                      <a:alpha val="38000"/>
                    </a:srgbClr>
                  </a:outerShdw>
                </a:effectLst>
              </a:rPr>
            </a:br>
            <a:r>
              <a:rPr lang="en-US" sz="3600" b="1" dirty="0">
                <a:ln w="11430"/>
                <a:solidFill>
                  <a:srgbClr val="0070C0"/>
                </a:solidFill>
                <a:effectLst>
                  <a:outerShdw blurRad="50800" dist="39000" dir="5460000" algn="tl">
                    <a:srgbClr val="000000">
                      <a:alpha val="38000"/>
                    </a:srgbClr>
                  </a:outerShdw>
                </a:effectLst>
              </a:rPr>
              <a:t>Covenant</a:t>
            </a:r>
          </a:p>
        </p:txBody>
      </p:sp>
      <p:grpSp>
        <p:nvGrpSpPr>
          <p:cNvPr id="14" name="Group 13"/>
          <p:cNvGrpSpPr/>
          <p:nvPr/>
        </p:nvGrpSpPr>
        <p:grpSpPr>
          <a:xfrm>
            <a:off x="9866735" y="1843312"/>
            <a:ext cx="1836230" cy="1361926"/>
            <a:chOff x="3668394" y="6794396"/>
            <a:chExt cx="2855309" cy="1936898"/>
          </a:xfrm>
          <a:scene3d>
            <a:camera prst="orthographicFront">
              <a:rot lat="0" lon="0" rev="0"/>
            </a:camera>
            <a:lightRig rig="contrasting" dir="t">
              <a:rot lat="0" lon="0" rev="1500000"/>
            </a:lightRig>
          </a:scene3d>
        </p:grpSpPr>
        <p:pic>
          <p:nvPicPr>
            <p:cNvPr id="15" name="Picture 4" descr="C:\Users\Rae\Desktop\Big 10 on blue stone.jpg"/>
            <p:cNvPicPr>
              <a:picLocks noChangeAspect="1" noChangeArrowheads="1"/>
            </p:cNvPicPr>
            <p:nvPr/>
          </p:nvPicPr>
          <p:blipFill>
            <a:blip r:embed="rId3" cstate="email">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a:ext>
              </a:extLst>
            </a:blip>
            <a:srcRect/>
            <a:stretch>
              <a:fillRect/>
            </a:stretch>
          </p:blipFill>
          <p:spPr bwMode="auto">
            <a:xfrm>
              <a:off x="3823855" y="6794397"/>
              <a:ext cx="2699848" cy="1936897"/>
            </a:xfrm>
            <a:prstGeom prst="rect">
              <a:avLst/>
            </a:prstGeom>
            <a:noFill/>
            <a:ln>
              <a:noFill/>
            </a:ln>
            <a:effectLst>
              <a:outerShdw blurRad="149987" dist="250190" dir="8460000" algn="ctr">
                <a:srgbClr val="000000">
                  <a:alpha val="28000"/>
                </a:srgbClr>
              </a:outerShdw>
            </a:effectLst>
            <a:sp3d prstMaterial="metal">
              <a:bevelT w="88900" h="88900"/>
            </a:sp3d>
            <a:extLst>
              <a:ext uri="{909E8E84-426E-40DD-AFC4-6F175D3DCCD1}">
                <a14:hiddenFill xmlns:a14="http://schemas.microsoft.com/office/drawing/2010/main">
                  <a:solidFill>
                    <a:srgbClr val="FFFFFF"/>
                  </a:solidFill>
                </a14:hiddenFill>
              </a:ext>
            </a:extLst>
          </p:spPr>
        </p:pic>
        <p:pic>
          <p:nvPicPr>
            <p:cNvPr id="16" name="Picture 4" descr="C:\Users\Rae\Desktop\Big 10 on blue stone.jpg"/>
            <p:cNvPicPr>
              <a:picLocks noChangeAspect="1" noChangeArrowheads="1"/>
            </p:cNvPicPr>
            <p:nvPr/>
          </p:nvPicPr>
          <p:blipFill>
            <a:blip r:embed="rId3" cstate="email">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a:ext>
              </a:extLst>
            </a:blip>
            <a:srcRect/>
            <a:stretch>
              <a:fillRect/>
            </a:stretch>
          </p:blipFill>
          <p:spPr bwMode="auto">
            <a:xfrm flipH="1">
              <a:off x="3668394" y="6794396"/>
              <a:ext cx="2733178" cy="1936897"/>
            </a:xfrm>
            <a:prstGeom prst="rect">
              <a:avLst/>
            </a:prstGeom>
            <a:noFill/>
            <a:ln>
              <a:noFill/>
            </a:ln>
            <a:effectLst>
              <a:outerShdw blurRad="149987" dist="250190" dir="8460000" algn="ctr">
                <a:srgbClr val="000000">
                  <a:alpha val="28000"/>
                </a:srgbClr>
              </a:outerShdw>
            </a:effectLst>
            <a:sp3d prstMaterial="metal">
              <a:bevelT w="88900" h="88900"/>
            </a:sp3d>
            <a:extLst>
              <a:ext uri="{909E8E84-426E-40DD-AFC4-6F175D3DCCD1}">
                <a14:hiddenFill xmlns:a14="http://schemas.microsoft.com/office/drawing/2010/main">
                  <a:solidFill>
                    <a:srgbClr val="FFFFFF"/>
                  </a:solidFill>
                </a14:hiddenFill>
              </a:ext>
            </a:extLst>
          </p:spPr>
        </p:pic>
      </p:grpSp>
      <p:sp>
        <p:nvSpPr>
          <p:cNvPr id="4" name="&quot;No&quot; Symbol 3"/>
          <p:cNvSpPr/>
          <p:nvPr/>
        </p:nvSpPr>
        <p:spPr>
          <a:xfrm>
            <a:off x="9963382" y="1790482"/>
            <a:ext cx="1654133" cy="1547588"/>
          </a:xfrm>
          <a:prstGeom prst="noSmoking">
            <a:avLst/>
          </a:prstGeom>
          <a:gradFill flip="none" rotWithShape="1">
            <a:gsLst>
              <a:gs pos="0">
                <a:srgbClr val="FF0000"/>
              </a:gs>
              <a:gs pos="81000">
                <a:srgbClr val="FF8080"/>
              </a:gs>
              <a:gs pos="73000">
                <a:srgbClr val="FF0000"/>
              </a:gs>
              <a:gs pos="93000">
                <a:schemeClr val="bg1"/>
              </a:gs>
            </a:gsLst>
            <a:lin ang="5400000" scaled="0"/>
            <a:tileRect/>
          </a:gra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pic>
        <p:nvPicPr>
          <p:cNvPr id="17" name="Picture 16"/>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155238" y="1976146"/>
            <a:ext cx="2857500" cy="1600200"/>
          </a:xfrm>
          <a:prstGeom prst="ellipse">
            <a:avLst/>
          </a:prstGeom>
          <a:ln>
            <a:noFill/>
          </a:ln>
          <a:effectLst>
            <a:softEdge rad="112500"/>
          </a:effectLst>
        </p:spPr>
      </p:pic>
      <p:sp>
        <p:nvSpPr>
          <p:cNvPr id="5" name="Rectangle 4">
            <a:extLst>
              <a:ext uri="{FF2B5EF4-FFF2-40B4-BE49-F238E27FC236}">
                <a16:creationId xmlns:a16="http://schemas.microsoft.com/office/drawing/2014/main" id="{D025753A-FCBF-B8B3-12BC-AF2DF97929EA}"/>
              </a:ext>
            </a:extLst>
          </p:cNvPr>
          <p:cNvSpPr/>
          <p:nvPr/>
        </p:nvSpPr>
        <p:spPr>
          <a:xfrm>
            <a:off x="4750494" y="3005575"/>
            <a:ext cx="957763" cy="830997"/>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2400" b="1" cap="none" spc="0" dirty="0">
                <a:ln/>
                <a:solidFill>
                  <a:schemeClr val="tx1">
                    <a:lumMod val="65000"/>
                    <a:lumOff val="35000"/>
                  </a:schemeClr>
                </a:solidFill>
                <a:effectLst/>
              </a:rPr>
              <a:t>Old</a:t>
            </a:r>
            <a:br>
              <a:rPr lang="en-US" sz="2400" b="1" cap="none" spc="0" dirty="0">
                <a:ln/>
                <a:solidFill>
                  <a:schemeClr val="tx1">
                    <a:lumMod val="65000"/>
                    <a:lumOff val="35000"/>
                  </a:schemeClr>
                </a:solidFill>
                <a:effectLst/>
              </a:rPr>
            </a:br>
            <a:r>
              <a:rPr lang="en-US" sz="2400" b="1" cap="none" spc="0" dirty="0">
                <a:ln/>
                <a:solidFill>
                  <a:schemeClr val="tx1">
                    <a:lumMod val="65000"/>
                    <a:lumOff val="35000"/>
                  </a:schemeClr>
                </a:solidFill>
                <a:effectLst/>
              </a:rPr>
              <a:t>Laws?</a:t>
            </a:r>
          </a:p>
        </p:txBody>
      </p:sp>
      <p:sp>
        <p:nvSpPr>
          <p:cNvPr id="21" name="Rectangle 20">
            <a:extLst>
              <a:ext uri="{FF2B5EF4-FFF2-40B4-BE49-F238E27FC236}">
                <a16:creationId xmlns:a16="http://schemas.microsoft.com/office/drawing/2014/main" id="{F445AE4B-DD17-542A-AE48-02CE2E6A0B46}"/>
              </a:ext>
            </a:extLst>
          </p:cNvPr>
          <p:cNvSpPr/>
          <p:nvPr/>
        </p:nvSpPr>
        <p:spPr>
          <a:xfrm>
            <a:off x="10311568" y="2942138"/>
            <a:ext cx="957763" cy="830997"/>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2400" b="1" dirty="0">
                <a:ln/>
                <a:solidFill>
                  <a:srgbClr val="FF0000"/>
                </a:solidFill>
              </a:rPr>
              <a:t>New</a:t>
            </a:r>
            <a:br>
              <a:rPr lang="en-US" sz="2400" b="1" cap="none" spc="0" dirty="0">
                <a:ln/>
                <a:solidFill>
                  <a:srgbClr val="FF0000"/>
                </a:solidFill>
                <a:effectLst/>
              </a:rPr>
            </a:br>
            <a:r>
              <a:rPr lang="en-US" sz="2400" b="1" cap="none" spc="0" dirty="0">
                <a:ln/>
                <a:solidFill>
                  <a:srgbClr val="FF0000"/>
                </a:solidFill>
                <a:effectLst/>
              </a:rPr>
              <a:t>Laws?</a:t>
            </a:r>
          </a:p>
        </p:txBody>
      </p:sp>
    </p:spTree>
    <p:extLst>
      <p:ext uri="{BB962C8B-B14F-4D97-AF65-F5344CB8AC3E}">
        <p14:creationId xmlns:p14="http://schemas.microsoft.com/office/powerpoint/2010/main" val="882360904"/>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1500"/>
                                  </p:stCondLst>
                                  <p:childTnLst>
                                    <p:set>
                                      <p:cBhvr>
                                        <p:cTn id="12" dur="1" fill="hold">
                                          <p:stCondLst>
                                            <p:cond delay="0"/>
                                          </p:stCondLst>
                                        </p:cTn>
                                        <p:tgtEl>
                                          <p:spTgt spid="2"/>
                                        </p:tgtEl>
                                        <p:attrNameLst>
                                          <p:attrName>style.visibility</p:attrName>
                                        </p:attrNameLst>
                                      </p:cBhvr>
                                      <p:to>
                                        <p:strVal val="visible"/>
                                      </p:to>
                                    </p:set>
                                    <p:anim calcmode="lin" valueType="num">
                                      <p:cBhvr>
                                        <p:cTn id="13" dur="1250" fill="hold"/>
                                        <p:tgtEl>
                                          <p:spTgt spid="2"/>
                                        </p:tgtEl>
                                        <p:attrNameLst>
                                          <p:attrName>ppt_w</p:attrName>
                                        </p:attrNameLst>
                                      </p:cBhvr>
                                      <p:tavLst>
                                        <p:tav tm="0">
                                          <p:val>
                                            <p:fltVal val="0"/>
                                          </p:val>
                                        </p:tav>
                                        <p:tav tm="100000">
                                          <p:val>
                                            <p:strVal val="#ppt_w"/>
                                          </p:val>
                                        </p:tav>
                                      </p:tavLst>
                                    </p:anim>
                                    <p:anim calcmode="lin" valueType="num">
                                      <p:cBhvr>
                                        <p:cTn id="14" dur="1250" fill="hold"/>
                                        <p:tgtEl>
                                          <p:spTgt spid="2"/>
                                        </p:tgtEl>
                                        <p:attrNameLst>
                                          <p:attrName>ppt_h</p:attrName>
                                        </p:attrNameLst>
                                      </p:cBhvr>
                                      <p:tavLst>
                                        <p:tav tm="0">
                                          <p:val>
                                            <p:fltVal val="0"/>
                                          </p:val>
                                        </p:tav>
                                        <p:tav tm="100000">
                                          <p:val>
                                            <p:strVal val="#ppt_h"/>
                                          </p:val>
                                        </p:tav>
                                      </p:tavLst>
                                    </p:anim>
                                    <p:animEffect transition="in" filter="fade">
                                      <p:cBhvr>
                                        <p:cTn id="15" dur="125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1000"/>
                                        <p:tgtEl>
                                          <p:spTgt spid="3">
                                            <p:txEl>
                                              <p:pRg st="1" end="1"/>
                                            </p:txEl>
                                          </p:spTgt>
                                        </p:tgtEl>
                                      </p:cBhvr>
                                    </p:animEffect>
                                    <p:anim calcmode="lin" valueType="num">
                                      <p:cBhvr>
                                        <p:cTn id="21"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23" fill="hold">
                            <p:stCondLst>
                              <p:cond delay="1000"/>
                            </p:stCondLst>
                            <p:childTnLst>
                              <p:par>
                                <p:cTn id="24" presetID="42" presetClass="entr" presetSubtype="0" fill="hold" nodeType="afterEffect">
                                  <p:stCondLst>
                                    <p:cond delay="75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1000"/>
                                        <p:tgtEl>
                                          <p:spTgt spid="6"/>
                                        </p:tgtEl>
                                      </p:cBhvr>
                                    </p:animEffect>
                                    <p:anim calcmode="lin" valueType="num">
                                      <p:cBhvr>
                                        <p:cTn id="27" dur="1000" fill="hold"/>
                                        <p:tgtEl>
                                          <p:spTgt spid="6"/>
                                        </p:tgtEl>
                                        <p:attrNameLst>
                                          <p:attrName>ppt_x</p:attrName>
                                        </p:attrNameLst>
                                      </p:cBhvr>
                                      <p:tavLst>
                                        <p:tav tm="0">
                                          <p:val>
                                            <p:strVal val="#ppt_x"/>
                                          </p:val>
                                        </p:tav>
                                        <p:tav tm="100000">
                                          <p:val>
                                            <p:strVal val="#ppt_x"/>
                                          </p:val>
                                        </p:tav>
                                      </p:tavLst>
                                    </p:anim>
                                    <p:anim calcmode="lin" valueType="num">
                                      <p:cBhvr>
                                        <p:cTn id="28" dur="1000" fill="hold"/>
                                        <p:tgtEl>
                                          <p:spTgt spid="6"/>
                                        </p:tgtEl>
                                        <p:attrNameLst>
                                          <p:attrName>ppt_y</p:attrName>
                                        </p:attrNameLst>
                                      </p:cBhvr>
                                      <p:tavLst>
                                        <p:tav tm="0">
                                          <p:val>
                                            <p:strVal val="#ppt_y+.1"/>
                                          </p:val>
                                        </p:tav>
                                        <p:tav tm="100000">
                                          <p:val>
                                            <p:strVal val="#ppt_y"/>
                                          </p:val>
                                        </p:tav>
                                      </p:tavLst>
                                    </p:anim>
                                  </p:childTnLst>
                                </p:cTn>
                              </p:par>
                            </p:childTnLst>
                          </p:cTn>
                        </p:par>
                        <p:par>
                          <p:cTn id="29" fill="hold">
                            <p:stCondLst>
                              <p:cond delay="2750"/>
                            </p:stCondLst>
                            <p:childTnLst>
                              <p:par>
                                <p:cTn id="30" presetID="42" presetClass="entr" presetSubtype="0" fill="hold" nodeType="afterEffect">
                                  <p:stCondLst>
                                    <p:cond delay="75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anim calcmode="lin" valueType="num">
                                      <p:cBhvr>
                                        <p:cTn id="33" dur="1000" fill="hold"/>
                                        <p:tgtEl>
                                          <p:spTgt spid="7"/>
                                        </p:tgtEl>
                                        <p:attrNameLst>
                                          <p:attrName>ppt_x</p:attrName>
                                        </p:attrNameLst>
                                      </p:cBhvr>
                                      <p:tavLst>
                                        <p:tav tm="0">
                                          <p:val>
                                            <p:strVal val="#ppt_x"/>
                                          </p:val>
                                        </p:tav>
                                        <p:tav tm="100000">
                                          <p:val>
                                            <p:strVal val="#ppt_x"/>
                                          </p:val>
                                        </p:tav>
                                      </p:tavLst>
                                    </p:anim>
                                    <p:anim calcmode="lin" valueType="num">
                                      <p:cBhvr>
                                        <p:cTn id="34" dur="1000" fill="hold"/>
                                        <p:tgtEl>
                                          <p:spTgt spid="7"/>
                                        </p:tgtEl>
                                        <p:attrNameLst>
                                          <p:attrName>ppt_y</p:attrName>
                                        </p:attrNameLst>
                                      </p:cBhvr>
                                      <p:tavLst>
                                        <p:tav tm="0">
                                          <p:val>
                                            <p:strVal val="#ppt_y+.1"/>
                                          </p:val>
                                        </p:tav>
                                        <p:tav tm="100000">
                                          <p:val>
                                            <p:strVal val="#ppt_y"/>
                                          </p:val>
                                        </p:tav>
                                      </p:tavLst>
                                    </p:anim>
                                  </p:childTnLst>
                                </p:cTn>
                              </p:par>
                            </p:childTnLst>
                          </p:cTn>
                        </p:par>
                        <p:par>
                          <p:cTn id="35" fill="hold">
                            <p:stCondLst>
                              <p:cond delay="4500"/>
                            </p:stCondLst>
                            <p:childTnLst>
                              <p:par>
                                <p:cTn id="36" presetID="26" presetClass="entr" presetSubtype="0" fill="hold" grpId="0" nodeType="afterEffect">
                                  <p:stCondLst>
                                    <p:cond delay="500"/>
                                  </p:stCondLst>
                                  <p:childTnLst>
                                    <p:set>
                                      <p:cBhvr>
                                        <p:cTn id="37" dur="1" fill="hold">
                                          <p:stCondLst>
                                            <p:cond delay="0"/>
                                          </p:stCondLst>
                                        </p:cTn>
                                        <p:tgtEl>
                                          <p:spTgt spid="5"/>
                                        </p:tgtEl>
                                        <p:attrNameLst>
                                          <p:attrName>style.visibility</p:attrName>
                                        </p:attrNameLst>
                                      </p:cBhvr>
                                      <p:to>
                                        <p:strVal val="visible"/>
                                      </p:to>
                                    </p:set>
                                    <p:animEffect transition="in" filter="wipe(down)">
                                      <p:cBhvr>
                                        <p:cTn id="38" dur="580">
                                          <p:stCondLst>
                                            <p:cond delay="0"/>
                                          </p:stCondLst>
                                        </p:cTn>
                                        <p:tgtEl>
                                          <p:spTgt spid="5"/>
                                        </p:tgtEl>
                                      </p:cBhvr>
                                    </p:animEffect>
                                    <p:anim calcmode="lin" valueType="num">
                                      <p:cBhvr>
                                        <p:cTn id="39"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40"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41"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42"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43"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44" dur="26">
                                          <p:stCondLst>
                                            <p:cond delay="650"/>
                                          </p:stCondLst>
                                        </p:cTn>
                                        <p:tgtEl>
                                          <p:spTgt spid="5"/>
                                        </p:tgtEl>
                                      </p:cBhvr>
                                      <p:to x="100000" y="60000"/>
                                    </p:animScale>
                                    <p:animScale>
                                      <p:cBhvr>
                                        <p:cTn id="45" dur="166" decel="50000">
                                          <p:stCondLst>
                                            <p:cond delay="676"/>
                                          </p:stCondLst>
                                        </p:cTn>
                                        <p:tgtEl>
                                          <p:spTgt spid="5"/>
                                        </p:tgtEl>
                                      </p:cBhvr>
                                      <p:to x="100000" y="100000"/>
                                    </p:animScale>
                                    <p:animScale>
                                      <p:cBhvr>
                                        <p:cTn id="46" dur="26">
                                          <p:stCondLst>
                                            <p:cond delay="1312"/>
                                          </p:stCondLst>
                                        </p:cTn>
                                        <p:tgtEl>
                                          <p:spTgt spid="5"/>
                                        </p:tgtEl>
                                      </p:cBhvr>
                                      <p:to x="100000" y="80000"/>
                                    </p:animScale>
                                    <p:animScale>
                                      <p:cBhvr>
                                        <p:cTn id="47" dur="166" decel="50000">
                                          <p:stCondLst>
                                            <p:cond delay="1338"/>
                                          </p:stCondLst>
                                        </p:cTn>
                                        <p:tgtEl>
                                          <p:spTgt spid="5"/>
                                        </p:tgtEl>
                                      </p:cBhvr>
                                      <p:to x="100000" y="100000"/>
                                    </p:animScale>
                                    <p:animScale>
                                      <p:cBhvr>
                                        <p:cTn id="48" dur="26">
                                          <p:stCondLst>
                                            <p:cond delay="1642"/>
                                          </p:stCondLst>
                                        </p:cTn>
                                        <p:tgtEl>
                                          <p:spTgt spid="5"/>
                                        </p:tgtEl>
                                      </p:cBhvr>
                                      <p:to x="100000" y="90000"/>
                                    </p:animScale>
                                    <p:animScale>
                                      <p:cBhvr>
                                        <p:cTn id="49" dur="166" decel="50000">
                                          <p:stCondLst>
                                            <p:cond delay="1668"/>
                                          </p:stCondLst>
                                        </p:cTn>
                                        <p:tgtEl>
                                          <p:spTgt spid="5"/>
                                        </p:tgtEl>
                                      </p:cBhvr>
                                      <p:to x="100000" y="100000"/>
                                    </p:animScale>
                                    <p:animScale>
                                      <p:cBhvr>
                                        <p:cTn id="50" dur="26">
                                          <p:stCondLst>
                                            <p:cond delay="1808"/>
                                          </p:stCondLst>
                                        </p:cTn>
                                        <p:tgtEl>
                                          <p:spTgt spid="5"/>
                                        </p:tgtEl>
                                      </p:cBhvr>
                                      <p:to x="100000" y="95000"/>
                                    </p:animScale>
                                    <p:animScale>
                                      <p:cBhvr>
                                        <p:cTn id="51" dur="166" decel="50000">
                                          <p:stCondLst>
                                            <p:cond delay="1834"/>
                                          </p:stCondLst>
                                        </p:cTn>
                                        <p:tgtEl>
                                          <p:spTgt spid="5"/>
                                        </p:tgtEl>
                                      </p:cBhvr>
                                      <p:to x="100000" y="100000"/>
                                    </p:animScale>
                                  </p:childTnLst>
                                </p:cTn>
                              </p:par>
                            </p:childTnLst>
                          </p:cTn>
                        </p:par>
                        <p:par>
                          <p:cTn id="52" fill="hold">
                            <p:stCondLst>
                              <p:cond delay="7000"/>
                            </p:stCondLst>
                            <p:childTnLst>
                              <p:par>
                                <p:cTn id="53" presetID="26" presetClass="entr" presetSubtype="0" fill="hold" grpId="0" nodeType="afterEffect">
                                  <p:stCondLst>
                                    <p:cond delay="500"/>
                                  </p:stCondLst>
                                  <p:childTnLst>
                                    <p:set>
                                      <p:cBhvr>
                                        <p:cTn id="54" dur="1" fill="hold">
                                          <p:stCondLst>
                                            <p:cond delay="0"/>
                                          </p:stCondLst>
                                        </p:cTn>
                                        <p:tgtEl>
                                          <p:spTgt spid="21"/>
                                        </p:tgtEl>
                                        <p:attrNameLst>
                                          <p:attrName>style.visibility</p:attrName>
                                        </p:attrNameLst>
                                      </p:cBhvr>
                                      <p:to>
                                        <p:strVal val="visible"/>
                                      </p:to>
                                    </p:set>
                                    <p:animEffect transition="in" filter="wipe(down)">
                                      <p:cBhvr>
                                        <p:cTn id="55" dur="580">
                                          <p:stCondLst>
                                            <p:cond delay="0"/>
                                          </p:stCondLst>
                                        </p:cTn>
                                        <p:tgtEl>
                                          <p:spTgt spid="21"/>
                                        </p:tgtEl>
                                      </p:cBhvr>
                                    </p:animEffect>
                                    <p:anim calcmode="lin" valueType="num">
                                      <p:cBhvr>
                                        <p:cTn id="56" dur="1822"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21"/>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21"/>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21"/>
                                        </p:tgtEl>
                                        <p:attrNameLst>
                                          <p:attrName>ppt_y</p:attrName>
                                        </p:attrNameLst>
                                      </p:cBhvr>
                                      <p:tavLst>
                                        <p:tav tm="0" fmla="#ppt_y-sin(pi*$)/81">
                                          <p:val>
                                            <p:fltVal val="0"/>
                                          </p:val>
                                        </p:tav>
                                        <p:tav tm="100000">
                                          <p:val>
                                            <p:fltVal val="1"/>
                                          </p:val>
                                        </p:tav>
                                      </p:tavLst>
                                    </p:anim>
                                    <p:animScale>
                                      <p:cBhvr>
                                        <p:cTn id="61" dur="26">
                                          <p:stCondLst>
                                            <p:cond delay="650"/>
                                          </p:stCondLst>
                                        </p:cTn>
                                        <p:tgtEl>
                                          <p:spTgt spid="21"/>
                                        </p:tgtEl>
                                      </p:cBhvr>
                                      <p:to x="100000" y="60000"/>
                                    </p:animScale>
                                    <p:animScale>
                                      <p:cBhvr>
                                        <p:cTn id="62" dur="166" decel="50000">
                                          <p:stCondLst>
                                            <p:cond delay="676"/>
                                          </p:stCondLst>
                                        </p:cTn>
                                        <p:tgtEl>
                                          <p:spTgt spid="21"/>
                                        </p:tgtEl>
                                      </p:cBhvr>
                                      <p:to x="100000" y="100000"/>
                                    </p:animScale>
                                    <p:animScale>
                                      <p:cBhvr>
                                        <p:cTn id="63" dur="26">
                                          <p:stCondLst>
                                            <p:cond delay="1312"/>
                                          </p:stCondLst>
                                        </p:cTn>
                                        <p:tgtEl>
                                          <p:spTgt spid="21"/>
                                        </p:tgtEl>
                                      </p:cBhvr>
                                      <p:to x="100000" y="80000"/>
                                    </p:animScale>
                                    <p:animScale>
                                      <p:cBhvr>
                                        <p:cTn id="64" dur="166" decel="50000">
                                          <p:stCondLst>
                                            <p:cond delay="1338"/>
                                          </p:stCondLst>
                                        </p:cTn>
                                        <p:tgtEl>
                                          <p:spTgt spid="21"/>
                                        </p:tgtEl>
                                      </p:cBhvr>
                                      <p:to x="100000" y="100000"/>
                                    </p:animScale>
                                    <p:animScale>
                                      <p:cBhvr>
                                        <p:cTn id="65" dur="26">
                                          <p:stCondLst>
                                            <p:cond delay="1642"/>
                                          </p:stCondLst>
                                        </p:cTn>
                                        <p:tgtEl>
                                          <p:spTgt spid="21"/>
                                        </p:tgtEl>
                                      </p:cBhvr>
                                      <p:to x="100000" y="90000"/>
                                    </p:animScale>
                                    <p:animScale>
                                      <p:cBhvr>
                                        <p:cTn id="66" dur="166" decel="50000">
                                          <p:stCondLst>
                                            <p:cond delay="1668"/>
                                          </p:stCondLst>
                                        </p:cTn>
                                        <p:tgtEl>
                                          <p:spTgt spid="21"/>
                                        </p:tgtEl>
                                      </p:cBhvr>
                                      <p:to x="100000" y="100000"/>
                                    </p:animScale>
                                    <p:animScale>
                                      <p:cBhvr>
                                        <p:cTn id="67" dur="26">
                                          <p:stCondLst>
                                            <p:cond delay="1808"/>
                                          </p:stCondLst>
                                        </p:cTn>
                                        <p:tgtEl>
                                          <p:spTgt spid="21"/>
                                        </p:tgtEl>
                                      </p:cBhvr>
                                      <p:to x="100000" y="95000"/>
                                    </p:animScale>
                                    <p:animScale>
                                      <p:cBhvr>
                                        <p:cTn id="68" dur="166" decel="50000">
                                          <p:stCondLst>
                                            <p:cond delay="1834"/>
                                          </p:stCondLst>
                                        </p:cTn>
                                        <p:tgtEl>
                                          <p:spTgt spid="21"/>
                                        </p:tgtEl>
                                      </p:cBhvr>
                                      <p:to x="100000" y="100000"/>
                                    </p:animScale>
                                  </p:childTnLst>
                                </p:cTn>
                              </p:par>
                              <p:par>
                                <p:cTn id="69" presetID="26" presetClass="entr" presetSubtype="0" fill="hold" nodeType="withEffect">
                                  <p:stCondLst>
                                    <p:cond delay="500"/>
                                  </p:stCondLst>
                                  <p:childTnLst>
                                    <p:set>
                                      <p:cBhvr>
                                        <p:cTn id="70" dur="1" fill="hold">
                                          <p:stCondLst>
                                            <p:cond delay="0"/>
                                          </p:stCondLst>
                                        </p:cTn>
                                        <p:tgtEl>
                                          <p:spTgt spid="14"/>
                                        </p:tgtEl>
                                        <p:attrNameLst>
                                          <p:attrName>style.visibility</p:attrName>
                                        </p:attrNameLst>
                                      </p:cBhvr>
                                      <p:to>
                                        <p:strVal val="visible"/>
                                      </p:to>
                                    </p:set>
                                    <p:animEffect transition="in" filter="wipe(down)">
                                      <p:cBhvr>
                                        <p:cTn id="71" dur="580">
                                          <p:stCondLst>
                                            <p:cond delay="0"/>
                                          </p:stCondLst>
                                        </p:cTn>
                                        <p:tgtEl>
                                          <p:spTgt spid="14"/>
                                        </p:tgtEl>
                                      </p:cBhvr>
                                    </p:animEffect>
                                    <p:anim calcmode="lin" valueType="num">
                                      <p:cBhvr>
                                        <p:cTn id="72"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77" dur="26">
                                          <p:stCondLst>
                                            <p:cond delay="650"/>
                                          </p:stCondLst>
                                        </p:cTn>
                                        <p:tgtEl>
                                          <p:spTgt spid="14"/>
                                        </p:tgtEl>
                                      </p:cBhvr>
                                      <p:to x="100000" y="60000"/>
                                    </p:animScale>
                                    <p:animScale>
                                      <p:cBhvr>
                                        <p:cTn id="78" dur="166" decel="50000">
                                          <p:stCondLst>
                                            <p:cond delay="676"/>
                                          </p:stCondLst>
                                        </p:cTn>
                                        <p:tgtEl>
                                          <p:spTgt spid="14"/>
                                        </p:tgtEl>
                                      </p:cBhvr>
                                      <p:to x="100000" y="100000"/>
                                    </p:animScale>
                                    <p:animScale>
                                      <p:cBhvr>
                                        <p:cTn id="79" dur="26">
                                          <p:stCondLst>
                                            <p:cond delay="1312"/>
                                          </p:stCondLst>
                                        </p:cTn>
                                        <p:tgtEl>
                                          <p:spTgt spid="14"/>
                                        </p:tgtEl>
                                      </p:cBhvr>
                                      <p:to x="100000" y="80000"/>
                                    </p:animScale>
                                    <p:animScale>
                                      <p:cBhvr>
                                        <p:cTn id="80" dur="166" decel="50000">
                                          <p:stCondLst>
                                            <p:cond delay="1338"/>
                                          </p:stCondLst>
                                        </p:cTn>
                                        <p:tgtEl>
                                          <p:spTgt spid="14"/>
                                        </p:tgtEl>
                                      </p:cBhvr>
                                      <p:to x="100000" y="100000"/>
                                    </p:animScale>
                                    <p:animScale>
                                      <p:cBhvr>
                                        <p:cTn id="81" dur="26">
                                          <p:stCondLst>
                                            <p:cond delay="1642"/>
                                          </p:stCondLst>
                                        </p:cTn>
                                        <p:tgtEl>
                                          <p:spTgt spid="14"/>
                                        </p:tgtEl>
                                      </p:cBhvr>
                                      <p:to x="100000" y="90000"/>
                                    </p:animScale>
                                    <p:animScale>
                                      <p:cBhvr>
                                        <p:cTn id="82" dur="166" decel="50000">
                                          <p:stCondLst>
                                            <p:cond delay="1668"/>
                                          </p:stCondLst>
                                        </p:cTn>
                                        <p:tgtEl>
                                          <p:spTgt spid="14"/>
                                        </p:tgtEl>
                                      </p:cBhvr>
                                      <p:to x="100000" y="100000"/>
                                    </p:animScale>
                                    <p:animScale>
                                      <p:cBhvr>
                                        <p:cTn id="83" dur="26">
                                          <p:stCondLst>
                                            <p:cond delay="1808"/>
                                          </p:stCondLst>
                                        </p:cTn>
                                        <p:tgtEl>
                                          <p:spTgt spid="14"/>
                                        </p:tgtEl>
                                      </p:cBhvr>
                                      <p:to x="100000" y="95000"/>
                                    </p:animScale>
                                    <p:animScale>
                                      <p:cBhvr>
                                        <p:cTn id="84" dur="166" decel="50000">
                                          <p:stCondLst>
                                            <p:cond delay="1834"/>
                                          </p:stCondLst>
                                        </p:cTn>
                                        <p:tgtEl>
                                          <p:spTgt spid="14"/>
                                        </p:tgtEl>
                                      </p:cBhvr>
                                      <p:to x="100000" y="100000"/>
                                    </p:animScale>
                                  </p:childTnLst>
                                </p:cTn>
                              </p:par>
                            </p:childTnLst>
                          </p:cTn>
                        </p:par>
                      </p:childTnLst>
                    </p:cTn>
                  </p:par>
                  <p:par>
                    <p:cTn id="85" fill="hold">
                      <p:stCondLst>
                        <p:cond delay="indefinite"/>
                      </p:stCondLst>
                      <p:childTnLst>
                        <p:par>
                          <p:cTn id="86" fill="hold">
                            <p:stCondLst>
                              <p:cond delay="0"/>
                            </p:stCondLst>
                            <p:childTnLst>
                              <p:par>
                                <p:cTn id="87" presetID="42" presetClass="entr" presetSubtype="0" fill="hold" nodeType="clickEffect">
                                  <p:stCondLst>
                                    <p:cond delay="0"/>
                                  </p:stCondLst>
                                  <p:childTnLst>
                                    <p:set>
                                      <p:cBhvr>
                                        <p:cTn id="88" dur="1" fill="hold">
                                          <p:stCondLst>
                                            <p:cond delay="0"/>
                                          </p:stCondLst>
                                        </p:cTn>
                                        <p:tgtEl>
                                          <p:spTgt spid="3">
                                            <p:txEl>
                                              <p:pRg st="2" end="2"/>
                                            </p:txEl>
                                          </p:spTgt>
                                        </p:tgtEl>
                                        <p:attrNameLst>
                                          <p:attrName>style.visibility</p:attrName>
                                        </p:attrNameLst>
                                      </p:cBhvr>
                                      <p:to>
                                        <p:strVal val="visible"/>
                                      </p:to>
                                    </p:set>
                                    <p:animEffect transition="in" filter="fade">
                                      <p:cBhvr>
                                        <p:cTn id="89" dur="1000"/>
                                        <p:tgtEl>
                                          <p:spTgt spid="3">
                                            <p:txEl>
                                              <p:pRg st="2" end="2"/>
                                            </p:txEl>
                                          </p:spTgt>
                                        </p:tgtEl>
                                      </p:cBhvr>
                                    </p:animEffect>
                                    <p:anim calcmode="lin" valueType="num">
                                      <p:cBhvr>
                                        <p:cTn id="9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92" fill="hold">
                            <p:stCondLst>
                              <p:cond delay="1000"/>
                            </p:stCondLst>
                            <p:childTnLst>
                              <p:par>
                                <p:cTn id="93" presetID="53" presetClass="entr" presetSubtype="16" fill="hold" grpId="0" nodeType="afterEffect">
                                  <p:stCondLst>
                                    <p:cond delay="500"/>
                                  </p:stCondLst>
                                  <p:childTnLst>
                                    <p:set>
                                      <p:cBhvr>
                                        <p:cTn id="94" dur="1" fill="hold">
                                          <p:stCondLst>
                                            <p:cond delay="0"/>
                                          </p:stCondLst>
                                        </p:cTn>
                                        <p:tgtEl>
                                          <p:spTgt spid="8"/>
                                        </p:tgtEl>
                                        <p:attrNameLst>
                                          <p:attrName>style.visibility</p:attrName>
                                        </p:attrNameLst>
                                      </p:cBhvr>
                                      <p:to>
                                        <p:strVal val="visible"/>
                                      </p:to>
                                    </p:set>
                                    <p:anim calcmode="lin" valueType="num">
                                      <p:cBhvr>
                                        <p:cTn id="95" dur="1000" fill="hold"/>
                                        <p:tgtEl>
                                          <p:spTgt spid="8"/>
                                        </p:tgtEl>
                                        <p:attrNameLst>
                                          <p:attrName>ppt_w</p:attrName>
                                        </p:attrNameLst>
                                      </p:cBhvr>
                                      <p:tavLst>
                                        <p:tav tm="0">
                                          <p:val>
                                            <p:fltVal val="0"/>
                                          </p:val>
                                        </p:tav>
                                        <p:tav tm="100000">
                                          <p:val>
                                            <p:strVal val="#ppt_w"/>
                                          </p:val>
                                        </p:tav>
                                      </p:tavLst>
                                    </p:anim>
                                    <p:anim calcmode="lin" valueType="num">
                                      <p:cBhvr>
                                        <p:cTn id="96" dur="1000" fill="hold"/>
                                        <p:tgtEl>
                                          <p:spTgt spid="8"/>
                                        </p:tgtEl>
                                        <p:attrNameLst>
                                          <p:attrName>ppt_h</p:attrName>
                                        </p:attrNameLst>
                                      </p:cBhvr>
                                      <p:tavLst>
                                        <p:tav tm="0">
                                          <p:val>
                                            <p:fltVal val="0"/>
                                          </p:val>
                                        </p:tav>
                                        <p:tav tm="100000">
                                          <p:val>
                                            <p:strVal val="#ppt_h"/>
                                          </p:val>
                                        </p:tav>
                                      </p:tavLst>
                                    </p:anim>
                                    <p:animEffect transition="in" filter="fade">
                                      <p:cBhvr>
                                        <p:cTn id="97" dur="1000"/>
                                        <p:tgtEl>
                                          <p:spTgt spid="8"/>
                                        </p:tgtEl>
                                      </p:cBhvr>
                                    </p:animEffect>
                                  </p:childTnLst>
                                </p:cTn>
                              </p:par>
                            </p:childTnLst>
                          </p:cTn>
                        </p:par>
                        <p:par>
                          <p:cTn id="98" fill="hold">
                            <p:stCondLst>
                              <p:cond delay="2500"/>
                            </p:stCondLst>
                            <p:childTnLst>
                              <p:par>
                                <p:cTn id="99" presetID="53" presetClass="entr" presetSubtype="16" fill="hold" grpId="0" nodeType="afterEffect">
                                  <p:stCondLst>
                                    <p:cond delay="500"/>
                                  </p:stCondLst>
                                  <p:childTnLst>
                                    <p:set>
                                      <p:cBhvr>
                                        <p:cTn id="100" dur="1" fill="hold">
                                          <p:stCondLst>
                                            <p:cond delay="0"/>
                                          </p:stCondLst>
                                        </p:cTn>
                                        <p:tgtEl>
                                          <p:spTgt spid="9"/>
                                        </p:tgtEl>
                                        <p:attrNameLst>
                                          <p:attrName>style.visibility</p:attrName>
                                        </p:attrNameLst>
                                      </p:cBhvr>
                                      <p:to>
                                        <p:strVal val="visible"/>
                                      </p:to>
                                    </p:set>
                                    <p:anim calcmode="lin" valueType="num">
                                      <p:cBhvr>
                                        <p:cTn id="101" dur="1000" fill="hold"/>
                                        <p:tgtEl>
                                          <p:spTgt spid="9"/>
                                        </p:tgtEl>
                                        <p:attrNameLst>
                                          <p:attrName>ppt_w</p:attrName>
                                        </p:attrNameLst>
                                      </p:cBhvr>
                                      <p:tavLst>
                                        <p:tav tm="0">
                                          <p:val>
                                            <p:fltVal val="0"/>
                                          </p:val>
                                        </p:tav>
                                        <p:tav tm="100000">
                                          <p:val>
                                            <p:strVal val="#ppt_w"/>
                                          </p:val>
                                        </p:tav>
                                      </p:tavLst>
                                    </p:anim>
                                    <p:anim calcmode="lin" valueType="num">
                                      <p:cBhvr>
                                        <p:cTn id="102" dur="1000" fill="hold"/>
                                        <p:tgtEl>
                                          <p:spTgt spid="9"/>
                                        </p:tgtEl>
                                        <p:attrNameLst>
                                          <p:attrName>ppt_h</p:attrName>
                                        </p:attrNameLst>
                                      </p:cBhvr>
                                      <p:tavLst>
                                        <p:tav tm="0">
                                          <p:val>
                                            <p:fltVal val="0"/>
                                          </p:val>
                                        </p:tav>
                                        <p:tav tm="100000">
                                          <p:val>
                                            <p:strVal val="#ppt_h"/>
                                          </p:val>
                                        </p:tav>
                                      </p:tavLst>
                                    </p:anim>
                                    <p:animEffect transition="in" filter="fade">
                                      <p:cBhvr>
                                        <p:cTn id="103" dur="1000"/>
                                        <p:tgtEl>
                                          <p:spTgt spid="9"/>
                                        </p:tgtEl>
                                      </p:cBhvr>
                                    </p:animEffect>
                                  </p:childTnLst>
                                </p:cTn>
                              </p:par>
                            </p:childTnLst>
                          </p:cTn>
                        </p:par>
                        <p:par>
                          <p:cTn id="104" fill="hold">
                            <p:stCondLst>
                              <p:cond delay="4000"/>
                            </p:stCondLst>
                            <p:childTnLst>
                              <p:par>
                                <p:cTn id="105" presetID="53" presetClass="entr" presetSubtype="16" fill="hold" grpId="0" nodeType="afterEffect">
                                  <p:stCondLst>
                                    <p:cond delay="2250"/>
                                  </p:stCondLst>
                                  <p:childTnLst>
                                    <p:set>
                                      <p:cBhvr>
                                        <p:cTn id="106" dur="1" fill="hold">
                                          <p:stCondLst>
                                            <p:cond delay="0"/>
                                          </p:stCondLst>
                                        </p:cTn>
                                        <p:tgtEl>
                                          <p:spTgt spid="4"/>
                                        </p:tgtEl>
                                        <p:attrNameLst>
                                          <p:attrName>style.visibility</p:attrName>
                                        </p:attrNameLst>
                                      </p:cBhvr>
                                      <p:to>
                                        <p:strVal val="visible"/>
                                      </p:to>
                                    </p:set>
                                    <p:anim calcmode="lin" valueType="num">
                                      <p:cBhvr>
                                        <p:cTn id="107" dur="1250" fill="hold"/>
                                        <p:tgtEl>
                                          <p:spTgt spid="4"/>
                                        </p:tgtEl>
                                        <p:attrNameLst>
                                          <p:attrName>ppt_w</p:attrName>
                                        </p:attrNameLst>
                                      </p:cBhvr>
                                      <p:tavLst>
                                        <p:tav tm="0">
                                          <p:val>
                                            <p:fltVal val="0"/>
                                          </p:val>
                                        </p:tav>
                                        <p:tav tm="100000">
                                          <p:val>
                                            <p:strVal val="#ppt_w"/>
                                          </p:val>
                                        </p:tav>
                                      </p:tavLst>
                                    </p:anim>
                                    <p:anim calcmode="lin" valueType="num">
                                      <p:cBhvr>
                                        <p:cTn id="108" dur="1250" fill="hold"/>
                                        <p:tgtEl>
                                          <p:spTgt spid="4"/>
                                        </p:tgtEl>
                                        <p:attrNameLst>
                                          <p:attrName>ppt_h</p:attrName>
                                        </p:attrNameLst>
                                      </p:cBhvr>
                                      <p:tavLst>
                                        <p:tav tm="0">
                                          <p:val>
                                            <p:fltVal val="0"/>
                                          </p:val>
                                        </p:tav>
                                        <p:tav tm="100000">
                                          <p:val>
                                            <p:strVal val="#ppt_h"/>
                                          </p:val>
                                        </p:tav>
                                      </p:tavLst>
                                    </p:anim>
                                    <p:animEffect transition="in" filter="fade">
                                      <p:cBhvr>
                                        <p:cTn id="109" dur="1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4" grpId="0" animBg="1"/>
      <p:bldP spid="5" grpId="0"/>
      <p:bldP spid="21"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40000"/>
                <a:lumOff val="60000"/>
                <a:alpha val="40000"/>
              </a:schemeClr>
            </a:gs>
            <a:gs pos="33000">
              <a:schemeClr val="accent4">
                <a:lumMod val="47000"/>
                <a:lumOff val="53000"/>
                <a:alpha val="46000"/>
              </a:schemeClr>
            </a:gs>
            <a:gs pos="74000">
              <a:schemeClr val="accent1">
                <a:lumMod val="45000"/>
                <a:lumOff val="55000"/>
                <a:alpha val="53000"/>
              </a:schemeClr>
            </a:gs>
            <a:gs pos="100000">
              <a:srgbClr val="FF0000">
                <a:alpha val="19000"/>
              </a:srgbClr>
            </a:gs>
          </a:gsLst>
          <a:lin ang="5400000" scaled="1"/>
        </a:gradFill>
        <a:effectLst/>
      </p:bgPr>
    </p:bg>
    <p:spTree>
      <p:nvGrpSpPr>
        <p:cNvPr id="1" name=""/>
        <p:cNvGrpSpPr/>
        <p:nvPr/>
      </p:nvGrpSpPr>
      <p:grpSpPr>
        <a:xfrm>
          <a:off x="0" y="0"/>
          <a:ext cx="0" cy="0"/>
          <a:chOff x="0" y="0"/>
          <a:chExt cx="0" cy="0"/>
        </a:xfrm>
      </p:grpSpPr>
      <p:pic>
        <p:nvPicPr>
          <p:cNvPr id="6" name="Picture 3" descr="C:\Users\Rae\Desktop\umbrella old 2.pn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502540" y="457200"/>
            <a:ext cx="4822061" cy="4572001"/>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pic>
        <p:nvPicPr>
          <p:cNvPr id="7" name="Picture 3" descr="C:\Users\Rae\Desktop\Mel [cf] Priesthood &amp; Faifer\umbrella 1.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705600" y="1444689"/>
            <a:ext cx="3657600" cy="3508310"/>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8" name="Rectangle 7"/>
          <p:cNvSpPr/>
          <p:nvPr/>
        </p:nvSpPr>
        <p:spPr>
          <a:xfrm>
            <a:off x="1971517" y="4191000"/>
            <a:ext cx="3429144" cy="2308324"/>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a:ln w="11430"/>
                <a:solidFill>
                  <a:schemeClr val="tx1">
                    <a:lumMod val="75000"/>
                    <a:lumOff val="25000"/>
                  </a:schemeClr>
                </a:solidFill>
                <a:effectLst>
                  <a:outerShdw blurRad="50800" dist="39000" dir="5460000" algn="tl">
                    <a:srgbClr val="000000">
                      <a:alpha val="38000"/>
                    </a:srgbClr>
                  </a:outerShdw>
                </a:effectLst>
              </a:rPr>
              <a:t>ALL were</a:t>
            </a:r>
          </a:p>
          <a:p>
            <a:pPr algn="ctr"/>
            <a:r>
              <a:rPr lang="en-US" sz="3600" b="1" dirty="0">
                <a:ln w="11430"/>
                <a:solidFill>
                  <a:schemeClr val="tx1">
                    <a:lumMod val="75000"/>
                    <a:lumOff val="25000"/>
                  </a:schemeClr>
                </a:solidFill>
                <a:effectLst>
                  <a:outerShdw blurRad="50800" dist="39000" dir="5460000" algn="tl">
                    <a:srgbClr val="000000">
                      <a:alpha val="38000"/>
                    </a:srgbClr>
                  </a:outerShdw>
                </a:effectLst>
              </a:rPr>
              <a:t>under the Law[s]</a:t>
            </a:r>
            <a:br>
              <a:rPr lang="en-US" sz="3600" b="1" dirty="0">
                <a:ln w="11430"/>
                <a:solidFill>
                  <a:schemeClr val="tx1">
                    <a:lumMod val="75000"/>
                    <a:lumOff val="25000"/>
                  </a:schemeClr>
                </a:solidFill>
                <a:effectLst>
                  <a:outerShdw blurRad="50800" dist="39000" dir="5460000" algn="tl">
                    <a:srgbClr val="000000">
                      <a:alpha val="38000"/>
                    </a:srgbClr>
                  </a:outerShdw>
                </a:effectLst>
              </a:rPr>
            </a:br>
            <a:r>
              <a:rPr lang="en-US" sz="3600" b="1" dirty="0">
                <a:ln w="11430"/>
                <a:solidFill>
                  <a:schemeClr val="tx1">
                    <a:lumMod val="75000"/>
                    <a:lumOff val="25000"/>
                  </a:schemeClr>
                </a:solidFill>
                <a:effectLst>
                  <a:outerShdw blurRad="50800" dist="39000" dir="5460000" algn="tl">
                    <a:srgbClr val="000000">
                      <a:alpha val="38000"/>
                    </a:srgbClr>
                  </a:outerShdw>
                </a:effectLst>
              </a:rPr>
              <a:t>in the</a:t>
            </a:r>
            <a:br>
              <a:rPr lang="en-US" sz="3600" b="1" dirty="0">
                <a:ln w="11430"/>
                <a:solidFill>
                  <a:schemeClr val="tx1">
                    <a:lumMod val="75000"/>
                    <a:lumOff val="25000"/>
                  </a:schemeClr>
                </a:solidFill>
                <a:effectLst>
                  <a:outerShdw blurRad="50800" dist="39000" dir="5460000" algn="tl">
                    <a:srgbClr val="000000">
                      <a:alpha val="38000"/>
                    </a:srgbClr>
                  </a:outerShdw>
                </a:effectLst>
              </a:rPr>
            </a:br>
            <a:r>
              <a:rPr lang="en-US" sz="3600" b="1" dirty="0">
                <a:ln w="11430"/>
                <a:solidFill>
                  <a:schemeClr val="tx1">
                    <a:lumMod val="75000"/>
                    <a:lumOff val="25000"/>
                  </a:schemeClr>
                </a:solidFill>
                <a:effectLst>
                  <a:outerShdw blurRad="50800" dist="39000" dir="5460000" algn="tl">
                    <a:srgbClr val="000000">
                      <a:alpha val="38000"/>
                    </a:srgbClr>
                  </a:outerShdw>
                </a:effectLst>
              </a:rPr>
              <a:t>OLD Testament!</a:t>
            </a:r>
          </a:p>
        </p:txBody>
      </p:sp>
      <p:sp>
        <p:nvSpPr>
          <p:cNvPr id="9" name="Rectangle 8"/>
          <p:cNvSpPr/>
          <p:nvPr/>
        </p:nvSpPr>
        <p:spPr>
          <a:xfrm>
            <a:off x="6843295" y="4191000"/>
            <a:ext cx="3383298" cy="2308324"/>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a:ln w="11430"/>
                <a:solidFill>
                  <a:srgbClr val="0070C0"/>
                </a:solidFill>
                <a:effectLst>
                  <a:outerShdw blurRad="50800" dist="39000" dir="5460000" algn="tl">
                    <a:srgbClr val="000000">
                      <a:alpha val="38000"/>
                    </a:srgbClr>
                  </a:outerShdw>
                </a:effectLst>
              </a:rPr>
              <a:t>Finally ALL are</a:t>
            </a:r>
          </a:p>
          <a:p>
            <a:pPr algn="ctr"/>
            <a:r>
              <a:rPr lang="en-US" sz="3600" b="1" dirty="0">
                <a:ln w="11430"/>
                <a:solidFill>
                  <a:srgbClr val="0070C0"/>
                </a:solidFill>
                <a:effectLst>
                  <a:outerShdw blurRad="50800" dist="39000" dir="5460000" algn="tl">
                    <a:srgbClr val="000000">
                      <a:alpha val="38000"/>
                    </a:srgbClr>
                  </a:outerShdw>
                </a:effectLst>
              </a:rPr>
              <a:t>under Grace</a:t>
            </a:r>
            <a:br>
              <a:rPr lang="en-US" sz="3600" b="1" dirty="0">
                <a:ln w="11430"/>
                <a:solidFill>
                  <a:srgbClr val="0070C0"/>
                </a:solidFill>
                <a:effectLst>
                  <a:outerShdw blurRad="50800" dist="39000" dir="5460000" algn="tl">
                    <a:srgbClr val="000000">
                      <a:alpha val="38000"/>
                    </a:srgbClr>
                  </a:outerShdw>
                </a:effectLst>
              </a:rPr>
            </a:br>
            <a:r>
              <a:rPr lang="en-US" sz="3600" b="1" dirty="0">
                <a:ln w="11430"/>
                <a:solidFill>
                  <a:srgbClr val="0070C0"/>
                </a:solidFill>
                <a:effectLst>
                  <a:outerShdw blurRad="50800" dist="39000" dir="5460000" algn="tl">
                    <a:srgbClr val="000000">
                      <a:alpha val="38000"/>
                    </a:srgbClr>
                  </a:outerShdw>
                </a:effectLst>
              </a:rPr>
              <a:t>in the</a:t>
            </a:r>
            <a:br>
              <a:rPr lang="en-US" sz="3600" b="1" dirty="0">
                <a:ln w="11430"/>
                <a:solidFill>
                  <a:srgbClr val="0070C0"/>
                </a:solidFill>
                <a:effectLst>
                  <a:outerShdw blurRad="50800" dist="39000" dir="5460000" algn="tl">
                    <a:srgbClr val="000000">
                      <a:alpha val="38000"/>
                    </a:srgbClr>
                  </a:outerShdw>
                </a:effectLst>
              </a:rPr>
            </a:br>
            <a:r>
              <a:rPr lang="en-US" sz="3600" b="1" dirty="0">
                <a:ln w="11430"/>
                <a:solidFill>
                  <a:srgbClr val="0070C0"/>
                </a:solidFill>
                <a:effectLst>
                  <a:outerShdw blurRad="50800" dist="39000" dir="5460000" algn="tl">
                    <a:srgbClr val="000000">
                      <a:alpha val="38000"/>
                    </a:srgbClr>
                  </a:outerShdw>
                </a:effectLst>
              </a:rPr>
              <a:t>NEW Testament!</a:t>
            </a:r>
          </a:p>
        </p:txBody>
      </p:sp>
      <p:sp>
        <p:nvSpPr>
          <p:cNvPr id="10" name="Rectangle 9"/>
          <p:cNvSpPr/>
          <p:nvPr/>
        </p:nvSpPr>
        <p:spPr>
          <a:xfrm>
            <a:off x="4814297" y="3124200"/>
            <a:ext cx="2715807" cy="923330"/>
          </a:xfrm>
          <a:prstGeom prst="rect">
            <a:avLst/>
          </a:prstGeom>
          <a:noFill/>
        </p:spPr>
        <p:txBody>
          <a:bodyPr wrap="none" lIns="91440" tIns="45720" rIns="91440" bIns="45720">
            <a:spAutoFit/>
            <a:scene3d>
              <a:camera prst="orthographicFront"/>
              <a:lightRig rig="threePt" dir="t"/>
            </a:scene3d>
            <a:sp3d extrusionH="57150">
              <a:bevelT h="25400" prst="softRound"/>
            </a:sp3d>
          </a:bodyPr>
          <a:lstStyle/>
          <a:p>
            <a:pPr algn="ctr"/>
            <a:r>
              <a:rPr lang="en-US" sz="5400" b="1" dirty="0">
                <a:ln w="1905">
                  <a:solidFill>
                    <a:schemeClr val="tx1">
                      <a:lumMod val="65000"/>
                      <a:lumOff val="35000"/>
                    </a:schemeClr>
                  </a:solidFill>
                </a:ln>
                <a:solidFill>
                  <a:schemeClr val="accent2">
                    <a:lumMod val="75000"/>
                  </a:schemeClr>
                </a:solidFill>
                <a:effectLst>
                  <a:outerShdw blurRad="50800" dist="38100" dir="5400000" algn="t" rotWithShape="0">
                    <a:prstClr val="black">
                      <a:alpha val="40000"/>
                    </a:prstClr>
                  </a:outerShdw>
                </a:effectLst>
                <a:latin typeface="Ravie" pitchFamily="82" charset="0"/>
                <a:cs typeface="Raavi" pitchFamily="34" charset="0"/>
              </a:rPr>
              <a:t>Why?</a:t>
            </a:r>
            <a:endParaRPr lang="en-US" sz="5400" b="1" dirty="0">
              <a:ln w="1905">
                <a:solidFill>
                  <a:schemeClr val="tx1">
                    <a:lumMod val="65000"/>
                    <a:lumOff val="35000"/>
                  </a:schemeClr>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outerShdw blurRad="50800" dist="38100" dir="5400000" algn="t" rotWithShape="0">
                  <a:prstClr val="black">
                    <a:alpha val="40000"/>
                  </a:prstClr>
                </a:outerShdw>
              </a:effectLst>
              <a:latin typeface="Ravie" pitchFamily="82" charset="0"/>
              <a:cs typeface="Raavi" pitchFamily="34" charset="0"/>
            </a:endParaRPr>
          </a:p>
        </p:txBody>
      </p:sp>
      <p:sp>
        <p:nvSpPr>
          <p:cNvPr id="11" name="Slide Number Placeholder 10"/>
          <p:cNvSpPr>
            <a:spLocks noGrp="1"/>
          </p:cNvSpPr>
          <p:nvPr>
            <p:ph type="sldNum" sz="quarter" idx="12"/>
          </p:nvPr>
        </p:nvSpPr>
        <p:spPr>
          <a:xfrm>
            <a:off x="8610600" y="6356350"/>
            <a:ext cx="3383298" cy="365125"/>
          </a:xfrm>
        </p:spPr>
        <p:txBody>
          <a:bodyPr/>
          <a:lstStyle/>
          <a:p>
            <a:fld id="{F2947BD7-BFCA-451C-BF15-406394F9F347}" type="slidenum">
              <a:rPr lang="en-US" smtClean="0">
                <a:solidFill>
                  <a:schemeClr val="tx1"/>
                </a:solidFill>
              </a:rPr>
              <a:t>17</a:t>
            </a:fld>
            <a:endParaRPr lang="en-US" dirty="0">
              <a:solidFill>
                <a:schemeClr val="tx1"/>
              </a:solidFill>
            </a:endParaRPr>
          </a:p>
        </p:txBody>
      </p:sp>
      <p:sp>
        <p:nvSpPr>
          <p:cNvPr id="13" name="Title 2"/>
          <p:cNvSpPr txBox="1">
            <a:spLocks/>
          </p:cNvSpPr>
          <p:nvPr/>
        </p:nvSpPr>
        <p:spPr>
          <a:xfrm>
            <a:off x="268448" y="82140"/>
            <a:ext cx="11617004" cy="1401287"/>
          </a:xfrm>
          <a:prstGeom prst="rect">
            <a:avLst/>
          </a:prstGeom>
        </p:spPr>
        <p:txBody>
          <a:bodyPr vert="horz" lIns="91440" tIns="45720" rIns="91440" bIns="45720" rtlCol="0" anchor="ctr">
            <a:noAutofit/>
            <a:scene3d>
              <a:camera prst="orthographicFront"/>
              <a:lightRig rig="threePt" dir="t"/>
            </a:scene3d>
            <a:sp3d extrusionH="57150">
              <a:bevelT h="25400" prst="softRound"/>
            </a:sp3d>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dirty="0">
                <a:ln>
                  <a:solidFill>
                    <a:sysClr val="windowText" lastClr="000000"/>
                  </a:solidFill>
                </a:ln>
                <a:gradFill flip="none" rotWithShape="1">
                  <a:gsLst>
                    <a:gs pos="4000">
                      <a:srgbClr val="FF0000"/>
                    </a:gs>
                    <a:gs pos="43000">
                      <a:srgbClr val="FFFF00"/>
                    </a:gs>
                    <a:gs pos="23000">
                      <a:srgbClr val="CC3300"/>
                    </a:gs>
                    <a:gs pos="62000">
                      <a:srgbClr val="00B050"/>
                    </a:gs>
                    <a:gs pos="80000">
                      <a:srgbClr val="00B0F0"/>
                    </a:gs>
                    <a:gs pos="98000">
                      <a:srgbClr val="7030A0"/>
                    </a:gs>
                  </a:gsLst>
                  <a:lin ang="0" scaled="1"/>
                  <a:tileRect/>
                </a:gradFill>
                <a:latin typeface="Cooper Black" panose="0208090404030B020404" pitchFamily="18" charset="0"/>
              </a:rPr>
              <a:t> The question is:  </a:t>
            </a:r>
            <a:r>
              <a:rPr lang="en-US" sz="4800" dirty="0">
                <a:ln>
                  <a:solidFill>
                    <a:srgbClr val="002060"/>
                  </a:solidFill>
                </a:ln>
                <a:gradFill flip="none" rotWithShape="1">
                  <a:gsLst>
                    <a:gs pos="4000">
                      <a:srgbClr val="FF0000"/>
                    </a:gs>
                    <a:gs pos="43000">
                      <a:srgbClr val="FFFF00"/>
                    </a:gs>
                    <a:gs pos="23000">
                      <a:srgbClr val="CC3300"/>
                    </a:gs>
                    <a:gs pos="62000">
                      <a:srgbClr val="00B050"/>
                    </a:gs>
                    <a:gs pos="80000">
                      <a:srgbClr val="00B0F0"/>
                    </a:gs>
                    <a:gs pos="98000">
                      <a:srgbClr val="7030A0"/>
                    </a:gs>
                  </a:gsLst>
                  <a:lin ang="0" scaled="1"/>
                  <a:tileRect/>
                </a:gradFill>
                <a:latin typeface="Cooper Black" panose="0208090404030B020404" pitchFamily="18" charset="0"/>
              </a:rPr>
              <a:t>Old &amp; New Covenants According to </a:t>
            </a:r>
            <a:r>
              <a:rPr lang="en-US" sz="4800" dirty="0">
                <a:ln>
                  <a:solidFill>
                    <a:srgbClr val="002060"/>
                  </a:solidFill>
                </a:ln>
                <a:solidFill>
                  <a:srgbClr val="777777"/>
                </a:solidFill>
                <a:latin typeface="Cooper Black" panose="0208090404030B020404" pitchFamily="18" charset="0"/>
              </a:rPr>
              <a:t>“</a:t>
            </a:r>
            <a:r>
              <a:rPr lang="en-US" sz="4800" u="sng" dirty="0">
                <a:ln>
                  <a:solidFill>
                    <a:srgbClr val="002060"/>
                  </a:solidFill>
                </a:ln>
                <a:solidFill>
                  <a:srgbClr val="777777"/>
                </a:solidFill>
                <a:latin typeface="Cooper Black" panose="0208090404030B020404" pitchFamily="18" charset="0"/>
              </a:rPr>
              <a:t>who</a:t>
            </a:r>
            <a:r>
              <a:rPr lang="en-US" sz="4800" dirty="0">
                <a:ln>
                  <a:solidFill>
                    <a:srgbClr val="002060"/>
                  </a:solidFill>
                </a:ln>
                <a:solidFill>
                  <a:srgbClr val="777777"/>
                </a:solidFill>
                <a:latin typeface="Cooper Black" panose="0208090404030B020404" pitchFamily="18" charset="0"/>
              </a:rPr>
              <a:t>”</a:t>
            </a:r>
            <a:r>
              <a:rPr lang="en-US" sz="4800" dirty="0">
                <a:ln>
                  <a:solidFill>
                    <a:srgbClr val="002060"/>
                  </a:solidFill>
                </a:ln>
                <a:gradFill flip="none" rotWithShape="1">
                  <a:gsLst>
                    <a:gs pos="4000">
                      <a:srgbClr val="FF0000"/>
                    </a:gs>
                    <a:gs pos="43000">
                      <a:srgbClr val="FFFF00"/>
                    </a:gs>
                    <a:gs pos="23000">
                      <a:srgbClr val="CC3300"/>
                    </a:gs>
                    <a:gs pos="62000">
                      <a:srgbClr val="00B050"/>
                    </a:gs>
                    <a:gs pos="80000">
                      <a:srgbClr val="00B0F0"/>
                    </a:gs>
                    <a:gs pos="98000">
                      <a:srgbClr val="7030A0"/>
                    </a:gs>
                  </a:gsLst>
                  <a:lin ang="0" scaled="1"/>
                  <a:tileRect/>
                </a:gradFill>
                <a:latin typeface="Cooper Black" panose="0208090404030B020404" pitchFamily="18" charset="0"/>
              </a:rPr>
              <a:t>?</a:t>
            </a:r>
            <a:endParaRPr lang="en-CA" sz="4800" dirty="0">
              <a:ln>
                <a:solidFill>
                  <a:srgbClr val="002060"/>
                </a:solidFill>
              </a:ln>
              <a:gradFill flip="none" rotWithShape="1">
                <a:gsLst>
                  <a:gs pos="4000">
                    <a:srgbClr val="FF0000"/>
                  </a:gs>
                  <a:gs pos="43000">
                    <a:srgbClr val="FFFF00"/>
                  </a:gs>
                  <a:gs pos="23000">
                    <a:srgbClr val="CC3300"/>
                  </a:gs>
                  <a:gs pos="62000">
                    <a:srgbClr val="00B050"/>
                  </a:gs>
                  <a:gs pos="80000">
                    <a:srgbClr val="00B0F0"/>
                  </a:gs>
                  <a:gs pos="98000">
                    <a:srgbClr val="7030A0"/>
                  </a:gs>
                </a:gsLst>
                <a:lin ang="0" scaled="1"/>
                <a:tileRect/>
              </a:gradFill>
              <a:latin typeface="Cooper Black" panose="0208090404030B020404" pitchFamily="18" charset="0"/>
            </a:endParaRPr>
          </a:p>
        </p:txBody>
      </p:sp>
      <p:sp>
        <p:nvSpPr>
          <p:cNvPr id="2" name="Title 2">
            <a:extLst>
              <a:ext uri="{FF2B5EF4-FFF2-40B4-BE49-F238E27FC236}">
                <a16:creationId xmlns:a16="http://schemas.microsoft.com/office/drawing/2014/main" id="{5AF25BD3-A8C0-C11E-7B07-43BA27CADD93}"/>
              </a:ext>
            </a:extLst>
          </p:cNvPr>
          <p:cNvSpPr txBox="1">
            <a:spLocks/>
          </p:cNvSpPr>
          <p:nvPr/>
        </p:nvSpPr>
        <p:spPr>
          <a:xfrm>
            <a:off x="-572275" y="4472027"/>
            <a:ext cx="3849149" cy="1401287"/>
          </a:xfrm>
          <a:prstGeom prst="rect">
            <a:avLst/>
          </a:prstGeom>
        </p:spPr>
        <p:txBody>
          <a:bodyPr vert="horz" lIns="91440" tIns="45720" rIns="91440" bIns="45720" rtlCol="0" anchor="ctr">
            <a:prstTxWarp prst="textArchUp">
              <a:avLst/>
            </a:prstTxWarp>
            <a:noAutofit/>
            <a:scene3d>
              <a:camera prst="orthographicFront"/>
              <a:lightRig rig="threePt" dir="t"/>
            </a:scene3d>
            <a:sp3d extrusionH="57150">
              <a:bevelT h="25400" prst="softRound"/>
            </a:sp3d>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dirty="0">
                <a:ln>
                  <a:solidFill>
                    <a:sysClr val="windowText" lastClr="000000"/>
                  </a:solidFill>
                </a:ln>
                <a:gradFill flip="none" rotWithShape="1">
                  <a:gsLst>
                    <a:gs pos="4000">
                      <a:srgbClr val="FF0000"/>
                    </a:gs>
                    <a:gs pos="43000">
                      <a:srgbClr val="FFFF00"/>
                    </a:gs>
                    <a:gs pos="23000">
                      <a:srgbClr val="CC3300"/>
                    </a:gs>
                    <a:gs pos="62000">
                      <a:srgbClr val="00B050"/>
                    </a:gs>
                    <a:gs pos="80000">
                      <a:srgbClr val="00B0F0"/>
                    </a:gs>
                    <a:gs pos="98000">
                      <a:srgbClr val="7030A0"/>
                    </a:gs>
                  </a:gsLst>
                  <a:lin ang="0" scaled="1"/>
                  <a:tileRect/>
                </a:gradFill>
                <a:latin typeface="Cooper Black" panose="0208090404030B020404" pitchFamily="18" charset="0"/>
              </a:rPr>
              <a:t>  </a:t>
            </a:r>
            <a:r>
              <a:rPr lang="en-US" sz="2800" dirty="0">
                <a:ln>
                  <a:solidFill>
                    <a:sysClr val="windowText" lastClr="000000"/>
                  </a:solidFill>
                </a:ln>
                <a:gradFill flip="none" rotWithShape="1">
                  <a:gsLst>
                    <a:gs pos="4000">
                      <a:srgbClr val="FF0000"/>
                    </a:gs>
                    <a:gs pos="43000">
                      <a:srgbClr val="FFFF00"/>
                    </a:gs>
                    <a:gs pos="23000">
                      <a:srgbClr val="CC3300"/>
                    </a:gs>
                    <a:gs pos="62000">
                      <a:srgbClr val="00B050"/>
                    </a:gs>
                    <a:gs pos="80000">
                      <a:srgbClr val="00B0F0"/>
                    </a:gs>
                    <a:gs pos="98000">
                      <a:srgbClr val="7030A0"/>
                    </a:gs>
                  </a:gsLst>
                  <a:lin ang="0" scaled="1"/>
                  <a:tileRect/>
                </a:gradFill>
                <a:latin typeface="Cooper Black" panose="0208090404030B020404" pitchFamily="18" charset="0"/>
              </a:rPr>
              <a:t>Most Believe</a:t>
            </a:r>
            <a:br>
              <a:rPr lang="en-US" sz="2800" dirty="0">
                <a:ln>
                  <a:solidFill>
                    <a:sysClr val="windowText" lastClr="000000"/>
                  </a:solidFill>
                </a:ln>
                <a:gradFill flip="none" rotWithShape="1">
                  <a:gsLst>
                    <a:gs pos="4000">
                      <a:srgbClr val="FF0000"/>
                    </a:gs>
                    <a:gs pos="43000">
                      <a:srgbClr val="FFFF00"/>
                    </a:gs>
                    <a:gs pos="23000">
                      <a:srgbClr val="CC3300"/>
                    </a:gs>
                    <a:gs pos="62000">
                      <a:srgbClr val="00B050"/>
                    </a:gs>
                    <a:gs pos="80000">
                      <a:srgbClr val="00B0F0"/>
                    </a:gs>
                    <a:gs pos="98000">
                      <a:srgbClr val="7030A0"/>
                    </a:gs>
                  </a:gsLst>
                  <a:lin ang="0" scaled="1"/>
                  <a:tileRect/>
                </a:gradFill>
                <a:latin typeface="Cooper Black" panose="0208090404030B020404" pitchFamily="18" charset="0"/>
              </a:rPr>
            </a:br>
            <a:r>
              <a:rPr lang="en-US" sz="2800" dirty="0">
                <a:ln>
                  <a:solidFill>
                    <a:sysClr val="windowText" lastClr="000000"/>
                  </a:solidFill>
                </a:ln>
                <a:gradFill flip="none" rotWithShape="1">
                  <a:gsLst>
                    <a:gs pos="4000">
                      <a:srgbClr val="FF0000"/>
                    </a:gs>
                    <a:gs pos="43000">
                      <a:srgbClr val="FFFF00"/>
                    </a:gs>
                    <a:gs pos="23000">
                      <a:srgbClr val="CC3300"/>
                    </a:gs>
                    <a:gs pos="62000">
                      <a:srgbClr val="00B050"/>
                    </a:gs>
                    <a:gs pos="80000">
                      <a:srgbClr val="00B0F0"/>
                    </a:gs>
                    <a:gs pos="98000">
                      <a:srgbClr val="7030A0"/>
                    </a:gs>
                  </a:gsLst>
                  <a:lin ang="0" scaled="1"/>
                  <a:tileRect/>
                </a:gradFill>
                <a:latin typeface="Cooper Black" panose="0208090404030B020404" pitchFamily="18" charset="0"/>
              </a:rPr>
              <a:t>“covenant”</a:t>
            </a:r>
            <a:br>
              <a:rPr lang="en-US" sz="2800" dirty="0">
                <a:ln>
                  <a:solidFill>
                    <a:sysClr val="windowText" lastClr="000000"/>
                  </a:solidFill>
                </a:ln>
                <a:gradFill flip="none" rotWithShape="1">
                  <a:gsLst>
                    <a:gs pos="4000">
                      <a:srgbClr val="FF0000"/>
                    </a:gs>
                    <a:gs pos="43000">
                      <a:srgbClr val="FFFF00"/>
                    </a:gs>
                    <a:gs pos="23000">
                      <a:srgbClr val="CC3300"/>
                    </a:gs>
                    <a:gs pos="62000">
                      <a:srgbClr val="00B050"/>
                    </a:gs>
                    <a:gs pos="80000">
                      <a:srgbClr val="00B0F0"/>
                    </a:gs>
                    <a:gs pos="98000">
                      <a:srgbClr val="7030A0"/>
                    </a:gs>
                  </a:gsLst>
                  <a:lin ang="0" scaled="1"/>
                  <a:tileRect/>
                </a:gradFill>
                <a:latin typeface="Cooper Black" panose="0208090404030B020404" pitchFamily="18" charset="0"/>
              </a:rPr>
            </a:br>
            <a:r>
              <a:rPr lang="en-US" sz="2800" dirty="0">
                <a:ln>
                  <a:solidFill>
                    <a:sysClr val="windowText" lastClr="000000"/>
                  </a:solidFill>
                </a:ln>
                <a:gradFill flip="none" rotWithShape="1">
                  <a:gsLst>
                    <a:gs pos="4000">
                      <a:srgbClr val="FF0000"/>
                    </a:gs>
                    <a:gs pos="43000">
                      <a:srgbClr val="FFFF00"/>
                    </a:gs>
                    <a:gs pos="23000">
                      <a:srgbClr val="CC3300"/>
                    </a:gs>
                    <a:gs pos="62000">
                      <a:srgbClr val="00B050"/>
                    </a:gs>
                    <a:gs pos="80000">
                      <a:srgbClr val="00B0F0"/>
                    </a:gs>
                    <a:gs pos="98000">
                      <a:srgbClr val="7030A0"/>
                    </a:gs>
                  </a:gsLst>
                  <a:lin ang="0" scaled="1"/>
                  <a:tileRect/>
                </a:gradFill>
                <a:latin typeface="Cooper Black" panose="0208090404030B020404" pitchFamily="18" charset="0"/>
              </a:rPr>
              <a:t>only means</a:t>
            </a:r>
            <a:br>
              <a:rPr lang="en-US" sz="2800" dirty="0">
                <a:ln>
                  <a:solidFill>
                    <a:sysClr val="windowText" lastClr="000000"/>
                  </a:solidFill>
                </a:ln>
                <a:gradFill flip="none" rotWithShape="1">
                  <a:gsLst>
                    <a:gs pos="4000">
                      <a:srgbClr val="FF0000"/>
                    </a:gs>
                    <a:gs pos="43000">
                      <a:srgbClr val="FFFF00"/>
                    </a:gs>
                    <a:gs pos="23000">
                      <a:srgbClr val="CC3300"/>
                    </a:gs>
                    <a:gs pos="62000">
                      <a:srgbClr val="00B050"/>
                    </a:gs>
                    <a:gs pos="80000">
                      <a:srgbClr val="00B0F0"/>
                    </a:gs>
                    <a:gs pos="98000">
                      <a:srgbClr val="7030A0"/>
                    </a:gs>
                  </a:gsLst>
                  <a:lin ang="0" scaled="1"/>
                  <a:tileRect/>
                </a:gradFill>
                <a:latin typeface="Cooper Black" panose="0208090404030B020404" pitchFamily="18" charset="0"/>
              </a:rPr>
            </a:br>
            <a:r>
              <a:rPr lang="en-US" sz="2800" dirty="0">
                <a:ln>
                  <a:solidFill>
                    <a:sysClr val="windowText" lastClr="000000"/>
                  </a:solidFill>
                </a:ln>
                <a:gradFill flip="none" rotWithShape="1">
                  <a:gsLst>
                    <a:gs pos="4000">
                      <a:srgbClr val="FF0000"/>
                    </a:gs>
                    <a:gs pos="43000">
                      <a:srgbClr val="FFFF00"/>
                    </a:gs>
                    <a:gs pos="23000">
                      <a:srgbClr val="CC3300"/>
                    </a:gs>
                    <a:gs pos="62000">
                      <a:srgbClr val="00B050"/>
                    </a:gs>
                    <a:gs pos="80000">
                      <a:srgbClr val="00B0F0"/>
                    </a:gs>
                    <a:gs pos="98000">
                      <a:srgbClr val="7030A0"/>
                    </a:gs>
                  </a:gsLst>
                  <a:lin ang="0" scaled="1"/>
                  <a:tileRect/>
                </a:gradFill>
                <a:latin typeface="Cooper Black" panose="0208090404030B020404" pitchFamily="18" charset="0"/>
              </a:rPr>
              <a:t>“the law”  </a:t>
            </a:r>
            <a:endParaRPr lang="en-CA" sz="4800" dirty="0">
              <a:ln>
                <a:solidFill>
                  <a:srgbClr val="002060"/>
                </a:solidFill>
              </a:ln>
              <a:gradFill flip="none" rotWithShape="1">
                <a:gsLst>
                  <a:gs pos="4000">
                    <a:srgbClr val="FF0000"/>
                  </a:gs>
                  <a:gs pos="43000">
                    <a:srgbClr val="FFFF00"/>
                  </a:gs>
                  <a:gs pos="23000">
                    <a:srgbClr val="CC3300"/>
                  </a:gs>
                  <a:gs pos="62000">
                    <a:srgbClr val="00B050"/>
                  </a:gs>
                  <a:gs pos="80000">
                    <a:srgbClr val="00B0F0"/>
                  </a:gs>
                  <a:gs pos="98000">
                    <a:srgbClr val="7030A0"/>
                  </a:gs>
                </a:gsLst>
                <a:lin ang="0" scaled="1"/>
                <a:tileRect/>
              </a:gradFill>
              <a:latin typeface="Cooper Black" panose="0208090404030B020404" pitchFamily="18" charset="0"/>
            </a:endParaRPr>
          </a:p>
        </p:txBody>
      </p:sp>
    </p:spTree>
    <p:extLst>
      <p:ext uri="{BB962C8B-B14F-4D97-AF65-F5344CB8AC3E}">
        <p14:creationId xmlns:p14="http://schemas.microsoft.com/office/powerpoint/2010/main" val="2479218456"/>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47" presetClass="entr" presetSubtype="0"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1000"/>
                                        <p:tgtEl>
                                          <p:spTgt spid="8"/>
                                        </p:tgtEl>
                                      </p:cBhvr>
                                    </p:animEffect>
                                    <p:anim calcmode="lin" valueType="num">
                                      <p:cBhvr>
                                        <p:cTn id="21" dur="1000" fill="hold"/>
                                        <p:tgtEl>
                                          <p:spTgt spid="8"/>
                                        </p:tgtEl>
                                        <p:attrNameLst>
                                          <p:attrName>ppt_x</p:attrName>
                                        </p:attrNameLst>
                                      </p:cBhvr>
                                      <p:tavLst>
                                        <p:tav tm="0">
                                          <p:val>
                                            <p:strVal val="#ppt_x"/>
                                          </p:val>
                                        </p:tav>
                                        <p:tav tm="100000">
                                          <p:val>
                                            <p:strVal val="#ppt_x"/>
                                          </p:val>
                                        </p:tav>
                                      </p:tavLst>
                                    </p:anim>
                                    <p:anim calcmode="lin" valueType="num">
                                      <p:cBhvr>
                                        <p:cTn id="22"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anim calcmode="lin" valueType="num">
                                      <p:cBhvr>
                                        <p:cTn id="28" dur="1000" fill="hold"/>
                                        <p:tgtEl>
                                          <p:spTgt spid="7"/>
                                        </p:tgtEl>
                                        <p:attrNameLst>
                                          <p:attrName>ppt_x</p:attrName>
                                        </p:attrNameLst>
                                      </p:cBhvr>
                                      <p:tavLst>
                                        <p:tav tm="0">
                                          <p:val>
                                            <p:strVal val="#ppt_x"/>
                                          </p:val>
                                        </p:tav>
                                        <p:tav tm="100000">
                                          <p:val>
                                            <p:strVal val="#ppt_x"/>
                                          </p:val>
                                        </p:tav>
                                      </p:tavLst>
                                    </p:anim>
                                    <p:anim calcmode="lin" valueType="num">
                                      <p:cBhvr>
                                        <p:cTn id="29" dur="1000" fill="hold"/>
                                        <p:tgtEl>
                                          <p:spTgt spid="7"/>
                                        </p:tgtEl>
                                        <p:attrNameLst>
                                          <p:attrName>ppt_y</p:attrName>
                                        </p:attrNameLst>
                                      </p:cBhvr>
                                      <p:tavLst>
                                        <p:tav tm="0">
                                          <p:val>
                                            <p:strVal val="#ppt_y+.1"/>
                                          </p:val>
                                        </p:tav>
                                        <p:tav tm="100000">
                                          <p:val>
                                            <p:strVal val="#ppt_y"/>
                                          </p:val>
                                        </p:tav>
                                      </p:tavLst>
                                    </p:anim>
                                  </p:childTnLst>
                                </p:cTn>
                              </p:par>
                            </p:childTnLst>
                          </p:cTn>
                        </p:par>
                        <p:par>
                          <p:cTn id="30" fill="hold">
                            <p:stCondLst>
                              <p:cond delay="1000"/>
                            </p:stCondLst>
                            <p:childTnLst>
                              <p:par>
                                <p:cTn id="31" presetID="47" presetClass="entr" presetSubtype="0"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1000"/>
                                        <p:tgtEl>
                                          <p:spTgt spid="9"/>
                                        </p:tgtEl>
                                      </p:cBhvr>
                                    </p:animEffect>
                                    <p:anim calcmode="lin" valueType="num">
                                      <p:cBhvr>
                                        <p:cTn id="34" dur="1000" fill="hold"/>
                                        <p:tgtEl>
                                          <p:spTgt spid="9"/>
                                        </p:tgtEl>
                                        <p:attrNameLst>
                                          <p:attrName>ppt_x</p:attrName>
                                        </p:attrNameLst>
                                      </p:cBhvr>
                                      <p:tavLst>
                                        <p:tav tm="0">
                                          <p:val>
                                            <p:strVal val="#ppt_x"/>
                                          </p:val>
                                        </p:tav>
                                        <p:tav tm="100000">
                                          <p:val>
                                            <p:strVal val="#ppt_x"/>
                                          </p:val>
                                        </p:tav>
                                      </p:tavLst>
                                    </p:anim>
                                    <p:anim calcmode="lin" valueType="num">
                                      <p:cBhvr>
                                        <p:cTn id="35" dur="1000" fill="hold"/>
                                        <p:tgtEl>
                                          <p:spTgt spid="9"/>
                                        </p:tgtEl>
                                        <p:attrNameLst>
                                          <p:attrName>ppt_y</p:attrName>
                                        </p:attrNameLst>
                                      </p:cBhvr>
                                      <p:tavLst>
                                        <p:tav tm="0">
                                          <p:val>
                                            <p:strVal val="#ppt_y-.1"/>
                                          </p:val>
                                        </p:tav>
                                        <p:tav tm="100000">
                                          <p:val>
                                            <p:strVal val="#ppt_y"/>
                                          </p:val>
                                        </p:tav>
                                      </p:tavLst>
                                    </p:anim>
                                  </p:childTnLst>
                                </p:cTn>
                              </p:par>
                            </p:childTnLst>
                          </p:cTn>
                        </p:par>
                        <p:par>
                          <p:cTn id="36" fill="hold">
                            <p:stCondLst>
                              <p:cond delay="2000"/>
                            </p:stCondLst>
                            <p:childTnLst>
                              <p:par>
                                <p:cTn id="37" presetID="26" presetClass="entr" presetSubtype="0" fill="hold" grpId="0" nodeType="afterEffect">
                                  <p:stCondLst>
                                    <p:cond delay="750"/>
                                  </p:stCondLst>
                                  <p:childTnLst>
                                    <p:set>
                                      <p:cBhvr>
                                        <p:cTn id="38" dur="1" fill="hold">
                                          <p:stCondLst>
                                            <p:cond delay="0"/>
                                          </p:stCondLst>
                                        </p:cTn>
                                        <p:tgtEl>
                                          <p:spTgt spid="10"/>
                                        </p:tgtEl>
                                        <p:attrNameLst>
                                          <p:attrName>style.visibility</p:attrName>
                                        </p:attrNameLst>
                                      </p:cBhvr>
                                      <p:to>
                                        <p:strVal val="visible"/>
                                      </p:to>
                                    </p:set>
                                    <p:animEffect transition="in" filter="wipe(down)">
                                      <p:cBhvr>
                                        <p:cTn id="39" dur="580">
                                          <p:stCondLst>
                                            <p:cond delay="0"/>
                                          </p:stCondLst>
                                        </p:cTn>
                                        <p:tgtEl>
                                          <p:spTgt spid="10"/>
                                        </p:tgtEl>
                                      </p:cBhvr>
                                    </p:animEffect>
                                    <p:anim calcmode="lin" valueType="num">
                                      <p:cBhvr>
                                        <p:cTn id="40"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45" dur="26">
                                          <p:stCondLst>
                                            <p:cond delay="650"/>
                                          </p:stCondLst>
                                        </p:cTn>
                                        <p:tgtEl>
                                          <p:spTgt spid="10"/>
                                        </p:tgtEl>
                                      </p:cBhvr>
                                      <p:to x="100000" y="60000"/>
                                    </p:animScale>
                                    <p:animScale>
                                      <p:cBhvr>
                                        <p:cTn id="46" dur="166" decel="50000">
                                          <p:stCondLst>
                                            <p:cond delay="676"/>
                                          </p:stCondLst>
                                        </p:cTn>
                                        <p:tgtEl>
                                          <p:spTgt spid="10"/>
                                        </p:tgtEl>
                                      </p:cBhvr>
                                      <p:to x="100000" y="100000"/>
                                    </p:animScale>
                                    <p:animScale>
                                      <p:cBhvr>
                                        <p:cTn id="47" dur="26">
                                          <p:stCondLst>
                                            <p:cond delay="1312"/>
                                          </p:stCondLst>
                                        </p:cTn>
                                        <p:tgtEl>
                                          <p:spTgt spid="10"/>
                                        </p:tgtEl>
                                      </p:cBhvr>
                                      <p:to x="100000" y="80000"/>
                                    </p:animScale>
                                    <p:animScale>
                                      <p:cBhvr>
                                        <p:cTn id="48" dur="166" decel="50000">
                                          <p:stCondLst>
                                            <p:cond delay="1338"/>
                                          </p:stCondLst>
                                        </p:cTn>
                                        <p:tgtEl>
                                          <p:spTgt spid="10"/>
                                        </p:tgtEl>
                                      </p:cBhvr>
                                      <p:to x="100000" y="100000"/>
                                    </p:animScale>
                                    <p:animScale>
                                      <p:cBhvr>
                                        <p:cTn id="49" dur="26">
                                          <p:stCondLst>
                                            <p:cond delay="1642"/>
                                          </p:stCondLst>
                                        </p:cTn>
                                        <p:tgtEl>
                                          <p:spTgt spid="10"/>
                                        </p:tgtEl>
                                      </p:cBhvr>
                                      <p:to x="100000" y="90000"/>
                                    </p:animScale>
                                    <p:animScale>
                                      <p:cBhvr>
                                        <p:cTn id="50" dur="166" decel="50000">
                                          <p:stCondLst>
                                            <p:cond delay="1668"/>
                                          </p:stCondLst>
                                        </p:cTn>
                                        <p:tgtEl>
                                          <p:spTgt spid="10"/>
                                        </p:tgtEl>
                                      </p:cBhvr>
                                      <p:to x="100000" y="100000"/>
                                    </p:animScale>
                                    <p:animScale>
                                      <p:cBhvr>
                                        <p:cTn id="51" dur="26">
                                          <p:stCondLst>
                                            <p:cond delay="1808"/>
                                          </p:stCondLst>
                                        </p:cTn>
                                        <p:tgtEl>
                                          <p:spTgt spid="10"/>
                                        </p:tgtEl>
                                      </p:cBhvr>
                                      <p:to x="100000" y="95000"/>
                                    </p:animScale>
                                    <p:animScale>
                                      <p:cBhvr>
                                        <p:cTn id="52" dur="166" decel="50000">
                                          <p:stCondLst>
                                            <p:cond delay="1834"/>
                                          </p:stCondLst>
                                        </p:cTn>
                                        <p:tgtEl>
                                          <p:spTgt spid="1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40000"/>
                <a:lumOff val="60000"/>
                <a:alpha val="40000"/>
              </a:schemeClr>
            </a:gs>
            <a:gs pos="33000">
              <a:schemeClr val="accent4">
                <a:lumMod val="47000"/>
                <a:lumOff val="53000"/>
                <a:alpha val="46000"/>
              </a:schemeClr>
            </a:gs>
            <a:gs pos="74000">
              <a:schemeClr val="accent1">
                <a:lumMod val="45000"/>
                <a:lumOff val="55000"/>
                <a:alpha val="53000"/>
              </a:schemeClr>
            </a:gs>
            <a:gs pos="100000">
              <a:srgbClr val="FF0000">
                <a:alpha val="19000"/>
              </a:srgbClr>
            </a:gs>
          </a:gsLst>
          <a:lin ang="5400000" scaled="1"/>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610600" y="6356350"/>
            <a:ext cx="3374254" cy="365125"/>
          </a:xfrm>
        </p:spPr>
        <p:txBody>
          <a:bodyPr/>
          <a:lstStyle/>
          <a:p>
            <a:fld id="{385F3E72-97D8-4E0E-8DB2-A67F030E614A}" type="slidenum">
              <a:rPr lang="en-US" smtClean="0">
                <a:solidFill>
                  <a:schemeClr val="tx1"/>
                </a:solidFill>
              </a:rPr>
              <a:t>18</a:t>
            </a:fld>
            <a:endParaRPr lang="en-US" dirty="0">
              <a:solidFill>
                <a:schemeClr val="tx1"/>
              </a:solidFill>
            </a:endParaRPr>
          </a:p>
        </p:txBody>
      </p:sp>
      <p:pic>
        <p:nvPicPr>
          <p:cNvPr id="3" name="Picture 3" descr="C:\Users\Rae\Desktop\Mel [cf] Priesthood &amp; Faifer\umbrella 1.pn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848600" y="1139890"/>
            <a:ext cx="3657600" cy="3508310"/>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5" name="Content Placeholder 2"/>
          <p:cNvSpPr txBox="1">
            <a:spLocks/>
          </p:cNvSpPr>
          <p:nvPr/>
        </p:nvSpPr>
        <p:spPr>
          <a:xfrm>
            <a:off x="476250" y="5924550"/>
            <a:ext cx="11029949" cy="609600"/>
          </a:xfrm>
          <a:prstGeom prst="roundRect">
            <a:avLst/>
          </a:prstGeom>
          <a:solidFill>
            <a:schemeClr val="accent4">
              <a:lumMod val="20000"/>
              <a:lumOff val="80000"/>
            </a:schemeClr>
          </a:solidFill>
          <a:scene3d>
            <a:camera prst="orthographicFront"/>
            <a:lightRig rig="threePt" dir="t"/>
          </a:scene3d>
          <a:sp3d>
            <a:bevelT w="152400" h="50800" prst="softRound"/>
          </a:sp3d>
        </p:spPr>
        <p:style>
          <a:lnRef idx="0">
            <a:schemeClr val="accent2"/>
          </a:lnRef>
          <a:fillRef idx="3">
            <a:schemeClr val="accent2"/>
          </a:fillRef>
          <a:effectRef idx="3">
            <a:schemeClr val="accent2"/>
          </a:effectRef>
          <a:fontRef idx="minor">
            <a:schemeClr val="lt1"/>
          </a:fontRef>
        </p:style>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marL="0" indent="0" algn="ctr">
              <a:buFont typeface="Arial" panose="020B0604020202020204" pitchFamily="34" charset="0"/>
              <a:buNone/>
            </a:pPr>
            <a:r>
              <a:rPr lang="en-US" sz="3600" b="1" dirty="0">
                <a:solidFill>
                  <a:srgbClr val="002060"/>
                </a:solidFill>
              </a:rPr>
              <a:t>Everyone should be asking the question:  </a:t>
            </a:r>
            <a:r>
              <a:rPr lang="en-US" sz="3600" b="1" dirty="0">
                <a:ln>
                  <a:solidFill>
                    <a:srgbClr val="002060"/>
                  </a:solidFill>
                </a:ln>
                <a:solidFill>
                  <a:srgbClr val="FF0000"/>
                </a:solidFill>
              </a:rPr>
              <a:t>“Is this true?”</a:t>
            </a:r>
          </a:p>
        </p:txBody>
      </p:sp>
      <p:pic>
        <p:nvPicPr>
          <p:cNvPr id="6" name="Picture 3" descr="C:\Users\Rae\Desktop\umbrella old 2.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1461" y="152400"/>
            <a:ext cx="4822061" cy="4572001"/>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7" name="Rectangle 6"/>
          <p:cNvSpPr/>
          <p:nvPr/>
        </p:nvSpPr>
        <p:spPr>
          <a:xfrm>
            <a:off x="400435" y="3505200"/>
            <a:ext cx="3425554" cy="2308324"/>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cap="none" spc="0" dirty="0">
                <a:ln w="11430"/>
                <a:solidFill>
                  <a:schemeClr val="tx1">
                    <a:lumMod val="75000"/>
                    <a:lumOff val="25000"/>
                  </a:schemeClr>
                </a:solidFill>
                <a:effectLst>
                  <a:outerShdw blurRad="50800" dist="39000" dir="5460000" algn="tl">
                    <a:srgbClr val="000000">
                      <a:alpha val="38000"/>
                    </a:srgbClr>
                  </a:outerShdw>
                </a:effectLst>
              </a:rPr>
              <a:t>We’re no longer</a:t>
            </a:r>
          </a:p>
          <a:p>
            <a:pPr algn="ctr"/>
            <a:r>
              <a:rPr lang="en-US" sz="3600" b="1" cap="none" spc="0" dirty="0">
                <a:ln w="11430"/>
                <a:solidFill>
                  <a:schemeClr val="tx1">
                    <a:lumMod val="75000"/>
                    <a:lumOff val="25000"/>
                  </a:schemeClr>
                </a:solidFill>
                <a:effectLst>
                  <a:outerShdw blurRad="50800" dist="39000" dir="5460000" algn="tl">
                    <a:srgbClr val="000000">
                      <a:alpha val="38000"/>
                    </a:srgbClr>
                  </a:outerShdw>
                </a:effectLst>
              </a:rPr>
              <a:t>under the Law[s]</a:t>
            </a:r>
            <a:br>
              <a:rPr lang="en-US" sz="3600" b="1" cap="none" spc="0" dirty="0">
                <a:ln w="11430"/>
                <a:solidFill>
                  <a:schemeClr val="tx1">
                    <a:lumMod val="75000"/>
                    <a:lumOff val="25000"/>
                  </a:schemeClr>
                </a:solidFill>
                <a:effectLst>
                  <a:outerShdw blurRad="50800" dist="39000" dir="5460000" algn="tl">
                    <a:srgbClr val="000000">
                      <a:alpha val="38000"/>
                    </a:srgbClr>
                  </a:outerShdw>
                </a:effectLst>
              </a:rPr>
            </a:br>
            <a:r>
              <a:rPr lang="en-US" sz="3600" b="1" cap="none" spc="0" dirty="0">
                <a:ln w="11430"/>
                <a:solidFill>
                  <a:schemeClr val="tx1">
                    <a:lumMod val="75000"/>
                    <a:lumOff val="25000"/>
                  </a:schemeClr>
                </a:solidFill>
                <a:effectLst>
                  <a:outerShdw blurRad="50800" dist="39000" dir="5460000" algn="tl">
                    <a:srgbClr val="000000">
                      <a:alpha val="38000"/>
                    </a:srgbClr>
                  </a:outerShdw>
                </a:effectLst>
              </a:rPr>
              <a:t>of the OLD </a:t>
            </a:r>
            <a:br>
              <a:rPr lang="en-US" sz="3600" b="1" cap="none" spc="0" dirty="0">
                <a:ln w="11430"/>
                <a:solidFill>
                  <a:schemeClr val="tx1">
                    <a:lumMod val="75000"/>
                    <a:lumOff val="25000"/>
                  </a:schemeClr>
                </a:solidFill>
                <a:effectLst>
                  <a:outerShdw blurRad="50800" dist="39000" dir="5460000" algn="tl">
                    <a:srgbClr val="000000">
                      <a:alpha val="38000"/>
                    </a:srgbClr>
                  </a:outerShdw>
                </a:effectLst>
              </a:rPr>
            </a:br>
            <a:r>
              <a:rPr lang="en-US" sz="3600" b="1" cap="none" spc="0" dirty="0">
                <a:ln w="11430"/>
                <a:solidFill>
                  <a:schemeClr val="tx1">
                    <a:lumMod val="75000"/>
                    <a:lumOff val="25000"/>
                  </a:schemeClr>
                </a:solidFill>
                <a:effectLst>
                  <a:outerShdw blurRad="50800" dist="39000" dir="5460000" algn="tl">
                    <a:srgbClr val="000000">
                      <a:alpha val="38000"/>
                    </a:srgbClr>
                  </a:outerShdw>
                </a:effectLst>
              </a:rPr>
              <a:t>Testament!</a:t>
            </a:r>
          </a:p>
        </p:txBody>
      </p:sp>
      <p:pic>
        <p:nvPicPr>
          <p:cNvPr id="8" name="Picture 2" descr="C:\Users\Rae\Documents\A CF Desktop Feb 2021\Art for CCC\Art 3.2b Bronson rebuttal\cross face closeup edit.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972050" y="2095500"/>
            <a:ext cx="2301875" cy="1752600"/>
          </a:xfrm>
          <a:prstGeom prst="ellipse">
            <a:avLst/>
          </a:prstGeom>
          <a:ln w="63500" cap="rnd">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9" name="Rectangle 8"/>
          <p:cNvSpPr/>
          <p:nvPr/>
        </p:nvSpPr>
        <p:spPr>
          <a:xfrm>
            <a:off x="457200" y="216560"/>
            <a:ext cx="11296650" cy="923330"/>
          </a:xfrm>
          <a:prstGeom prst="rect">
            <a:avLst/>
          </a:prstGeom>
          <a:noFill/>
        </p:spPr>
        <p:txBody>
          <a:bodyPr wrap="square" lIns="91440" tIns="45720" rIns="91440" bIns="45720">
            <a:spAutoFit/>
            <a:scene3d>
              <a:camera prst="orthographicFront"/>
              <a:lightRig rig="threePt" dir="t"/>
            </a:scene3d>
            <a:sp3d extrusionH="57150">
              <a:bevelT h="25400" prst="softRound"/>
            </a:sp3d>
          </a:bodyPr>
          <a:lstStyle/>
          <a:p>
            <a:pPr algn="ctr"/>
            <a:r>
              <a:rPr lang="en-US" sz="5400" b="1" cap="none" spc="0" dirty="0">
                <a:ln w="1905">
                  <a:solidFill>
                    <a:schemeClr val="tx1">
                      <a:lumMod val="65000"/>
                      <a:lumOff val="35000"/>
                    </a:schemeClr>
                  </a:solidFill>
                </a:ln>
                <a:solidFill>
                  <a:schemeClr val="accent2">
                    <a:lumMod val="75000"/>
                  </a:schemeClr>
                </a:solidFill>
                <a:effectLst>
                  <a:outerShdw blurRad="50800" dist="38100" dir="5400000" algn="t" rotWithShape="0">
                    <a:prstClr val="black">
                      <a:alpha val="40000"/>
                    </a:prstClr>
                  </a:outerShdw>
                </a:effectLst>
                <a:latin typeface="Ravie" pitchFamily="82" charset="0"/>
                <a:cs typeface="Raavi" pitchFamily="34" charset="0"/>
              </a:rPr>
              <a:t>Because of this!</a:t>
            </a:r>
          </a:p>
        </p:txBody>
      </p:sp>
      <p:sp>
        <p:nvSpPr>
          <p:cNvPr id="10" name="Rectangle 9"/>
          <p:cNvSpPr/>
          <p:nvPr/>
        </p:nvSpPr>
        <p:spPr>
          <a:xfrm>
            <a:off x="8304010" y="3505200"/>
            <a:ext cx="2747868" cy="2308324"/>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cap="none" spc="0" dirty="0">
                <a:ln w="11430"/>
                <a:solidFill>
                  <a:srgbClr val="0070C0"/>
                </a:solidFill>
                <a:effectLst>
                  <a:outerShdw blurRad="50800" dist="39000" dir="5460000" algn="tl">
                    <a:srgbClr val="000000">
                      <a:alpha val="38000"/>
                    </a:srgbClr>
                  </a:outerShdw>
                </a:effectLst>
              </a:rPr>
              <a:t>Finally all are</a:t>
            </a:r>
          </a:p>
          <a:p>
            <a:pPr algn="ctr"/>
            <a:r>
              <a:rPr lang="en-US" sz="3600" b="1" cap="none" spc="0" dirty="0">
                <a:ln w="11430"/>
                <a:solidFill>
                  <a:srgbClr val="0070C0"/>
                </a:solidFill>
                <a:effectLst>
                  <a:outerShdw blurRad="50800" dist="39000" dir="5460000" algn="tl">
                    <a:srgbClr val="000000">
                      <a:alpha val="38000"/>
                    </a:srgbClr>
                  </a:outerShdw>
                </a:effectLst>
              </a:rPr>
              <a:t>under Grace</a:t>
            </a:r>
            <a:br>
              <a:rPr lang="en-US" sz="3600" b="1" cap="none" spc="0" dirty="0">
                <a:ln w="11430"/>
                <a:solidFill>
                  <a:srgbClr val="0070C0"/>
                </a:solidFill>
                <a:effectLst>
                  <a:outerShdw blurRad="50800" dist="39000" dir="5460000" algn="tl">
                    <a:srgbClr val="000000">
                      <a:alpha val="38000"/>
                    </a:srgbClr>
                  </a:outerShdw>
                </a:effectLst>
              </a:rPr>
            </a:br>
            <a:r>
              <a:rPr lang="en-US" sz="3600" b="1" cap="none" spc="0" dirty="0">
                <a:ln w="11430"/>
                <a:solidFill>
                  <a:srgbClr val="0070C0"/>
                </a:solidFill>
                <a:effectLst>
                  <a:outerShdw blurRad="50800" dist="39000" dir="5460000" algn="tl">
                    <a:srgbClr val="000000">
                      <a:alpha val="38000"/>
                    </a:srgbClr>
                  </a:outerShdw>
                </a:effectLst>
              </a:rPr>
              <a:t>in the NEW</a:t>
            </a:r>
            <a:br>
              <a:rPr lang="en-US" sz="3600" b="1" cap="none" spc="0" dirty="0">
                <a:ln w="11430"/>
                <a:solidFill>
                  <a:srgbClr val="0070C0"/>
                </a:solidFill>
                <a:effectLst>
                  <a:outerShdw blurRad="50800" dist="39000" dir="5460000" algn="tl">
                    <a:srgbClr val="000000">
                      <a:alpha val="38000"/>
                    </a:srgbClr>
                  </a:outerShdw>
                </a:effectLst>
              </a:rPr>
            </a:br>
            <a:r>
              <a:rPr lang="en-US" sz="3600" b="1" cap="none" spc="0" dirty="0">
                <a:ln w="11430"/>
                <a:solidFill>
                  <a:srgbClr val="0070C0"/>
                </a:solidFill>
                <a:effectLst>
                  <a:outerShdw blurRad="50800" dist="39000" dir="5460000" algn="tl">
                    <a:srgbClr val="000000">
                      <a:alpha val="38000"/>
                    </a:srgbClr>
                  </a:outerShdw>
                </a:effectLst>
              </a:rPr>
              <a:t>Testament!</a:t>
            </a:r>
          </a:p>
        </p:txBody>
      </p:sp>
      <p:pic>
        <p:nvPicPr>
          <p:cNvPr id="11" name="Picture 14" descr="D:\1. Art - Main File\People\confused man 624.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803775" y="4109442"/>
            <a:ext cx="2638424" cy="1649015"/>
          </a:xfrm>
          <a:prstGeom prst="ellipse">
            <a:avLst/>
          </a:prstGeom>
          <a:ln w="63500" cap="rnd">
            <a:solidFill>
              <a:schemeClr val="accent1">
                <a:lumMod val="75000"/>
              </a:schemeClr>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9366666"/>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750" fill="hold"/>
                                        <p:tgtEl>
                                          <p:spTgt spid="8"/>
                                        </p:tgtEl>
                                        <p:attrNameLst>
                                          <p:attrName>ppt_w</p:attrName>
                                        </p:attrNameLst>
                                      </p:cBhvr>
                                      <p:tavLst>
                                        <p:tav tm="0">
                                          <p:val>
                                            <p:fltVal val="0"/>
                                          </p:val>
                                        </p:tav>
                                        <p:tav tm="100000">
                                          <p:val>
                                            <p:strVal val="#ppt_w"/>
                                          </p:val>
                                        </p:tav>
                                      </p:tavLst>
                                    </p:anim>
                                    <p:anim calcmode="lin" valueType="num">
                                      <p:cBhvr>
                                        <p:cTn id="8" dur="1750" fill="hold"/>
                                        <p:tgtEl>
                                          <p:spTgt spid="8"/>
                                        </p:tgtEl>
                                        <p:attrNameLst>
                                          <p:attrName>ppt_h</p:attrName>
                                        </p:attrNameLst>
                                      </p:cBhvr>
                                      <p:tavLst>
                                        <p:tav tm="0">
                                          <p:val>
                                            <p:fltVal val="0"/>
                                          </p:val>
                                        </p:tav>
                                        <p:tav tm="100000">
                                          <p:val>
                                            <p:strVal val="#ppt_h"/>
                                          </p:val>
                                        </p:tav>
                                      </p:tavLst>
                                    </p:anim>
                                    <p:animEffect transition="in" filter="fade">
                                      <p:cBhvr>
                                        <p:cTn id="9" dur="1750"/>
                                        <p:tgtEl>
                                          <p:spTgt spid="8"/>
                                        </p:tgtEl>
                                      </p:cBhvr>
                                    </p:animEffect>
                                  </p:childTnLst>
                                </p:cTn>
                              </p:par>
                            </p:childTnLst>
                          </p:cTn>
                        </p:par>
                        <p:par>
                          <p:cTn id="10" fill="hold">
                            <p:stCondLst>
                              <p:cond delay="1750"/>
                            </p:stCondLst>
                            <p:childTnLst>
                              <p:par>
                                <p:cTn id="11" presetID="53" presetClass="entr" presetSubtype="16" fill="hold" grpId="0" nodeType="afterEffect">
                                  <p:stCondLst>
                                    <p:cond delay="100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fltVal val="0"/>
                                          </p:val>
                                        </p:tav>
                                        <p:tav tm="100000">
                                          <p:val>
                                            <p:strVal val="#ppt_w"/>
                                          </p:val>
                                        </p:tav>
                                      </p:tavLst>
                                    </p:anim>
                                    <p:anim calcmode="lin" valueType="num">
                                      <p:cBhvr>
                                        <p:cTn id="14" dur="1000" fill="hold"/>
                                        <p:tgtEl>
                                          <p:spTgt spid="7"/>
                                        </p:tgtEl>
                                        <p:attrNameLst>
                                          <p:attrName>ppt_h</p:attrName>
                                        </p:attrNameLst>
                                      </p:cBhvr>
                                      <p:tavLst>
                                        <p:tav tm="0">
                                          <p:val>
                                            <p:fltVal val="0"/>
                                          </p:val>
                                        </p:tav>
                                        <p:tav tm="100000">
                                          <p:val>
                                            <p:strVal val="#ppt_h"/>
                                          </p:val>
                                        </p:tav>
                                      </p:tavLst>
                                    </p:anim>
                                    <p:animEffect transition="in" filter="fade">
                                      <p:cBhvr>
                                        <p:cTn id="15" dur="1000"/>
                                        <p:tgtEl>
                                          <p:spTgt spid="7"/>
                                        </p:tgtEl>
                                      </p:cBhvr>
                                    </p:animEffect>
                                  </p:childTnLst>
                                </p:cTn>
                              </p:par>
                            </p:childTnLst>
                          </p:cTn>
                        </p:par>
                        <p:par>
                          <p:cTn id="16" fill="hold">
                            <p:stCondLst>
                              <p:cond delay="3750"/>
                            </p:stCondLst>
                            <p:childTnLst>
                              <p:par>
                                <p:cTn id="17" presetID="53" presetClass="entr" presetSubtype="16" fill="hold" grpId="0" nodeType="afterEffect">
                                  <p:stCondLst>
                                    <p:cond delay="1000"/>
                                  </p:stCondLst>
                                  <p:childTnLst>
                                    <p:set>
                                      <p:cBhvr>
                                        <p:cTn id="18" dur="1" fill="hold">
                                          <p:stCondLst>
                                            <p:cond delay="0"/>
                                          </p:stCondLst>
                                        </p:cTn>
                                        <p:tgtEl>
                                          <p:spTgt spid="10"/>
                                        </p:tgtEl>
                                        <p:attrNameLst>
                                          <p:attrName>style.visibility</p:attrName>
                                        </p:attrNameLst>
                                      </p:cBhvr>
                                      <p:to>
                                        <p:strVal val="visible"/>
                                      </p:to>
                                    </p:set>
                                    <p:anim calcmode="lin" valueType="num">
                                      <p:cBhvr>
                                        <p:cTn id="19" dur="1000" fill="hold"/>
                                        <p:tgtEl>
                                          <p:spTgt spid="10"/>
                                        </p:tgtEl>
                                        <p:attrNameLst>
                                          <p:attrName>ppt_w</p:attrName>
                                        </p:attrNameLst>
                                      </p:cBhvr>
                                      <p:tavLst>
                                        <p:tav tm="0">
                                          <p:val>
                                            <p:fltVal val="0"/>
                                          </p:val>
                                        </p:tav>
                                        <p:tav tm="100000">
                                          <p:val>
                                            <p:strVal val="#ppt_w"/>
                                          </p:val>
                                        </p:tav>
                                      </p:tavLst>
                                    </p:anim>
                                    <p:anim calcmode="lin" valueType="num">
                                      <p:cBhvr>
                                        <p:cTn id="20" dur="1000" fill="hold"/>
                                        <p:tgtEl>
                                          <p:spTgt spid="10"/>
                                        </p:tgtEl>
                                        <p:attrNameLst>
                                          <p:attrName>ppt_h</p:attrName>
                                        </p:attrNameLst>
                                      </p:cBhvr>
                                      <p:tavLst>
                                        <p:tav tm="0">
                                          <p:val>
                                            <p:fltVal val="0"/>
                                          </p:val>
                                        </p:tav>
                                        <p:tav tm="100000">
                                          <p:val>
                                            <p:strVal val="#ppt_h"/>
                                          </p:val>
                                        </p:tav>
                                      </p:tavLst>
                                    </p:anim>
                                    <p:animEffect transition="in" filter="fade">
                                      <p:cBhvr>
                                        <p:cTn id="21" dur="1000"/>
                                        <p:tgtEl>
                                          <p:spTgt spid="10"/>
                                        </p:tgtEl>
                                      </p:cBhvr>
                                    </p:animEffect>
                                  </p:childTnLst>
                                </p:cTn>
                              </p:par>
                            </p:childTnLst>
                          </p:cTn>
                        </p:par>
                        <p:par>
                          <p:cTn id="22" fill="hold">
                            <p:stCondLst>
                              <p:cond delay="5750"/>
                            </p:stCondLst>
                            <p:childTnLst>
                              <p:par>
                                <p:cTn id="23" presetID="16" presetClass="entr" presetSubtype="21" fill="hold" nodeType="afterEffect">
                                  <p:stCondLst>
                                    <p:cond delay="500"/>
                                  </p:stCondLst>
                                  <p:childTnLst>
                                    <p:set>
                                      <p:cBhvr>
                                        <p:cTn id="24" dur="1" fill="hold">
                                          <p:stCondLst>
                                            <p:cond delay="0"/>
                                          </p:stCondLst>
                                        </p:cTn>
                                        <p:tgtEl>
                                          <p:spTgt spid="5">
                                            <p:txEl>
                                              <p:pRg st="0" end="0"/>
                                            </p:txEl>
                                          </p:spTgt>
                                        </p:tgtEl>
                                        <p:attrNameLst>
                                          <p:attrName>style.visibility</p:attrName>
                                        </p:attrNameLst>
                                      </p:cBhvr>
                                      <p:to>
                                        <p:strVal val="visible"/>
                                      </p:to>
                                    </p:set>
                                    <p:animEffect transition="in" filter="barn(inVertical)">
                                      <p:cBhvr>
                                        <p:cTn id="25" dur="1000"/>
                                        <p:tgtEl>
                                          <p:spTgt spid="5">
                                            <p:txEl>
                                              <p:pRg st="0" end="0"/>
                                            </p:txEl>
                                          </p:spTgt>
                                        </p:tgtEl>
                                      </p:cBhvr>
                                    </p:animEffect>
                                  </p:childTnLst>
                                </p:cTn>
                              </p:par>
                            </p:childTnLst>
                          </p:cTn>
                        </p:par>
                        <p:par>
                          <p:cTn id="26" fill="hold">
                            <p:stCondLst>
                              <p:cond delay="7250"/>
                            </p:stCondLst>
                            <p:childTnLst>
                              <p:par>
                                <p:cTn id="27" presetID="53" presetClass="entr" presetSubtype="16" fill="hold" nodeType="afterEffect">
                                  <p:stCondLst>
                                    <p:cond delay="250"/>
                                  </p:stCondLst>
                                  <p:childTnLst>
                                    <p:set>
                                      <p:cBhvr>
                                        <p:cTn id="28" dur="1" fill="hold">
                                          <p:stCondLst>
                                            <p:cond delay="0"/>
                                          </p:stCondLst>
                                        </p:cTn>
                                        <p:tgtEl>
                                          <p:spTgt spid="11"/>
                                        </p:tgtEl>
                                        <p:attrNameLst>
                                          <p:attrName>style.visibility</p:attrName>
                                        </p:attrNameLst>
                                      </p:cBhvr>
                                      <p:to>
                                        <p:strVal val="visible"/>
                                      </p:to>
                                    </p:set>
                                    <p:anim calcmode="lin" valueType="num">
                                      <p:cBhvr>
                                        <p:cTn id="29" dur="750" fill="hold"/>
                                        <p:tgtEl>
                                          <p:spTgt spid="11"/>
                                        </p:tgtEl>
                                        <p:attrNameLst>
                                          <p:attrName>ppt_w</p:attrName>
                                        </p:attrNameLst>
                                      </p:cBhvr>
                                      <p:tavLst>
                                        <p:tav tm="0">
                                          <p:val>
                                            <p:fltVal val="0"/>
                                          </p:val>
                                        </p:tav>
                                        <p:tav tm="100000">
                                          <p:val>
                                            <p:strVal val="#ppt_w"/>
                                          </p:val>
                                        </p:tav>
                                      </p:tavLst>
                                    </p:anim>
                                    <p:anim calcmode="lin" valueType="num">
                                      <p:cBhvr>
                                        <p:cTn id="30" dur="750" fill="hold"/>
                                        <p:tgtEl>
                                          <p:spTgt spid="11"/>
                                        </p:tgtEl>
                                        <p:attrNameLst>
                                          <p:attrName>ppt_h</p:attrName>
                                        </p:attrNameLst>
                                      </p:cBhvr>
                                      <p:tavLst>
                                        <p:tav tm="0">
                                          <p:val>
                                            <p:fltVal val="0"/>
                                          </p:val>
                                        </p:tav>
                                        <p:tav tm="100000">
                                          <p:val>
                                            <p:strVal val="#ppt_h"/>
                                          </p:val>
                                        </p:tav>
                                      </p:tavLst>
                                    </p:anim>
                                    <p:animEffect transition="in" filter="fade">
                                      <p:cBhvr>
                                        <p:cTn id="31" dur="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flip="none" rotWithShape="1">
          <a:gsLst>
            <a:gs pos="2000">
              <a:srgbClr val="FBE4AE"/>
            </a:gs>
            <a:gs pos="13000">
              <a:srgbClr val="BD922A"/>
            </a:gs>
            <a:gs pos="52000">
              <a:srgbClr val="FBE4AE"/>
            </a:gs>
            <a:gs pos="87000">
              <a:srgbClr val="A28949"/>
            </a:gs>
            <a:gs pos="97000">
              <a:srgbClr val="FAE3B7"/>
            </a:gs>
          </a:gsLst>
          <a:path path="circle">
            <a:fillToRect t="100000" r="100000"/>
          </a:path>
          <a:tileRect l="-100000" b="-100000"/>
        </a:gradFill>
        <a:effectLst/>
      </p:bgPr>
    </p:bg>
    <p:spTree>
      <p:nvGrpSpPr>
        <p:cNvPr id="1" name=""/>
        <p:cNvGrpSpPr/>
        <p:nvPr/>
      </p:nvGrpSpPr>
      <p:grpSpPr>
        <a:xfrm>
          <a:off x="0" y="0"/>
          <a:ext cx="0" cy="0"/>
          <a:chOff x="0" y="0"/>
          <a:chExt cx="0" cy="0"/>
        </a:xfrm>
      </p:grpSpPr>
      <p:sp>
        <p:nvSpPr>
          <p:cNvPr id="5" name="Content Placeholder 4"/>
          <p:cNvSpPr>
            <a:spLocks noGrp="1"/>
          </p:cNvSpPr>
          <p:nvPr>
            <p:ph sz="half" idx="1"/>
          </p:nvPr>
        </p:nvSpPr>
        <p:spPr>
          <a:xfrm>
            <a:off x="462116" y="1147199"/>
            <a:ext cx="5547852" cy="4889807"/>
          </a:xfrm>
        </p:spPr>
        <p:txBody>
          <a:bodyPr>
            <a:normAutofit fontScale="92500" lnSpcReduction="20000"/>
            <a:scene3d>
              <a:camera prst="orthographicFront"/>
              <a:lightRig rig="threePt" dir="t"/>
            </a:scene3d>
            <a:sp3d extrusionH="57150">
              <a:bevelT w="38100" h="38100" prst="angle"/>
            </a:sp3d>
          </a:bodyPr>
          <a:lstStyle/>
          <a:p>
            <a:r>
              <a:rPr lang="en-US" dirty="0"/>
              <a:t>This will be a short introductory study around the Melki-</a:t>
            </a:r>
            <a:r>
              <a:rPr lang="en-US" dirty="0" err="1"/>
              <a:t>Tzedeq</a:t>
            </a:r>
            <a:r>
              <a:rPr lang="en-US" dirty="0"/>
              <a:t> Priesthood and a few related areas that are very important for our understanding of </a:t>
            </a:r>
            <a:r>
              <a:rPr lang="en-US" b="1" dirty="0">
                <a:solidFill>
                  <a:srgbClr val="0070C0"/>
                </a:solidFill>
              </a:rPr>
              <a:t>Yahuah’s</a:t>
            </a:r>
            <a:r>
              <a:rPr lang="en-US" dirty="0"/>
              <a:t> perfect requirements for </a:t>
            </a:r>
            <a:br>
              <a:rPr lang="en-US" dirty="0"/>
            </a:br>
            <a:r>
              <a:rPr lang="en-US" dirty="0"/>
              <a:t>His people in these last days of </a:t>
            </a:r>
            <a:br>
              <a:rPr lang="en-US" dirty="0"/>
            </a:br>
            <a:r>
              <a:rPr lang="en-US" dirty="0"/>
              <a:t>earth’s history.</a:t>
            </a:r>
          </a:p>
          <a:p>
            <a:r>
              <a:rPr lang="en-US" b="1" dirty="0">
                <a:solidFill>
                  <a:srgbClr val="0070C0"/>
                </a:solidFill>
              </a:rPr>
              <a:t>Acts 3:21 </a:t>
            </a:r>
            <a:r>
              <a:rPr lang="en-US" dirty="0"/>
              <a:t>reveals there will be a time </a:t>
            </a:r>
            <a:r>
              <a:rPr lang="en-US" b="1" dirty="0">
                <a:solidFill>
                  <a:srgbClr val="0070C0"/>
                </a:solidFill>
              </a:rPr>
              <a:t>“of restoration of all things” </a:t>
            </a:r>
            <a:r>
              <a:rPr lang="en-US" dirty="0"/>
              <a:t>– things that have been spoken of by </a:t>
            </a:r>
            <a:r>
              <a:rPr lang="en-US" b="1" dirty="0">
                <a:solidFill>
                  <a:srgbClr val="0070C0"/>
                </a:solidFill>
              </a:rPr>
              <a:t>Yahuah’s</a:t>
            </a:r>
            <a:r>
              <a:rPr lang="en-US" dirty="0"/>
              <a:t> prophets since the beginning of time.  That time is now!</a:t>
            </a:r>
          </a:p>
          <a:p>
            <a:r>
              <a:rPr lang="en-US" dirty="0"/>
              <a:t>Some “things” have been legally terminated and will not be restored – such as </a:t>
            </a:r>
            <a:r>
              <a:rPr lang="en-US" b="1" dirty="0">
                <a:solidFill>
                  <a:srgbClr val="FF0000"/>
                </a:solidFill>
              </a:rPr>
              <a:t>animal sacrifices.</a:t>
            </a:r>
          </a:p>
        </p:txBody>
      </p:sp>
      <p:sp>
        <p:nvSpPr>
          <p:cNvPr id="6" name="Content Placeholder 5"/>
          <p:cNvSpPr>
            <a:spLocks noGrp="1"/>
          </p:cNvSpPr>
          <p:nvPr>
            <p:ph sz="half" idx="2"/>
          </p:nvPr>
        </p:nvSpPr>
        <p:spPr>
          <a:xfrm>
            <a:off x="6128657" y="1128939"/>
            <a:ext cx="5640556" cy="4937564"/>
          </a:xfrm>
        </p:spPr>
        <p:txBody>
          <a:bodyPr>
            <a:normAutofit fontScale="92500" lnSpcReduction="20000"/>
          </a:bodyPr>
          <a:lstStyle/>
          <a:p>
            <a:r>
              <a:rPr lang="en-US" dirty="0"/>
              <a:t>Also, there are many “things” that have been lost through the ages that do need to be restored for our full restoration in relationship to </a:t>
            </a:r>
            <a:r>
              <a:rPr lang="en-US" b="1" dirty="0">
                <a:solidFill>
                  <a:srgbClr val="0070C0"/>
                </a:solidFill>
              </a:rPr>
              <a:t>Yahuah.</a:t>
            </a:r>
          </a:p>
          <a:p>
            <a:r>
              <a:rPr lang="en-US" dirty="0"/>
              <a:t>The study of the Melki-</a:t>
            </a:r>
            <a:r>
              <a:rPr lang="en-US" dirty="0" err="1"/>
              <a:t>Tzedeq</a:t>
            </a:r>
            <a:r>
              <a:rPr lang="en-US" dirty="0"/>
              <a:t> Priesthood shows with clarity </a:t>
            </a:r>
            <a:r>
              <a:rPr lang="en-US" b="1" u="sng" dirty="0"/>
              <a:t>what</a:t>
            </a:r>
            <a:r>
              <a:rPr lang="en-US" dirty="0"/>
              <a:t> needs to be restored – what the words are of the everlasting covenant and </a:t>
            </a:r>
            <a:r>
              <a:rPr lang="en-US" b="1" u="sng" dirty="0"/>
              <a:t>where</a:t>
            </a:r>
            <a:r>
              <a:rPr lang="en-US" dirty="0"/>
              <a:t> to find these words. </a:t>
            </a:r>
          </a:p>
          <a:p>
            <a:r>
              <a:rPr lang="en-US" dirty="0"/>
              <a:t>The study on the </a:t>
            </a:r>
            <a:r>
              <a:rPr lang="en-US" dirty="0" err="1"/>
              <a:t>Aharonic</a:t>
            </a:r>
            <a:r>
              <a:rPr lang="en-US" dirty="0"/>
              <a:t> Priesthood shows with clarity the temporary covenant that has been fulfilled with  </a:t>
            </a:r>
            <a:r>
              <a:rPr lang="en-US" b="1" dirty="0">
                <a:solidFill>
                  <a:srgbClr val="0070C0"/>
                </a:solidFill>
              </a:rPr>
              <a:t>Yahusha’s</a:t>
            </a:r>
            <a:r>
              <a:rPr lang="en-US" dirty="0"/>
              <a:t> death – what those words are and where to find these words.</a:t>
            </a:r>
          </a:p>
        </p:txBody>
      </p:sp>
      <p:sp>
        <p:nvSpPr>
          <p:cNvPr id="2" name="Slide Number Placeholder 1"/>
          <p:cNvSpPr>
            <a:spLocks noGrp="1"/>
          </p:cNvSpPr>
          <p:nvPr>
            <p:ph type="sldNum" sz="quarter" idx="12"/>
          </p:nvPr>
        </p:nvSpPr>
        <p:spPr>
          <a:xfrm>
            <a:off x="8610599" y="6356350"/>
            <a:ext cx="3450771" cy="365125"/>
          </a:xfrm>
        </p:spPr>
        <p:txBody>
          <a:bodyPr/>
          <a:lstStyle/>
          <a:p>
            <a:fld id="{385F3E72-97D8-4E0E-8DB2-A67F030E614A}" type="slidenum">
              <a:rPr lang="en-US" smtClean="0">
                <a:solidFill>
                  <a:schemeClr val="tx1"/>
                </a:solidFill>
              </a:rPr>
              <a:t>19</a:t>
            </a:fld>
            <a:endParaRPr lang="en-US" dirty="0">
              <a:solidFill>
                <a:schemeClr val="tx1"/>
              </a:solidFill>
            </a:endParaRPr>
          </a:p>
        </p:txBody>
      </p:sp>
      <p:sp>
        <p:nvSpPr>
          <p:cNvPr id="3" name="Rectangle 2"/>
          <p:cNvSpPr/>
          <p:nvPr/>
        </p:nvSpPr>
        <p:spPr>
          <a:xfrm>
            <a:off x="103766" y="5734373"/>
            <a:ext cx="12049782" cy="954107"/>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algn="ctr"/>
            <a:r>
              <a:rPr lang="en-US" sz="2800" b="1" dirty="0">
                <a:ln w="1905"/>
                <a:solidFill>
                  <a:srgbClr val="0070C0"/>
                </a:solidFill>
                <a:effectLst>
                  <a:innerShdw blurRad="69850" dist="43180" dir="5400000">
                    <a:srgbClr val="000000">
                      <a:alpha val="65000"/>
                    </a:srgbClr>
                  </a:innerShdw>
                </a:effectLst>
              </a:rPr>
              <a:t>Both priesthoods are important operating independently.  Both have a purpose and should be fully understood including two very important books.</a:t>
            </a:r>
            <a:endParaRPr lang="en-US" sz="2800" b="1" cap="none" spc="0" dirty="0">
              <a:ln w="1905"/>
              <a:solidFill>
                <a:srgbClr val="0070C0"/>
              </a:solidFill>
              <a:effectLst>
                <a:innerShdw blurRad="69850" dist="43180" dir="5400000">
                  <a:srgbClr val="000000">
                    <a:alpha val="65000"/>
                  </a:srgbClr>
                </a:innerShdw>
              </a:effectLst>
            </a:endParaRPr>
          </a:p>
        </p:txBody>
      </p:sp>
      <p:sp>
        <p:nvSpPr>
          <p:cNvPr id="7" name="Subtitle 2"/>
          <p:cNvSpPr txBox="1">
            <a:spLocks/>
          </p:cNvSpPr>
          <p:nvPr/>
        </p:nvSpPr>
        <p:spPr>
          <a:xfrm>
            <a:off x="1566286" y="179474"/>
            <a:ext cx="8887364" cy="804542"/>
          </a:xfrm>
          <a:prstGeom prst="homePlate">
            <a:avLst>
              <a:gd name="adj" fmla="val 18681"/>
            </a:avLst>
          </a:prstGeom>
          <a:blipFill dpi="0" rotWithShape="1">
            <a:blip r:embed="rId2" cstate="print">
              <a:extLst>
                <a:ext uri="{28A0092B-C50C-407E-A947-70E740481C1C}">
                  <a14:useLocalDpi xmlns:a14="http://schemas.microsoft.com/office/drawing/2010/main"/>
                </a:ext>
              </a:extLst>
            </a:blip>
            <a:srcRect/>
            <a:stretch>
              <a:fillRect/>
            </a:stretch>
          </a:blipFill>
          <a:ln w="5715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lIns="91440" tIns="45720" rIns="91440" bIns="45720" rtlCol="0" anchor="ctr">
            <a:noAutofit/>
            <a:sp3d extrusionH="57150">
              <a:bevelT w="38100" h="38100" prst="convex"/>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4400" b="1" spc="50" dirty="0">
                <a:ln w="12700" cmpd="sng">
                  <a:solidFill>
                    <a:schemeClr val="accent6">
                      <a:satMod val="120000"/>
                      <a:shade val="80000"/>
                    </a:schemeClr>
                  </a:solidFill>
                  <a:prstDash val="solid"/>
                </a:ln>
                <a:solidFill>
                  <a:srgbClr val="8F45C7"/>
                </a:solidFill>
                <a:effectLst>
                  <a:glow rad="101600">
                    <a:schemeClr val="accent4">
                      <a:lumMod val="20000"/>
                      <a:lumOff val="80000"/>
                      <a:alpha val="94000"/>
                    </a:schemeClr>
                  </a:glow>
                </a:effectLst>
              </a:rPr>
              <a:t>What is this Study all About?</a:t>
            </a:r>
            <a:endParaRPr lang="en-US" sz="4200" b="1" spc="50" dirty="0">
              <a:ln w="12700" cmpd="sng">
                <a:solidFill>
                  <a:schemeClr val="accent6">
                    <a:satMod val="120000"/>
                    <a:shade val="80000"/>
                  </a:schemeClr>
                </a:solidFill>
                <a:prstDash val="solid"/>
              </a:ln>
              <a:solidFill>
                <a:srgbClr val="8F45C7"/>
              </a:solidFill>
              <a:effectLst>
                <a:glow rad="101600">
                  <a:schemeClr val="accent4">
                    <a:lumMod val="20000"/>
                    <a:lumOff val="80000"/>
                    <a:alpha val="94000"/>
                  </a:schemeClr>
                </a:glow>
              </a:effectLst>
            </a:endParaRPr>
          </a:p>
        </p:txBody>
      </p:sp>
    </p:spTree>
    <p:extLst>
      <p:ext uri="{BB962C8B-B14F-4D97-AF65-F5344CB8AC3E}">
        <p14:creationId xmlns:p14="http://schemas.microsoft.com/office/powerpoint/2010/main" val="1112428244"/>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Effect transition="in" filter="fade">
                                      <p:cBhvr>
                                        <p:cTn id="14" dur="1000"/>
                                        <p:tgtEl>
                                          <p:spTgt spid="6">
                                            <p:txEl>
                                              <p:pRg st="1" end="1"/>
                                            </p:txEl>
                                          </p:spTgt>
                                        </p:tgtEl>
                                      </p:cBhvr>
                                    </p:animEffect>
                                    <p:anim calcmode="lin" valueType="num">
                                      <p:cBhvr>
                                        <p:cTn id="15"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Effect transition="in" filter="fade">
                                      <p:cBhvr>
                                        <p:cTn id="21" dur="1000"/>
                                        <p:tgtEl>
                                          <p:spTgt spid="6">
                                            <p:txEl>
                                              <p:pRg st="2" end="2"/>
                                            </p:txEl>
                                          </p:spTgt>
                                        </p:tgtEl>
                                      </p:cBhvr>
                                    </p:animEffect>
                                    <p:anim calcmode="lin" valueType="num">
                                      <p:cBhvr>
                                        <p:cTn id="22"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wipe(left)">
                                      <p:cBhvr>
                                        <p:cTn id="28" dur="1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flip="none" rotWithShape="1">
          <a:gsLst>
            <a:gs pos="15000">
              <a:srgbClr val="DCBB6C"/>
            </a:gs>
            <a:gs pos="3000">
              <a:srgbClr val="FBE4AE"/>
            </a:gs>
            <a:gs pos="66000">
              <a:srgbClr val="FBE4AE"/>
            </a:gs>
            <a:gs pos="12000">
              <a:srgbClr val="A28949"/>
            </a:gs>
            <a:gs pos="22000">
              <a:srgbClr val="FAE3B7"/>
            </a:gs>
          </a:gsLst>
          <a:lin ang="5400000" scaled="1"/>
          <a:tileRect/>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370996" y="6420050"/>
            <a:ext cx="2743200" cy="365125"/>
          </a:xfrm>
        </p:spPr>
        <p:txBody>
          <a:bodyPr/>
          <a:lstStyle/>
          <a:p>
            <a:fld id="{385F3E72-97D8-4E0E-8DB2-A67F030E614A}" type="slidenum">
              <a:rPr lang="en-US" smtClean="0">
                <a:solidFill>
                  <a:schemeClr val="tx1"/>
                </a:solidFill>
              </a:rPr>
              <a:t>20</a:t>
            </a:fld>
            <a:endParaRPr lang="en-US" dirty="0">
              <a:solidFill>
                <a:schemeClr val="tx1"/>
              </a:solidFill>
            </a:endParaRPr>
          </a:p>
        </p:txBody>
      </p:sp>
      <p:sp>
        <p:nvSpPr>
          <p:cNvPr id="3" name="Rectangle 2"/>
          <p:cNvSpPr/>
          <p:nvPr/>
        </p:nvSpPr>
        <p:spPr>
          <a:xfrm>
            <a:off x="300234" y="6302898"/>
            <a:ext cx="11626295" cy="523220"/>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algn="ctr"/>
            <a:r>
              <a:rPr lang="en-US" sz="2800" b="1" dirty="0">
                <a:ln w="1905"/>
                <a:solidFill>
                  <a:srgbClr val="0070C0"/>
                </a:solidFill>
                <a:effectLst>
                  <a:innerShdw blurRad="69850" dist="43180" dir="5400000">
                    <a:srgbClr val="000000">
                      <a:alpha val="65000"/>
                    </a:srgbClr>
                  </a:innerShdw>
                </a:effectLst>
              </a:rPr>
              <a:t>The binding parts of Torah are important for today and to be honoured.  </a:t>
            </a:r>
            <a:endParaRPr lang="en-US" sz="2800" b="1" cap="none" spc="0" dirty="0">
              <a:ln w="1905"/>
              <a:solidFill>
                <a:srgbClr val="0070C0"/>
              </a:solidFill>
              <a:effectLst>
                <a:innerShdw blurRad="69850" dist="43180" dir="5400000">
                  <a:srgbClr val="000000">
                    <a:alpha val="65000"/>
                  </a:srgbClr>
                </a:innerShdw>
              </a:effectLst>
            </a:endParaRPr>
          </a:p>
        </p:txBody>
      </p:sp>
      <p:sp>
        <p:nvSpPr>
          <p:cNvPr id="14" name="Content Placeholder 2"/>
          <p:cNvSpPr txBox="1">
            <a:spLocks/>
          </p:cNvSpPr>
          <p:nvPr/>
        </p:nvSpPr>
        <p:spPr>
          <a:xfrm>
            <a:off x="6113381" y="917638"/>
            <a:ext cx="5706441" cy="538526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en-US" sz="1600" b="1" dirty="0"/>
              <a:t>Not everything listed in Torah is still to be kept and honored since the cross /tree [</a:t>
            </a:r>
            <a:r>
              <a:rPr lang="en-US" sz="1600" b="1" dirty="0">
                <a:solidFill>
                  <a:srgbClr val="C00000"/>
                </a:solidFill>
              </a:rPr>
              <a:t>as noted in red</a:t>
            </a:r>
            <a:r>
              <a:rPr lang="en-US" sz="1600" b="1" dirty="0"/>
              <a:t>] - that is the difference</a:t>
            </a:r>
            <a:r>
              <a:rPr lang="en-US" sz="1600" dirty="0"/>
              <a:t>. </a:t>
            </a:r>
          </a:p>
          <a:p>
            <a:pPr>
              <a:lnSpc>
                <a:spcPct val="110000"/>
              </a:lnSpc>
            </a:pPr>
            <a:r>
              <a:rPr lang="en-US" sz="1600" dirty="0"/>
              <a:t>So when we say we have to "Keep the Torah" ... </a:t>
            </a:r>
            <a:r>
              <a:rPr lang="en-US" sz="1600" dirty="0" err="1"/>
              <a:t>Hhmm</a:t>
            </a:r>
            <a:r>
              <a:rPr lang="en-US" sz="1600" dirty="0"/>
              <a:t>.... it seems we have to "define" and "specify" what parts of Torah are kept </a:t>
            </a:r>
            <a:r>
              <a:rPr lang="en-US" sz="1600" b="1" u="sng" dirty="0"/>
              <a:t>since</a:t>
            </a:r>
            <a:r>
              <a:rPr lang="en-US" sz="1600" dirty="0"/>
              <a:t> </a:t>
            </a:r>
            <a:r>
              <a:rPr lang="en-US" sz="1600" b="1" u="sng" dirty="0">
                <a:solidFill>
                  <a:srgbClr val="0070C0"/>
                </a:solidFill>
              </a:rPr>
              <a:t>Yahusha's</a:t>
            </a:r>
            <a:r>
              <a:rPr lang="en-US" sz="1600" dirty="0"/>
              <a:t> </a:t>
            </a:r>
            <a:r>
              <a:rPr lang="en-US" sz="1600" b="1" u="sng" dirty="0"/>
              <a:t>death</a:t>
            </a:r>
            <a:r>
              <a:rPr lang="en-US" sz="1600" dirty="0"/>
              <a:t>.  Could this be why </a:t>
            </a:r>
            <a:r>
              <a:rPr lang="en-US" sz="1600" b="1" dirty="0">
                <a:solidFill>
                  <a:srgbClr val="FF0000"/>
                </a:solidFill>
              </a:rPr>
              <a:t>so many still feel they need to keep</a:t>
            </a:r>
            <a:r>
              <a:rPr lang="en-US" sz="1600" dirty="0"/>
              <a:t> 1) </a:t>
            </a:r>
            <a:r>
              <a:rPr lang="en-US" sz="1600" b="1" dirty="0">
                <a:solidFill>
                  <a:srgbClr val="FF0000"/>
                </a:solidFill>
              </a:rPr>
              <a:t>fleshly circumcision,</a:t>
            </a:r>
            <a:r>
              <a:rPr lang="en-US" sz="1600" dirty="0"/>
              <a:t> 2) </a:t>
            </a:r>
            <a:r>
              <a:rPr lang="en-US" sz="1600" b="1" dirty="0">
                <a:solidFill>
                  <a:srgbClr val="FF0000"/>
                </a:solidFill>
              </a:rPr>
              <a:t>find Levitical priests,</a:t>
            </a:r>
            <a:r>
              <a:rPr lang="en-US" sz="1600" dirty="0"/>
              <a:t> 3) </a:t>
            </a:r>
            <a:r>
              <a:rPr lang="en-US" sz="1600" b="1" dirty="0">
                <a:solidFill>
                  <a:srgbClr val="FF0000"/>
                </a:solidFill>
              </a:rPr>
              <a:t>rebuild the temple</a:t>
            </a:r>
            <a:r>
              <a:rPr lang="en-US" sz="1600" dirty="0"/>
              <a:t> and 4) </a:t>
            </a:r>
            <a:r>
              <a:rPr lang="en-US" sz="1600" b="1" dirty="0">
                <a:solidFill>
                  <a:srgbClr val="FF0000"/>
                </a:solidFill>
              </a:rPr>
              <a:t>start up sacrifices?</a:t>
            </a:r>
          </a:p>
          <a:p>
            <a:pPr>
              <a:lnSpc>
                <a:spcPct val="110000"/>
              </a:lnSpc>
            </a:pPr>
            <a:r>
              <a:rPr lang="en-US" sz="1600" dirty="0"/>
              <a:t>We do not keep the parts of the Torah that have expired with </a:t>
            </a:r>
            <a:r>
              <a:rPr lang="en-US" sz="1600" b="1" dirty="0" err="1">
                <a:solidFill>
                  <a:srgbClr val="0070C0"/>
                </a:solidFill>
              </a:rPr>
              <a:t>Yahusha’s</a:t>
            </a:r>
            <a:r>
              <a:rPr lang="en-US" sz="1600" dirty="0"/>
              <a:t> death, in accordance with statutes and prophecy.  </a:t>
            </a:r>
            <a:r>
              <a:rPr lang="en-US" sz="1600" b="1" dirty="0">
                <a:solidFill>
                  <a:srgbClr val="0070C0"/>
                </a:solidFill>
              </a:rPr>
              <a:t>Only the part of Torah that is still binding is kept today.</a:t>
            </a:r>
          </a:p>
          <a:p>
            <a:pPr>
              <a:lnSpc>
                <a:spcPct val="110000"/>
              </a:lnSpc>
            </a:pPr>
            <a:r>
              <a:rPr lang="en-US" sz="1600" dirty="0"/>
              <a:t>This all boils down to Priesthood.  Torah begins with Adam's Melki-</a:t>
            </a:r>
            <a:r>
              <a:rPr lang="en-US" sz="1600" dirty="0" err="1"/>
              <a:t>Tzedeq</a:t>
            </a:r>
            <a:r>
              <a:rPr lang="en-US" sz="1600" dirty="0"/>
              <a:t> Priesthood - we are given detailed instructions about what is kept under this priesthood for 2500 years after Adam ... and when this Melki-</a:t>
            </a:r>
            <a:r>
              <a:rPr lang="en-US" sz="1600" dirty="0" err="1"/>
              <a:t>Tzedeq</a:t>
            </a:r>
            <a:r>
              <a:rPr lang="en-US" sz="1600" dirty="0"/>
              <a:t> Priesthood is passed back to </a:t>
            </a:r>
            <a:r>
              <a:rPr lang="en-US" sz="1600" b="1" dirty="0">
                <a:solidFill>
                  <a:srgbClr val="0070C0"/>
                </a:solidFill>
              </a:rPr>
              <a:t>Yahusha</a:t>
            </a:r>
            <a:r>
              <a:rPr lang="en-US" sz="1600" dirty="0"/>
              <a:t> - it is those precepts of Torah that are still kept and honored.  </a:t>
            </a:r>
          </a:p>
          <a:p>
            <a:pPr>
              <a:lnSpc>
                <a:spcPct val="110000"/>
              </a:lnSpc>
            </a:pPr>
            <a:r>
              <a:rPr lang="en-US" sz="1600" b="1" dirty="0">
                <a:solidFill>
                  <a:srgbClr val="C00000"/>
                </a:solidFill>
              </a:rPr>
              <a:t>We do not keep ALL of Torah anymore.</a:t>
            </a:r>
            <a:r>
              <a:rPr lang="en-US" sz="1600" b="1" dirty="0"/>
              <a:t> </a:t>
            </a:r>
            <a:r>
              <a:rPr lang="en-US" sz="1600" dirty="0"/>
              <a:t> </a:t>
            </a:r>
            <a:r>
              <a:rPr lang="en-US" sz="1600" b="1" dirty="0">
                <a:solidFill>
                  <a:srgbClr val="0070C0"/>
                </a:solidFill>
              </a:rPr>
              <a:t>We do keep the Torah portions of the Majestic Heavenly Melki-</a:t>
            </a:r>
            <a:r>
              <a:rPr lang="en-US" sz="1600" b="1" dirty="0" err="1">
                <a:solidFill>
                  <a:srgbClr val="0070C0"/>
                </a:solidFill>
              </a:rPr>
              <a:t>Tzedeq</a:t>
            </a:r>
            <a:r>
              <a:rPr lang="en-US" sz="1600" dirty="0">
                <a:solidFill>
                  <a:srgbClr val="0070C0"/>
                </a:solidFill>
              </a:rPr>
              <a:t> </a:t>
            </a:r>
            <a:r>
              <a:rPr lang="en-US" sz="1600" b="1" dirty="0">
                <a:solidFill>
                  <a:srgbClr val="0070C0"/>
                </a:solidFill>
              </a:rPr>
              <a:t>Priesthood.</a:t>
            </a:r>
            <a:endParaRPr lang="en-US" sz="1600" dirty="0">
              <a:solidFill>
                <a:srgbClr val="0070C0"/>
              </a:solidFill>
            </a:endParaRPr>
          </a:p>
        </p:txBody>
      </p:sp>
      <p:sp>
        <p:nvSpPr>
          <p:cNvPr id="15" name="Content Placeholder 2"/>
          <p:cNvSpPr txBox="1">
            <a:spLocks/>
          </p:cNvSpPr>
          <p:nvPr/>
        </p:nvSpPr>
        <p:spPr>
          <a:xfrm>
            <a:off x="349965" y="917637"/>
            <a:ext cx="5763416" cy="550241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Font typeface="+mj-lt"/>
              <a:buAutoNum type="arabicPeriod"/>
            </a:pPr>
            <a:r>
              <a:rPr lang="en-US" sz="1600" dirty="0"/>
              <a:t>Torah includes the 5 books of </a:t>
            </a:r>
            <a:r>
              <a:rPr lang="en-US" sz="1600" dirty="0" err="1"/>
              <a:t>Mosheh</a:t>
            </a:r>
            <a:r>
              <a:rPr lang="en-US" sz="1600" dirty="0"/>
              <a:t> - Gen to Deut.</a:t>
            </a:r>
          </a:p>
          <a:p>
            <a:pPr marL="514350" indent="-514350">
              <a:buFont typeface="+mj-lt"/>
              <a:buAutoNum type="arabicPeriod"/>
            </a:pPr>
            <a:r>
              <a:rPr lang="en-US" sz="1600" dirty="0"/>
              <a:t>Torah includes everything found in the first 5 books. </a:t>
            </a:r>
          </a:p>
          <a:p>
            <a:pPr marL="514350" indent="-514350">
              <a:buFont typeface="+mj-lt"/>
              <a:buAutoNum type="arabicPeriod"/>
            </a:pPr>
            <a:r>
              <a:rPr lang="en-US" sz="1600" dirty="0"/>
              <a:t>Torah includes "law" </a:t>
            </a:r>
            <a:r>
              <a:rPr lang="en-US" sz="1600" u="sng" dirty="0"/>
              <a:t>and</a:t>
            </a:r>
            <a:r>
              <a:rPr lang="en-US" sz="1600" dirty="0"/>
              <a:t> "laws" - </a:t>
            </a:r>
            <a:r>
              <a:rPr lang="en-US" sz="1600" dirty="0">
                <a:solidFill>
                  <a:srgbClr val="C00000"/>
                </a:solidFill>
              </a:rPr>
              <a:t>every command given</a:t>
            </a:r>
            <a:r>
              <a:rPr lang="en-US" sz="1600" dirty="0"/>
              <a:t> either </a:t>
            </a:r>
            <a:r>
              <a:rPr lang="en-US" sz="1600" dirty="0">
                <a:solidFill>
                  <a:srgbClr val="C00000"/>
                </a:solidFill>
              </a:rPr>
              <a:t>by</a:t>
            </a:r>
            <a:r>
              <a:rPr lang="en-US" sz="1600" dirty="0"/>
              <a:t> </a:t>
            </a:r>
            <a:r>
              <a:rPr lang="en-US" sz="1600" b="1" dirty="0">
                <a:solidFill>
                  <a:srgbClr val="0070C0"/>
                </a:solidFill>
              </a:rPr>
              <a:t>Yahuah</a:t>
            </a:r>
            <a:r>
              <a:rPr lang="en-US" sz="1600" dirty="0">
                <a:solidFill>
                  <a:srgbClr val="0070C0"/>
                </a:solidFill>
              </a:rPr>
              <a:t>,</a:t>
            </a:r>
            <a:r>
              <a:rPr lang="en-US" sz="1600" dirty="0"/>
              <a:t> or </a:t>
            </a:r>
            <a:r>
              <a:rPr lang="en-US" sz="1600" dirty="0" err="1">
                <a:solidFill>
                  <a:srgbClr val="C00000"/>
                </a:solidFill>
              </a:rPr>
              <a:t>Mosheh</a:t>
            </a:r>
            <a:r>
              <a:rPr lang="en-US" sz="1600" dirty="0">
                <a:solidFill>
                  <a:srgbClr val="C00000"/>
                </a:solidFill>
              </a:rPr>
              <a:t>.</a:t>
            </a:r>
            <a:r>
              <a:rPr lang="en-US" sz="1600" dirty="0"/>
              <a:t> (</a:t>
            </a:r>
            <a:r>
              <a:rPr lang="en-US" sz="1600" dirty="0" err="1"/>
              <a:t>Mosheh</a:t>
            </a:r>
            <a:r>
              <a:rPr lang="en-US" sz="1600" dirty="0"/>
              <a:t> asked for the </a:t>
            </a:r>
            <a:br>
              <a:rPr lang="en-US" sz="1600" dirty="0"/>
            </a:br>
            <a:r>
              <a:rPr lang="en-US" sz="1600" dirty="0"/>
              <a:t>laws of divorce - they were not in the Book of the Covenant,</a:t>
            </a:r>
            <a:br>
              <a:rPr lang="en-US" sz="1600" dirty="0"/>
            </a:br>
            <a:r>
              <a:rPr lang="en-US" sz="1600" dirty="0"/>
              <a:t>and not included in the </a:t>
            </a:r>
            <a:r>
              <a:rPr lang="en-US" sz="1600" b="1" dirty="0">
                <a:solidFill>
                  <a:srgbClr val="C00000"/>
                </a:solidFill>
              </a:rPr>
              <a:t>Book of the Law</a:t>
            </a:r>
            <a:r>
              <a:rPr lang="en-US" sz="1600" b="1" dirty="0"/>
              <a:t> </a:t>
            </a:r>
            <a:r>
              <a:rPr lang="en-US" sz="1600" dirty="0"/>
              <a:t>at the beginning.)</a:t>
            </a:r>
          </a:p>
          <a:p>
            <a:pPr marL="514350" indent="-514350">
              <a:buFont typeface="+mj-lt"/>
              <a:buAutoNum type="arabicPeriod"/>
            </a:pPr>
            <a:r>
              <a:rPr lang="en-US" sz="1600" dirty="0"/>
              <a:t>Torah includes the 10 commandments.</a:t>
            </a:r>
          </a:p>
          <a:p>
            <a:pPr marL="514350" indent="-514350">
              <a:buFont typeface="+mj-lt"/>
              <a:buAutoNum type="arabicPeriod"/>
            </a:pPr>
            <a:r>
              <a:rPr lang="en-US" sz="1600" dirty="0"/>
              <a:t>Torah includes the </a:t>
            </a:r>
            <a:r>
              <a:rPr lang="en-US" sz="1600" b="1" u="sng" dirty="0">
                <a:solidFill>
                  <a:srgbClr val="0070C0"/>
                </a:solidFill>
              </a:rPr>
              <a:t>laws</a:t>
            </a:r>
            <a:r>
              <a:rPr lang="en-US" sz="1600" dirty="0"/>
              <a:t> found in the </a:t>
            </a:r>
            <a:r>
              <a:rPr lang="en-US" sz="1600" b="1" dirty="0">
                <a:solidFill>
                  <a:srgbClr val="0070C0"/>
                </a:solidFill>
              </a:rPr>
              <a:t>Book of the Covenant.</a:t>
            </a:r>
          </a:p>
          <a:p>
            <a:pPr marL="514350" indent="-514350">
              <a:buFont typeface="+mj-lt"/>
              <a:buAutoNum type="arabicPeriod"/>
            </a:pPr>
            <a:r>
              <a:rPr lang="en-US" sz="1600" dirty="0"/>
              <a:t>Torah includes </a:t>
            </a:r>
            <a:r>
              <a:rPr lang="en-US" sz="1600" b="1" dirty="0">
                <a:solidFill>
                  <a:srgbClr val="0070C0"/>
                </a:solidFill>
              </a:rPr>
              <a:t>the </a:t>
            </a:r>
            <a:r>
              <a:rPr lang="en-US" sz="1600" b="1" u="sng" dirty="0">
                <a:solidFill>
                  <a:srgbClr val="0070C0"/>
                </a:solidFill>
              </a:rPr>
              <a:t>statutes</a:t>
            </a:r>
            <a:r>
              <a:rPr lang="en-US" sz="1600" b="1" dirty="0">
                <a:solidFill>
                  <a:srgbClr val="0070C0"/>
                </a:solidFill>
              </a:rPr>
              <a:t>, </a:t>
            </a:r>
            <a:r>
              <a:rPr lang="en-US" sz="1600" b="1" u="sng" dirty="0">
                <a:solidFill>
                  <a:srgbClr val="0070C0"/>
                </a:solidFill>
              </a:rPr>
              <a:t>commands</a:t>
            </a:r>
            <a:r>
              <a:rPr lang="en-US" sz="1600" b="1" dirty="0">
                <a:solidFill>
                  <a:srgbClr val="0070C0"/>
                </a:solidFill>
              </a:rPr>
              <a:t> and j</a:t>
            </a:r>
            <a:r>
              <a:rPr lang="en-US" sz="1600" b="1" u="sng" dirty="0">
                <a:solidFill>
                  <a:srgbClr val="0070C0"/>
                </a:solidFill>
              </a:rPr>
              <a:t>ud</a:t>
            </a:r>
            <a:r>
              <a:rPr lang="en-US" sz="1600" b="1" dirty="0">
                <a:solidFill>
                  <a:srgbClr val="0070C0"/>
                </a:solidFill>
              </a:rPr>
              <a:t>g</a:t>
            </a:r>
            <a:r>
              <a:rPr lang="en-US" sz="1600" b="1" u="sng" dirty="0">
                <a:solidFill>
                  <a:srgbClr val="0070C0"/>
                </a:solidFill>
              </a:rPr>
              <a:t>ments</a:t>
            </a:r>
            <a:r>
              <a:rPr lang="en-US" sz="1600" b="1" dirty="0">
                <a:solidFill>
                  <a:srgbClr val="0070C0"/>
                </a:solidFill>
              </a:rPr>
              <a:t> </a:t>
            </a:r>
            <a:br>
              <a:rPr lang="en-US" sz="1600" b="1" dirty="0">
                <a:solidFill>
                  <a:srgbClr val="0070C0"/>
                </a:solidFill>
              </a:rPr>
            </a:br>
            <a:r>
              <a:rPr lang="en-US" sz="1600" dirty="0"/>
              <a:t>of the </a:t>
            </a:r>
            <a:r>
              <a:rPr lang="en-US" sz="1600" b="1" dirty="0">
                <a:solidFill>
                  <a:srgbClr val="0070C0"/>
                </a:solidFill>
              </a:rPr>
              <a:t>Book of the Covenant</a:t>
            </a:r>
            <a:r>
              <a:rPr lang="en-US" sz="1600" dirty="0">
                <a:solidFill>
                  <a:srgbClr val="0070C0"/>
                </a:solidFill>
              </a:rPr>
              <a:t> </a:t>
            </a:r>
            <a:r>
              <a:rPr lang="en-US" sz="1600" dirty="0"/>
              <a:t>linked to the 10 commands</a:t>
            </a:r>
            <a:r>
              <a:rPr lang="en-US" sz="1600" b="1" dirty="0"/>
              <a:t>. </a:t>
            </a:r>
          </a:p>
          <a:p>
            <a:pPr marL="514350" indent="-514350">
              <a:buFont typeface="+mj-lt"/>
              <a:buAutoNum type="arabicPeriod"/>
            </a:pPr>
            <a:r>
              <a:rPr lang="en-US" sz="1600" dirty="0">
                <a:solidFill>
                  <a:srgbClr val="C00000"/>
                </a:solidFill>
              </a:rPr>
              <a:t>Torah includes the </a:t>
            </a:r>
            <a:r>
              <a:rPr lang="en-US" sz="1600" b="1" u="sng" dirty="0">
                <a:solidFill>
                  <a:srgbClr val="C00000"/>
                </a:solidFill>
              </a:rPr>
              <a:t>laws</a:t>
            </a:r>
            <a:r>
              <a:rPr lang="en-US" sz="1600" dirty="0">
                <a:solidFill>
                  <a:srgbClr val="C00000"/>
                </a:solidFill>
              </a:rPr>
              <a:t> found in the </a:t>
            </a:r>
            <a:r>
              <a:rPr lang="en-US" sz="1600" b="1" dirty="0">
                <a:solidFill>
                  <a:srgbClr val="C00000"/>
                </a:solidFill>
              </a:rPr>
              <a:t>Book of the Law</a:t>
            </a:r>
            <a:r>
              <a:rPr lang="en-US" sz="1600" dirty="0">
                <a:solidFill>
                  <a:srgbClr val="C00000"/>
                </a:solidFill>
              </a:rPr>
              <a:t>.</a:t>
            </a:r>
          </a:p>
          <a:p>
            <a:pPr marL="514350" indent="-514350">
              <a:buFont typeface="+mj-lt"/>
              <a:buAutoNum type="arabicPeriod"/>
            </a:pPr>
            <a:r>
              <a:rPr lang="en-US" sz="1600" dirty="0">
                <a:solidFill>
                  <a:srgbClr val="C00000"/>
                </a:solidFill>
              </a:rPr>
              <a:t>Torah includes the </a:t>
            </a:r>
            <a:r>
              <a:rPr lang="en-US" sz="1600" b="1" u="sng" dirty="0">
                <a:solidFill>
                  <a:srgbClr val="C00000"/>
                </a:solidFill>
              </a:rPr>
              <a:t>statutes</a:t>
            </a:r>
            <a:r>
              <a:rPr lang="en-US" sz="1600" b="1" dirty="0">
                <a:solidFill>
                  <a:srgbClr val="C00000"/>
                </a:solidFill>
              </a:rPr>
              <a:t>, </a:t>
            </a:r>
            <a:r>
              <a:rPr lang="en-US" sz="1600" b="1" u="sng" dirty="0">
                <a:solidFill>
                  <a:srgbClr val="C00000"/>
                </a:solidFill>
              </a:rPr>
              <a:t>commands</a:t>
            </a:r>
            <a:r>
              <a:rPr lang="en-US" sz="1600" b="1" dirty="0">
                <a:solidFill>
                  <a:srgbClr val="C00000"/>
                </a:solidFill>
              </a:rPr>
              <a:t> and j</a:t>
            </a:r>
            <a:r>
              <a:rPr lang="en-US" sz="1600" b="1" u="sng" dirty="0">
                <a:solidFill>
                  <a:srgbClr val="C00000"/>
                </a:solidFill>
              </a:rPr>
              <a:t>ud</a:t>
            </a:r>
            <a:r>
              <a:rPr lang="en-US" sz="1600" b="1" dirty="0">
                <a:solidFill>
                  <a:srgbClr val="C00000"/>
                </a:solidFill>
              </a:rPr>
              <a:t>g</a:t>
            </a:r>
            <a:r>
              <a:rPr lang="en-US" sz="1600" b="1" u="sng" dirty="0">
                <a:solidFill>
                  <a:srgbClr val="C00000"/>
                </a:solidFill>
              </a:rPr>
              <a:t>ments</a:t>
            </a:r>
            <a:br>
              <a:rPr lang="en-US" sz="1600" dirty="0">
                <a:solidFill>
                  <a:srgbClr val="C00000"/>
                </a:solidFill>
              </a:rPr>
            </a:br>
            <a:r>
              <a:rPr lang="en-US" sz="1600" dirty="0">
                <a:solidFill>
                  <a:srgbClr val="C00000"/>
                </a:solidFill>
              </a:rPr>
              <a:t>of the </a:t>
            </a:r>
            <a:r>
              <a:rPr lang="en-US" sz="1600" b="1" dirty="0">
                <a:solidFill>
                  <a:srgbClr val="C00000"/>
                </a:solidFill>
              </a:rPr>
              <a:t>Book of the Law</a:t>
            </a:r>
            <a:r>
              <a:rPr lang="en-US" sz="1600" dirty="0">
                <a:solidFill>
                  <a:srgbClr val="C00000"/>
                </a:solidFill>
              </a:rPr>
              <a:t>.</a:t>
            </a:r>
          </a:p>
          <a:p>
            <a:pPr marL="514350" indent="-514350">
              <a:buFont typeface="+mj-lt"/>
              <a:buAutoNum type="arabicPeriod"/>
            </a:pPr>
            <a:r>
              <a:rPr lang="en-US" sz="1600" dirty="0"/>
              <a:t>Torah includes the </a:t>
            </a:r>
            <a:r>
              <a:rPr lang="en-US" sz="1600" b="1" dirty="0">
                <a:solidFill>
                  <a:srgbClr val="0070C0"/>
                </a:solidFill>
              </a:rPr>
              <a:t>Melki-</a:t>
            </a:r>
            <a:r>
              <a:rPr lang="en-US" sz="1600" b="1" dirty="0" err="1">
                <a:solidFill>
                  <a:srgbClr val="0070C0"/>
                </a:solidFill>
              </a:rPr>
              <a:t>Tzedeq</a:t>
            </a:r>
            <a:r>
              <a:rPr lang="en-US" sz="1600" b="1" dirty="0">
                <a:solidFill>
                  <a:srgbClr val="0070C0"/>
                </a:solidFill>
              </a:rPr>
              <a:t> Priesthood.</a:t>
            </a:r>
          </a:p>
          <a:p>
            <a:pPr marL="514350" indent="-514350">
              <a:buFont typeface="+mj-lt"/>
              <a:buAutoNum type="arabicPeriod"/>
            </a:pPr>
            <a:r>
              <a:rPr lang="en-US" sz="1600" dirty="0">
                <a:solidFill>
                  <a:srgbClr val="C00000"/>
                </a:solidFill>
              </a:rPr>
              <a:t>Torah includes the </a:t>
            </a:r>
            <a:r>
              <a:rPr lang="en-US" sz="1600" b="1" dirty="0" err="1">
                <a:solidFill>
                  <a:srgbClr val="C00000"/>
                </a:solidFill>
              </a:rPr>
              <a:t>Aharonic</a:t>
            </a:r>
            <a:r>
              <a:rPr lang="en-US" sz="1600" b="1" dirty="0">
                <a:solidFill>
                  <a:srgbClr val="C00000"/>
                </a:solidFill>
              </a:rPr>
              <a:t> Priesthood</a:t>
            </a:r>
            <a:r>
              <a:rPr lang="en-US" sz="1600" dirty="0">
                <a:solidFill>
                  <a:srgbClr val="C00000"/>
                </a:solidFill>
              </a:rPr>
              <a:t>.</a:t>
            </a:r>
          </a:p>
          <a:p>
            <a:pPr marL="514350" indent="-514350">
              <a:buFont typeface="+mj-lt"/>
              <a:buAutoNum type="arabicPeriod"/>
            </a:pPr>
            <a:r>
              <a:rPr lang="en-US" sz="1600" dirty="0">
                <a:solidFill>
                  <a:srgbClr val="C00000"/>
                </a:solidFill>
              </a:rPr>
              <a:t>Torah includes the </a:t>
            </a:r>
            <a:r>
              <a:rPr lang="en-US" sz="1600" b="1" dirty="0">
                <a:solidFill>
                  <a:srgbClr val="C00000"/>
                </a:solidFill>
              </a:rPr>
              <a:t>sanctuary</a:t>
            </a:r>
            <a:r>
              <a:rPr lang="en-US" sz="1600" dirty="0">
                <a:solidFill>
                  <a:srgbClr val="C00000"/>
                </a:solidFill>
              </a:rPr>
              <a:t> and all of its services.</a:t>
            </a:r>
          </a:p>
          <a:p>
            <a:pPr marL="514350" indent="-514350">
              <a:buFont typeface="+mj-lt"/>
              <a:buAutoNum type="arabicPeriod"/>
            </a:pPr>
            <a:r>
              <a:rPr lang="en-US" sz="1600" dirty="0">
                <a:solidFill>
                  <a:srgbClr val="C00000"/>
                </a:solidFill>
              </a:rPr>
              <a:t>Torah includes the </a:t>
            </a:r>
            <a:r>
              <a:rPr lang="en-US" sz="1600" b="1" dirty="0">
                <a:solidFill>
                  <a:srgbClr val="C00000"/>
                </a:solidFill>
              </a:rPr>
              <a:t>sacrifices</a:t>
            </a:r>
            <a:r>
              <a:rPr lang="en-US" sz="1600" dirty="0">
                <a:solidFill>
                  <a:srgbClr val="C00000"/>
                </a:solidFill>
              </a:rPr>
              <a:t> and </a:t>
            </a:r>
            <a:r>
              <a:rPr lang="en-US" sz="1600" b="1" dirty="0">
                <a:solidFill>
                  <a:srgbClr val="C00000"/>
                </a:solidFill>
              </a:rPr>
              <a:t>offerings</a:t>
            </a:r>
            <a:br>
              <a:rPr lang="en-US" sz="1600" dirty="0">
                <a:solidFill>
                  <a:srgbClr val="C00000"/>
                </a:solidFill>
              </a:rPr>
            </a:br>
            <a:r>
              <a:rPr lang="en-US" sz="1600" dirty="0"/>
              <a:t>... and a whole lot more - this is a basic list for starters.</a:t>
            </a:r>
          </a:p>
        </p:txBody>
      </p:sp>
      <p:sp>
        <p:nvSpPr>
          <p:cNvPr id="7" name="Subtitle 2"/>
          <p:cNvSpPr txBox="1">
            <a:spLocks/>
          </p:cNvSpPr>
          <p:nvPr/>
        </p:nvSpPr>
        <p:spPr>
          <a:xfrm>
            <a:off x="658888" y="72152"/>
            <a:ext cx="10908986" cy="804542"/>
          </a:xfrm>
          <a:prstGeom prst="homePlate">
            <a:avLst>
              <a:gd name="adj" fmla="val 18681"/>
            </a:avLst>
          </a:prstGeom>
          <a:blipFill dpi="0" rotWithShape="1">
            <a:blip r:embed="rId3" cstate="print">
              <a:extLst>
                <a:ext uri="{28A0092B-C50C-407E-A947-70E740481C1C}">
                  <a14:useLocalDpi xmlns:a14="http://schemas.microsoft.com/office/drawing/2010/main"/>
                </a:ext>
              </a:extLst>
            </a:blip>
            <a:srcRect/>
            <a:stretch>
              <a:fillRect/>
            </a:stretch>
          </a:blipFill>
          <a:ln w="5715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lIns="91440" tIns="45720" rIns="91440" bIns="45720" rtlCol="0" anchor="ctr">
            <a:noAutofit/>
            <a:sp3d extrusionH="57150">
              <a:bevelT w="38100" h="38100" prst="convex"/>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4400" b="1" spc="50" dirty="0">
                <a:ln w="12700" cmpd="sng">
                  <a:solidFill>
                    <a:schemeClr val="accent6">
                      <a:satMod val="120000"/>
                      <a:shade val="80000"/>
                    </a:schemeClr>
                  </a:solidFill>
                  <a:prstDash val="solid"/>
                </a:ln>
                <a:solidFill>
                  <a:srgbClr val="8F45C7"/>
                </a:solidFill>
                <a:effectLst>
                  <a:glow rad="101600">
                    <a:schemeClr val="accent4">
                      <a:lumMod val="20000"/>
                      <a:lumOff val="80000"/>
                      <a:alpha val="94000"/>
                    </a:schemeClr>
                  </a:glow>
                </a:effectLst>
              </a:rPr>
              <a:t>What Does Torah Include &amp; Mean Today?</a:t>
            </a:r>
            <a:endParaRPr lang="en-US" sz="4200" b="1" spc="50" dirty="0">
              <a:ln w="12700" cmpd="sng">
                <a:solidFill>
                  <a:schemeClr val="accent6">
                    <a:satMod val="120000"/>
                    <a:shade val="80000"/>
                  </a:schemeClr>
                </a:solidFill>
                <a:prstDash val="solid"/>
              </a:ln>
              <a:solidFill>
                <a:srgbClr val="8F45C7"/>
              </a:solidFill>
              <a:effectLst>
                <a:glow rad="101600">
                  <a:schemeClr val="accent4">
                    <a:lumMod val="20000"/>
                    <a:lumOff val="80000"/>
                    <a:alpha val="94000"/>
                  </a:schemeClr>
                </a:glow>
              </a:effectLst>
            </a:endParaRPr>
          </a:p>
        </p:txBody>
      </p:sp>
    </p:spTree>
    <p:extLst>
      <p:ext uri="{BB962C8B-B14F-4D97-AF65-F5344CB8AC3E}">
        <p14:creationId xmlns:p14="http://schemas.microsoft.com/office/powerpoint/2010/main" val="1567708487"/>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fade">
                                      <p:cBhvr>
                                        <p:cTn id="7" dur="1000"/>
                                        <p:tgtEl>
                                          <p:spTgt spid="15">
                                            <p:txEl>
                                              <p:pRg st="0" end="0"/>
                                            </p:txEl>
                                          </p:spTgt>
                                        </p:tgtEl>
                                      </p:cBhvr>
                                    </p:animEffect>
                                    <p:anim calcmode="lin" valueType="num">
                                      <p:cBhvr>
                                        <p:cTn id="8" dur="1000" fill="hold"/>
                                        <p:tgtEl>
                                          <p:spTgt spid="1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5">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1000"/>
                                  </p:stCondLst>
                                  <p:childTnLst>
                                    <p:set>
                                      <p:cBhvr>
                                        <p:cTn id="12" dur="1" fill="hold">
                                          <p:stCondLst>
                                            <p:cond delay="0"/>
                                          </p:stCondLst>
                                        </p:cTn>
                                        <p:tgtEl>
                                          <p:spTgt spid="15">
                                            <p:txEl>
                                              <p:pRg st="1" end="1"/>
                                            </p:txEl>
                                          </p:spTgt>
                                        </p:tgtEl>
                                        <p:attrNameLst>
                                          <p:attrName>style.visibility</p:attrName>
                                        </p:attrNameLst>
                                      </p:cBhvr>
                                      <p:to>
                                        <p:strVal val="visible"/>
                                      </p:to>
                                    </p:set>
                                    <p:animEffect transition="in" filter="fade">
                                      <p:cBhvr>
                                        <p:cTn id="13" dur="1000"/>
                                        <p:tgtEl>
                                          <p:spTgt spid="15">
                                            <p:txEl>
                                              <p:pRg st="1" end="1"/>
                                            </p:txEl>
                                          </p:spTgt>
                                        </p:tgtEl>
                                      </p:cBhvr>
                                    </p:animEffect>
                                    <p:anim calcmode="lin" valueType="num">
                                      <p:cBhvr>
                                        <p:cTn id="14" dur="1000" fill="hold"/>
                                        <p:tgtEl>
                                          <p:spTgt spid="15">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15">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3000"/>
                            </p:stCondLst>
                            <p:childTnLst>
                              <p:par>
                                <p:cTn id="17" presetID="42" presetClass="entr" presetSubtype="0" fill="hold" nodeType="afterEffect">
                                  <p:stCondLst>
                                    <p:cond delay="1000"/>
                                  </p:stCondLst>
                                  <p:childTnLst>
                                    <p:set>
                                      <p:cBhvr>
                                        <p:cTn id="18" dur="1" fill="hold">
                                          <p:stCondLst>
                                            <p:cond delay="0"/>
                                          </p:stCondLst>
                                        </p:cTn>
                                        <p:tgtEl>
                                          <p:spTgt spid="15">
                                            <p:txEl>
                                              <p:pRg st="2" end="2"/>
                                            </p:txEl>
                                          </p:spTgt>
                                        </p:tgtEl>
                                        <p:attrNameLst>
                                          <p:attrName>style.visibility</p:attrName>
                                        </p:attrNameLst>
                                      </p:cBhvr>
                                      <p:to>
                                        <p:strVal val="visible"/>
                                      </p:to>
                                    </p:set>
                                    <p:animEffect transition="in" filter="fade">
                                      <p:cBhvr>
                                        <p:cTn id="19" dur="1000"/>
                                        <p:tgtEl>
                                          <p:spTgt spid="15">
                                            <p:txEl>
                                              <p:pRg st="2" end="2"/>
                                            </p:txEl>
                                          </p:spTgt>
                                        </p:tgtEl>
                                      </p:cBhvr>
                                    </p:animEffect>
                                    <p:anim calcmode="lin" valueType="num">
                                      <p:cBhvr>
                                        <p:cTn id="20" dur="1000" fill="hold"/>
                                        <p:tgtEl>
                                          <p:spTgt spid="15">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15">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5000"/>
                            </p:stCondLst>
                            <p:childTnLst>
                              <p:par>
                                <p:cTn id="23" presetID="42" presetClass="entr" presetSubtype="0" fill="hold" nodeType="afterEffect">
                                  <p:stCondLst>
                                    <p:cond delay="3000"/>
                                  </p:stCondLst>
                                  <p:childTnLst>
                                    <p:set>
                                      <p:cBhvr>
                                        <p:cTn id="24" dur="1" fill="hold">
                                          <p:stCondLst>
                                            <p:cond delay="0"/>
                                          </p:stCondLst>
                                        </p:cTn>
                                        <p:tgtEl>
                                          <p:spTgt spid="15">
                                            <p:txEl>
                                              <p:pRg st="3" end="3"/>
                                            </p:txEl>
                                          </p:spTgt>
                                        </p:tgtEl>
                                        <p:attrNameLst>
                                          <p:attrName>style.visibility</p:attrName>
                                        </p:attrNameLst>
                                      </p:cBhvr>
                                      <p:to>
                                        <p:strVal val="visible"/>
                                      </p:to>
                                    </p:set>
                                    <p:animEffect transition="in" filter="fade">
                                      <p:cBhvr>
                                        <p:cTn id="25" dur="1000"/>
                                        <p:tgtEl>
                                          <p:spTgt spid="15">
                                            <p:txEl>
                                              <p:pRg st="3" end="3"/>
                                            </p:txEl>
                                          </p:spTgt>
                                        </p:tgtEl>
                                      </p:cBhvr>
                                    </p:animEffect>
                                    <p:anim calcmode="lin" valueType="num">
                                      <p:cBhvr>
                                        <p:cTn id="26" dur="1000" fill="hold"/>
                                        <p:tgtEl>
                                          <p:spTgt spid="15">
                                            <p:txEl>
                                              <p:pRg st="3" end="3"/>
                                            </p:txEl>
                                          </p:spTgt>
                                        </p:tgtEl>
                                        <p:attrNameLst>
                                          <p:attrName>ppt_x</p:attrName>
                                        </p:attrNameLst>
                                      </p:cBhvr>
                                      <p:tavLst>
                                        <p:tav tm="0">
                                          <p:val>
                                            <p:strVal val="#ppt_x"/>
                                          </p:val>
                                        </p:tav>
                                        <p:tav tm="100000">
                                          <p:val>
                                            <p:strVal val="#ppt_x"/>
                                          </p:val>
                                        </p:tav>
                                      </p:tavLst>
                                    </p:anim>
                                    <p:anim calcmode="lin" valueType="num">
                                      <p:cBhvr>
                                        <p:cTn id="27" dur="1000" fill="hold"/>
                                        <p:tgtEl>
                                          <p:spTgt spid="15">
                                            <p:txEl>
                                              <p:pRg st="3" end="3"/>
                                            </p:txEl>
                                          </p:spTgt>
                                        </p:tgtEl>
                                        <p:attrNameLst>
                                          <p:attrName>ppt_y</p:attrName>
                                        </p:attrNameLst>
                                      </p:cBhvr>
                                      <p:tavLst>
                                        <p:tav tm="0">
                                          <p:val>
                                            <p:strVal val="#ppt_y+.1"/>
                                          </p:val>
                                        </p:tav>
                                        <p:tav tm="100000">
                                          <p:val>
                                            <p:strVal val="#ppt_y"/>
                                          </p:val>
                                        </p:tav>
                                      </p:tavLst>
                                    </p:anim>
                                  </p:childTnLst>
                                </p:cTn>
                              </p:par>
                            </p:childTnLst>
                          </p:cTn>
                        </p:par>
                        <p:par>
                          <p:cTn id="28" fill="hold">
                            <p:stCondLst>
                              <p:cond delay="9000"/>
                            </p:stCondLst>
                            <p:childTnLst>
                              <p:par>
                                <p:cTn id="29" presetID="42" presetClass="entr" presetSubtype="0" fill="hold" nodeType="afterEffect">
                                  <p:stCondLst>
                                    <p:cond delay="1000"/>
                                  </p:stCondLst>
                                  <p:childTnLst>
                                    <p:set>
                                      <p:cBhvr>
                                        <p:cTn id="30" dur="1" fill="hold">
                                          <p:stCondLst>
                                            <p:cond delay="0"/>
                                          </p:stCondLst>
                                        </p:cTn>
                                        <p:tgtEl>
                                          <p:spTgt spid="15">
                                            <p:txEl>
                                              <p:pRg st="4" end="4"/>
                                            </p:txEl>
                                          </p:spTgt>
                                        </p:tgtEl>
                                        <p:attrNameLst>
                                          <p:attrName>style.visibility</p:attrName>
                                        </p:attrNameLst>
                                      </p:cBhvr>
                                      <p:to>
                                        <p:strVal val="visible"/>
                                      </p:to>
                                    </p:set>
                                    <p:animEffect transition="in" filter="fade">
                                      <p:cBhvr>
                                        <p:cTn id="31" dur="1000"/>
                                        <p:tgtEl>
                                          <p:spTgt spid="15">
                                            <p:txEl>
                                              <p:pRg st="4" end="4"/>
                                            </p:txEl>
                                          </p:spTgt>
                                        </p:tgtEl>
                                      </p:cBhvr>
                                    </p:animEffect>
                                    <p:anim calcmode="lin" valueType="num">
                                      <p:cBhvr>
                                        <p:cTn id="32" dur="1000" fill="hold"/>
                                        <p:tgtEl>
                                          <p:spTgt spid="15">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15">
                                            <p:txEl>
                                              <p:pRg st="4" end="4"/>
                                            </p:txEl>
                                          </p:spTgt>
                                        </p:tgtEl>
                                        <p:attrNameLst>
                                          <p:attrName>ppt_y</p:attrName>
                                        </p:attrNameLst>
                                      </p:cBhvr>
                                      <p:tavLst>
                                        <p:tav tm="0">
                                          <p:val>
                                            <p:strVal val="#ppt_y+.1"/>
                                          </p:val>
                                        </p:tav>
                                        <p:tav tm="100000">
                                          <p:val>
                                            <p:strVal val="#ppt_y"/>
                                          </p:val>
                                        </p:tav>
                                      </p:tavLst>
                                    </p:anim>
                                  </p:childTnLst>
                                </p:cTn>
                              </p:par>
                            </p:childTnLst>
                          </p:cTn>
                        </p:par>
                        <p:par>
                          <p:cTn id="34" fill="hold">
                            <p:stCondLst>
                              <p:cond delay="11000"/>
                            </p:stCondLst>
                            <p:childTnLst>
                              <p:par>
                                <p:cTn id="35" presetID="42" presetClass="entr" presetSubtype="0" fill="hold" nodeType="afterEffect">
                                  <p:stCondLst>
                                    <p:cond delay="1000"/>
                                  </p:stCondLst>
                                  <p:childTnLst>
                                    <p:set>
                                      <p:cBhvr>
                                        <p:cTn id="36" dur="1" fill="hold">
                                          <p:stCondLst>
                                            <p:cond delay="0"/>
                                          </p:stCondLst>
                                        </p:cTn>
                                        <p:tgtEl>
                                          <p:spTgt spid="15">
                                            <p:txEl>
                                              <p:pRg st="5" end="5"/>
                                            </p:txEl>
                                          </p:spTgt>
                                        </p:tgtEl>
                                        <p:attrNameLst>
                                          <p:attrName>style.visibility</p:attrName>
                                        </p:attrNameLst>
                                      </p:cBhvr>
                                      <p:to>
                                        <p:strVal val="visible"/>
                                      </p:to>
                                    </p:set>
                                    <p:animEffect transition="in" filter="fade">
                                      <p:cBhvr>
                                        <p:cTn id="37" dur="1000"/>
                                        <p:tgtEl>
                                          <p:spTgt spid="15">
                                            <p:txEl>
                                              <p:pRg st="5" end="5"/>
                                            </p:txEl>
                                          </p:spTgt>
                                        </p:tgtEl>
                                      </p:cBhvr>
                                    </p:animEffect>
                                    <p:anim calcmode="lin" valueType="num">
                                      <p:cBhvr>
                                        <p:cTn id="38" dur="1000" fill="hold"/>
                                        <p:tgtEl>
                                          <p:spTgt spid="15">
                                            <p:txEl>
                                              <p:pRg st="5" end="5"/>
                                            </p:txEl>
                                          </p:spTgt>
                                        </p:tgtEl>
                                        <p:attrNameLst>
                                          <p:attrName>ppt_x</p:attrName>
                                        </p:attrNameLst>
                                      </p:cBhvr>
                                      <p:tavLst>
                                        <p:tav tm="0">
                                          <p:val>
                                            <p:strVal val="#ppt_x"/>
                                          </p:val>
                                        </p:tav>
                                        <p:tav tm="100000">
                                          <p:val>
                                            <p:strVal val="#ppt_x"/>
                                          </p:val>
                                        </p:tav>
                                      </p:tavLst>
                                    </p:anim>
                                    <p:anim calcmode="lin" valueType="num">
                                      <p:cBhvr>
                                        <p:cTn id="39" dur="1000" fill="hold"/>
                                        <p:tgtEl>
                                          <p:spTgt spid="1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nodeType="clickEffect">
                                  <p:stCondLst>
                                    <p:cond delay="0"/>
                                  </p:stCondLst>
                                  <p:childTnLst>
                                    <p:set>
                                      <p:cBhvr>
                                        <p:cTn id="43" dur="1" fill="hold">
                                          <p:stCondLst>
                                            <p:cond delay="0"/>
                                          </p:stCondLst>
                                        </p:cTn>
                                        <p:tgtEl>
                                          <p:spTgt spid="15">
                                            <p:txEl>
                                              <p:pRg st="6" end="6"/>
                                            </p:txEl>
                                          </p:spTgt>
                                        </p:tgtEl>
                                        <p:attrNameLst>
                                          <p:attrName>style.visibility</p:attrName>
                                        </p:attrNameLst>
                                      </p:cBhvr>
                                      <p:to>
                                        <p:strVal val="visible"/>
                                      </p:to>
                                    </p:set>
                                    <p:animEffect transition="in" filter="fade">
                                      <p:cBhvr>
                                        <p:cTn id="44" dur="1000"/>
                                        <p:tgtEl>
                                          <p:spTgt spid="15">
                                            <p:txEl>
                                              <p:pRg st="6" end="6"/>
                                            </p:txEl>
                                          </p:spTgt>
                                        </p:tgtEl>
                                      </p:cBhvr>
                                    </p:animEffect>
                                    <p:anim calcmode="lin" valueType="num">
                                      <p:cBhvr>
                                        <p:cTn id="45" dur="1000" fill="hold"/>
                                        <p:tgtEl>
                                          <p:spTgt spid="15">
                                            <p:txEl>
                                              <p:pRg st="6" end="6"/>
                                            </p:txEl>
                                          </p:spTgt>
                                        </p:tgtEl>
                                        <p:attrNameLst>
                                          <p:attrName>ppt_x</p:attrName>
                                        </p:attrNameLst>
                                      </p:cBhvr>
                                      <p:tavLst>
                                        <p:tav tm="0">
                                          <p:val>
                                            <p:strVal val="#ppt_x"/>
                                          </p:val>
                                        </p:tav>
                                        <p:tav tm="100000">
                                          <p:val>
                                            <p:strVal val="#ppt_x"/>
                                          </p:val>
                                        </p:tav>
                                      </p:tavLst>
                                    </p:anim>
                                    <p:anim calcmode="lin" valueType="num">
                                      <p:cBhvr>
                                        <p:cTn id="46" dur="1000" fill="hold"/>
                                        <p:tgtEl>
                                          <p:spTgt spid="15">
                                            <p:txEl>
                                              <p:pRg st="6" end="6"/>
                                            </p:txEl>
                                          </p:spTgt>
                                        </p:tgtEl>
                                        <p:attrNameLst>
                                          <p:attrName>ppt_y</p:attrName>
                                        </p:attrNameLst>
                                      </p:cBhvr>
                                      <p:tavLst>
                                        <p:tav tm="0">
                                          <p:val>
                                            <p:strVal val="#ppt_y+.1"/>
                                          </p:val>
                                        </p:tav>
                                        <p:tav tm="100000">
                                          <p:val>
                                            <p:strVal val="#ppt_y"/>
                                          </p:val>
                                        </p:tav>
                                      </p:tavLst>
                                    </p:anim>
                                  </p:childTnLst>
                                </p:cTn>
                              </p:par>
                            </p:childTnLst>
                          </p:cTn>
                        </p:par>
                        <p:par>
                          <p:cTn id="47" fill="hold">
                            <p:stCondLst>
                              <p:cond delay="1000"/>
                            </p:stCondLst>
                            <p:childTnLst>
                              <p:par>
                                <p:cTn id="48" presetID="42" presetClass="entr" presetSubtype="0" fill="hold" nodeType="afterEffect">
                                  <p:stCondLst>
                                    <p:cond delay="1000"/>
                                  </p:stCondLst>
                                  <p:childTnLst>
                                    <p:set>
                                      <p:cBhvr>
                                        <p:cTn id="49" dur="1" fill="hold">
                                          <p:stCondLst>
                                            <p:cond delay="0"/>
                                          </p:stCondLst>
                                        </p:cTn>
                                        <p:tgtEl>
                                          <p:spTgt spid="15">
                                            <p:txEl>
                                              <p:pRg st="7" end="7"/>
                                            </p:txEl>
                                          </p:spTgt>
                                        </p:tgtEl>
                                        <p:attrNameLst>
                                          <p:attrName>style.visibility</p:attrName>
                                        </p:attrNameLst>
                                      </p:cBhvr>
                                      <p:to>
                                        <p:strVal val="visible"/>
                                      </p:to>
                                    </p:set>
                                    <p:animEffect transition="in" filter="fade">
                                      <p:cBhvr>
                                        <p:cTn id="50" dur="1000"/>
                                        <p:tgtEl>
                                          <p:spTgt spid="15">
                                            <p:txEl>
                                              <p:pRg st="7" end="7"/>
                                            </p:txEl>
                                          </p:spTgt>
                                        </p:tgtEl>
                                      </p:cBhvr>
                                    </p:animEffect>
                                    <p:anim calcmode="lin" valueType="num">
                                      <p:cBhvr>
                                        <p:cTn id="51" dur="1000" fill="hold"/>
                                        <p:tgtEl>
                                          <p:spTgt spid="15">
                                            <p:txEl>
                                              <p:pRg st="7" end="7"/>
                                            </p:txEl>
                                          </p:spTgt>
                                        </p:tgtEl>
                                        <p:attrNameLst>
                                          <p:attrName>ppt_x</p:attrName>
                                        </p:attrNameLst>
                                      </p:cBhvr>
                                      <p:tavLst>
                                        <p:tav tm="0">
                                          <p:val>
                                            <p:strVal val="#ppt_x"/>
                                          </p:val>
                                        </p:tav>
                                        <p:tav tm="100000">
                                          <p:val>
                                            <p:strVal val="#ppt_x"/>
                                          </p:val>
                                        </p:tav>
                                      </p:tavLst>
                                    </p:anim>
                                    <p:anim calcmode="lin" valueType="num">
                                      <p:cBhvr>
                                        <p:cTn id="52" dur="1000" fill="hold"/>
                                        <p:tgtEl>
                                          <p:spTgt spid="15">
                                            <p:txEl>
                                              <p:pRg st="7" end="7"/>
                                            </p:txEl>
                                          </p:spTgt>
                                        </p:tgtEl>
                                        <p:attrNameLst>
                                          <p:attrName>ppt_y</p:attrName>
                                        </p:attrNameLst>
                                      </p:cBhvr>
                                      <p:tavLst>
                                        <p:tav tm="0">
                                          <p:val>
                                            <p:strVal val="#ppt_y+.1"/>
                                          </p:val>
                                        </p:tav>
                                        <p:tav tm="100000">
                                          <p:val>
                                            <p:strVal val="#ppt_y"/>
                                          </p:val>
                                        </p:tav>
                                      </p:tavLst>
                                    </p:anim>
                                  </p:childTnLst>
                                </p:cTn>
                              </p:par>
                            </p:childTnLst>
                          </p:cTn>
                        </p:par>
                        <p:par>
                          <p:cTn id="53" fill="hold">
                            <p:stCondLst>
                              <p:cond delay="3000"/>
                            </p:stCondLst>
                            <p:childTnLst>
                              <p:par>
                                <p:cTn id="54" presetID="42" presetClass="entr" presetSubtype="0" fill="hold" nodeType="afterEffect">
                                  <p:stCondLst>
                                    <p:cond delay="1000"/>
                                  </p:stCondLst>
                                  <p:childTnLst>
                                    <p:set>
                                      <p:cBhvr>
                                        <p:cTn id="55" dur="1" fill="hold">
                                          <p:stCondLst>
                                            <p:cond delay="0"/>
                                          </p:stCondLst>
                                        </p:cTn>
                                        <p:tgtEl>
                                          <p:spTgt spid="15">
                                            <p:txEl>
                                              <p:pRg st="8" end="8"/>
                                            </p:txEl>
                                          </p:spTgt>
                                        </p:tgtEl>
                                        <p:attrNameLst>
                                          <p:attrName>style.visibility</p:attrName>
                                        </p:attrNameLst>
                                      </p:cBhvr>
                                      <p:to>
                                        <p:strVal val="visible"/>
                                      </p:to>
                                    </p:set>
                                    <p:animEffect transition="in" filter="fade">
                                      <p:cBhvr>
                                        <p:cTn id="56" dur="1000"/>
                                        <p:tgtEl>
                                          <p:spTgt spid="15">
                                            <p:txEl>
                                              <p:pRg st="8" end="8"/>
                                            </p:txEl>
                                          </p:spTgt>
                                        </p:tgtEl>
                                      </p:cBhvr>
                                    </p:animEffect>
                                    <p:anim calcmode="lin" valueType="num">
                                      <p:cBhvr>
                                        <p:cTn id="57" dur="1000" fill="hold"/>
                                        <p:tgtEl>
                                          <p:spTgt spid="15">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15">
                                            <p:txEl>
                                              <p:pRg st="8" end="8"/>
                                            </p:txEl>
                                          </p:spTgt>
                                        </p:tgtEl>
                                        <p:attrNameLst>
                                          <p:attrName>ppt_y</p:attrName>
                                        </p:attrNameLst>
                                      </p:cBhvr>
                                      <p:tavLst>
                                        <p:tav tm="0">
                                          <p:val>
                                            <p:strVal val="#ppt_y+.1"/>
                                          </p:val>
                                        </p:tav>
                                        <p:tav tm="100000">
                                          <p:val>
                                            <p:strVal val="#ppt_y"/>
                                          </p:val>
                                        </p:tav>
                                      </p:tavLst>
                                    </p:anim>
                                  </p:childTnLst>
                                </p:cTn>
                              </p:par>
                            </p:childTnLst>
                          </p:cTn>
                        </p:par>
                        <p:par>
                          <p:cTn id="59" fill="hold">
                            <p:stCondLst>
                              <p:cond delay="5000"/>
                            </p:stCondLst>
                            <p:childTnLst>
                              <p:par>
                                <p:cTn id="60" presetID="42" presetClass="entr" presetSubtype="0" fill="hold" nodeType="afterEffect">
                                  <p:stCondLst>
                                    <p:cond delay="1000"/>
                                  </p:stCondLst>
                                  <p:childTnLst>
                                    <p:set>
                                      <p:cBhvr>
                                        <p:cTn id="61" dur="1" fill="hold">
                                          <p:stCondLst>
                                            <p:cond delay="0"/>
                                          </p:stCondLst>
                                        </p:cTn>
                                        <p:tgtEl>
                                          <p:spTgt spid="15">
                                            <p:txEl>
                                              <p:pRg st="9" end="9"/>
                                            </p:txEl>
                                          </p:spTgt>
                                        </p:tgtEl>
                                        <p:attrNameLst>
                                          <p:attrName>style.visibility</p:attrName>
                                        </p:attrNameLst>
                                      </p:cBhvr>
                                      <p:to>
                                        <p:strVal val="visible"/>
                                      </p:to>
                                    </p:set>
                                    <p:animEffect transition="in" filter="fade">
                                      <p:cBhvr>
                                        <p:cTn id="62" dur="1000"/>
                                        <p:tgtEl>
                                          <p:spTgt spid="15">
                                            <p:txEl>
                                              <p:pRg st="9" end="9"/>
                                            </p:txEl>
                                          </p:spTgt>
                                        </p:tgtEl>
                                      </p:cBhvr>
                                    </p:animEffect>
                                    <p:anim calcmode="lin" valueType="num">
                                      <p:cBhvr>
                                        <p:cTn id="63" dur="1000" fill="hold"/>
                                        <p:tgtEl>
                                          <p:spTgt spid="15">
                                            <p:txEl>
                                              <p:pRg st="9" end="9"/>
                                            </p:txEl>
                                          </p:spTgt>
                                        </p:tgtEl>
                                        <p:attrNameLst>
                                          <p:attrName>ppt_x</p:attrName>
                                        </p:attrNameLst>
                                      </p:cBhvr>
                                      <p:tavLst>
                                        <p:tav tm="0">
                                          <p:val>
                                            <p:strVal val="#ppt_x"/>
                                          </p:val>
                                        </p:tav>
                                        <p:tav tm="100000">
                                          <p:val>
                                            <p:strVal val="#ppt_x"/>
                                          </p:val>
                                        </p:tav>
                                      </p:tavLst>
                                    </p:anim>
                                    <p:anim calcmode="lin" valueType="num">
                                      <p:cBhvr>
                                        <p:cTn id="64" dur="1000" fill="hold"/>
                                        <p:tgtEl>
                                          <p:spTgt spid="15">
                                            <p:txEl>
                                              <p:pRg st="9" end="9"/>
                                            </p:txEl>
                                          </p:spTgt>
                                        </p:tgtEl>
                                        <p:attrNameLst>
                                          <p:attrName>ppt_y</p:attrName>
                                        </p:attrNameLst>
                                      </p:cBhvr>
                                      <p:tavLst>
                                        <p:tav tm="0">
                                          <p:val>
                                            <p:strVal val="#ppt_y+.1"/>
                                          </p:val>
                                        </p:tav>
                                        <p:tav tm="100000">
                                          <p:val>
                                            <p:strVal val="#ppt_y"/>
                                          </p:val>
                                        </p:tav>
                                      </p:tavLst>
                                    </p:anim>
                                  </p:childTnLst>
                                </p:cTn>
                              </p:par>
                            </p:childTnLst>
                          </p:cTn>
                        </p:par>
                        <p:par>
                          <p:cTn id="65" fill="hold">
                            <p:stCondLst>
                              <p:cond delay="7000"/>
                            </p:stCondLst>
                            <p:childTnLst>
                              <p:par>
                                <p:cTn id="66" presetID="42" presetClass="entr" presetSubtype="0" fill="hold" nodeType="afterEffect">
                                  <p:stCondLst>
                                    <p:cond delay="1000"/>
                                  </p:stCondLst>
                                  <p:childTnLst>
                                    <p:set>
                                      <p:cBhvr>
                                        <p:cTn id="67" dur="1" fill="hold">
                                          <p:stCondLst>
                                            <p:cond delay="0"/>
                                          </p:stCondLst>
                                        </p:cTn>
                                        <p:tgtEl>
                                          <p:spTgt spid="15">
                                            <p:txEl>
                                              <p:pRg st="10" end="10"/>
                                            </p:txEl>
                                          </p:spTgt>
                                        </p:tgtEl>
                                        <p:attrNameLst>
                                          <p:attrName>style.visibility</p:attrName>
                                        </p:attrNameLst>
                                      </p:cBhvr>
                                      <p:to>
                                        <p:strVal val="visible"/>
                                      </p:to>
                                    </p:set>
                                    <p:animEffect transition="in" filter="fade">
                                      <p:cBhvr>
                                        <p:cTn id="68" dur="1000"/>
                                        <p:tgtEl>
                                          <p:spTgt spid="15">
                                            <p:txEl>
                                              <p:pRg st="10" end="10"/>
                                            </p:txEl>
                                          </p:spTgt>
                                        </p:tgtEl>
                                      </p:cBhvr>
                                    </p:animEffect>
                                    <p:anim calcmode="lin" valueType="num">
                                      <p:cBhvr>
                                        <p:cTn id="69" dur="1000" fill="hold"/>
                                        <p:tgtEl>
                                          <p:spTgt spid="15">
                                            <p:txEl>
                                              <p:pRg st="10" end="10"/>
                                            </p:txEl>
                                          </p:spTgt>
                                        </p:tgtEl>
                                        <p:attrNameLst>
                                          <p:attrName>ppt_x</p:attrName>
                                        </p:attrNameLst>
                                      </p:cBhvr>
                                      <p:tavLst>
                                        <p:tav tm="0">
                                          <p:val>
                                            <p:strVal val="#ppt_x"/>
                                          </p:val>
                                        </p:tav>
                                        <p:tav tm="100000">
                                          <p:val>
                                            <p:strVal val="#ppt_x"/>
                                          </p:val>
                                        </p:tav>
                                      </p:tavLst>
                                    </p:anim>
                                    <p:anim calcmode="lin" valueType="num">
                                      <p:cBhvr>
                                        <p:cTn id="70" dur="1000" fill="hold"/>
                                        <p:tgtEl>
                                          <p:spTgt spid="15">
                                            <p:txEl>
                                              <p:pRg st="10" end="10"/>
                                            </p:txEl>
                                          </p:spTgt>
                                        </p:tgtEl>
                                        <p:attrNameLst>
                                          <p:attrName>ppt_y</p:attrName>
                                        </p:attrNameLst>
                                      </p:cBhvr>
                                      <p:tavLst>
                                        <p:tav tm="0">
                                          <p:val>
                                            <p:strVal val="#ppt_y+.1"/>
                                          </p:val>
                                        </p:tav>
                                        <p:tav tm="100000">
                                          <p:val>
                                            <p:strVal val="#ppt_y"/>
                                          </p:val>
                                        </p:tav>
                                      </p:tavLst>
                                    </p:anim>
                                  </p:childTnLst>
                                </p:cTn>
                              </p:par>
                            </p:childTnLst>
                          </p:cTn>
                        </p:par>
                        <p:par>
                          <p:cTn id="71" fill="hold">
                            <p:stCondLst>
                              <p:cond delay="9000"/>
                            </p:stCondLst>
                            <p:childTnLst>
                              <p:par>
                                <p:cTn id="72" presetID="42" presetClass="entr" presetSubtype="0" fill="hold" nodeType="afterEffect">
                                  <p:stCondLst>
                                    <p:cond delay="1000"/>
                                  </p:stCondLst>
                                  <p:childTnLst>
                                    <p:set>
                                      <p:cBhvr>
                                        <p:cTn id="73" dur="1" fill="hold">
                                          <p:stCondLst>
                                            <p:cond delay="0"/>
                                          </p:stCondLst>
                                        </p:cTn>
                                        <p:tgtEl>
                                          <p:spTgt spid="15">
                                            <p:txEl>
                                              <p:pRg st="11" end="11"/>
                                            </p:txEl>
                                          </p:spTgt>
                                        </p:tgtEl>
                                        <p:attrNameLst>
                                          <p:attrName>style.visibility</p:attrName>
                                        </p:attrNameLst>
                                      </p:cBhvr>
                                      <p:to>
                                        <p:strVal val="visible"/>
                                      </p:to>
                                    </p:set>
                                    <p:animEffect transition="in" filter="fade">
                                      <p:cBhvr>
                                        <p:cTn id="74" dur="1000"/>
                                        <p:tgtEl>
                                          <p:spTgt spid="15">
                                            <p:txEl>
                                              <p:pRg st="11" end="11"/>
                                            </p:txEl>
                                          </p:spTgt>
                                        </p:tgtEl>
                                      </p:cBhvr>
                                    </p:animEffect>
                                    <p:anim calcmode="lin" valueType="num">
                                      <p:cBhvr>
                                        <p:cTn id="75" dur="1000" fill="hold"/>
                                        <p:tgtEl>
                                          <p:spTgt spid="15">
                                            <p:txEl>
                                              <p:pRg st="11" end="11"/>
                                            </p:txEl>
                                          </p:spTgt>
                                        </p:tgtEl>
                                        <p:attrNameLst>
                                          <p:attrName>ppt_x</p:attrName>
                                        </p:attrNameLst>
                                      </p:cBhvr>
                                      <p:tavLst>
                                        <p:tav tm="0">
                                          <p:val>
                                            <p:strVal val="#ppt_x"/>
                                          </p:val>
                                        </p:tav>
                                        <p:tav tm="100000">
                                          <p:val>
                                            <p:strVal val="#ppt_x"/>
                                          </p:val>
                                        </p:tav>
                                      </p:tavLst>
                                    </p:anim>
                                    <p:anim calcmode="lin" valueType="num">
                                      <p:cBhvr>
                                        <p:cTn id="76" dur="1000" fill="hold"/>
                                        <p:tgtEl>
                                          <p:spTgt spid="15">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42" presetClass="entr" presetSubtype="0" fill="hold" nodeType="clickEffect">
                                  <p:stCondLst>
                                    <p:cond delay="0"/>
                                  </p:stCondLst>
                                  <p:childTnLst>
                                    <p:set>
                                      <p:cBhvr>
                                        <p:cTn id="80" dur="1" fill="hold">
                                          <p:stCondLst>
                                            <p:cond delay="0"/>
                                          </p:stCondLst>
                                        </p:cTn>
                                        <p:tgtEl>
                                          <p:spTgt spid="14">
                                            <p:txEl>
                                              <p:pRg st="0" end="0"/>
                                            </p:txEl>
                                          </p:spTgt>
                                        </p:tgtEl>
                                        <p:attrNameLst>
                                          <p:attrName>style.visibility</p:attrName>
                                        </p:attrNameLst>
                                      </p:cBhvr>
                                      <p:to>
                                        <p:strVal val="visible"/>
                                      </p:to>
                                    </p:set>
                                    <p:animEffect transition="in" filter="fade">
                                      <p:cBhvr>
                                        <p:cTn id="81" dur="1000"/>
                                        <p:tgtEl>
                                          <p:spTgt spid="14">
                                            <p:txEl>
                                              <p:pRg st="0" end="0"/>
                                            </p:txEl>
                                          </p:spTgt>
                                        </p:tgtEl>
                                      </p:cBhvr>
                                    </p:animEffect>
                                    <p:anim calcmode="lin" valueType="num">
                                      <p:cBhvr>
                                        <p:cTn id="82" dur="10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83" dur="1000" fill="hold"/>
                                        <p:tgtEl>
                                          <p:spTgt spid="14">
                                            <p:txEl>
                                              <p:pRg st="0" end="0"/>
                                            </p:txEl>
                                          </p:spTgt>
                                        </p:tgtEl>
                                        <p:attrNameLst>
                                          <p:attrName>ppt_y</p:attrName>
                                        </p:attrNameLst>
                                      </p:cBhvr>
                                      <p:tavLst>
                                        <p:tav tm="0">
                                          <p:val>
                                            <p:strVal val="#ppt_y+.1"/>
                                          </p:val>
                                        </p:tav>
                                        <p:tav tm="100000">
                                          <p:val>
                                            <p:strVal val="#ppt_y"/>
                                          </p:val>
                                        </p:tav>
                                      </p:tavLst>
                                    </p:anim>
                                  </p:childTnLst>
                                </p:cTn>
                              </p:par>
                            </p:childTnLst>
                          </p:cTn>
                        </p:par>
                        <p:par>
                          <p:cTn id="84" fill="hold">
                            <p:stCondLst>
                              <p:cond delay="1000"/>
                            </p:stCondLst>
                            <p:childTnLst>
                              <p:par>
                                <p:cTn id="85" presetID="42" presetClass="entr" presetSubtype="0" fill="hold" nodeType="afterEffect">
                                  <p:stCondLst>
                                    <p:cond delay="1000"/>
                                  </p:stCondLst>
                                  <p:childTnLst>
                                    <p:set>
                                      <p:cBhvr>
                                        <p:cTn id="86" dur="1" fill="hold">
                                          <p:stCondLst>
                                            <p:cond delay="0"/>
                                          </p:stCondLst>
                                        </p:cTn>
                                        <p:tgtEl>
                                          <p:spTgt spid="14">
                                            <p:txEl>
                                              <p:pRg st="1" end="1"/>
                                            </p:txEl>
                                          </p:spTgt>
                                        </p:tgtEl>
                                        <p:attrNameLst>
                                          <p:attrName>style.visibility</p:attrName>
                                        </p:attrNameLst>
                                      </p:cBhvr>
                                      <p:to>
                                        <p:strVal val="visible"/>
                                      </p:to>
                                    </p:set>
                                    <p:animEffect transition="in" filter="fade">
                                      <p:cBhvr>
                                        <p:cTn id="87" dur="1000"/>
                                        <p:tgtEl>
                                          <p:spTgt spid="14">
                                            <p:txEl>
                                              <p:pRg st="1" end="1"/>
                                            </p:txEl>
                                          </p:spTgt>
                                        </p:tgtEl>
                                      </p:cBhvr>
                                    </p:animEffect>
                                    <p:anim calcmode="lin" valueType="num">
                                      <p:cBhvr>
                                        <p:cTn id="88" dur="1000" fill="hold"/>
                                        <p:tgtEl>
                                          <p:spTgt spid="14">
                                            <p:txEl>
                                              <p:pRg st="1" end="1"/>
                                            </p:txEl>
                                          </p:spTgt>
                                        </p:tgtEl>
                                        <p:attrNameLst>
                                          <p:attrName>ppt_x</p:attrName>
                                        </p:attrNameLst>
                                      </p:cBhvr>
                                      <p:tavLst>
                                        <p:tav tm="0">
                                          <p:val>
                                            <p:strVal val="#ppt_x"/>
                                          </p:val>
                                        </p:tav>
                                        <p:tav tm="100000">
                                          <p:val>
                                            <p:strVal val="#ppt_x"/>
                                          </p:val>
                                        </p:tav>
                                      </p:tavLst>
                                    </p:anim>
                                    <p:anim calcmode="lin" valueType="num">
                                      <p:cBhvr>
                                        <p:cTn id="89" dur="1000" fill="hold"/>
                                        <p:tgtEl>
                                          <p:spTgt spid="1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90" fill="hold">
                      <p:stCondLst>
                        <p:cond delay="indefinite"/>
                      </p:stCondLst>
                      <p:childTnLst>
                        <p:par>
                          <p:cTn id="91" fill="hold">
                            <p:stCondLst>
                              <p:cond delay="0"/>
                            </p:stCondLst>
                            <p:childTnLst>
                              <p:par>
                                <p:cTn id="92" presetID="42" presetClass="entr" presetSubtype="0" fill="hold" nodeType="clickEffect">
                                  <p:stCondLst>
                                    <p:cond delay="0"/>
                                  </p:stCondLst>
                                  <p:childTnLst>
                                    <p:set>
                                      <p:cBhvr>
                                        <p:cTn id="93" dur="1" fill="hold">
                                          <p:stCondLst>
                                            <p:cond delay="0"/>
                                          </p:stCondLst>
                                        </p:cTn>
                                        <p:tgtEl>
                                          <p:spTgt spid="14">
                                            <p:txEl>
                                              <p:pRg st="2" end="2"/>
                                            </p:txEl>
                                          </p:spTgt>
                                        </p:tgtEl>
                                        <p:attrNameLst>
                                          <p:attrName>style.visibility</p:attrName>
                                        </p:attrNameLst>
                                      </p:cBhvr>
                                      <p:to>
                                        <p:strVal val="visible"/>
                                      </p:to>
                                    </p:set>
                                    <p:animEffect transition="in" filter="fade">
                                      <p:cBhvr>
                                        <p:cTn id="94" dur="1000"/>
                                        <p:tgtEl>
                                          <p:spTgt spid="14">
                                            <p:txEl>
                                              <p:pRg st="2" end="2"/>
                                            </p:txEl>
                                          </p:spTgt>
                                        </p:tgtEl>
                                      </p:cBhvr>
                                    </p:animEffect>
                                    <p:anim calcmode="lin" valueType="num">
                                      <p:cBhvr>
                                        <p:cTn id="95" dur="1000" fill="hold"/>
                                        <p:tgtEl>
                                          <p:spTgt spid="14">
                                            <p:txEl>
                                              <p:pRg st="2" end="2"/>
                                            </p:txEl>
                                          </p:spTgt>
                                        </p:tgtEl>
                                        <p:attrNameLst>
                                          <p:attrName>ppt_x</p:attrName>
                                        </p:attrNameLst>
                                      </p:cBhvr>
                                      <p:tavLst>
                                        <p:tav tm="0">
                                          <p:val>
                                            <p:strVal val="#ppt_x"/>
                                          </p:val>
                                        </p:tav>
                                        <p:tav tm="100000">
                                          <p:val>
                                            <p:strVal val="#ppt_x"/>
                                          </p:val>
                                        </p:tav>
                                      </p:tavLst>
                                    </p:anim>
                                    <p:anim calcmode="lin" valueType="num">
                                      <p:cBhvr>
                                        <p:cTn id="96" dur="1000" fill="hold"/>
                                        <p:tgtEl>
                                          <p:spTgt spid="14">
                                            <p:txEl>
                                              <p:pRg st="2" end="2"/>
                                            </p:txEl>
                                          </p:spTgt>
                                        </p:tgtEl>
                                        <p:attrNameLst>
                                          <p:attrName>ppt_y</p:attrName>
                                        </p:attrNameLst>
                                      </p:cBhvr>
                                      <p:tavLst>
                                        <p:tav tm="0">
                                          <p:val>
                                            <p:strVal val="#ppt_y+.1"/>
                                          </p:val>
                                        </p:tav>
                                        <p:tav tm="100000">
                                          <p:val>
                                            <p:strVal val="#ppt_y"/>
                                          </p:val>
                                        </p:tav>
                                      </p:tavLst>
                                    </p:anim>
                                  </p:childTnLst>
                                </p:cTn>
                              </p:par>
                            </p:childTnLst>
                          </p:cTn>
                        </p:par>
                        <p:par>
                          <p:cTn id="97" fill="hold">
                            <p:stCondLst>
                              <p:cond delay="1000"/>
                            </p:stCondLst>
                            <p:childTnLst>
                              <p:par>
                                <p:cTn id="98" presetID="42" presetClass="entr" presetSubtype="0" fill="hold" nodeType="afterEffect">
                                  <p:stCondLst>
                                    <p:cond delay="2000"/>
                                  </p:stCondLst>
                                  <p:childTnLst>
                                    <p:set>
                                      <p:cBhvr>
                                        <p:cTn id="99" dur="1" fill="hold">
                                          <p:stCondLst>
                                            <p:cond delay="0"/>
                                          </p:stCondLst>
                                        </p:cTn>
                                        <p:tgtEl>
                                          <p:spTgt spid="14">
                                            <p:txEl>
                                              <p:pRg st="3" end="3"/>
                                            </p:txEl>
                                          </p:spTgt>
                                        </p:tgtEl>
                                        <p:attrNameLst>
                                          <p:attrName>style.visibility</p:attrName>
                                        </p:attrNameLst>
                                      </p:cBhvr>
                                      <p:to>
                                        <p:strVal val="visible"/>
                                      </p:to>
                                    </p:set>
                                    <p:animEffect transition="in" filter="fade">
                                      <p:cBhvr>
                                        <p:cTn id="100" dur="1000"/>
                                        <p:tgtEl>
                                          <p:spTgt spid="14">
                                            <p:txEl>
                                              <p:pRg st="3" end="3"/>
                                            </p:txEl>
                                          </p:spTgt>
                                        </p:tgtEl>
                                      </p:cBhvr>
                                    </p:animEffect>
                                    <p:anim calcmode="lin" valueType="num">
                                      <p:cBhvr>
                                        <p:cTn id="101" dur="1000" fill="hold"/>
                                        <p:tgtEl>
                                          <p:spTgt spid="14">
                                            <p:txEl>
                                              <p:pRg st="3" end="3"/>
                                            </p:txEl>
                                          </p:spTgt>
                                        </p:tgtEl>
                                        <p:attrNameLst>
                                          <p:attrName>ppt_x</p:attrName>
                                        </p:attrNameLst>
                                      </p:cBhvr>
                                      <p:tavLst>
                                        <p:tav tm="0">
                                          <p:val>
                                            <p:strVal val="#ppt_x"/>
                                          </p:val>
                                        </p:tav>
                                        <p:tav tm="100000">
                                          <p:val>
                                            <p:strVal val="#ppt_x"/>
                                          </p:val>
                                        </p:tav>
                                      </p:tavLst>
                                    </p:anim>
                                    <p:anim calcmode="lin" valueType="num">
                                      <p:cBhvr>
                                        <p:cTn id="102" dur="1000" fill="hold"/>
                                        <p:tgtEl>
                                          <p:spTgt spid="1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42" presetClass="entr" presetSubtype="0" fill="hold" nodeType="clickEffect">
                                  <p:stCondLst>
                                    <p:cond delay="0"/>
                                  </p:stCondLst>
                                  <p:childTnLst>
                                    <p:set>
                                      <p:cBhvr>
                                        <p:cTn id="106" dur="1" fill="hold">
                                          <p:stCondLst>
                                            <p:cond delay="0"/>
                                          </p:stCondLst>
                                        </p:cTn>
                                        <p:tgtEl>
                                          <p:spTgt spid="14">
                                            <p:txEl>
                                              <p:pRg st="4" end="4"/>
                                            </p:txEl>
                                          </p:spTgt>
                                        </p:tgtEl>
                                        <p:attrNameLst>
                                          <p:attrName>style.visibility</p:attrName>
                                        </p:attrNameLst>
                                      </p:cBhvr>
                                      <p:to>
                                        <p:strVal val="visible"/>
                                      </p:to>
                                    </p:set>
                                    <p:animEffect transition="in" filter="fade">
                                      <p:cBhvr>
                                        <p:cTn id="107" dur="1000"/>
                                        <p:tgtEl>
                                          <p:spTgt spid="14">
                                            <p:txEl>
                                              <p:pRg st="4" end="4"/>
                                            </p:txEl>
                                          </p:spTgt>
                                        </p:tgtEl>
                                      </p:cBhvr>
                                    </p:animEffect>
                                    <p:anim calcmode="lin" valueType="num">
                                      <p:cBhvr>
                                        <p:cTn id="108" dur="1000" fill="hold"/>
                                        <p:tgtEl>
                                          <p:spTgt spid="14">
                                            <p:txEl>
                                              <p:pRg st="4" end="4"/>
                                            </p:txEl>
                                          </p:spTgt>
                                        </p:tgtEl>
                                        <p:attrNameLst>
                                          <p:attrName>ppt_x</p:attrName>
                                        </p:attrNameLst>
                                      </p:cBhvr>
                                      <p:tavLst>
                                        <p:tav tm="0">
                                          <p:val>
                                            <p:strVal val="#ppt_x"/>
                                          </p:val>
                                        </p:tav>
                                        <p:tav tm="100000">
                                          <p:val>
                                            <p:strVal val="#ppt_x"/>
                                          </p:val>
                                        </p:tav>
                                      </p:tavLst>
                                    </p:anim>
                                    <p:anim calcmode="lin" valueType="num">
                                      <p:cBhvr>
                                        <p:cTn id="109" dur="1000" fill="hold"/>
                                        <p:tgtEl>
                                          <p:spTgt spid="14">
                                            <p:txEl>
                                              <p:pRg st="4" end="4"/>
                                            </p:txEl>
                                          </p:spTgt>
                                        </p:tgtEl>
                                        <p:attrNameLst>
                                          <p:attrName>ppt_y</p:attrName>
                                        </p:attrNameLst>
                                      </p:cBhvr>
                                      <p:tavLst>
                                        <p:tav tm="0">
                                          <p:val>
                                            <p:strVal val="#ppt_y+.1"/>
                                          </p:val>
                                        </p:tav>
                                        <p:tav tm="100000">
                                          <p:val>
                                            <p:strVal val="#ppt_y"/>
                                          </p:val>
                                        </p:tav>
                                      </p:tavLst>
                                    </p:anim>
                                  </p:childTnLst>
                                </p:cTn>
                              </p:par>
                            </p:childTnLst>
                          </p:cTn>
                        </p:par>
                        <p:par>
                          <p:cTn id="110" fill="hold">
                            <p:stCondLst>
                              <p:cond delay="1000"/>
                            </p:stCondLst>
                            <p:childTnLst>
                              <p:par>
                                <p:cTn id="111" presetID="16" presetClass="entr" presetSubtype="21" fill="hold" grpId="0" nodeType="afterEffect">
                                  <p:stCondLst>
                                    <p:cond delay="3000"/>
                                  </p:stCondLst>
                                  <p:childTnLst>
                                    <p:set>
                                      <p:cBhvr>
                                        <p:cTn id="112" dur="1" fill="hold">
                                          <p:stCondLst>
                                            <p:cond delay="0"/>
                                          </p:stCondLst>
                                        </p:cTn>
                                        <p:tgtEl>
                                          <p:spTgt spid="3"/>
                                        </p:tgtEl>
                                        <p:attrNameLst>
                                          <p:attrName>style.visibility</p:attrName>
                                        </p:attrNameLst>
                                      </p:cBhvr>
                                      <p:to>
                                        <p:strVal val="visible"/>
                                      </p:to>
                                    </p:set>
                                    <p:animEffect transition="in" filter="barn(inVertical)">
                                      <p:cBhvr>
                                        <p:cTn id="113"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flip="none" rotWithShape="1">
          <a:gsLst>
            <a:gs pos="21000">
              <a:srgbClr val="DCBB6C"/>
            </a:gs>
            <a:gs pos="3000">
              <a:srgbClr val="FBE4AE"/>
            </a:gs>
            <a:gs pos="66000">
              <a:srgbClr val="FBE4AE"/>
            </a:gs>
            <a:gs pos="19000">
              <a:srgbClr val="A28949"/>
            </a:gs>
            <a:gs pos="24000">
              <a:srgbClr val="FAE3B7"/>
            </a:gs>
          </a:gsLst>
          <a:lin ang="5400000" scaled="1"/>
          <a:tileRect/>
        </a:gradFill>
        <a:effectLst/>
      </p:bgPr>
    </p:bg>
    <p:spTree>
      <p:nvGrpSpPr>
        <p:cNvPr id="1" name=""/>
        <p:cNvGrpSpPr/>
        <p:nvPr/>
      </p:nvGrpSpPr>
      <p:grpSpPr>
        <a:xfrm>
          <a:off x="0" y="0"/>
          <a:ext cx="0" cy="0"/>
          <a:chOff x="0" y="0"/>
          <a:chExt cx="0" cy="0"/>
        </a:xfrm>
      </p:grpSpPr>
      <p:sp>
        <p:nvSpPr>
          <p:cNvPr id="7" name="Text Placeholder 6"/>
          <p:cNvSpPr>
            <a:spLocks noGrp="1"/>
          </p:cNvSpPr>
          <p:nvPr>
            <p:ph type="body" idx="1"/>
          </p:nvPr>
        </p:nvSpPr>
        <p:spPr>
          <a:xfrm>
            <a:off x="839788" y="870626"/>
            <a:ext cx="5157787" cy="1015323"/>
          </a:xfrm>
        </p:spPr>
        <p:txBody>
          <a:bodyPr>
            <a:noAutofit/>
            <a:scene3d>
              <a:camera prst="orthographicFront"/>
              <a:lightRig rig="threePt" dir="t"/>
            </a:scene3d>
            <a:sp3d extrusionH="57150">
              <a:bevelT w="38100" h="38100"/>
            </a:sp3d>
          </a:bodyPr>
          <a:lstStyle/>
          <a:p>
            <a:pPr algn="ctr"/>
            <a:r>
              <a:rPr lang="en-US" sz="3200" dirty="0">
                <a:ln w="1905"/>
                <a:solidFill>
                  <a:srgbClr val="441D61"/>
                </a:solidFill>
                <a:effectLst>
                  <a:glow rad="127000">
                    <a:schemeClr val="bg1"/>
                  </a:glow>
                  <a:innerShdw blurRad="69850" dist="43180" dir="5400000">
                    <a:srgbClr val="000000">
                      <a:alpha val="65000"/>
                    </a:srgbClr>
                  </a:innerShdw>
                </a:effectLst>
              </a:rPr>
              <a:t>Melki-</a:t>
            </a:r>
            <a:r>
              <a:rPr lang="en-US" sz="3200" dirty="0" err="1">
                <a:ln w="1905"/>
                <a:solidFill>
                  <a:srgbClr val="441D61"/>
                </a:solidFill>
                <a:effectLst>
                  <a:glow rad="127000">
                    <a:schemeClr val="bg1"/>
                  </a:glow>
                  <a:innerShdw blurRad="69850" dist="43180" dir="5400000">
                    <a:srgbClr val="000000">
                      <a:alpha val="65000"/>
                    </a:srgbClr>
                  </a:innerShdw>
                </a:effectLst>
              </a:rPr>
              <a:t>Tzedeq</a:t>
            </a:r>
            <a:r>
              <a:rPr lang="en-US" sz="3200" dirty="0">
                <a:ln w="1905"/>
                <a:solidFill>
                  <a:srgbClr val="441D61"/>
                </a:solidFill>
                <a:effectLst>
                  <a:glow rad="127000">
                    <a:schemeClr val="bg1"/>
                  </a:glow>
                  <a:innerShdw blurRad="69850" dist="43180" dir="5400000">
                    <a:srgbClr val="000000">
                      <a:alpha val="65000"/>
                    </a:srgbClr>
                  </a:innerShdw>
                </a:effectLst>
              </a:rPr>
              <a:t> Priesthood</a:t>
            </a:r>
            <a:br>
              <a:rPr lang="en-US" sz="320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rPr>
            </a:br>
            <a:r>
              <a:rPr lang="en-US" sz="2800" b="0" dirty="0">
                <a:ln w="1905"/>
                <a:solidFill>
                  <a:srgbClr val="441D61"/>
                </a:solidFill>
                <a:effectLst>
                  <a:glow rad="127000">
                    <a:schemeClr val="bg1"/>
                  </a:glow>
                  <a:innerShdw blurRad="69850" dist="43180" dir="5400000">
                    <a:srgbClr val="000000">
                      <a:alpha val="65000"/>
                    </a:srgbClr>
                  </a:innerShdw>
                </a:effectLst>
              </a:rPr>
              <a:t>(a Kingdom </a:t>
            </a:r>
            <a:r>
              <a:rPr lang="en-US" sz="2800" b="0" dirty="0">
                <a:ln w="1905"/>
                <a:solidFill>
                  <a:srgbClr val="0070C0"/>
                </a:solidFill>
                <a:effectLst>
                  <a:glow rad="127000">
                    <a:schemeClr val="bg1"/>
                  </a:glow>
                  <a:innerShdw blurRad="69850" dist="43180" dir="5400000">
                    <a:srgbClr val="000000">
                      <a:alpha val="65000"/>
                    </a:srgbClr>
                  </a:innerShdw>
                </a:effectLst>
              </a:rPr>
              <a:t>“</a:t>
            </a:r>
            <a:r>
              <a:rPr lang="en-US" sz="2800" dirty="0">
                <a:ln w="1905"/>
                <a:solidFill>
                  <a:srgbClr val="0070C0"/>
                </a:solidFill>
                <a:effectLst>
                  <a:glow rad="127000">
                    <a:schemeClr val="bg1"/>
                  </a:glow>
                  <a:innerShdw blurRad="69850" dist="43180" dir="5400000">
                    <a:srgbClr val="000000">
                      <a:alpha val="65000"/>
                    </a:srgbClr>
                  </a:innerShdw>
                </a:effectLst>
              </a:rPr>
              <a:t>of</a:t>
            </a:r>
            <a:r>
              <a:rPr lang="en-US" sz="2800" b="0" dirty="0">
                <a:ln w="1905"/>
                <a:solidFill>
                  <a:srgbClr val="0070C0"/>
                </a:solidFill>
                <a:effectLst>
                  <a:glow rad="127000">
                    <a:schemeClr val="bg1"/>
                  </a:glow>
                  <a:innerShdw blurRad="69850" dist="43180" dir="5400000">
                    <a:srgbClr val="000000">
                      <a:alpha val="65000"/>
                    </a:srgbClr>
                  </a:innerShdw>
                </a:effectLst>
              </a:rPr>
              <a:t>” </a:t>
            </a:r>
            <a:r>
              <a:rPr lang="en-US" sz="2800" b="0" dirty="0">
                <a:ln w="1905"/>
                <a:solidFill>
                  <a:srgbClr val="441D61"/>
                </a:solidFill>
                <a:effectLst>
                  <a:glow rad="127000">
                    <a:schemeClr val="bg1"/>
                  </a:glow>
                  <a:innerShdw blurRad="69850" dist="43180" dir="5400000">
                    <a:srgbClr val="000000">
                      <a:alpha val="65000"/>
                    </a:srgbClr>
                  </a:innerShdw>
                </a:effectLst>
              </a:rPr>
              <a:t>priests)</a:t>
            </a:r>
          </a:p>
        </p:txBody>
      </p:sp>
      <p:sp>
        <p:nvSpPr>
          <p:cNvPr id="5" name="Content Placeholder 4"/>
          <p:cNvSpPr>
            <a:spLocks noGrp="1"/>
          </p:cNvSpPr>
          <p:nvPr>
            <p:ph sz="half" idx="2"/>
          </p:nvPr>
        </p:nvSpPr>
        <p:spPr>
          <a:xfrm>
            <a:off x="839788" y="1934530"/>
            <a:ext cx="5157787" cy="4544637"/>
          </a:xfrm>
        </p:spPr>
        <p:txBody>
          <a:bodyPr>
            <a:normAutofit fontScale="92500" lnSpcReduction="20000"/>
            <a:scene3d>
              <a:camera prst="orthographicFront"/>
              <a:lightRig rig="threePt" dir="t"/>
            </a:scene3d>
            <a:sp3d extrusionH="57150">
              <a:bevelT w="38100" h="38100"/>
            </a:sp3d>
          </a:bodyPr>
          <a:lstStyle/>
          <a:p>
            <a:r>
              <a:rPr lang="en-US" dirty="0"/>
              <a:t>Connected to a blood ratified </a:t>
            </a:r>
            <a:br>
              <a:rPr lang="en-US" dirty="0"/>
            </a:br>
            <a:r>
              <a:rPr lang="en-US" b="1" dirty="0">
                <a:solidFill>
                  <a:srgbClr val="0070C0"/>
                </a:solidFill>
              </a:rPr>
              <a:t>ever-lasting</a:t>
            </a:r>
            <a:r>
              <a:rPr lang="en-US" dirty="0"/>
              <a:t> Covenant.</a:t>
            </a:r>
          </a:p>
          <a:p>
            <a:r>
              <a:rPr lang="en-US" dirty="0"/>
              <a:t>Covenant Instructions </a:t>
            </a:r>
            <a:r>
              <a:rPr lang="en-US" sz="2200" dirty="0"/>
              <a:t>[Book of the Covenant]</a:t>
            </a:r>
            <a:r>
              <a:rPr lang="en-US" dirty="0"/>
              <a:t> were lived out by the patriarchs </a:t>
            </a:r>
            <a:r>
              <a:rPr lang="en-US" b="1" dirty="0">
                <a:solidFill>
                  <a:srgbClr val="0070C0"/>
                </a:solidFill>
              </a:rPr>
              <a:t>from Adam to </a:t>
            </a:r>
            <a:r>
              <a:rPr lang="en-US" b="1" dirty="0" err="1">
                <a:solidFill>
                  <a:srgbClr val="0070C0"/>
                </a:solidFill>
              </a:rPr>
              <a:t>Mosheh</a:t>
            </a:r>
            <a:r>
              <a:rPr lang="en-US" b="1" dirty="0">
                <a:solidFill>
                  <a:srgbClr val="0070C0"/>
                </a:solidFill>
              </a:rPr>
              <a:t> </a:t>
            </a:r>
            <a:r>
              <a:rPr lang="en-US" dirty="0"/>
              <a:t>– as covenant testimonies. </a:t>
            </a:r>
          </a:p>
          <a:p>
            <a:r>
              <a:rPr lang="en-US" dirty="0"/>
              <a:t>Covenant Words are found between </a:t>
            </a:r>
            <a:r>
              <a:rPr lang="en-US" b="1" dirty="0">
                <a:solidFill>
                  <a:srgbClr val="0070C0"/>
                </a:solidFill>
              </a:rPr>
              <a:t>Exodus 20:1 - 23:33.</a:t>
            </a:r>
          </a:p>
          <a:p>
            <a:r>
              <a:rPr lang="en-US" dirty="0"/>
              <a:t>Book of the Covenant has </a:t>
            </a:r>
            <a:br>
              <a:rPr lang="en-US" dirty="0"/>
            </a:br>
            <a:r>
              <a:rPr lang="en-US" b="1" dirty="0">
                <a:solidFill>
                  <a:srgbClr val="0070C0"/>
                </a:solidFill>
              </a:rPr>
              <a:t>no additions or deletions.</a:t>
            </a:r>
          </a:p>
          <a:p>
            <a:r>
              <a:rPr lang="en-US" dirty="0"/>
              <a:t>Written on tables of stone </a:t>
            </a:r>
            <a:br>
              <a:rPr lang="en-US" dirty="0"/>
            </a:br>
            <a:r>
              <a:rPr lang="en-US" dirty="0"/>
              <a:t>and placed </a:t>
            </a:r>
            <a:r>
              <a:rPr lang="en-US" b="1" u="sng" dirty="0">
                <a:solidFill>
                  <a:srgbClr val="0070C0"/>
                </a:solidFill>
              </a:rPr>
              <a:t>inside</a:t>
            </a:r>
            <a:r>
              <a:rPr lang="en-US" dirty="0"/>
              <a:t> the Ark </a:t>
            </a:r>
            <a:br>
              <a:rPr lang="en-US" dirty="0"/>
            </a:br>
            <a:r>
              <a:rPr lang="en-US" dirty="0"/>
              <a:t>of the Covenant.</a:t>
            </a:r>
          </a:p>
        </p:txBody>
      </p:sp>
      <p:sp>
        <p:nvSpPr>
          <p:cNvPr id="8" name="Text Placeholder 7"/>
          <p:cNvSpPr>
            <a:spLocks noGrp="1"/>
          </p:cNvSpPr>
          <p:nvPr>
            <p:ph type="body" sz="quarter" idx="3"/>
          </p:nvPr>
        </p:nvSpPr>
        <p:spPr>
          <a:xfrm>
            <a:off x="6172200" y="870626"/>
            <a:ext cx="5183188" cy="1015323"/>
          </a:xfrm>
        </p:spPr>
        <p:txBody>
          <a:bodyPr>
            <a:noAutofit/>
            <a:scene3d>
              <a:camera prst="orthographicFront"/>
              <a:lightRig rig="threePt" dir="t"/>
            </a:scene3d>
            <a:sp3d extrusionH="57150">
              <a:bevelT w="38100" h="38100"/>
            </a:sp3d>
          </a:bodyPr>
          <a:lstStyle/>
          <a:p>
            <a:pPr algn="ctr"/>
            <a:r>
              <a:rPr lang="en-US" sz="3200"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rPr>
              <a:t>Aharonic</a:t>
            </a:r>
            <a:r>
              <a:rPr lang="en-US" sz="320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rPr>
              <a:t> Priesthood</a:t>
            </a:r>
            <a:br>
              <a:rPr lang="en-US" sz="320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rPr>
            </a:br>
            <a:r>
              <a:rPr lang="en-US" sz="2800" b="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rPr>
              <a:t>(a kingdom </a:t>
            </a:r>
            <a:r>
              <a:rPr lang="en-US" sz="2800" b="0" dirty="0">
                <a:ln w="1905"/>
                <a:solidFill>
                  <a:srgbClr val="FF0000"/>
                </a:solidFill>
                <a:effectLst>
                  <a:glow rad="127000">
                    <a:schemeClr val="bg1"/>
                  </a:glow>
                  <a:innerShdw blurRad="69850" dist="43180" dir="5400000">
                    <a:srgbClr val="000000">
                      <a:alpha val="65000"/>
                    </a:srgbClr>
                  </a:innerShdw>
                </a:effectLst>
              </a:rPr>
              <a:t>“</a:t>
            </a:r>
            <a:r>
              <a:rPr lang="en-US" sz="2800" dirty="0">
                <a:ln w="1905"/>
                <a:solidFill>
                  <a:srgbClr val="FF0000"/>
                </a:solidFill>
                <a:effectLst>
                  <a:glow rad="127000">
                    <a:schemeClr val="bg1"/>
                  </a:glow>
                  <a:innerShdw blurRad="69850" dist="43180" dir="5400000">
                    <a:srgbClr val="000000">
                      <a:alpha val="65000"/>
                    </a:srgbClr>
                  </a:innerShdw>
                </a:effectLst>
              </a:rPr>
              <a:t>with</a:t>
            </a:r>
            <a:r>
              <a:rPr lang="en-US" sz="2800" b="0" dirty="0">
                <a:ln w="1905"/>
                <a:solidFill>
                  <a:srgbClr val="FF0000"/>
                </a:solidFill>
                <a:effectLst>
                  <a:glow rad="127000">
                    <a:schemeClr val="bg1"/>
                  </a:glow>
                  <a:innerShdw blurRad="69850" dist="43180" dir="5400000">
                    <a:srgbClr val="000000">
                      <a:alpha val="65000"/>
                    </a:srgbClr>
                  </a:innerShdw>
                </a:effectLst>
              </a:rPr>
              <a:t>” </a:t>
            </a:r>
            <a:r>
              <a:rPr lang="en-US" sz="2800" b="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rPr>
              <a:t>priests)</a:t>
            </a:r>
          </a:p>
        </p:txBody>
      </p:sp>
      <p:sp>
        <p:nvSpPr>
          <p:cNvPr id="6" name="Content Placeholder 5"/>
          <p:cNvSpPr>
            <a:spLocks noGrp="1"/>
          </p:cNvSpPr>
          <p:nvPr>
            <p:ph sz="quarter" idx="4"/>
          </p:nvPr>
        </p:nvSpPr>
        <p:spPr>
          <a:xfrm>
            <a:off x="6349175" y="1885370"/>
            <a:ext cx="5407395" cy="4544637"/>
          </a:xfrm>
        </p:spPr>
        <p:txBody>
          <a:bodyPr>
            <a:normAutofit fontScale="92500" lnSpcReduction="10000"/>
            <a:scene3d>
              <a:camera prst="orthographicFront"/>
              <a:lightRig rig="threePt" dir="t"/>
            </a:scene3d>
            <a:sp3d extrusionH="57150">
              <a:bevelT w="38100" h="38100"/>
            </a:sp3d>
          </a:bodyPr>
          <a:lstStyle/>
          <a:p>
            <a:r>
              <a:rPr lang="en-US" dirty="0"/>
              <a:t>Connected to a </a:t>
            </a:r>
            <a:r>
              <a:rPr lang="en-US" b="1" dirty="0">
                <a:solidFill>
                  <a:srgbClr val="FF0000"/>
                </a:solidFill>
              </a:rPr>
              <a:t>temporary</a:t>
            </a:r>
            <a:r>
              <a:rPr lang="en-US" dirty="0"/>
              <a:t> Covenant from the golden calf to </a:t>
            </a:r>
            <a:r>
              <a:rPr lang="en-US" b="1" dirty="0">
                <a:solidFill>
                  <a:srgbClr val="0070C0"/>
                </a:solidFill>
              </a:rPr>
              <a:t>Yahusha’s</a:t>
            </a:r>
            <a:r>
              <a:rPr lang="en-US" dirty="0"/>
              <a:t> Passover day.</a:t>
            </a:r>
          </a:p>
          <a:p>
            <a:r>
              <a:rPr lang="en-US" dirty="0"/>
              <a:t>Temporary Instructions </a:t>
            </a:r>
            <a:r>
              <a:rPr lang="en-US" sz="2000" dirty="0"/>
              <a:t>[Book of the Law]</a:t>
            </a:r>
            <a:r>
              <a:rPr lang="en-US" dirty="0"/>
              <a:t> were also necessary </a:t>
            </a:r>
            <a:r>
              <a:rPr lang="en-US" b="1" dirty="0">
                <a:solidFill>
                  <a:srgbClr val="FF0000"/>
                </a:solidFill>
              </a:rPr>
              <a:t>from the point of the golden calf</a:t>
            </a:r>
            <a:r>
              <a:rPr lang="en-US" dirty="0">
                <a:solidFill>
                  <a:srgbClr val="FF0000"/>
                </a:solidFill>
              </a:rPr>
              <a:t>.</a:t>
            </a:r>
          </a:p>
          <a:p>
            <a:r>
              <a:rPr lang="en-US" dirty="0"/>
              <a:t>Original Temporary Words are found  between </a:t>
            </a:r>
            <a:r>
              <a:rPr lang="en-US" b="1" dirty="0" err="1">
                <a:solidFill>
                  <a:srgbClr val="FF0000"/>
                </a:solidFill>
              </a:rPr>
              <a:t>Exo</a:t>
            </a:r>
            <a:r>
              <a:rPr lang="en-US" b="1" dirty="0">
                <a:solidFill>
                  <a:srgbClr val="FF0000"/>
                </a:solidFill>
              </a:rPr>
              <a:t> 25:1 to </a:t>
            </a:r>
            <a:r>
              <a:rPr lang="en-US" b="1" dirty="0" err="1">
                <a:solidFill>
                  <a:srgbClr val="FF0000"/>
                </a:solidFill>
              </a:rPr>
              <a:t>Exo</a:t>
            </a:r>
            <a:r>
              <a:rPr lang="en-US" b="1" dirty="0">
                <a:solidFill>
                  <a:srgbClr val="FF0000"/>
                </a:solidFill>
              </a:rPr>
              <a:t> 31:18.</a:t>
            </a:r>
          </a:p>
          <a:p>
            <a:r>
              <a:rPr lang="en-US" dirty="0"/>
              <a:t>Book of the Law covenant </a:t>
            </a:r>
            <a:r>
              <a:rPr lang="en-US" b="1" dirty="0">
                <a:solidFill>
                  <a:srgbClr val="FF0000"/>
                </a:solidFill>
              </a:rPr>
              <a:t>allows </a:t>
            </a:r>
            <a:br>
              <a:rPr lang="en-US" b="1" dirty="0">
                <a:solidFill>
                  <a:srgbClr val="FF0000"/>
                </a:solidFill>
              </a:rPr>
            </a:br>
            <a:r>
              <a:rPr lang="en-US" b="1" dirty="0">
                <a:solidFill>
                  <a:srgbClr val="FF0000"/>
                </a:solidFill>
              </a:rPr>
              <a:t>for additions and deletions, etc. </a:t>
            </a:r>
          </a:p>
          <a:p>
            <a:r>
              <a:rPr lang="en-US" dirty="0"/>
              <a:t>Written on parchment and placed </a:t>
            </a:r>
            <a:r>
              <a:rPr lang="en-US" b="1" u="sng" dirty="0">
                <a:solidFill>
                  <a:srgbClr val="FF0000"/>
                </a:solidFill>
              </a:rPr>
              <a:t>outside</a:t>
            </a:r>
            <a:r>
              <a:rPr lang="en-US" dirty="0"/>
              <a:t> the Ark of the Covenant.</a:t>
            </a:r>
          </a:p>
        </p:txBody>
      </p:sp>
      <p:sp>
        <p:nvSpPr>
          <p:cNvPr id="2" name="Slide Number Placeholder 1"/>
          <p:cNvSpPr>
            <a:spLocks noGrp="1"/>
          </p:cNvSpPr>
          <p:nvPr>
            <p:ph type="sldNum" sz="quarter" idx="12"/>
          </p:nvPr>
        </p:nvSpPr>
        <p:spPr>
          <a:xfrm>
            <a:off x="8610600" y="6356350"/>
            <a:ext cx="3492904" cy="365125"/>
          </a:xfrm>
        </p:spPr>
        <p:txBody>
          <a:bodyPr/>
          <a:lstStyle/>
          <a:p>
            <a:fld id="{385F3E72-97D8-4E0E-8DB2-A67F030E614A}" type="slidenum">
              <a:rPr lang="en-US" smtClean="0">
                <a:solidFill>
                  <a:schemeClr val="tx1"/>
                </a:solidFill>
              </a:rPr>
              <a:t>21</a:t>
            </a:fld>
            <a:endParaRPr lang="en-US" dirty="0">
              <a:solidFill>
                <a:schemeClr val="tx1"/>
              </a:solidFill>
            </a:endParaRPr>
          </a:p>
        </p:txBody>
      </p:sp>
      <p:sp>
        <p:nvSpPr>
          <p:cNvPr id="3" name="Rectangle 2"/>
          <p:cNvSpPr/>
          <p:nvPr/>
        </p:nvSpPr>
        <p:spPr>
          <a:xfrm>
            <a:off x="300234" y="6302898"/>
            <a:ext cx="11626295" cy="523220"/>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2800" b="1" dirty="0">
                <a:ln w="1905"/>
                <a:solidFill>
                  <a:srgbClr val="0070C0"/>
                </a:solidFill>
                <a:effectLst>
                  <a:innerShdw blurRad="69850" dist="43180" dir="5400000">
                    <a:srgbClr val="000000">
                      <a:alpha val="65000"/>
                    </a:srgbClr>
                  </a:innerShdw>
                </a:effectLst>
              </a:rPr>
              <a:t>Both “books” are important; both “books” have a purpose.  </a:t>
            </a:r>
            <a:endParaRPr lang="en-US" sz="2800" b="1" cap="none" spc="0" dirty="0">
              <a:ln w="1905"/>
              <a:solidFill>
                <a:srgbClr val="0070C0"/>
              </a:solidFill>
              <a:effectLst>
                <a:innerShdw blurRad="69850" dist="43180" dir="5400000">
                  <a:srgbClr val="000000">
                    <a:alpha val="65000"/>
                  </a:srgbClr>
                </a:innerShdw>
              </a:effectLst>
            </a:endParaRPr>
          </a:p>
        </p:txBody>
      </p:sp>
      <p:sp>
        <p:nvSpPr>
          <p:cNvPr id="9" name="Subtitle 2"/>
          <p:cNvSpPr txBox="1">
            <a:spLocks/>
          </p:cNvSpPr>
          <p:nvPr/>
        </p:nvSpPr>
        <p:spPr>
          <a:xfrm>
            <a:off x="1539075" y="109829"/>
            <a:ext cx="8887364" cy="804542"/>
          </a:xfrm>
          <a:prstGeom prst="homePlate">
            <a:avLst>
              <a:gd name="adj" fmla="val 18681"/>
            </a:avLst>
          </a:prstGeom>
          <a:blipFill dpi="0" rotWithShape="1">
            <a:blip r:embed="rId2" cstate="print">
              <a:extLst>
                <a:ext uri="{28A0092B-C50C-407E-A947-70E740481C1C}">
                  <a14:useLocalDpi xmlns:a14="http://schemas.microsoft.com/office/drawing/2010/main"/>
                </a:ext>
              </a:extLst>
            </a:blip>
            <a:srcRect/>
            <a:stretch>
              <a:fillRect/>
            </a:stretch>
          </a:blipFill>
          <a:ln w="5715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lIns="91440" tIns="45720" rIns="91440" bIns="45720" rtlCol="0" anchor="ctr">
            <a:noAutofit/>
            <a:sp3d extrusionH="57150">
              <a:bevelT w="38100" h="38100" prst="convex"/>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4400" b="1" spc="50" dirty="0">
                <a:ln w="12700" cmpd="sng">
                  <a:solidFill>
                    <a:schemeClr val="accent6">
                      <a:satMod val="120000"/>
                      <a:shade val="80000"/>
                    </a:schemeClr>
                  </a:solidFill>
                  <a:prstDash val="solid"/>
                </a:ln>
                <a:solidFill>
                  <a:srgbClr val="8F45C7"/>
                </a:solidFill>
                <a:effectLst>
                  <a:glow rad="101600">
                    <a:schemeClr val="accent4">
                      <a:lumMod val="20000"/>
                      <a:lumOff val="80000"/>
                      <a:alpha val="94000"/>
                    </a:schemeClr>
                  </a:glow>
                </a:effectLst>
              </a:rPr>
              <a:t>Two Priesthoods &amp; Two Books</a:t>
            </a:r>
            <a:endParaRPr lang="en-US" sz="4200" b="1" spc="50" dirty="0">
              <a:ln w="12700" cmpd="sng">
                <a:solidFill>
                  <a:schemeClr val="accent6">
                    <a:satMod val="120000"/>
                    <a:shade val="80000"/>
                  </a:schemeClr>
                </a:solidFill>
                <a:prstDash val="solid"/>
              </a:ln>
              <a:solidFill>
                <a:srgbClr val="8F45C7"/>
              </a:solidFill>
              <a:effectLst>
                <a:glow rad="101600">
                  <a:schemeClr val="accent4">
                    <a:lumMod val="20000"/>
                    <a:lumOff val="80000"/>
                    <a:alpha val="94000"/>
                  </a:schemeClr>
                </a:glow>
              </a:effectLst>
            </a:endParaRPr>
          </a:p>
        </p:txBody>
      </p:sp>
      <p:sp>
        <p:nvSpPr>
          <p:cNvPr id="4" name="Sun 3">
            <a:extLst>
              <a:ext uri="{FF2B5EF4-FFF2-40B4-BE49-F238E27FC236}">
                <a16:creationId xmlns:a16="http://schemas.microsoft.com/office/drawing/2014/main" id="{A674C0A4-87D2-65A7-75D2-5F025E3FEEB6}"/>
              </a:ext>
            </a:extLst>
          </p:cNvPr>
          <p:cNvSpPr/>
          <p:nvPr/>
        </p:nvSpPr>
        <p:spPr>
          <a:xfrm>
            <a:off x="11626727" y="86272"/>
            <a:ext cx="508000" cy="473193"/>
          </a:xfrm>
          <a:prstGeom prst="sun">
            <a:avLst>
              <a:gd name="adj" fmla="val 27118"/>
            </a:avLst>
          </a:prstGeom>
          <a:solidFill>
            <a:schemeClr val="accent4">
              <a:lumMod val="60000"/>
              <a:lumOff val="40000"/>
            </a:schemeClr>
          </a:solidFill>
          <a:ln>
            <a:solidFill>
              <a:schemeClr val="accent2">
                <a:lumMod val="5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68483881"/>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100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fade">
                                      <p:cBhvr>
                                        <p:cTn id="13" dur="1000"/>
                                        <p:tgtEl>
                                          <p:spTgt spid="6">
                                            <p:txEl>
                                              <p:pRg st="0" end="0"/>
                                            </p:txEl>
                                          </p:spTgt>
                                        </p:tgtEl>
                                      </p:cBhvr>
                                    </p:animEffect>
                                    <p:anim calcmode="lin" valueType="num">
                                      <p:cBhvr>
                                        <p:cTn id="14"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5">
                                            <p:txEl>
                                              <p:pRg st="1" end="1"/>
                                            </p:txEl>
                                          </p:spTgt>
                                        </p:tgtEl>
                                        <p:attrNameLst>
                                          <p:attrName>style.visibility</p:attrName>
                                        </p:attrNameLst>
                                      </p:cBhvr>
                                      <p:to>
                                        <p:strVal val="visible"/>
                                      </p:to>
                                    </p:set>
                                    <p:animEffect transition="in" filter="fade">
                                      <p:cBhvr>
                                        <p:cTn id="20" dur="1000"/>
                                        <p:tgtEl>
                                          <p:spTgt spid="5">
                                            <p:txEl>
                                              <p:pRg st="1" end="1"/>
                                            </p:txEl>
                                          </p:spTgt>
                                        </p:tgtEl>
                                      </p:cBhvr>
                                    </p:animEffect>
                                    <p:anim calcmode="lin" valueType="num">
                                      <p:cBhvr>
                                        <p:cTn id="21"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par>
                          <p:cTn id="23" fill="hold">
                            <p:stCondLst>
                              <p:cond delay="1000"/>
                            </p:stCondLst>
                            <p:childTnLst>
                              <p:par>
                                <p:cTn id="24" presetID="42" presetClass="entr" presetSubtype="0" fill="hold" nodeType="afterEffect">
                                  <p:stCondLst>
                                    <p:cond delay="0"/>
                                  </p:stCondLst>
                                  <p:childTnLst>
                                    <p:set>
                                      <p:cBhvr>
                                        <p:cTn id="25" dur="1" fill="hold">
                                          <p:stCondLst>
                                            <p:cond delay="0"/>
                                          </p:stCondLst>
                                        </p:cTn>
                                        <p:tgtEl>
                                          <p:spTgt spid="6">
                                            <p:txEl>
                                              <p:pRg st="1" end="1"/>
                                            </p:txEl>
                                          </p:spTgt>
                                        </p:tgtEl>
                                        <p:attrNameLst>
                                          <p:attrName>style.visibility</p:attrName>
                                        </p:attrNameLst>
                                      </p:cBhvr>
                                      <p:to>
                                        <p:strVal val="visible"/>
                                      </p:to>
                                    </p:set>
                                    <p:animEffect transition="in" filter="fade">
                                      <p:cBhvr>
                                        <p:cTn id="26" dur="1000"/>
                                        <p:tgtEl>
                                          <p:spTgt spid="6">
                                            <p:txEl>
                                              <p:pRg st="1" end="1"/>
                                            </p:txEl>
                                          </p:spTgt>
                                        </p:tgtEl>
                                      </p:cBhvr>
                                    </p:animEffect>
                                    <p:anim calcmode="lin" valueType="num">
                                      <p:cBhvr>
                                        <p:cTn id="27"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5">
                                            <p:txEl>
                                              <p:pRg st="2" end="2"/>
                                            </p:txEl>
                                          </p:spTgt>
                                        </p:tgtEl>
                                        <p:attrNameLst>
                                          <p:attrName>style.visibility</p:attrName>
                                        </p:attrNameLst>
                                      </p:cBhvr>
                                      <p:to>
                                        <p:strVal val="visible"/>
                                      </p:to>
                                    </p:set>
                                    <p:animEffect transition="in" filter="fade">
                                      <p:cBhvr>
                                        <p:cTn id="33" dur="1000"/>
                                        <p:tgtEl>
                                          <p:spTgt spid="5">
                                            <p:txEl>
                                              <p:pRg st="2" end="2"/>
                                            </p:txEl>
                                          </p:spTgt>
                                        </p:tgtEl>
                                      </p:cBhvr>
                                    </p:animEffect>
                                    <p:anim calcmode="lin" valueType="num">
                                      <p:cBhvr>
                                        <p:cTn id="34"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par>
                          <p:cTn id="36" fill="hold">
                            <p:stCondLst>
                              <p:cond delay="1000"/>
                            </p:stCondLst>
                            <p:childTnLst>
                              <p:par>
                                <p:cTn id="37" presetID="42" presetClass="entr" presetSubtype="0" fill="hold" nodeType="afterEffect">
                                  <p:stCondLst>
                                    <p:cond delay="0"/>
                                  </p:stCondLst>
                                  <p:childTnLst>
                                    <p:set>
                                      <p:cBhvr>
                                        <p:cTn id="38" dur="1" fill="hold">
                                          <p:stCondLst>
                                            <p:cond delay="0"/>
                                          </p:stCondLst>
                                        </p:cTn>
                                        <p:tgtEl>
                                          <p:spTgt spid="6">
                                            <p:txEl>
                                              <p:pRg st="2" end="2"/>
                                            </p:txEl>
                                          </p:spTgt>
                                        </p:tgtEl>
                                        <p:attrNameLst>
                                          <p:attrName>style.visibility</p:attrName>
                                        </p:attrNameLst>
                                      </p:cBhvr>
                                      <p:to>
                                        <p:strVal val="visible"/>
                                      </p:to>
                                    </p:set>
                                    <p:animEffect transition="in" filter="fade">
                                      <p:cBhvr>
                                        <p:cTn id="39" dur="1000"/>
                                        <p:tgtEl>
                                          <p:spTgt spid="6">
                                            <p:txEl>
                                              <p:pRg st="2" end="2"/>
                                            </p:txEl>
                                          </p:spTgt>
                                        </p:tgtEl>
                                      </p:cBhvr>
                                    </p:animEffect>
                                    <p:anim calcmode="lin" valueType="num">
                                      <p:cBhvr>
                                        <p:cTn id="40"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41"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5">
                                            <p:txEl>
                                              <p:pRg st="3" end="3"/>
                                            </p:txEl>
                                          </p:spTgt>
                                        </p:tgtEl>
                                        <p:attrNameLst>
                                          <p:attrName>style.visibility</p:attrName>
                                        </p:attrNameLst>
                                      </p:cBhvr>
                                      <p:to>
                                        <p:strVal val="visible"/>
                                      </p:to>
                                    </p:set>
                                    <p:animEffect transition="in" filter="fade">
                                      <p:cBhvr>
                                        <p:cTn id="46" dur="1000"/>
                                        <p:tgtEl>
                                          <p:spTgt spid="5">
                                            <p:txEl>
                                              <p:pRg st="3" end="3"/>
                                            </p:txEl>
                                          </p:spTgt>
                                        </p:tgtEl>
                                      </p:cBhvr>
                                    </p:animEffect>
                                    <p:anim calcmode="lin" valueType="num">
                                      <p:cBhvr>
                                        <p:cTn id="47"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48"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par>
                          <p:cTn id="49" fill="hold">
                            <p:stCondLst>
                              <p:cond delay="1000"/>
                            </p:stCondLst>
                            <p:childTnLst>
                              <p:par>
                                <p:cTn id="50" presetID="42" presetClass="entr" presetSubtype="0" fill="hold" nodeType="afterEffect">
                                  <p:stCondLst>
                                    <p:cond delay="0"/>
                                  </p:stCondLst>
                                  <p:childTnLst>
                                    <p:set>
                                      <p:cBhvr>
                                        <p:cTn id="51" dur="1" fill="hold">
                                          <p:stCondLst>
                                            <p:cond delay="0"/>
                                          </p:stCondLst>
                                        </p:cTn>
                                        <p:tgtEl>
                                          <p:spTgt spid="6">
                                            <p:txEl>
                                              <p:pRg st="3" end="3"/>
                                            </p:txEl>
                                          </p:spTgt>
                                        </p:tgtEl>
                                        <p:attrNameLst>
                                          <p:attrName>style.visibility</p:attrName>
                                        </p:attrNameLst>
                                      </p:cBhvr>
                                      <p:to>
                                        <p:strVal val="visible"/>
                                      </p:to>
                                    </p:set>
                                    <p:animEffect transition="in" filter="fade">
                                      <p:cBhvr>
                                        <p:cTn id="52" dur="1000"/>
                                        <p:tgtEl>
                                          <p:spTgt spid="6">
                                            <p:txEl>
                                              <p:pRg st="3" end="3"/>
                                            </p:txEl>
                                          </p:spTgt>
                                        </p:tgtEl>
                                      </p:cBhvr>
                                    </p:animEffect>
                                    <p:anim calcmode="lin" valueType="num">
                                      <p:cBhvr>
                                        <p:cTn id="53"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54"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nodeType="clickEffect">
                                  <p:stCondLst>
                                    <p:cond delay="0"/>
                                  </p:stCondLst>
                                  <p:childTnLst>
                                    <p:set>
                                      <p:cBhvr>
                                        <p:cTn id="58" dur="1" fill="hold">
                                          <p:stCondLst>
                                            <p:cond delay="0"/>
                                          </p:stCondLst>
                                        </p:cTn>
                                        <p:tgtEl>
                                          <p:spTgt spid="5">
                                            <p:txEl>
                                              <p:pRg st="4" end="4"/>
                                            </p:txEl>
                                          </p:spTgt>
                                        </p:tgtEl>
                                        <p:attrNameLst>
                                          <p:attrName>style.visibility</p:attrName>
                                        </p:attrNameLst>
                                      </p:cBhvr>
                                      <p:to>
                                        <p:strVal val="visible"/>
                                      </p:to>
                                    </p:set>
                                    <p:animEffect transition="in" filter="fade">
                                      <p:cBhvr>
                                        <p:cTn id="59" dur="1000"/>
                                        <p:tgtEl>
                                          <p:spTgt spid="5">
                                            <p:txEl>
                                              <p:pRg st="4" end="4"/>
                                            </p:txEl>
                                          </p:spTgt>
                                        </p:tgtEl>
                                      </p:cBhvr>
                                    </p:animEffect>
                                    <p:anim calcmode="lin" valueType="num">
                                      <p:cBhvr>
                                        <p:cTn id="60"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61"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par>
                          <p:cTn id="62" fill="hold">
                            <p:stCondLst>
                              <p:cond delay="1000"/>
                            </p:stCondLst>
                            <p:childTnLst>
                              <p:par>
                                <p:cTn id="63" presetID="42" presetClass="entr" presetSubtype="0" fill="hold" nodeType="afterEffect">
                                  <p:stCondLst>
                                    <p:cond delay="1000"/>
                                  </p:stCondLst>
                                  <p:childTnLst>
                                    <p:set>
                                      <p:cBhvr>
                                        <p:cTn id="64" dur="1" fill="hold">
                                          <p:stCondLst>
                                            <p:cond delay="0"/>
                                          </p:stCondLst>
                                        </p:cTn>
                                        <p:tgtEl>
                                          <p:spTgt spid="6">
                                            <p:txEl>
                                              <p:pRg st="4" end="4"/>
                                            </p:txEl>
                                          </p:spTgt>
                                        </p:tgtEl>
                                        <p:attrNameLst>
                                          <p:attrName>style.visibility</p:attrName>
                                        </p:attrNameLst>
                                      </p:cBhvr>
                                      <p:to>
                                        <p:strVal val="visible"/>
                                      </p:to>
                                    </p:set>
                                    <p:animEffect transition="in" filter="fade">
                                      <p:cBhvr>
                                        <p:cTn id="65" dur="1000"/>
                                        <p:tgtEl>
                                          <p:spTgt spid="6">
                                            <p:txEl>
                                              <p:pRg st="4" end="4"/>
                                            </p:txEl>
                                          </p:spTgt>
                                        </p:tgtEl>
                                      </p:cBhvr>
                                    </p:animEffect>
                                    <p:anim calcmode="lin" valueType="num">
                                      <p:cBhvr>
                                        <p:cTn id="66"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67"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16" presetClass="entr" presetSubtype="21" fill="hold" grpId="0" nodeType="clickEffect">
                                  <p:stCondLst>
                                    <p:cond delay="3000"/>
                                  </p:stCondLst>
                                  <p:childTnLst>
                                    <p:set>
                                      <p:cBhvr>
                                        <p:cTn id="71" dur="1" fill="hold">
                                          <p:stCondLst>
                                            <p:cond delay="0"/>
                                          </p:stCondLst>
                                        </p:cTn>
                                        <p:tgtEl>
                                          <p:spTgt spid="3"/>
                                        </p:tgtEl>
                                        <p:attrNameLst>
                                          <p:attrName>style.visibility</p:attrName>
                                        </p:attrNameLst>
                                      </p:cBhvr>
                                      <p:to>
                                        <p:strVal val="visible"/>
                                      </p:to>
                                    </p:set>
                                    <p:animEffect transition="in" filter="barn(inVertical)">
                                      <p:cBhvr>
                                        <p:cTn id="7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flip="none" rotWithShape="1">
          <a:gsLst>
            <a:gs pos="21000">
              <a:srgbClr val="DCBB6C"/>
            </a:gs>
            <a:gs pos="3000">
              <a:srgbClr val="FBE4AE"/>
            </a:gs>
            <a:gs pos="66000">
              <a:srgbClr val="FBE4AE"/>
            </a:gs>
            <a:gs pos="23000">
              <a:srgbClr val="A28949"/>
            </a:gs>
            <a:gs pos="22000">
              <a:srgbClr val="FAE3B7"/>
            </a:gs>
          </a:gsLst>
          <a:lin ang="5400000" scaled="1"/>
          <a:tileRect/>
        </a:gradFill>
        <a:effectLst/>
      </p:bgPr>
    </p:bg>
    <p:spTree>
      <p:nvGrpSpPr>
        <p:cNvPr id="1" name=""/>
        <p:cNvGrpSpPr/>
        <p:nvPr/>
      </p:nvGrpSpPr>
      <p:grpSpPr>
        <a:xfrm>
          <a:off x="0" y="0"/>
          <a:ext cx="0" cy="0"/>
          <a:chOff x="0" y="0"/>
          <a:chExt cx="0" cy="0"/>
        </a:xfrm>
      </p:grpSpPr>
      <p:sp>
        <p:nvSpPr>
          <p:cNvPr id="7" name="Text Placeholder 6"/>
          <p:cNvSpPr>
            <a:spLocks noGrp="1"/>
          </p:cNvSpPr>
          <p:nvPr>
            <p:ph type="body" idx="1"/>
          </p:nvPr>
        </p:nvSpPr>
        <p:spPr>
          <a:xfrm>
            <a:off x="491456" y="1042083"/>
            <a:ext cx="5157787" cy="511414"/>
          </a:xfrm>
        </p:spPr>
        <p:txBody>
          <a:bodyPr>
            <a:noAutofit/>
          </a:bodyPr>
          <a:lstStyle/>
          <a:p>
            <a:pPr algn="ctr"/>
            <a:r>
              <a:rPr lang="en-US" sz="3200" dirty="0">
                <a:ln w="1905"/>
                <a:solidFill>
                  <a:srgbClr val="441D61"/>
                </a:solidFill>
                <a:effectLst>
                  <a:glow rad="127000">
                    <a:schemeClr val="bg1"/>
                  </a:glow>
                  <a:innerShdw blurRad="69850" dist="43180" dir="5400000">
                    <a:srgbClr val="000000">
                      <a:alpha val="65000"/>
                    </a:srgbClr>
                  </a:innerShdw>
                </a:effectLst>
              </a:rPr>
              <a:t>Melki-</a:t>
            </a:r>
            <a:r>
              <a:rPr lang="en-US" sz="3200" dirty="0" err="1">
                <a:ln w="1905"/>
                <a:solidFill>
                  <a:srgbClr val="441D61"/>
                </a:solidFill>
                <a:effectLst>
                  <a:glow rad="127000">
                    <a:schemeClr val="bg1"/>
                  </a:glow>
                  <a:innerShdw blurRad="69850" dist="43180" dir="5400000">
                    <a:srgbClr val="000000">
                      <a:alpha val="65000"/>
                    </a:srgbClr>
                  </a:innerShdw>
                </a:effectLst>
              </a:rPr>
              <a:t>Tzedeq</a:t>
            </a:r>
            <a:r>
              <a:rPr lang="en-US" sz="3200" dirty="0">
                <a:ln w="1905"/>
                <a:solidFill>
                  <a:srgbClr val="441D61"/>
                </a:solidFill>
                <a:effectLst>
                  <a:glow rad="127000">
                    <a:schemeClr val="bg1"/>
                  </a:glow>
                  <a:innerShdw blurRad="69850" dist="43180" dir="5400000">
                    <a:srgbClr val="000000">
                      <a:alpha val="65000"/>
                    </a:srgbClr>
                  </a:innerShdw>
                </a:effectLst>
              </a:rPr>
              <a:t> Priesthood</a:t>
            </a:r>
          </a:p>
        </p:txBody>
      </p:sp>
      <p:sp>
        <p:nvSpPr>
          <p:cNvPr id="5" name="Content Placeholder 4"/>
          <p:cNvSpPr>
            <a:spLocks noGrp="1"/>
          </p:cNvSpPr>
          <p:nvPr>
            <p:ph sz="half" idx="2"/>
          </p:nvPr>
        </p:nvSpPr>
        <p:spPr>
          <a:xfrm>
            <a:off x="578540" y="1620194"/>
            <a:ext cx="5157787" cy="4544637"/>
          </a:xfrm>
        </p:spPr>
        <p:txBody>
          <a:bodyPr>
            <a:normAutofit fontScale="85000" lnSpcReduction="20000"/>
          </a:bodyPr>
          <a:lstStyle/>
          <a:p>
            <a:pPr marL="0" indent="0">
              <a:buNone/>
            </a:pPr>
            <a:r>
              <a:rPr lang="en-US" dirty="0"/>
              <a:t>… is connected to a </a:t>
            </a:r>
            <a:r>
              <a:rPr lang="en-US" b="1" dirty="0">
                <a:ln>
                  <a:solidFill>
                    <a:srgbClr val="002060"/>
                  </a:solidFill>
                </a:ln>
                <a:solidFill>
                  <a:srgbClr val="FF0000"/>
                </a:solidFill>
              </a:rPr>
              <a:t>blood ratified</a:t>
            </a:r>
            <a:br>
              <a:rPr lang="en-US" b="1" dirty="0">
                <a:ln>
                  <a:solidFill>
                    <a:srgbClr val="002060"/>
                  </a:solidFill>
                </a:ln>
                <a:solidFill>
                  <a:srgbClr val="FF0000"/>
                </a:solidFill>
              </a:rPr>
            </a:br>
            <a:r>
              <a:rPr lang="en-US" b="1" dirty="0">
                <a:ln>
                  <a:solidFill>
                    <a:srgbClr val="002060"/>
                  </a:solidFill>
                </a:ln>
                <a:solidFill>
                  <a:srgbClr val="FF0000"/>
                </a:solidFill>
              </a:rPr>
              <a:t> ever-lasting Covenant.</a:t>
            </a:r>
          </a:p>
          <a:p>
            <a:pPr marL="514350" indent="-514350">
              <a:buFont typeface="+mj-lt"/>
              <a:buAutoNum type="arabicPeriod"/>
            </a:pPr>
            <a:r>
              <a:rPr lang="en-US" b="1" dirty="0">
                <a:solidFill>
                  <a:srgbClr val="441D61"/>
                </a:solidFill>
              </a:rPr>
              <a:t>Proposal</a:t>
            </a:r>
            <a:r>
              <a:rPr lang="en-US" dirty="0"/>
              <a:t> to come into a covenant agreement has to be given.</a:t>
            </a:r>
          </a:p>
          <a:p>
            <a:pPr marL="514350" indent="-514350">
              <a:buFont typeface="+mj-lt"/>
              <a:buAutoNum type="arabicPeriod"/>
            </a:pPr>
            <a:r>
              <a:rPr lang="en-US" b="1" dirty="0">
                <a:solidFill>
                  <a:srgbClr val="441D61"/>
                </a:solidFill>
              </a:rPr>
              <a:t>Acceptance</a:t>
            </a:r>
            <a:r>
              <a:rPr lang="en-US" dirty="0"/>
              <a:t> to the covenant agreement has to be given.</a:t>
            </a:r>
          </a:p>
          <a:p>
            <a:pPr marL="514350" indent="-514350">
              <a:buFont typeface="+mj-lt"/>
              <a:buAutoNum type="arabicPeriod"/>
            </a:pPr>
            <a:r>
              <a:rPr lang="en-US" b="1" dirty="0">
                <a:solidFill>
                  <a:srgbClr val="441D61"/>
                </a:solidFill>
              </a:rPr>
              <a:t>Covenant agreement </a:t>
            </a:r>
            <a:r>
              <a:rPr lang="en-US" dirty="0"/>
              <a:t>must be </a:t>
            </a:r>
            <a:r>
              <a:rPr lang="en-US" b="1" dirty="0">
                <a:ln>
                  <a:solidFill>
                    <a:srgbClr val="002060"/>
                  </a:solidFill>
                </a:ln>
                <a:solidFill>
                  <a:srgbClr val="FF0000"/>
                </a:solidFill>
              </a:rPr>
              <a:t>blood-ratified</a:t>
            </a:r>
            <a:r>
              <a:rPr lang="en-US" dirty="0"/>
              <a:t> to be everlasting.</a:t>
            </a:r>
          </a:p>
          <a:p>
            <a:pPr marL="514350" indent="-514350">
              <a:buFont typeface="+mj-lt"/>
              <a:buAutoNum type="arabicPeriod"/>
            </a:pPr>
            <a:r>
              <a:rPr lang="en-US" b="1" dirty="0">
                <a:solidFill>
                  <a:srgbClr val="441D61"/>
                </a:solidFill>
              </a:rPr>
              <a:t>Covenant Confirming Meal </a:t>
            </a:r>
            <a:br>
              <a:rPr lang="en-US" b="1" dirty="0">
                <a:solidFill>
                  <a:srgbClr val="441D61"/>
                </a:solidFill>
              </a:rPr>
            </a:br>
            <a:r>
              <a:rPr lang="en-US" dirty="0"/>
              <a:t>that nothing will be added or removed from this covenant. </a:t>
            </a:r>
          </a:p>
          <a:p>
            <a:pPr marL="514350" indent="-514350">
              <a:buFont typeface="+mj-lt"/>
              <a:buAutoNum type="arabicPeriod"/>
            </a:pPr>
            <a:r>
              <a:rPr lang="en-US" dirty="0"/>
              <a:t>Upon acceptance, the one that breaks the covenant is under a death penalty.</a:t>
            </a:r>
          </a:p>
        </p:txBody>
      </p:sp>
      <p:sp>
        <p:nvSpPr>
          <p:cNvPr id="8" name="Text Placeholder 7"/>
          <p:cNvSpPr>
            <a:spLocks noGrp="1"/>
          </p:cNvSpPr>
          <p:nvPr>
            <p:ph type="body" sz="quarter" idx="3"/>
          </p:nvPr>
        </p:nvSpPr>
        <p:spPr>
          <a:xfrm>
            <a:off x="5920996" y="1042083"/>
            <a:ext cx="5412935" cy="511414"/>
          </a:xfrm>
        </p:spPr>
        <p:txBody>
          <a:bodyPr>
            <a:noAutofit/>
          </a:bodyPr>
          <a:lstStyle/>
          <a:p>
            <a:pPr algn="ctr"/>
            <a:r>
              <a:rPr lang="en-US" sz="3200"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rPr>
              <a:t>Aharonic</a:t>
            </a:r>
            <a:r>
              <a:rPr lang="en-US" sz="320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rPr>
              <a:t> Priesthood</a:t>
            </a:r>
          </a:p>
        </p:txBody>
      </p:sp>
      <p:sp>
        <p:nvSpPr>
          <p:cNvPr id="6" name="Content Placeholder 5"/>
          <p:cNvSpPr>
            <a:spLocks noGrp="1"/>
          </p:cNvSpPr>
          <p:nvPr>
            <p:ph sz="quarter" idx="4"/>
          </p:nvPr>
        </p:nvSpPr>
        <p:spPr>
          <a:xfrm>
            <a:off x="5649244" y="1571034"/>
            <a:ext cx="6097280" cy="4860524"/>
          </a:xfrm>
        </p:spPr>
        <p:txBody>
          <a:bodyPr>
            <a:noAutofit/>
          </a:bodyPr>
          <a:lstStyle/>
          <a:p>
            <a:pPr marL="0" indent="0">
              <a:buNone/>
            </a:pPr>
            <a:r>
              <a:rPr lang="en-US" sz="2200" dirty="0"/>
              <a:t>… is connected to only a temporary covenant.  </a:t>
            </a:r>
            <a:br>
              <a:rPr lang="en-US" sz="2200" dirty="0"/>
            </a:br>
            <a:r>
              <a:rPr lang="en-US" sz="2200" dirty="0"/>
              <a:t>It is not valid when there is a Melki-</a:t>
            </a:r>
            <a:r>
              <a:rPr lang="en-US" sz="2200" dirty="0" err="1"/>
              <a:t>Tzedeq</a:t>
            </a:r>
            <a:r>
              <a:rPr lang="en-US" sz="2200" dirty="0"/>
              <a:t> Covenant in operation.  </a:t>
            </a:r>
          </a:p>
          <a:p>
            <a:pPr marL="514350" indent="-514350">
              <a:buFont typeface="+mj-lt"/>
              <a:buAutoNum type="arabicPeriod"/>
            </a:pPr>
            <a:r>
              <a:rPr lang="en-US" sz="2200" dirty="0"/>
              <a:t>This covenant was </a:t>
            </a:r>
            <a:r>
              <a:rPr lang="en-US" sz="2200" b="1" dirty="0">
                <a:solidFill>
                  <a:srgbClr val="FF0000"/>
                </a:solidFill>
              </a:rPr>
              <a:t>imposed</a:t>
            </a:r>
            <a:r>
              <a:rPr lang="en-US" sz="2200" dirty="0"/>
              <a:t> upon the people.</a:t>
            </a:r>
          </a:p>
          <a:p>
            <a:pPr marL="514350" indent="-514350">
              <a:buFont typeface="+mj-lt"/>
              <a:buAutoNum type="arabicPeriod"/>
            </a:pPr>
            <a:r>
              <a:rPr lang="en-US" sz="2200" dirty="0"/>
              <a:t>This covenant will be broken many times </a:t>
            </a:r>
            <a:br>
              <a:rPr lang="en-US" sz="2200" dirty="0"/>
            </a:br>
            <a:r>
              <a:rPr lang="en-US" sz="2200" dirty="0"/>
              <a:t>(with accompanying curses).</a:t>
            </a:r>
          </a:p>
          <a:p>
            <a:pPr marL="514350" indent="-514350">
              <a:buFont typeface="+mj-lt"/>
              <a:buAutoNum type="arabicPeriod"/>
            </a:pPr>
            <a:r>
              <a:rPr lang="en-US" sz="2200" dirty="0"/>
              <a:t>Laws can be added to, or changed, at any </a:t>
            </a:r>
            <a:br>
              <a:rPr lang="en-US" sz="2200" dirty="0"/>
            </a:br>
            <a:r>
              <a:rPr lang="en-US" sz="2200" dirty="0"/>
              <a:t>time by man under agreement of </a:t>
            </a:r>
            <a:r>
              <a:rPr lang="en-US" sz="2200" b="1" dirty="0">
                <a:solidFill>
                  <a:srgbClr val="0070C0"/>
                </a:solidFill>
              </a:rPr>
              <a:t>Yahuah</a:t>
            </a:r>
            <a:r>
              <a:rPr lang="en-US" sz="2200" dirty="0">
                <a:solidFill>
                  <a:srgbClr val="0070C0"/>
                </a:solidFill>
              </a:rPr>
              <a:t>. </a:t>
            </a:r>
          </a:p>
          <a:p>
            <a:pPr marL="514350" indent="-514350">
              <a:buFont typeface="+mj-lt"/>
              <a:buAutoNum type="arabicPeriod"/>
            </a:pPr>
            <a:r>
              <a:rPr lang="en-US" sz="2200" dirty="0"/>
              <a:t>According to prophetic instruction, this covenant is obsolete immediately upon </a:t>
            </a:r>
            <a:br>
              <a:rPr lang="en-US" sz="2200" dirty="0"/>
            </a:br>
            <a:r>
              <a:rPr lang="en-US" sz="2200" dirty="0"/>
              <a:t>the arrival of </a:t>
            </a:r>
            <a:r>
              <a:rPr lang="en-US" sz="2200" b="1" dirty="0">
                <a:solidFill>
                  <a:srgbClr val="0070C0"/>
                </a:solidFill>
              </a:rPr>
              <a:t>Yahusha</a:t>
            </a:r>
            <a:r>
              <a:rPr lang="en-US" sz="2200" dirty="0"/>
              <a:t> the Highest Priest and</a:t>
            </a:r>
            <a:br>
              <a:rPr lang="en-US" sz="2200" dirty="0"/>
            </a:br>
            <a:r>
              <a:rPr lang="en-US" sz="2200" dirty="0"/>
              <a:t>Melki-</a:t>
            </a:r>
            <a:r>
              <a:rPr lang="en-US" sz="2200" dirty="0" err="1"/>
              <a:t>Tzedeq</a:t>
            </a:r>
            <a:r>
              <a:rPr lang="en-US" sz="2200" dirty="0"/>
              <a:t> when the priest acting in the </a:t>
            </a:r>
            <a:r>
              <a:rPr lang="en-US" sz="2200" dirty="0" err="1"/>
              <a:t>Aharonic</a:t>
            </a:r>
            <a:r>
              <a:rPr lang="en-US" sz="2200" dirty="0"/>
              <a:t> position annulled his future position.</a:t>
            </a:r>
          </a:p>
        </p:txBody>
      </p:sp>
      <p:sp>
        <p:nvSpPr>
          <p:cNvPr id="2" name="Slide Number Placeholder 1"/>
          <p:cNvSpPr>
            <a:spLocks noGrp="1"/>
          </p:cNvSpPr>
          <p:nvPr>
            <p:ph type="sldNum" sz="quarter" idx="12"/>
          </p:nvPr>
        </p:nvSpPr>
        <p:spPr>
          <a:xfrm>
            <a:off x="9307285" y="6434938"/>
            <a:ext cx="2743200" cy="365125"/>
          </a:xfrm>
        </p:spPr>
        <p:txBody>
          <a:bodyPr/>
          <a:lstStyle/>
          <a:p>
            <a:fld id="{385F3E72-97D8-4E0E-8DB2-A67F030E614A}" type="slidenum">
              <a:rPr lang="en-US" smtClean="0">
                <a:solidFill>
                  <a:schemeClr val="tx1"/>
                </a:solidFill>
              </a:rPr>
              <a:t>22</a:t>
            </a:fld>
            <a:endParaRPr lang="en-US" dirty="0">
              <a:solidFill>
                <a:schemeClr val="tx1"/>
              </a:solidFill>
            </a:endParaRPr>
          </a:p>
        </p:txBody>
      </p:sp>
      <p:sp>
        <p:nvSpPr>
          <p:cNvPr id="9" name="Rectangle 8"/>
          <p:cNvSpPr/>
          <p:nvPr/>
        </p:nvSpPr>
        <p:spPr>
          <a:xfrm>
            <a:off x="6983604" y="5910891"/>
            <a:ext cx="3768132" cy="892552"/>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algn="ctr"/>
            <a:r>
              <a:rPr lang="en-US" sz="2600" b="1" dirty="0">
                <a:ln w="1905"/>
                <a:solidFill>
                  <a:srgbClr val="FF0000"/>
                </a:solidFill>
                <a:effectLst>
                  <a:innerShdw blurRad="69850" dist="43180" dir="5400000">
                    <a:srgbClr val="000000">
                      <a:alpha val="65000"/>
                    </a:srgbClr>
                  </a:innerShdw>
                </a:effectLst>
              </a:rPr>
              <a:t>Both “covenants” use a </a:t>
            </a:r>
            <a:br>
              <a:rPr lang="en-US" sz="2600" b="1" dirty="0">
                <a:ln w="1905"/>
                <a:solidFill>
                  <a:srgbClr val="FF0000"/>
                </a:solidFill>
                <a:effectLst>
                  <a:innerShdw blurRad="69850" dist="43180" dir="5400000">
                    <a:srgbClr val="000000">
                      <a:alpha val="65000"/>
                    </a:srgbClr>
                  </a:innerShdw>
                </a:effectLst>
              </a:rPr>
            </a:br>
            <a:r>
              <a:rPr lang="en-US" sz="2600" b="1" dirty="0">
                <a:ln w="1905"/>
                <a:solidFill>
                  <a:srgbClr val="FF0000"/>
                </a:solidFill>
                <a:effectLst>
                  <a:innerShdw blurRad="69850" dist="43180" dir="5400000">
                    <a:srgbClr val="000000">
                      <a:alpha val="65000"/>
                    </a:srgbClr>
                  </a:innerShdw>
                </a:effectLst>
              </a:rPr>
              <a:t>different style of lingo!</a:t>
            </a:r>
            <a:endParaRPr lang="en-US" sz="2600" b="1" cap="none" spc="0" dirty="0">
              <a:ln w="1905"/>
              <a:solidFill>
                <a:srgbClr val="FF0000"/>
              </a:solidFill>
              <a:effectLst>
                <a:innerShdw blurRad="69850" dist="43180" dir="5400000">
                  <a:srgbClr val="000000">
                    <a:alpha val="65000"/>
                  </a:srgbClr>
                </a:innerShdw>
              </a:effectLst>
            </a:endParaRPr>
          </a:p>
        </p:txBody>
      </p:sp>
      <p:sp>
        <p:nvSpPr>
          <p:cNvPr id="10" name="Rectangle 9"/>
          <p:cNvSpPr/>
          <p:nvPr/>
        </p:nvSpPr>
        <p:spPr>
          <a:xfrm>
            <a:off x="348344" y="5910891"/>
            <a:ext cx="5384798" cy="892552"/>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algn="ctr"/>
            <a:r>
              <a:rPr lang="en-US" sz="2600" b="1" dirty="0">
                <a:ln w="1905"/>
                <a:solidFill>
                  <a:srgbClr val="FF0000"/>
                </a:solidFill>
                <a:effectLst>
                  <a:innerShdw blurRad="69850" dist="43180" dir="5400000">
                    <a:srgbClr val="000000">
                      <a:alpha val="65000"/>
                    </a:srgbClr>
                  </a:innerShdw>
                </a:effectLst>
              </a:rPr>
              <a:t>Both covenants are important </a:t>
            </a:r>
            <a:br>
              <a:rPr lang="en-US" sz="2600" b="1" dirty="0">
                <a:ln w="1905"/>
                <a:solidFill>
                  <a:srgbClr val="FF0000"/>
                </a:solidFill>
                <a:effectLst>
                  <a:innerShdw blurRad="69850" dist="43180" dir="5400000">
                    <a:srgbClr val="000000">
                      <a:alpha val="65000"/>
                    </a:srgbClr>
                  </a:innerShdw>
                </a:effectLst>
              </a:rPr>
            </a:br>
            <a:r>
              <a:rPr lang="en-US" sz="2600" b="1" dirty="0">
                <a:ln w="1905"/>
                <a:solidFill>
                  <a:srgbClr val="FF0000"/>
                </a:solidFill>
                <a:effectLst>
                  <a:innerShdw blurRad="69850" dist="43180" dir="5400000">
                    <a:srgbClr val="000000">
                      <a:alpha val="65000"/>
                    </a:srgbClr>
                  </a:innerShdw>
                </a:effectLst>
              </a:rPr>
              <a:t>and have a purpose.  </a:t>
            </a:r>
            <a:endParaRPr lang="en-US" sz="2600" b="1" cap="none" spc="0" dirty="0">
              <a:ln w="1905"/>
              <a:solidFill>
                <a:srgbClr val="FF0000"/>
              </a:solidFill>
              <a:effectLst>
                <a:innerShdw blurRad="69850" dist="43180" dir="5400000">
                  <a:srgbClr val="000000">
                    <a:alpha val="65000"/>
                  </a:srgbClr>
                </a:innerShdw>
              </a:effectLst>
            </a:endParaRPr>
          </a:p>
        </p:txBody>
      </p:sp>
      <p:sp>
        <p:nvSpPr>
          <p:cNvPr id="11" name="Subtitle 2"/>
          <p:cNvSpPr txBox="1">
            <a:spLocks/>
          </p:cNvSpPr>
          <p:nvPr/>
        </p:nvSpPr>
        <p:spPr>
          <a:xfrm>
            <a:off x="230905" y="127880"/>
            <a:ext cx="11819580" cy="804542"/>
          </a:xfrm>
          <a:prstGeom prst="homePlate">
            <a:avLst>
              <a:gd name="adj" fmla="val 18681"/>
            </a:avLst>
          </a:prstGeom>
          <a:blipFill dpi="0" rotWithShape="1">
            <a:blip r:embed="rId2" cstate="print">
              <a:extLst>
                <a:ext uri="{28A0092B-C50C-407E-A947-70E740481C1C}">
                  <a14:useLocalDpi xmlns:a14="http://schemas.microsoft.com/office/drawing/2010/main"/>
                </a:ext>
              </a:extLst>
            </a:blip>
            <a:srcRect/>
            <a:stretch>
              <a:fillRect/>
            </a:stretch>
          </a:blipFill>
          <a:ln w="5715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lIns="91440" tIns="45720" rIns="91440" bIns="45720" rtlCol="0" anchor="ctr">
            <a:noAutofit/>
            <a:sp3d extrusionH="57150">
              <a:bevelT w="38100" h="38100" prst="convex"/>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3600" b="1" spc="50" dirty="0">
                <a:ln w="12700" cmpd="sng">
                  <a:solidFill>
                    <a:schemeClr val="accent6">
                      <a:satMod val="120000"/>
                      <a:shade val="80000"/>
                    </a:schemeClr>
                  </a:solidFill>
                  <a:prstDash val="solid"/>
                </a:ln>
                <a:solidFill>
                  <a:srgbClr val="8F45C7"/>
                </a:solidFill>
                <a:effectLst>
                  <a:glow rad="101600">
                    <a:schemeClr val="accent4">
                      <a:lumMod val="20000"/>
                      <a:lumOff val="80000"/>
                      <a:alpha val="94000"/>
                    </a:schemeClr>
                  </a:glow>
                </a:effectLst>
              </a:rPr>
              <a:t>Components of </a:t>
            </a:r>
            <a:r>
              <a:rPr lang="en-US" sz="3600" b="1" u="sng" spc="50" dirty="0">
                <a:ln w="12700" cmpd="sng">
                  <a:solidFill>
                    <a:schemeClr val="accent6">
                      <a:satMod val="120000"/>
                      <a:shade val="80000"/>
                    </a:schemeClr>
                  </a:solidFill>
                  <a:prstDash val="solid"/>
                </a:ln>
                <a:solidFill>
                  <a:srgbClr val="8F45C7"/>
                </a:solidFill>
                <a:effectLst>
                  <a:glow rad="101600">
                    <a:schemeClr val="accent4">
                      <a:lumMod val="20000"/>
                      <a:lumOff val="80000"/>
                      <a:alpha val="94000"/>
                    </a:schemeClr>
                  </a:glow>
                </a:effectLst>
              </a:rPr>
              <a:t>Two</a:t>
            </a:r>
            <a:r>
              <a:rPr lang="en-US" sz="3600" b="1" spc="50" dirty="0">
                <a:ln w="12700" cmpd="sng">
                  <a:solidFill>
                    <a:schemeClr val="accent6">
                      <a:satMod val="120000"/>
                      <a:shade val="80000"/>
                    </a:schemeClr>
                  </a:solidFill>
                  <a:prstDash val="solid"/>
                </a:ln>
                <a:solidFill>
                  <a:srgbClr val="8F45C7"/>
                </a:solidFill>
                <a:effectLst>
                  <a:glow rad="101600">
                    <a:schemeClr val="accent4">
                      <a:lumMod val="20000"/>
                      <a:lumOff val="80000"/>
                      <a:alpha val="94000"/>
                    </a:schemeClr>
                  </a:glow>
                </a:effectLst>
              </a:rPr>
              <a:t> Different Priesthoods &amp; Covenants</a:t>
            </a:r>
          </a:p>
        </p:txBody>
      </p:sp>
      <p:sp>
        <p:nvSpPr>
          <p:cNvPr id="3" name="Sun 2">
            <a:extLst>
              <a:ext uri="{FF2B5EF4-FFF2-40B4-BE49-F238E27FC236}">
                <a16:creationId xmlns:a16="http://schemas.microsoft.com/office/drawing/2014/main" id="{0D30B7F0-00B9-F915-01D5-0CCB178FD884}"/>
              </a:ext>
            </a:extLst>
          </p:cNvPr>
          <p:cNvSpPr/>
          <p:nvPr/>
        </p:nvSpPr>
        <p:spPr>
          <a:xfrm>
            <a:off x="11626727" y="86272"/>
            <a:ext cx="508000" cy="473193"/>
          </a:xfrm>
          <a:prstGeom prst="sun">
            <a:avLst>
              <a:gd name="adj" fmla="val 27118"/>
            </a:avLst>
          </a:prstGeom>
          <a:solidFill>
            <a:schemeClr val="accent4">
              <a:lumMod val="60000"/>
              <a:lumOff val="40000"/>
            </a:schemeClr>
          </a:solidFill>
          <a:ln>
            <a:solidFill>
              <a:schemeClr val="accent2">
                <a:lumMod val="5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06387662"/>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fade">
                                      <p:cBhvr>
                                        <p:cTn id="13" dur="1000"/>
                                        <p:tgtEl>
                                          <p:spTgt spid="6">
                                            <p:txEl>
                                              <p:pRg st="0" end="0"/>
                                            </p:txEl>
                                          </p:spTgt>
                                        </p:tgtEl>
                                      </p:cBhvr>
                                    </p:animEffect>
                                    <p:anim calcmode="lin" valueType="num">
                                      <p:cBhvr>
                                        <p:cTn id="14"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5">
                                            <p:txEl>
                                              <p:pRg st="1" end="1"/>
                                            </p:txEl>
                                          </p:spTgt>
                                        </p:tgtEl>
                                        <p:attrNameLst>
                                          <p:attrName>style.visibility</p:attrName>
                                        </p:attrNameLst>
                                      </p:cBhvr>
                                      <p:to>
                                        <p:strVal val="visible"/>
                                      </p:to>
                                    </p:set>
                                    <p:animEffect transition="in" filter="fade">
                                      <p:cBhvr>
                                        <p:cTn id="20" dur="1000"/>
                                        <p:tgtEl>
                                          <p:spTgt spid="5">
                                            <p:txEl>
                                              <p:pRg st="1" end="1"/>
                                            </p:txEl>
                                          </p:spTgt>
                                        </p:tgtEl>
                                      </p:cBhvr>
                                    </p:animEffect>
                                    <p:anim calcmode="lin" valueType="num">
                                      <p:cBhvr>
                                        <p:cTn id="21"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par>
                          <p:cTn id="23" fill="hold">
                            <p:stCondLst>
                              <p:cond delay="1000"/>
                            </p:stCondLst>
                            <p:childTnLst>
                              <p:par>
                                <p:cTn id="24" presetID="42" presetClass="entr" presetSubtype="0" fill="hold" nodeType="afterEffect">
                                  <p:stCondLst>
                                    <p:cond delay="0"/>
                                  </p:stCondLst>
                                  <p:childTnLst>
                                    <p:set>
                                      <p:cBhvr>
                                        <p:cTn id="25" dur="1" fill="hold">
                                          <p:stCondLst>
                                            <p:cond delay="0"/>
                                          </p:stCondLst>
                                        </p:cTn>
                                        <p:tgtEl>
                                          <p:spTgt spid="6">
                                            <p:txEl>
                                              <p:pRg st="1" end="1"/>
                                            </p:txEl>
                                          </p:spTgt>
                                        </p:tgtEl>
                                        <p:attrNameLst>
                                          <p:attrName>style.visibility</p:attrName>
                                        </p:attrNameLst>
                                      </p:cBhvr>
                                      <p:to>
                                        <p:strVal val="visible"/>
                                      </p:to>
                                    </p:set>
                                    <p:animEffect transition="in" filter="fade">
                                      <p:cBhvr>
                                        <p:cTn id="26" dur="1000"/>
                                        <p:tgtEl>
                                          <p:spTgt spid="6">
                                            <p:txEl>
                                              <p:pRg st="1" end="1"/>
                                            </p:txEl>
                                          </p:spTgt>
                                        </p:tgtEl>
                                      </p:cBhvr>
                                    </p:animEffect>
                                    <p:anim calcmode="lin" valueType="num">
                                      <p:cBhvr>
                                        <p:cTn id="27"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5">
                                            <p:txEl>
                                              <p:pRg st="2" end="2"/>
                                            </p:txEl>
                                          </p:spTgt>
                                        </p:tgtEl>
                                        <p:attrNameLst>
                                          <p:attrName>style.visibility</p:attrName>
                                        </p:attrNameLst>
                                      </p:cBhvr>
                                      <p:to>
                                        <p:strVal val="visible"/>
                                      </p:to>
                                    </p:set>
                                    <p:animEffect transition="in" filter="fade">
                                      <p:cBhvr>
                                        <p:cTn id="33" dur="1000"/>
                                        <p:tgtEl>
                                          <p:spTgt spid="5">
                                            <p:txEl>
                                              <p:pRg st="2" end="2"/>
                                            </p:txEl>
                                          </p:spTgt>
                                        </p:tgtEl>
                                      </p:cBhvr>
                                    </p:animEffect>
                                    <p:anim calcmode="lin" valueType="num">
                                      <p:cBhvr>
                                        <p:cTn id="34"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par>
                          <p:cTn id="36" fill="hold">
                            <p:stCondLst>
                              <p:cond delay="1000"/>
                            </p:stCondLst>
                            <p:childTnLst>
                              <p:par>
                                <p:cTn id="37" presetID="42" presetClass="entr" presetSubtype="0" fill="hold" nodeType="afterEffect">
                                  <p:stCondLst>
                                    <p:cond delay="0"/>
                                  </p:stCondLst>
                                  <p:childTnLst>
                                    <p:set>
                                      <p:cBhvr>
                                        <p:cTn id="38" dur="1" fill="hold">
                                          <p:stCondLst>
                                            <p:cond delay="0"/>
                                          </p:stCondLst>
                                        </p:cTn>
                                        <p:tgtEl>
                                          <p:spTgt spid="6">
                                            <p:txEl>
                                              <p:pRg st="2" end="2"/>
                                            </p:txEl>
                                          </p:spTgt>
                                        </p:tgtEl>
                                        <p:attrNameLst>
                                          <p:attrName>style.visibility</p:attrName>
                                        </p:attrNameLst>
                                      </p:cBhvr>
                                      <p:to>
                                        <p:strVal val="visible"/>
                                      </p:to>
                                    </p:set>
                                    <p:animEffect transition="in" filter="fade">
                                      <p:cBhvr>
                                        <p:cTn id="39" dur="1000"/>
                                        <p:tgtEl>
                                          <p:spTgt spid="6">
                                            <p:txEl>
                                              <p:pRg st="2" end="2"/>
                                            </p:txEl>
                                          </p:spTgt>
                                        </p:tgtEl>
                                      </p:cBhvr>
                                    </p:animEffect>
                                    <p:anim calcmode="lin" valueType="num">
                                      <p:cBhvr>
                                        <p:cTn id="40"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41"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5">
                                            <p:txEl>
                                              <p:pRg st="3" end="3"/>
                                            </p:txEl>
                                          </p:spTgt>
                                        </p:tgtEl>
                                        <p:attrNameLst>
                                          <p:attrName>style.visibility</p:attrName>
                                        </p:attrNameLst>
                                      </p:cBhvr>
                                      <p:to>
                                        <p:strVal val="visible"/>
                                      </p:to>
                                    </p:set>
                                    <p:animEffect transition="in" filter="fade">
                                      <p:cBhvr>
                                        <p:cTn id="46" dur="1000"/>
                                        <p:tgtEl>
                                          <p:spTgt spid="5">
                                            <p:txEl>
                                              <p:pRg st="3" end="3"/>
                                            </p:txEl>
                                          </p:spTgt>
                                        </p:tgtEl>
                                      </p:cBhvr>
                                    </p:animEffect>
                                    <p:anim calcmode="lin" valueType="num">
                                      <p:cBhvr>
                                        <p:cTn id="47"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48"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par>
                          <p:cTn id="49" fill="hold">
                            <p:stCondLst>
                              <p:cond delay="1000"/>
                            </p:stCondLst>
                            <p:childTnLst>
                              <p:par>
                                <p:cTn id="50" presetID="42" presetClass="entr" presetSubtype="0" fill="hold" nodeType="afterEffect">
                                  <p:stCondLst>
                                    <p:cond delay="0"/>
                                  </p:stCondLst>
                                  <p:childTnLst>
                                    <p:set>
                                      <p:cBhvr>
                                        <p:cTn id="51" dur="1" fill="hold">
                                          <p:stCondLst>
                                            <p:cond delay="0"/>
                                          </p:stCondLst>
                                        </p:cTn>
                                        <p:tgtEl>
                                          <p:spTgt spid="6">
                                            <p:txEl>
                                              <p:pRg st="3" end="3"/>
                                            </p:txEl>
                                          </p:spTgt>
                                        </p:tgtEl>
                                        <p:attrNameLst>
                                          <p:attrName>style.visibility</p:attrName>
                                        </p:attrNameLst>
                                      </p:cBhvr>
                                      <p:to>
                                        <p:strVal val="visible"/>
                                      </p:to>
                                    </p:set>
                                    <p:animEffect transition="in" filter="fade">
                                      <p:cBhvr>
                                        <p:cTn id="52" dur="1000"/>
                                        <p:tgtEl>
                                          <p:spTgt spid="6">
                                            <p:txEl>
                                              <p:pRg st="3" end="3"/>
                                            </p:txEl>
                                          </p:spTgt>
                                        </p:tgtEl>
                                      </p:cBhvr>
                                    </p:animEffect>
                                    <p:anim calcmode="lin" valueType="num">
                                      <p:cBhvr>
                                        <p:cTn id="53"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54"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nodeType="clickEffect">
                                  <p:stCondLst>
                                    <p:cond delay="0"/>
                                  </p:stCondLst>
                                  <p:childTnLst>
                                    <p:set>
                                      <p:cBhvr>
                                        <p:cTn id="58" dur="1" fill="hold">
                                          <p:stCondLst>
                                            <p:cond delay="0"/>
                                          </p:stCondLst>
                                        </p:cTn>
                                        <p:tgtEl>
                                          <p:spTgt spid="5">
                                            <p:txEl>
                                              <p:pRg st="4" end="4"/>
                                            </p:txEl>
                                          </p:spTgt>
                                        </p:tgtEl>
                                        <p:attrNameLst>
                                          <p:attrName>style.visibility</p:attrName>
                                        </p:attrNameLst>
                                      </p:cBhvr>
                                      <p:to>
                                        <p:strVal val="visible"/>
                                      </p:to>
                                    </p:set>
                                    <p:animEffect transition="in" filter="fade">
                                      <p:cBhvr>
                                        <p:cTn id="59" dur="1000"/>
                                        <p:tgtEl>
                                          <p:spTgt spid="5">
                                            <p:txEl>
                                              <p:pRg st="4" end="4"/>
                                            </p:txEl>
                                          </p:spTgt>
                                        </p:tgtEl>
                                      </p:cBhvr>
                                    </p:animEffect>
                                    <p:anim calcmode="lin" valueType="num">
                                      <p:cBhvr>
                                        <p:cTn id="60"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61"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par>
                          <p:cTn id="62" fill="hold">
                            <p:stCondLst>
                              <p:cond delay="1000"/>
                            </p:stCondLst>
                            <p:childTnLst>
                              <p:par>
                                <p:cTn id="63" presetID="42" presetClass="entr" presetSubtype="0" fill="hold" nodeType="afterEffect">
                                  <p:stCondLst>
                                    <p:cond delay="0"/>
                                  </p:stCondLst>
                                  <p:childTnLst>
                                    <p:set>
                                      <p:cBhvr>
                                        <p:cTn id="64" dur="1" fill="hold">
                                          <p:stCondLst>
                                            <p:cond delay="0"/>
                                          </p:stCondLst>
                                        </p:cTn>
                                        <p:tgtEl>
                                          <p:spTgt spid="6">
                                            <p:txEl>
                                              <p:pRg st="4" end="4"/>
                                            </p:txEl>
                                          </p:spTgt>
                                        </p:tgtEl>
                                        <p:attrNameLst>
                                          <p:attrName>style.visibility</p:attrName>
                                        </p:attrNameLst>
                                      </p:cBhvr>
                                      <p:to>
                                        <p:strVal val="visible"/>
                                      </p:to>
                                    </p:set>
                                    <p:animEffect transition="in" filter="fade">
                                      <p:cBhvr>
                                        <p:cTn id="65" dur="1000"/>
                                        <p:tgtEl>
                                          <p:spTgt spid="6">
                                            <p:txEl>
                                              <p:pRg st="4" end="4"/>
                                            </p:txEl>
                                          </p:spTgt>
                                        </p:tgtEl>
                                      </p:cBhvr>
                                    </p:animEffect>
                                    <p:anim calcmode="lin" valueType="num">
                                      <p:cBhvr>
                                        <p:cTn id="66"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67"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42" presetClass="entr" presetSubtype="0" fill="hold" nodeType="clickEffect">
                                  <p:stCondLst>
                                    <p:cond delay="0"/>
                                  </p:stCondLst>
                                  <p:childTnLst>
                                    <p:set>
                                      <p:cBhvr>
                                        <p:cTn id="71" dur="1" fill="hold">
                                          <p:stCondLst>
                                            <p:cond delay="0"/>
                                          </p:stCondLst>
                                        </p:cTn>
                                        <p:tgtEl>
                                          <p:spTgt spid="5">
                                            <p:txEl>
                                              <p:pRg st="5" end="5"/>
                                            </p:txEl>
                                          </p:spTgt>
                                        </p:tgtEl>
                                        <p:attrNameLst>
                                          <p:attrName>style.visibility</p:attrName>
                                        </p:attrNameLst>
                                      </p:cBhvr>
                                      <p:to>
                                        <p:strVal val="visible"/>
                                      </p:to>
                                    </p:set>
                                    <p:animEffect transition="in" filter="fade">
                                      <p:cBhvr>
                                        <p:cTn id="72" dur="1000"/>
                                        <p:tgtEl>
                                          <p:spTgt spid="5">
                                            <p:txEl>
                                              <p:pRg st="5" end="5"/>
                                            </p:txEl>
                                          </p:spTgt>
                                        </p:tgtEl>
                                      </p:cBhvr>
                                    </p:animEffect>
                                    <p:anim calcmode="lin" valueType="num">
                                      <p:cBhvr>
                                        <p:cTn id="73"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74"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16" presetClass="entr" presetSubtype="21" fill="hold" grpId="0" nodeType="clickEffect">
                                  <p:stCondLst>
                                    <p:cond delay="0"/>
                                  </p:stCondLst>
                                  <p:childTnLst>
                                    <p:set>
                                      <p:cBhvr>
                                        <p:cTn id="78" dur="1" fill="hold">
                                          <p:stCondLst>
                                            <p:cond delay="0"/>
                                          </p:stCondLst>
                                        </p:cTn>
                                        <p:tgtEl>
                                          <p:spTgt spid="10"/>
                                        </p:tgtEl>
                                        <p:attrNameLst>
                                          <p:attrName>style.visibility</p:attrName>
                                        </p:attrNameLst>
                                      </p:cBhvr>
                                      <p:to>
                                        <p:strVal val="visible"/>
                                      </p:to>
                                    </p:set>
                                    <p:animEffect transition="in" filter="barn(inVertical)">
                                      <p:cBhvr>
                                        <p:cTn id="79" dur="500"/>
                                        <p:tgtEl>
                                          <p:spTgt spid="10"/>
                                        </p:tgtEl>
                                      </p:cBhvr>
                                    </p:animEffect>
                                  </p:childTnLst>
                                </p:cTn>
                              </p:par>
                            </p:childTnLst>
                          </p:cTn>
                        </p:par>
                        <p:par>
                          <p:cTn id="80" fill="hold">
                            <p:stCondLst>
                              <p:cond delay="500"/>
                            </p:stCondLst>
                            <p:childTnLst>
                              <p:par>
                                <p:cTn id="81" presetID="16" presetClass="entr" presetSubtype="21" fill="hold" grpId="0" nodeType="afterEffect">
                                  <p:stCondLst>
                                    <p:cond delay="1500"/>
                                  </p:stCondLst>
                                  <p:childTnLst>
                                    <p:set>
                                      <p:cBhvr>
                                        <p:cTn id="82" dur="1" fill="hold">
                                          <p:stCondLst>
                                            <p:cond delay="0"/>
                                          </p:stCondLst>
                                        </p:cTn>
                                        <p:tgtEl>
                                          <p:spTgt spid="9"/>
                                        </p:tgtEl>
                                        <p:attrNameLst>
                                          <p:attrName>style.visibility</p:attrName>
                                        </p:attrNameLst>
                                      </p:cBhvr>
                                      <p:to>
                                        <p:strVal val="visible"/>
                                      </p:to>
                                    </p:set>
                                    <p:animEffect transition="in" filter="barn(inVertical)">
                                      <p:cBhvr>
                                        <p:cTn id="83" dur="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40000"/>
                <a:lumOff val="60000"/>
                <a:alpha val="40000"/>
              </a:schemeClr>
            </a:gs>
            <a:gs pos="33000">
              <a:schemeClr val="accent4">
                <a:lumMod val="47000"/>
                <a:lumOff val="53000"/>
                <a:alpha val="46000"/>
              </a:schemeClr>
            </a:gs>
            <a:gs pos="74000">
              <a:schemeClr val="accent1">
                <a:lumMod val="45000"/>
                <a:lumOff val="55000"/>
                <a:alpha val="53000"/>
              </a:schemeClr>
            </a:gs>
            <a:gs pos="100000">
              <a:srgbClr val="FF0000">
                <a:alpha val="19000"/>
              </a:srgbClr>
            </a:gs>
          </a:gsLst>
          <a:lin ang="5400000" scaled="1"/>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610599" y="6356350"/>
            <a:ext cx="3483077" cy="365125"/>
          </a:xfrm>
        </p:spPr>
        <p:txBody>
          <a:bodyPr/>
          <a:lstStyle/>
          <a:p>
            <a:fld id="{385F3E72-97D8-4E0E-8DB2-A67F030E614A}" type="slidenum">
              <a:rPr lang="en-US" smtClean="0">
                <a:solidFill>
                  <a:schemeClr val="tx1"/>
                </a:solidFill>
              </a:rPr>
              <a:t>23</a:t>
            </a:fld>
            <a:endParaRPr lang="en-US" dirty="0">
              <a:solidFill>
                <a:schemeClr val="tx1"/>
              </a:solidFill>
            </a:endParaRPr>
          </a:p>
        </p:txBody>
      </p:sp>
      <p:pic>
        <p:nvPicPr>
          <p:cNvPr id="3" name="Picture 3" descr="C:\Users\Rae\Desktop\Horn with bkgd.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4790" y="1513551"/>
            <a:ext cx="6866890" cy="3825838"/>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9" name="Right Arrow 8"/>
          <p:cNvSpPr/>
          <p:nvPr/>
        </p:nvSpPr>
        <p:spPr>
          <a:xfrm>
            <a:off x="1640115" y="55672"/>
            <a:ext cx="4484913" cy="1457879"/>
          </a:xfrm>
          <a:prstGeom prst="rightArrow">
            <a:avLst>
              <a:gd name="adj1" fmla="val 71455"/>
              <a:gd name="adj2" fmla="val 50000"/>
            </a:avLst>
          </a:prstGeom>
          <a:gradFill flip="none" rotWithShape="1">
            <a:gsLst>
              <a:gs pos="0">
                <a:schemeClr val="accent2">
                  <a:lumMod val="40000"/>
                  <a:lumOff val="60000"/>
                  <a:alpha val="4000"/>
                </a:schemeClr>
              </a:gs>
              <a:gs pos="33000">
                <a:schemeClr val="accent4">
                  <a:lumMod val="47000"/>
                  <a:lumOff val="53000"/>
                  <a:alpha val="46000"/>
                </a:schemeClr>
              </a:gs>
              <a:gs pos="74000">
                <a:schemeClr val="accent1">
                  <a:lumMod val="45000"/>
                  <a:lumOff val="55000"/>
                  <a:alpha val="53000"/>
                </a:schemeClr>
              </a:gs>
              <a:gs pos="100000">
                <a:srgbClr val="FF0000">
                  <a:alpha val="19000"/>
                </a:srgbClr>
              </a:gs>
            </a:gsLst>
            <a:lin ang="0" scaled="1"/>
            <a:tileRect/>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dirty="0">
                <a:ln w="11430"/>
                <a:solidFill>
                  <a:srgbClr val="7F4141"/>
                </a:solidFill>
                <a:effectLst>
                  <a:outerShdw blurRad="50800" dist="39000" dir="5460000" algn="tl">
                    <a:srgbClr val="000000">
                      <a:alpha val="38000"/>
                    </a:srgbClr>
                  </a:outerShdw>
                </a:effectLst>
                <a:latin typeface="Matura MT Script Capitals" pitchFamily="66" charset="0"/>
              </a:rPr>
              <a:t> </a:t>
            </a:r>
            <a:r>
              <a:rPr lang="en-US" sz="4400" b="1" dirty="0">
                <a:ln w="11430"/>
                <a:solidFill>
                  <a:srgbClr val="00B0F0"/>
                </a:solidFill>
                <a:effectLst>
                  <a:outerShdw blurRad="50800" dist="39000" dir="5460000" algn="tl">
                    <a:srgbClr val="000000">
                      <a:alpha val="38000"/>
                    </a:srgbClr>
                  </a:outerShdw>
                </a:effectLst>
                <a:latin typeface="Matura MT Script Capitals" pitchFamily="66" charset="0"/>
              </a:rPr>
              <a:t>Question </a:t>
            </a:r>
            <a:r>
              <a:rPr lang="en-US" sz="4400" b="1" dirty="0">
                <a:ln w="11430"/>
                <a:solidFill>
                  <a:srgbClr val="C00000"/>
                </a:solidFill>
                <a:effectLst>
                  <a:outerShdw blurRad="50800" dist="39000" dir="5460000" algn="tl">
                    <a:srgbClr val="000000">
                      <a:alpha val="38000"/>
                    </a:srgbClr>
                  </a:outerShdw>
                </a:effectLst>
                <a:latin typeface="Matura MT Script Capitals" pitchFamily="66" charset="0"/>
              </a:rPr>
              <a:t>#1</a:t>
            </a:r>
          </a:p>
        </p:txBody>
      </p:sp>
      <p:pic>
        <p:nvPicPr>
          <p:cNvPr id="7" name="Picture 6">
            <a:extLst>
              <a:ext uri="{FF2B5EF4-FFF2-40B4-BE49-F238E27FC236}">
                <a16:creationId xmlns:a16="http://schemas.microsoft.com/office/drawing/2014/main" id="{BAD15CF1-7402-4CF4-B7AD-65E8B31BBFAC}"/>
              </a:ext>
            </a:extLst>
          </p:cNvPr>
          <p:cNvPicPr>
            <a:picLocks noChangeAspect="1"/>
          </p:cNvPicPr>
          <p:nvPr/>
        </p:nvPicPr>
        <p:blipFill>
          <a:blip r:embed="rId3" cstate="email">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a:ext>
            </a:extLst>
          </a:blip>
          <a:stretch>
            <a:fillRect/>
          </a:stretch>
        </p:blipFill>
        <p:spPr>
          <a:xfrm>
            <a:off x="333830" y="120970"/>
            <a:ext cx="1524000" cy="1524000"/>
          </a:xfrm>
          <a:prstGeom prst="ellipse">
            <a:avLst/>
          </a:prstGeom>
          <a:ln>
            <a:noFill/>
          </a:ln>
          <a:effectLst>
            <a:softEdge rad="112500"/>
          </a:effectLst>
        </p:spPr>
      </p:pic>
      <p:sp>
        <p:nvSpPr>
          <p:cNvPr id="8" name="TextBox 7">
            <a:extLst>
              <a:ext uri="{FF2B5EF4-FFF2-40B4-BE49-F238E27FC236}">
                <a16:creationId xmlns:a16="http://schemas.microsoft.com/office/drawing/2014/main" id="{3523D019-142D-4042-9BA0-DA81FCF8D2A9}"/>
              </a:ext>
            </a:extLst>
          </p:cNvPr>
          <p:cNvSpPr txBox="1"/>
          <p:nvPr/>
        </p:nvSpPr>
        <p:spPr>
          <a:xfrm>
            <a:off x="5544796" y="2272308"/>
            <a:ext cx="6131606" cy="2308324"/>
          </a:xfrm>
          <a:prstGeom prst="rect">
            <a:avLst/>
          </a:prstGeom>
          <a:noFill/>
        </p:spPr>
        <p:txBody>
          <a:bodyPr wrap="square" rtlCol="0">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0070C0"/>
                </a:solidFill>
                <a:effectLst/>
                <a:uLnTx/>
                <a:uFillTx/>
                <a:latin typeface="Comic Sans MS" panose="030F0702030302020204" pitchFamily="66" charset="0"/>
                <a:cs typeface="Arial" panose="020B0604020202020204" pitchFamily="34" charset="0"/>
              </a:rPr>
              <a:t>What was Yahuah’s original plan for mankind?</a:t>
            </a:r>
            <a:endParaRPr kumimoji="0" lang="en-US" sz="3200" b="1" i="0" u="none" strike="noStrike" kern="1200" cap="none" spc="0" normalizeH="0" baseline="0" noProof="0" dirty="0">
              <a:ln>
                <a:noFill/>
              </a:ln>
              <a:solidFill>
                <a:srgbClr val="0070C0"/>
              </a:solidFill>
              <a:effectLst/>
              <a:uLnTx/>
              <a:uFillTx/>
              <a:latin typeface="Comic Sans MS" panose="030F0702030302020204" pitchFamily="66" charset="0"/>
              <a:cs typeface="Arial" panose="020B0604020202020204" pitchFamily="34" charset="0"/>
            </a:endParaRPr>
          </a:p>
        </p:txBody>
      </p:sp>
    </p:spTree>
    <p:extLst>
      <p:ext uri="{BB962C8B-B14F-4D97-AF65-F5344CB8AC3E}">
        <p14:creationId xmlns:p14="http://schemas.microsoft.com/office/powerpoint/2010/main" val="73858026"/>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7">
            <a:extLst>
              <a:ext uri="{FF2B5EF4-FFF2-40B4-BE49-F238E27FC236}">
                <a16:creationId xmlns:a16="http://schemas.microsoft.com/office/drawing/2014/main" id="{73AD41DB-DF9F-49BC-85AE-6AB1840AD5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28389371-28F6-4698-AB7A-DAB95340779C}"/>
              </a:ext>
            </a:extLst>
          </p:cNvPr>
          <p:cNvPicPr>
            <a:picLocks noChangeAspect="1"/>
          </p:cNvPicPr>
          <p:nvPr/>
        </p:nvPicPr>
        <p:blipFill rotWithShape="1">
          <a:blip r:embed="rId3" cstate="email">
            <a:extLst>
              <a:ext uri="{BEBA8EAE-BF5A-486C-A8C5-ECC9F3942E4B}">
                <a14:imgProps xmlns:a14="http://schemas.microsoft.com/office/drawing/2010/main">
                  <a14:imgLayer r:embed="rId4">
                    <a14:imgEffect>
                      <a14:backgroundRemoval t="3191" b="100000" l="4171" r="99884"/>
                    </a14:imgEffect>
                  </a14:imgLayer>
                </a14:imgProps>
              </a:ext>
              <a:ext uri="{28A0092B-C50C-407E-A947-70E740481C1C}">
                <a14:useLocalDpi xmlns:a14="http://schemas.microsoft.com/office/drawing/2010/main"/>
              </a:ext>
            </a:extLst>
          </a:blip>
          <a:srcRect/>
          <a:stretch/>
        </p:blipFill>
        <p:spPr>
          <a:xfrm>
            <a:off x="1561505" y="4168489"/>
            <a:ext cx="8228655" cy="2689511"/>
          </a:xfrm>
          <a:custGeom>
            <a:avLst/>
            <a:gdLst/>
            <a:ahLst/>
            <a:cxnLst/>
            <a:rect l="l" t="t" r="r" b="b"/>
            <a:pathLst>
              <a:path w="12192000" h="3984912">
                <a:moveTo>
                  <a:pt x="0" y="0"/>
                </a:moveTo>
                <a:lnTo>
                  <a:pt x="12192000" y="0"/>
                </a:lnTo>
                <a:lnTo>
                  <a:pt x="12192000" y="566059"/>
                </a:lnTo>
                <a:lnTo>
                  <a:pt x="12192000" y="794037"/>
                </a:lnTo>
                <a:lnTo>
                  <a:pt x="12192000" y="2336800"/>
                </a:lnTo>
                <a:lnTo>
                  <a:pt x="12192000" y="2631227"/>
                </a:lnTo>
                <a:lnTo>
                  <a:pt x="12192000" y="3908712"/>
                </a:lnTo>
                <a:lnTo>
                  <a:pt x="9439275" y="3984912"/>
                </a:lnTo>
                <a:lnTo>
                  <a:pt x="5572127" y="3737262"/>
                </a:lnTo>
                <a:lnTo>
                  <a:pt x="0" y="3908712"/>
                </a:lnTo>
                <a:lnTo>
                  <a:pt x="0" y="2631227"/>
                </a:lnTo>
                <a:lnTo>
                  <a:pt x="0" y="2336800"/>
                </a:lnTo>
                <a:lnTo>
                  <a:pt x="0" y="794037"/>
                </a:lnTo>
                <a:lnTo>
                  <a:pt x="0" y="566059"/>
                </a:lnTo>
                <a:close/>
              </a:path>
            </a:pathLst>
          </a:custGeom>
        </p:spPr>
      </p:pic>
      <p:grpSp>
        <p:nvGrpSpPr>
          <p:cNvPr id="10" name="Group 9">
            <a:extLst>
              <a:ext uri="{FF2B5EF4-FFF2-40B4-BE49-F238E27FC236}">
                <a16:creationId xmlns:a16="http://schemas.microsoft.com/office/drawing/2014/main" id="{A4AE1828-51FD-4AD7-BCF6-9AF5C696CE5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528992"/>
            <a:ext cx="12192000" cy="757168"/>
            <a:chOff x="0" y="2959818"/>
            <a:chExt cx="12192000" cy="757168"/>
          </a:xfrm>
        </p:grpSpPr>
        <p:sp>
          <p:nvSpPr>
            <p:cNvPr id="11" name="Freeform: Shape 10">
              <a:extLst>
                <a:ext uri="{FF2B5EF4-FFF2-40B4-BE49-F238E27FC236}">
                  <a16:creationId xmlns:a16="http://schemas.microsoft.com/office/drawing/2014/main" id="{8542C7CD-02BE-4ADE-8D2F-DFB759D71A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solidFill>
              <a:srgbClr val="FFFFFF"/>
            </a:solidFill>
            <a:ln w="12700" cap="flat" cmpd="sng" algn="ctr">
              <a:noFill/>
              <a:prstDash val="solid"/>
              <a:miter lim="800000"/>
            </a:ln>
            <a:effectLst>
              <a:outerShdw blurRad="381000" dist="1524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840A04EE-8E37-4C28-B09B-A9593A4AAB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blipFill>
              <a:blip r:embed="rId5">
                <a:alphaModFix amt="57000"/>
              </a:blip>
              <a:tile tx="0" ty="0" sx="100000" sy="10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TextBox 2">
            <a:extLst>
              <a:ext uri="{FF2B5EF4-FFF2-40B4-BE49-F238E27FC236}">
                <a16:creationId xmlns:a16="http://schemas.microsoft.com/office/drawing/2014/main" id="{C4C056AB-7C77-413A-930B-486928A5B2F5}"/>
              </a:ext>
            </a:extLst>
          </p:cNvPr>
          <p:cNvSpPr txBox="1"/>
          <p:nvPr/>
        </p:nvSpPr>
        <p:spPr>
          <a:xfrm>
            <a:off x="366712" y="338508"/>
            <a:ext cx="11458576" cy="3090492"/>
          </a:xfrm>
          <a:prstGeom prst="rect">
            <a:avLst/>
          </a:prstGeom>
        </p:spPr>
        <p:txBody>
          <a:bodyPr vert="horz" lIns="91440" tIns="45720" rIns="91440" bIns="45720" rtlCol="0">
            <a:noAutofit/>
            <a:scene3d>
              <a:camera prst="orthographicFront"/>
              <a:lightRig rig="threePt" dir="t"/>
            </a:scene3d>
            <a:sp3d extrusionH="57150">
              <a:bevelT w="69850" h="38100" prst="cross"/>
            </a:sp3d>
          </a:bodyPr>
          <a:lstStyle/>
          <a:p>
            <a:pPr indent="-228600" algn="ctr">
              <a:lnSpc>
                <a:spcPct val="90000"/>
              </a:lnSpc>
              <a:spcAft>
                <a:spcPts val="600"/>
              </a:spcAft>
              <a:buFont typeface="Arial" panose="020B0604020202020204" pitchFamily="34" charset="0"/>
              <a:buChar char="•"/>
            </a:pPr>
            <a:r>
              <a:rPr lang="en-US" sz="2800" b="1" dirty="0">
                <a:ln>
                  <a:solidFill>
                    <a:srgbClr val="00B0F0"/>
                  </a:solidFill>
                </a:ln>
                <a:solidFill>
                  <a:srgbClr val="00B0F0">
                    <a:alpha val="80000"/>
                  </a:srgbClr>
                </a:solidFill>
                <a:latin typeface="Arial" panose="020B0604020202020204" pitchFamily="34" charset="0"/>
                <a:cs typeface="Arial" panose="020B0604020202020204" pitchFamily="34" charset="0"/>
              </a:rPr>
              <a:t>Yahuah’s</a:t>
            </a:r>
            <a:r>
              <a:rPr lang="en-US" sz="2800" dirty="0">
                <a:solidFill>
                  <a:schemeClr val="bg1">
                    <a:alpha val="80000"/>
                  </a:schemeClr>
                </a:solidFill>
                <a:latin typeface="Arial" panose="020B0604020202020204" pitchFamily="34" charset="0"/>
                <a:cs typeface="Arial" panose="020B0604020202020204" pitchFamily="34" charset="0"/>
              </a:rPr>
              <a:t> original plan for mankind was to be </a:t>
            </a:r>
            <a:r>
              <a:rPr lang="en-US" sz="2800" b="1" dirty="0">
                <a:solidFill>
                  <a:srgbClr val="00FFCC">
                    <a:alpha val="80000"/>
                  </a:srgbClr>
                </a:solidFill>
                <a:latin typeface="Arial" panose="020B0604020202020204" pitchFamily="34" charset="0"/>
                <a:cs typeface="Arial" panose="020B0604020202020204" pitchFamily="34" charset="0"/>
              </a:rPr>
              <a:t>a kingdom of priests and kings, obedient to the Book of the Covenant – UNDER His Melki-</a:t>
            </a:r>
            <a:r>
              <a:rPr lang="en-US" sz="2800" b="1" dirty="0" err="1">
                <a:solidFill>
                  <a:srgbClr val="00FFCC">
                    <a:alpha val="80000"/>
                  </a:srgbClr>
                </a:solidFill>
                <a:latin typeface="Arial" panose="020B0604020202020204" pitchFamily="34" charset="0"/>
                <a:cs typeface="Arial" panose="020B0604020202020204" pitchFamily="34" charset="0"/>
              </a:rPr>
              <a:t>Tzedeq</a:t>
            </a:r>
            <a:r>
              <a:rPr lang="en-US" sz="2800" b="1" dirty="0">
                <a:solidFill>
                  <a:srgbClr val="00FFCC">
                    <a:alpha val="80000"/>
                  </a:srgbClr>
                </a:solidFill>
                <a:latin typeface="Arial" panose="020B0604020202020204" pitchFamily="34" charset="0"/>
                <a:cs typeface="Arial" panose="020B0604020202020204" pitchFamily="34" charset="0"/>
              </a:rPr>
              <a:t> Priesthood.  </a:t>
            </a:r>
            <a:r>
              <a:rPr lang="en-US" sz="2800" dirty="0">
                <a:solidFill>
                  <a:schemeClr val="bg1">
                    <a:alpha val="80000"/>
                  </a:schemeClr>
                </a:solidFill>
                <a:latin typeface="Arial" panose="020B0604020202020204" pitchFamily="34" charset="0"/>
                <a:cs typeface="Arial" panose="020B0604020202020204" pitchFamily="34" charset="0"/>
              </a:rPr>
              <a:t>Their lives were to reflect His  righteousness and also be a shining light to the whole world.  </a:t>
            </a:r>
            <a:br>
              <a:rPr lang="en-US" sz="2800" dirty="0">
                <a:solidFill>
                  <a:schemeClr val="bg1">
                    <a:alpha val="80000"/>
                  </a:schemeClr>
                </a:solidFill>
                <a:latin typeface="Arial" panose="020B0604020202020204" pitchFamily="34" charset="0"/>
                <a:cs typeface="Arial" panose="020B0604020202020204" pitchFamily="34" charset="0"/>
              </a:rPr>
            </a:br>
            <a:r>
              <a:rPr lang="en-US" sz="2800" dirty="0">
                <a:solidFill>
                  <a:schemeClr val="bg1">
                    <a:alpha val="80000"/>
                  </a:schemeClr>
                </a:solidFill>
                <a:latin typeface="Arial" panose="020B0604020202020204" pitchFamily="34" charset="0"/>
                <a:cs typeface="Arial" panose="020B0604020202020204" pitchFamily="34" charset="0"/>
              </a:rPr>
              <a:t>It was deemed that through their love, obedience</a:t>
            </a:r>
            <a:br>
              <a:rPr lang="en-US" sz="2800" dirty="0">
                <a:solidFill>
                  <a:schemeClr val="bg1">
                    <a:alpha val="80000"/>
                  </a:schemeClr>
                </a:solidFill>
                <a:latin typeface="Arial" panose="020B0604020202020204" pitchFamily="34" charset="0"/>
                <a:cs typeface="Arial" panose="020B0604020202020204" pitchFamily="34" charset="0"/>
              </a:rPr>
            </a:br>
            <a:r>
              <a:rPr lang="en-US" sz="2800" dirty="0">
                <a:solidFill>
                  <a:schemeClr val="bg1">
                    <a:alpha val="80000"/>
                  </a:schemeClr>
                </a:solidFill>
                <a:latin typeface="Arial" panose="020B0604020202020204" pitchFamily="34" charset="0"/>
                <a:cs typeface="Arial" panose="020B0604020202020204" pitchFamily="34" charset="0"/>
              </a:rPr>
              <a:t> and kindness to mankind, many would come to know </a:t>
            </a:r>
            <a:br>
              <a:rPr lang="en-US" sz="2800" dirty="0">
                <a:solidFill>
                  <a:schemeClr val="bg1">
                    <a:alpha val="80000"/>
                  </a:schemeClr>
                </a:solidFill>
                <a:latin typeface="Arial" panose="020B0604020202020204" pitchFamily="34" charset="0"/>
                <a:cs typeface="Arial" panose="020B0604020202020204" pitchFamily="34" charset="0"/>
              </a:rPr>
            </a:br>
            <a:r>
              <a:rPr lang="en-US" sz="2800" dirty="0">
                <a:solidFill>
                  <a:schemeClr val="bg1">
                    <a:alpha val="80000"/>
                  </a:schemeClr>
                </a:solidFill>
                <a:latin typeface="Arial" panose="020B0604020202020204" pitchFamily="34" charset="0"/>
                <a:cs typeface="Arial" panose="020B0604020202020204" pitchFamily="34" charset="0"/>
              </a:rPr>
              <a:t>the only true Elohim and Creator and to worship Him alone.</a:t>
            </a:r>
          </a:p>
        </p:txBody>
      </p:sp>
      <p:sp>
        <p:nvSpPr>
          <p:cNvPr id="4" name="Slide Number Placeholder 3">
            <a:extLst>
              <a:ext uri="{FF2B5EF4-FFF2-40B4-BE49-F238E27FC236}">
                <a16:creationId xmlns:a16="http://schemas.microsoft.com/office/drawing/2014/main" id="{54E58925-A14C-4C1E-8795-05D0FCAC6547}"/>
              </a:ext>
            </a:extLst>
          </p:cNvPr>
          <p:cNvSpPr>
            <a:spLocks noGrp="1"/>
          </p:cNvSpPr>
          <p:nvPr>
            <p:ph type="sldNum" sz="quarter" idx="12"/>
          </p:nvPr>
        </p:nvSpPr>
        <p:spPr>
          <a:xfrm>
            <a:off x="8610599" y="6356350"/>
            <a:ext cx="3421743" cy="365125"/>
          </a:xfrm>
        </p:spPr>
        <p:txBody>
          <a:bodyPr/>
          <a:lstStyle/>
          <a:p>
            <a:fld id="{385F3E72-97D8-4E0E-8DB2-A67F030E614A}" type="slidenum">
              <a:rPr lang="en-US" b="1" smtClean="0">
                <a:solidFill>
                  <a:schemeClr val="bg1"/>
                </a:solidFill>
              </a:rPr>
              <a:t>24</a:t>
            </a:fld>
            <a:endParaRPr lang="en-US" b="1" dirty="0">
              <a:solidFill>
                <a:schemeClr val="bg1"/>
              </a:solidFill>
            </a:endParaRPr>
          </a:p>
        </p:txBody>
      </p:sp>
    </p:spTree>
    <p:extLst>
      <p:ext uri="{BB962C8B-B14F-4D97-AF65-F5344CB8AC3E}">
        <p14:creationId xmlns:p14="http://schemas.microsoft.com/office/powerpoint/2010/main" val="2638505139"/>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rgbClr val="FFFF00">
                <a:alpha val="32000"/>
              </a:srgbClr>
            </a:gs>
            <a:gs pos="61000">
              <a:srgbClr val="FDE2E2">
                <a:alpha val="46000"/>
              </a:srgbClr>
            </a:gs>
            <a:gs pos="100000">
              <a:srgbClr val="7030A0">
                <a:alpha val="59000"/>
              </a:srgbClr>
            </a:gs>
          </a:gsLst>
          <a:lin ang="5400000" scaled="1"/>
        </a:gra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4A71B8D-4AFB-4D88-9607-2CF58EEA2298}"/>
              </a:ext>
            </a:extLst>
          </p:cNvPr>
          <p:cNvSpPr txBox="1"/>
          <p:nvPr/>
        </p:nvSpPr>
        <p:spPr>
          <a:xfrm>
            <a:off x="609635" y="395304"/>
            <a:ext cx="5562579" cy="6001643"/>
          </a:xfrm>
          <a:prstGeom prst="rect">
            <a:avLst/>
          </a:prstGeom>
          <a:noFill/>
        </p:spPr>
        <p:txBody>
          <a:bodyPr wrap="square" rtlCol="0">
            <a:spAutoFit/>
            <a:scene3d>
              <a:camera prst="orthographicFront"/>
              <a:lightRig rig="threePt" dir="t"/>
            </a:scene3d>
            <a:sp3d extrusionH="57150">
              <a:bevelT w="38100" h="38100"/>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rgbClr val="FFFF00"/>
                </a:solidFill>
                <a:effectLst>
                  <a:glow rad="127000">
                    <a:srgbClr val="002060"/>
                  </a:glow>
                </a:effectLst>
              </a:rPr>
              <a:t>Exodus 19:5-6  </a:t>
            </a:r>
            <a:r>
              <a:rPr kumimoji="0" lang="en-US" sz="3200" b="1" i="0" u="none" strike="noStrike" kern="1200" cap="none" spc="0" normalizeH="0" baseline="0" noProof="0" dirty="0">
                <a:ln>
                  <a:noFill/>
                </a:ln>
                <a:solidFill>
                  <a:schemeClr val="accent1">
                    <a:lumMod val="75000"/>
                  </a:schemeClr>
                </a:solidFill>
                <a:effectLst/>
                <a:uLnTx/>
                <a:uFillTx/>
                <a:latin typeface="Calibri" panose="020F0502020204030204"/>
                <a:ea typeface="+mn-ea"/>
                <a:cs typeface="+mn-cs"/>
              </a:rPr>
              <a:t>“And now, if </a:t>
            </a:r>
            <a:br>
              <a:rPr kumimoji="0" lang="en-US" sz="3200" b="1" i="0" u="none" strike="noStrike" kern="1200" cap="none" spc="0" normalizeH="0" baseline="0" noProof="0" dirty="0">
                <a:ln>
                  <a:noFill/>
                </a:ln>
                <a:solidFill>
                  <a:schemeClr val="accent1">
                    <a:lumMod val="75000"/>
                  </a:schemeClr>
                </a:solidFill>
                <a:effectLst/>
                <a:uLnTx/>
                <a:uFillTx/>
                <a:latin typeface="Calibri" panose="020F0502020204030204"/>
                <a:ea typeface="+mn-ea"/>
                <a:cs typeface="+mn-cs"/>
              </a:rPr>
            </a:br>
            <a:r>
              <a:rPr kumimoji="0" lang="en-US" sz="3200" b="1" i="0" u="none" strike="noStrike" kern="1200" cap="none" spc="0" normalizeH="0" baseline="0" noProof="0" dirty="0">
                <a:ln>
                  <a:noFill/>
                </a:ln>
                <a:solidFill>
                  <a:schemeClr val="accent1">
                    <a:lumMod val="75000"/>
                  </a:schemeClr>
                </a:solidFill>
                <a:effectLst/>
                <a:uLnTx/>
                <a:uFillTx/>
                <a:latin typeface="Calibri" panose="020F0502020204030204"/>
                <a:ea typeface="+mn-ea"/>
                <a:cs typeface="+mn-cs"/>
              </a:rPr>
              <a:t>you diligently obey My voice, and shall guard My covenant, then you shall be My treasured possession above all the peoples – for all the earth is Mine –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glow rad="127000">
                    <a:srgbClr val="002060"/>
                  </a:glow>
                </a:effectLst>
                <a:uLnTx/>
                <a:uFillTx/>
                <a:latin typeface="Calibri" panose="020F0502020204030204"/>
                <a:ea typeface="+mn-ea"/>
                <a:cs typeface="+mn-cs"/>
              </a:rPr>
              <a:t>6</a:t>
            </a:r>
            <a:r>
              <a:rPr kumimoji="0" lang="en-US" sz="3200" b="1"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sz="3200" b="1" i="0" u="none" strike="noStrike" kern="1200" cap="none" spc="0" normalizeH="0" baseline="0" noProof="0" dirty="0">
                <a:ln>
                  <a:noFill/>
                </a:ln>
                <a:solidFill>
                  <a:schemeClr val="accent1">
                    <a:lumMod val="75000"/>
                  </a:schemeClr>
                </a:solidFill>
                <a:effectLst/>
                <a:uLnTx/>
                <a:uFillTx/>
                <a:latin typeface="Calibri" panose="020F0502020204030204"/>
                <a:ea typeface="+mn-ea"/>
                <a:cs typeface="+mn-cs"/>
              </a:rPr>
              <a:t>‘and </a:t>
            </a:r>
            <a:r>
              <a:rPr kumimoji="0" lang="en-US" sz="3200" b="1" i="0" u="none" strike="noStrike" kern="1200" cap="none" spc="0" normalizeH="0" baseline="0" noProof="0" dirty="0">
                <a:ln>
                  <a:noFill/>
                </a:ln>
                <a:solidFill>
                  <a:srgbClr val="00FFCC"/>
                </a:solidFill>
                <a:effectLst/>
                <a:uLnTx/>
                <a:uFillTx/>
                <a:latin typeface="Calibri" panose="020F0502020204030204"/>
                <a:ea typeface="+mn-ea"/>
                <a:cs typeface="+mn-cs"/>
              </a:rPr>
              <a:t>you shall be to Me a reign of priests and a set-apart nation</a:t>
            </a:r>
            <a:r>
              <a:rPr kumimoji="0" lang="en-US" sz="3200" i="0" u="none" strike="noStrike" kern="1200" cap="none" spc="0" normalizeH="0" baseline="0" noProof="0" dirty="0">
                <a:ln>
                  <a:noFill/>
                </a:ln>
                <a:solidFill>
                  <a:srgbClr val="00FFCC"/>
                </a:solidFill>
                <a:effectLst/>
                <a:uLnTx/>
                <a:uFillTx/>
                <a:latin typeface="Calibri" panose="020F0502020204030204"/>
                <a:ea typeface="+mn-ea"/>
                <a:cs typeface="+mn-cs"/>
              </a:rPr>
              <a:t>.</a:t>
            </a:r>
            <a:r>
              <a:rPr kumimoji="0" lang="en-US" sz="3200" b="1" i="0" u="none" strike="noStrike" kern="1200" cap="none" spc="0" normalizeH="0" baseline="0" noProof="0" dirty="0">
                <a:ln>
                  <a:noFill/>
                </a:ln>
                <a:solidFill>
                  <a:schemeClr val="accent1">
                    <a:lumMod val="75000"/>
                  </a:schemeClr>
                </a:solidFill>
                <a:effectLst/>
                <a:uLnTx/>
                <a:uFillTx/>
                <a:latin typeface="Calibri" panose="020F0502020204030204"/>
                <a:ea typeface="+mn-ea"/>
                <a:cs typeface="+mn-cs"/>
              </a:rPr>
              <a:t>’  Those are the words which you are to speak to the children of </a:t>
            </a:r>
            <a:r>
              <a:rPr kumimoji="0" lang="en-US" sz="3200" b="1" i="0" u="none" strike="noStrike" kern="1200" cap="none" spc="0" normalizeH="0" baseline="0" noProof="0" dirty="0" err="1">
                <a:ln>
                  <a:noFill/>
                </a:ln>
                <a:solidFill>
                  <a:schemeClr val="accent1">
                    <a:lumMod val="75000"/>
                  </a:schemeClr>
                </a:solidFill>
                <a:effectLst/>
                <a:uLnTx/>
                <a:uFillTx/>
                <a:latin typeface="Calibri" panose="020F0502020204030204"/>
                <a:ea typeface="+mn-ea"/>
                <a:cs typeface="+mn-cs"/>
              </a:rPr>
              <a:t>Yisra’ěl</a:t>
            </a:r>
            <a:r>
              <a:rPr kumimoji="0" lang="en-US" sz="3200" b="1" i="0" u="none" strike="noStrike" kern="1200" cap="none" spc="0" normalizeH="0" baseline="0" noProof="0" dirty="0">
                <a:ln>
                  <a:noFill/>
                </a:ln>
                <a:solidFill>
                  <a:schemeClr val="accent1">
                    <a:lumMod val="75000"/>
                  </a:schemeClr>
                </a:solidFill>
                <a:effectLst/>
                <a:uLnTx/>
                <a:uFillTx/>
                <a:latin typeface="Calibri" panose="020F0502020204030204"/>
                <a:ea typeface="+mn-ea"/>
                <a:cs typeface="+mn-cs"/>
              </a:rPr>
              <a:t>.”  </a:t>
            </a:r>
            <a:r>
              <a:rPr kumimoji="0" lang="en-US" sz="2400" i="1" u="none" strike="noStrike" kern="1200" cap="none" spc="0" normalizeH="0" baseline="0" noProof="0" dirty="0">
                <a:ln>
                  <a:noFill/>
                </a:ln>
                <a:solidFill>
                  <a:schemeClr val="accent1">
                    <a:lumMod val="75000"/>
                  </a:schemeClr>
                </a:solidFill>
                <a:effectLst/>
                <a:uLnTx/>
                <a:uFillTx/>
                <a:latin typeface="Calibri" panose="020F0502020204030204"/>
                <a:ea typeface="+mn-ea"/>
                <a:cs typeface="+mn-cs"/>
              </a:rPr>
              <a:t>TS2009</a:t>
            </a:r>
            <a:endParaRPr kumimoji="0" lang="en-US" sz="1800" i="1" u="none" strike="noStrike" kern="1200" cap="none" spc="0" normalizeH="0" baseline="0" noProof="0" dirty="0">
              <a:ln>
                <a:noFill/>
              </a:ln>
              <a:solidFill>
                <a:schemeClr val="accent1">
                  <a:lumMod val="75000"/>
                </a:schemeClr>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A4A71B8D-4AFB-4D88-9607-2CF58EEA2298}"/>
              </a:ext>
            </a:extLst>
          </p:cNvPr>
          <p:cNvSpPr txBox="1"/>
          <p:nvPr/>
        </p:nvSpPr>
        <p:spPr>
          <a:xfrm>
            <a:off x="6391296" y="338152"/>
            <a:ext cx="5562579" cy="5786199"/>
          </a:xfrm>
          <a:prstGeom prst="rect">
            <a:avLst/>
          </a:prstGeom>
          <a:noFill/>
        </p:spPr>
        <p:txBody>
          <a:bodyPr wrap="square" rtlCol="0">
            <a:spAutoFit/>
            <a:scene3d>
              <a:camera prst="orthographicFront"/>
              <a:lightRig rig="threePt" dir="t"/>
            </a:scene3d>
            <a:sp3d extrusionH="57150">
              <a:bevelT w="38100" h="38100"/>
            </a:sp3d>
          </a:bodyPr>
          <a:lstStyle/>
          <a:p>
            <a:pPr lvl="0">
              <a:defRPr/>
            </a:pPr>
            <a:r>
              <a:rPr lang="en-US" sz="3200" b="1" dirty="0">
                <a:solidFill>
                  <a:srgbClr val="FFFF00"/>
                </a:solidFill>
                <a:effectLst>
                  <a:glow rad="127000">
                    <a:srgbClr val="002060"/>
                  </a:glow>
                </a:effectLst>
              </a:rPr>
              <a:t>1 Peter 2:5, 9</a:t>
            </a:r>
          </a:p>
          <a:p>
            <a:pPr lvl="0">
              <a:defRPr/>
            </a:pPr>
            <a:r>
              <a:rPr lang="en-US" sz="3200" b="1" dirty="0">
                <a:solidFill>
                  <a:srgbClr val="FFFF00"/>
                </a:solidFill>
                <a:effectLst>
                  <a:glow rad="127000">
                    <a:srgbClr val="002060"/>
                  </a:glow>
                </a:effectLst>
              </a:rPr>
              <a:t>5</a:t>
            </a:r>
            <a:r>
              <a:rPr lang="en-US" sz="3200" b="1" dirty="0">
                <a:solidFill>
                  <a:prstClr val="white"/>
                </a:solidFill>
                <a:effectLst>
                  <a:glow rad="127000">
                    <a:srgbClr val="002060"/>
                  </a:glow>
                </a:effectLst>
              </a:rPr>
              <a:t> </a:t>
            </a:r>
            <a:r>
              <a:rPr lang="en-US" sz="3200" b="1" dirty="0">
                <a:solidFill>
                  <a:prstClr val="white"/>
                </a:solidFill>
              </a:rPr>
              <a:t> </a:t>
            </a:r>
            <a:r>
              <a:rPr lang="en-US" sz="3200" b="1" dirty="0">
                <a:solidFill>
                  <a:schemeClr val="accent1">
                    <a:lumMod val="75000"/>
                  </a:schemeClr>
                </a:solidFill>
              </a:rPr>
              <a:t>You also, as lively stones, </a:t>
            </a:r>
            <a:br>
              <a:rPr lang="en-US" sz="3200" b="1" dirty="0">
                <a:solidFill>
                  <a:schemeClr val="accent1">
                    <a:lumMod val="75000"/>
                  </a:schemeClr>
                </a:solidFill>
              </a:rPr>
            </a:br>
            <a:r>
              <a:rPr lang="en-US" sz="3200" b="1" dirty="0">
                <a:solidFill>
                  <a:schemeClr val="accent1">
                    <a:lumMod val="75000"/>
                  </a:schemeClr>
                </a:solidFill>
              </a:rPr>
              <a:t>are built up a spiritual house, </a:t>
            </a:r>
            <a:br>
              <a:rPr lang="en-US" sz="3200" b="1" dirty="0">
                <a:solidFill>
                  <a:schemeClr val="accent1">
                    <a:lumMod val="75000"/>
                  </a:schemeClr>
                </a:solidFill>
              </a:rPr>
            </a:br>
            <a:r>
              <a:rPr lang="en-US" sz="3200" b="1" dirty="0">
                <a:solidFill>
                  <a:srgbClr val="00FFCC"/>
                </a:solidFill>
              </a:rPr>
              <a:t>a set-apart priesthood … </a:t>
            </a:r>
          </a:p>
          <a:p>
            <a:pPr lvl="0">
              <a:defRPr/>
            </a:pPr>
            <a:endParaRPr lang="en-US" b="1" dirty="0">
              <a:solidFill>
                <a:prstClr val="white"/>
              </a:solidFill>
            </a:endParaRPr>
          </a:p>
          <a:p>
            <a:pPr lvl="0">
              <a:defRPr/>
            </a:pPr>
            <a:r>
              <a:rPr lang="en-US" sz="3200" b="1" dirty="0">
                <a:solidFill>
                  <a:srgbClr val="FFFF00"/>
                </a:solidFill>
                <a:effectLst>
                  <a:glow rad="127000">
                    <a:srgbClr val="002060"/>
                  </a:glow>
                </a:effectLst>
              </a:rPr>
              <a:t>9</a:t>
            </a:r>
            <a:r>
              <a:rPr lang="en-US" sz="3200" b="1" dirty="0">
                <a:solidFill>
                  <a:prstClr val="white"/>
                </a:solidFill>
              </a:rPr>
              <a:t>  </a:t>
            </a:r>
            <a:r>
              <a:rPr lang="en-US" sz="3200" b="1" dirty="0">
                <a:solidFill>
                  <a:srgbClr val="00FFCC"/>
                </a:solidFill>
              </a:rPr>
              <a:t>you are a chosen race, </a:t>
            </a:r>
            <a:br>
              <a:rPr lang="en-US" sz="3200" b="1" dirty="0">
                <a:solidFill>
                  <a:srgbClr val="00FFCC"/>
                </a:solidFill>
              </a:rPr>
            </a:br>
            <a:r>
              <a:rPr lang="en-US" sz="3200" b="1" dirty="0">
                <a:solidFill>
                  <a:srgbClr val="00FFCC"/>
                </a:solidFill>
              </a:rPr>
              <a:t>a royal priesthood, a set-apart nation, a people for a possession; </a:t>
            </a:r>
            <a:r>
              <a:rPr lang="en-US" sz="3200" b="1" dirty="0">
                <a:solidFill>
                  <a:schemeClr val="accent1">
                    <a:lumMod val="75000"/>
                  </a:schemeClr>
                </a:solidFill>
              </a:rPr>
              <a:t>that ye should proclaim the praises of Him who called you out of darkness into His marvellous light.  </a:t>
            </a:r>
            <a:r>
              <a:rPr lang="en-US" sz="2400" i="1" dirty="0">
                <a:solidFill>
                  <a:schemeClr val="accent1">
                    <a:lumMod val="75000"/>
                  </a:schemeClr>
                </a:solidFill>
              </a:rPr>
              <a:t>TS2009</a:t>
            </a:r>
            <a:endParaRPr lang="en-US" sz="3200" i="1" dirty="0">
              <a:solidFill>
                <a:schemeClr val="accent1">
                  <a:lumMod val="75000"/>
                </a:schemeClr>
              </a:solidFill>
            </a:endParaRPr>
          </a:p>
        </p:txBody>
      </p:sp>
      <p:sp>
        <p:nvSpPr>
          <p:cNvPr id="8" name="Slide Number Placeholder 1"/>
          <p:cNvSpPr txBox="1">
            <a:spLocks/>
          </p:cNvSpPr>
          <p:nvPr/>
        </p:nvSpPr>
        <p:spPr>
          <a:xfrm>
            <a:off x="9448800" y="6492875"/>
            <a:ext cx="2505075"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85F3E72-97D8-4E0E-8DB2-A67F030E614A}" type="slidenum">
              <a:rPr lang="en-US" smtClean="0">
                <a:solidFill>
                  <a:schemeClr val="bg1"/>
                </a:solidFill>
              </a:rPr>
              <a:pPr/>
              <a:t>25</a:t>
            </a:fld>
            <a:endParaRPr lang="en-US" dirty="0">
              <a:solidFill>
                <a:schemeClr val="bg1"/>
              </a:solidFill>
            </a:endParaRPr>
          </a:p>
        </p:txBody>
      </p:sp>
    </p:spTree>
    <p:extLst>
      <p:ext uri="{BB962C8B-B14F-4D97-AF65-F5344CB8AC3E}">
        <p14:creationId xmlns:p14="http://schemas.microsoft.com/office/powerpoint/2010/main" val="305914453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40000"/>
                <a:lumOff val="60000"/>
                <a:alpha val="40000"/>
              </a:schemeClr>
            </a:gs>
            <a:gs pos="33000">
              <a:schemeClr val="accent4">
                <a:lumMod val="47000"/>
                <a:lumOff val="53000"/>
                <a:alpha val="46000"/>
              </a:schemeClr>
            </a:gs>
            <a:gs pos="74000">
              <a:schemeClr val="accent1">
                <a:lumMod val="45000"/>
                <a:lumOff val="55000"/>
                <a:alpha val="53000"/>
              </a:schemeClr>
            </a:gs>
            <a:gs pos="100000">
              <a:srgbClr val="FF0000">
                <a:alpha val="19000"/>
              </a:srgbClr>
            </a:gs>
          </a:gsLst>
          <a:lin ang="5400000" scaled="1"/>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610599" y="6356350"/>
            <a:ext cx="3483077" cy="365125"/>
          </a:xfrm>
        </p:spPr>
        <p:txBody>
          <a:bodyPr/>
          <a:lstStyle/>
          <a:p>
            <a:fld id="{385F3E72-97D8-4E0E-8DB2-A67F030E614A}" type="slidenum">
              <a:rPr lang="en-US" smtClean="0">
                <a:solidFill>
                  <a:schemeClr val="tx1"/>
                </a:solidFill>
              </a:rPr>
              <a:t>26</a:t>
            </a:fld>
            <a:endParaRPr lang="en-US" dirty="0">
              <a:solidFill>
                <a:schemeClr val="tx1"/>
              </a:solidFill>
            </a:endParaRPr>
          </a:p>
        </p:txBody>
      </p:sp>
      <p:pic>
        <p:nvPicPr>
          <p:cNvPr id="3" name="Picture 3" descr="C:\Users\Rae\Desktop\Horn with bkgd.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4790" y="1513551"/>
            <a:ext cx="6866890" cy="3825838"/>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9" name="Right Arrow 8"/>
          <p:cNvSpPr/>
          <p:nvPr/>
        </p:nvSpPr>
        <p:spPr>
          <a:xfrm>
            <a:off x="1640115" y="55672"/>
            <a:ext cx="4484913" cy="1457879"/>
          </a:xfrm>
          <a:prstGeom prst="rightArrow">
            <a:avLst>
              <a:gd name="adj1" fmla="val 71455"/>
              <a:gd name="adj2" fmla="val 50000"/>
            </a:avLst>
          </a:prstGeom>
          <a:gradFill flip="none" rotWithShape="1">
            <a:gsLst>
              <a:gs pos="0">
                <a:schemeClr val="accent2">
                  <a:lumMod val="40000"/>
                  <a:lumOff val="60000"/>
                  <a:alpha val="4000"/>
                </a:schemeClr>
              </a:gs>
              <a:gs pos="33000">
                <a:schemeClr val="accent4">
                  <a:lumMod val="47000"/>
                  <a:lumOff val="53000"/>
                  <a:alpha val="46000"/>
                </a:schemeClr>
              </a:gs>
              <a:gs pos="74000">
                <a:schemeClr val="accent1">
                  <a:lumMod val="45000"/>
                  <a:lumOff val="55000"/>
                  <a:alpha val="53000"/>
                </a:schemeClr>
              </a:gs>
              <a:gs pos="100000">
                <a:srgbClr val="FF0000">
                  <a:alpha val="19000"/>
                </a:srgbClr>
              </a:gs>
            </a:gsLst>
            <a:lin ang="0" scaled="1"/>
            <a:tileRect/>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dirty="0">
                <a:ln w="11430"/>
                <a:solidFill>
                  <a:srgbClr val="7F4141"/>
                </a:solidFill>
                <a:effectLst>
                  <a:outerShdw blurRad="50800" dist="39000" dir="5460000" algn="tl">
                    <a:srgbClr val="000000">
                      <a:alpha val="38000"/>
                    </a:srgbClr>
                  </a:outerShdw>
                </a:effectLst>
                <a:latin typeface="Matura MT Script Capitals" pitchFamily="66" charset="0"/>
              </a:rPr>
              <a:t> </a:t>
            </a:r>
            <a:r>
              <a:rPr lang="en-US" sz="4400" b="1" dirty="0">
                <a:ln w="11430"/>
                <a:solidFill>
                  <a:srgbClr val="00B0F0"/>
                </a:solidFill>
                <a:effectLst>
                  <a:outerShdw blurRad="50800" dist="39000" dir="5460000" algn="tl">
                    <a:srgbClr val="000000">
                      <a:alpha val="38000"/>
                    </a:srgbClr>
                  </a:outerShdw>
                </a:effectLst>
                <a:latin typeface="Matura MT Script Capitals" pitchFamily="66" charset="0"/>
              </a:rPr>
              <a:t>Question </a:t>
            </a:r>
            <a:r>
              <a:rPr lang="en-US" sz="4400" b="1" dirty="0">
                <a:ln w="11430"/>
                <a:solidFill>
                  <a:srgbClr val="C00000"/>
                </a:solidFill>
                <a:effectLst>
                  <a:outerShdw blurRad="50800" dist="39000" dir="5460000" algn="tl">
                    <a:srgbClr val="000000">
                      <a:alpha val="38000"/>
                    </a:srgbClr>
                  </a:outerShdw>
                </a:effectLst>
                <a:latin typeface="Matura MT Script Capitals" pitchFamily="66" charset="0"/>
              </a:rPr>
              <a:t>#2</a:t>
            </a:r>
          </a:p>
        </p:txBody>
      </p:sp>
      <p:pic>
        <p:nvPicPr>
          <p:cNvPr id="7" name="Picture 6">
            <a:extLst>
              <a:ext uri="{FF2B5EF4-FFF2-40B4-BE49-F238E27FC236}">
                <a16:creationId xmlns:a16="http://schemas.microsoft.com/office/drawing/2014/main" id="{BAD15CF1-7402-4CF4-B7AD-65E8B31BBFA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33830" y="120970"/>
            <a:ext cx="1524000" cy="1524000"/>
          </a:xfrm>
          <a:prstGeom prst="ellipse">
            <a:avLst/>
          </a:prstGeom>
          <a:ln>
            <a:noFill/>
          </a:ln>
          <a:effectLst>
            <a:softEdge rad="112500"/>
          </a:effectLst>
        </p:spPr>
      </p:pic>
      <p:sp>
        <p:nvSpPr>
          <p:cNvPr id="10" name="TextBox 9">
            <a:extLst>
              <a:ext uri="{FF2B5EF4-FFF2-40B4-BE49-F238E27FC236}">
                <a16:creationId xmlns:a16="http://schemas.microsoft.com/office/drawing/2014/main" id="{3523D019-142D-4042-9BA0-DA81FCF8D2A9}"/>
              </a:ext>
            </a:extLst>
          </p:cNvPr>
          <p:cNvSpPr txBox="1"/>
          <p:nvPr/>
        </p:nvSpPr>
        <p:spPr>
          <a:xfrm>
            <a:off x="5210630" y="1971107"/>
            <a:ext cx="6603999" cy="3785652"/>
          </a:xfrm>
          <a:prstGeom prst="rect">
            <a:avLst/>
          </a:prstGeom>
          <a:noFill/>
        </p:spPr>
        <p:txBody>
          <a:bodyPr wrap="square" rtlCol="0">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0070C0"/>
                </a:solidFill>
                <a:effectLst/>
                <a:uLnTx/>
                <a:uFillTx/>
                <a:latin typeface="Comic Sans MS" panose="030F0702030302020204" pitchFamily="66" charset="0"/>
                <a:cs typeface="Arial" panose="020B0604020202020204" pitchFamily="34" charset="0"/>
              </a:rPr>
              <a:t>How many know and understand there is a </a:t>
            </a:r>
            <a:r>
              <a:rPr kumimoji="0" lang="en-US" sz="4800" b="1" i="0" u="none" kern="1200" cap="none" spc="0" normalizeH="0" baseline="0" noProof="0" dirty="0">
                <a:ln>
                  <a:noFill/>
                </a:ln>
                <a:solidFill>
                  <a:srgbClr val="441D61"/>
                </a:solidFill>
                <a:effectLst/>
                <a:uLnTx/>
                <a:uFillTx/>
                <a:latin typeface="Comic Sans MS" panose="030F0702030302020204" pitchFamily="66" charset="0"/>
                <a:cs typeface="Arial" panose="020B0604020202020204" pitchFamily="34" charset="0"/>
              </a:rPr>
              <a:t>Melki-</a:t>
            </a:r>
            <a:r>
              <a:rPr kumimoji="0" lang="en-US" sz="4800" b="1" i="0" u="none" kern="1200" cap="none" spc="0" normalizeH="0" baseline="0" noProof="0" dirty="0" err="1">
                <a:ln>
                  <a:noFill/>
                </a:ln>
                <a:solidFill>
                  <a:srgbClr val="441D61"/>
                </a:solidFill>
                <a:effectLst/>
                <a:uLnTx/>
                <a:uFillTx/>
                <a:latin typeface="Comic Sans MS" panose="030F0702030302020204" pitchFamily="66" charset="0"/>
                <a:cs typeface="Arial" panose="020B0604020202020204" pitchFamily="34" charset="0"/>
              </a:rPr>
              <a:t>Tzedeq</a:t>
            </a:r>
            <a:r>
              <a:rPr kumimoji="0" lang="en-US" sz="4800" b="1" i="0" u="none" kern="1200" cap="none" spc="0" normalizeH="0" baseline="0" noProof="0" dirty="0">
                <a:ln>
                  <a:noFill/>
                </a:ln>
                <a:solidFill>
                  <a:srgbClr val="441D61"/>
                </a:solidFill>
                <a:effectLst/>
                <a:uLnTx/>
                <a:uFillTx/>
                <a:latin typeface="Comic Sans MS" panose="030F0702030302020204" pitchFamily="66" charset="0"/>
                <a:cs typeface="Arial" panose="020B0604020202020204" pitchFamily="34" charset="0"/>
              </a:rPr>
              <a:t> Priesthood</a:t>
            </a:r>
            <a:r>
              <a:rPr kumimoji="0" lang="en-US" sz="4800" b="1" i="0" u="none" strike="noStrike" kern="1200" cap="none" spc="0" normalizeH="0" baseline="0" noProof="0" dirty="0">
                <a:ln>
                  <a:noFill/>
                </a:ln>
                <a:solidFill>
                  <a:srgbClr val="0070C0"/>
                </a:solidFill>
                <a:effectLst/>
                <a:uLnTx/>
                <a:uFillTx/>
                <a:latin typeface="Comic Sans MS" panose="030F0702030302020204" pitchFamily="66" charset="0"/>
                <a:cs typeface="Arial" panose="020B0604020202020204" pitchFamily="34" charset="0"/>
              </a:rPr>
              <a:t> </a:t>
            </a:r>
            <a:br>
              <a:rPr kumimoji="0" lang="en-US" sz="4800" b="1" i="0" u="none" strike="noStrike" kern="1200" cap="none" spc="0" normalizeH="0" baseline="0" noProof="0" dirty="0">
                <a:ln>
                  <a:noFill/>
                </a:ln>
                <a:solidFill>
                  <a:srgbClr val="0070C0"/>
                </a:solidFill>
                <a:effectLst/>
                <a:uLnTx/>
                <a:uFillTx/>
                <a:latin typeface="Comic Sans MS" panose="030F0702030302020204" pitchFamily="66" charset="0"/>
                <a:cs typeface="Arial" panose="020B0604020202020204" pitchFamily="34" charset="0"/>
              </a:rPr>
            </a:br>
            <a:r>
              <a:rPr kumimoji="0" lang="en-US" sz="4800" b="1" i="0" u="none" strike="noStrike" kern="1200" cap="none" spc="0" normalizeH="0" baseline="0" noProof="0" dirty="0" err="1">
                <a:ln>
                  <a:noFill/>
                </a:ln>
                <a:solidFill>
                  <a:srgbClr val="0070C0"/>
                </a:solidFill>
                <a:effectLst/>
                <a:uLnTx/>
                <a:uFillTx/>
                <a:latin typeface="Comic Sans MS" panose="030F0702030302020204" pitchFamily="66" charset="0"/>
                <a:cs typeface="Arial" panose="020B0604020202020204" pitchFamily="34" charset="0"/>
              </a:rPr>
              <a:t>i</a:t>
            </a:r>
            <a:r>
              <a:rPr lang="en-US" sz="4800" b="1" dirty="0">
                <a:solidFill>
                  <a:srgbClr val="0070C0"/>
                </a:solidFill>
                <a:latin typeface="Comic Sans MS" panose="030F0702030302020204" pitchFamily="66" charset="0"/>
                <a:cs typeface="Arial" panose="020B0604020202020204" pitchFamily="34" charset="0"/>
              </a:rPr>
              <a:t>n the Scriptures?</a:t>
            </a:r>
            <a:endParaRPr kumimoji="0" lang="en-US" sz="4800" b="1" i="0" u="none" strike="noStrike" kern="1200" cap="none" spc="0" normalizeH="0" baseline="0" noProof="0" dirty="0">
              <a:ln>
                <a:noFill/>
              </a:ln>
              <a:solidFill>
                <a:srgbClr val="0070C0"/>
              </a:solidFill>
              <a:effectLst/>
              <a:uLnTx/>
              <a:uFillTx/>
              <a:latin typeface="Comic Sans MS" panose="030F0702030302020204" pitchFamily="66" charset="0"/>
              <a:cs typeface="Arial" panose="020B0604020202020204" pitchFamily="34" charset="0"/>
            </a:endParaRPr>
          </a:p>
        </p:txBody>
      </p:sp>
    </p:spTree>
    <p:extLst>
      <p:ext uri="{BB962C8B-B14F-4D97-AF65-F5344CB8AC3E}">
        <p14:creationId xmlns:p14="http://schemas.microsoft.com/office/powerpoint/2010/main" val="3860664248"/>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8">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0">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0" y="32705"/>
            <a:ext cx="12191233" cy="825046"/>
          </a:xfrm>
        </p:spPr>
        <p:txBody>
          <a:bodyPr>
            <a:normAutofit/>
            <a:scene3d>
              <a:camera prst="orthographicFront"/>
              <a:lightRig rig="threePt" dir="t"/>
            </a:scene3d>
            <a:sp3d extrusionH="57150">
              <a:bevelT w="38100" h="38100"/>
            </a:sp3d>
          </a:bodyPr>
          <a:lstStyle/>
          <a:p>
            <a:pPr algn="ctr"/>
            <a:r>
              <a:rPr lang="en-US" sz="3800" b="1" dirty="0">
                <a:solidFill>
                  <a:schemeClr val="bg1"/>
                </a:solidFill>
                <a:latin typeface="Comic Sans MS" panose="030F0702030302020204" pitchFamily="66" charset="0"/>
              </a:rPr>
              <a:t>Where is this </a:t>
            </a:r>
            <a:r>
              <a:rPr lang="en-US" sz="3800" b="1" dirty="0">
                <a:solidFill>
                  <a:srgbClr val="441D61"/>
                </a:solidFill>
                <a:effectLst>
                  <a:glow rad="127000">
                    <a:schemeClr val="bg1"/>
                  </a:glow>
                </a:effectLst>
                <a:latin typeface="Comic Sans MS" panose="030F0702030302020204" pitchFamily="66" charset="0"/>
              </a:rPr>
              <a:t>“Melki-</a:t>
            </a:r>
            <a:r>
              <a:rPr lang="en-US" sz="3800" b="1" dirty="0" err="1">
                <a:solidFill>
                  <a:srgbClr val="441D61"/>
                </a:solidFill>
                <a:effectLst>
                  <a:glow rad="127000">
                    <a:schemeClr val="bg1"/>
                  </a:glow>
                </a:effectLst>
                <a:latin typeface="Comic Sans MS" panose="030F0702030302020204" pitchFamily="66" charset="0"/>
              </a:rPr>
              <a:t>Tzedeq</a:t>
            </a:r>
            <a:r>
              <a:rPr lang="en-US" sz="3800" b="1" dirty="0">
                <a:solidFill>
                  <a:srgbClr val="441D61"/>
                </a:solidFill>
                <a:effectLst>
                  <a:glow rad="127000">
                    <a:schemeClr val="bg1"/>
                  </a:glow>
                </a:effectLst>
                <a:latin typeface="Comic Sans MS" panose="030F0702030302020204" pitchFamily="66" charset="0"/>
              </a:rPr>
              <a:t> Priesthood”</a:t>
            </a:r>
            <a:r>
              <a:rPr lang="en-US" sz="3800" b="1" dirty="0">
                <a:solidFill>
                  <a:srgbClr val="441D61"/>
                </a:solidFill>
                <a:latin typeface="Comic Sans MS" panose="030F0702030302020204" pitchFamily="66" charset="0"/>
              </a:rPr>
              <a:t> </a:t>
            </a:r>
            <a:r>
              <a:rPr lang="en-US" sz="3800" b="1" dirty="0">
                <a:solidFill>
                  <a:schemeClr val="bg1"/>
                </a:solidFill>
                <a:latin typeface="Comic Sans MS" panose="030F0702030302020204" pitchFamily="66" charset="0"/>
              </a:rPr>
              <a:t>Found?</a:t>
            </a:r>
          </a:p>
        </p:txBody>
      </p:sp>
      <p:sp>
        <p:nvSpPr>
          <p:cNvPr id="5" name="Content Placeholder 4"/>
          <p:cNvSpPr>
            <a:spLocks noGrp="1"/>
          </p:cNvSpPr>
          <p:nvPr>
            <p:ph sz="half" idx="1"/>
          </p:nvPr>
        </p:nvSpPr>
        <p:spPr>
          <a:xfrm>
            <a:off x="493486" y="804824"/>
            <a:ext cx="4924088" cy="5376502"/>
          </a:xfrm>
        </p:spPr>
        <p:txBody>
          <a:bodyPr>
            <a:normAutofit fontScale="85000" lnSpcReduction="10000"/>
          </a:bodyPr>
          <a:lstStyle/>
          <a:p>
            <a:pPr marL="514350" indent="-514350">
              <a:buFont typeface="+mj-lt"/>
              <a:buAutoNum type="arabicPeriod"/>
            </a:pPr>
            <a:r>
              <a:rPr lang="en-US" b="1" dirty="0">
                <a:solidFill>
                  <a:schemeClr val="accent2">
                    <a:lumMod val="20000"/>
                    <a:lumOff val="80000"/>
                  </a:schemeClr>
                </a:solidFill>
              </a:rPr>
              <a:t>Psalms 110:4  </a:t>
            </a:r>
            <a:r>
              <a:rPr lang="en-US" dirty="0">
                <a:solidFill>
                  <a:schemeClr val="bg1"/>
                </a:solidFill>
              </a:rPr>
              <a:t>Yahuah hath sworn, and will not repent, </a:t>
            </a:r>
            <a:r>
              <a:rPr lang="en-US" dirty="0">
                <a:solidFill>
                  <a:srgbClr val="FFFF00"/>
                </a:solidFill>
              </a:rPr>
              <a:t>Thou art a priest for ever after </a:t>
            </a:r>
            <a:r>
              <a:rPr lang="en-US" b="1" dirty="0">
                <a:solidFill>
                  <a:srgbClr val="FFFF00"/>
                </a:solidFill>
              </a:rPr>
              <a:t>the order </a:t>
            </a:r>
            <a:br>
              <a:rPr lang="en-US" b="1" dirty="0">
                <a:solidFill>
                  <a:srgbClr val="FFFF00"/>
                </a:solidFill>
              </a:rPr>
            </a:br>
            <a:r>
              <a:rPr lang="en-US" b="1" dirty="0">
                <a:solidFill>
                  <a:srgbClr val="FFFF00"/>
                </a:solidFill>
              </a:rPr>
              <a:t>of Melki-</a:t>
            </a:r>
            <a:r>
              <a:rPr lang="en-US" b="1" dirty="0" err="1">
                <a:solidFill>
                  <a:srgbClr val="FFFF00"/>
                </a:solidFill>
              </a:rPr>
              <a:t>Tzedeq</a:t>
            </a:r>
            <a:r>
              <a:rPr lang="en-US" b="1" dirty="0">
                <a:solidFill>
                  <a:srgbClr val="FFFF00"/>
                </a:solidFill>
              </a:rPr>
              <a:t>.</a:t>
            </a:r>
          </a:p>
          <a:p>
            <a:pPr marL="514350" indent="-514350">
              <a:buFont typeface="+mj-lt"/>
              <a:buAutoNum type="arabicPeriod"/>
            </a:pPr>
            <a:r>
              <a:rPr lang="en-US" b="1" dirty="0">
                <a:solidFill>
                  <a:schemeClr val="accent2">
                    <a:lumMod val="20000"/>
                    <a:lumOff val="80000"/>
                  </a:schemeClr>
                </a:solidFill>
              </a:rPr>
              <a:t>Hebrews 5:6  </a:t>
            </a:r>
            <a:r>
              <a:rPr lang="en-US" dirty="0">
                <a:solidFill>
                  <a:schemeClr val="bg1"/>
                </a:solidFill>
              </a:rPr>
              <a:t>As he saith also in another place, </a:t>
            </a:r>
            <a:r>
              <a:rPr lang="en-US" dirty="0">
                <a:solidFill>
                  <a:srgbClr val="FFFF00"/>
                </a:solidFill>
              </a:rPr>
              <a:t>Thou art a priest for ever after </a:t>
            </a:r>
            <a:r>
              <a:rPr lang="en-US" b="1" dirty="0">
                <a:solidFill>
                  <a:srgbClr val="FFFF00"/>
                </a:solidFill>
              </a:rPr>
              <a:t>the order of </a:t>
            </a:r>
            <a:br>
              <a:rPr lang="en-US" b="1" dirty="0">
                <a:solidFill>
                  <a:srgbClr val="FFFF00"/>
                </a:solidFill>
              </a:rPr>
            </a:br>
            <a:r>
              <a:rPr lang="en-US" b="1" dirty="0">
                <a:solidFill>
                  <a:srgbClr val="FFFF00"/>
                </a:solidFill>
              </a:rPr>
              <a:t>Melki-</a:t>
            </a:r>
            <a:r>
              <a:rPr lang="en-US" b="1" dirty="0" err="1">
                <a:solidFill>
                  <a:srgbClr val="FFFF00"/>
                </a:solidFill>
              </a:rPr>
              <a:t>Tzedeq</a:t>
            </a:r>
            <a:r>
              <a:rPr lang="en-US" b="1" dirty="0">
                <a:solidFill>
                  <a:srgbClr val="FFFF00"/>
                </a:solidFill>
              </a:rPr>
              <a:t>.</a:t>
            </a:r>
          </a:p>
          <a:p>
            <a:pPr marL="514350" indent="-514350">
              <a:buFont typeface="+mj-lt"/>
              <a:buAutoNum type="arabicPeriod"/>
            </a:pPr>
            <a:r>
              <a:rPr lang="en-US" b="1" dirty="0">
                <a:solidFill>
                  <a:schemeClr val="accent2">
                    <a:lumMod val="20000"/>
                    <a:lumOff val="80000"/>
                  </a:schemeClr>
                </a:solidFill>
              </a:rPr>
              <a:t>Hebrews 5:10  </a:t>
            </a:r>
            <a:r>
              <a:rPr lang="en-US" dirty="0">
                <a:solidFill>
                  <a:schemeClr val="bg1"/>
                </a:solidFill>
              </a:rPr>
              <a:t>Called of Yahuah </a:t>
            </a:r>
            <a:r>
              <a:rPr lang="en-US" dirty="0">
                <a:solidFill>
                  <a:srgbClr val="FFFF00"/>
                </a:solidFill>
              </a:rPr>
              <a:t>an high priest after </a:t>
            </a:r>
            <a:r>
              <a:rPr lang="en-US" b="1" dirty="0">
                <a:solidFill>
                  <a:srgbClr val="FFFF00"/>
                </a:solidFill>
              </a:rPr>
              <a:t>the order </a:t>
            </a:r>
            <a:br>
              <a:rPr lang="en-US" b="1" dirty="0">
                <a:solidFill>
                  <a:srgbClr val="FFFF00"/>
                </a:solidFill>
              </a:rPr>
            </a:br>
            <a:r>
              <a:rPr lang="en-US" b="1" dirty="0">
                <a:solidFill>
                  <a:srgbClr val="FFFF00"/>
                </a:solidFill>
              </a:rPr>
              <a:t>of Melki-</a:t>
            </a:r>
            <a:r>
              <a:rPr lang="en-US" b="1" dirty="0" err="1">
                <a:solidFill>
                  <a:srgbClr val="FFFF00"/>
                </a:solidFill>
              </a:rPr>
              <a:t>Tzedeq</a:t>
            </a:r>
            <a:r>
              <a:rPr lang="en-US" b="1" dirty="0">
                <a:solidFill>
                  <a:srgbClr val="FFFF00"/>
                </a:solidFill>
              </a:rPr>
              <a:t>.</a:t>
            </a:r>
          </a:p>
          <a:p>
            <a:pPr marL="514350" indent="-514350">
              <a:buFont typeface="+mj-lt"/>
              <a:buAutoNum type="arabicPeriod"/>
            </a:pPr>
            <a:r>
              <a:rPr lang="en-US" b="1" dirty="0">
                <a:solidFill>
                  <a:schemeClr val="accent2">
                    <a:lumMod val="20000"/>
                    <a:lumOff val="80000"/>
                  </a:schemeClr>
                </a:solidFill>
              </a:rPr>
              <a:t>Hebrews 6:20  </a:t>
            </a:r>
            <a:r>
              <a:rPr lang="en-US" dirty="0">
                <a:solidFill>
                  <a:schemeClr val="bg1"/>
                </a:solidFill>
              </a:rPr>
              <a:t>Whither the forerunner is for us entered, </a:t>
            </a:r>
            <a:br>
              <a:rPr lang="en-US" dirty="0">
                <a:solidFill>
                  <a:schemeClr val="bg1"/>
                </a:solidFill>
              </a:rPr>
            </a:br>
            <a:r>
              <a:rPr lang="en-US" dirty="0">
                <a:solidFill>
                  <a:schemeClr val="bg1"/>
                </a:solidFill>
              </a:rPr>
              <a:t>even Yahusha, made </a:t>
            </a:r>
            <a:r>
              <a:rPr lang="en-US" dirty="0">
                <a:solidFill>
                  <a:srgbClr val="FFFF00"/>
                </a:solidFill>
              </a:rPr>
              <a:t>an high priest for ever after </a:t>
            </a:r>
            <a:r>
              <a:rPr lang="en-US" b="1" dirty="0">
                <a:solidFill>
                  <a:srgbClr val="FFFF00"/>
                </a:solidFill>
              </a:rPr>
              <a:t>the order </a:t>
            </a:r>
            <a:br>
              <a:rPr lang="en-US" b="1" dirty="0">
                <a:solidFill>
                  <a:srgbClr val="FFFF00"/>
                </a:solidFill>
              </a:rPr>
            </a:br>
            <a:r>
              <a:rPr lang="en-US" b="1" dirty="0">
                <a:solidFill>
                  <a:srgbClr val="FFFF00"/>
                </a:solidFill>
              </a:rPr>
              <a:t>of Melki-</a:t>
            </a:r>
            <a:r>
              <a:rPr lang="en-US" b="1" dirty="0" err="1">
                <a:solidFill>
                  <a:srgbClr val="FFFF00"/>
                </a:solidFill>
              </a:rPr>
              <a:t>Tzedeq</a:t>
            </a:r>
            <a:r>
              <a:rPr lang="en-US" b="1" dirty="0">
                <a:solidFill>
                  <a:srgbClr val="FFFF00"/>
                </a:solidFill>
              </a:rPr>
              <a:t>.</a:t>
            </a:r>
          </a:p>
        </p:txBody>
      </p:sp>
      <p:sp>
        <p:nvSpPr>
          <p:cNvPr id="6" name="Content Placeholder 5"/>
          <p:cNvSpPr>
            <a:spLocks noGrp="1"/>
          </p:cNvSpPr>
          <p:nvPr>
            <p:ph sz="half" idx="2"/>
          </p:nvPr>
        </p:nvSpPr>
        <p:spPr>
          <a:xfrm>
            <a:off x="5782153" y="804824"/>
            <a:ext cx="5916361" cy="5376502"/>
          </a:xfrm>
        </p:spPr>
        <p:txBody>
          <a:bodyPr>
            <a:normAutofit fontScale="85000" lnSpcReduction="10000"/>
          </a:bodyPr>
          <a:lstStyle/>
          <a:p>
            <a:pPr marL="514350" indent="-514350">
              <a:buFont typeface="+mj-lt"/>
              <a:buAutoNum type="arabicPeriod" startAt="5"/>
            </a:pPr>
            <a:r>
              <a:rPr lang="en-US" b="1" dirty="0">
                <a:solidFill>
                  <a:schemeClr val="accent2">
                    <a:lumMod val="20000"/>
                    <a:lumOff val="80000"/>
                  </a:schemeClr>
                </a:solidFill>
              </a:rPr>
              <a:t>Hebrews 7:11  </a:t>
            </a:r>
            <a:r>
              <a:rPr lang="en-US" dirty="0">
                <a:solidFill>
                  <a:schemeClr val="bg1"/>
                </a:solidFill>
              </a:rPr>
              <a:t>If therefore perfection were by the Levitical priesthood, (for under it the people received the </a:t>
            </a:r>
            <a:r>
              <a:rPr lang="en-US" sz="2300" dirty="0">
                <a:solidFill>
                  <a:srgbClr val="00FFCC"/>
                </a:solidFill>
              </a:rPr>
              <a:t>[book of the temporary]</a:t>
            </a:r>
            <a:r>
              <a:rPr lang="en-US" dirty="0">
                <a:solidFill>
                  <a:schemeClr val="bg1"/>
                </a:solidFill>
              </a:rPr>
              <a:t> law,) what further need was there that </a:t>
            </a:r>
            <a:r>
              <a:rPr lang="en-US" dirty="0">
                <a:solidFill>
                  <a:srgbClr val="FFFF00"/>
                </a:solidFill>
              </a:rPr>
              <a:t>another priest should rise after </a:t>
            </a:r>
            <a:r>
              <a:rPr lang="en-US" b="1" dirty="0">
                <a:solidFill>
                  <a:srgbClr val="FFFF00"/>
                </a:solidFill>
              </a:rPr>
              <a:t>the order of Melki-</a:t>
            </a:r>
            <a:r>
              <a:rPr lang="en-US" b="1" dirty="0" err="1">
                <a:solidFill>
                  <a:srgbClr val="FFFF00"/>
                </a:solidFill>
              </a:rPr>
              <a:t>Tzedeq</a:t>
            </a:r>
            <a:r>
              <a:rPr lang="en-US" dirty="0">
                <a:solidFill>
                  <a:srgbClr val="FFFF00"/>
                </a:solidFill>
              </a:rPr>
              <a:t>,</a:t>
            </a:r>
            <a:r>
              <a:rPr lang="en-US" dirty="0">
                <a:solidFill>
                  <a:schemeClr val="bg1"/>
                </a:solidFill>
              </a:rPr>
              <a:t> and not be called after the order of </a:t>
            </a:r>
            <a:r>
              <a:rPr lang="en-US" dirty="0" err="1">
                <a:solidFill>
                  <a:schemeClr val="bg1"/>
                </a:solidFill>
              </a:rPr>
              <a:t>Aharon</a:t>
            </a:r>
            <a:r>
              <a:rPr lang="en-US" dirty="0">
                <a:solidFill>
                  <a:schemeClr val="bg1"/>
                </a:solidFill>
              </a:rPr>
              <a:t>?</a:t>
            </a:r>
          </a:p>
          <a:p>
            <a:pPr marL="514350" indent="-514350">
              <a:buFont typeface="+mj-lt"/>
              <a:buAutoNum type="arabicPeriod" startAt="5"/>
            </a:pPr>
            <a:r>
              <a:rPr lang="en-US" b="1" dirty="0">
                <a:solidFill>
                  <a:schemeClr val="accent2">
                    <a:lumMod val="20000"/>
                    <a:lumOff val="80000"/>
                  </a:schemeClr>
                </a:solidFill>
              </a:rPr>
              <a:t>Hebrews 7:17  </a:t>
            </a:r>
            <a:r>
              <a:rPr lang="en-US" dirty="0">
                <a:solidFill>
                  <a:schemeClr val="bg1"/>
                </a:solidFill>
              </a:rPr>
              <a:t>For he </a:t>
            </a:r>
            <a:r>
              <a:rPr lang="en-US" dirty="0" err="1">
                <a:solidFill>
                  <a:schemeClr val="bg1"/>
                </a:solidFill>
              </a:rPr>
              <a:t>testifieth</a:t>
            </a:r>
            <a:r>
              <a:rPr lang="en-US" dirty="0">
                <a:solidFill>
                  <a:schemeClr val="bg1"/>
                </a:solidFill>
              </a:rPr>
              <a:t>, Thou </a:t>
            </a:r>
            <a:br>
              <a:rPr lang="en-US" dirty="0">
                <a:solidFill>
                  <a:schemeClr val="bg1"/>
                </a:solidFill>
              </a:rPr>
            </a:br>
            <a:r>
              <a:rPr lang="en-US" dirty="0">
                <a:solidFill>
                  <a:schemeClr val="bg1"/>
                </a:solidFill>
              </a:rPr>
              <a:t>art </a:t>
            </a:r>
            <a:r>
              <a:rPr lang="en-US" dirty="0">
                <a:solidFill>
                  <a:srgbClr val="FFFF00"/>
                </a:solidFill>
              </a:rPr>
              <a:t>a priest for ever after </a:t>
            </a:r>
            <a:r>
              <a:rPr lang="en-US" b="1" dirty="0">
                <a:solidFill>
                  <a:srgbClr val="FFFF00"/>
                </a:solidFill>
              </a:rPr>
              <a:t>the order of Melki-</a:t>
            </a:r>
            <a:r>
              <a:rPr lang="en-US" b="1" dirty="0" err="1">
                <a:solidFill>
                  <a:srgbClr val="FFFF00"/>
                </a:solidFill>
              </a:rPr>
              <a:t>Tzedeq</a:t>
            </a:r>
            <a:r>
              <a:rPr lang="en-US" b="1" dirty="0">
                <a:solidFill>
                  <a:srgbClr val="FFFF00"/>
                </a:solidFill>
              </a:rPr>
              <a:t>.</a:t>
            </a:r>
          </a:p>
          <a:p>
            <a:pPr marL="514350" indent="-514350">
              <a:buFont typeface="+mj-lt"/>
              <a:buAutoNum type="arabicPeriod" startAt="5"/>
            </a:pPr>
            <a:r>
              <a:rPr lang="en-US" b="1" dirty="0">
                <a:solidFill>
                  <a:schemeClr val="accent2">
                    <a:lumMod val="20000"/>
                    <a:lumOff val="80000"/>
                  </a:schemeClr>
                </a:solidFill>
              </a:rPr>
              <a:t>Hebrews 7:21</a:t>
            </a:r>
            <a:r>
              <a:rPr lang="en-US" dirty="0">
                <a:solidFill>
                  <a:schemeClr val="bg1"/>
                </a:solidFill>
              </a:rPr>
              <a:t>  (For those priests were made without an oath; but this with an oath by him that said unto him, Yahuah </a:t>
            </a:r>
            <a:r>
              <a:rPr lang="en-US" dirty="0" err="1">
                <a:solidFill>
                  <a:schemeClr val="bg1"/>
                </a:solidFill>
              </a:rPr>
              <a:t>sware</a:t>
            </a:r>
            <a:r>
              <a:rPr lang="en-US" dirty="0">
                <a:solidFill>
                  <a:schemeClr val="bg1"/>
                </a:solidFill>
              </a:rPr>
              <a:t> and will not repent, </a:t>
            </a:r>
            <a:r>
              <a:rPr lang="en-US" dirty="0">
                <a:solidFill>
                  <a:srgbClr val="FFFF00"/>
                </a:solidFill>
              </a:rPr>
              <a:t>Thou art a priest for ever after </a:t>
            </a:r>
            <a:r>
              <a:rPr lang="en-US" b="1" dirty="0">
                <a:solidFill>
                  <a:srgbClr val="FFFF00"/>
                </a:solidFill>
              </a:rPr>
              <a:t>the order of </a:t>
            </a:r>
            <a:br>
              <a:rPr lang="en-US" b="1" dirty="0">
                <a:solidFill>
                  <a:srgbClr val="FFFF00"/>
                </a:solidFill>
              </a:rPr>
            </a:br>
            <a:r>
              <a:rPr lang="en-US" b="1" dirty="0">
                <a:solidFill>
                  <a:srgbClr val="FFFF00"/>
                </a:solidFill>
              </a:rPr>
              <a:t>Melki-</a:t>
            </a:r>
            <a:r>
              <a:rPr lang="en-US" b="1" dirty="0" err="1">
                <a:solidFill>
                  <a:srgbClr val="FFFF00"/>
                </a:solidFill>
              </a:rPr>
              <a:t>Tzedeq</a:t>
            </a:r>
            <a:r>
              <a:rPr lang="en-US" dirty="0">
                <a:solidFill>
                  <a:srgbClr val="FFFF00"/>
                </a:solidFill>
              </a:rPr>
              <a:t>:</a:t>
            </a:r>
            <a:r>
              <a:rPr lang="en-US" dirty="0">
                <a:solidFill>
                  <a:schemeClr val="bg1"/>
                </a:solidFill>
              </a:rPr>
              <a:t>)</a:t>
            </a:r>
          </a:p>
          <a:p>
            <a:pPr marL="514350" indent="-514350">
              <a:buFont typeface="+mj-lt"/>
              <a:buAutoNum type="arabicPeriod" startAt="5"/>
            </a:pPr>
            <a:endParaRPr lang="en-US" dirty="0"/>
          </a:p>
          <a:p>
            <a:endParaRPr lang="en-US" dirty="0">
              <a:solidFill>
                <a:schemeClr val="bg1"/>
              </a:solidFill>
            </a:endParaRPr>
          </a:p>
        </p:txBody>
      </p:sp>
      <p:sp>
        <p:nvSpPr>
          <p:cNvPr id="3" name="Slide Number Placeholder 2">
            <a:extLst>
              <a:ext uri="{FF2B5EF4-FFF2-40B4-BE49-F238E27FC236}">
                <a16:creationId xmlns:a16="http://schemas.microsoft.com/office/drawing/2014/main" id="{D2B50E5D-9699-4A27-A241-F49511C63D36}"/>
              </a:ext>
            </a:extLst>
          </p:cNvPr>
          <p:cNvSpPr>
            <a:spLocks noGrp="1"/>
          </p:cNvSpPr>
          <p:nvPr>
            <p:ph type="sldNum" sz="quarter" idx="12"/>
          </p:nvPr>
        </p:nvSpPr>
        <p:spPr>
          <a:xfrm>
            <a:off x="8610599" y="6356350"/>
            <a:ext cx="3421743" cy="365125"/>
          </a:xfrm>
        </p:spPr>
        <p:txBody>
          <a:bodyPr/>
          <a:lstStyle/>
          <a:p>
            <a:fld id="{385F3E72-97D8-4E0E-8DB2-A67F030E614A}" type="slidenum">
              <a:rPr lang="en-US" smtClean="0">
                <a:solidFill>
                  <a:schemeClr val="bg1"/>
                </a:solidFill>
              </a:rPr>
              <a:t>27</a:t>
            </a:fld>
            <a:endParaRPr lang="en-US" dirty="0">
              <a:solidFill>
                <a:schemeClr val="bg1"/>
              </a:solidFill>
            </a:endParaRPr>
          </a:p>
        </p:txBody>
      </p:sp>
      <p:sp>
        <p:nvSpPr>
          <p:cNvPr id="12" name="Title 3"/>
          <p:cNvSpPr txBox="1">
            <a:spLocks/>
          </p:cNvSpPr>
          <p:nvPr/>
        </p:nvSpPr>
        <p:spPr>
          <a:xfrm>
            <a:off x="688852" y="6032526"/>
            <a:ext cx="10813527" cy="688949"/>
          </a:xfrm>
          <a:prstGeom prst="round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a:scene3d>
            <a:camera prst="orthographicFront"/>
            <a:lightRig rig="threePt" dir="t"/>
          </a:scene3d>
          <a:sp3d>
            <a:bevelT/>
          </a:sp3d>
        </p:spPr>
        <p:txBody>
          <a:bodyPr vert="horz" lIns="91440" tIns="45720" rIns="91440" bIns="45720" rtlCol="0" anchor="ctr">
            <a:normAutofit fontScale="75000" lnSpcReduction="20000"/>
            <a:sp3d extrusionH="57150">
              <a:bevelT w="381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chemeClr val="accent4">
                    <a:lumMod val="60000"/>
                    <a:lumOff val="40000"/>
                  </a:schemeClr>
                </a:solidFill>
                <a:effectLst>
                  <a:glow rad="228600">
                    <a:srgbClr val="002060"/>
                  </a:glow>
                </a:effectLst>
                <a:latin typeface="Comic Sans MS" panose="030F0702030302020204" pitchFamily="66" charset="0"/>
              </a:rPr>
              <a:t>Any phrase found 7 times should be investigated!</a:t>
            </a:r>
          </a:p>
        </p:txBody>
      </p:sp>
    </p:spTree>
    <p:extLst>
      <p:ext uri="{BB962C8B-B14F-4D97-AF65-F5344CB8AC3E}">
        <p14:creationId xmlns:p14="http://schemas.microsoft.com/office/powerpoint/2010/main" val="3621458982"/>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1000"/>
                                        <p:tgtEl>
                                          <p:spTgt spid="5">
                                            <p:txEl>
                                              <p:pRg st="1" end="1"/>
                                            </p:txEl>
                                          </p:spTgt>
                                        </p:tgtEl>
                                      </p:cBhvr>
                                    </p:animEffect>
                                    <p:anim calcmode="lin" valueType="num">
                                      <p:cBhvr>
                                        <p:cTn id="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Effect transition="in" filter="fade">
                                      <p:cBhvr>
                                        <p:cTn id="21" dur="1000"/>
                                        <p:tgtEl>
                                          <p:spTgt spid="5">
                                            <p:txEl>
                                              <p:pRg st="3" end="3"/>
                                            </p:txEl>
                                          </p:spTgt>
                                        </p:tgtEl>
                                      </p:cBhvr>
                                    </p:animEffect>
                                    <p:anim calcmode="lin" valueType="num">
                                      <p:cBhvr>
                                        <p:cTn id="22"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6">
                                            <p:txEl>
                                              <p:pRg st="0" end="0"/>
                                            </p:txEl>
                                          </p:spTgt>
                                        </p:tgtEl>
                                        <p:attrNameLst>
                                          <p:attrName>style.visibility</p:attrName>
                                        </p:attrNameLst>
                                      </p:cBhvr>
                                      <p:to>
                                        <p:strVal val="visible"/>
                                      </p:to>
                                    </p:set>
                                    <p:animEffect transition="in" filter="fade">
                                      <p:cBhvr>
                                        <p:cTn id="28" dur="1000"/>
                                        <p:tgtEl>
                                          <p:spTgt spid="6">
                                            <p:txEl>
                                              <p:pRg st="0" end="0"/>
                                            </p:txEl>
                                          </p:spTgt>
                                        </p:tgtEl>
                                      </p:cBhvr>
                                    </p:animEffect>
                                    <p:anim calcmode="lin" valueType="num">
                                      <p:cBhvr>
                                        <p:cTn id="29"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6">
                                            <p:txEl>
                                              <p:pRg st="1" end="1"/>
                                            </p:txEl>
                                          </p:spTgt>
                                        </p:tgtEl>
                                        <p:attrNameLst>
                                          <p:attrName>style.visibility</p:attrName>
                                        </p:attrNameLst>
                                      </p:cBhvr>
                                      <p:to>
                                        <p:strVal val="visible"/>
                                      </p:to>
                                    </p:set>
                                    <p:animEffect transition="in" filter="fade">
                                      <p:cBhvr>
                                        <p:cTn id="35" dur="1000"/>
                                        <p:tgtEl>
                                          <p:spTgt spid="6">
                                            <p:txEl>
                                              <p:pRg st="1" end="1"/>
                                            </p:txEl>
                                          </p:spTgt>
                                        </p:tgtEl>
                                      </p:cBhvr>
                                    </p:animEffect>
                                    <p:anim calcmode="lin" valueType="num">
                                      <p:cBhvr>
                                        <p:cTn id="36"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6">
                                            <p:txEl>
                                              <p:pRg st="2" end="2"/>
                                            </p:txEl>
                                          </p:spTgt>
                                        </p:tgtEl>
                                        <p:attrNameLst>
                                          <p:attrName>style.visibility</p:attrName>
                                        </p:attrNameLst>
                                      </p:cBhvr>
                                      <p:to>
                                        <p:strVal val="visible"/>
                                      </p:to>
                                    </p:set>
                                    <p:animEffect transition="in" filter="fade">
                                      <p:cBhvr>
                                        <p:cTn id="42" dur="1000"/>
                                        <p:tgtEl>
                                          <p:spTgt spid="6">
                                            <p:txEl>
                                              <p:pRg st="2" end="2"/>
                                            </p:txEl>
                                          </p:spTgt>
                                        </p:tgtEl>
                                      </p:cBhvr>
                                    </p:animEffect>
                                    <p:anim calcmode="lin" valueType="num">
                                      <p:cBhvr>
                                        <p:cTn id="43"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44"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nodeType="clickEffect">
                                  <p:stCondLst>
                                    <p:cond delay="0"/>
                                  </p:stCondLst>
                                  <p:childTnLst>
                                    <p:set>
                                      <p:cBhvr>
                                        <p:cTn id="48" dur="1" fill="hold">
                                          <p:stCondLst>
                                            <p:cond delay="0"/>
                                          </p:stCondLst>
                                        </p:cTn>
                                        <p:tgtEl>
                                          <p:spTgt spid="12">
                                            <p:txEl>
                                              <p:pRg st="0" end="0"/>
                                            </p:txEl>
                                          </p:spTgt>
                                        </p:tgtEl>
                                        <p:attrNameLst>
                                          <p:attrName>style.visibility</p:attrName>
                                        </p:attrNameLst>
                                      </p:cBhvr>
                                      <p:to>
                                        <p:strVal val="visible"/>
                                      </p:to>
                                    </p:set>
                                    <p:animEffect transition="in" filter="wipe(left)">
                                      <p:cBhvr>
                                        <p:cTn id="49" dur="10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40000"/>
                <a:lumOff val="60000"/>
                <a:alpha val="40000"/>
              </a:schemeClr>
            </a:gs>
            <a:gs pos="33000">
              <a:schemeClr val="accent4">
                <a:lumMod val="47000"/>
                <a:lumOff val="53000"/>
                <a:alpha val="46000"/>
              </a:schemeClr>
            </a:gs>
            <a:gs pos="74000">
              <a:schemeClr val="accent1">
                <a:lumMod val="45000"/>
                <a:lumOff val="55000"/>
                <a:alpha val="53000"/>
              </a:schemeClr>
            </a:gs>
            <a:gs pos="100000">
              <a:srgbClr val="FF0000">
                <a:alpha val="19000"/>
              </a:srgbClr>
            </a:gs>
          </a:gsLst>
          <a:lin ang="5400000" scaled="1"/>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610599" y="6356350"/>
            <a:ext cx="3483077" cy="365125"/>
          </a:xfrm>
        </p:spPr>
        <p:txBody>
          <a:bodyPr/>
          <a:lstStyle/>
          <a:p>
            <a:fld id="{385F3E72-97D8-4E0E-8DB2-A67F030E614A}" type="slidenum">
              <a:rPr lang="en-US" smtClean="0">
                <a:solidFill>
                  <a:schemeClr val="tx1"/>
                </a:solidFill>
              </a:rPr>
              <a:t>28</a:t>
            </a:fld>
            <a:endParaRPr lang="en-US" dirty="0">
              <a:solidFill>
                <a:schemeClr val="tx1"/>
              </a:solidFill>
            </a:endParaRPr>
          </a:p>
        </p:txBody>
      </p:sp>
      <p:pic>
        <p:nvPicPr>
          <p:cNvPr id="3" name="Picture 3" descr="C:\Users\Rae\Desktop\Horn with bkgd.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4790" y="1513551"/>
            <a:ext cx="6866890" cy="3825838"/>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9" name="Right Arrow 8"/>
          <p:cNvSpPr/>
          <p:nvPr/>
        </p:nvSpPr>
        <p:spPr>
          <a:xfrm>
            <a:off x="1640115" y="55672"/>
            <a:ext cx="4484913" cy="1457879"/>
          </a:xfrm>
          <a:prstGeom prst="rightArrow">
            <a:avLst>
              <a:gd name="adj1" fmla="val 71455"/>
              <a:gd name="adj2" fmla="val 50000"/>
            </a:avLst>
          </a:prstGeom>
          <a:gradFill flip="none" rotWithShape="1">
            <a:gsLst>
              <a:gs pos="0">
                <a:schemeClr val="accent2">
                  <a:lumMod val="40000"/>
                  <a:lumOff val="60000"/>
                  <a:alpha val="4000"/>
                </a:schemeClr>
              </a:gs>
              <a:gs pos="33000">
                <a:schemeClr val="accent4">
                  <a:lumMod val="47000"/>
                  <a:lumOff val="53000"/>
                  <a:alpha val="46000"/>
                </a:schemeClr>
              </a:gs>
              <a:gs pos="74000">
                <a:schemeClr val="accent1">
                  <a:lumMod val="45000"/>
                  <a:lumOff val="55000"/>
                  <a:alpha val="53000"/>
                </a:schemeClr>
              </a:gs>
              <a:gs pos="100000">
                <a:srgbClr val="FF0000">
                  <a:alpha val="19000"/>
                </a:srgbClr>
              </a:gs>
            </a:gsLst>
            <a:lin ang="0" scaled="1"/>
            <a:tileRect/>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dirty="0">
                <a:ln w="11430"/>
                <a:solidFill>
                  <a:srgbClr val="7F4141"/>
                </a:solidFill>
                <a:effectLst>
                  <a:outerShdw blurRad="50800" dist="39000" dir="5460000" algn="tl">
                    <a:srgbClr val="000000">
                      <a:alpha val="38000"/>
                    </a:srgbClr>
                  </a:outerShdw>
                </a:effectLst>
                <a:latin typeface="Matura MT Script Capitals" pitchFamily="66" charset="0"/>
              </a:rPr>
              <a:t> </a:t>
            </a:r>
            <a:r>
              <a:rPr lang="en-US" sz="4400" b="1" dirty="0">
                <a:ln w="11430"/>
                <a:solidFill>
                  <a:srgbClr val="00B0F0"/>
                </a:solidFill>
                <a:effectLst>
                  <a:outerShdw blurRad="50800" dist="39000" dir="5460000" algn="tl">
                    <a:srgbClr val="000000">
                      <a:alpha val="38000"/>
                    </a:srgbClr>
                  </a:outerShdw>
                </a:effectLst>
                <a:latin typeface="Matura MT Script Capitals" pitchFamily="66" charset="0"/>
              </a:rPr>
              <a:t>Question </a:t>
            </a:r>
            <a:r>
              <a:rPr lang="en-US" sz="4400" b="1" dirty="0">
                <a:ln w="11430"/>
                <a:solidFill>
                  <a:srgbClr val="C00000"/>
                </a:solidFill>
                <a:effectLst>
                  <a:outerShdw blurRad="50800" dist="39000" dir="5460000" algn="tl">
                    <a:srgbClr val="000000">
                      <a:alpha val="38000"/>
                    </a:srgbClr>
                  </a:outerShdw>
                </a:effectLst>
                <a:latin typeface="Matura MT Script Capitals" pitchFamily="66" charset="0"/>
              </a:rPr>
              <a:t>#2a</a:t>
            </a:r>
          </a:p>
        </p:txBody>
      </p:sp>
      <p:pic>
        <p:nvPicPr>
          <p:cNvPr id="7" name="Picture 6">
            <a:extLst>
              <a:ext uri="{FF2B5EF4-FFF2-40B4-BE49-F238E27FC236}">
                <a16:creationId xmlns:a16="http://schemas.microsoft.com/office/drawing/2014/main" id="{BAD15CF1-7402-4CF4-B7AD-65E8B31BBFA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33830" y="120970"/>
            <a:ext cx="1524000" cy="1524000"/>
          </a:xfrm>
          <a:prstGeom prst="ellipse">
            <a:avLst/>
          </a:prstGeom>
          <a:ln>
            <a:noFill/>
          </a:ln>
          <a:effectLst>
            <a:softEdge rad="112500"/>
          </a:effectLst>
        </p:spPr>
      </p:pic>
      <p:sp>
        <p:nvSpPr>
          <p:cNvPr id="10" name="TextBox 9">
            <a:extLst>
              <a:ext uri="{FF2B5EF4-FFF2-40B4-BE49-F238E27FC236}">
                <a16:creationId xmlns:a16="http://schemas.microsoft.com/office/drawing/2014/main" id="{3523D019-142D-4042-9BA0-DA81FCF8D2A9}"/>
              </a:ext>
            </a:extLst>
          </p:cNvPr>
          <p:cNvSpPr txBox="1"/>
          <p:nvPr/>
        </p:nvSpPr>
        <p:spPr>
          <a:xfrm>
            <a:off x="5308599" y="537269"/>
            <a:ext cx="6603999" cy="6001643"/>
          </a:xfrm>
          <a:prstGeom prst="rect">
            <a:avLst/>
          </a:prstGeom>
          <a:noFill/>
        </p:spPr>
        <p:txBody>
          <a:bodyPr wrap="square" rtlCol="0">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0070C0"/>
                </a:solidFill>
                <a:effectLst/>
                <a:uLnTx/>
                <a:uFillTx/>
                <a:latin typeface="Comic Sans MS" panose="030F0702030302020204" pitchFamily="66" charset="0"/>
                <a:cs typeface="Arial" panose="020B0604020202020204" pitchFamily="34" charset="0"/>
              </a:rPr>
              <a:t>Who is this </a:t>
            </a:r>
            <a:br>
              <a:rPr kumimoji="0" lang="en-US" sz="4800" b="1" i="0" u="none" strike="noStrike" kern="1200" cap="none" spc="0" normalizeH="0" baseline="0" noProof="0" dirty="0">
                <a:ln>
                  <a:noFill/>
                </a:ln>
                <a:solidFill>
                  <a:srgbClr val="0070C0"/>
                </a:solidFill>
                <a:effectLst/>
                <a:uLnTx/>
                <a:uFillTx/>
                <a:latin typeface="Comic Sans MS" panose="030F0702030302020204" pitchFamily="66" charset="0"/>
                <a:cs typeface="Arial" panose="020B0604020202020204" pitchFamily="34" charset="0"/>
              </a:rPr>
            </a:br>
            <a:r>
              <a:rPr kumimoji="0" lang="en-US" sz="4800" b="1" i="0" u="none" strike="noStrike" kern="1200" cap="none" spc="0" normalizeH="0" baseline="0" noProof="0" dirty="0">
                <a:ln>
                  <a:noFill/>
                </a:ln>
                <a:solidFill>
                  <a:srgbClr val="0070C0"/>
                </a:solidFill>
                <a:effectLst/>
                <a:uLnTx/>
                <a:uFillTx/>
                <a:latin typeface="Comic Sans MS" panose="030F0702030302020204" pitchFamily="66" charset="0"/>
                <a:cs typeface="Arial" panose="020B0604020202020204" pitchFamily="34" charset="0"/>
              </a:rPr>
              <a:t>High Priest under the Order of </a:t>
            </a:r>
            <a:br>
              <a:rPr kumimoji="0" lang="en-US" sz="4800" b="1" i="0" u="none" strike="noStrike" kern="1200" cap="none" spc="0" normalizeH="0" baseline="0" noProof="0" dirty="0">
                <a:ln>
                  <a:noFill/>
                </a:ln>
                <a:solidFill>
                  <a:srgbClr val="0070C0"/>
                </a:solidFill>
                <a:effectLst/>
                <a:uLnTx/>
                <a:uFillTx/>
                <a:latin typeface="Comic Sans MS" panose="030F0702030302020204" pitchFamily="66" charset="0"/>
                <a:cs typeface="Arial" panose="020B0604020202020204" pitchFamily="34" charset="0"/>
              </a:rPr>
            </a:br>
            <a:r>
              <a:rPr kumimoji="0" lang="en-US" sz="4800" b="1" i="0" u="none" kern="1200" cap="none" spc="0" normalizeH="0" baseline="0" noProof="0" dirty="0">
                <a:ln>
                  <a:noFill/>
                </a:ln>
                <a:solidFill>
                  <a:srgbClr val="441D61"/>
                </a:solidFill>
                <a:effectLst/>
                <a:uLnTx/>
                <a:uFillTx/>
                <a:latin typeface="Comic Sans MS" panose="030F0702030302020204" pitchFamily="66" charset="0"/>
                <a:cs typeface="Arial" panose="020B0604020202020204" pitchFamily="34" charset="0"/>
              </a:rPr>
              <a:t>Melki-</a:t>
            </a:r>
            <a:r>
              <a:rPr kumimoji="0" lang="en-US" sz="4800" b="1" i="0" u="none" kern="1200" cap="none" spc="0" normalizeH="0" baseline="0" noProof="0" dirty="0" err="1">
                <a:ln>
                  <a:noFill/>
                </a:ln>
                <a:solidFill>
                  <a:srgbClr val="441D61"/>
                </a:solidFill>
                <a:effectLst/>
                <a:uLnTx/>
                <a:uFillTx/>
                <a:latin typeface="Comic Sans MS" panose="030F0702030302020204" pitchFamily="66" charset="0"/>
                <a:cs typeface="Arial" panose="020B0604020202020204" pitchFamily="34" charset="0"/>
              </a:rPr>
              <a:t>Tzedeq</a:t>
            </a:r>
            <a:r>
              <a:rPr lang="en-US" sz="4800" b="1" dirty="0">
                <a:solidFill>
                  <a:srgbClr val="0070C0"/>
                </a:solidFill>
                <a:latin typeface="Comic Sans MS" panose="030F0702030302020204" pitchFamily="66" charset="0"/>
                <a:cs typeface="Arial" panose="020B0604020202020204" pitchFamily="34" charset="0"/>
              </a:rPr>
              <a:t> </a:t>
            </a:r>
            <a:br>
              <a:rPr lang="en-US" sz="4800" b="1" dirty="0">
                <a:solidFill>
                  <a:srgbClr val="0070C0"/>
                </a:solidFill>
                <a:latin typeface="Comic Sans MS" panose="030F0702030302020204" pitchFamily="66" charset="0"/>
                <a:cs typeface="Arial" panose="020B0604020202020204" pitchFamily="34" charset="0"/>
              </a:rPr>
            </a:br>
            <a:r>
              <a:rPr lang="en-US" sz="4800" b="1" dirty="0">
                <a:solidFill>
                  <a:srgbClr val="0070C0"/>
                </a:solidFill>
                <a:latin typeface="Comic Sans MS" panose="030F0702030302020204" pitchFamily="66" charset="0"/>
                <a:cs typeface="Arial" panose="020B0604020202020204" pitchFamily="34" charset="0"/>
              </a:rPr>
              <a:t>and why is this priesthood so relevant and important today?</a:t>
            </a:r>
            <a:endParaRPr kumimoji="0" lang="en-US" sz="4800" b="1" i="0" u="none" strike="noStrike" kern="1200" cap="none" spc="0" normalizeH="0" baseline="0" noProof="0" dirty="0">
              <a:ln>
                <a:noFill/>
              </a:ln>
              <a:solidFill>
                <a:srgbClr val="0070C0"/>
              </a:solidFill>
              <a:effectLst/>
              <a:uLnTx/>
              <a:uFillTx/>
              <a:latin typeface="Comic Sans MS" panose="030F0702030302020204" pitchFamily="66" charset="0"/>
              <a:cs typeface="Arial" panose="020B0604020202020204" pitchFamily="34" charset="0"/>
            </a:endParaRPr>
          </a:p>
        </p:txBody>
      </p:sp>
    </p:spTree>
    <p:extLst>
      <p:ext uri="{BB962C8B-B14F-4D97-AF65-F5344CB8AC3E}">
        <p14:creationId xmlns:p14="http://schemas.microsoft.com/office/powerpoint/2010/main" val="4060696934"/>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BC9EFE1-D8CB-4668-9980-DB108327A7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20431" y="0"/>
            <a:ext cx="6271569"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7CBAE1BD-B8E4-4029-8AA2-C77E4FED986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cstate="email">
            <a:extLst>
              <a:ext uri="{28A0092B-C50C-407E-A947-70E740481C1C}">
                <a14:useLocalDpi xmlns:a14="http://schemas.microsoft.com/office/drawing/2010/main"/>
              </a:ext>
            </a:extLst>
          </a:blip>
          <a:stretch>
            <a:fillRect/>
          </a:stretch>
        </p:blipFill>
        <p:spPr>
          <a:xfrm flipH="1">
            <a:off x="0" y="0"/>
            <a:ext cx="12192000" cy="6858000"/>
          </a:xfrm>
          <a:prstGeom prst="rect">
            <a:avLst/>
          </a:prstGeom>
        </p:spPr>
      </p:pic>
      <p:sp>
        <p:nvSpPr>
          <p:cNvPr id="16" name="Freeform 49">
            <a:extLst>
              <a:ext uri="{FF2B5EF4-FFF2-40B4-BE49-F238E27FC236}">
                <a16:creationId xmlns:a16="http://schemas.microsoft.com/office/drawing/2014/main" id="{77DA6D33-2D62-458C-BF5D-DBF612FD55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713915" y="590635"/>
            <a:ext cx="5478085" cy="6276841"/>
          </a:xfrm>
          <a:custGeom>
            <a:avLst/>
            <a:gdLst>
              <a:gd name="connsiteX0" fmla="*/ 2178155 w 5478085"/>
              <a:gd name="connsiteY0" fmla="*/ 0 h 6276841"/>
              <a:gd name="connsiteX1" fmla="*/ 5478085 w 5478085"/>
              <a:gd name="connsiteY1" fmla="*/ 3299930 h 6276841"/>
              <a:gd name="connsiteX2" fmla="*/ 3751098 w 5478085"/>
              <a:gd name="connsiteY2" fmla="*/ 6201577 h 6276841"/>
              <a:gd name="connsiteX3" fmla="*/ 3594858 w 5478085"/>
              <a:gd name="connsiteY3" fmla="*/ 6276841 h 6276841"/>
              <a:gd name="connsiteX4" fmla="*/ 761453 w 5478085"/>
              <a:gd name="connsiteY4" fmla="*/ 6276841 h 6276841"/>
              <a:gd name="connsiteX5" fmla="*/ 605213 w 5478085"/>
              <a:gd name="connsiteY5" fmla="*/ 6201577 h 6276841"/>
              <a:gd name="connsiteX6" fmla="*/ 79093 w 5478085"/>
              <a:gd name="connsiteY6" fmla="*/ 5846317 h 6276841"/>
              <a:gd name="connsiteX7" fmla="*/ 0 w 5478085"/>
              <a:gd name="connsiteY7" fmla="*/ 5774432 h 6276841"/>
              <a:gd name="connsiteX8" fmla="*/ 0 w 5478085"/>
              <a:gd name="connsiteY8" fmla="*/ 825429 h 6276841"/>
              <a:gd name="connsiteX9" fmla="*/ 79093 w 5478085"/>
              <a:gd name="connsiteY9" fmla="*/ 753544 h 6276841"/>
              <a:gd name="connsiteX10" fmla="*/ 2178155 w 5478085"/>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78085" h="6276841">
                <a:moveTo>
                  <a:pt x="2178155" y="0"/>
                </a:moveTo>
                <a:cubicBezTo>
                  <a:pt x="4000656" y="0"/>
                  <a:pt x="5478085" y="1477429"/>
                  <a:pt x="5478085" y="3299930"/>
                </a:cubicBezTo>
                <a:cubicBezTo>
                  <a:pt x="5478085" y="4552900"/>
                  <a:pt x="4779769" y="5642769"/>
                  <a:pt x="3751098" y="6201577"/>
                </a:cubicBezTo>
                <a:lnTo>
                  <a:pt x="3594858" y="6276841"/>
                </a:lnTo>
                <a:lnTo>
                  <a:pt x="761453" y="6276841"/>
                </a:lnTo>
                <a:lnTo>
                  <a:pt x="605213" y="6201577"/>
                </a:lnTo>
                <a:cubicBezTo>
                  <a:pt x="418182" y="6099975"/>
                  <a:pt x="242071" y="5980818"/>
                  <a:pt x="79093" y="5846317"/>
                </a:cubicBezTo>
                <a:lnTo>
                  <a:pt x="0" y="5774432"/>
                </a:lnTo>
                <a:lnTo>
                  <a:pt x="0" y="825429"/>
                </a:lnTo>
                <a:lnTo>
                  <a:pt x="79093" y="753544"/>
                </a:lnTo>
                <a:cubicBezTo>
                  <a:pt x="649516" y="282789"/>
                  <a:pt x="1380811" y="0"/>
                  <a:pt x="2178155"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accent3"/>
                </a:gs>
                <a:gs pos="100000">
                  <a:schemeClr val="accent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Slide Number Placeholder 1"/>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85F3E72-97D8-4E0E-8DB2-A67F030E614A}" type="slidenum">
              <a:rPr lang="en-US" smtClean="0">
                <a:solidFill>
                  <a:schemeClr val="tx1"/>
                </a:solidFill>
              </a:rPr>
              <a:pPr/>
              <a:t>29</a:t>
            </a:fld>
            <a:endParaRPr lang="en-US" dirty="0">
              <a:solidFill>
                <a:schemeClr val="tx1"/>
              </a:solidFill>
            </a:endParaRPr>
          </a:p>
        </p:txBody>
      </p:sp>
      <p:sp>
        <p:nvSpPr>
          <p:cNvPr id="10" name="TextBox 9">
            <a:extLst>
              <a:ext uri="{FF2B5EF4-FFF2-40B4-BE49-F238E27FC236}">
                <a16:creationId xmlns:a16="http://schemas.microsoft.com/office/drawing/2014/main" id="{3523D019-142D-4042-9BA0-DA81FCF8D2A9}"/>
              </a:ext>
            </a:extLst>
          </p:cNvPr>
          <p:cNvSpPr txBox="1"/>
          <p:nvPr/>
        </p:nvSpPr>
        <p:spPr>
          <a:xfrm>
            <a:off x="274401" y="1115417"/>
            <a:ext cx="5836113" cy="5902240"/>
          </a:xfrm>
          <a:prstGeom prst="rect">
            <a:avLst/>
          </a:prstGeom>
          <a:noFill/>
          <a:ln>
            <a:noFill/>
          </a:ln>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lIns="91440" tIns="45720" rIns="91440" bIns="45720" rtlCol="0" anchor="t">
            <a:noAutofit/>
            <a:sp3d extrusionH="57150">
              <a:bevelT h="25400" prst="softRound"/>
            </a:sp3d>
          </a:bodyPr>
          <a:lstStyle/>
          <a:p>
            <a:pPr algn="ctr">
              <a:lnSpc>
                <a:spcPct val="90000"/>
              </a:lnSpc>
              <a:spcBef>
                <a:spcPct val="0"/>
              </a:spcBef>
              <a:spcAft>
                <a:spcPts val="600"/>
              </a:spcAft>
            </a:pPr>
            <a:r>
              <a:rPr lang="en-US" sz="3800" b="1" dirty="0">
                <a:solidFill>
                  <a:srgbClr val="002060"/>
                </a:solidFill>
                <a:latin typeface="Papyrus" panose="03070502060502030205" pitchFamily="66" charset="0"/>
                <a:ea typeface="+mj-ea"/>
                <a:cs typeface="Arial" panose="020B0604020202020204" pitchFamily="34" charset="0"/>
              </a:rPr>
              <a:t>So also the Messiah </a:t>
            </a:r>
            <a:br>
              <a:rPr lang="en-US" sz="3800" b="1" dirty="0">
                <a:solidFill>
                  <a:srgbClr val="002060"/>
                </a:solidFill>
                <a:latin typeface="Papyrus" panose="03070502060502030205" pitchFamily="66" charset="0"/>
                <a:ea typeface="+mj-ea"/>
                <a:cs typeface="Arial" panose="020B0604020202020204" pitchFamily="34" charset="0"/>
              </a:rPr>
            </a:br>
            <a:r>
              <a:rPr lang="en-US" sz="3800" b="1" dirty="0">
                <a:solidFill>
                  <a:srgbClr val="002060"/>
                </a:solidFill>
                <a:latin typeface="Papyrus" panose="03070502060502030205" pitchFamily="66" charset="0"/>
                <a:ea typeface="+mj-ea"/>
                <a:cs typeface="Arial" panose="020B0604020202020204" pitchFamily="34" charset="0"/>
              </a:rPr>
              <a:t>did not extol Himself </a:t>
            </a:r>
            <a:br>
              <a:rPr lang="en-US" sz="3800" b="1" dirty="0">
                <a:solidFill>
                  <a:srgbClr val="002060"/>
                </a:solidFill>
                <a:latin typeface="Papyrus" panose="03070502060502030205" pitchFamily="66" charset="0"/>
                <a:ea typeface="+mj-ea"/>
                <a:cs typeface="Arial" panose="020B0604020202020204" pitchFamily="34" charset="0"/>
              </a:rPr>
            </a:br>
            <a:r>
              <a:rPr lang="en-US" sz="3800" b="1" dirty="0">
                <a:solidFill>
                  <a:srgbClr val="002060"/>
                </a:solidFill>
                <a:latin typeface="Papyrus" panose="03070502060502030205" pitchFamily="66" charset="0"/>
                <a:ea typeface="+mj-ea"/>
                <a:cs typeface="Arial" panose="020B0604020202020204" pitchFamily="34" charset="0"/>
              </a:rPr>
              <a:t>to become High Priest, but it was He who said to Him, </a:t>
            </a:r>
            <a:r>
              <a:rPr lang="en-US" sz="3800" b="1" dirty="0">
                <a:solidFill>
                  <a:srgbClr val="7030A0"/>
                </a:solidFill>
                <a:latin typeface="Papyrus" panose="03070502060502030205" pitchFamily="66" charset="0"/>
                <a:ea typeface="+mj-ea"/>
                <a:cs typeface="Arial" panose="020B0604020202020204" pitchFamily="34" charset="0"/>
              </a:rPr>
              <a:t>“You are My Son, today </a:t>
            </a:r>
            <a:br>
              <a:rPr lang="en-US" sz="3800" b="1" dirty="0">
                <a:solidFill>
                  <a:srgbClr val="7030A0"/>
                </a:solidFill>
                <a:latin typeface="Papyrus" panose="03070502060502030205" pitchFamily="66" charset="0"/>
                <a:ea typeface="+mj-ea"/>
                <a:cs typeface="Arial" panose="020B0604020202020204" pitchFamily="34" charset="0"/>
              </a:rPr>
            </a:br>
            <a:r>
              <a:rPr lang="en-US" sz="3800" b="1" dirty="0">
                <a:solidFill>
                  <a:srgbClr val="7030A0"/>
                </a:solidFill>
                <a:latin typeface="Papyrus" panose="03070502060502030205" pitchFamily="66" charset="0"/>
                <a:ea typeface="+mj-ea"/>
                <a:cs typeface="Arial" panose="020B0604020202020204" pitchFamily="34" charset="0"/>
              </a:rPr>
              <a:t>I have brought You forth.”  </a:t>
            </a:r>
            <a:r>
              <a:rPr lang="en-US" sz="3800" b="1" dirty="0">
                <a:solidFill>
                  <a:srgbClr val="002060"/>
                </a:solidFill>
                <a:latin typeface="Papyrus" panose="03070502060502030205" pitchFamily="66" charset="0"/>
                <a:ea typeface="+mj-ea"/>
                <a:cs typeface="Arial" panose="020B0604020202020204" pitchFamily="34" charset="0"/>
              </a:rPr>
              <a:t>As He also says in another place, </a:t>
            </a:r>
            <a:r>
              <a:rPr lang="en-US" sz="3800" b="1" dirty="0">
                <a:solidFill>
                  <a:srgbClr val="7030A0"/>
                </a:solidFill>
                <a:latin typeface="Papyrus" panose="03070502060502030205" pitchFamily="66" charset="0"/>
                <a:ea typeface="+mj-ea"/>
                <a:cs typeface="Arial" panose="020B0604020202020204" pitchFamily="34" charset="0"/>
              </a:rPr>
              <a:t>“You are a priest forever according to the order of Melki-</a:t>
            </a:r>
            <a:r>
              <a:rPr lang="en-US" sz="3800" b="1" dirty="0" err="1">
                <a:solidFill>
                  <a:srgbClr val="7030A0"/>
                </a:solidFill>
                <a:latin typeface="Papyrus" panose="03070502060502030205" pitchFamily="66" charset="0"/>
                <a:ea typeface="+mj-ea"/>
                <a:cs typeface="Arial" panose="020B0604020202020204" pitchFamily="34" charset="0"/>
              </a:rPr>
              <a:t>Tzedeq</a:t>
            </a:r>
            <a:r>
              <a:rPr lang="en-US" sz="3800" b="1" dirty="0">
                <a:solidFill>
                  <a:srgbClr val="7030A0"/>
                </a:solidFill>
                <a:latin typeface="Papyrus" panose="03070502060502030205" pitchFamily="66" charset="0"/>
                <a:ea typeface="+mj-ea"/>
                <a:cs typeface="Arial" panose="020B0604020202020204" pitchFamily="34" charset="0"/>
              </a:rPr>
              <a:t>.”</a:t>
            </a:r>
          </a:p>
        </p:txBody>
      </p:sp>
      <p:pic>
        <p:nvPicPr>
          <p:cNvPr id="2" name="Picture 1">
            <a:extLst>
              <a:ext uri="{FF2B5EF4-FFF2-40B4-BE49-F238E27FC236}">
                <a16:creationId xmlns:a16="http://schemas.microsoft.com/office/drawing/2014/main" id="{2D5360C5-8E9F-191D-D6EC-137F2F29F0EF}"/>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6970949" y="870857"/>
            <a:ext cx="5322649" cy="5834744"/>
          </a:xfrm>
          <a:custGeom>
            <a:avLst/>
            <a:gdLst/>
            <a:ahLst/>
            <a:cxnLst/>
            <a:rect l="l" t="t" r="r" b="b"/>
            <a:pathLst>
              <a:path w="5298683" h="6097438">
                <a:moveTo>
                  <a:pt x="3120528" y="0"/>
                </a:moveTo>
                <a:cubicBezTo>
                  <a:pt x="3874524" y="0"/>
                  <a:pt x="4566062" y="267415"/>
                  <a:pt x="5105473" y="712577"/>
                </a:cubicBezTo>
                <a:lnTo>
                  <a:pt x="5298683" y="888178"/>
                </a:lnTo>
                <a:lnTo>
                  <a:pt x="5298683" y="5352876"/>
                </a:lnTo>
                <a:lnTo>
                  <a:pt x="5105473" y="5528477"/>
                </a:lnTo>
                <a:cubicBezTo>
                  <a:pt x="4874296" y="5719261"/>
                  <a:pt x="4615179" y="5877397"/>
                  <a:pt x="4335177" y="5995828"/>
                </a:cubicBezTo>
                <a:lnTo>
                  <a:pt x="4057556" y="6097438"/>
                </a:lnTo>
                <a:lnTo>
                  <a:pt x="2183499" y="6097438"/>
                </a:lnTo>
                <a:lnTo>
                  <a:pt x="1905878" y="5995828"/>
                </a:lnTo>
                <a:cubicBezTo>
                  <a:pt x="785873" y="5522106"/>
                  <a:pt x="0" y="4413092"/>
                  <a:pt x="0" y="3120527"/>
                </a:cubicBezTo>
                <a:cubicBezTo>
                  <a:pt x="0" y="1397108"/>
                  <a:pt x="1397108" y="0"/>
                  <a:pt x="3120528" y="0"/>
                </a:cubicBezTo>
                <a:close/>
              </a:path>
            </a:pathLst>
          </a:custGeom>
          <a:scene3d>
            <a:camera prst="orthographicFront"/>
            <a:lightRig rig="threePt" dir="t"/>
          </a:scene3d>
          <a:sp3d>
            <a:bevelT/>
          </a:sp3d>
        </p:spPr>
      </p:pic>
      <p:sp>
        <p:nvSpPr>
          <p:cNvPr id="6" name="TextBox 5">
            <a:extLst>
              <a:ext uri="{FF2B5EF4-FFF2-40B4-BE49-F238E27FC236}">
                <a16:creationId xmlns:a16="http://schemas.microsoft.com/office/drawing/2014/main" id="{E2C8A74E-0B3F-EDC6-709E-9F0F08980706}"/>
              </a:ext>
            </a:extLst>
          </p:cNvPr>
          <p:cNvSpPr txBox="1"/>
          <p:nvPr/>
        </p:nvSpPr>
        <p:spPr>
          <a:xfrm>
            <a:off x="259887" y="286385"/>
            <a:ext cx="7328693" cy="707886"/>
          </a:xfrm>
          <a:prstGeom prst="rect">
            <a:avLst/>
          </a:prstGeom>
          <a:noFill/>
        </p:spPr>
        <p:txBody>
          <a:bodyPr wrap="square">
            <a:spAutoFit/>
            <a:scene3d>
              <a:camera prst="orthographicFront"/>
              <a:lightRig rig="threePt" dir="t"/>
            </a:scene3d>
            <a:sp3d extrusionH="57150">
              <a:bevelT h="25400" prst="softRound"/>
            </a:sp3d>
          </a:bodyPr>
          <a:lstStyle/>
          <a:p>
            <a:r>
              <a:rPr lang="en-US" sz="4000" b="1" cap="none" spc="150" dirty="0">
                <a:ln w="11430"/>
                <a:solidFill>
                  <a:srgbClr val="0070C0"/>
                </a:solidFill>
                <a:effectLst>
                  <a:outerShdw blurRad="25400" algn="tl" rotWithShape="0">
                    <a:srgbClr val="000000">
                      <a:alpha val="43000"/>
                    </a:srgbClr>
                  </a:outerShdw>
                </a:effectLst>
                <a:latin typeface="Papyrus" panose="03070502060502030205" pitchFamily="66" charset="0"/>
              </a:rPr>
              <a:t>Hebrews</a:t>
            </a:r>
            <a:r>
              <a:rPr lang="en-US" sz="4000" b="1" cap="none" spc="150" dirty="0">
                <a:ln w="11430"/>
                <a:solidFill>
                  <a:srgbClr val="0070C0"/>
                </a:solidFill>
                <a:effectLst>
                  <a:outerShdw blurRad="25400" algn="tl" rotWithShape="0">
                    <a:srgbClr val="000000">
                      <a:alpha val="43000"/>
                    </a:srgbClr>
                  </a:outerShdw>
                </a:effectLst>
              </a:rPr>
              <a:t> </a:t>
            </a:r>
            <a:r>
              <a:rPr lang="en-US" sz="4000" b="1" cap="none" spc="150" dirty="0">
                <a:ln w="11430"/>
                <a:solidFill>
                  <a:srgbClr val="0070C0"/>
                </a:solidFill>
                <a:effectLst>
                  <a:outerShdw blurRad="25400" algn="tl" rotWithShape="0">
                    <a:srgbClr val="000000">
                      <a:alpha val="43000"/>
                    </a:srgbClr>
                  </a:outerShdw>
                </a:effectLst>
                <a:latin typeface="Papyrus" panose="03070502060502030205" pitchFamily="66" charset="0"/>
              </a:rPr>
              <a:t>5:5-6 (He is a Son!)</a:t>
            </a:r>
          </a:p>
        </p:txBody>
      </p:sp>
      <p:sp>
        <p:nvSpPr>
          <p:cNvPr id="3" name="Sun 2">
            <a:extLst>
              <a:ext uri="{FF2B5EF4-FFF2-40B4-BE49-F238E27FC236}">
                <a16:creationId xmlns:a16="http://schemas.microsoft.com/office/drawing/2014/main" id="{29B5721E-04BE-7D38-002D-072049651E62}"/>
              </a:ext>
            </a:extLst>
          </p:cNvPr>
          <p:cNvSpPr/>
          <p:nvPr/>
        </p:nvSpPr>
        <p:spPr>
          <a:xfrm>
            <a:off x="11626727" y="86272"/>
            <a:ext cx="508000" cy="473193"/>
          </a:xfrm>
          <a:prstGeom prst="sun">
            <a:avLst>
              <a:gd name="adj" fmla="val 27118"/>
            </a:avLst>
          </a:prstGeom>
          <a:solidFill>
            <a:schemeClr val="accent4">
              <a:lumMod val="60000"/>
              <a:lumOff val="40000"/>
            </a:schemeClr>
          </a:solidFill>
          <a:ln>
            <a:solidFill>
              <a:schemeClr val="accent2">
                <a:lumMod val="5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7683734"/>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iterate>
                                    <p:tmPct val="10000"/>
                                  </p:iterate>
                                  <p:childTnLst>
                                    <p:set>
                                      <p:cBhvr>
                                        <p:cTn id="6" dur="1" fill="hold">
                                          <p:stCondLst>
                                            <p:cond delay="0"/>
                                          </p:stCondLst>
                                        </p:cTn>
                                        <p:tgtEl>
                                          <p:spTgt spid="14"/>
                                        </p:tgtEl>
                                        <p:attrNameLst>
                                          <p:attrName>style.visibility</p:attrName>
                                        </p:attrNameLst>
                                      </p:cBhvr>
                                      <p:to>
                                        <p:strVal val="visible"/>
                                      </p:to>
                                    </p:set>
                                    <p:animEffect transition="in" filter="fade">
                                      <p:cBhvr>
                                        <p:cTn id="7" dur="700"/>
                                        <p:tgtEl>
                                          <p:spTgt spid="14"/>
                                        </p:tgtEl>
                                      </p:cBhvr>
                                    </p:animEffect>
                                  </p:childTnLst>
                                </p:cTn>
                              </p:par>
                              <p:par>
                                <p:cTn id="8" presetID="10" presetClass="entr" presetSubtype="0" fill="hold" nodeType="withEffect">
                                  <p:stCondLst>
                                    <p:cond delay="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light&#10;&#10;Description automatically generated">
            <a:extLst>
              <a:ext uri="{FF2B5EF4-FFF2-40B4-BE49-F238E27FC236}">
                <a16:creationId xmlns:a16="http://schemas.microsoft.com/office/drawing/2014/main" id="{B0993EE0-423A-4760-BDBE-B8D17225752F}"/>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b="-1"/>
          <a:stretch/>
        </p:blipFill>
        <p:spPr>
          <a:xfrm>
            <a:off x="3697283" y="0"/>
            <a:ext cx="8527140" cy="6858000"/>
          </a:xfrm>
          <a:custGeom>
            <a:avLst/>
            <a:gdLst/>
            <a:ahLst/>
            <a:cxnLst/>
            <a:rect l="l" t="t" r="r" b="b"/>
            <a:pathLst>
              <a:path w="12192000" h="6858000">
                <a:moveTo>
                  <a:pt x="0" y="0"/>
                </a:moveTo>
                <a:lnTo>
                  <a:pt x="12192000" y="0"/>
                </a:lnTo>
                <a:lnTo>
                  <a:pt x="12192000" y="6858000"/>
                </a:lnTo>
                <a:lnTo>
                  <a:pt x="0" y="6858000"/>
                </a:lnTo>
                <a:close/>
              </a:path>
            </a:pathLst>
          </a:custGeom>
        </p:spPr>
      </p:pic>
      <p:grpSp>
        <p:nvGrpSpPr>
          <p:cNvPr id="8" name="Group 7">
            <a:extLst>
              <a:ext uri="{FF2B5EF4-FFF2-40B4-BE49-F238E27FC236}">
                <a16:creationId xmlns:a16="http://schemas.microsoft.com/office/drawing/2014/main" id="{63737881-458F-40AD-B72B-B57D267DC42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
            <a:ext cx="4581527" cy="6858002"/>
            <a:chOff x="-2" y="-1"/>
            <a:chExt cx="4581527" cy="6858002"/>
          </a:xfrm>
          <a:effectLst>
            <a:outerShdw blurRad="381000" dist="50800" algn="ctr" rotWithShape="0">
              <a:srgbClr val="000000">
                <a:alpha val="10000"/>
              </a:srgbClr>
            </a:outerShdw>
          </a:effectLst>
        </p:grpSpPr>
        <p:sp>
          <p:nvSpPr>
            <p:cNvPr id="9" name="Freeform: Shape 8">
              <a:extLst>
                <a:ext uri="{FF2B5EF4-FFF2-40B4-BE49-F238E27FC236}">
                  <a16:creationId xmlns:a16="http://schemas.microsoft.com/office/drawing/2014/main" id="{C2967126-346F-41EA-982D-63D8EBB60D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 y="-1"/>
              <a:ext cx="4572002" cy="6858002"/>
            </a:xfrm>
            <a:custGeom>
              <a:avLst/>
              <a:gdLst>
                <a:gd name="connsiteX0" fmla="*/ 4214994 w 4572002"/>
                <a:gd name="connsiteY0" fmla="*/ 6564620 h 6858002"/>
                <a:gd name="connsiteX1" fmla="*/ 4214994 w 4572002"/>
                <a:gd name="connsiteY1" fmla="*/ 6564621 h 6858002"/>
                <a:gd name="connsiteX2" fmla="*/ 4237474 w 4572002"/>
                <a:gd name="connsiteY2" fmla="*/ 6588626 h 6858002"/>
                <a:gd name="connsiteX3" fmla="*/ 4254096 w 4572002"/>
                <a:gd name="connsiteY3" fmla="*/ 6625225 h 6858002"/>
                <a:gd name="connsiteX4" fmla="*/ 4247001 w 4572002"/>
                <a:gd name="connsiteY4" fmla="*/ 6662540 h 6858002"/>
                <a:gd name="connsiteX5" fmla="*/ 4247000 w 4572002"/>
                <a:gd name="connsiteY5" fmla="*/ 6662541 h 6858002"/>
                <a:gd name="connsiteX6" fmla="*/ 4246999 w 4572002"/>
                <a:gd name="connsiteY6" fmla="*/ 6662544 h 6858002"/>
                <a:gd name="connsiteX7" fmla="*/ 4235550 w 4572002"/>
                <a:gd name="connsiteY7" fmla="*/ 6683027 h 6858002"/>
                <a:gd name="connsiteX8" fmla="*/ 4232403 w 4572002"/>
                <a:gd name="connsiteY8" fmla="*/ 6702976 h 6858002"/>
                <a:gd name="connsiteX9" fmla="*/ 4232403 w 4572002"/>
                <a:gd name="connsiteY9" fmla="*/ 6702977 h 6858002"/>
                <a:gd name="connsiteX10" fmla="*/ 4246238 w 4572002"/>
                <a:gd name="connsiteY10" fmla="*/ 6742553 h 6858002"/>
                <a:gd name="connsiteX11" fmla="*/ 4246239 w 4572002"/>
                <a:gd name="connsiteY11" fmla="*/ 6742555 h 6858002"/>
                <a:gd name="connsiteX12" fmla="*/ 4265716 w 4572002"/>
                <a:gd name="connsiteY12" fmla="*/ 6812062 h 6858002"/>
                <a:gd name="connsiteX13" fmla="*/ 4265717 w 4572002"/>
                <a:gd name="connsiteY13" fmla="*/ 6812064 h 6858002"/>
                <a:gd name="connsiteX14" fmla="*/ 4265717 w 4572002"/>
                <a:gd name="connsiteY14" fmla="*/ 6812063 h 6858002"/>
                <a:gd name="connsiteX15" fmla="*/ 4265716 w 4572002"/>
                <a:gd name="connsiteY15" fmla="*/ 6812062 h 6858002"/>
                <a:gd name="connsiteX16" fmla="*/ 4260942 w 4572002"/>
                <a:gd name="connsiteY16" fmla="*/ 6776800 h 6858002"/>
                <a:gd name="connsiteX17" fmla="*/ 4246239 w 4572002"/>
                <a:gd name="connsiteY17" fmla="*/ 6742555 h 6858002"/>
                <a:gd name="connsiteX18" fmla="*/ 4246238 w 4572002"/>
                <a:gd name="connsiteY18" fmla="*/ 6742552 h 6858002"/>
                <a:gd name="connsiteX19" fmla="*/ 4232403 w 4572002"/>
                <a:gd name="connsiteY19" fmla="*/ 6702976 h 6858002"/>
                <a:gd name="connsiteX20" fmla="*/ 4246999 w 4572002"/>
                <a:gd name="connsiteY20" fmla="*/ 6662544 h 6858002"/>
                <a:gd name="connsiteX21" fmla="*/ 4247000 w 4572002"/>
                <a:gd name="connsiteY21" fmla="*/ 6662542 h 6858002"/>
                <a:gd name="connsiteX22" fmla="*/ 4247001 w 4572002"/>
                <a:gd name="connsiteY22" fmla="*/ 6662540 h 6858002"/>
                <a:gd name="connsiteX23" fmla="*/ 4254084 w 4572002"/>
                <a:gd name="connsiteY23" fmla="*/ 6645552 h 6858002"/>
                <a:gd name="connsiteX24" fmla="*/ 4254096 w 4572002"/>
                <a:gd name="connsiteY24" fmla="*/ 6625225 h 6858002"/>
                <a:gd name="connsiteX25" fmla="*/ 4254096 w 4572002"/>
                <a:gd name="connsiteY25" fmla="*/ 6625224 h 6858002"/>
                <a:gd name="connsiteX26" fmla="*/ 4237474 w 4572002"/>
                <a:gd name="connsiteY26" fmla="*/ 6588625 h 6858002"/>
                <a:gd name="connsiteX27" fmla="*/ 4295315 w 4572002"/>
                <a:gd name="connsiteY27" fmla="*/ 6438981 h 6858002"/>
                <a:gd name="connsiteX28" fmla="*/ 4275385 w 4572002"/>
                <a:gd name="connsiteY28" fmla="*/ 6463840 h 6858002"/>
                <a:gd name="connsiteX29" fmla="*/ 4275382 w 4572002"/>
                <a:gd name="connsiteY29" fmla="*/ 6463849 h 6858002"/>
                <a:gd name="connsiteX30" fmla="*/ 4261587 w 4572002"/>
                <a:gd name="connsiteY30" fmla="*/ 6513012 h 6858002"/>
                <a:gd name="connsiteX31" fmla="*/ 4242781 w 4572002"/>
                <a:gd name="connsiteY31" fmla="*/ 6546194 h 6858002"/>
                <a:gd name="connsiteX32" fmla="*/ 4242781 w 4572002"/>
                <a:gd name="connsiteY32" fmla="*/ 6546195 h 6858002"/>
                <a:gd name="connsiteX33" fmla="*/ 4259120 w 4572002"/>
                <a:gd name="connsiteY33" fmla="*/ 6521804 h 6858002"/>
                <a:gd name="connsiteX34" fmla="*/ 4261587 w 4572002"/>
                <a:gd name="connsiteY34" fmla="*/ 6513012 h 6858002"/>
                <a:gd name="connsiteX35" fmla="*/ 4264398 w 4572002"/>
                <a:gd name="connsiteY35" fmla="*/ 6508052 h 6858002"/>
                <a:gd name="connsiteX36" fmla="*/ 4275382 w 4572002"/>
                <a:gd name="connsiteY36" fmla="*/ 6463849 h 6858002"/>
                <a:gd name="connsiteX37" fmla="*/ 4275385 w 4572002"/>
                <a:gd name="connsiteY37" fmla="*/ 6463841 h 6858002"/>
                <a:gd name="connsiteX38" fmla="*/ 4295315 w 4572002"/>
                <a:gd name="connsiteY38" fmla="*/ 6438981 h 6858002"/>
                <a:gd name="connsiteX39" fmla="*/ 4381289 w 4572002"/>
                <a:gd name="connsiteY39" fmla="*/ 6365204 h 6858002"/>
                <a:gd name="connsiteX40" fmla="*/ 4380008 w 4572002"/>
                <a:gd name="connsiteY40" fmla="*/ 6387910 h 6858002"/>
                <a:gd name="connsiteX41" fmla="*/ 4378243 w 4572002"/>
                <a:gd name="connsiteY41" fmla="*/ 6391549 h 6858002"/>
                <a:gd name="connsiteX42" fmla="*/ 4370589 w 4572002"/>
                <a:gd name="connsiteY42" fmla="*/ 6407332 h 6858002"/>
                <a:gd name="connsiteX43" fmla="*/ 4370589 w 4572002"/>
                <a:gd name="connsiteY43" fmla="*/ 6407333 h 6858002"/>
                <a:gd name="connsiteX44" fmla="*/ 4378243 w 4572002"/>
                <a:gd name="connsiteY44" fmla="*/ 6391549 h 6858002"/>
                <a:gd name="connsiteX45" fmla="*/ 4380008 w 4572002"/>
                <a:gd name="connsiteY45" fmla="*/ 6387910 h 6858002"/>
                <a:gd name="connsiteX46" fmla="*/ 4142220 w 4572002"/>
                <a:gd name="connsiteY46" fmla="*/ 4221391 h 6858002"/>
                <a:gd name="connsiteX47" fmla="*/ 4142220 w 4572002"/>
                <a:gd name="connsiteY47" fmla="*/ 4221392 h 6858002"/>
                <a:gd name="connsiteX48" fmla="*/ 4147936 w 4572002"/>
                <a:gd name="connsiteY48" fmla="*/ 4253015 h 6858002"/>
                <a:gd name="connsiteX49" fmla="*/ 4187752 w 4572002"/>
                <a:gd name="connsiteY49" fmla="*/ 4324646 h 6858002"/>
                <a:gd name="connsiteX50" fmla="*/ 4196706 w 4572002"/>
                <a:gd name="connsiteY50" fmla="*/ 4363891 h 6858002"/>
                <a:gd name="connsiteX51" fmla="*/ 4195944 w 4572002"/>
                <a:gd name="connsiteY51" fmla="*/ 4482004 h 6858002"/>
                <a:gd name="connsiteX52" fmla="*/ 4135934 w 4572002"/>
                <a:gd name="connsiteY52" fmla="*/ 4659174 h 6858002"/>
                <a:gd name="connsiteX53" fmla="*/ 4127932 w 4572002"/>
                <a:gd name="connsiteY53" fmla="*/ 4677655 h 6858002"/>
                <a:gd name="connsiteX54" fmla="*/ 4118025 w 4572002"/>
                <a:gd name="connsiteY54" fmla="*/ 4767764 h 6858002"/>
                <a:gd name="connsiteX55" fmla="*/ 4116716 w 4572002"/>
                <a:gd name="connsiteY55" fmla="*/ 4800483 h 6858002"/>
                <a:gd name="connsiteX56" fmla="*/ 4116716 w 4572002"/>
                <a:gd name="connsiteY56" fmla="*/ 4800484 h 6858002"/>
                <a:gd name="connsiteX57" fmla="*/ 4131552 w 4572002"/>
                <a:gd name="connsiteY57" fmla="*/ 4828917 h 6858002"/>
                <a:gd name="connsiteX58" fmla="*/ 4153733 w 4572002"/>
                <a:gd name="connsiteY58" fmla="*/ 4863343 h 6858002"/>
                <a:gd name="connsiteX59" fmla="*/ 4161262 w 4572002"/>
                <a:gd name="connsiteY59" fmla="*/ 4889275 h 6858002"/>
                <a:gd name="connsiteX60" fmla="*/ 4159557 w 4572002"/>
                <a:gd name="connsiteY60" fmla="*/ 4912168 h 6858002"/>
                <a:gd name="connsiteX61" fmla="*/ 4158155 w 4572002"/>
                <a:gd name="connsiteY61" fmla="*/ 4933804 h 6858002"/>
                <a:gd name="connsiteX62" fmla="*/ 4158155 w 4572002"/>
                <a:gd name="connsiteY62" fmla="*/ 4933805 h 6858002"/>
                <a:gd name="connsiteX63" fmla="*/ 4162914 w 4572002"/>
                <a:gd name="connsiteY63" fmla="*/ 4952673 h 6858002"/>
                <a:gd name="connsiteX64" fmla="*/ 4165707 w 4572002"/>
                <a:gd name="connsiteY64" fmla="*/ 4957454 h 6858002"/>
                <a:gd name="connsiteX65" fmla="*/ 4166985 w 4572002"/>
                <a:gd name="connsiteY65" fmla="*/ 4961456 h 6858002"/>
                <a:gd name="connsiteX66" fmla="*/ 4182989 w 4572002"/>
                <a:gd name="connsiteY66" fmla="*/ 4987038 h 6858002"/>
                <a:gd name="connsiteX67" fmla="*/ 4209468 w 4572002"/>
                <a:gd name="connsiteY67" fmla="*/ 5041522 h 6858002"/>
                <a:gd name="connsiteX68" fmla="*/ 4216684 w 4572002"/>
                <a:gd name="connsiteY68" fmla="*/ 5072376 h 6858002"/>
                <a:gd name="connsiteX69" fmla="*/ 4222587 w 4572002"/>
                <a:gd name="connsiteY69" fmla="*/ 5087441 h 6858002"/>
                <a:gd name="connsiteX70" fmla="*/ 4235615 w 4572002"/>
                <a:gd name="connsiteY70" fmla="*/ 5133220 h 6858002"/>
                <a:gd name="connsiteX71" fmla="*/ 4235616 w 4572002"/>
                <a:gd name="connsiteY71" fmla="*/ 5133225 h 6858002"/>
                <a:gd name="connsiteX72" fmla="*/ 4228901 w 4572002"/>
                <a:gd name="connsiteY72" fmla="*/ 5166113 h 6858002"/>
                <a:gd name="connsiteX73" fmla="*/ 4228901 w 4572002"/>
                <a:gd name="connsiteY73" fmla="*/ 5166114 h 6858002"/>
                <a:gd name="connsiteX74" fmla="*/ 4229593 w 4572002"/>
                <a:gd name="connsiteY74" fmla="*/ 5172091 h 6858002"/>
                <a:gd name="connsiteX75" fmla="*/ 4232139 w 4572002"/>
                <a:gd name="connsiteY75" fmla="*/ 5179068 h 6858002"/>
                <a:gd name="connsiteX76" fmla="*/ 4231973 w 4572002"/>
                <a:gd name="connsiteY76" fmla="*/ 5229434 h 6858002"/>
                <a:gd name="connsiteX77" fmla="*/ 4225669 w 4572002"/>
                <a:gd name="connsiteY77" fmla="*/ 5241089 h 6858002"/>
                <a:gd name="connsiteX78" fmla="*/ 4208517 w 4572002"/>
                <a:gd name="connsiteY78" fmla="*/ 5272796 h 6858002"/>
                <a:gd name="connsiteX79" fmla="*/ 4184613 w 4572002"/>
                <a:gd name="connsiteY79" fmla="*/ 5312288 h 6858002"/>
                <a:gd name="connsiteX80" fmla="*/ 4183557 w 4572002"/>
                <a:gd name="connsiteY80" fmla="*/ 5321350 h 6858002"/>
                <a:gd name="connsiteX81" fmla="*/ 4181083 w 4572002"/>
                <a:gd name="connsiteY81" fmla="*/ 5326163 h 6858002"/>
                <a:gd name="connsiteX82" fmla="*/ 4179637 w 4572002"/>
                <a:gd name="connsiteY82" fmla="*/ 5355014 h 6858002"/>
                <a:gd name="connsiteX83" fmla="*/ 4179637 w 4572002"/>
                <a:gd name="connsiteY83" fmla="*/ 5355015 h 6858002"/>
                <a:gd name="connsiteX84" fmla="*/ 4184513 w 4572002"/>
                <a:gd name="connsiteY84" fmla="*/ 5385385 h 6858002"/>
                <a:gd name="connsiteX85" fmla="*/ 4192704 w 4572002"/>
                <a:gd name="connsiteY85" fmla="*/ 5425583 h 6858002"/>
                <a:gd name="connsiteX86" fmla="*/ 4204327 w 4572002"/>
                <a:gd name="connsiteY86" fmla="*/ 5480638 h 6858002"/>
                <a:gd name="connsiteX87" fmla="*/ 4208850 w 4572002"/>
                <a:gd name="connsiteY87" fmla="*/ 5507668 h 6858002"/>
                <a:gd name="connsiteX88" fmla="*/ 4198232 w 4572002"/>
                <a:gd name="connsiteY88" fmla="*/ 5531692 h 6858002"/>
                <a:gd name="connsiteX89" fmla="*/ 4198231 w 4572002"/>
                <a:gd name="connsiteY89" fmla="*/ 5531693 h 6858002"/>
                <a:gd name="connsiteX90" fmla="*/ 4188085 w 4572002"/>
                <a:gd name="connsiteY90" fmla="*/ 5547578 h 6858002"/>
                <a:gd name="connsiteX91" fmla="*/ 4188085 w 4572002"/>
                <a:gd name="connsiteY91" fmla="*/ 5547579 h 6858002"/>
                <a:gd name="connsiteX92" fmla="*/ 4197659 w 4572002"/>
                <a:gd name="connsiteY92" fmla="*/ 5562747 h 6858002"/>
                <a:gd name="connsiteX93" fmla="*/ 4268907 w 4572002"/>
                <a:gd name="connsiteY93" fmla="*/ 5704484 h 6858002"/>
                <a:gd name="connsiteX94" fmla="*/ 4274812 w 4572002"/>
                <a:gd name="connsiteY94" fmla="*/ 5740489 h 6858002"/>
                <a:gd name="connsiteX95" fmla="*/ 4283578 w 4572002"/>
                <a:gd name="connsiteY95" fmla="*/ 5760874 h 6858002"/>
                <a:gd name="connsiteX96" fmla="*/ 4371973 w 4572002"/>
                <a:gd name="connsiteY96" fmla="*/ 5883752 h 6858002"/>
                <a:gd name="connsiteX97" fmla="*/ 4371974 w 4572002"/>
                <a:gd name="connsiteY97" fmla="*/ 5883757 h 6858002"/>
                <a:gd name="connsiteX98" fmla="*/ 4389877 w 4572002"/>
                <a:gd name="connsiteY98" fmla="*/ 5935946 h 6858002"/>
                <a:gd name="connsiteX99" fmla="*/ 4389878 w 4572002"/>
                <a:gd name="connsiteY99" fmla="*/ 5935950 h 6858002"/>
                <a:gd name="connsiteX100" fmla="*/ 4386259 w 4572002"/>
                <a:gd name="connsiteY100" fmla="*/ 5993290 h 6858002"/>
                <a:gd name="connsiteX101" fmla="*/ 4386259 w 4572002"/>
                <a:gd name="connsiteY101" fmla="*/ 5993291 h 6858002"/>
                <a:gd name="connsiteX102" fmla="*/ 4379782 w 4572002"/>
                <a:gd name="connsiteY102" fmla="*/ 6026440 h 6858002"/>
                <a:gd name="connsiteX103" fmla="*/ 4323583 w 4572002"/>
                <a:gd name="connsiteY103" fmla="*/ 6108738 h 6858002"/>
                <a:gd name="connsiteX104" fmla="*/ 4309890 w 4572002"/>
                <a:gd name="connsiteY104" fmla="*/ 6133314 h 6858002"/>
                <a:gd name="connsiteX105" fmla="*/ 4309890 w 4572002"/>
                <a:gd name="connsiteY105" fmla="*/ 6133315 h 6858002"/>
                <a:gd name="connsiteX106" fmla="*/ 4313591 w 4572002"/>
                <a:gd name="connsiteY106" fmla="*/ 6143190 h 6858002"/>
                <a:gd name="connsiteX107" fmla="*/ 4325486 w 4572002"/>
                <a:gd name="connsiteY107" fmla="*/ 6155600 h 6858002"/>
                <a:gd name="connsiteX108" fmla="*/ 4325488 w 4572002"/>
                <a:gd name="connsiteY108" fmla="*/ 6155603 h 6858002"/>
                <a:gd name="connsiteX109" fmla="*/ 4364160 w 4572002"/>
                <a:gd name="connsiteY109" fmla="*/ 6228757 h 6858002"/>
                <a:gd name="connsiteX110" fmla="*/ 4381497 w 4572002"/>
                <a:gd name="connsiteY110" fmla="*/ 6361540 h 6858002"/>
                <a:gd name="connsiteX111" fmla="*/ 4381497 w 4572002"/>
                <a:gd name="connsiteY111" fmla="*/ 6361539 h 6858002"/>
                <a:gd name="connsiteX112" fmla="*/ 4364160 w 4572002"/>
                <a:gd name="connsiteY112" fmla="*/ 6228756 h 6858002"/>
                <a:gd name="connsiteX113" fmla="*/ 4325488 w 4572002"/>
                <a:gd name="connsiteY113" fmla="*/ 6155602 h 6858002"/>
                <a:gd name="connsiteX114" fmla="*/ 4325486 w 4572002"/>
                <a:gd name="connsiteY114" fmla="*/ 6155600 h 6858002"/>
                <a:gd name="connsiteX115" fmla="*/ 4309890 w 4572002"/>
                <a:gd name="connsiteY115" fmla="*/ 6133315 h 6858002"/>
                <a:gd name="connsiteX116" fmla="*/ 4323583 w 4572002"/>
                <a:gd name="connsiteY116" fmla="*/ 6108739 h 6858002"/>
                <a:gd name="connsiteX117" fmla="*/ 4379782 w 4572002"/>
                <a:gd name="connsiteY117" fmla="*/ 6026441 h 6858002"/>
                <a:gd name="connsiteX118" fmla="*/ 4386259 w 4572002"/>
                <a:gd name="connsiteY118" fmla="*/ 5993292 h 6858002"/>
                <a:gd name="connsiteX119" fmla="*/ 4386259 w 4572002"/>
                <a:gd name="connsiteY119" fmla="*/ 5993290 h 6858002"/>
                <a:gd name="connsiteX120" fmla="*/ 4389712 w 4572002"/>
                <a:gd name="connsiteY120" fmla="*/ 5964477 h 6858002"/>
                <a:gd name="connsiteX121" fmla="*/ 4389878 w 4572002"/>
                <a:gd name="connsiteY121" fmla="*/ 5935950 h 6858002"/>
                <a:gd name="connsiteX122" fmla="*/ 4389878 w 4572002"/>
                <a:gd name="connsiteY122" fmla="*/ 5935949 h 6858002"/>
                <a:gd name="connsiteX123" fmla="*/ 4389877 w 4572002"/>
                <a:gd name="connsiteY123" fmla="*/ 5935946 h 6858002"/>
                <a:gd name="connsiteX124" fmla="*/ 4382997 w 4572002"/>
                <a:gd name="connsiteY124" fmla="*/ 5909351 h 6858002"/>
                <a:gd name="connsiteX125" fmla="*/ 4371974 w 4572002"/>
                <a:gd name="connsiteY125" fmla="*/ 5883757 h 6858002"/>
                <a:gd name="connsiteX126" fmla="*/ 4371973 w 4572002"/>
                <a:gd name="connsiteY126" fmla="*/ 5883751 h 6858002"/>
                <a:gd name="connsiteX127" fmla="*/ 4283578 w 4572002"/>
                <a:gd name="connsiteY127" fmla="*/ 5760873 h 6858002"/>
                <a:gd name="connsiteX128" fmla="*/ 4274812 w 4572002"/>
                <a:gd name="connsiteY128" fmla="*/ 5740488 h 6858002"/>
                <a:gd name="connsiteX129" fmla="*/ 4268907 w 4572002"/>
                <a:gd name="connsiteY129" fmla="*/ 5704483 h 6858002"/>
                <a:gd name="connsiteX130" fmla="*/ 4197659 w 4572002"/>
                <a:gd name="connsiteY130" fmla="*/ 5562746 h 6858002"/>
                <a:gd name="connsiteX131" fmla="*/ 4188085 w 4572002"/>
                <a:gd name="connsiteY131" fmla="*/ 5547578 h 6858002"/>
                <a:gd name="connsiteX132" fmla="*/ 4198231 w 4572002"/>
                <a:gd name="connsiteY132" fmla="*/ 5531694 h 6858002"/>
                <a:gd name="connsiteX133" fmla="*/ 4198232 w 4572002"/>
                <a:gd name="connsiteY133" fmla="*/ 5531692 h 6858002"/>
                <a:gd name="connsiteX134" fmla="*/ 4206630 w 4572002"/>
                <a:gd name="connsiteY134" fmla="*/ 5520422 h 6858002"/>
                <a:gd name="connsiteX135" fmla="*/ 4208850 w 4572002"/>
                <a:gd name="connsiteY135" fmla="*/ 5507668 h 6858002"/>
                <a:gd name="connsiteX136" fmla="*/ 4208850 w 4572002"/>
                <a:gd name="connsiteY136" fmla="*/ 5507667 h 6858002"/>
                <a:gd name="connsiteX137" fmla="*/ 4204327 w 4572002"/>
                <a:gd name="connsiteY137" fmla="*/ 5480637 h 6858002"/>
                <a:gd name="connsiteX138" fmla="*/ 4192704 w 4572002"/>
                <a:gd name="connsiteY138" fmla="*/ 5425582 h 6858002"/>
                <a:gd name="connsiteX139" fmla="*/ 4184513 w 4572002"/>
                <a:gd name="connsiteY139" fmla="*/ 5385384 h 6858002"/>
                <a:gd name="connsiteX140" fmla="*/ 4179637 w 4572002"/>
                <a:gd name="connsiteY140" fmla="*/ 5355014 h 6858002"/>
                <a:gd name="connsiteX141" fmla="*/ 4183557 w 4572002"/>
                <a:gd name="connsiteY141" fmla="*/ 5321350 h 6858002"/>
                <a:gd name="connsiteX142" fmla="*/ 4208517 w 4572002"/>
                <a:gd name="connsiteY142" fmla="*/ 5272797 h 6858002"/>
                <a:gd name="connsiteX143" fmla="*/ 4225669 w 4572002"/>
                <a:gd name="connsiteY143" fmla="*/ 5241089 h 6858002"/>
                <a:gd name="connsiteX144" fmla="*/ 4231973 w 4572002"/>
                <a:gd name="connsiteY144" fmla="*/ 5229433 h 6858002"/>
                <a:gd name="connsiteX145" fmla="*/ 4232139 w 4572002"/>
                <a:gd name="connsiteY145" fmla="*/ 5179068 h 6858002"/>
                <a:gd name="connsiteX146" fmla="*/ 4232139 w 4572002"/>
                <a:gd name="connsiteY146" fmla="*/ 5179067 h 6858002"/>
                <a:gd name="connsiteX147" fmla="*/ 4229593 w 4572002"/>
                <a:gd name="connsiteY147" fmla="*/ 5172090 h 6858002"/>
                <a:gd name="connsiteX148" fmla="*/ 4228901 w 4572002"/>
                <a:gd name="connsiteY148" fmla="*/ 5166114 h 6858002"/>
                <a:gd name="connsiteX149" fmla="*/ 4235616 w 4572002"/>
                <a:gd name="connsiteY149" fmla="*/ 5133225 h 6858002"/>
                <a:gd name="connsiteX150" fmla="*/ 4235616 w 4572002"/>
                <a:gd name="connsiteY150" fmla="*/ 5133224 h 6858002"/>
                <a:gd name="connsiteX151" fmla="*/ 4235615 w 4572002"/>
                <a:gd name="connsiteY151" fmla="*/ 5133220 h 6858002"/>
                <a:gd name="connsiteX152" fmla="*/ 4228473 w 4572002"/>
                <a:gd name="connsiteY152" fmla="*/ 5102461 h 6858002"/>
                <a:gd name="connsiteX153" fmla="*/ 4222587 w 4572002"/>
                <a:gd name="connsiteY153" fmla="*/ 5087441 h 6858002"/>
                <a:gd name="connsiteX154" fmla="*/ 4222582 w 4572002"/>
                <a:gd name="connsiteY154" fmla="*/ 5087423 h 6858002"/>
                <a:gd name="connsiteX155" fmla="*/ 4209468 w 4572002"/>
                <a:gd name="connsiteY155" fmla="*/ 5041521 h 6858002"/>
                <a:gd name="connsiteX156" fmla="*/ 4182989 w 4572002"/>
                <a:gd name="connsiteY156" fmla="*/ 4987037 h 6858002"/>
                <a:gd name="connsiteX157" fmla="*/ 4165707 w 4572002"/>
                <a:gd name="connsiteY157" fmla="*/ 4957454 h 6858002"/>
                <a:gd name="connsiteX158" fmla="*/ 4158155 w 4572002"/>
                <a:gd name="connsiteY158" fmla="*/ 4933805 h 6858002"/>
                <a:gd name="connsiteX159" fmla="*/ 4159557 w 4572002"/>
                <a:gd name="connsiteY159" fmla="*/ 4912169 h 6858002"/>
                <a:gd name="connsiteX160" fmla="*/ 4161262 w 4572002"/>
                <a:gd name="connsiteY160" fmla="*/ 4889276 h 6858002"/>
                <a:gd name="connsiteX161" fmla="*/ 4161262 w 4572002"/>
                <a:gd name="connsiteY161" fmla="*/ 4889275 h 6858002"/>
                <a:gd name="connsiteX162" fmla="*/ 4156484 w 4572002"/>
                <a:gd name="connsiteY162" fmla="*/ 4867614 h 6858002"/>
                <a:gd name="connsiteX163" fmla="*/ 4153733 w 4572002"/>
                <a:gd name="connsiteY163" fmla="*/ 4863343 h 6858002"/>
                <a:gd name="connsiteX164" fmla="*/ 4151983 w 4572002"/>
                <a:gd name="connsiteY164" fmla="*/ 4857317 h 6858002"/>
                <a:gd name="connsiteX165" fmla="*/ 4131552 w 4572002"/>
                <a:gd name="connsiteY165" fmla="*/ 4828916 h 6858002"/>
                <a:gd name="connsiteX166" fmla="*/ 4116716 w 4572002"/>
                <a:gd name="connsiteY166" fmla="*/ 4800483 h 6858002"/>
                <a:gd name="connsiteX167" fmla="*/ 4118025 w 4572002"/>
                <a:gd name="connsiteY167" fmla="*/ 4767765 h 6858002"/>
                <a:gd name="connsiteX168" fmla="*/ 4127932 w 4572002"/>
                <a:gd name="connsiteY168" fmla="*/ 4677656 h 6858002"/>
                <a:gd name="connsiteX169" fmla="*/ 4135934 w 4572002"/>
                <a:gd name="connsiteY169" fmla="*/ 4659175 h 6858002"/>
                <a:gd name="connsiteX170" fmla="*/ 4195944 w 4572002"/>
                <a:gd name="connsiteY170" fmla="*/ 4482005 h 6858002"/>
                <a:gd name="connsiteX171" fmla="*/ 4196706 w 4572002"/>
                <a:gd name="connsiteY171" fmla="*/ 4363891 h 6858002"/>
                <a:gd name="connsiteX172" fmla="*/ 4196706 w 4572002"/>
                <a:gd name="connsiteY172" fmla="*/ 4363890 h 6858002"/>
                <a:gd name="connsiteX173" fmla="*/ 4187752 w 4572002"/>
                <a:gd name="connsiteY173" fmla="*/ 4324645 h 6858002"/>
                <a:gd name="connsiteX174" fmla="*/ 4147936 w 4572002"/>
                <a:gd name="connsiteY174" fmla="*/ 4253014 h 6858002"/>
                <a:gd name="connsiteX175" fmla="*/ 4211111 w 4572002"/>
                <a:gd name="connsiteY175" fmla="*/ 2836172 h 6858002"/>
                <a:gd name="connsiteX176" fmla="*/ 4202421 w 4572002"/>
                <a:gd name="connsiteY176" fmla="*/ 2848793 h 6858002"/>
                <a:gd name="connsiteX177" fmla="*/ 4186816 w 4572002"/>
                <a:gd name="connsiteY177" fmla="*/ 2897785 h 6858002"/>
                <a:gd name="connsiteX178" fmla="*/ 4185787 w 4572002"/>
                <a:gd name="connsiteY178" fmla="*/ 2903551 h 6858002"/>
                <a:gd name="connsiteX179" fmla="*/ 4182513 w 4572002"/>
                <a:gd name="connsiteY179" fmla="*/ 2914328 h 6858002"/>
                <a:gd name="connsiteX180" fmla="*/ 4177882 w 4572002"/>
                <a:gd name="connsiteY180" fmla="*/ 2947858 h 6858002"/>
                <a:gd name="connsiteX181" fmla="*/ 4177881 w 4572002"/>
                <a:gd name="connsiteY181" fmla="*/ 2947862 h 6858002"/>
                <a:gd name="connsiteX182" fmla="*/ 4177881 w 4572002"/>
                <a:gd name="connsiteY182" fmla="*/ 2947863 h 6858002"/>
                <a:gd name="connsiteX183" fmla="*/ 4181465 w 4572002"/>
                <a:gd name="connsiteY183" fmla="*/ 2982149 h 6858002"/>
                <a:gd name="connsiteX184" fmla="*/ 4193158 w 4572002"/>
                <a:gd name="connsiteY184" fmla="*/ 3077402 h 6858002"/>
                <a:gd name="connsiteX185" fmla="*/ 4180703 w 4572002"/>
                <a:gd name="connsiteY185" fmla="*/ 3172654 h 6858002"/>
                <a:gd name="connsiteX186" fmla="*/ 4133076 w 4572002"/>
                <a:gd name="connsiteY186" fmla="*/ 3489467 h 6858002"/>
                <a:gd name="connsiteX187" fmla="*/ 4110977 w 4572002"/>
                <a:gd name="connsiteY187" fmla="*/ 3544713 h 6858002"/>
                <a:gd name="connsiteX188" fmla="*/ 4093355 w 4572002"/>
                <a:gd name="connsiteY188" fmla="*/ 3574408 h 6858002"/>
                <a:gd name="connsiteX189" fmla="*/ 4093355 w 4572002"/>
                <a:gd name="connsiteY189" fmla="*/ 3574409 h 6858002"/>
                <a:gd name="connsiteX190" fmla="*/ 4105453 w 4572002"/>
                <a:gd name="connsiteY190" fmla="*/ 3606818 h 6858002"/>
                <a:gd name="connsiteX191" fmla="*/ 4118979 w 4572002"/>
                <a:gd name="connsiteY191" fmla="*/ 3630633 h 6858002"/>
                <a:gd name="connsiteX192" fmla="*/ 4136708 w 4572002"/>
                <a:gd name="connsiteY192" fmla="*/ 3654416 h 6858002"/>
                <a:gd name="connsiteX193" fmla="*/ 4140382 w 4572002"/>
                <a:gd name="connsiteY193" fmla="*/ 3668940 h 6858002"/>
                <a:gd name="connsiteX194" fmla="*/ 4143220 w 4572002"/>
                <a:gd name="connsiteY194" fmla="*/ 3680164 h 6858002"/>
                <a:gd name="connsiteX195" fmla="*/ 4139172 w 4572002"/>
                <a:gd name="connsiteY195" fmla="*/ 3734837 h 6858002"/>
                <a:gd name="connsiteX196" fmla="*/ 4139172 w 4572002"/>
                <a:gd name="connsiteY196" fmla="*/ 3734838 h 6858002"/>
                <a:gd name="connsiteX197" fmla="*/ 4139554 w 4572002"/>
                <a:gd name="connsiteY197" fmla="*/ 3754653 h 6858002"/>
                <a:gd name="connsiteX198" fmla="*/ 4145911 w 4572002"/>
                <a:gd name="connsiteY198" fmla="*/ 3789776 h 6858002"/>
                <a:gd name="connsiteX199" fmla="*/ 4130980 w 4572002"/>
                <a:gd name="connsiteY199" fmla="*/ 3822472 h 6858002"/>
                <a:gd name="connsiteX200" fmla="*/ 4116645 w 4572002"/>
                <a:gd name="connsiteY200" fmla="*/ 3852619 h 6858002"/>
                <a:gd name="connsiteX201" fmla="*/ 4116645 w 4572002"/>
                <a:gd name="connsiteY201" fmla="*/ 3852620 h 6858002"/>
                <a:gd name="connsiteX202" fmla="*/ 4117425 w 4572002"/>
                <a:gd name="connsiteY202" fmla="*/ 3868764 h 6858002"/>
                <a:gd name="connsiteX203" fmla="*/ 4126028 w 4572002"/>
                <a:gd name="connsiteY203" fmla="*/ 3885337 h 6858002"/>
                <a:gd name="connsiteX204" fmla="*/ 4126028 w 4572002"/>
                <a:gd name="connsiteY204" fmla="*/ 3885339 h 6858002"/>
                <a:gd name="connsiteX205" fmla="*/ 4148409 w 4572002"/>
                <a:gd name="connsiteY205" fmla="*/ 3923125 h 6858002"/>
                <a:gd name="connsiteX206" fmla="*/ 4157913 w 4572002"/>
                <a:gd name="connsiteY206" fmla="*/ 3962160 h 6858002"/>
                <a:gd name="connsiteX207" fmla="*/ 4142221 w 4572002"/>
                <a:gd name="connsiteY207" fmla="*/ 4043838 h 6858002"/>
                <a:gd name="connsiteX208" fmla="*/ 4142220 w 4572002"/>
                <a:gd name="connsiteY208" fmla="*/ 4043839 h 6858002"/>
                <a:gd name="connsiteX209" fmla="*/ 4127099 w 4572002"/>
                <a:gd name="connsiteY209" fmla="*/ 4103825 h 6858002"/>
                <a:gd name="connsiteX210" fmla="*/ 4127099 w 4572002"/>
                <a:gd name="connsiteY210" fmla="*/ 4103826 h 6858002"/>
                <a:gd name="connsiteX211" fmla="*/ 4129066 w 4572002"/>
                <a:gd name="connsiteY211" fmla="*/ 4134256 h 6858002"/>
                <a:gd name="connsiteX212" fmla="*/ 4138410 w 4572002"/>
                <a:gd name="connsiteY212" fmla="*/ 4165382 h 6858002"/>
                <a:gd name="connsiteX213" fmla="*/ 4138410 w 4572002"/>
                <a:gd name="connsiteY213" fmla="*/ 4165384 h 6858002"/>
                <a:gd name="connsiteX214" fmla="*/ 4142315 w 4572002"/>
                <a:gd name="connsiteY214" fmla="*/ 4192388 h 6858002"/>
                <a:gd name="connsiteX215" fmla="*/ 4142315 w 4572002"/>
                <a:gd name="connsiteY215" fmla="*/ 4192387 h 6858002"/>
                <a:gd name="connsiteX216" fmla="*/ 4138410 w 4572002"/>
                <a:gd name="connsiteY216" fmla="*/ 4165383 h 6858002"/>
                <a:gd name="connsiteX217" fmla="*/ 4138410 w 4572002"/>
                <a:gd name="connsiteY217" fmla="*/ 4165382 h 6858002"/>
                <a:gd name="connsiteX218" fmla="*/ 4127099 w 4572002"/>
                <a:gd name="connsiteY218" fmla="*/ 4103826 h 6858002"/>
                <a:gd name="connsiteX219" fmla="*/ 4142220 w 4572002"/>
                <a:gd name="connsiteY219" fmla="*/ 4043840 h 6858002"/>
                <a:gd name="connsiteX220" fmla="*/ 4142221 w 4572002"/>
                <a:gd name="connsiteY220" fmla="*/ 4043838 h 6858002"/>
                <a:gd name="connsiteX221" fmla="*/ 4155523 w 4572002"/>
                <a:gd name="connsiteY221" fmla="*/ 4002410 h 6858002"/>
                <a:gd name="connsiteX222" fmla="*/ 4157913 w 4572002"/>
                <a:gd name="connsiteY222" fmla="*/ 3962160 h 6858002"/>
                <a:gd name="connsiteX223" fmla="*/ 4157913 w 4572002"/>
                <a:gd name="connsiteY223" fmla="*/ 3962159 h 6858002"/>
                <a:gd name="connsiteX224" fmla="*/ 4126028 w 4572002"/>
                <a:gd name="connsiteY224" fmla="*/ 3885338 h 6858002"/>
                <a:gd name="connsiteX225" fmla="*/ 4126028 w 4572002"/>
                <a:gd name="connsiteY225" fmla="*/ 3885337 h 6858002"/>
                <a:gd name="connsiteX226" fmla="*/ 4116645 w 4572002"/>
                <a:gd name="connsiteY226" fmla="*/ 3852620 h 6858002"/>
                <a:gd name="connsiteX227" fmla="*/ 4130980 w 4572002"/>
                <a:gd name="connsiteY227" fmla="*/ 3822473 h 6858002"/>
                <a:gd name="connsiteX228" fmla="*/ 4145911 w 4572002"/>
                <a:gd name="connsiteY228" fmla="*/ 3789777 h 6858002"/>
                <a:gd name="connsiteX229" fmla="*/ 4145911 w 4572002"/>
                <a:gd name="connsiteY229" fmla="*/ 3789776 h 6858002"/>
                <a:gd name="connsiteX230" fmla="*/ 4139554 w 4572002"/>
                <a:gd name="connsiteY230" fmla="*/ 3754652 h 6858002"/>
                <a:gd name="connsiteX231" fmla="*/ 4139172 w 4572002"/>
                <a:gd name="connsiteY231" fmla="*/ 3734838 h 6858002"/>
                <a:gd name="connsiteX232" fmla="*/ 4143220 w 4572002"/>
                <a:gd name="connsiteY232" fmla="*/ 3680164 h 6858002"/>
                <a:gd name="connsiteX233" fmla="*/ 4143220 w 4572002"/>
                <a:gd name="connsiteY233" fmla="*/ 3680163 h 6858002"/>
                <a:gd name="connsiteX234" fmla="*/ 4140382 w 4572002"/>
                <a:gd name="connsiteY234" fmla="*/ 3668940 h 6858002"/>
                <a:gd name="connsiteX235" fmla="*/ 4136708 w 4572002"/>
                <a:gd name="connsiteY235" fmla="*/ 3654416 h 6858002"/>
                <a:gd name="connsiteX236" fmla="*/ 4136708 w 4572002"/>
                <a:gd name="connsiteY236" fmla="*/ 3654416 h 6858002"/>
                <a:gd name="connsiteX237" fmla="*/ 4136708 w 4572002"/>
                <a:gd name="connsiteY237" fmla="*/ 3654415 h 6858002"/>
                <a:gd name="connsiteX238" fmla="*/ 4118979 w 4572002"/>
                <a:gd name="connsiteY238" fmla="*/ 3630632 h 6858002"/>
                <a:gd name="connsiteX239" fmla="*/ 4105453 w 4572002"/>
                <a:gd name="connsiteY239" fmla="*/ 3606817 h 6858002"/>
                <a:gd name="connsiteX240" fmla="*/ 4095707 w 4572002"/>
                <a:gd name="connsiteY240" fmla="*/ 3587174 h 6858002"/>
                <a:gd name="connsiteX241" fmla="*/ 4093355 w 4572002"/>
                <a:gd name="connsiteY241" fmla="*/ 3574408 h 6858002"/>
                <a:gd name="connsiteX242" fmla="*/ 4098434 w 4572002"/>
                <a:gd name="connsiteY242" fmla="*/ 3562321 h 6858002"/>
                <a:gd name="connsiteX243" fmla="*/ 4110977 w 4572002"/>
                <a:gd name="connsiteY243" fmla="*/ 3544714 h 6858002"/>
                <a:gd name="connsiteX244" fmla="*/ 4133076 w 4572002"/>
                <a:gd name="connsiteY244" fmla="*/ 3489468 h 6858002"/>
                <a:gd name="connsiteX245" fmla="*/ 4180703 w 4572002"/>
                <a:gd name="connsiteY245" fmla="*/ 3172655 h 6858002"/>
                <a:gd name="connsiteX246" fmla="*/ 4193158 w 4572002"/>
                <a:gd name="connsiteY246" fmla="*/ 3077402 h 6858002"/>
                <a:gd name="connsiteX247" fmla="*/ 4193158 w 4572002"/>
                <a:gd name="connsiteY247" fmla="*/ 3077401 h 6858002"/>
                <a:gd name="connsiteX248" fmla="*/ 4181465 w 4572002"/>
                <a:gd name="connsiteY248" fmla="*/ 2982148 h 6858002"/>
                <a:gd name="connsiteX249" fmla="*/ 4177881 w 4572002"/>
                <a:gd name="connsiteY249" fmla="*/ 2947863 h 6858002"/>
                <a:gd name="connsiteX250" fmla="*/ 4177882 w 4572002"/>
                <a:gd name="connsiteY250" fmla="*/ 2947858 h 6858002"/>
                <a:gd name="connsiteX251" fmla="*/ 4185787 w 4572002"/>
                <a:gd name="connsiteY251" fmla="*/ 2903551 h 6858002"/>
                <a:gd name="connsiteX252" fmla="*/ 4202421 w 4572002"/>
                <a:gd name="connsiteY252" fmla="*/ 2848794 h 6858002"/>
                <a:gd name="connsiteX253" fmla="*/ 4211111 w 4572002"/>
                <a:gd name="connsiteY253" fmla="*/ 2836173 h 6858002"/>
                <a:gd name="connsiteX254" fmla="*/ 3726625 w 4572002"/>
                <a:gd name="connsiteY254" fmla="*/ 1508458 h 6858002"/>
                <a:gd name="connsiteX255" fmla="*/ 3698531 w 4572002"/>
                <a:gd name="connsiteY255" fmla="*/ 1596214 h 6858002"/>
                <a:gd name="connsiteX256" fmla="*/ 3700436 w 4572002"/>
                <a:gd name="connsiteY256" fmla="*/ 1624981 h 6858002"/>
                <a:gd name="connsiteX257" fmla="*/ 3757017 w 4572002"/>
                <a:gd name="connsiteY257" fmla="*/ 1697754 h 6858002"/>
                <a:gd name="connsiteX258" fmla="*/ 3779686 w 4572002"/>
                <a:gd name="connsiteY258" fmla="*/ 1733189 h 6858002"/>
                <a:gd name="connsiteX259" fmla="*/ 3821407 w 4572002"/>
                <a:gd name="connsiteY259" fmla="*/ 1833776 h 6858002"/>
                <a:gd name="connsiteX260" fmla="*/ 3829028 w 4572002"/>
                <a:gd name="connsiteY260" fmla="*/ 1842159 h 6858002"/>
                <a:gd name="connsiteX261" fmla="*/ 3919519 w 4572002"/>
                <a:gd name="connsiteY261" fmla="*/ 1916455 h 6858002"/>
                <a:gd name="connsiteX262" fmla="*/ 3934949 w 4572002"/>
                <a:gd name="connsiteY262" fmla="*/ 1933220 h 6858002"/>
                <a:gd name="connsiteX263" fmla="*/ 3958954 w 4572002"/>
                <a:gd name="connsiteY263" fmla="*/ 1953414 h 6858002"/>
                <a:gd name="connsiteX264" fmla="*/ 4005437 w 4572002"/>
                <a:gd name="connsiteY264" fmla="*/ 2016470 h 6858002"/>
                <a:gd name="connsiteX265" fmla="*/ 4020296 w 4572002"/>
                <a:gd name="connsiteY265" fmla="*/ 2094579 h 6858002"/>
                <a:gd name="connsiteX266" fmla="*/ 4042967 w 4572002"/>
                <a:gd name="connsiteY266" fmla="*/ 2188880 h 6858002"/>
                <a:gd name="connsiteX267" fmla="*/ 4058207 w 4572002"/>
                <a:gd name="connsiteY267" fmla="*/ 2228315 h 6858002"/>
                <a:gd name="connsiteX268" fmla="*/ 4087164 w 4572002"/>
                <a:gd name="connsiteY268" fmla="*/ 2334045 h 6858002"/>
                <a:gd name="connsiteX269" fmla="*/ 4111549 w 4572002"/>
                <a:gd name="connsiteY269" fmla="*/ 2409486 h 6858002"/>
                <a:gd name="connsiteX270" fmla="*/ 4128650 w 4572002"/>
                <a:gd name="connsiteY270" fmla="*/ 2435913 h 6858002"/>
                <a:gd name="connsiteX271" fmla="*/ 4134481 w 4572002"/>
                <a:gd name="connsiteY271" fmla="*/ 2463018 h 6858002"/>
                <a:gd name="connsiteX272" fmla="*/ 4125839 w 4572002"/>
                <a:gd name="connsiteY272" fmla="*/ 2518262 h 6858002"/>
                <a:gd name="connsiteX273" fmla="*/ 4125838 w 4572002"/>
                <a:gd name="connsiteY273" fmla="*/ 2518264 h 6858002"/>
                <a:gd name="connsiteX274" fmla="*/ 4122194 w 4572002"/>
                <a:gd name="connsiteY274" fmla="*/ 2545006 h 6858002"/>
                <a:gd name="connsiteX275" fmla="*/ 4122194 w 4572002"/>
                <a:gd name="connsiteY275" fmla="*/ 2545007 h 6858002"/>
                <a:gd name="connsiteX276" fmla="*/ 4126408 w 4572002"/>
                <a:gd name="connsiteY276" fmla="*/ 2571035 h 6858002"/>
                <a:gd name="connsiteX277" fmla="*/ 4199563 w 4572002"/>
                <a:gd name="connsiteY277" fmla="*/ 2668002 h 6858002"/>
                <a:gd name="connsiteX278" fmla="*/ 4247953 w 4572002"/>
                <a:gd name="connsiteY278" fmla="*/ 2745349 h 6858002"/>
                <a:gd name="connsiteX279" fmla="*/ 4247954 w 4572002"/>
                <a:gd name="connsiteY279" fmla="*/ 2745352 h 6858002"/>
                <a:gd name="connsiteX280" fmla="*/ 4253873 w 4572002"/>
                <a:gd name="connsiteY280" fmla="*/ 2778006 h 6858002"/>
                <a:gd name="connsiteX281" fmla="*/ 4253453 w 4572002"/>
                <a:gd name="connsiteY281" fmla="*/ 2785440 h 6858002"/>
                <a:gd name="connsiteX282" fmla="*/ 4243374 w 4572002"/>
                <a:gd name="connsiteY282" fmla="*/ 2811780 h 6858002"/>
                <a:gd name="connsiteX283" fmla="*/ 4243371 w 4572002"/>
                <a:gd name="connsiteY283" fmla="*/ 2811787 h 6858002"/>
                <a:gd name="connsiteX284" fmla="*/ 4243372 w 4572002"/>
                <a:gd name="connsiteY284" fmla="*/ 2811787 h 6858002"/>
                <a:gd name="connsiteX285" fmla="*/ 4243374 w 4572002"/>
                <a:gd name="connsiteY285" fmla="*/ 2811780 h 6858002"/>
                <a:gd name="connsiteX286" fmla="*/ 4253025 w 4572002"/>
                <a:gd name="connsiteY286" fmla="*/ 2793023 h 6858002"/>
                <a:gd name="connsiteX287" fmla="*/ 4253453 w 4572002"/>
                <a:gd name="connsiteY287" fmla="*/ 2785440 h 6858002"/>
                <a:gd name="connsiteX288" fmla="*/ 4254654 w 4572002"/>
                <a:gd name="connsiteY288" fmla="*/ 2782305 h 6858002"/>
                <a:gd name="connsiteX289" fmla="*/ 4253873 w 4572002"/>
                <a:gd name="connsiteY289" fmla="*/ 2778006 h 6858002"/>
                <a:gd name="connsiteX290" fmla="*/ 4254284 w 4572002"/>
                <a:gd name="connsiteY290" fmla="*/ 2770758 h 6858002"/>
                <a:gd name="connsiteX291" fmla="*/ 4247954 w 4572002"/>
                <a:gd name="connsiteY291" fmla="*/ 2745352 h 6858002"/>
                <a:gd name="connsiteX292" fmla="*/ 4247953 w 4572002"/>
                <a:gd name="connsiteY292" fmla="*/ 2745348 h 6858002"/>
                <a:gd name="connsiteX293" fmla="*/ 4199563 w 4572002"/>
                <a:gd name="connsiteY293" fmla="*/ 2668001 h 6858002"/>
                <a:gd name="connsiteX294" fmla="*/ 4126408 w 4572002"/>
                <a:gd name="connsiteY294" fmla="*/ 2571034 h 6858002"/>
                <a:gd name="connsiteX295" fmla="*/ 4122194 w 4572002"/>
                <a:gd name="connsiteY295" fmla="*/ 2545007 h 6858002"/>
                <a:gd name="connsiteX296" fmla="*/ 4125838 w 4572002"/>
                <a:gd name="connsiteY296" fmla="*/ 2518265 h 6858002"/>
                <a:gd name="connsiteX297" fmla="*/ 4125839 w 4572002"/>
                <a:gd name="connsiteY297" fmla="*/ 2518262 h 6858002"/>
                <a:gd name="connsiteX298" fmla="*/ 4132419 w 4572002"/>
                <a:gd name="connsiteY298" fmla="*/ 2490551 h 6858002"/>
                <a:gd name="connsiteX299" fmla="*/ 4134481 w 4572002"/>
                <a:gd name="connsiteY299" fmla="*/ 2463018 h 6858002"/>
                <a:gd name="connsiteX300" fmla="*/ 4134481 w 4572002"/>
                <a:gd name="connsiteY300" fmla="*/ 2463017 h 6858002"/>
                <a:gd name="connsiteX301" fmla="*/ 4111549 w 4572002"/>
                <a:gd name="connsiteY301" fmla="*/ 2409485 h 6858002"/>
                <a:gd name="connsiteX302" fmla="*/ 4087164 w 4572002"/>
                <a:gd name="connsiteY302" fmla="*/ 2334044 h 6858002"/>
                <a:gd name="connsiteX303" fmla="*/ 4058207 w 4572002"/>
                <a:gd name="connsiteY303" fmla="*/ 2228314 h 6858002"/>
                <a:gd name="connsiteX304" fmla="*/ 4042967 w 4572002"/>
                <a:gd name="connsiteY304" fmla="*/ 2188879 h 6858002"/>
                <a:gd name="connsiteX305" fmla="*/ 4020296 w 4572002"/>
                <a:gd name="connsiteY305" fmla="*/ 2094578 h 6858002"/>
                <a:gd name="connsiteX306" fmla="*/ 4005437 w 4572002"/>
                <a:gd name="connsiteY306" fmla="*/ 2016469 h 6858002"/>
                <a:gd name="connsiteX307" fmla="*/ 3958954 w 4572002"/>
                <a:gd name="connsiteY307" fmla="*/ 1953413 h 6858002"/>
                <a:gd name="connsiteX308" fmla="*/ 3934949 w 4572002"/>
                <a:gd name="connsiteY308" fmla="*/ 1933219 h 6858002"/>
                <a:gd name="connsiteX309" fmla="*/ 3919519 w 4572002"/>
                <a:gd name="connsiteY309" fmla="*/ 1916454 h 6858002"/>
                <a:gd name="connsiteX310" fmla="*/ 3829028 w 4572002"/>
                <a:gd name="connsiteY310" fmla="*/ 1842158 h 6858002"/>
                <a:gd name="connsiteX311" fmla="*/ 3821407 w 4572002"/>
                <a:gd name="connsiteY311" fmla="*/ 1833775 h 6858002"/>
                <a:gd name="connsiteX312" fmla="*/ 3779686 w 4572002"/>
                <a:gd name="connsiteY312" fmla="*/ 1733188 h 6858002"/>
                <a:gd name="connsiteX313" fmla="*/ 3757018 w 4572002"/>
                <a:gd name="connsiteY313" fmla="*/ 1697753 h 6858002"/>
                <a:gd name="connsiteX314" fmla="*/ 3700436 w 4572002"/>
                <a:gd name="connsiteY314" fmla="*/ 1624980 h 6858002"/>
                <a:gd name="connsiteX315" fmla="*/ 3698532 w 4572002"/>
                <a:gd name="connsiteY315" fmla="*/ 1596213 h 6858002"/>
                <a:gd name="connsiteX316" fmla="*/ 3745230 w 4572002"/>
                <a:gd name="connsiteY316" fmla="*/ 1459073 h 6858002"/>
                <a:gd name="connsiteX317" fmla="*/ 3745229 w 4572002"/>
                <a:gd name="connsiteY317" fmla="*/ 1459074 h 6858002"/>
                <a:gd name="connsiteX318" fmla="*/ 3736012 w 4572002"/>
                <a:gd name="connsiteY318" fmla="*/ 1481572 h 6858002"/>
                <a:gd name="connsiteX319" fmla="*/ 3764423 w 4572002"/>
                <a:gd name="connsiteY319" fmla="*/ 1268758 h 6858002"/>
                <a:gd name="connsiteX320" fmla="*/ 3769590 w 4572002"/>
                <a:gd name="connsiteY320" fmla="*/ 1286070 h 6858002"/>
                <a:gd name="connsiteX321" fmla="*/ 3791927 w 4572002"/>
                <a:gd name="connsiteY321" fmla="*/ 1350628 h 6858002"/>
                <a:gd name="connsiteX322" fmla="*/ 3786333 w 4572002"/>
                <a:gd name="connsiteY322" fmla="*/ 1413840 h 6858002"/>
                <a:gd name="connsiteX323" fmla="*/ 3791928 w 4572002"/>
                <a:gd name="connsiteY323" fmla="*/ 1350627 h 6858002"/>
                <a:gd name="connsiteX324" fmla="*/ 3769590 w 4572002"/>
                <a:gd name="connsiteY324" fmla="*/ 1286069 h 6858002"/>
                <a:gd name="connsiteX325" fmla="*/ 3706152 w 4572002"/>
                <a:gd name="connsiteY325" fmla="*/ 773035 h 6858002"/>
                <a:gd name="connsiteX326" fmla="*/ 3706152 w 4572002"/>
                <a:gd name="connsiteY326" fmla="*/ 773036 h 6858002"/>
                <a:gd name="connsiteX327" fmla="*/ 3714152 w 4572002"/>
                <a:gd name="connsiteY327" fmla="*/ 854380 h 6858002"/>
                <a:gd name="connsiteX328" fmla="*/ 3745205 w 4572002"/>
                <a:gd name="connsiteY328" fmla="*/ 915344 h 6858002"/>
                <a:gd name="connsiteX329" fmla="*/ 3755683 w 4572002"/>
                <a:gd name="connsiteY329" fmla="*/ 927156 h 6858002"/>
                <a:gd name="connsiteX330" fmla="*/ 3752063 w 4572002"/>
                <a:gd name="connsiteY330" fmla="*/ 1097088 h 6858002"/>
                <a:gd name="connsiteX331" fmla="*/ 3747681 w 4572002"/>
                <a:gd name="connsiteY331" fmla="*/ 1123186 h 6858002"/>
                <a:gd name="connsiteX332" fmla="*/ 3772400 w 4572002"/>
                <a:gd name="connsiteY332" fmla="*/ 1184029 h 6858002"/>
                <a:gd name="connsiteX333" fmla="*/ 3747682 w 4572002"/>
                <a:gd name="connsiteY333" fmla="*/ 1123185 h 6858002"/>
                <a:gd name="connsiteX334" fmla="*/ 3752064 w 4572002"/>
                <a:gd name="connsiteY334" fmla="*/ 1097087 h 6858002"/>
                <a:gd name="connsiteX335" fmla="*/ 3755684 w 4572002"/>
                <a:gd name="connsiteY335" fmla="*/ 927155 h 6858002"/>
                <a:gd name="connsiteX336" fmla="*/ 3745206 w 4572002"/>
                <a:gd name="connsiteY336" fmla="*/ 915343 h 6858002"/>
                <a:gd name="connsiteX337" fmla="*/ 3714152 w 4572002"/>
                <a:gd name="connsiteY337" fmla="*/ 854379 h 6858002"/>
                <a:gd name="connsiteX338" fmla="*/ 3761553 w 4572002"/>
                <a:gd name="connsiteY338" fmla="*/ 517851 h 6858002"/>
                <a:gd name="connsiteX339" fmla="*/ 3752635 w 4572002"/>
                <a:gd name="connsiteY339" fmla="*/ 556048 h 6858002"/>
                <a:gd name="connsiteX340" fmla="*/ 3746157 w 4572002"/>
                <a:gd name="connsiteY340" fmla="*/ 580051 h 6858002"/>
                <a:gd name="connsiteX341" fmla="*/ 3742776 w 4572002"/>
                <a:gd name="connsiteY341" fmla="*/ 642538 h 6858002"/>
                <a:gd name="connsiteX342" fmla="*/ 3730253 w 4572002"/>
                <a:gd name="connsiteY342" fmla="*/ 694928 h 6858002"/>
                <a:gd name="connsiteX343" fmla="*/ 3742777 w 4572002"/>
                <a:gd name="connsiteY343" fmla="*/ 642537 h 6858002"/>
                <a:gd name="connsiteX344" fmla="*/ 3746158 w 4572002"/>
                <a:gd name="connsiteY344" fmla="*/ 580050 h 6858002"/>
                <a:gd name="connsiteX345" fmla="*/ 3752636 w 4572002"/>
                <a:gd name="connsiteY345" fmla="*/ 556047 h 6858002"/>
                <a:gd name="connsiteX346" fmla="*/ 3774848 w 4572002"/>
                <a:gd name="connsiteY346" fmla="*/ 298169 h 6858002"/>
                <a:gd name="connsiteX347" fmla="*/ 3760065 w 4572002"/>
                <a:gd name="connsiteY347" fmla="*/ 313534 h 6858002"/>
                <a:gd name="connsiteX348" fmla="*/ 3759493 w 4572002"/>
                <a:gd name="connsiteY348" fmla="*/ 338871 h 6858002"/>
                <a:gd name="connsiteX349" fmla="*/ 3759500 w 4572002"/>
                <a:gd name="connsiteY349" fmla="*/ 338900 h 6858002"/>
                <a:gd name="connsiteX350" fmla="*/ 3769400 w 4572002"/>
                <a:gd name="connsiteY350" fmla="*/ 395640 h 6858002"/>
                <a:gd name="connsiteX351" fmla="*/ 3765590 w 4572002"/>
                <a:gd name="connsiteY351" fmla="*/ 367328 h 6858002"/>
                <a:gd name="connsiteX352" fmla="*/ 3759500 w 4572002"/>
                <a:gd name="connsiteY352" fmla="*/ 338900 h 6858002"/>
                <a:gd name="connsiteX353" fmla="*/ 3759494 w 4572002"/>
                <a:gd name="connsiteY353" fmla="*/ 338870 h 6858002"/>
                <a:gd name="connsiteX354" fmla="*/ 3760066 w 4572002"/>
                <a:gd name="connsiteY354" fmla="*/ 313533 h 6858002"/>
                <a:gd name="connsiteX355" fmla="*/ 3782393 w 4572002"/>
                <a:gd name="connsiteY355" fmla="*/ 281568 h 6858002"/>
                <a:gd name="connsiteX356" fmla="*/ 3777498 w 4572002"/>
                <a:gd name="connsiteY356" fmla="*/ 295415 h 6858002"/>
                <a:gd name="connsiteX357" fmla="*/ 3777499 w 4572002"/>
                <a:gd name="connsiteY357" fmla="*/ 295415 h 6858002"/>
                <a:gd name="connsiteX358" fmla="*/ 3769073 w 4572002"/>
                <a:gd name="connsiteY358" fmla="*/ 24486 h 6858002"/>
                <a:gd name="connsiteX359" fmla="*/ 3766810 w 4572002"/>
                <a:gd name="connsiteY359" fmla="*/ 74129 h 6858002"/>
                <a:gd name="connsiteX360" fmla="*/ 3772734 w 4572002"/>
                <a:gd name="connsiteY360" fmla="*/ 125861 h 6858002"/>
                <a:gd name="connsiteX361" fmla="*/ 3777129 w 4572002"/>
                <a:gd name="connsiteY361" fmla="*/ 153387 h 6858002"/>
                <a:gd name="connsiteX362" fmla="*/ 3785402 w 4572002"/>
                <a:gd name="connsiteY362" fmla="*/ 228944 h 6858002"/>
                <a:gd name="connsiteX363" fmla="*/ 3780943 w 4572002"/>
                <a:gd name="connsiteY363" fmla="*/ 177271 h 6858002"/>
                <a:gd name="connsiteX364" fmla="*/ 3777129 w 4572002"/>
                <a:gd name="connsiteY364" fmla="*/ 153387 h 6858002"/>
                <a:gd name="connsiteX365" fmla="*/ 3776930 w 4572002"/>
                <a:gd name="connsiteY365" fmla="*/ 151569 h 6858002"/>
                <a:gd name="connsiteX366" fmla="*/ 3766811 w 4572002"/>
                <a:gd name="connsiteY366" fmla="*/ 74129 h 6858002"/>
                <a:gd name="connsiteX367" fmla="*/ 3766492 w 4572002"/>
                <a:gd name="connsiteY367" fmla="*/ 0 h 6858002"/>
                <a:gd name="connsiteX368" fmla="*/ 4230600 w 4572002"/>
                <a:gd name="connsiteY368" fmla="*/ 0 h 6858002"/>
                <a:gd name="connsiteX369" fmla="*/ 4229473 w 4572002"/>
                <a:gd name="connsiteY369" fmla="*/ 2817 h 6858002"/>
                <a:gd name="connsiteX370" fmla="*/ 4215375 w 4572002"/>
                <a:gd name="connsiteY370" fmla="*/ 63587 h 6858002"/>
                <a:gd name="connsiteX371" fmla="*/ 4201468 w 4572002"/>
                <a:gd name="connsiteY371" fmla="*/ 176939 h 6858002"/>
                <a:gd name="connsiteX372" fmla="*/ 4193466 w 4572002"/>
                <a:gd name="connsiteY372" fmla="*/ 200182 h 6858002"/>
                <a:gd name="connsiteX373" fmla="*/ 4155554 w 4572002"/>
                <a:gd name="connsiteY373" fmla="*/ 340774 h 6858002"/>
                <a:gd name="connsiteX374" fmla="*/ 4156319 w 4572002"/>
                <a:gd name="connsiteY374" fmla="*/ 453364 h 6858002"/>
                <a:gd name="connsiteX375" fmla="*/ 4158033 w 4572002"/>
                <a:gd name="connsiteY375" fmla="*/ 462126 h 6858002"/>
                <a:gd name="connsiteX376" fmla="*/ 4170605 w 4572002"/>
                <a:gd name="connsiteY376" fmla="*/ 505182 h 6858002"/>
                <a:gd name="connsiteX377" fmla="*/ 4167177 w 4572002"/>
                <a:gd name="connsiteY377" fmla="*/ 571860 h 6858002"/>
                <a:gd name="connsiteX378" fmla="*/ 4149840 w 4572002"/>
                <a:gd name="connsiteY378" fmla="*/ 617772 h 6858002"/>
                <a:gd name="connsiteX379" fmla="*/ 4149078 w 4572002"/>
                <a:gd name="connsiteY379" fmla="*/ 674923 h 6858002"/>
                <a:gd name="connsiteX380" fmla="*/ 4159937 w 4572002"/>
                <a:gd name="connsiteY380" fmla="*/ 740268 h 6858002"/>
                <a:gd name="connsiteX381" fmla="*/ 4162223 w 4572002"/>
                <a:gd name="connsiteY381" fmla="*/ 769605 h 6858002"/>
                <a:gd name="connsiteX382" fmla="*/ 4184703 w 4572002"/>
                <a:gd name="connsiteY382" fmla="*/ 850189 h 6858002"/>
                <a:gd name="connsiteX383" fmla="*/ 4179179 w 4572002"/>
                <a:gd name="connsiteY383" fmla="*/ 898198 h 6858002"/>
                <a:gd name="connsiteX384" fmla="*/ 4164319 w 4572002"/>
                <a:gd name="connsiteY384" fmla="*/ 945444 h 6858002"/>
                <a:gd name="connsiteX385" fmla="*/ 4150030 w 4572002"/>
                <a:gd name="connsiteY385" fmla="*/ 975733 h 6858002"/>
                <a:gd name="connsiteX386" fmla="*/ 4139934 w 4572002"/>
                <a:gd name="connsiteY386" fmla="*/ 1036887 h 6858002"/>
                <a:gd name="connsiteX387" fmla="*/ 4141458 w 4572002"/>
                <a:gd name="connsiteY387" fmla="*/ 1048125 h 6858002"/>
                <a:gd name="connsiteX388" fmla="*/ 4154032 w 4572002"/>
                <a:gd name="connsiteY388" fmla="*/ 1230633 h 6858002"/>
                <a:gd name="connsiteX389" fmla="*/ 4174225 w 4572002"/>
                <a:gd name="connsiteY389" fmla="*/ 1303024 h 6858002"/>
                <a:gd name="connsiteX390" fmla="*/ 4176701 w 4572002"/>
                <a:gd name="connsiteY390" fmla="*/ 1318456 h 6858002"/>
                <a:gd name="connsiteX391" fmla="*/ 4199372 w 4572002"/>
                <a:gd name="connsiteY391" fmla="*/ 1472575 h 6858002"/>
                <a:gd name="connsiteX392" fmla="*/ 4200325 w 4572002"/>
                <a:gd name="connsiteY392" fmla="*/ 1489720 h 6858002"/>
                <a:gd name="connsiteX393" fmla="*/ 4196324 w 4572002"/>
                <a:gd name="connsiteY393" fmla="*/ 1537537 h 6858002"/>
                <a:gd name="connsiteX394" fmla="*/ 4237474 w 4572002"/>
                <a:gd name="connsiteY394" fmla="*/ 1650317 h 6858002"/>
                <a:gd name="connsiteX395" fmla="*/ 4251572 w 4572002"/>
                <a:gd name="connsiteY395" fmla="*/ 1763287 h 6858002"/>
                <a:gd name="connsiteX396" fmla="*/ 4251380 w 4572002"/>
                <a:gd name="connsiteY396" fmla="*/ 1825393 h 6858002"/>
                <a:gd name="connsiteX397" fmla="*/ 4261478 w 4572002"/>
                <a:gd name="connsiteY397" fmla="*/ 1869780 h 6858002"/>
                <a:gd name="connsiteX398" fmla="*/ 4292149 w 4572002"/>
                <a:gd name="connsiteY398" fmla="*/ 1978940 h 6858002"/>
                <a:gd name="connsiteX399" fmla="*/ 4296911 w 4572002"/>
                <a:gd name="connsiteY399" fmla="*/ 2030378 h 6858002"/>
                <a:gd name="connsiteX400" fmla="*/ 4307201 w 4572002"/>
                <a:gd name="connsiteY400" fmla="*/ 2085054 h 6858002"/>
                <a:gd name="connsiteX401" fmla="*/ 4353302 w 4572002"/>
                <a:gd name="connsiteY401" fmla="*/ 2220312 h 6858002"/>
                <a:gd name="connsiteX402" fmla="*/ 4350636 w 4572002"/>
                <a:gd name="connsiteY402" fmla="*/ 2330806 h 6858002"/>
                <a:gd name="connsiteX403" fmla="*/ 4351206 w 4572002"/>
                <a:gd name="connsiteY403" fmla="*/ 2401292 h 6858002"/>
                <a:gd name="connsiteX404" fmla="*/ 4366446 w 4572002"/>
                <a:gd name="connsiteY404" fmla="*/ 2485307 h 6858002"/>
                <a:gd name="connsiteX405" fmla="*/ 4388736 w 4572002"/>
                <a:gd name="connsiteY405" fmla="*/ 2554079 h 6858002"/>
                <a:gd name="connsiteX406" fmla="*/ 4406453 w 4572002"/>
                <a:gd name="connsiteY406" fmla="*/ 2649143 h 6858002"/>
                <a:gd name="connsiteX407" fmla="*/ 4440554 w 4572002"/>
                <a:gd name="connsiteY407" fmla="*/ 2743826 h 6858002"/>
                <a:gd name="connsiteX408" fmla="*/ 4466653 w 4572002"/>
                <a:gd name="connsiteY408" fmla="*/ 2809930 h 6858002"/>
                <a:gd name="connsiteX409" fmla="*/ 4489705 w 4572002"/>
                <a:gd name="connsiteY409" fmla="*/ 2901943 h 6858002"/>
                <a:gd name="connsiteX410" fmla="*/ 4505897 w 4572002"/>
                <a:gd name="connsiteY410" fmla="*/ 3042728 h 6858002"/>
                <a:gd name="connsiteX411" fmla="*/ 4507613 w 4572002"/>
                <a:gd name="connsiteY411" fmla="*/ 3107500 h 6858002"/>
                <a:gd name="connsiteX412" fmla="*/ 4545521 w 4572002"/>
                <a:gd name="connsiteY412" fmla="*/ 3209993 h 6858002"/>
                <a:gd name="connsiteX413" fmla="*/ 4563811 w 4572002"/>
                <a:gd name="connsiteY413" fmla="*/ 3253809 h 6858002"/>
                <a:gd name="connsiteX414" fmla="*/ 4548570 w 4572002"/>
                <a:gd name="connsiteY414" fmla="*/ 3293244 h 6858002"/>
                <a:gd name="connsiteX415" fmla="*/ 4531043 w 4572002"/>
                <a:gd name="connsiteY415" fmla="*/ 3318771 h 6858002"/>
                <a:gd name="connsiteX416" fmla="*/ 4545904 w 4572002"/>
                <a:gd name="connsiteY416" fmla="*/ 3399546 h 6858002"/>
                <a:gd name="connsiteX417" fmla="*/ 4561524 w 4572002"/>
                <a:gd name="connsiteY417" fmla="*/ 3485275 h 6858002"/>
                <a:gd name="connsiteX418" fmla="*/ 4572002 w 4572002"/>
                <a:gd name="connsiteY418" fmla="*/ 3546617 h 6858002"/>
                <a:gd name="connsiteX419" fmla="*/ 4563620 w 4572002"/>
                <a:gd name="connsiteY419" fmla="*/ 3623201 h 6858002"/>
                <a:gd name="connsiteX420" fmla="*/ 4560192 w 4572002"/>
                <a:gd name="connsiteY420" fmla="*/ 3683591 h 6858002"/>
                <a:gd name="connsiteX421" fmla="*/ 4550476 w 4572002"/>
                <a:gd name="connsiteY421" fmla="*/ 3732361 h 6858002"/>
                <a:gd name="connsiteX422" fmla="*/ 4544759 w 4572002"/>
                <a:gd name="connsiteY422" fmla="*/ 3749506 h 6858002"/>
                <a:gd name="connsiteX423" fmla="*/ 4500182 w 4572002"/>
                <a:gd name="connsiteY423" fmla="*/ 3885338 h 6858002"/>
                <a:gd name="connsiteX424" fmla="*/ 4464557 w 4572002"/>
                <a:gd name="connsiteY424" fmla="*/ 4030503 h 6858002"/>
                <a:gd name="connsiteX425" fmla="*/ 4487039 w 4572002"/>
                <a:gd name="connsiteY425" fmla="*/ 4124614 h 6858002"/>
                <a:gd name="connsiteX426" fmla="*/ 4486656 w 4572002"/>
                <a:gd name="connsiteY426" fmla="*/ 4159667 h 6858002"/>
                <a:gd name="connsiteX427" fmla="*/ 4491801 w 4572002"/>
                <a:gd name="connsiteY427" fmla="*/ 4320837 h 6858002"/>
                <a:gd name="connsiteX428" fmla="*/ 4497325 w 4572002"/>
                <a:gd name="connsiteY428" fmla="*/ 4349222 h 6858002"/>
                <a:gd name="connsiteX429" fmla="*/ 4474653 w 4572002"/>
                <a:gd name="connsiteY429" fmla="*/ 4502579 h 6858002"/>
                <a:gd name="connsiteX430" fmla="*/ 4470844 w 4572002"/>
                <a:gd name="connsiteY430" fmla="*/ 4558207 h 6858002"/>
                <a:gd name="connsiteX431" fmla="*/ 4464557 w 4572002"/>
                <a:gd name="connsiteY431" fmla="*/ 4609452 h 6858002"/>
                <a:gd name="connsiteX432" fmla="*/ 4463033 w 4572002"/>
                <a:gd name="connsiteY432" fmla="*/ 4681083 h 6858002"/>
                <a:gd name="connsiteX433" fmla="*/ 4465891 w 4572002"/>
                <a:gd name="connsiteY433" fmla="*/ 4755381 h 6858002"/>
                <a:gd name="connsiteX434" fmla="*/ 4465319 w 4572002"/>
                <a:gd name="connsiteY434" fmla="*/ 4838250 h 6858002"/>
                <a:gd name="connsiteX435" fmla="*/ 4460367 w 4572002"/>
                <a:gd name="connsiteY435" fmla="*/ 4871019 h 6858002"/>
                <a:gd name="connsiteX436" fmla="*/ 4463795 w 4572002"/>
                <a:gd name="connsiteY436" fmla="*/ 4959602 h 6858002"/>
                <a:gd name="connsiteX437" fmla="*/ 4458082 w 4572002"/>
                <a:gd name="connsiteY437" fmla="*/ 5006086 h 6858002"/>
                <a:gd name="connsiteX438" fmla="*/ 4456937 w 4572002"/>
                <a:gd name="connsiteY438" fmla="*/ 5082670 h 6858002"/>
                <a:gd name="connsiteX439" fmla="*/ 4455603 w 4572002"/>
                <a:gd name="connsiteY439" fmla="*/ 5107627 h 6858002"/>
                <a:gd name="connsiteX440" fmla="*/ 4454840 w 4572002"/>
                <a:gd name="connsiteY440" fmla="*/ 5129916 h 6858002"/>
                <a:gd name="connsiteX441" fmla="*/ 4470464 w 4572002"/>
                <a:gd name="connsiteY441" fmla="*/ 5206308 h 6858002"/>
                <a:gd name="connsiteX442" fmla="*/ 4471415 w 4572002"/>
                <a:gd name="connsiteY442" fmla="*/ 5274129 h 6858002"/>
                <a:gd name="connsiteX443" fmla="*/ 4483990 w 4572002"/>
                <a:gd name="connsiteY443" fmla="*/ 5393005 h 6858002"/>
                <a:gd name="connsiteX444" fmla="*/ 4479607 w 4572002"/>
                <a:gd name="connsiteY444" fmla="*/ 5419295 h 6858002"/>
                <a:gd name="connsiteX445" fmla="*/ 4477894 w 4572002"/>
                <a:gd name="connsiteY445" fmla="*/ 5501594 h 6858002"/>
                <a:gd name="connsiteX446" fmla="*/ 4476560 w 4572002"/>
                <a:gd name="connsiteY446" fmla="*/ 5548460 h 6858002"/>
                <a:gd name="connsiteX447" fmla="*/ 4485703 w 4572002"/>
                <a:gd name="connsiteY447" fmla="*/ 5606372 h 6858002"/>
                <a:gd name="connsiteX448" fmla="*/ 4505134 w 4572002"/>
                <a:gd name="connsiteY448" fmla="*/ 5706959 h 6858002"/>
                <a:gd name="connsiteX449" fmla="*/ 4508183 w 4572002"/>
                <a:gd name="connsiteY449" fmla="*/ 5733440 h 6858002"/>
                <a:gd name="connsiteX450" fmla="*/ 4517519 w 4572002"/>
                <a:gd name="connsiteY450" fmla="*/ 5781830 h 6858002"/>
                <a:gd name="connsiteX451" fmla="*/ 4519234 w 4572002"/>
                <a:gd name="connsiteY451" fmla="*/ 5790592 h 6858002"/>
                <a:gd name="connsiteX452" fmla="*/ 4542855 w 4572002"/>
                <a:gd name="connsiteY452" fmla="*/ 5864318 h 6858002"/>
                <a:gd name="connsiteX453" fmla="*/ 4544759 w 4572002"/>
                <a:gd name="connsiteY453" fmla="*/ 5902610 h 6858002"/>
                <a:gd name="connsiteX454" fmla="*/ 4544951 w 4572002"/>
                <a:gd name="connsiteY454" fmla="*/ 6012723 h 6858002"/>
                <a:gd name="connsiteX455" fmla="*/ 4541332 w 4572002"/>
                <a:gd name="connsiteY455" fmla="*/ 6059397 h 6858002"/>
                <a:gd name="connsiteX456" fmla="*/ 4527426 w 4572002"/>
                <a:gd name="connsiteY456" fmla="*/ 6171605 h 6858002"/>
                <a:gd name="connsiteX457" fmla="*/ 4520568 w 4572002"/>
                <a:gd name="connsiteY457" fmla="*/ 6242093 h 6858002"/>
                <a:gd name="connsiteX458" fmla="*/ 4509706 w 4572002"/>
                <a:gd name="connsiteY458" fmla="*/ 6323058 h 6858002"/>
                <a:gd name="connsiteX459" fmla="*/ 4502848 w 4572002"/>
                <a:gd name="connsiteY459" fmla="*/ 6415833 h 6858002"/>
                <a:gd name="connsiteX460" fmla="*/ 4482084 w 4572002"/>
                <a:gd name="connsiteY460" fmla="*/ 6584812 h 6858002"/>
                <a:gd name="connsiteX461" fmla="*/ 4460557 w 4572002"/>
                <a:gd name="connsiteY461" fmla="*/ 6748458 h 6858002"/>
                <a:gd name="connsiteX462" fmla="*/ 4441507 w 4572002"/>
                <a:gd name="connsiteY462" fmla="*/ 6815516 h 6858002"/>
                <a:gd name="connsiteX463" fmla="*/ 4431806 w 4572002"/>
                <a:gd name="connsiteY463" fmla="*/ 6858001 h 6858002"/>
                <a:gd name="connsiteX464" fmla="*/ 4259554 w 4572002"/>
                <a:gd name="connsiteY464" fmla="*/ 6858001 h 6858002"/>
                <a:gd name="connsiteX465" fmla="*/ 4259554 w 4572002"/>
                <a:gd name="connsiteY465" fmla="*/ 6858002 h 6858002"/>
                <a:gd name="connsiteX466" fmla="*/ 0 w 4572002"/>
                <a:gd name="connsiteY466" fmla="*/ 6858002 h 6858002"/>
                <a:gd name="connsiteX467" fmla="*/ 0 w 4572002"/>
                <a:gd name="connsiteY467" fmla="*/ 2 h 6858002"/>
                <a:gd name="connsiteX468" fmla="*/ 3766492 w 4572002"/>
                <a:gd name="connsiteY468" fmla="*/ 1 h 6858002"/>
                <a:gd name="connsiteX469" fmla="*/ 3769210 w 4572002"/>
                <a:gd name="connsiteY469" fmla="*/ 21486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4572002" h="6858002">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0" name="Group 9">
              <a:extLst>
                <a:ext uri="{FF2B5EF4-FFF2-40B4-BE49-F238E27FC236}">
                  <a16:creationId xmlns:a16="http://schemas.microsoft.com/office/drawing/2014/main" id="{1BCD9601-1F44-4E40-998C-1B256DAE946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2"/>
              <a:chOff x="3697284" y="-1"/>
              <a:chExt cx="884241" cy="6858002"/>
            </a:xfrm>
          </p:grpSpPr>
          <p:grpSp>
            <p:nvGrpSpPr>
              <p:cNvPr id="5" name="Group 10">
                <a:extLst>
                  <a:ext uri="{FF2B5EF4-FFF2-40B4-BE49-F238E27FC236}">
                    <a16:creationId xmlns:a16="http://schemas.microsoft.com/office/drawing/2014/main" id="{1A1CA4E9-12FA-47EB-8471-25E8D55152C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solidFill>
                <a:srgbClr val="FFFFFF"/>
              </a:solidFill>
              <a:effectLst/>
            </p:grpSpPr>
            <p:sp>
              <p:nvSpPr>
                <p:cNvPr id="15" name="Freeform: Shape 14">
                  <a:extLst>
                    <a:ext uri="{FF2B5EF4-FFF2-40B4-BE49-F238E27FC236}">
                      <a16:creationId xmlns:a16="http://schemas.microsoft.com/office/drawing/2014/main" id="{E13A9BF0-334C-4457-A635-9CA4877EAA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FF05821A-8598-44E4-A18C-538D5331E4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6" name="Group 11">
                <a:extLst>
                  <a:ext uri="{FF2B5EF4-FFF2-40B4-BE49-F238E27FC236}">
                    <a16:creationId xmlns:a16="http://schemas.microsoft.com/office/drawing/2014/main" id="{8A4ECC81-E17F-4F87-9A0B-398363A864A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0"/>
                <a:ext cx="884241" cy="6858001"/>
                <a:chOff x="3697284" y="-1"/>
                <a:chExt cx="884241" cy="6858001"/>
              </a:xfrm>
              <a:blipFill>
                <a:blip r:embed="rId3">
                  <a:alphaModFix amt="57000"/>
                </a:blip>
                <a:tile tx="0" ty="0" sx="100000" sy="100000" flip="none" algn="tl"/>
              </a:blipFill>
              <a:effectLst/>
            </p:grpSpPr>
            <p:sp>
              <p:nvSpPr>
                <p:cNvPr id="13" name="Freeform: Shape 12">
                  <a:extLst>
                    <a:ext uri="{FF2B5EF4-FFF2-40B4-BE49-F238E27FC236}">
                      <a16:creationId xmlns:a16="http://schemas.microsoft.com/office/drawing/2014/main" id="{1FBBD7D8-A895-40D0-A53D-DEDF495B2F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BA602493-BC70-48CF-BDBA-88A8662274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grpSp>
      <p:sp>
        <p:nvSpPr>
          <p:cNvPr id="4" name="TextBox 3">
            <a:extLst>
              <a:ext uri="{FF2B5EF4-FFF2-40B4-BE49-F238E27FC236}">
                <a16:creationId xmlns:a16="http://schemas.microsoft.com/office/drawing/2014/main" id="{4478CFE9-CA95-48F9-AE62-BC21A5864B0A}"/>
              </a:ext>
            </a:extLst>
          </p:cNvPr>
          <p:cNvSpPr txBox="1"/>
          <p:nvPr/>
        </p:nvSpPr>
        <p:spPr>
          <a:xfrm>
            <a:off x="159658" y="1113502"/>
            <a:ext cx="3586411" cy="5509200"/>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3200" dirty="0">
                <a:solidFill>
                  <a:schemeClr val="accent4">
                    <a:lumMod val="75000"/>
                  </a:schemeClr>
                </a:solidFill>
                <a:latin typeface="Arial" panose="020B0604020202020204" pitchFamily="34" charset="0"/>
                <a:cs typeface="Arial" panose="020B0604020202020204" pitchFamily="34" charset="0"/>
              </a:rPr>
              <a:t>Hebrews 4:14,15 </a:t>
            </a:r>
            <a:r>
              <a:rPr lang="en-US" sz="3200" b="1" dirty="0">
                <a:solidFill>
                  <a:schemeClr val="bg1"/>
                </a:solidFill>
                <a:latin typeface="Arial" panose="020B0604020202020204" pitchFamily="34" charset="0"/>
                <a:cs typeface="Arial" panose="020B0604020202020204" pitchFamily="34" charset="0"/>
              </a:rPr>
              <a:t>“Seeing then that we have a great high priest, that is passed into the heavens, </a:t>
            </a:r>
            <a:r>
              <a:rPr lang="en-US" sz="3200" b="1" dirty="0">
                <a:ln>
                  <a:solidFill>
                    <a:srgbClr val="0000CC"/>
                  </a:solidFill>
                </a:ln>
                <a:solidFill>
                  <a:srgbClr val="00B0F0"/>
                </a:solidFill>
                <a:effectLst>
                  <a:outerShdw blurRad="50800" dist="38100" dir="10800000" sx="101000" sy="101000" algn="r" rotWithShape="0">
                    <a:srgbClr val="FF99CC"/>
                  </a:outerShdw>
                </a:effectLst>
                <a:latin typeface="Arial" panose="020B0604020202020204" pitchFamily="34" charset="0"/>
                <a:cs typeface="Arial" panose="020B0604020202020204" pitchFamily="34" charset="0"/>
              </a:rPr>
              <a:t>Yahusha</a:t>
            </a:r>
            <a:r>
              <a:rPr lang="en-US" sz="3200" b="1" dirty="0">
                <a:solidFill>
                  <a:schemeClr val="bg1"/>
                </a:solidFill>
                <a:latin typeface="Arial" panose="020B0604020202020204" pitchFamily="34" charset="0"/>
                <a:cs typeface="Arial" panose="020B0604020202020204" pitchFamily="34" charset="0"/>
              </a:rPr>
              <a:t> </a:t>
            </a:r>
            <a:br>
              <a:rPr lang="en-US" sz="3200" b="1" dirty="0">
                <a:solidFill>
                  <a:schemeClr val="bg1"/>
                </a:solidFill>
                <a:latin typeface="Arial" panose="020B0604020202020204" pitchFamily="34" charset="0"/>
                <a:cs typeface="Arial" panose="020B0604020202020204" pitchFamily="34" charset="0"/>
              </a:rPr>
            </a:br>
            <a:r>
              <a:rPr lang="en-US" sz="3200" b="1" dirty="0">
                <a:solidFill>
                  <a:schemeClr val="bg1"/>
                </a:solidFill>
                <a:latin typeface="Arial" panose="020B0604020202020204" pitchFamily="34" charset="0"/>
                <a:cs typeface="Arial" panose="020B0604020202020204" pitchFamily="34" charset="0"/>
              </a:rPr>
              <a:t>the Son of </a:t>
            </a:r>
            <a:r>
              <a:rPr lang="en-US" sz="3200" b="1" dirty="0">
                <a:ln>
                  <a:solidFill>
                    <a:srgbClr val="0000CC"/>
                  </a:solidFill>
                </a:ln>
                <a:solidFill>
                  <a:srgbClr val="00B0F0"/>
                </a:solidFill>
                <a:effectLst>
                  <a:outerShdw blurRad="50800" dist="38100" dir="10800000" sx="101000" sy="101000" algn="r" rotWithShape="0">
                    <a:srgbClr val="FF99CC"/>
                  </a:outerShdw>
                </a:effectLst>
                <a:latin typeface="Arial" panose="020B0604020202020204" pitchFamily="34" charset="0"/>
                <a:cs typeface="Arial" panose="020B0604020202020204" pitchFamily="34" charset="0"/>
              </a:rPr>
              <a:t>Yahuah,</a:t>
            </a:r>
            <a:r>
              <a:rPr lang="en-US" sz="3200" b="1" dirty="0">
                <a:ln>
                  <a:solidFill>
                    <a:srgbClr val="0000CC"/>
                  </a:solidFill>
                </a:ln>
                <a:solidFill>
                  <a:prstClr val="white"/>
                </a:solidFill>
                <a:effectLst>
                  <a:outerShdw blurRad="50800" dist="38100" dir="10800000" sx="101000" sy="101000" algn="r" rotWithShape="0">
                    <a:srgbClr val="FF99CC"/>
                  </a:outerShdw>
                </a:effectLst>
                <a:latin typeface="Arial" panose="020B0604020202020204" pitchFamily="34" charset="0"/>
                <a:cs typeface="Arial" panose="020B0604020202020204" pitchFamily="34" charset="0"/>
              </a:rPr>
              <a:t> </a:t>
            </a:r>
            <a:r>
              <a:rPr lang="en-US" sz="3200" b="1" dirty="0">
                <a:solidFill>
                  <a:schemeClr val="bg1"/>
                </a:solidFill>
                <a:latin typeface="Arial" panose="020B0604020202020204" pitchFamily="34" charset="0"/>
                <a:cs typeface="Arial" panose="020B0604020202020204" pitchFamily="34" charset="0"/>
              </a:rPr>
              <a:t>let us hold fast our profession.” </a:t>
            </a:r>
          </a:p>
        </p:txBody>
      </p:sp>
      <p:sp>
        <p:nvSpPr>
          <p:cNvPr id="2" name="Slide Number Placeholder 1">
            <a:extLst>
              <a:ext uri="{FF2B5EF4-FFF2-40B4-BE49-F238E27FC236}">
                <a16:creationId xmlns:a16="http://schemas.microsoft.com/office/drawing/2014/main" id="{263FD61E-263B-42F4-B266-FF67A27887F4}"/>
              </a:ext>
            </a:extLst>
          </p:cNvPr>
          <p:cNvSpPr>
            <a:spLocks noGrp="1"/>
          </p:cNvSpPr>
          <p:nvPr>
            <p:ph type="sldNum" sz="quarter" idx="12"/>
          </p:nvPr>
        </p:nvSpPr>
        <p:spPr>
          <a:xfrm>
            <a:off x="8610599" y="6356350"/>
            <a:ext cx="3421743" cy="365125"/>
          </a:xfrm>
        </p:spPr>
        <p:txBody>
          <a:bodyPr/>
          <a:lstStyle/>
          <a:p>
            <a:fld id="{385F3E72-97D8-4E0E-8DB2-A67F030E614A}" type="slidenum">
              <a:rPr lang="en-US" smtClean="0">
                <a:solidFill>
                  <a:schemeClr val="bg1"/>
                </a:solidFill>
              </a:rPr>
              <a:t>30</a:t>
            </a:fld>
            <a:endParaRPr lang="en-US" dirty="0">
              <a:solidFill>
                <a:schemeClr val="bg1"/>
              </a:solidFill>
            </a:endParaRPr>
          </a:p>
        </p:txBody>
      </p:sp>
      <p:sp>
        <p:nvSpPr>
          <p:cNvPr id="18" name="TextBox 17">
            <a:extLst>
              <a:ext uri="{FF2B5EF4-FFF2-40B4-BE49-F238E27FC236}">
                <a16:creationId xmlns:a16="http://schemas.microsoft.com/office/drawing/2014/main" id="{4478CFE9-CA95-48F9-AE62-BC21A5864B0A}"/>
              </a:ext>
            </a:extLst>
          </p:cNvPr>
          <p:cNvSpPr txBox="1"/>
          <p:nvPr/>
        </p:nvSpPr>
        <p:spPr>
          <a:xfrm>
            <a:off x="8128337" y="1115179"/>
            <a:ext cx="3805799" cy="5016758"/>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3200" dirty="0">
                <a:solidFill>
                  <a:schemeClr val="accent4">
                    <a:lumMod val="75000"/>
                  </a:schemeClr>
                </a:solidFill>
                <a:latin typeface="Arial" panose="020B0604020202020204" pitchFamily="34" charset="0"/>
                <a:cs typeface="Arial" panose="020B0604020202020204" pitchFamily="34" charset="0"/>
              </a:rPr>
              <a:t>Hebrews 7:26 </a:t>
            </a:r>
            <a:br>
              <a:rPr lang="en-US" sz="3200" dirty="0">
                <a:solidFill>
                  <a:schemeClr val="accent4">
                    <a:lumMod val="75000"/>
                  </a:schemeClr>
                </a:solidFill>
                <a:latin typeface="Arial" panose="020B0604020202020204" pitchFamily="34" charset="0"/>
                <a:cs typeface="Arial" panose="020B0604020202020204" pitchFamily="34" charset="0"/>
              </a:rPr>
            </a:br>
            <a:r>
              <a:rPr lang="en-US" sz="3200" b="1" dirty="0">
                <a:solidFill>
                  <a:schemeClr val="bg1"/>
                </a:solidFill>
                <a:effectLst>
                  <a:glow rad="190500">
                    <a:schemeClr val="tx1">
                      <a:alpha val="92000"/>
                    </a:schemeClr>
                  </a:glow>
                </a:effectLst>
                <a:latin typeface="Arial" panose="020B0604020202020204" pitchFamily="34" charset="0"/>
                <a:cs typeface="Arial" panose="020B0604020202020204" pitchFamily="34" charset="0"/>
              </a:rPr>
              <a:t>“For such an high priest became us, </a:t>
            </a:r>
            <a:br>
              <a:rPr lang="en-US" sz="3200" b="1" dirty="0">
                <a:solidFill>
                  <a:schemeClr val="bg1"/>
                </a:solidFill>
                <a:effectLst>
                  <a:glow rad="190500">
                    <a:schemeClr val="tx1">
                      <a:alpha val="92000"/>
                    </a:schemeClr>
                  </a:glow>
                </a:effectLst>
                <a:latin typeface="Arial" panose="020B0604020202020204" pitchFamily="34" charset="0"/>
                <a:cs typeface="Arial" panose="020B0604020202020204" pitchFamily="34" charset="0"/>
              </a:rPr>
            </a:br>
            <a:r>
              <a:rPr lang="en-US" sz="3200" b="1" dirty="0">
                <a:solidFill>
                  <a:schemeClr val="bg1"/>
                </a:solidFill>
                <a:effectLst>
                  <a:glow rad="190500">
                    <a:schemeClr val="tx1">
                      <a:alpha val="92000"/>
                    </a:schemeClr>
                  </a:glow>
                </a:effectLst>
                <a:latin typeface="Arial" panose="020B0604020202020204" pitchFamily="34" charset="0"/>
                <a:cs typeface="Arial" panose="020B0604020202020204" pitchFamily="34" charset="0"/>
              </a:rPr>
              <a:t>who is holy, harmless, undefiled, separate from sinners, and made higher than the heavens.”</a:t>
            </a:r>
          </a:p>
        </p:txBody>
      </p:sp>
      <p:sp>
        <p:nvSpPr>
          <p:cNvPr id="7" name="TextBox 6">
            <a:extLst>
              <a:ext uri="{FF2B5EF4-FFF2-40B4-BE49-F238E27FC236}">
                <a16:creationId xmlns:a16="http://schemas.microsoft.com/office/drawing/2014/main" id="{07FBCEE3-0FE5-93AF-2D4C-BE85273C46FD}"/>
              </a:ext>
            </a:extLst>
          </p:cNvPr>
          <p:cNvSpPr txBox="1"/>
          <p:nvPr/>
        </p:nvSpPr>
        <p:spPr>
          <a:xfrm>
            <a:off x="1349144" y="269091"/>
            <a:ext cx="9493712" cy="707886"/>
          </a:xfrm>
          <a:prstGeom prst="rect">
            <a:avLst/>
          </a:prstGeom>
          <a:noFill/>
        </p:spPr>
        <p:txBody>
          <a:bodyPr wrap="square">
            <a:spAutoFit/>
            <a:scene3d>
              <a:camera prst="orthographicFront"/>
              <a:lightRig rig="threePt" dir="t"/>
            </a:scene3d>
            <a:sp3d extrusionH="57150">
              <a:bevelT h="25400" prst="softRound"/>
            </a:sp3d>
          </a:bodyPr>
          <a:lstStyle/>
          <a:p>
            <a:r>
              <a:rPr lang="en-US" sz="4000" b="1" spc="150" dirty="0">
                <a:ln w="11430"/>
                <a:solidFill>
                  <a:schemeClr val="accent4">
                    <a:lumMod val="75000"/>
                  </a:schemeClr>
                </a:solidFill>
                <a:effectLst>
                  <a:outerShdw blurRad="25400" algn="tl" rotWithShape="0">
                    <a:srgbClr val="000000">
                      <a:alpha val="43000"/>
                    </a:srgbClr>
                  </a:outerShdw>
                </a:effectLst>
                <a:latin typeface="Papyrus" panose="03070502060502030205" pitchFamily="66" charset="0"/>
              </a:rPr>
              <a:t>From Hebrews: </a:t>
            </a:r>
            <a:r>
              <a:rPr lang="en-US" sz="4000" b="1" cap="none" spc="150" dirty="0">
                <a:ln w="11430"/>
                <a:solidFill>
                  <a:schemeClr val="accent4">
                    <a:lumMod val="75000"/>
                  </a:schemeClr>
                </a:solidFill>
                <a:effectLst>
                  <a:outerShdw blurRad="25400" algn="tl" rotWithShape="0">
                    <a:srgbClr val="000000">
                      <a:alpha val="43000"/>
                    </a:srgbClr>
                  </a:outerShdw>
                </a:effectLst>
                <a:latin typeface="Papyrus" panose="03070502060502030205" pitchFamily="66" charset="0"/>
              </a:rPr>
              <a:t>The Son is </a:t>
            </a:r>
            <a:r>
              <a:rPr lang="en-US" sz="4000" b="1" cap="none" spc="150" dirty="0">
                <a:ln w="11430"/>
                <a:solidFill>
                  <a:srgbClr val="00B0F0"/>
                </a:solidFill>
                <a:effectLst>
                  <a:outerShdw blurRad="25400" algn="tl" rotWithShape="0">
                    <a:srgbClr val="000000">
                      <a:alpha val="43000"/>
                    </a:srgbClr>
                  </a:outerShdw>
                </a:effectLst>
                <a:latin typeface="Papyrus" panose="03070502060502030205" pitchFamily="66" charset="0"/>
              </a:rPr>
              <a:t>Yahusha</a:t>
            </a:r>
            <a:r>
              <a:rPr lang="en-US" sz="4000" b="1" cap="none" spc="150" dirty="0">
                <a:ln w="11430"/>
                <a:solidFill>
                  <a:schemeClr val="accent4">
                    <a:lumMod val="75000"/>
                  </a:schemeClr>
                </a:solidFill>
                <a:effectLst>
                  <a:outerShdw blurRad="25400" algn="tl" rotWithShape="0">
                    <a:srgbClr val="000000">
                      <a:alpha val="43000"/>
                    </a:srgbClr>
                  </a:outerShdw>
                </a:effectLst>
                <a:latin typeface="Papyrus" panose="03070502060502030205" pitchFamily="66" charset="0"/>
              </a:rPr>
              <a:t>!</a:t>
            </a:r>
          </a:p>
        </p:txBody>
      </p:sp>
      <p:sp>
        <p:nvSpPr>
          <p:cNvPr id="11" name="Sun 10">
            <a:extLst>
              <a:ext uri="{FF2B5EF4-FFF2-40B4-BE49-F238E27FC236}">
                <a16:creationId xmlns:a16="http://schemas.microsoft.com/office/drawing/2014/main" id="{B2EA2131-A246-32B0-7206-9DF2F0983450}"/>
              </a:ext>
            </a:extLst>
          </p:cNvPr>
          <p:cNvSpPr/>
          <p:nvPr/>
        </p:nvSpPr>
        <p:spPr>
          <a:xfrm>
            <a:off x="11626727" y="86272"/>
            <a:ext cx="508000" cy="473193"/>
          </a:xfrm>
          <a:prstGeom prst="sun">
            <a:avLst>
              <a:gd name="adj" fmla="val 27118"/>
            </a:avLst>
          </a:prstGeom>
          <a:solidFill>
            <a:schemeClr val="accent4">
              <a:lumMod val="60000"/>
              <a:lumOff val="40000"/>
            </a:schemeClr>
          </a:solidFill>
          <a:ln>
            <a:solidFill>
              <a:schemeClr val="accent2">
                <a:lumMod val="5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31322400"/>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BC9EFE1-D8CB-4668-9980-DB108327A7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20431" y="0"/>
            <a:ext cx="6271569"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7CBAE1BD-B8E4-4029-8AA2-C77E4FED986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cstate="email">
            <a:extLst>
              <a:ext uri="{28A0092B-C50C-407E-A947-70E740481C1C}">
                <a14:useLocalDpi xmlns:a14="http://schemas.microsoft.com/office/drawing/2010/main"/>
              </a:ext>
            </a:extLst>
          </a:blip>
          <a:stretch>
            <a:fillRect/>
          </a:stretch>
        </p:blipFill>
        <p:spPr>
          <a:xfrm flipH="1">
            <a:off x="0" y="0"/>
            <a:ext cx="12192000" cy="6858000"/>
          </a:xfrm>
          <a:prstGeom prst="rect">
            <a:avLst/>
          </a:prstGeom>
        </p:spPr>
      </p:pic>
      <p:sp>
        <p:nvSpPr>
          <p:cNvPr id="7" name="TextBox 6">
            <a:extLst>
              <a:ext uri="{FF2B5EF4-FFF2-40B4-BE49-F238E27FC236}">
                <a16:creationId xmlns:a16="http://schemas.microsoft.com/office/drawing/2014/main" id="{3523D019-142D-4042-9BA0-DA81FCF8D2A9}"/>
              </a:ext>
            </a:extLst>
          </p:cNvPr>
          <p:cNvSpPr txBox="1"/>
          <p:nvPr/>
        </p:nvSpPr>
        <p:spPr>
          <a:xfrm>
            <a:off x="51622" y="348341"/>
            <a:ext cx="6610672" cy="2380343"/>
          </a:xfrm>
          <a:prstGeom prst="rect">
            <a:avLst/>
          </a:prstGeom>
          <a:noFill/>
          <a:ln>
            <a:noFill/>
          </a:ln>
          <a:effectLst/>
        </p:spPr>
        <p:txBody>
          <a:bodyPr vert="horz" lIns="91440" tIns="45720" rIns="91440" bIns="45720" rtlCol="0" anchor="t">
            <a:noAutofit/>
            <a:sp3d extrusionH="57150">
              <a:bevelT w="38100" h="38100"/>
            </a:sp3d>
          </a:bodyPr>
          <a:lstStyle/>
          <a:p>
            <a:pPr algn="ctr">
              <a:lnSpc>
                <a:spcPct val="90000"/>
              </a:lnSpc>
              <a:spcBef>
                <a:spcPct val="0"/>
              </a:spcBef>
              <a:spcAft>
                <a:spcPts val="600"/>
              </a:spcAft>
            </a:pPr>
            <a:r>
              <a:rPr lang="en-US" sz="4000" dirty="0">
                <a:solidFill>
                  <a:srgbClr val="002060"/>
                </a:solidFill>
                <a:latin typeface="Papyrus" panose="03070502060502030205" pitchFamily="66" charset="0"/>
                <a:ea typeface="+mj-ea"/>
                <a:cs typeface="Arial" panose="020B0604020202020204" pitchFamily="34" charset="0"/>
              </a:rPr>
              <a:t>Why is the </a:t>
            </a:r>
            <a:br>
              <a:rPr lang="en-US" sz="4000" dirty="0">
                <a:solidFill>
                  <a:srgbClr val="002060"/>
                </a:solidFill>
                <a:latin typeface="Papyrus" panose="03070502060502030205" pitchFamily="66" charset="0"/>
                <a:ea typeface="+mj-ea"/>
                <a:cs typeface="Arial" panose="020B0604020202020204" pitchFamily="34" charset="0"/>
              </a:rPr>
            </a:br>
            <a:r>
              <a:rPr lang="en-US" sz="4000" b="1" dirty="0">
                <a:solidFill>
                  <a:srgbClr val="441D61"/>
                </a:solidFill>
                <a:latin typeface="Papyrus" panose="03070502060502030205" pitchFamily="66" charset="0"/>
                <a:ea typeface="+mj-ea"/>
                <a:cs typeface="Arial" panose="020B0604020202020204" pitchFamily="34" charset="0"/>
              </a:rPr>
              <a:t>Melki-</a:t>
            </a:r>
            <a:r>
              <a:rPr lang="en-US" sz="4000" b="1" dirty="0" err="1">
                <a:solidFill>
                  <a:srgbClr val="441D61"/>
                </a:solidFill>
                <a:latin typeface="Papyrus" panose="03070502060502030205" pitchFamily="66" charset="0"/>
                <a:ea typeface="+mj-ea"/>
                <a:cs typeface="Arial" panose="020B0604020202020204" pitchFamily="34" charset="0"/>
              </a:rPr>
              <a:t>Tzedeq</a:t>
            </a:r>
            <a:r>
              <a:rPr lang="en-US" sz="4000" b="1" dirty="0">
                <a:solidFill>
                  <a:srgbClr val="441D61"/>
                </a:solidFill>
                <a:latin typeface="Papyrus" panose="03070502060502030205" pitchFamily="66" charset="0"/>
                <a:ea typeface="+mj-ea"/>
                <a:cs typeface="Arial" panose="020B0604020202020204" pitchFamily="34" charset="0"/>
              </a:rPr>
              <a:t> Priesthood </a:t>
            </a:r>
            <a:br>
              <a:rPr lang="en-US" sz="4000" b="1" dirty="0">
                <a:solidFill>
                  <a:srgbClr val="441D61"/>
                </a:solidFill>
                <a:latin typeface="Papyrus" panose="03070502060502030205" pitchFamily="66" charset="0"/>
                <a:ea typeface="+mj-ea"/>
                <a:cs typeface="Arial" panose="020B0604020202020204" pitchFamily="34" charset="0"/>
              </a:rPr>
            </a:br>
            <a:r>
              <a:rPr lang="en-US" sz="4000" dirty="0">
                <a:solidFill>
                  <a:srgbClr val="002060"/>
                </a:solidFill>
                <a:latin typeface="Papyrus" panose="03070502060502030205" pitchFamily="66" charset="0"/>
                <a:ea typeface="+mj-ea"/>
                <a:cs typeface="Arial" panose="020B0604020202020204" pitchFamily="34" charset="0"/>
              </a:rPr>
              <a:t>so relevant and important </a:t>
            </a:r>
            <a:br>
              <a:rPr lang="en-US" sz="4000" dirty="0">
                <a:solidFill>
                  <a:srgbClr val="002060"/>
                </a:solidFill>
                <a:latin typeface="Papyrus" panose="03070502060502030205" pitchFamily="66" charset="0"/>
                <a:ea typeface="+mj-ea"/>
                <a:cs typeface="Arial" panose="020B0604020202020204" pitchFamily="34" charset="0"/>
              </a:rPr>
            </a:br>
            <a:r>
              <a:rPr lang="en-US" sz="4000" dirty="0">
                <a:solidFill>
                  <a:srgbClr val="002060"/>
                </a:solidFill>
                <a:latin typeface="Papyrus" panose="03070502060502030205" pitchFamily="66" charset="0"/>
                <a:ea typeface="+mj-ea"/>
                <a:cs typeface="Arial" panose="020B0604020202020204" pitchFamily="34" charset="0"/>
              </a:rPr>
              <a:t>for us today?</a:t>
            </a:r>
          </a:p>
        </p:txBody>
      </p:sp>
      <p:sp>
        <p:nvSpPr>
          <p:cNvPr id="16" name="Freeform 49">
            <a:extLst>
              <a:ext uri="{FF2B5EF4-FFF2-40B4-BE49-F238E27FC236}">
                <a16:creationId xmlns:a16="http://schemas.microsoft.com/office/drawing/2014/main" id="{77DA6D33-2D62-458C-BF5D-DBF612FD55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713915" y="590635"/>
            <a:ext cx="5478085" cy="6276841"/>
          </a:xfrm>
          <a:custGeom>
            <a:avLst/>
            <a:gdLst>
              <a:gd name="connsiteX0" fmla="*/ 2178155 w 5478085"/>
              <a:gd name="connsiteY0" fmla="*/ 0 h 6276841"/>
              <a:gd name="connsiteX1" fmla="*/ 5478085 w 5478085"/>
              <a:gd name="connsiteY1" fmla="*/ 3299930 h 6276841"/>
              <a:gd name="connsiteX2" fmla="*/ 3751098 w 5478085"/>
              <a:gd name="connsiteY2" fmla="*/ 6201577 h 6276841"/>
              <a:gd name="connsiteX3" fmla="*/ 3594858 w 5478085"/>
              <a:gd name="connsiteY3" fmla="*/ 6276841 h 6276841"/>
              <a:gd name="connsiteX4" fmla="*/ 761453 w 5478085"/>
              <a:gd name="connsiteY4" fmla="*/ 6276841 h 6276841"/>
              <a:gd name="connsiteX5" fmla="*/ 605213 w 5478085"/>
              <a:gd name="connsiteY5" fmla="*/ 6201577 h 6276841"/>
              <a:gd name="connsiteX6" fmla="*/ 79093 w 5478085"/>
              <a:gd name="connsiteY6" fmla="*/ 5846317 h 6276841"/>
              <a:gd name="connsiteX7" fmla="*/ 0 w 5478085"/>
              <a:gd name="connsiteY7" fmla="*/ 5774432 h 6276841"/>
              <a:gd name="connsiteX8" fmla="*/ 0 w 5478085"/>
              <a:gd name="connsiteY8" fmla="*/ 825429 h 6276841"/>
              <a:gd name="connsiteX9" fmla="*/ 79093 w 5478085"/>
              <a:gd name="connsiteY9" fmla="*/ 753544 h 6276841"/>
              <a:gd name="connsiteX10" fmla="*/ 2178155 w 5478085"/>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78085" h="6276841">
                <a:moveTo>
                  <a:pt x="2178155" y="0"/>
                </a:moveTo>
                <a:cubicBezTo>
                  <a:pt x="4000656" y="0"/>
                  <a:pt x="5478085" y="1477429"/>
                  <a:pt x="5478085" y="3299930"/>
                </a:cubicBezTo>
                <a:cubicBezTo>
                  <a:pt x="5478085" y="4552900"/>
                  <a:pt x="4779769" y="5642769"/>
                  <a:pt x="3751098" y="6201577"/>
                </a:cubicBezTo>
                <a:lnTo>
                  <a:pt x="3594858" y="6276841"/>
                </a:lnTo>
                <a:lnTo>
                  <a:pt x="761453" y="6276841"/>
                </a:lnTo>
                <a:lnTo>
                  <a:pt x="605213" y="6201577"/>
                </a:lnTo>
                <a:cubicBezTo>
                  <a:pt x="418182" y="6099975"/>
                  <a:pt x="242071" y="5980818"/>
                  <a:pt x="79093" y="5846317"/>
                </a:cubicBezTo>
                <a:lnTo>
                  <a:pt x="0" y="5774432"/>
                </a:lnTo>
                <a:lnTo>
                  <a:pt x="0" y="825429"/>
                </a:lnTo>
                <a:lnTo>
                  <a:pt x="79093" y="753544"/>
                </a:lnTo>
                <a:cubicBezTo>
                  <a:pt x="649516" y="282789"/>
                  <a:pt x="1380811" y="0"/>
                  <a:pt x="2178155"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accent3"/>
                </a:gs>
                <a:gs pos="100000">
                  <a:schemeClr val="accent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 name="Picture 2">
            <a:extLst>
              <a:ext uri="{FF2B5EF4-FFF2-40B4-BE49-F238E27FC236}">
                <a16:creationId xmlns:a16="http://schemas.microsoft.com/office/drawing/2014/main" id="{31C2D5F6-FC32-4817-A9F2-E3AAFAD9F7FF}"/>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7247615" y="760562"/>
            <a:ext cx="4457000" cy="6097438"/>
          </a:xfrm>
          <a:custGeom>
            <a:avLst/>
            <a:gdLst/>
            <a:ahLst/>
            <a:cxnLst/>
            <a:rect l="l" t="t" r="r" b="b"/>
            <a:pathLst>
              <a:path w="5298683" h="6097438">
                <a:moveTo>
                  <a:pt x="3120528" y="0"/>
                </a:moveTo>
                <a:cubicBezTo>
                  <a:pt x="3874524" y="0"/>
                  <a:pt x="4566062" y="267415"/>
                  <a:pt x="5105473" y="712577"/>
                </a:cubicBezTo>
                <a:lnTo>
                  <a:pt x="5298683" y="888178"/>
                </a:lnTo>
                <a:lnTo>
                  <a:pt x="5298683" y="5352876"/>
                </a:lnTo>
                <a:lnTo>
                  <a:pt x="5105473" y="5528477"/>
                </a:lnTo>
                <a:cubicBezTo>
                  <a:pt x="4874296" y="5719261"/>
                  <a:pt x="4615179" y="5877397"/>
                  <a:pt x="4335177" y="5995828"/>
                </a:cubicBezTo>
                <a:lnTo>
                  <a:pt x="4057556" y="6097438"/>
                </a:lnTo>
                <a:lnTo>
                  <a:pt x="2183499" y="6097438"/>
                </a:lnTo>
                <a:lnTo>
                  <a:pt x="1905878" y="5995828"/>
                </a:lnTo>
                <a:cubicBezTo>
                  <a:pt x="785873" y="5522106"/>
                  <a:pt x="0" y="4413092"/>
                  <a:pt x="0" y="3120527"/>
                </a:cubicBezTo>
                <a:cubicBezTo>
                  <a:pt x="0" y="1397108"/>
                  <a:pt x="1397108" y="0"/>
                  <a:pt x="3120528" y="0"/>
                </a:cubicBezTo>
                <a:close/>
              </a:path>
            </a:pathLst>
          </a:custGeom>
          <a:scene3d>
            <a:camera prst="orthographicFront"/>
            <a:lightRig rig="threePt" dir="t"/>
          </a:scene3d>
          <a:sp3d>
            <a:bevelT/>
          </a:sp3d>
        </p:spPr>
      </p:pic>
      <p:sp>
        <p:nvSpPr>
          <p:cNvPr id="9" name="Slide Number Placeholder 1"/>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85F3E72-97D8-4E0E-8DB2-A67F030E614A}" type="slidenum">
              <a:rPr lang="en-US" smtClean="0">
                <a:solidFill>
                  <a:schemeClr val="tx1"/>
                </a:solidFill>
              </a:rPr>
              <a:pPr/>
              <a:t>31</a:t>
            </a:fld>
            <a:endParaRPr lang="en-US" dirty="0">
              <a:solidFill>
                <a:schemeClr val="tx1"/>
              </a:solidFill>
            </a:endParaRPr>
          </a:p>
        </p:txBody>
      </p:sp>
      <p:sp>
        <p:nvSpPr>
          <p:cNvPr id="2" name="TextBox 1">
            <a:extLst>
              <a:ext uri="{FF2B5EF4-FFF2-40B4-BE49-F238E27FC236}">
                <a16:creationId xmlns:a16="http://schemas.microsoft.com/office/drawing/2014/main" id="{9A86E0E6-E62F-A780-2E1E-5EFB41DE9F5A}"/>
              </a:ext>
            </a:extLst>
          </p:cNvPr>
          <p:cNvSpPr txBox="1"/>
          <p:nvPr/>
        </p:nvSpPr>
        <p:spPr>
          <a:xfrm>
            <a:off x="487385" y="3077025"/>
            <a:ext cx="5257838" cy="3091546"/>
          </a:xfrm>
          <a:prstGeom prst="roundRect">
            <a:avLst/>
          </a:prstGeom>
          <a:solidFill>
            <a:srgbClr val="5F75C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lIns="91440" tIns="45720" rIns="91440" bIns="45720" rtlCol="0" anchor="t">
            <a:noAutofit/>
            <a:sp3d extrusionH="57150">
              <a:bevelT w="38100" h="38100"/>
            </a:sp3d>
          </a:bodyPr>
          <a:lstStyle/>
          <a:p>
            <a:pPr algn="ctr">
              <a:lnSpc>
                <a:spcPct val="90000"/>
              </a:lnSpc>
              <a:spcBef>
                <a:spcPct val="0"/>
              </a:spcBef>
              <a:spcAft>
                <a:spcPts val="600"/>
              </a:spcAft>
            </a:pPr>
            <a:r>
              <a:rPr lang="en-US" sz="4000" dirty="0">
                <a:solidFill>
                  <a:schemeClr val="bg1"/>
                </a:solidFill>
                <a:latin typeface="Comic Sans MS" panose="030F0702030302020204" pitchFamily="66" charset="0"/>
                <a:ea typeface="+mj-ea"/>
                <a:cs typeface="Arial" panose="020B0604020202020204" pitchFamily="34" charset="0"/>
              </a:rPr>
              <a:t>For His people to be chosen as a “royal priesthood” they must be under </a:t>
            </a:r>
            <a:br>
              <a:rPr lang="en-US" sz="4000" dirty="0">
                <a:solidFill>
                  <a:schemeClr val="bg1"/>
                </a:solidFill>
                <a:latin typeface="Comic Sans MS" panose="030F0702030302020204" pitchFamily="66" charset="0"/>
                <a:ea typeface="+mj-ea"/>
                <a:cs typeface="Arial" panose="020B0604020202020204" pitchFamily="34" charset="0"/>
              </a:rPr>
            </a:br>
            <a:r>
              <a:rPr lang="en-US" sz="4000" dirty="0">
                <a:solidFill>
                  <a:schemeClr val="bg1"/>
                </a:solidFill>
                <a:latin typeface="Comic Sans MS" panose="030F0702030302020204" pitchFamily="66" charset="0"/>
                <a:ea typeface="+mj-ea"/>
                <a:cs typeface="Arial" panose="020B0604020202020204" pitchFamily="34" charset="0"/>
              </a:rPr>
              <a:t>a High Priest. </a:t>
            </a:r>
          </a:p>
        </p:txBody>
      </p:sp>
      <p:sp>
        <p:nvSpPr>
          <p:cNvPr id="4" name="Sun 3">
            <a:extLst>
              <a:ext uri="{FF2B5EF4-FFF2-40B4-BE49-F238E27FC236}">
                <a16:creationId xmlns:a16="http://schemas.microsoft.com/office/drawing/2014/main" id="{BE395C4A-F3C2-B299-DEAC-6F960F07AB8B}"/>
              </a:ext>
            </a:extLst>
          </p:cNvPr>
          <p:cNvSpPr/>
          <p:nvPr/>
        </p:nvSpPr>
        <p:spPr>
          <a:xfrm>
            <a:off x="11626727" y="86272"/>
            <a:ext cx="508000" cy="473193"/>
          </a:xfrm>
          <a:prstGeom prst="sun">
            <a:avLst>
              <a:gd name="adj" fmla="val 27118"/>
            </a:avLst>
          </a:prstGeom>
          <a:solidFill>
            <a:schemeClr val="accent4">
              <a:lumMod val="60000"/>
              <a:lumOff val="40000"/>
            </a:schemeClr>
          </a:solidFill>
          <a:ln>
            <a:solidFill>
              <a:schemeClr val="accent2">
                <a:lumMod val="5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80946022"/>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10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40000"/>
                <a:lumOff val="60000"/>
                <a:alpha val="40000"/>
              </a:schemeClr>
            </a:gs>
            <a:gs pos="33000">
              <a:schemeClr val="accent4">
                <a:lumMod val="47000"/>
                <a:lumOff val="53000"/>
                <a:alpha val="46000"/>
              </a:schemeClr>
            </a:gs>
            <a:gs pos="74000">
              <a:schemeClr val="accent1">
                <a:lumMod val="45000"/>
                <a:lumOff val="55000"/>
                <a:alpha val="53000"/>
              </a:schemeClr>
            </a:gs>
            <a:gs pos="100000">
              <a:srgbClr val="FF0000">
                <a:alpha val="19000"/>
              </a:srgbClr>
            </a:gs>
          </a:gsLst>
          <a:lin ang="5400000" scaled="1"/>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610599" y="6356350"/>
            <a:ext cx="3483077" cy="365125"/>
          </a:xfrm>
        </p:spPr>
        <p:txBody>
          <a:bodyPr/>
          <a:lstStyle/>
          <a:p>
            <a:fld id="{385F3E72-97D8-4E0E-8DB2-A67F030E614A}" type="slidenum">
              <a:rPr lang="en-US" smtClean="0">
                <a:solidFill>
                  <a:schemeClr val="tx1"/>
                </a:solidFill>
              </a:rPr>
              <a:t>32</a:t>
            </a:fld>
            <a:endParaRPr lang="en-US" dirty="0">
              <a:solidFill>
                <a:schemeClr val="tx1"/>
              </a:solidFill>
            </a:endParaRPr>
          </a:p>
        </p:txBody>
      </p:sp>
      <p:pic>
        <p:nvPicPr>
          <p:cNvPr id="3" name="Picture 3" descr="C:\Users\Rae\Desktop\Horn with bkgd.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4790" y="1513551"/>
            <a:ext cx="6866890" cy="3825838"/>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9" name="Right Arrow 8"/>
          <p:cNvSpPr/>
          <p:nvPr/>
        </p:nvSpPr>
        <p:spPr>
          <a:xfrm>
            <a:off x="1640115" y="55672"/>
            <a:ext cx="4484913" cy="1457879"/>
          </a:xfrm>
          <a:prstGeom prst="rightArrow">
            <a:avLst>
              <a:gd name="adj1" fmla="val 71455"/>
              <a:gd name="adj2" fmla="val 50000"/>
            </a:avLst>
          </a:prstGeom>
          <a:gradFill flip="none" rotWithShape="1">
            <a:gsLst>
              <a:gs pos="0">
                <a:schemeClr val="accent2">
                  <a:lumMod val="40000"/>
                  <a:lumOff val="60000"/>
                  <a:alpha val="4000"/>
                </a:schemeClr>
              </a:gs>
              <a:gs pos="33000">
                <a:schemeClr val="accent4">
                  <a:lumMod val="47000"/>
                  <a:lumOff val="53000"/>
                  <a:alpha val="46000"/>
                </a:schemeClr>
              </a:gs>
              <a:gs pos="74000">
                <a:schemeClr val="accent1">
                  <a:lumMod val="45000"/>
                  <a:lumOff val="55000"/>
                  <a:alpha val="53000"/>
                </a:schemeClr>
              </a:gs>
              <a:gs pos="100000">
                <a:srgbClr val="FF0000">
                  <a:alpha val="19000"/>
                </a:srgbClr>
              </a:gs>
            </a:gsLst>
            <a:lin ang="0" scaled="1"/>
            <a:tileRect/>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dirty="0">
                <a:ln w="11430"/>
                <a:solidFill>
                  <a:srgbClr val="7F4141"/>
                </a:solidFill>
                <a:effectLst>
                  <a:outerShdw blurRad="50800" dist="39000" dir="5460000" algn="tl">
                    <a:srgbClr val="000000">
                      <a:alpha val="38000"/>
                    </a:srgbClr>
                  </a:outerShdw>
                </a:effectLst>
                <a:latin typeface="Matura MT Script Capitals" pitchFamily="66" charset="0"/>
              </a:rPr>
              <a:t> </a:t>
            </a:r>
            <a:r>
              <a:rPr lang="en-US" sz="4400" b="1" dirty="0">
                <a:ln w="11430"/>
                <a:solidFill>
                  <a:srgbClr val="00B0F0"/>
                </a:solidFill>
                <a:effectLst>
                  <a:outerShdw blurRad="50800" dist="39000" dir="5460000" algn="tl">
                    <a:srgbClr val="000000">
                      <a:alpha val="38000"/>
                    </a:srgbClr>
                  </a:outerShdw>
                </a:effectLst>
                <a:latin typeface="Matura MT Script Capitals" pitchFamily="66" charset="0"/>
              </a:rPr>
              <a:t>Question </a:t>
            </a:r>
            <a:r>
              <a:rPr lang="en-US" sz="4400" b="1" dirty="0">
                <a:ln w="11430"/>
                <a:solidFill>
                  <a:srgbClr val="C00000"/>
                </a:solidFill>
                <a:effectLst>
                  <a:outerShdw blurRad="50800" dist="39000" dir="5460000" algn="tl">
                    <a:srgbClr val="000000">
                      <a:alpha val="38000"/>
                    </a:srgbClr>
                  </a:outerShdw>
                </a:effectLst>
                <a:latin typeface="Matura MT Script Capitals" pitchFamily="66" charset="0"/>
              </a:rPr>
              <a:t>#3</a:t>
            </a:r>
          </a:p>
        </p:txBody>
      </p:sp>
      <p:pic>
        <p:nvPicPr>
          <p:cNvPr id="7" name="Picture 6">
            <a:extLst>
              <a:ext uri="{FF2B5EF4-FFF2-40B4-BE49-F238E27FC236}">
                <a16:creationId xmlns:a16="http://schemas.microsoft.com/office/drawing/2014/main" id="{BAD15CF1-7402-4CF4-B7AD-65E8B31BBFA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33830" y="120970"/>
            <a:ext cx="1524000" cy="1524000"/>
          </a:xfrm>
          <a:prstGeom prst="ellipse">
            <a:avLst/>
          </a:prstGeom>
          <a:ln>
            <a:noFill/>
          </a:ln>
          <a:effectLst>
            <a:softEdge rad="112500"/>
          </a:effectLst>
        </p:spPr>
      </p:pic>
      <p:sp>
        <p:nvSpPr>
          <p:cNvPr id="8" name="TextBox 7">
            <a:extLst>
              <a:ext uri="{FF2B5EF4-FFF2-40B4-BE49-F238E27FC236}">
                <a16:creationId xmlns:a16="http://schemas.microsoft.com/office/drawing/2014/main" id="{3523D019-142D-4042-9BA0-DA81FCF8D2A9}"/>
              </a:ext>
            </a:extLst>
          </p:cNvPr>
          <p:cNvSpPr txBox="1"/>
          <p:nvPr/>
        </p:nvSpPr>
        <p:spPr>
          <a:xfrm>
            <a:off x="4572001" y="1154406"/>
            <a:ext cx="7590971" cy="3785652"/>
          </a:xfrm>
          <a:prstGeom prst="rect">
            <a:avLst/>
          </a:prstGeom>
          <a:noFill/>
        </p:spPr>
        <p:txBody>
          <a:bodyPr wrap="square" rtlCol="0">
            <a:spAutoFit/>
            <a:scene3d>
              <a:camera prst="orthographicFront"/>
              <a:lightRig rig="threePt" dir="t"/>
            </a:scene3d>
            <a:sp3d extrusionH="57150">
              <a:bevelT w="38100" h="38100"/>
            </a:sp3d>
          </a:bodyPr>
          <a:lstStyle/>
          <a:p>
            <a:pPr lvl="0" algn="ctr">
              <a:defRPr/>
            </a:pPr>
            <a:r>
              <a:rPr kumimoji="0" lang="en-US" sz="4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800" b="1" i="0" u="none" strike="noStrike" kern="1200" cap="none" spc="0" normalizeH="0" baseline="0" noProof="0" dirty="0">
                <a:ln>
                  <a:noFill/>
                </a:ln>
                <a:solidFill>
                  <a:srgbClr val="0070C0"/>
                </a:solidFill>
                <a:effectLst/>
                <a:uLnTx/>
                <a:uFillTx/>
                <a:latin typeface="Comic Sans MS" panose="030F0702030302020204" pitchFamily="66" charset="0"/>
                <a:cs typeface="Arial" panose="020B0604020202020204" pitchFamily="34" charset="0"/>
              </a:rPr>
              <a:t>Who was </a:t>
            </a:r>
            <a:br>
              <a:rPr kumimoji="0" lang="en-US" sz="4800" b="1" i="0" u="none" strike="noStrike" kern="1200" cap="none" spc="0" normalizeH="0" baseline="0" noProof="0" dirty="0">
                <a:ln>
                  <a:noFill/>
                </a:ln>
                <a:solidFill>
                  <a:srgbClr val="0070C0"/>
                </a:solidFill>
                <a:effectLst/>
                <a:uLnTx/>
                <a:uFillTx/>
                <a:latin typeface="Comic Sans MS" panose="030F0702030302020204" pitchFamily="66" charset="0"/>
                <a:cs typeface="Arial" panose="020B0604020202020204" pitchFamily="34" charset="0"/>
              </a:rPr>
            </a:br>
            <a:r>
              <a:rPr kumimoji="0" lang="en-US" sz="4800" b="1" i="0" u="none" strike="noStrike" kern="1200" cap="none" spc="0" normalizeH="0" baseline="0" noProof="0" dirty="0">
                <a:ln>
                  <a:noFill/>
                </a:ln>
                <a:solidFill>
                  <a:srgbClr val="441D61"/>
                </a:solidFill>
                <a:effectLst/>
                <a:uLnTx/>
                <a:uFillTx/>
                <a:latin typeface="Comic Sans MS" panose="030F0702030302020204" pitchFamily="66" charset="0"/>
                <a:cs typeface="Arial" panose="020B0604020202020204" pitchFamily="34" charset="0"/>
              </a:rPr>
              <a:t>Melki-</a:t>
            </a:r>
            <a:r>
              <a:rPr kumimoji="0" lang="en-US" sz="4800" b="1" i="0" u="none" strike="noStrike" kern="1200" cap="none" spc="0" normalizeH="0" baseline="0" noProof="0" dirty="0" err="1">
                <a:ln>
                  <a:noFill/>
                </a:ln>
                <a:solidFill>
                  <a:srgbClr val="441D61"/>
                </a:solidFill>
                <a:effectLst/>
                <a:uLnTx/>
                <a:uFillTx/>
                <a:latin typeface="Comic Sans MS" panose="030F0702030302020204" pitchFamily="66" charset="0"/>
                <a:cs typeface="Arial" panose="020B0604020202020204" pitchFamily="34" charset="0"/>
              </a:rPr>
              <a:t>Tzedeq</a:t>
            </a:r>
            <a:r>
              <a:rPr kumimoji="0" lang="en-US" sz="4800" b="1" i="0" u="none" strike="noStrike" kern="1200" cap="none" spc="0" normalizeH="0" baseline="0" noProof="0" dirty="0">
                <a:ln>
                  <a:noFill/>
                </a:ln>
                <a:solidFill>
                  <a:srgbClr val="441D61"/>
                </a:solidFill>
                <a:effectLst/>
                <a:uLnTx/>
                <a:uFillTx/>
                <a:latin typeface="Comic Sans MS" panose="030F0702030302020204" pitchFamily="66" charset="0"/>
                <a:cs typeface="Arial" panose="020B0604020202020204" pitchFamily="34" charset="0"/>
              </a:rPr>
              <a:t>, </a:t>
            </a:r>
            <a:br>
              <a:rPr kumimoji="0" lang="en-US" sz="4800" b="1" i="0" u="none" strike="noStrike" kern="1200" cap="none" spc="0" normalizeH="0" baseline="0" noProof="0" dirty="0">
                <a:ln>
                  <a:noFill/>
                </a:ln>
                <a:solidFill>
                  <a:srgbClr val="441D61"/>
                </a:solidFill>
                <a:effectLst/>
                <a:uLnTx/>
                <a:uFillTx/>
                <a:latin typeface="Comic Sans MS" panose="030F0702030302020204" pitchFamily="66" charset="0"/>
                <a:cs typeface="Arial" panose="020B0604020202020204" pitchFamily="34" charset="0"/>
              </a:rPr>
            </a:br>
            <a:r>
              <a:rPr lang="en-US" sz="4800" b="1" dirty="0">
                <a:solidFill>
                  <a:srgbClr val="0070C0"/>
                </a:solidFill>
                <a:latin typeface="Comic Sans MS" panose="030F0702030302020204" pitchFamily="66" charset="0"/>
                <a:cs typeface="Arial" panose="020B0604020202020204" pitchFamily="34" charset="0"/>
              </a:rPr>
              <a:t>the King </a:t>
            </a:r>
            <a:r>
              <a:rPr kumimoji="0" lang="en-US" sz="4800" b="1" i="0" u="none" strike="noStrike" kern="1200" cap="none" spc="0" normalizeH="0" baseline="0" noProof="0" dirty="0">
                <a:ln>
                  <a:noFill/>
                </a:ln>
                <a:solidFill>
                  <a:srgbClr val="0070C0"/>
                </a:solidFill>
                <a:effectLst/>
                <a:uLnTx/>
                <a:uFillTx/>
                <a:latin typeface="Comic Sans MS" panose="030F0702030302020204" pitchFamily="66" charset="0"/>
                <a:cs typeface="Arial" panose="020B0604020202020204" pitchFamily="34" charset="0"/>
              </a:rPr>
              <a:t>of Salem, mentioned in</a:t>
            </a:r>
            <a:r>
              <a:rPr kumimoji="0" lang="en-US" sz="4800" b="1" i="0" u="none" strike="noStrike" kern="1200" cap="none" spc="0" normalizeH="0" noProof="0" dirty="0">
                <a:ln>
                  <a:noFill/>
                </a:ln>
                <a:solidFill>
                  <a:srgbClr val="0070C0"/>
                </a:solidFill>
                <a:effectLst/>
                <a:uLnTx/>
                <a:uFillTx/>
                <a:latin typeface="Comic Sans MS" panose="030F0702030302020204" pitchFamily="66" charset="0"/>
                <a:cs typeface="Arial" panose="020B0604020202020204" pitchFamily="34" charset="0"/>
              </a:rPr>
              <a:t> </a:t>
            </a:r>
            <a:br>
              <a:rPr kumimoji="0" lang="en-US" sz="4800" b="1" i="0" u="none" strike="noStrike" kern="1200" cap="none" spc="0" normalizeH="0" noProof="0" dirty="0">
                <a:ln>
                  <a:noFill/>
                </a:ln>
                <a:solidFill>
                  <a:srgbClr val="0070C0"/>
                </a:solidFill>
                <a:effectLst/>
                <a:uLnTx/>
                <a:uFillTx/>
                <a:latin typeface="Comic Sans MS" panose="030F0702030302020204" pitchFamily="66" charset="0"/>
                <a:cs typeface="Arial" panose="020B0604020202020204" pitchFamily="34" charset="0"/>
              </a:rPr>
            </a:br>
            <a:r>
              <a:rPr kumimoji="0" lang="en-US" sz="4800" b="1" i="0" u="none" strike="noStrike" kern="1200" cap="none" spc="0" normalizeH="0" noProof="0" dirty="0">
                <a:ln>
                  <a:noFill/>
                </a:ln>
                <a:solidFill>
                  <a:srgbClr val="0070C0"/>
                </a:solidFill>
                <a:effectLst/>
                <a:uLnTx/>
                <a:uFillTx/>
                <a:latin typeface="Comic Sans MS" panose="030F0702030302020204" pitchFamily="66" charset="0"/>
                <a:cs typeface="Arial" panose="020B0604020202020204" pitchFamily="34" charset="0"/>
              </a:rPr>
              <a:t>Gen 14:18</a:t>
            </a:r>
            <a:r>
              <a:rPr kumimoji="0" lang="en-US" sz="4800" b="1" i="0" u="none" strike="noStrike" kern="1200" cap="none" spc="0" normalizeH="0" baseline="0" noProof="0" dirty="0">
                <a:ln>
                  <a:noFill/>
                </a:ln>
                <a:solidFill>
                  <a:srgbClr val="0070C0"/>
                </a:solidFill>
                <a:effectLst/>
                <a:uLnTx/>
                <a:uFillTx/>
                <a:latin typeface="Comic Sans MS" panose="030F0702030302020204" pitchFamily="66" charset="0"/>
                <a:cs typeface="Arial" panose="020B0604020202020204" pitchFamily="34" charset="0"/>
              </a:rPr>
              <a:t>?</a:t>
            </a:r>
          </a:p>
        </p:txBody>
      </p:sp>
      <p:sp>
        <p:nvSpPr>
          <p:cNvPr id="11" name="TextBox 10">
            <a:extLst>
              <a:ext uri="{FF2B5EF4-FFF2-40B4-BE49-F238E27FC236}">
                <a16:creationId xmlns:a16="http://schemas.microsoft.com/office/drawing/2014/main" id="{3523D019-142D-4042-9BA0-DA81FCF8D2A9}"/>
              </a:ext>
            </a:extLst>
          </p:cNvPr>
          <p:cNvSpPr txBox="1"/>
          <p:nvPr/>
        </p:nvSpPr>
        <p:spPr>
          <a:xfrm>
            <a:off x="29028" y="4822669"/>
            <a:ext cx="12192000" cy="1938992"/>
          </a:xfrm>
          <a:prstGeom prst="rect">
            <a:avLst/>
          </a:prstGeom>
          <a:noFill/>
        </p:spPr>
        <p:txBody>
          <a:bodyPr wrap="square" rtlCol="0">
            <a:spAutoFit/>
            <a:scene3d>
              <a:camera prst="orthographicFront"/>
              <a:lightRig rig="threePt" dir="t"/>
            </a:scene3d>
            <a:sp3d extrusionH="57150">
              <a:bevelT w="38100" h="38100"/>
            </a:sp3d>
          </a:bodyPr>
          <a:lstStyle/>
          <a:p>
            <a:pPr lvl="0" algn="ctr">
              <a:defRPr/>
            </a:pPr>
            <a:r>
              <a:rPr kumimoji="0" lang="en-US" sz="4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lang="en-US" sz="3400" dirty="0">
                <a:solidFill>
                  <a:prstClr val="black"/>
                </a:solidFill>
                <a:latin typeface="Comic Sans MS" panose="030F0702030302020204" pitchFamily="66" charset="0"/>
                <a:cs typeface="Arial" panose="020B0604020202020204" pitchFamily="34" charset="0"/>
              </a:rPr>
              <a:t>“And </a:t>
            </a:r>
            <a:r>
              <a:rPr lang="en-US" sz="3400" b="1" dirty="0">
                <a:solidFill>
                  <a:srgbClr val="441D61"/>
                </a:solidFill>
                <a:latin typeface="Comic Sans MS" panose="030F0702030302020204" pitchFamily="66" charset="0"/>
                <a:cs typeface="Arial" panose="020B0604020202020204" pitchFamily="34" charset="0"/>
              </a:rPr>
              <a:t>Melki-</a:t>
            </a:r>
            <a:r>
              <a:rPr lang="en-US" sz="3400" b="1" dirty="0" err="1">
                <a:solidFill>
                  <a:srgbClr val="441D61"/>
                </a:solidFill>
                <a:latin typeface="Comic Sans MS" panose="030F0702030302020204" pitchFamily="66" charset="0"/>
                <a:cs typeface="Arial" panose="020B0604020202020204" pitchFamily="34" charset="0"/>
              </a:rPr>
              <a:t>Tzedeq</a:t>
            </a:r>
            <a:r>
              <a:rPr lang="en-US" sz="3400" dirty="0">
                <a:solidFill>
                  <a:prstClr val="black"/>
                </a:solidFill>
                <a:latin typeface="Comic Sans MS" panose="030F0702030302020204" pitchFamily="66" charset="0"/>
                <a:cs typeface="Arial" panose="020B0604020202020204" pitchFamily="34" charset="0"/>
              </a:rPr>
              <a:t> king of Salem </a:t>
            </a:r>
            <a:br>
              <a:rPr lang="en-US" sz="3400" dirty="0">
                <a:solidFill>
                  <a:prstClr val="black"/>
                </a:solidFill>
                <a:latin typeface="Comic Sans MS" panose="030F0702030302020204" pitchFamily="66" charset="0"/>
                <a:cs typeface="Arial" panose="020B0604020202020204" pitchFamily="34" charset="0"/>
              </a:rPr>
            </a:br>
            <a:r>
              <a:rPr lang="en-US" sz="3400" dirty="0">
                <a:solidFill>
                  <a:prstClr val="black"/>
                </a:solidFill>
                <a:latin typeface="Comic Sans MS" panose="030F0702030302020204" pitchFamily="66" charset="0"/>
                <a:cs typeface="Arial" panose="020B0604020202020204" pitchFamily="34" charset="0"/>
              </a:rPr>
              <a:t>brought forth bread and wine: </a:t>
            </a:r>
            <a:br>
              <a:rPr lang="en-US" sz="3400" dirty="0">
                <a:solidFill>
                  <a:prstClr val="black"/>
                </a:solidFill>
                <a:latin typeface="Comic Sans MS" panose="030F0702030302020204" pitchFamily="66" charset="0"/>
                <a:cs typeface="Arial" panose="020B0604020202020204" pitchFamily="34" charset="0"/>
              </a:rPr>
            </a:br>
            <a:r>
              <a:rPr lang="en-US" sz="3400" dirty="0">
                <a:solidFill>
                  <a:prstClr val="black"/>
                </a:solidFill>
                <a:latin typeface="Comic Sans MS" panose="030F0702030302020204" pitchFamily="66" charset="0"/>
                <a:cs typeface="Arial" panose="020B0604020202020204" pitchFamily="34" charset="0"/>
              </a:rPr>
              <a:t>and he was the priest of the most high Elohim.”  </a:t>
            </a:r>
            <a:r>
              <a:rPr lang="en-US" sz="2400" i="1" dirty="0">
                <a:solidFill>
                  <a:prstClr val="black"/>
                </a:solidFill>
                <a:latin typeface="Comic Sans MS" panose="030F0702030302020204" pitchFamily="66" charset="0"/>
                <a:cs typeface="Arial" panose="020B0604020202020204" pitchFamily="34" charset="0"/>
              </a:rPr>
              <a:t>KJV</a:t>
            </a:r>
            <a:endParaRPr lang="en-US" sz="3600" i="1" dirty="0">
              <a:solidFill>
                <a:prstClr val="black"/>
              </a:solidFill>
              <a:latin typeface="Comic Sans MS" panose="030F0702030302020204" pitchFamily="66" charset="0"/>
              <a:cs typeface="Arial" panose="020B0604020202020204" pitchFamily="34" charset="0"/>
            </a:endParaRPr>
          </a:p>
        </p:txBody>
      </p:sp>
    </p:spTree>
    <p:extLst>
      <p:ext uri="{BB962C8B-B14F-4D97-AF65-F5344CB8AC3E}">
        <p14:creationId xmlns:p14="http://schemas.microsoft.com/office/powerpoint/2010/main" val="36827014"/>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100000">
              <a:srgbClr val="FFFF00">
                <a:alpha val="32000"/>
              </a:srgbClr>
            </a:gs>
            <a:gs pos="86000">
              <a:srgbClr val="FDE2E2">
                <a:alpha val="46000"/>
              </a:srgbClr>
            </a:gs>
            <a:gs pos="61000">
              <a:srgbClr val="441D61">
                <a:alpha val="86000"/>
              </a:srgbClr>
            </a:gs>
          </a:gsLst>
          <a:lin ang="16200000" scaled="1"/>
        </a:gradFill>
        <a:effectLst/>
      </p:bgPr>
    </p:bg>
    <p:spTree>
      <p:nvGrpSpPr>
        <p:cNvPr id="1" name=""/>
        <p:cNvGrpSpPr/>
        <p:nvPr/>
      </p:nvGrpSpPr>
      <p:grpSpPr>
        <a:xfrm>
          <a:off x="0" y="0"/>
          <a:ext cx="0" cy="0"/>
          <a:chOff x="0" y="0"/>
          <a:chExt cx="0" cy="0"/>
        </a:xfrm>
      </p:grpSpPr>
      <p:pic>
        <p:nvPicPr>
          <p:cNvPr id="3" name="Picture 2" descr="A picture containing light&#10;&#10;Description automatically generated">
            <a:extLst>
              <a:ext uri="{FF2B5EF4-FFF2-40B4-BE49-F238E27FC236}">
                <a16:creationId xmlns:a16="http://schemas.microsoft.com/office/drawing/2014/main" id="{04306525-0F51-429C-A4B2-FC038809887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613361" y="399191"/>
            <a:ext cx="3768658" cy="2512439"/>
          </a:xfrm>
          <a:prstGeom prst="ellipse">
            <a:avLst/>
          </a:prstGeom>
          <a:ln w="63500" cap="rnd">
            <a:solidFill>
              <a:srgbClr val="333333"/>
            </a:solidFill>
          </a:ln>
          <a:effectLst>
            <a:glow rad="127000">
              <a:schemeClr val="bg2">
                <a:lumMod val="20000"/>
                <a:lumOff val="80000"/>
              </a:schemeClr>
            </a:glow>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 name="TextBox 3">
            <a:extLst>
              <a:ext uri="{FF2B5EF4-FFF2-40B4-BE49-F238E27FC236}">
                <a16:creationId xmlns:a16="http://schemas.microsoft.com/office/drawing/2014/main" id="{9BE5F934-1D9A-4540-9E41-F74B1935113D}"/>
              </a:ext>
            </a:extLst>
          </p:cNvPr>
          <p:cNvSpPr txBox="1"/>
          <p:nvPr/>
        </p:nvSpPr>
        <p:spPr>
          <a:xfrm>
            <a:off x="534210" y="653004"/>
            <a:ext cx="7403676" cy="2554545"/>
          </a:xfrm>
          <a:prstGeom prst="rect">
            <a:avLst/>
          </a:prstGeom>
          <a:noFill/>
        </p:spPr>
        <p:txBody>
          <a:bodyPr wrap="square" rtlCol="0">
            <a:spAutoFit/>
            <a:scene3d>
              <a:camera prst="orthographicFront"/>
              <a:lightRig rig="threePt" dir="t"/>
            </a:scene3d>
            <a:sp3d extrusionH="57150">
              <a:bevelT w="38100" h="38100"/>
            </a:sp3d>
          </a:bodyPr>
          <a:lstStyle/>
          <a:p>
            <a:r>
              <a:rPr lang="en-US" sz="3200" b="1" dirty="0">
                <a:solidFill>
                  <a:srgbClr val="7030A0"/>
                </a:solidFill>
              </a:rPr>
              <a:t>Hebrews 7:1-3  </a:t>
            </a:r>
            <a:r>
              <a:rPr lang="en-US" sz="3200" dirty="0">
                <a:solidFill>
                  <a:srgbClr val="441D61"/>
                </a:solidFill>
              </a:rPr>
              <a:t>“</a:t>
            </a:r>
            <a:r>
              <a:rPr lang="en-US" sz="3200" b="1" dirty="0">
                <a:solidFill>
                  <a:srgbClr val="441D61"/>
                </a:solidFill>
              </a:rPr>
              <a:t>For this </a:t>
            </a:r>
            <a:r>
              <a:rPr lang="en-US" sz="3200" b="1" dirty="0">
                <a:solidFill>
                  <a:srgbClr val="00B0F0"/>
                </a:solidFill>
                <a:cs typeface="Arial" panose="020B0604020202020204" pitchFamily="34" charset="0"/>
              </a:rPr>
              <a:t>Melki-</a:t>
            </a:r>
            <a:r>
              <a:rPr lang="en-US" sz="3200" b="1" dirty="0" err="1">
                <a:solidFill>
                  <a:srgbClr val="00B0F0"/>
                </a:solidFill>
                <a:cs typeface="Arial" panose="020B0604020202020204" pitchFamily="34" charset="0"/>
              </a:rPr>
              <a:t>Tzedeq</a:t>
            </a:r>
            <a:r>
              <a:rPr lang="en-US" sz="3200" b="1" dirty="0">
                <a:solidFill>
                  <a:srgbClr val="00B0F0"/>
                </a:solidFill>
              </a:rPr>
              <a:t>, king of Salem, priest of the most high </a:t>
            </a:r>
            <a:r>
              <a:rPr lang="en-US" sz="3200" b="1" dirty="0">
                <a:ln>
                  <a:solidFill>
                    <a:srgbClr val="0000CC"/>
                  </a:solidFill>
                </a:ln>
                <a:solidFill>
                  <a:srgbClr val="00B0F0"/>
                </a:solidFill>
                <a:effectLst>
                  <a:outerShdw blurRad="50800" dist="50800" dir="5400000" algn="ctr" rotWithShape="0">
                    <a:srgbClr val="00FFCC"/>
                  </a:outerShdw>
                </a:effectLst>
              </a:rPr>
              <a:t>Elohim,</a:t>
            </a:r>
            <a:r>
              <a:rPr lang="en-US" sz="3200" b="1" dirty="0"/>
              <a:t> who met Abraham returning </a:t>
            </a:r>
            <a:br>
              <a:rPr lang="en-US" sz="3200" b="1" dirty="0"/>
            </a:br>
            <a:r>
              <a:rPr lang="en-US" sz="3200" b="1" dirty="0"/>
              <a:t>from the slaughter of the kings, and blessed him;  </a:t>
            </a:r>
            <a:r>
              <a:rPr lang="en-US" sz="3200" b="1" dirty="0">
                <a:solidFill>
                  <a:schemeClr val="accent2">
                    <a:lumMod val="60000"/>
                    <a:lumOff val="40000"/>
                  </a:schemeClr>
                </a:solidFill>
              </a:rPr>
              <a:t>2</a:t>
            </a:r>
            <a:r>
              <a:rPr lang="en-US" sz="3200" b="1" dirty="0"/>
              <a:t>  To whom also Abraham </a:t>
            </a:r>
          </a:p>
        </p:txBody>
      </p:sp>
      <p:sp>
        <p:nvSpPr>
          <p:cNvPr id="5" name="TextBox 4">
            <a:extLst>
              <a:ext uri="{FF2B5EF4-FFF2-40B4-BE49-F238E27FC236}">
                <a16:creationId xmlns:a16="http://schemas.microsoft.com/office/drawing/2014/main" id="{CC2A1321-E679-43F3-A494-BDEA3D09FFBA}"/>
              </a:ext>
            </a:extLst>
          </p:cNvPr>
          <p:cNvSpPr txBox="1"/>
          <p:nvPr/>
        </p:nvSpPr>
        <p:spPr>
          <a:xfrm>
            <a:off x="534210" y="3142343"/>
            <a:ext cx="11006037" cy="3046988"/>
          </a:xfrm>
          <a:prstGeom prst="rect">
            <a:avLst/>
          </a:prstGeom>
          <a:noFill/>
        </p:spPr>
        <p:txBody>
          <a:bodyPr wrap="square" rtlCol="0">
            <a:spAutoFit/>
            <a:scene3d>
              <a:camera prst="orthographicFront"/>
              <a:lightRig rig="threePt" dir="t"/>
            </a:scene3d>
            <a:sp3d extrusionH="57150">
              <a:bevelT w="38100" h="38100"/>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a:ea typeface="+mn-ea"/>
                <a:cs typeface="+mn-cs"/>
              </a:rPr>
              <a:t>gave a tenth part of all; first </a:t>
            </a:r>
            <a:r>
              <a:rPr kumimoji="0" lang="en-US" sz="3200" b="1" i="0" u="none" strike="noStrike" kern="1200" cap="none" spc="0" normalizeH="0" baseline="0" noProof="0" dirty="0">
                <a:ln>
                  <a:noFill/>
                </a:ln>
                <a:solidFill>
                  <a:schemeClr val="accent4">
                    <a:lumMod val="60000"/>
                    <a:lumOff val="40000"/>
                  </a:schemeClr>
                </a:solidFill>
                <a:effectLst/>
                <a:uLnTx/>
                <a:uFillTx/>
                <a:latin typeface="Calibri" panose="020F0502020204030204"/>
                <a:ea typeface="+mn-ea"/>
                <a:cs typeface="+mn-cs"/>
              </a:rPr>
              <a:t>being by </a:t>
            </a:r>
            <a:r>
              <a:rPr kumimoji="0" lang="en-US" sz="3200" b="1" i="0" u="sng" strike="noStrike" kern="1200" cap="none" spc="0" normalizeH="0" baseline="0" noProof="0" dirty="0">
                <a:ln>
                  <a:noFill/>
                </a:ln>
                <a:solidFill>
                  <a:schemeClr val="accent4">
                    <a:lumMod val="60000"/>
                    <a:lumOff val="40000"/>
                  </a:schemeClr>
                </a:solidFill>
                <a:effectLst/>
                <a:uLnTx/>
                <a:uFillTx/>
                <a:latin typeface="Calibri" panose="020F0502020204030204"/>
                <a:ea typeface="+mn-ea"/>
                <a:cs typeface="+mn-cs"/>
              </a:rPr>
              <a:t>inter</a:t>
            </a:r>
            <a:r>
              <a:rPr kumimoji="0" lang="en-US" sz="3200" b="1" i="0" strike="noStrike" kern="1200" cap="none" spc="0" normalizeH="0" baseline="0" noProof="0" dirty="0">
                <a:ln>
                  <a:noFill/>
                </a:ln>
                <a:solidFill>
                  <a:schemeClr val="accent4">
                    <a:lumMod val="60000"/>
                    <a:lumOff val="40000"/>
                  </a:schemeClr>
                </a:solidFill>
                <a:effectLst/>
                <a:uLnTx/>
                <a:uFillTx/>
                <a:latin typeface="Calibri" panose="020F0502020204030204"/>
                <a:ea typeface="+mn-ea"/>
                <a:cs typeface="+mn-cs"/>
              </a:rPr>
              <a:t>p</a:t>
            </a:r>
            <a:r>
              <a:rPr kumimoji="0" lang="en-US" sz="3200" b="1" i="0" u="sng" strike="noStrike" kern="1200" cap="none" spc="0" normalizeH="0" baseline="0" noProof="0" dirty="0">
                <a:ln>
                  <a:noFill/>
                </a:ln>
                <a:solidFill>
                  <a:schemeClr val="accent4">
                    <a:lumMod val="60000"/>
                    <a:lumOff val="40000"/>
                  </a:schemeClr>
                </a:solidFill>
                <a:effectLst/>
                <a:uLnTx/>
                <a:uFillTx/>
                <a:latin typeface="Calibri" panose="020F0502020204030204"/>
                <a:ea typeface="+mn-ea"/>
                <a:cs typeface="+mn-cs"/>
              </a:rPr>
              <a:t>retation</a:t>
            </a:r>
            <a:r>
              <a:rPr kumimoji="0" lang="en-US" sz="3200" b="1" i="0" strike="noStrike" kern="1200" cap="none" spc="0" normalizeH="0" baseline="0" noProof="0" dirty="0">
                <a:ln>
                  <a:noFill/>
                </a:ln>
                <a:solidFill>
                  <a:schemeClr val="accent4">
                    <a:lumMod val="60000"/>
                    <a:lumOff val="40000"/>
                  </a:schemeClr>
                </a:solidFill>
                <a:effectLst/>
                <a:uLnTx/>
                <a:uFillTx/>
                <a:latin typeface="Calibri" panose="020F0502020204030204"/>
                <a:ea typeface="+mn-ea"/>
                <a:cs typeface="+mn-cs"/>
              </a:rPr>
              <a:t> </a:t>
            </a:r>
            <a:r>
              <a:rPr kumimoji="0" lang="en-US" sz="3200" b="1" i="0" u="sng" strike="noStrike" kern="1200" cap="none" spc="0" normalizeH="0" baseline="0" noProof="0" dirty="0">
                <a:ln>
                  <a:noFill/>
                </a:ln>
                <a:solidFill>
                  <a:srgbClr val="00B0F0"/>
                </a:solidFill>
                <a:effectLst/>
                <a:uLnTx/>
                <a:uFillTx/>
                <a:latin typeface="Calibri" panose="020F0502020204030204"/>
                <a:ea typeface="+mn-ea"/>
                <a:cs typeface="+mn-cs"/>
              </a:rPr>
              <a:t>Kin</a:t>
            </a:r>
            <a:r>
              <a:rPr kumimoji="0" lang="en-US" sz="3200" b="1" i="0" strike="noStrike" kern="1200" cap="none" spc="0" normalizeH="0" baseline="0" noProof="0" dirty="0">
                <a:ln>
                  <a:noFill/>
                </a:ln>
                <a:solidFill>
                  <a:srgbClr val="00B0F0"/>
                </a:solidFill>
                <a:effectLst/>
                <a:uLnTx/>
                <a:uFillTx/>
                <a:latin typeface="Calibri" panose="020F0502020204030204"/>
                <a:ea typeface="+mn-ea"/>
                <a:cs typeface="+mn-cs"/>
              </a:rPr>
              <a:t>g</a:t>
            </a:r>
            <a:r>
              <a:rPr kumimoji="0" lang="en-US" sz="3200" b="1" i="0" u="sng" strike="noStrike" kern="1200" cap="none" spc="0" normalizeH="0" baseline="0" noProof="0" dirty="0">
                <a:ln>
                  <a:noFill/>
                </a:ln>
                <a:solidFill>
                  <a:srgbClr val="00B0F0"/>
                </a:solidFill>
                <a:effectLst/>
                <a:uLnTx/>
                <a:uFillTx/>
                <a:latin typeface="Calibri" panose="020F0502020204030204"/>
                <a:ea typeface="+mn-ea"/>
                <a:cs typeface="+mn-cs"/>
              </a:rPr>
              <a:t> of ri</a:t>
            </a:r>
            <a:r>
              <a:rPr kumimoji="0" lang="en-US" sz="3200" b="1" i="0" strike="noStrike" kern="1200" cap="none" spc="0" normalizeH="0" baseline="0" noProof="0" dirty="0">
                <a:ln>
                  <a:noFill/>
                </a:ln>
                <a:solidFill>
                  <a:srgbClr val="00B0F0"/>
                </a:solidFill>
                <a:effectLst/>
                <a:uLnTx/>
                <a:uFillTx/>
                <a:latin typeface="Calibri" panose="020F0502020204030204"/>
                <a:ea typeface="+mn-ea"/>
                <a:cs typeface="+mn-cs"/>
              </a:rPr>
              <a:t>g</a:t>
            </a:r>
            <a:r>
              <a:rPr kumimoji="0" lang="en-US" sz="3200" b="1" i="0" u="sng" strike="noStrike" kern="1200" cap="none" spc="0" normalizeH="0" baseline="0" noProof="0" dirty="0">
                <a:ln>
                  <a:noFill/>
                </a:ln>
                <a:solidFill>
                  <a:srgbClr val="00B0F0"/>
                </a:solidFill>
                <a:effectLst/>
                <a:uLnTx/>
                <a:uFillTx/>
                <a:latin typeface="Calibri" panose="020F0502020204030204"/>
                <a:ea typeface="+mn-ea"/>
                <a:cs typeface="+mn-cs"/>
              </a:rPr>
              <a:t>hteousness</a:t>
            </a:r>
            <a:r>
              <a:rPr kumimoji="0" lang="en-US" sz="3200" b="1" i="0" u="none" strike="noStrike" kern="1200" cap="none" spc="0" normalizeH="0" baseline="0" noProof="0" dirty="0">
                <a:ln>
                  <a:noFill/>
                </a:ln>
                <a:solidFill>
                  <a:srgbClr val="00B0F0"/>
                </a:solidFill>
                <a:effectLst/>
                <a:uLnTx/>
                <a:uFillTx/>
                <a:latin typeface="Calibri" panose="020F0502020204030204"/>
                <a:ea typeface="+mn-ea"/>
                <a:cs typeface="+mn-cs"/>
              </a:rPr>
              <a:t>, </a:t>
            </a:r>
            <a:r>
              <a:rPr kumimoji="0" lang="en-US" sz="3200" b="1" i="0" u="none" strike="noStrike" kern="1200" cap="none" spc="0" normalizeH="0" baseline="0" noProof="0" dirty="0">
                <a:ln>
                  <a:noFill/>
                </a:ln>
                <a:solidFill>
                  <a:prstClr val="white"/>
                </a:solidFill>
                <a:effectLst/>
                <a:uLnTx/>
                <a:uFillTx/>
                <a:latin typeface="Calibri" panose="020F0502020204030204"/>
                <a:ea typeface="+mn-ea"/>
                <a:cs typeface="+mn-cs"/>
              </a:rPr>
              <a:t>and after that also </a:t>
            </a:r>
            <a:r>
              <a:rPr kumimoji="0" lang="en-US" sz="3200" b="1" i="0" u="sng" strike="noStrike" kern="1200" cap="none" spc="0" normalizeH="0" baseline="0" noProof="0" dirty="0">
                <a:ln>
                  <a:noFill/>
                </a:ln>
                <a:solidFill>
                  <a:srgbClr val="00B0F0"/>
                </a:solidFill>
                <a:effectLst/>
                <a:uLnTx/>
                <a:uFillTx/>
                <a:latin typeface="Calibri" panose="020F0502020204030204"/>
                <a:ea typeface="+mn-ea"/>
                <a:cs typeface="+mn-cs"/>
              </a:rPr>
              <a:t>Kin</a:t>
            </a:r>
            <a:r>
              <a:rPr kumimoji="0" lang="en-US" sz="3200" b="1" i="0" strike="noStrike" kern="1200" cap="none" spc="0" normalizeH="0" baseline="0" noProof="0" dirty="0">
                <a:ln>
                  <a:noFill/>
                </a:ln>
                <a:solidFill>
                  <a:srgbClr val="00B0F0"/>
                </a:solidFill>
                <a:effectLst/>
                <a:uLnTx/>
                <a:uFillTx/>
                <a:latin typeface="Calibri" panose="020F0502020204030204"/>
                <a:ea typeface="+mn-ea"/>
                <a:cs typeface="+mn-cs"/>
              </a:rPr>
              <a:t>g</a:t>
            </a:r>
            <a:r>
              <a:rPr kumimoji="0" lang="en-US" sz="3200" b="1" i="0" u="sng" strike="noStrike" kern="1200" cap="none" spc="0" normalizeH="0" baseline="0" noProof="0" dirty="0">
                <a:ln>
                  <a:noFill/>
                </a:ln>
                <a:solidFill>
                  <a:srgbClr val="00B0F0"/>
                </a:solidFill>
                <a:effectLst/>
                <a:uLnTx/>
                <a:uFillTx/>
                <a:latin typeface="Calibri" panose="020F0502020204030204"/>
                <a:ea typeface="+mn-ea"/>
                <a:cs typeface="+mn-cs"/>
              </a:rPr>
              <a:t> of Salem</a:t>
            </a:r>
            <a:r>
              <a:rPr kumimoji="0" lang="en-US" sz="3200" b="1" i="0" u="none" strike="noStrike" kern="1200" cap="none" spc="0" normalizeH="0" baseline="0" noProof="0" dirty="0">
                <a:ln>
                  <a:noFill/>
                </a:ln>
                <a:solidFill>
                  <a:srgbClr val="00B0F0"/>
                </a:solidFill>
                <a:effectLst/>
                <a:uLnTx/>
                <a:uFillTx/>
                <a:latin typeface="Calibri" panose="020F0502020204030204"/>
                <a:ea typeface="+mn-ea"/>
                <a:cs typeface="+mn-cs"/>
              </a:rPr>
              <a:t>, </a:t>
            </a:r>
            <a:r>
              <a:rPr kumimoji="0" lang="en-US" sz="3200" b="1" i="0" u="none" strike="noStrike" kern="1200" cap="none" spc="0" normalizeH="0" baseline="0" noProof="0" dirty="0">
                <a:ln>
                  <a:noFill/>
                </a:ln>
                <a:solidFill>
                  <a:schemeClr val="accent2">
                    <a:lumMod val="20000"/>
                    <a:lumOff val="80000"/>
                  </a:schemeClr>
                </a:solidFill>
                <a:effectLst/>
                <a:uLnTx/>
                <a:uFillTx/>
                <a:latin typeface="Calibri" panose="020F0502020204030204"/>
                <a:ea typeface="+mn-ea"/>
                <a:cs typeface="+mn-cs"/>
              </a:rPr>
              <a:t>which is, </a:t>
            </a:r>
            <a:r>
              <a:rPr kumimoji="0" lang="en-US" sz="3200" b="1" i="0" u="sng" strike="noStrike" kern="1200" cap="none" spc="0" normalizeH="0" baseline="0" noProof="0" dirty="0">
                <a:ln>
                  <a:noFill/>
                </a:ln>
                <a:solidFill>
                  <a:srgbClr val="00B0F0"/>
                </a:solidFill>
                <a:effectLst/>
                <a:uLnTx/>
                <a:uFillTx/>
                <a:latin typeface="Calibri" panose="020F0502020204030204"/>
                <a:ea typeface="+mn-ea"/>
                <a:cs typeface="+mn-cs"/>
              </a:rPr>
              <a:t>Kin</a:t>
            </a:r>
            <a:r>
              <a:rPr kumimoji="0" lang="en-US" sz="3200" b="1" i="0" strike="noStrike" kern="1200" cap="none" spc="0" normalizeH="0" baseline="0" noProof="0" dirty="0">
                <a:ln>
                  <a:noFill/>
                </a:ln>
                <a:solidFill>
                  <a:srgbClr val="00B0F0"/>
                </a:solidFill>
                <a:effectLst/>
                <a:uLnTx/>
                <a:uFillTx/>
                <a:latin typeface="Calibri" panose="020F0502020204030204"/>
                <a:ea typeface="+mn-ea"/>
                <a:cs typeface="+mn-cs"/>
              </a:rPr>
              <a:t>g</a:t>
            </a:r>
            <a:r>
              <a:rPr kumimoji="0" lang="en-US" sz="3200" b="1" i="0" u="sng" strike="noStrike" kern="1200" cap="none" spc="0" normalizeH="0" baseline="0" noProof="0" dirty="0">
                <a:ln>
                  <a:noFill/>
                </a:ln>
                <a:solidFill>
                  <a:srgbClr val="00B0F0"/>
                </a:solidFill>
                <a:effectLst/>
                <a:uLnTx/>
                <a:uFillTx/>
                <a:latin typeface="Calibri" panose="020F0502020204030204"/>
                <a:ea typeface="+mn-ea"/>
                <a:cs typeface="+mn-cs"/>
              </a:rPr>
              <a:t> of </a:t>
            </a:r>
            <a:r>
              <a:rPr kumimoji="0" lang="en-US" sz="3200" b="1" i="0" strike="noStrike" kern="1200" cap="none" spc="0" normalizeH="0" baseline="0" noProof="0" dirty="0">
                <a:ln>
                  <a:noFill/>
                </a:ln>
                <a:solidFill>
                  <a:srgbClr val="00B0F0"/>
                </a:solidFill>
                <a:effectLst/>
                <a:uLnTx/>
                <a:uFillTx/>
                <a:latin typeface="Calibri" panose="020F0502020204030204"/>
                <a:ea typeface="+mn-ea"/>
                <a:cs typeface="+mn-cs"/>
              </a:rPr>
              <a:t>p</a:t>
            </a:r>
            <a:r>
              <a:rPr kumimoji="0" lang="en-US" sz="3200" b="1" i="0" u="sng" strike="noStrike" kern="1200" cap="none" spc="0" normalizeH="0" baseline="0" noProof="0" dirty="0">
                <a:ln>
                  <a:noFill/>
                </a:ln>
                <a:solidFill>
                  <a:srgbClr val="00B0F0"/>
                </a:solidFill>
                <a:effectLst/>
                <a:uLnTx/>
                <a:uFillTx/>
                <a:latin typeface="Calibri" panose="020F0502020204030204"/>
                <a:ea typeface="+mn-ea"/>
                <a:cs typeface="+mn-cs"/>
              </a:rPr>
              <a:t>eace</a:t>
            </a:r>
            <a:r>
              <a:rPr kumimoji="0" lang="en-US" sz="3200" b="1" i="0" u="none" strike="noStrike" kern="1200" cap="none" spc="0" normalizeH="0" baseline="0" noProof="0" dirty="0">
                <a:ln>
                  <a:noFill/>
                </a:ln>
                <a:solidFill>
                  <a:srgbClr val="00B0F0"/>
                </a:solidFill>
                <a:effectLst/>
                <a:uLnTx/>
                <a:uFillTx/>
                <a:latin typeface="Calibri" panose="020F0502020204030204"/>
                <a:ea typeface="+mn-ea"/>
                <a:cs typeface="+mn-cs"/>
              </a:rPr>
              <a:t>;  </a:t>
            </a:r>
            <a:r>
              <a:rPr kumimoji="0" lang="en-US" sz="3200" b="1" i="0" u="none" strike="noStrike" kern="1200" cap="none" spc="0" normalizeH="0" baseline="0" noProof="0" dirty="0">
                <a:ln>
                  <a:noFill/>
                </a:ln>
                <a:solidFill>
                  <a:schemeClr val="accent2">
                    <a:lumMod val="60000"/>
                    <a:lumOff val="40000"/>
                  </a:schemeClr>
                </a:solidFill>
                <a:effectLst/>
                <a:uLnTx/>
                <a:uFillTx/>
                <a:latin typeface="Calibri" panose="020F0502020204030204"/>
                <a:ea typeface="+mn-ea"/>
                <a:cs typeface="+mn-cs"/>
              </a:rPr>
              <a:t>3</a:t>
            </a: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sz="3200" b="1" i="0" u="none" strike="noStrike" kern="1200" cap="none" spc="0" normalizeH="0" baseline="0" noProof="0" dirty="0">
                <a:ln>
                  <a:noFill/>
                </a:ln>
                <a:solidFill>
                  <a:schemeClr val="accent4">
                    <a:lumMod val="60000"/>
                    <a:lumOff val="40000"/>
                  </a:schemeClr>
                </a:solidFill>
                <a:effectLst/>
                <a:uLnTx/>
                <a:uFillTx/>
                <a:latin typeface="Calibri" panose="020F0502020204030204"/>
                <a:ea typeface="+mn-ea"/>
                <a:cs typeface="+mn-cs"/>
              </a:rPr>
              <a:t>Without father, without mother, without descent (genealogy), having neither beginning of days, nor end of life; </a:t>
            </a:r>
            <a:r>
              <a:rPr kumimoji="0" lang="en-US" sz="3200" b="1" i="0" u="none" strike="noStrike" kern="1200" cap="none" spc="0" normalizeH="0" baseline="0" noProof="0" dirty="0">
                <a:ln>
                  <a:noFill/>
                </a:ln>
                <a:solidFill>
                  <a:prstClr val="white"/>
                </a:solidFill>
                <a:effectLst/>
                <a:uLnTx/>
                <a:uFillTx/>
                <a:latin typeface="Calibri" panose="020F0502020204030204"/>
                <a:ea typeface="+mn-ea"/>
                <a:cs typeface="+mn-cs"/>
              </a:rPr>
              <a:t>but </a:t>
            </a:r>
            <a:r>
              <a:rPr kumimoji="0" lang="en-US" sz="3200" b="1" i="0" u="sng" strike="noStrike" kern="1200" cap="none" spc="0" normalizeH="0" baseline="0" noProof="0" dirty="0">
                <a:ln>
                  <a:noFill/>
                </a:ln>
                <a:solidFill>
                  <a:srgbClr val="00B0F0"/>
                </a:solidFill>
                <a:effectLst/>
                <a:uLnTx/>
                <a:uFillTx/>
                <a:latin typeface="Calibri" panose="020F0502020204030204"/>
                <a:ea typeface="+mn-ea"/>
                <a:cs typeface="+mn-cs"/>
              </a:rPr>
              <a:t>made like unto the Son of Yahuah</a:t>
            </a:r>
            <a:r>
              <a:rPr kumimoji="0" lang="en-US" sz="3200" b="1" i="0" strike="noStrike" kern="1200" cap="none" spc="0" normalizeH="0" baseline="0" noProof="0" dirty="0">
                <a:ln>
                  <a:noFill/>
                </a:ln>
                <a:solidFill>
                  <a:srgbClr val="00B0F0"/>
                </a:solidFill>
                <a:effectLst/>
                <a:uLnTx/>
                <a:uFillTx/>
                <a:latin typeface="Calibri" panose="020F0502020204030204"/>
                <a:ea typeface="+mn-ea"/>
                <a:cs typeface="+mn-cs"/>
              </a:rPr>
              <a:t>; </a:t>
            </a:r>
            <a:r>
              <a:rPr kumimoji="0" lang="en-US" sz="3200" b="1" i="0" u="none" strike="noStrike" kern="1200" cap="none" spc="0" normalizeH="0" baseline="0" noProof="0" dirty="0">
                <a:ln>
                  <a:noFill/>
                </a:ln>
                <a:solidFill>
                  <a:schemeClr val="accent4">
                    <a:lumMod val="60000"/>
                    <a:lumOff val="40000"/>
                  </a:schemeClr>
                </a:solidFill>
                <a:effectLst/>
                <a:uLnTx/>
                <a:uFillTx/>
                <a:latin typeface="Calibri" panose="020F0502020204030204"/>
                <a:ea typeface="+mn-ea"/>
                <a:cs typeface="+mn-cs"/>
              </a:rPr>
              <a:t>abideth a priest continually (forever).”</a:t>
            </a:r>
            <a:endParaRPr kumimoji="0" lang="en-US" sz="3200" b="1" i="0" u="none" strike="noStrike" kern="1200" cap="none" spc="0" normalizeH="0" baseline="0" noProof="0" dirty="0">
              <a:ln>
                <a:noFill/>
              </a:ln>
              <a:solidFill>
                <a:srgbClr val="441D61"/>
              </a:solidFill>
              <a:effectLst/>
              <a:uLnTx/>
              <a:uFillTx/>
              <a:latin typeface="Calibri" panose="020F0502020204030204"/>
              <a:ea typeface="+mn-ea"/>
              <a:cs typeface="+mn-cs"/>
            </a:endParaRPr>
          </a:p>
        </p:txBody>
      </p:sp>
      <p:sp>
        <p:nvSpPr>
          <p:cNvPr id="2" name="Slide Number Placeholder 1">
            <a:extLst>
              <a:ext uri="{FF2B5EF4-FFF2-40B4-BE49-F238E27FC236}">
                <a16:creationId xmlns:a16="http://schemas.microsoft.com/office/drawing/2014/main" id="{1C73AB52-6D82-4481-9037-092A149B2E2F}"/>
              </a:ext>
            </a:extLst>
          </p:cNvPr>
          <p:cNvSpPr>
            <a:spLocks noGrp="1"/>
          </p:cNvSpPr>
          <p:nvPr>
            <p:ph type="sldNum" sz="quarter" idx="12"/>
          </p:nvPr>
        </p:nvSpPr>
        <p:spPr>
          <a:xfrm>
            <a:off x="8610599" y="6356350"/>
            <a:ext cx="3421743" cy="365125"/>
          </a:xfrm>
        </p:spPr>
        <p:txBody>
          <a:bodyPr/>
          <a:lstStyle/>
          <a:p>
            <a:fld id="{385F3E72-97D8-4E0E-8DB2-A67F030E614A}" type="slidenum">
              <a:rPr lang="en-US" smtClean="0"/>
              <a:t>33</a:t>
            </a:fld>
            <a:endParaRPr lang="en-US" dirty="0"/>
          </a:p>
        </p:txBody>
      </p:sp>
    </p:spTree>
    <p:extLst>
      <p:ext uri="{BB962C8B-B14F-4D97-AF65-F5344CB8AC3E}">
        <p14:creationId xmlns:p14="http://schemas.microsoft.com/office/powerpoint/2010/main" val="401916347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40000"/>
                <a:lumOff val="60000"/>
                <a:alpha val="40000"/>
              </a:schemeClr>
            </a:gs>
            <a:gs pos="33000">
              <a:schemeClr val="accent4">
                <a:lumMod val="47000"/>
                <a:lumOff val="53000"/>
                <a:alpha val="46000"/>
              </a:schemeClr>
            </a:gs>
            <a:gs pos="74000">
              <a:schemeClr val="accent1">
                <a:lumMod val="45000"/>
                <a:lumOff val="55000"/>
                <a:alpha val="53000"/>
              </a:schemeClr>
            </a:gs>
            <a:gs pos="100000">
              <a:srgbClr val="FF0000">
                <a:alpha val="19000"/>
              </a:srgbClr>
            </a:gs>
          </a:gsLst>
          <a:lin ang="5400000" scaled="1"/>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610599" y="6356350"/>
            <a:ext cx="3483077" cy="365125"/>
          </a:xfrm>
        </p:spPr>
        <p:txBody>
          <a:bodyPr/>
          <a:lstStyle/>
          <a:p>
            <a:fld id="{385F3E72-97D8-4E0E-8DB2-A67F030E614A}" type="slidenum">
              <a:rPr lang="en-US" smtClean="0">
                <a:solidFill>
                  <a:schemeClr val="tx1"/>
                </a:solidFill>
              </a:rPr>
              <a:t>34</a:t>
            </a:fld>
            <a:endParaRPr lang="en-US" dirty="0">
              <a:solidFill>
                <a:schemeClr val="tx1"/>
              </a:solidFill>
            </a:endParaRPr>
          </a:p>
        </p:txBody>
      </p:sp>
      <p:pic>
        <p:nvPicPr>
          <p:cNvPr id="3" name="Picture 3" descr="C:\Users\Rae\Desktop\Horn with bkgd.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4790" y="1513551"/>
            <a:ext cx="6866890" cy="3825838"/>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9" name="Right Arrow 8"/>
          <p:cNvSpPr/>
          <p:nvPr/>
        </p:nvSpPr>
        <p:spPr>
          <a:xfrm>
            <a:off x="1640115" y="55672"/>
            <a:ext cx="4484913" cy="1457879"/>
          </a:xfrm>
          <a:prstGeom prst="rightArrow">
            <a:avLst>
              <a:gd name="adj1" fmla="val 71455"/>
              <a:gd name="adj2" fmla="val 50000"/>
            </a:avLst>
          </a:prstGeom>
          <a:gradFill flip="none" rotWithShape="1">
            <a:gsLst>
              <a:gs pos="0">
                <a:schemeClr val="accent2">
                  <a:lumMod val="40000"/>
                  <a:lumOff val="60000"/>
                  <a:alpha val="4000"/>
                </a:schemeClr>
              </a:gs>
              <a:gs pos="33000">
                <a:schemeClr val="accent4">
                  <a:lumMod val="47000"/>
                  <a:lumOff val="53000"/>
                  <a:alpha val="46000"/>
                </a:schemeClr>
              </a:gs>
              <a:gs pos="74000">
                <a:schemeClr val="accent1">
                  <a:lumMod val="45000"/>
                  <a:lumOff val="55000"/>
                  <a:alpha val="53000"/>
                </a:schemeClr>
              </a:gs>
              <a:gs pos="100000">
                <a:srgbClr val="FF0000">
                  <a:alpha val="19000"/>
                </a:srgbClr>
              </a:gs>
            </a:gsLst>
            <a:lin ang="0" scaled="1"/>
            <a:tileRect/>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dirty="0">
                <a:ln w="11430"/>
                <a:solidFill>
                  <a:srgbClr val="7F4141"/>
                </a:solidFill>
                <a:effectLst>
                  <a:outerShdw blurRad="50800" dist="39000" dir="5460000" algn="tl">
                    <a:srgbClr val="000000">
                      <a:alpha val="38000"/>
                    </a:srgbClr>
                  </a:outerShdw>
                </a:effectLst>
                <a:latin typeface="Matura MT Script Capitals" pitchFamily="66" charset="0"/>
              </a:rPr>
              <a:t> </a:t>
            </a:r>
            <a:r>
              <a:rPr lang="en-US" sz="4400" b="1" dirty="0">
                <a:ln w="11430"/>
                <a:solidFill>
                  <a:srgbClr val="00B0F0"/>
                </a:solidFill>
                <a:effectLst>
                  <a:outerShdw blurRad="50800" dist="39000" dir="5460000" algn="tl">
                    <a:srgbClr val="000000">
                      <a:alpha val="38000"/>
                    </a:srgbClr>
                  </a:outerShdw>
                </a:effectLst>
                <a:latin typeface="Matura MT Script Capitals" pitchFamily="66" charset="0"/>
              </a:rPr>
              <a:t>Question </a:t>
            </a:r>
            <a:r>
              <a:rPr lang="en-US" sz="4400" b="1" dirty="0">
                <a:ln w="11430"/>
                <a:solidFill>
                  <a:srgbClr val="C00000"/>
                </a:solidFill>
                <a:effectLst>
                  <a:outerShdw blurRad="50800" dist="39000" dir="5460000" algn="tl">
                    <a:srgbClr val="000000">
                      <a:alpha val="38000"/>
                    </a:srgbClr>
                  </a:outerShdw>
                </a:effectLst>
                <a:latin typeface="Matura MT Script Capitals" pitchFamily="66" charset="0"/>
              </a:rPr>
              <a:t>#4</a:t>
            </a:r>
          </a:p>
        </p:txBody>
      </p:sp>
      <p:pic>
        <p:nvPicPr>
          <p:cNvPr id="7" name="Picture 6">
            <a:extLst>
              <a:ext uri="{FF2B5EF4-FFF2-40B4-BE49-F238E27FC236}">
                <a16:creationId xmlns:a16="http://schemas.microsoft.com/office/drawing/2014/main" id="{BAD15CF1-7402-4CF4-B7AD-65E8B31BBFA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33830" y="120970"/>
            <a:ext cx="1524000" cy="1524000"/>
          </a:xfrm>
          <a:prstGeom prst="ellipse">
            <a:avLst/>
          </a:prstGeom>
          <a:ln>
            <a:noFill/>
          </a:ln>
          <a:effectLst>
            <a:softEdge rad="112500"/>
          </a:effectLst>
        </p:spPr>
      </p:pic>
      <p:sp>
        <p:nvSpPr>
          <p:cNvPr id="4" name="Rectangle 3"/>
          <p:cNvSpPr/>
          <p:nvPr/>
        </p:nvSpPr>
        <p:spPr>
          <a:xfrm>
            <a:off x="5315856" y="1644970"/>
            <a:ext cx="6096000" cy="3785652"/>
          </a:xfrm>
          <a:prstGeom prst="rect">
            <a:avLst/>
          </a:prstGeom>
        </p:spPr>
        <p:txBody>
          <a:bodyPr>
            <a:spAutoFit/>
            <a:scene3d>
              <a:camera prst="orthographicFront"/>
              <a:lightRig rig="threePt" dir="t"/>
            </a:scene3d>
            <a:sp3d extrusionH="57150">
              <a:bevelT w="38100" h="38100" prst="angle"/>
            </a:sp3d>
          </a:bodyPr>
          <a:lstStyle/>
          <a:p>
            <a:pPr lvl="0" algn="ctr">
              <a:defRPr/>
            </a:pPr>
            <a:r>
              <a:rPr lang="en-US" sz="4800" b="1" dirty="0">
                <a:solidFill>
                  <a:srgbClr val="0070C0"/>
                </a:solidFill>
                <a:latin typeface="Comic Sans MS" panose="030F0702030302020204" pitchFamily="66" charset="0"/>
                <a:cs typeface="Arial" panose="020B0604020202020204" pitchFamily="34" charset="0"/>
              </a:rPr>
              <a:t>What does </a:t>
            </a:r>
            <a:br>
              <a:rPr lang="en-US" sz="4800" b="1" dirty="0">
                <a:solidFill>
                  <a:srgbClr val="0070C0"/>
                </a:solidFill>
                <a:latin typeface="Comic Sans MS" panose="030F0702030302020204" pitchFamily="66" charset="0"/>
                <a:cs typeface="Arial" panose="020B0604020202020204" pitchFamily="34" charset="0"/>
              </a:rPr>
            </a:br>
            <a:r>
              <a:rPr lang="en-US" sz="4800" b="1" dirty="0">
                <a:solidFill>
                  <a:srgbClr val="441D61"/>
                </a:solidFill>
                <a:latin typeface="Comic Sans MS" panose="030F0702030302020204" pitchFamily="66" charset="0"/>
                <a:cs typeface="Arial" panose="020B0604020202020204" pitchFamily="34" charset="0"/>
              </a:rPr>
              <a:t>Melki-</a:t>
            </a:r>
            <a:r>
              <a:rPr lang="en-US" sz="4800" b="1" dirty="0" err="1">
                <a:solidFill>
                  <a:srgbClr val="441D61"/>
                </a:solidFill>
                <a:latin typeface="Comic Sans MS" panose="030F0702030302020204" pitchFamily="66" charset="0"/>
                <a:cs typeface="Arial" panose="020B0604020202020204" pitchFamily="34" charset="0"/>
              </a:rPr>
              <a:t>Tzedeq</a:t>
            </a:r>
            <a:br>
              <a:rPr lang="en-US" sz="4800" b="1" dirty="0">
                <a:solidFill>
                  <a:prstClr val="black"/>
                </a:solidFill>
                <a:latin typeface="Comic Sans MS" panose="030F0702030302020204" pitchFamily="66" charset="0"/>
                <a:cs typeface="Arial" panose="020B0604020202020204" pitchFamily="34" charset="0"/>
              </a:rPr>
            </a:br>
            <a:r>
              <a:rPr lang="en-US" sz="4800" b="1" dirty="0">
                <a:solidFill>
                  <a:srgbClr val="0070C0"/>
                </a:solidFill>
                <a:latin typeface="Comic Sans MS" panose="030F0702030302020204" pitchFamily="66" charset="0"/>
                <a:cs typeface="Arial" panose="020B0604020202020204" pitchFamily="34" charset="0"/>
              </a:rPr>
              <a:t>King of Salem, </a:t>
            </a:r>
            <a:br>
              <a:rPr lang="en-US" sz="4800" b="1" dirty="0">
                <a:solidFill>
                  <a:srgbClr val="0070C0"/>
                </a:solidFill>
                <a:latin typeface="Comic Sans MS" panose="030F0702030302020204" pitchFamily="66" charset="0"/>
                <a:cs typeface="Arial" panose="020B0604020202020204" pitchFamily="34" charset="0"/>
              </a:rPr>
            </a:br>
            <a:r>
              <a:rPr lang="en-US" sz="4800" b="1" dirty="0">
                <a:solidFill>
                  <a:srgbClr val="0070C0"/>
                </a:solidFill>
                <a:latin typeface="Comic Sans MS" panose="030F0702030302020204" pitchFamily="66" charset="0"/>
                <a:cs typeface="Arial" panose="020B0604020202020204" pitchFamily="34" charset="0"/>
              </a:rPr>
              <a:t>Priest of the </a:t>
            </a:r>
            <a:br>
              <a:rPr lang="en-US" sz="4800" b="1" dirty="0">
                <a:solidFill>
                  <a:srgbClr val="0070C0"/>
                </a:solidFill>
                <a:latin typeface="Comic Sans MS" panose="030F0702030302020204" pitchFamily="66" charset="0"/>
                <a:cs typeface="Arial" panose="020B0604020202020204" pitchFamily="34" charset="0"/>
              </a:rPr>
            </a:br>
            <a:r>
              <a:rPr lang="en-US" sz="4800" b="1" dirty="0">
                <a:solidFill>
                  <a:srgbClr val="0070C0"/>
                </a:solidFill>
                <a:latin typeface="Comic Sans MS" panose="030F0702030302020204" pitchFamily="66" charset="0"/>
                <a:cs typeface="Arial" panose="020B0604020202020204" pitchFamily="34" charset="0"/>
              </a:rPr>
              <a:t>Most High mean?</a:t>
            </a:r>
            <a:endParaRPr lang="en-US" sz="4800" b="1" i="1" dirty="0">
              <a:solidFill>
                <a:srgbClr val="0070C0"/>
              </a:solidFill>
              <a:latin typeface="Comic Sans MS" panose="030F0702030302020204" pitchFamily="66" charset="0"/>
              <a:cs typeface="Arial" panose="020B0604020202020204" pitchFamily="34" charset="0"/>
            </a:endParaRPr>
          </a:p>
        </p:txBody>
      </p:sp>
    </p:spTree>
    <p:extLst>
      <p:ext uri="{BB962C8B-B14F-4D97-AF65-F5344CB8AC3E}">
        <p14:creationId xmlns:p14="http://schemas.microsoft.com/office/powerpoint/2010/main" val="857892014"/>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8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4D1EE8D0-5076-4FC3-9FD5-EAD8E65DAB14}"/>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8131277" y="822222"/>
            <a:ext cx="3334532" cy="5213556"/>
          </a:xfrm>
          <a:prstGeom prst="rect">
            <a:avLst/>
          </a:prstGeom>
          <a:scene3d>
            <a:camera prst="orthographicFront"/>
            <a:lightRig rig="threePt" dir="t"/>
          </a:scene3d>
          <a:sp3d>
            <a:bevelT/>
          </a:sp3d>
        </p:spPr>
      </p:pic>
      <p:sp>
        <p:nvSpPr>
          <p:cNvPr id="3" name="TextBox 2">
            <a:extLst>
              <a:ext uri="{FF2B5EF4-FFF2-40B4-BE49-F238E27FC236}">
                <a16:creationId xmlns:a16="http://schemas.microsoft.com/office/drawing/2014/main" id="{8F1BA2C9-8DEF-4CBF-B1F8-89CA0B9E4D5C}"/>
              </a:ext>
            </a:extLst>
          </p:cNvPr>
          <p:cNvSpPr txBox="1"/>
          <p:nvPr/>
        </p:nvSpPr>
        <p:spPr>
          <a:xfrm>
            <a:off x="787105" y="649688"/>
            <a:ext cx="7344172" cy="5693866"/>
          </a:xfrm>
          <a:prstGeom prst="rect">
            <a:avLst/>
          </a:prstGeom>
          <a:noFill/>
        </p:spPr>
        <p:txBody>
          <a:bodyPr wrap="square" rtlCol="0">
            <a:spAutoFit/>
          </a:bodyPr>
          <a:lstStyle/>
          <a:p>
            <a:r>
              <a:rPr lang="en-US" sz="2000" dirty="0"/>
              <a:t>From Hebrews 7 we are told </a:t>
            </a:r>
            <a:r>
              <a:rPr lang="en-US" sz="2000" b="1" dirty="0">
                <a:solidFill>
                  <a:srgbClr val="441D61"/>
                </a:solidFill>
              </a:rPr>
              <a:t>Melki-</a:t>
            </a:r>
            <a:r>
              <a:rPr lang="en-US" sz="2000" b="1" dirty="0" err="1">
                <a:solidFill>
                  <a:srgbClr val="441D61"/>
                </a:solidFill>
              </a:rPr>
              <a:t>Tzedeq</a:t>
            </a:r>
            <a:r>
              <a:rPr lang="en-US" sz="2000" dirty="0"/>
              <a:t> was king of </a:t>
            </a:r>
            <a:r>
              <a:rPr lang="en-US" sz="2000" b="1" u="sng" dirty="0">
                <a:solidFill>
                  <a:schemeClr val="accent1">
                    <a:lumMod val="75000"/>
                  </a:schemeClr>
                </a:solidFill>
              </a:rPr>
              <a:t>Salem</a:t>
            </a:r>
            <a:r>
              <a:rPr lang="en-US" sz="2000" dirty="0"/>
              <a:t> [H8004] and Priest of Yahuah the Most High.  Exactly what does that mean? </a:t>
            </a:r>
          </a:p>
          <a:p>
            <a:pPr marL="457200" indent="-457200">
              <a:buFont typeface="Arial" pitchFamily="34" charset="0"/>
              <a:buChar char="•"/>
            </a:pPr>
            <a:r>
              <a:rPr lang="en-US" sz="2000" b="1" u="sng" dirty="0"/>
              <a:t>H8004</a:t>
            </a:r>
            <a:r>
              <a:rPr lang="en-US" sz="2000" dirty="0"/>
              <a:t>  </a:t>
            </a:r>
            <a:r>
              <a:rPr lang="en-US" sz="2000" dirty="0" err="1"/>
              <a:t>Shalem</a:t>
            </a:r>
            <a:r>
              <a:rPr lang="en-US" sz="2000" dirty="0"/>
              <a:t> (</a:t>
            </a:r>
            <a:r>
              <a:rPr lang="en-US" sz="2000" dirty="0" err="1"/>
              <a:t>shaw</a:t>
            </a:r>
            <a:r>
              <a:rPr lang="en-US" sz="2000" dirty="0"/>
              <a:t>-lame'); the same as </a:t>
            </a:r>
            <a:r>
              <a:rPr lang="en-US" sz="2000" b="1" u="sng" dirty="0"/>
              <a:t>H8003</a:t>
            </a:r>
            <a:r>
              <a:rPr lang="en-US" sz="2000" dirty="0"/>
              <a:t>; </a:t>
            </a:r>
            <a:r>
              <a:rPr lang="en-US" sz="2000" b="1" dirty="0">
                <a:solidFill>
                  <a:schemeClr val="accent1">
                    <a:lumMod val="75000"/>
                  </a:schemeClr>
                </a:solidFill>
              </a:rPr>
              <a:t>p</a:t>
            </a:r>
            <a:r>
              <a:rPr lang="en-US" sz="2000" b="1" u="sng" dirty="0">
                <a:solidFill>
                  <a:schemeClr val="accent1">
                    <a:lumMod val="75000"/>
                  </a:schemeClr>
                </a:solidFill>
              </a:rPr>
              <a:t>eaceful</a:t>
            </a:r>
            <a:r>
              <a:rPr lang="en-US" sz="2000" dirty="0">
                <a:solidFill>
                  <a:schemeClr val="accent1">
                    <a:lumMod val="75000"/>
                  </a:schemeClr>
                </a:solidFill>
              </a:rPr>
              <a:t>; </a:t>
            </a:r>
            <a:r>
              <a:rPr lang="en-US" sz="2000" dirty="0" err="1"/>
              <a:t>Shalem</a:t>
            </a:r>
            <a:r>
              <a:rPr lang="en-US" sz="2000" dirty="0"/>
              <a:t>, [&amp;] an early name of Jerusalem:  KJV - Salem.</a:t>
            </a:r>
            <a:br>
              <a:rPr lang="en-US" sz="2000" dirty="0"/>
            </a:br>
            <a:endParaRPr lang="en-US" sz="2000" dirty="0"/>
          </a:p>
          <a:p>
            <a:pPr marL="914400" lvl="1" indent="-457200">
              <a:buFont typeface="Arial" pitchFamily="34" charset="0"/>
              <a:buChar char="•"/>
            </a:pPr>
            <a:r>
              <a:rPr lang="en-US" sz="2000" b="1" u="sng" dirty="0">
                <a:solidFill>
                  <a:schemeClr val="accent1">
                    <a:lumMod val="75000"/>
                  </a:schemeClr>
                </a:solidFill>
              </a:rPr>
              <a:t>Shalom</a:t>
            </a:r>
            <a:r>
              <a:rPr lang="en-US" sz="2000" dirty="0">
                <a:solidFill>
                  <a:schemeClr val="accent1">
                    <a:lumMod val="75000"/>
                  </a:schemeClr>
                </a:solidFill>
              </a:rPr>
              <a:t>;</a:t>
            </a:r>
            <a:r>
              <a:rPr lang="en-US" sz="2000" dirty="0"/>
              <a:t> See </a:t>
            </a:r>
            <a:r>
              <a:rPr lang="en-US" sz="2000" b="1" u="sng" dirty="0">
                <a:solidFill>
                  <a:schemeClr val="accent1">
                    <a:lumMod val="75000"/>
                  </a:schemeClr>
                </a:solidFill>
              </a:rPr>
              <a:t>H7965</a:t>
            </a:r>
            <a:r>
              <a:rPr lang="en-US" sz="2000" dirty="0"/>
              <a:t> [</a:t>
            </a:r>
            <a:r>
              <a:rPr lang="en-US" sz="2000" b="1" dirty="0">
                <a:solidFill>
                  <a:schemeClr val="accent1">
                    <a:lumMod val="75000"/>
                  </a:schemeClr>
                </a:solidFill>
              </a:rPr>
              <a:t>p</a:t>
            </a:r>
            <a:r>
              <a:rPr lang="en-US" sz="2000" b="1" u="sng" dirty="0">
                <a:solidFill>
                  <a:schemeClr val="accent1">
                    <a:lumMod val="75000"/>
                  </a:schemeClr>
                </a:solidFill>
              </a:rPr>
              <a:t>eace</a:t>
            </a:r>
            <a:r>
              <a:rPr lang="en-US" sz="2000" dirty="0"/>
              <a:t>].  </a:t>
            </a:r>
            <a:r>
              <a:rPr lang="en-US" sz="2000" b="1" u="sng" dirty="0">
                <a:solidFill>
                  <a:schemeClr val="accent1">
                    <a:lumMod val="75000"/>
                  </a:schemeClr>
                </a:solidFill>
              </a:rPr>
              <a:t>H7965</a:t>
            </a:r>
            <a:r>
              <a:rPr lang="en-US" sz="2000" dirty="0"/>
              <a:t>  </a:t>
            </a:r>
            <a:r>
              <a:rPr lang="en-US" sz="2000" dirty="0" err="1"/>
              <a:t>shalowm</a:t>
            </a:r>
            <a:r>
              <a:rPr lang="en-US" sz="2000" dirty="0"/>
              <a:t> (</a:t>
            </a:r>
            <a:r>
              <a:rPr lang="en-US" sz="2000" dirty="0" err="1"/>
              <a:t>shaw-lome</a:t>
            </a:r>
            <a:r>
              <a:rPr lang="en-US" sz="2000" dirty="0"/>
              <a:t>'); or shalom; from H7999; safe, i.e. (figuratively) well, happy, friendly; also (abstractly) welfare, i.e. health, prosperity, </a:t>
            </a:r>
            <a:r>
              <a:rPr lang="en-US" sz="2000" b="1" dirty="0">
                <a:solidFill>
                  <a:schemeClr val="accent1">
                    <a:lumMod val="75000"/>
                  </a:schemeClr>
                </a:solidFill>
              </a:rPr>
              <a:t>p</a:t>
            </a:r>
            <a:r>
              <a:rPr lang="en-US" sz="2000" b="1" u="sng" dirty="0">
                <a:solidFill>
                  <a:schemeClr val="accent1">
                    <a:lumMod val="75000"/>
                  </a:schemeClr>
                </a:solidFill>
              </a:rPr>
              <a:t>eace</a:t>
            </a:r>
            <a:r>
              <a:rPr lang="en-US" sz="2000" dirty="0">
                <a:solidFill>
                  <a:schemeClr val="accent1">
                    <a:lumMod val="75000"/>
                  </a:schemeClr>
                </a:solidFill>
              </a:rPr>
              <a:t>.</a:t>
            </a:r>
            <a:br>
              <a:rPr lang="en-US" sz="2000" dirty="0">
                <a:solidFill>
                  <a:schemeClr val="accent1">
                    <a:lumMod val="75000"/>
                  </a:schemeClr>
                </a:solidFill>
              </a:rPr>
            </a:br>
            <a:endParaRPr lang="en-US" sz="2000" dirty="0">
              <a:solidFill>
                <a:schemeClr val="accent1">
                  <a:lumMod val="75000"/>
                </a:schemeClr>
              </a:solidFill>
            </a:endParaRPr>
          </a:p>
          <a:p>
            <a:r>
              <a:rPr lang="en-US" sz="2400" dirty="0"/>
              <a:t>“</a:t>
            </a:r>
            <a:r>
              <a:rPr lang="en-US" sz="2400" b="1" u="sng" dirty="0">
                <a:solidFill>
                  <a:schemeClr val="accent1">
                    <a:lumMod val="75000"/>
                  </a:schemeClr>
                </a:solidFill>
              </a:rPr>
              <a:t>Salem</a:t>
            </a:r>
            <a:r>
              <a:rPr lang="en-US" sz="2400" dirty="0"/>
              <a:t>” is used only 2 times in the Old Testament as </a:t>
            </a:r>
            <a:br>
              <a:rPr lang="en-US" sz="2400" dirty="0"/>
            </a:br>
            <a:r>
              <a:rPr lang="en-US" sz="2400" dirty="0"/>
              <a:t>(1) “</a:t>
            </a:r>
            <a:r>
              <a:rPr lang="en-US" sz="2400" b="1" u="sng" dirty="0">
                <a:solidFill>
                  <a:schemeClr val="accent1">
                    <a:lumMod val="75000"/>
                  </a:schemeClr>
                </a:solidFill>
              </a:rPr>
              <a:t>Kin</a:t>
            </a:r>
            <a:r>
              <a:rPr lang="en-US" sz="2400" b="1" dirty="0">
                <a:solidFill>
                  <a:schemeClr val="accent1">
                    <a:lumMod val="75000"/>
                  </a:schemeClr>
                </a:solidFill>
              </a:rPr>
              <a:t>g</a:t>
            </a:r>
            <a:r>
              <a:rPr lang="en-US" sz="2400" b="1" u="sng" dirty="0">
                <a:solidFill>
                  <a:schemeClr val="accent1">
                    <a:lumMod val="75000"/>
                  </a:schemeClr>
                </a:solidFill>
              </a:rPr>
              <a:t> of Peace</a:t>
            </a:r>
            <a:r>
              <a:rPr lang="en-US" sz="2400" dirty="0"/>
              <a:t>” and (2) “</a:t>
            </a:r>
            <a:r>
              <a:rPr lang="en-US" sz="2400" b="1" u="sng" dirty="0">
                <a:solidFill>
                  <a:schemeClr val="accent1">
                    <a:lumMod val="75000"/>
                  </a:schemeClr>
                </a:solidFill>
              </a:rPr>
              <a:t>cit</a:t>
            </a:r>
            <a:r>
              <a:rPr lang="en-US" sz="2400" b="1" dirty="0">
                <a:solidFill>
                  <a:schemeClr val="accent1">
                    <a:lumMod val="75000"/>
                  </a:schemeClr>
                </a:solidFill>
              </a:rPr>
              <a:t>y</a:t>
            </a:r>
            <a:r>
              <a:rPr lang="en-US" sz="2400" b="1" u="sng" dirty="0">
                <a:solidFill>
                  <a:schemeClr val="accent1">
                    <a:lumMod val="75000"/>
                  </a:schemeClr>
                </a:solidFill>
              </a:rPr>
              <a:t> of </a:t>
            </a:r>
            <a:r>
              <a:rPr lang="en-US" sz="2400" b="1" dirty="0">
                <a:solidFill>
                  <a:schemeClr val="accent1">
                    <a:lumMod val="75000"/>
                  </a:schemeClr>
                </a:solidFill>
              </a:rPr>
              <a:t>p</a:t>
            </a:r>
            <a:r>
              <a:rPr lang="en-US" sz="2400" b="1" u="sng" dirty="0">
                <a:solidFill>
                  <a:schemeClr val="accent1">
                    <a:lumMod val="75000"/>
                  </a:schemeClr>
                </a:solidFill>
              </a:rPr>
              <a:t>eace</a:t>
            </a:r>
            <a:r>
              <a:rPr lang="en-US" sz="2400" b="1" dirty="0">
                <a:solidFill>
                  <a:schemeClr val="accent1">
                    <a:lumMod val="75000"/>
                  </a:schemeClr>
                </a:solidFill>
              </a:rPr>
              <a:t>.</a:t>
            </a:r>
            <a:r>
              <a:rPr lang="en-US" sz="2400" dirty="0"/>
              <a:t>” </a:t>
            </a:r>
            <a:br>
              <a:rPr lang="en-US" sz="2400" dirty="0"/>
            </a:br>
            <a:endParaRPr lang="en-US" sz="2400" dirty="0"/>
          </a:p>
          <a:p>
            <a:pPr marL="457200" indent="-457200">
              <a:buFont typeface="+mj-lt"/>
              <a:buAutoNum type="arabicPeriod"/>
            </a:pPr>
            <a:r>
              <a:rPr lang="en-US" sz="2400" b="1" dirty="0">
                <a:solidFill>
                  <a:schemeClr val="accent1">
                    <a:lumMod val="75000"/>
                  </a:schemeClr>
                </a:solidFill>
              </a:rPr>
              <a:t>Genesis 14:18  </a:t>
            </a:r>
            <a:r>
              <a:rPr lang="en-US" sz="2400" dirty="0"/>
              <a:t>And Melki-</a:t>
            </a:r>
            <a:r>
              <a:rPr lang="en-US" sz="2400" dirty="0" err="1"/>
              <a:t>Tzedeq</a:t>
            </a:r>
            <a:r>
              <a:rPr lang="en-US" sz="2400" dirty="0"/>
              <a:t> king of </a:t>
            </a:r>
            <a:r>
              <a:rPr lang="en-US" sz="2400" b="1" u="sng" dirty="0">
                <a:solidFill>
                  <a:schemeClr val="accent1">
                    <a:lumMod val="75000"/>
                  </a:schemeClr>
                </a:solidFill>
              </a:rPr>
              <a:t>Salem</a:t>
            </a:r>
            <a:r>
              <a:rPr lang="en-US" sz="2400" dirty="0"/>
              <a:t> [</a:t>
            </a:r>
            <a:r>
              <a:rPr lang="en-US" sz="2400" b="1" dirty="0">
                <a:solidFill>
                  <a:schemeClr val="accent1">
                    <a:lumMod val="75000"/>
                  </a:schemeClr>
                </a:solidFill>
              </a:rPr>
              <a:t>shalom/peace</a:t>
            </a:r>
            <a:r>
              <a:rPr lang="en-US" sz="2400" dirty="0"/>
              <a:t>] brought forth bread and wine: </a:t>
            </a:r>
            <a:br>
              <a:rPr lang="en-US" sz="2400" dirty="0"/>
            </a:br>
            <a:r>
              <a:rPr lang="en-US" sz="2400" dirty="0"/>
              <a:t>and he was the priest of the most high Elohim.  </a:t>
            </a:r>
            <a:r>
              <a:rPr lang="en-US" i="1" dirty="0"/>
              <a:t>KJV</a:t>
            </a:r>
            <a:endParaRPr lang="en-US" sz="2400" i="1" dirty="0"/>
          </a:p>
        </p:txBody>
      </p:sp>
      <p:sp>
        <p:nvSpPr>
          <p:cNvPr id="11" name="Slide Number Placeholder 1"/>
          <p:cNvSpPr>
            <a:spLocks noGrp="1"/>
          </p:cNvSpPr>
          <p:nvPr>
            <p:ph type="sldNum" sz="quarter" idx="12"/>
          </p:nvPr>
        </p:nvSpPr>
        <p:spPr>
          <a:xfrm>
            <a:off x="9448800" y="6492875"/>
            <a:ext cx="2743200" cy="365125"/>
          </a:xfrm>
        </p:spPr>
        <p:txBody>
          <a:bodyPr/>
          <a:lstStyle/>
          <a:p>
            <a:fld id="{385F3E72-97D8-4E0E-8DB2-A67F030E614A}" type="slidenum">
              <a:rPr lang="en-US" smtClean="0">
                <a:solidFill>
                  <a:schemeClr val="bg1"/>
                </a:solidFill>
              </a:rPr>
              <a:t>35</a:t>
            </a:fld>
            <a:endParaRPr lang="en-US" dirty="0">
              <a:solidFill>
                <a:schemeClr val="bg1"/>
              </a:solidFill>
            </a:endParaRPr>
          </a:p>
        </p:txBody>
      </p:sp>
    </p:spTree>
    <p:extLst>
      <p:ext uri="{BB962C8B-B14F-4D97-AF65-F5344CB8AC3E}">
        <p14:creationId xmlns:p14="http://schemas.microsoft.com/office/powerpoint/2010/main" val="579485995"/>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8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4D1EE8D0-5076-4FC3-9FD5-EAD8E65DAB1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249265" y="951918"/>
            <a:ext cx="3334532" cy="4954161"/>
          </a:xfrm>
          <a:prstGeom prst="rect">
            <a:avLst/>
          </a:prstGeom>
          <a:scene3d>
            <a:camera prst="orthographicFront"/>
            <a:lightRig rig="threePt" dir="t"/>
          </a:scene3d>
          <a:sp3d>
            <a:bevelT/>
          </a:sp3d>
        </p:spPr>
      </p:pic>
      <p:sp>
        <p:nvSpPr>
          <p:cNvPr id="3" name="TextBox 2">
            <a:extLst>
              <a:ext uri="{FF2B5EF4-FFF2-40B4-BE49-F238E27FC236}">
                <a16:creationId xmlns:a16="http://schemas.microsoft.com/office/drawing/2014/main" id="{8F1BA2C9-8DEF-4CBF-B1F8-89CA0B9E4D5C}"/>
              </a:ext>
            </a:extLst>
          </p:cNvPr>
          <p:cNvSpPr txBox="1"/>
          <p:nvPr/>
        </p:nvSpPr>
        <p:spPr>
          <a:xfrm>
            <a:off x="570797" y="608733"/>
            <a:ext cx="7255680" cy="2677656"/>
          </a:xfrm>
          <a:prstGeom prst="rect">
            <a:avLst/>
          </a:prstGeom>
          <a:noFill/>
        </p:spPr>
        <p:txBody>
          <a:bodyPr wrap="square" rtlCol="0">
            <a:spAutoFit/>
          </a:bodyPr>
          <a:lstStyle/>
          <a:p>
            <a:r>
              <a:rPr lang="en-US" sz="2400" dirty="0"/>
              <a:t>Remember:  “</a:t>
            </a:r>
            <a:r>
              <a:rPr lang="en-US" sz="2400" b="1" u="sng" dirty="0">
                <a:solidFill>
                  <a:schemeClr val="accent1">
                    <a:lumMod val="75000"/>
                  </a:schemeClr>
                </a:solidFill>
              </a:rPr>
              <a:t>Salem</a:t>
            </a:r>
            <a:r>
              <a:rPr lang="en-US" sz="2400" dirty="0"/>
              <a:t>” is used only 2 times in the Old Testament as (1) “</a:t>
            </a:r>
            <a:r>
              <a:rPr lang="en-US" sz="2400" b="1" u="sng" dirty="0">
                <a:solidFill>
                  <a:schemeClr val="accent1">
                    <a:lumMod val="75000"/>
                  </a:schemeClr>
                </a:solidFill>
              </a:rPr>
              <a:t>Kin</a:t>
            </a:r>
            <a:r>
              <a:rPr lang="en-US" sz="2400" b="1" dirty="0">
                <a:solidFill>
                  <a:schemeClr val="accent1">
                    <a:lumMod val="75000"/>
                  </a:schemeClr>
                </a:solidFill>
              </a:rPr>
              <a:t>g</a:t>
            </a:r>
            <a:r>
              <a:rPr lang="en-US" sz="2400" b="1" u="sng" dirty="0">
                <a:solidFill>
                  <a:schemeClr val="accent1">
                    <a:lumMod val="75000"/>
                  </a:schemeClr>
                </a:solidFill>
              </a:rPr>
              <a:t> of Peace</a:t>
            </a:r>
            <a:r>
              <a:rPr lang="en-US" sz="2400" dirty="0"/>
              <a:t>” and (2) “</a:t>
            </a:r>
            <a:r>
              <a:rPr lang="en-US" sz="2400" b="1" u="sng" dirty="0">
                <a:solidFill>
                  <a:schemeClr val="accent1">
                    <a:lumMod val="75000"/>
                  </a:schemeClr>
                </a:solidFill>
              </a:rPr>
              <a:t>cit</a:t>
            </a:r>
            <a:r>
              <a:rPr lang="en-US" sz="2400" b="1" dirty="0">
                <a:solidFill>
                  <a:schemeClr val="accent1">
                    <a:lumMod val="75000"/>
                  </a:schemeClr>
                </a:solidFill>
              </a:rPr>
              <a:t>y</a:t>
            </a:r>
            <a:r>
              <a:rPr lang="en-US" sz="2400" b="1" u="sng" dirty="0">
                <a:solidFill>
                  <a:schemeClr val="accent1">
                    <a:lumMod val="75000"/>
                  </a:schemeClr>
                </a:solidFill>
              </a:rPr>
              <a:t> of </a:t>
            </a:r>
            <a:r>
              <a:rPr lang="en-US" sz="2400" b="1" dirty="0">
                <a:solidFill>
                  <a:schemeClr val="accent1">
                    <a:lumMod val="75000"/>
                  </a:schemeClr>
                </a:solidFill>
              </a:rPr>
              <a:t>p</a:t>
            </a:r>
            <a:r>
              <a:rPr lang="en-US" sz="2400" b="1" u="sng" dirty="0">
                <a:solidFill>
                  <a:schemeClr val="accent1">
                    <a:lumMod val="75000"/>
                  </a:schemeClr>
                </a:solidFill>
              </a:rPr>
              <a:t>eace</a:t>
            </a:r>
            <a:r>
              <a:rPr lang="en-US" sz="2400" b="1" dirty="0">
                <a:solidFill>
                  <a:schemeClr val="accent1">
                    <a:lumMod val="75000"/>
                  </a:schemeClr>
                </a:solidFill>
              </a:rPr>
              <a:t>.</a:t>
            </a:r>
            <a:r>
              <a:rPr lang="en-US" sz="2400" dirty="0"/>
              <a:t>” </a:t>
            </a:r>
            <a:br>
              <a:rPr lang="en-US" sz="2400" dirty="0"/>
            </a:br>
            <a:endParaRPr lang="en-US" sz="2400" dirty="0"/>
          </a:p>
          <a:p>
            <a:pPr marL="457200" indent="-457200">
              <a:buFont typeface="+mj-lt"/>
              <a:buAutoNum type="arabicPeriod" startAt="2"/>
            </a:pPr>
            <a:r>
              <a:rPr lang="en-US" sz="2400" b="1" dirty="0">
                <a:solidFill>
                  <a:schemeClr val="accent1">
                    <a:lumMod val="75000"/>
                  </a:schemeClr>
                </a:solidFill>
              </a:rPr>
              <a:t>Psalms 76:2  </a:t>
            </a:r>
            <a:r>
              <a:rPr lang="en-US" i="1" dirty="0"/>
              <a:t>KJV </a:t>
            </a:r>
            <a:r>
              <a:rPr lang="en-US" sz="2400" b="1" dirty="0">
                <a:solidFill>
                  <a:schemeClr val="accent1">
                    <a:lumMod val="75000"/>
                  </a:schemeClr>
                </a:solidFill>
              </a:rPr>
              <a:t>    </a:t>
            </a:r>
            <a:r>
              <a:rPr lang="en-US" sz="2400" dirty="0"/>
              <a:t>In </a:t>
            </a:r>
            <a:r>
              <a:rPr lang="en-US" sz="2400" b="1" u="sng" dirty="0">
                <a:solidFill>
                  <a:schemeClr val="accent1">
                    <a:lumMod val="75000"/>
                  </a:schemeClr>
                </a:solidFill>
              </a:rPr>
              <a:t>Salem</a:t>
            </a:r>
            <a:r>
              <a:rPr lang="en-US" sz="2400" dirty="0"/>
              <a:t> </a:t>
            </a:r>
            <a:r>
              <a:rPr lang="en-US" sz="2000" dirty="0"/>
              <a:t>[</a:t>
            </a:r>
            <a:r>
              <a:rPr lang="en-US" sz="2000" b="1" u="sng" dirty="0">
                <a:solidFill>
                  <a:schemeClr val="accent1">
                    <a:lumMod val="75000"/>
                  </a:schemeClr>
                </a:solidFill>
              </a:rPr>
              <a:t>Jerusalem</a:t>
            </a:r>
            <a:r>
              <a:rPr lang="en-US" sz="2000" dirty="0"/>
              <a:t>]</a:t>
            </a:r>
            <a:r>
              <a:rPr lang="en-US" sz="2400" dirty="0"/>
              <a:t> also is his </a:t>
            </a:r>
            <a:br>
              <a:rPr lang="en-US" sz="2400" dirty="0"/>
            </a:br>
            <a:r>
              <a:rPr lang="en-US" sz="2400" dirty="0"/>
              <a:t>tabernacle, and his dwelling place in </a:t>
            </a:r>
            <a:r>
              <a:rPr lang="en-US" sz="2400" b="1" u="sng" dirty="0">
                <a:solidFill>
                  <a:schemeClr val="accent1">
                    <a:lumMod val="75000"/>
                  </a:schemeClr>
                </a:solidFill>
              </a:rPr>
              <a:t>Zion</a:t>
            </a:r>
            <a:r>
              <a:rPr lang="en-US" sz="2400" dirty="0"/>
              <a:t> </a:t>
            </a:r>
            <a:r>
              <a:rPr lang="en-US" dirty="0"/>
              <a:t>[H6726]</a:t>
            </a:r>
            <a:r>
              <a:rPr lang="en-US" sz="2400" dirty="0"/>
              <a:t>.  </a:t>
            </a:r>
            <a:endParaRPr lang="en-US" i="1" dirty="0"/>
          </a:p>
          <a:p>
            <a:endParaRPr lang="en-US" sz="2400" dirty="0"/>
          </a:p>
          <a:p>
            <a:endParaRPr lang="en-US" sz="2400" dirty="0"/>
          </a:p>
        </p:txBody>
      </p:sp>
      <p:sp>
        <p:nvSpPr>
          <p:cNvPr id="11" name="Slide Number Placeholder 1"/>
          <p:cNvSpPr>
            <a:spLocks noGrp="1"/>
          </p:cNvSpPr>
          <p:nvPr>
            <p:ph type="sldNum" sz="quarter" idx="12"/>
          </p:nvPr>
        </p:nvSpPr>
        <p:spPr>
          <a:xfrm>
            <a:off x="9448800" y="6492875"/>
            <a:ext cx="2743200" cy="365125"/>
          </a:xfrm>
        </p:spPr>
        <p:txBody>
          <a:bodyPr/>
          <a:lstStyle/>
          <a:p>
            <a:fld id="{385F3E72-97D8-4E0E-8DB2-A67F030E614A}" type="slidenum">
              <a:rPr lang="en-US" smtClean="0">
                <a:solidFill>
                  <a:schemeClr val="bg1"/>
                </a:solidFill>
              </a:rPr>
              <a:t>36</a:t>
            </a:fld>
            <a:endParaRPr lang="en-US" dirty="0">
              <a:solidFill>
                <a:schemeClr val="bg1"/>
              </a:solidFill>
            </a:endParaRPr>
          </a:p>
        </p:txBody>
      </p:sp>
      <p:pic>
        <p:nvPicPr>
          <p:cNvPr id="13" name="Picture 12">
            <a:extLst>
              <a:ext uri="{FF2B5EF4-FFF2-40B4-BE49-F238E27FC236}">
                <a16:creationId xmlns:a16="http://schemas.microsoft.com/office/drawing/2014/main" id="{4D1EE8D0-5076-4FC3-9FD5-EAD8E65DAB1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82643" y="2694039"/>
            <a:ext cx="4109279" cy="3451793"/>
          </a:xfrm>
          <a:prstGeom prst="rect">
            <a:avLst/>
          </a:prstGeom>
          <a:scene3d>
            <a:camera prst="orthographicFront"/>
            <a:lightRig rig="threePt" dir="t"/>
          </a:scene3d>
          <a:sp3d>
            <a:bevelT/>
          </a:sp3d>
        </p:spPr>
      </p:pic>
      <p:sp>
        <p:nvSpPr>
          <p:cNvPr id="14" name="TextBox 13">
            <a:extLst>
              <a:ext uri="{FF2B5EF4-FFF2-40B4-BE49-F238E27FC236}">
                <a16:creationId xmlns:a16="http://schemas.microsoft.com/office/drawing/2014/main" id="{8F1BA2C9-8DEF-4CBF-B1F8-89CA0B9E4D5C}"/>
              </a:ext>
            </a:extLst>
          </p:cNvPr>
          <p:cNvSpPr txBox="1"/>
          <p:nvPr/>
        </p:nvSpPr>
        <p:spPr>
          <a:xfrm>
            <a:off x="4791923" y="3074459"/>
            <a:ext cx="3457342" cy="2308324"/>
          </a:xfrm>
          <a:prstGeom prst="rect">
            <a:avLst/>
          </a:prstGeom>
          <a:noFill/>
        </p:spPr>
        <p:txBody>
          <a:bodyPr wrap="square" rtlCol="0">
            <a:spAutoFit/>
          </a:bodyPr>
          <a:lstStyle/>
          <a:p>
            <a:pPr algn="ctr"/>
            <a:r>
              <a:rPr lang="en-US" sz="2400" i="1" dirty="0"/>
              <a:t>“</a:t>
            </a:r>
            <a:r>
              <a:rPr lang="en-US" sz="2400" b="1" i="1" dirty="0">
                <a:solidFill>
                  <a:schemeClr val="accent1">
                    <a:lumMod val="75000"/>
                  </a:schemeClr>
                </a:solidFill>
              </a:rPr>
              <a:t>Zion</a:t>
            </a:r>
            <a:r>
              <a:rPr lang="en-US" sz="2400" i="1" dirty="0"/>
              <a:t>” is found 152 times </a:t>
            </a:r>
            <a:br>
              <a:rPr lang="en-US" sz="2400" i="1" dirty="0"/>
            </a:br>
            <a:r>
              <a:rPr lang="en-US" sz="2400" i="1" dirty="0"/>
              <a:t>in the Tanach – always in </a:t>
            </a:r>
            <a:br>
              <a:rPr lang="en-US" sz="2400" i="1" dirty="0"/>
            </a:br>
            <a:r>
              <a:rPr lang="en-US" sz="2400" i="1" dirty="0"/>
              <a:t>reference to </a:t>
            </a:r>
            <a:r>
              <a:rPr lang="en-US" sz="2400" b="1" i="1" dirty="0">
                <a:solidFill>
                  <a:schemeClr val="accent1">
                    <a:lumMod val="75000"/>
                  </a:schemeClr>
                </a:solidFill>
              </a:rPr>
              <a:t>Jerusalem</a:t>
            </a:r>
            <a:r>
              <a:rPr lang="en-US" sz="2400" i="1" dirty="0"/>
              <a:t> – </a:t>
            </a:r>
            <a:br>
              <a:rPr lang="en-US" sz="2400" i="1" dirty="0"/>
            </a:br>
            <a:r>
              <a:rPr lang="en-US" sz="2400" i="1" dirty="0"/>
              <a:t>named as the </a:t>
            </a:r>
            <a:br>
              <a:rPr lang="en-US" sz="2400" i="1" dirty="0"/>
            </a:br>
            <a:r>
              <a:rPr lang="en-US" sz="2400" i="1" dirty="0"/>
              <a:t>“</a:t>
            </a:r>
            <a:r>
              <a:rPr lang="en-US" sz="2400" b="1" i="1" dirty="0">
                <a:solidFill>
                  <a:schemeClr val="accent1">
                    <a:lumMod val="75000"/>
                  </a:schemeClr>
                </a:solidFill>
              </a:rPr>
              <a:t>city of peace.</a:t>
            </a:r>
            <a:r>
              <a:rPr lang="en-US" sz="2400" i="1" dirty="0"/>
              <a:t>”</a:t>
            </a:r>
            <a:endParaRPr lang="en-US" sz="2800" dirty="0"/>
          </a:p>
          <a:p>
            <a:endParaRPr lang="en-US" sz="2400" dirty="0"/>
          </a:p>
        </p:txBody>
      </p:sp>
    </p:spTree>
    <p:extLst>
      <p:ext uri="{BB962C8B-B14F-4D97-AF65-F5344CB8AC3E}">
        <p14:creationId xmlns:p14="http://schemas.microsoft.com/office/powerpoint/2010/main" val="2167247965"/>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83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4D1EE8D0-5076-4FC3-9FD5-EAD8E65DAB1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131277" y="645565"/>
            <a:ext cx="3334532" cy="2976069"/>
          </a:xfrm>
          <a:prstGeom prst="rect">
            <a:avLst/>
          </a:prstGeom>
          <a:scene3d>
            <a:camera prst="orthographicFront"/>
            <a:lightRig rig="threePt" dir="t"/>
          </a:scene3d>
          <a:sp3d>
            <a:bevelT/>
          </a:sp3d>
        </p:spPr>
      </p:pic>
      <p:sp>
        <p:nvSpPr>
          <p:cNvPr id="3" name="TextBox 2">
            <a:extLst>
              <a:ext uri="{FF2B5EF4-FFF2-40B4-BE49-F238E27FC236}">
                <a16:creationId xmlns:a16="http://schemas.microsoft.com/office/drawing/2014/main" id="{8F1BA2C9-8DEF-4CBF-B1F8-89CA0B9E4D5C}"/>
              </a:ext>
            </a:extLst>
          </p:cNvPr>
          <p:cNvSpPr txBox="1"/>
          <p:nvPr/>
        </p:nvSpPr>
        <p:spPr>
          <a:xfrm>
            <a:off x="619432" y="449238"/>
            <a:ext cx="7374194" cy="6370975"/>
          </a:xfrm>
          <a:prstGeom prst="rect">
            <a:avLst/>
          </a:prstGeom>
          <a:noFill/>
        </p:spPr>
        <p:txBody>
          <a:bodyPr wrap="square" rtlCol="0">
            <a:spAutoFit/>
          </a:bodyPr>
          <a:lstStyle/>
          <a:p>
            <a:r>
              <a:rPr lang="en-US" sz="2400" dirty="0"/>
              <a:t>In Gen 14:18, the </a:t>
            </a:r>
            <a:r>
              <a:rPr lang="en-US" sz="2400" b="1" dirty="0">
                <a:solidFill>
                  <a:srgbClr val="441D61"/>
                </a:solidFill>
              </a:rPr>
              <a:t>Melki-</a:t>
            </a:r>
            <a:r>
              <a:rPr lang="en-US" sz="2400" b="1" dirty="0" err="1">
                <a:solidFill>
                  <a:srgbClr val="441D61"/>
                </a:solidFill>
              </a:rPr>
              <a:t>Tzedeq</a:t>
            </a:r>
            <a:r>
              <a:rPr lang="en-US" sz="2400" dirty="0"/>
              <a:t> King of Salem met Abraham as he returned from the defeat of the kings.  This Priest of the most high Elohim brought bread and wine and blessed Abraham.  It is also recorded that Abraham gave him a tenth of everything.</a:t>
            </a:r>
          </a:p>
          <a:p>
            <a:endParaRPr lang="en-US" sz="2400" dirty="0"/>
          </a:p>
          <a:p>
            <a:r>
              <a:rPr lang="en-US" sz="2400" b="1" dirty="0">
                <a:solidFill>
                  <a:schemeClr val="tx1">
                    <a:lumMod val="75000"/>
                    <a:lumOff val="25000"/>
                  </a:schemeClr>
                </a:solidFill>
              </a:rPr>
              <a:t>Remember</a:t>
            </a:r>
            <a:r>
              <a:rPr lang="en-US" sz="2400" dirty="0">
                <a:solidFill>
                  <a:schemeClr val="tx1">
                    <a:lumMod val="75000"/>
                    <a:lumOff val="25000"/>
                  </a:schemeClr>
                </a:solidFill>
              </a:rPr>
              <a:t>:  </a:t>
            </a:r>
            <a:r>
              <a:rPr lang="en-US" sz="2400" b="1" dirty="0">
                <a:solidFill>
                  <a:schemeClr val="accent1">
                    <a:lumMod val="75000"/>
                  </a:schemeClr>
                </a:solidFill>
              </a:rPr>
              <a:t>King of Salem </a:t>
            </a:r>
            <a:r>
              <a:rPr lang="en-US" sz="2400" dirty="0"/>
              <a:t>means </a:t>
            </a:r>
            <a:r>
              <a:rPr lang="en-US" sz="2400" b="1" dirty="0">
                <a:solidFill>
                  <a:schemeClr val="accent1">
                    <a:lumMod val="75000"/>
                  </a:schemeClr>
                </a:solidFill>
              </a:rPr>
              <a:t>King of Peace.</a:t>
            </a:r>
          </a:p>
          <a:p>
            <a:r>
              <a:rPr lang="en-US" sz="2400" b="1" dirty="0">
                <a:solidFill>
                  <a:srgbClr val="441D61"/>
                </a:solidFill>
              </a:rPr>
              <a:t>Melki-</a:t>
            </a:r>
            <a:r>
              <a:rPr lang="en-US" sz="2400" b="1" dirty="0" err="1">
                <a:solidFill>
                  <a:srgbClr val="441D61"/>
                </a:solidFill>
              </a:rPr>
              <a:t>Tzedeq</a:t>
            </a:r>
            <a:r>
              <a:rPr lang="en-US" sz="2400" dirty="0"/>
              <a:t> also has a special meaning:</a:t>
            </a:r>
          </a:p>
          <a:p>
            <a:pPr marL="342900" indent="-342900">
              <a:buFont typeface="Arial" pitchFamily="34" charset="0"/>
              <a:buChar char="•"/>
            </a:pPr>
            <a:r>
              <a:rPr lang="en-US" sz="2400" dirty="0"/>
              <a:t>“</a:t>
            </a:r>
            <a:r>
              <a:rPr lang="en-US" sz="2400" b="1" dirty="0" err="1">
                <a:solidFill>
                  <a:schemeClr val="accent1">
                    <a:lumMod val="75000"/>
                  </a:schemeClr>
                </a:solidFill>
              </a:rPr>
              <a:t>Malki</a:t>
            </a:r>
            <a:r>
              <a:rPr lang="en-US" sz="2400" b="1" dirty="0">
                <a:solidFill>
                  <a:schemeClr val="accent1">
                    <a:lumMod val="75000"/>
                  </a:schemeClr>
                </a:solidFill>
              </a:rPr>
              <a:t>/</a:t>
            </a:r>
            <a:r>
              <a:rPr lang="en-US" sz="2400" b="1" dirty="0" err="1">
                <a:solidFill>
                  <a:schemeClr val="accent1">
                    <a:lumMod val="75000"/>
                  </a:schemeClr>
                </a:solidFill>
              </a:rPr>
              <a:t>Melki</a:t>
            </a:r>
            <a:r>
              <a:rPr lang="en-US" sz="2400" dirty="0"/>
              <a:t>” means “</a:t>
            </a:r>
            <a:r>
              <a:rPr lang="en-US" sz="2400" b="1" dirty="0">
                <a:solidFill>
                  <a:schemeClr val="accent1">
                    <a:lumMod val="75000"/>
                  </a:schemeClr>
                </a:solidFill>
              </a:rPr>
              <a:t>king</a:t>
            </a:r>
            <a:r>
              <a:rPr lang="en-US" sz="2400" dirty="0"/>
              <a:t>”  </a:t>
            </a:r>
          </a:p>
          <a:p>
            <a:pPr marL="342900" indent="-342900">
              <a:buFont typeface="Arial" pitchFamily="34" charset="0"/>
              <a:buChar char="•"/>
            </a:pPr>
            <a:r>
              <a:rPr lang="en-US" sz="2400" dirty="0"/>
              <a:t>“</a:t>
            </a:r>
            <a:r>
              <a:rPr lang="en-US" sz="2400" b="1" dirty="0" err="1">
                <a:solidFill>
                  <a:schemeClr val="accent1">
                    <a:lumMod val="75000"/>
                  </a:schemeClr>
                </a:solidFill>
              </a:rPr>
              <a:t>tzedek</a:t>
            </a:r>
            <a:r>
              <a:rPr lang="en-US" sz="2400" dirty="0"/>
              <a:t>” means “</a:t>
            </a:r>
            <a:r>
              <a:rPr lang="en-US" sz="2400" b="1" dirty="0">
                <a:solidFill>
                  <a:schemeClr val="accent1">
                    <a:lumMod val="75000"/>
                  </a:schemeClr>
                </a:solidFill>
              </a:rPr>
              <a:t>righteousness</a:t>
            </a:r>
            <a:r>
              <a:rPr lang="en-US" sz="2400" dirty="0">
                <a:solidFill>
                  <a:schemeClr val="accent1">
                    <a:lumMod val="75000"/>
                  </a:schemeClr>
                </a:solidFill>
              </a:rPr>
              <a:t>.</a:t>
            </a:r>
            <a:r>
              <a:rPr lang="en-US" sz="2400" dirty="0"/>
              <a:t>”</a:t>
            </a:r>
          </a:p>
          <a:p>
            <a:r>
              <a:rPr lang="en-US" sz="2400" dirty="0"/>
              <a:t>This “</a:t>
            </a:r>
            <a:r>
              <a:rPr lang="en-US" sz="2400" b="1" dirty="0">
                <a:solidFill>
                  <a:schemeClr val="accent1">
                    <a:lumMod val="75000"/>
                  </a:schemeClr>
                </a:solidFill>
              </a:rPr>
              <a:t>king of righteousness</a:t>
            </a:r>
            <a:r>
              <a:rPr lang="en-US" sz="2400" dirty="0"/>
              <a:t>” (or “</a:t>
            </a:r>
            <a:r>
              <a:rPr lang="en-US" sz="2400" b="1" dirty="0">
                <a:solidFill>
                  <a:schemeClr val="accent1">
                    <a:lumMod val="75000"/>
                  </a:schemeClr>
                </a:solidFill>
              </a:rPr>
              <a:t>king of peace</a:t>
            </a:r>
            <a:r>
              <a:rPr lang="en-US" sz="2400" dirty="0"/>
              <a:t>”) </a:t>
            </a:r>
            <a:br>
              <a:rPr lang="en-US" sz="2400" dirty="0"/>
            </a:br>
            <a:r>
              <a:rPr lang="en-US" sz="2400" dirty="0"/>
              <a:t>is the </a:t>
            </a:r>
            <a:r>
              <a:rPr lang="en-US" sz="2400" b="1" dirty="0">
                <a:solidFill>
                  <a:schemeClr val="accent1">
                    <a:lumMod val="75000"/>
                  </a:schemeClr>
                </a:solidFill>
              </a:rPr>
              <a:t>Most High Elohim</a:t>
            </a:r>
            <a:r>
              <a:rPr lang="en-US" sz="2400" dirty="0">
                <a:solidFill>
                  <a:schemeClr val="accent1">
                    <a:lumMod val="75000"/>
                  </a:schemeClr>
                </a:solidFill>
              </a:rPr>
              <a:t>, </a:t>
            </a:r>
            <a:r>
              <a:rPr lang="en-US" sz="2400" b="1" u="sng" dirty="0"/>
              <a:t>Who will be known as</a:t>
            </a:r>
            <a:r>
              <a:rPr lang="en-US" sz="2400" dirty="0"/>
              <a:t> the </a:t>
            </a:r>
            <a:br>
              <a:rPr lang="en-US" sz="2400" dirty="0"/>
            </a:br>
            <a:r>
              <a:rPr lang="en-US" sz="2400" b="1" dirty="0">
                <a:solidFill>
                  <a:schemeClr val="accent1">
                    <a:lumMod val="75000"/>
                  </a:schemeClr>
                </a:solidFill>
              </a:rPr>
              <a:t>One</a:t>
            </a:r>
            <a:r>
              <a:rPr lang="en-US" sz="2400" dirty="0"/>
              <a:t> [</a:t>
            </a:r>
            <a:r>
              <a:rPr lang="en-US" sz="2400" b="1" dirty="0">
                <a:solidFill>
                  <a:schemeClr val="accent1">
                    <a:lumMod val="75000"/>
                  </a:schemeClr>
                </a:solidFill>
              </a:rPr>
              <a:t>Yahusha</a:t>
            </a:r>
            <a:r>
              <a:rPr lang="en-US" sz="2400" dirty="0"/>
              <a:t>] that offers the sacrifice of Salvation. </a:t>
            </a:r>
          </a:p>
          <a:p>
            <a:endParaRPr lang="en-US" sz="2400" b="1" dirty="0">
              <a:solidFill>
                <a:srgbClr val="0000CC"/>
              </a:solidFill>
            </a:endParaRPr>
          </a:p>
          <a:p>
            <a:r>
              <a:rPr lang="en-US" sz="2400" b="1" dirty="0">
                <a:solidFill>
                  <a:schemeClr val="accent1">
                    <a:lumMod val="75000"/>
                  </a:schemeClr>
                </a:solidFill>
              </a:rPr>
              <a:t>This can only refer to the Majesty of Heaven – NOT – any Melki-</a:t>
            </a:r>
            <a:r>
              <a:rPr lang="en-US" sz="2400" b="1" dirty="0" err="1">
                <a:solidFill>
                  <a:schemeClr val="accent1">
                    <a:lumMod val="75000"/>
                  </a:schemeClr>
                </a:solidFill>
              </a:rPr>
              <a:t>Tzedeq</a:t>
            </a:r>
            <a:r>
              <a:rPr lang="en-US" sz="2400" b="1" dirty="0">
                <a:solidFill>
                  <a:schemeClr val="accent1">
                    <a:lumMod val="75000"/>
                  </a:schemeClr>
                </a:solidFill>
              </a:rPr>
              <a:t> representative from the lineage of Adam.</a:t>
            </a:r>
          </a:p>
        </p:txBody>
      </p:sp>
      <p:sp>
        <p:nvSpPr>
          <p:cNvPr id="11" name="Slide Number Placeholder 1"/>
          <p:cNvSpPr>
            <a:spLocks noGrp="1"/>
          </p:cNvSpPr>
          <p:nvPr>
            <p:ph type="sldNum" sz="quarter" idx="12"/>
          </p:nvPr>
        </p:nvSpPr>
        <p:spPr>
          <a:xfrm>
            <a:off x="9448800" y="6492875"/>
            <a:ext cx="2743200" cy="365125"/>
          </a:xfrm>
        </p:spPr>
        <p:txBody>
          <a:bodyPr/>
          <a:lstStyle/>
          <a:p>
            <a:fld id="{385F3E72-97D8-4E0E-8DB2-A67F030E614A}" type="slidenum">
              <a:rPr lang="en-US" smtClean="0">
                <a:solidFill>
                  <a:schemeClr val="bg1"/>
                </a:solidFill>
              </a:rPr>
              <a:t>37</a:t>
            </a:fld>
            <a:endParaRPr lang="en-US" dirty="0">
              <a:solidFill>
                <a:schemeClr val="bg1"/>
              </a:solidFill>
            </a:endParaRPr>
          </a:p>
        </p:txBody>
      </p:sp>
      <p:pic>
        <p:nvPicPr>
          <p:cNvPr id="14" name="Picture 13">
            <a:extLst>
              <a:ext uri="{FF2B5EF4-FFF2-40B4-BE49-F238E27FC236}">
                <a16:creationId xmlns:a16="http://schemas.microsoft.com/office/drawing/2014/main" id="{4D1EE8D0-5076-4FC3-9FD5-EAD8E65DAB1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131277" y="3825228"/>
            <a:ext cx="3334532" cy="2037769"/>
          </a:xfrm>
          <a:prstGeom prst="rect">
            <a:avLst/>
          </a:prstGeom>
          <a:scene3d>
            <a:camera prst="orthographicFront"/>
            <a:lightRig rig="threePt" dir="t"/>
          </a:scene3d>
          <a:sp3d>
            <a:bevelT/>
          </a:sp3d>
        </p:spPr>
      </p:pic>
      <p:pic>
        <p:nvPicPr>
          <p:cNvPr id="4" name="Picture 3">
            <a:extLst>
              <a:ext uri="{FF2B5EF4-FFF2-40B4-BE49-F238E27FC236}">
                <a16:creationId xmlns:a16="http://schemas.microsoft.com/office/drawing/2014/main" id="{A4080EC0-7B5E-497F-BFE8-95BA43570005}"/>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784651" y="645565"/>
            <a:ext cx="4784651" cy="4348717"/>
          </a:xfrm>
          <a:prstGeom prst="rect">
            <a:avLst/>
          </a:prstGeom>
        </p:spPr>
      </p:pic>
    </p:spTree>
    <p:extLst>
      <p:ext uri="{BB962C8B-B14F-4D97-AF65-F5344CB8AC3E}">
        <p14:creationId xmlns:p14="http://schemas.microsoft.com/office/powerpoint/2010/main" val="1192563548"/>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40000"/>
                <a:lumOff val="60000"/>
                <a:alpha val="40000"/>
              </a:schemeClr>
            </a:gs>
            <a:gs pos="33000">
              <a:schemeClr val="accent4">
                <a:lumMod val="47000"/>
                <a:lumOff val="53000"/>
                <a:alpha val="46000"/>
              </a:schemeClr>
            </a:gs>
            <a:gs pos="74000">
              <a:schemeClr val="accent1">
                <a:lumMod val="45000"/>
                <a:lumOff val="55000"/>
                <a:alpha val="53000"/>
              </a:schemeClr>
            </a:gs>
            <a:gs pos="100000">
              <a:srgbClr val="FF0000">
                <a:alpha val="19000"/>
              </a:srgbClr>
            </a:gs>
          </a:gsLst>
          <a:lin ang="5400000" scaled="1"/>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610599" y="6356350"/>
            <a:ext cx="3483077" cy="365125"/>
          </a:xfrm>
        </p:spPr>
        <p:txBody>
          <a:bodyPr/>
          <a:lstStyle/>
          <a:p>
            <a:fld id="{385F3E72-97D8-4E0E-8DB2-A67F030E614A}" type="slidenum">
              <a:rPr lang="en-US" smtClean="0">
                <a:solidFill>
                  <a:schemeClr val="tx1"/>
                </a:solidFill>
              </a:rPr>
              <a:t>38</a:t>
            </a:fld>
            <a:endParaRPr lang="en-US" dirty="0">
              <a:solidFill>
                <a:schemeClr val="tx1"/>
              </a:solidFill>
            </a:endParaRPr>
          </a:p>
        </p:txBody>
      </p:sp>
      <p:pic>
        <p:nvPicPr>
          <p:cNvPr id="3" name="Picture 3" descr="C:\Users\Rae\Desktop\Horn with bkgd.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4790" y="1513551"/>
            <a:ext cx="6866890" cy="3825838"/>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9" name="Right Arrow 8"/>
          <p:cNvSpPr/>
          <p:nvPr/>
        </p:nvSpPr>
        <p:spPr>
          <a:xfrm>
            <a:off x="1640115" y="55672"/>
            <a:ext cx="4484913" cy="1457879"/>
          </a:xfrm>
          <a:prstGeom prst="rightArrow">
            <a:avLst>
              <a:gd name="adj1" fmla="val 71455"/>
              <a:gd name="adj2" fmla="val 50000"/>
            </a:avLst>
          </a:prstGeom>
          <a:gradFill flip="none" rotWithShape="1">
            <a:gsLst>
              <a:gs pos="0">
                <a:schemeClr val="accent2">
                  <a:lumMod val="40000"/>
                  <a:lumOff val="60000"/>
                  <a:alpha val="4000"/>
                </a:schemeClr>
              </a:gs>
              <a:gs pos="33000">
                <a:schemeClr val="accent4">
                  <a:lumMod val="47000"/>
                  <a:lumOff val="53000"/>
                  <a:alpha val="46000"/>
                </a:schemeClr>
              </a:gs>
              <a:gs pos="74000">
                <a:schemeClr val="accent1">
                  <a:lumMod val="45000"/>
                  <a:lumOff val="55000"/>
                  <a:alpha val="53000"/>
                </a:schemeClr>
              </a:gs>
              <a:gs pos="100000">
                <a:srgbClr val="FF0000">
                  <a:alpha val="19000"/>
                </a:srgbClr>
              </a:gs>
            </a:gsLst>
            <a:lin ang="0" scaled="1"/>
            <a:tileRect/>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dirty="0">
                <a:ln w="11430"/>
                <a:solidFill>
                  <a:srgbClr val="7F4141"/>
                </a:solidFill>
                <a:effectLst>
                  <a:outerShdw blurRad="50800" dist="39000" dir="5460000" algn="tl">
                    <a:srgbClr val="000000">
                      <a:alpha val="38000"/>
                    </a:srgbClr>
                  </a:outerShdw>
                </a:effectLst>
                <a:latin typeface="Matura MT Script Capitals" pitchFamily="66" charset="0"/>
              </a:rPr>
              <a:t> </a:t>
            </a:r>
            <a:r>
              <a:rPr lang="en-US" sz="4400" b="1" dirty="0">
                <a:ln w="11430"/>
                <a:solidFill>
                  <a:srgbClr val="00B0F0"/>
                </a:solidFill>
                <a:effectLst>
                  <a:outerShdw blurRad="50800" dist="39000" dir="5460000" algn="tl">
                    <a:srgbClr val="000000">
                      <a:alpha val="38000"/>
                    </a:srgbClr>
                  </a:outerShdw>
                </a:effectLst>
                <a:latin typeface="Matura MT Script Capitals" pitchFamily="66" charset="0"/>
              </a:rPr>
              <a:t>Question </a:t>
            </a:r>
            <a:r>
              <a:rPr lang="en-US" sz="4400" b="1" dirty="0">
                <a:ln w="11430"/>
                <a:solidFill>
                  <a:srgbClr val="C00000"/>
                </a:solidFill>
                <a:effectLst>
                  <a:outerShdw blurRad="50800" dist="39000" dir="5460000" algn="tl">
                    <a:srgbClr val="000000">
                      <a:alpha val="38000"/>
                    </a:srgbClr>
                  </a:outerShdw>
                </a:effectLst>
                <a:latin typeface="Matura MT Script Capitals" pitchFamily="66" charset="0"/>
              </a:rPr>
              <a:t>#5</a:t>
            </a:r>
          </a:p>
        </p:txBody>
      </p:sp>
      <p:pic>
        <p:nvPicPr>
          <p:cNvPr id="7" name="Picture 6">
            <a:extLst>
              <a:ext uri="{FF2B5EF4-FFF2-40B4-BE49-F238E27FC236}">
                <a16:creationId xmlns:a16="http://schemas.microsoft.com/office/drawing/2014/main" id="{BAD15CF1-7402-4CF4-B7AD-65E8B31BBFA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33830" y="120970"/>
            <a:ext cx="1524000" cy="1524000"/>
          </a:xfrm>
          <a:prstGeom prst="ellipse">
            <a:avLst/>
          </a:prstGeom>
          <a:ln>
            <a:noFill/>
          </a:ln>
          <a:effectLst>
            <a:softEdge rad="112500"/>
          </a:effectLst>
        </p:spPr>
      </p:pic>
      <p:sp>
        <p:nvSpPr>
          <p:cNvPr id="8" name="TextBox 7">
            <a:extLst>
              <a:ext uri="{FF2B5EF4-FFF2-40B4-BE49-F238E27FC236}">
                <a16:creationId xmlns:a16="http://schemas.microsoft.com/office/drawing/2014/main" id="{3523D019-142D-4042-9BA0-DA81FCF8D2A9}"/>
              </a:ext>
            </a:extLst>
          </p:cNvPr>
          <p:cNvSpPr txBox="1"/>
          <p:nvPr/>
        </p:nvSpPr>
        <p:spPr>
          <a:xfrm>
            <a:off x="5094514" y="1209483"/>
            <a:ext cx="6720116" cy="5262979"/>
          </a:xfrm>
          <a:prstGeom prst="rect">
            <a:avLst/>
          </a:prstGeom>
          <a:noFill/>
        </p:spPr>
        <p:txBody>
          <a:bodyPr wrap="square" rtlCol="0">
            <a:spAutoFit/>
            <a:scene3d>
              <a:camera prst="orthographicFront"/>
              <a:lightRig rig="threePt" dir="t"/>
            </a:scene3d>
            <a:sp3d extrusionH="57150">
              <a:bevelT w="38100" h="38100"/>
            </a:sp3d>
          </a:bodyPr>
          <a:lstStyle/>
          <a:p>
            <a:pPr lvl="0" algn="ctr">
              <a:defRPr/>
            </a:pPr>
            <a:r>
              <a:rPr kumimoji="0" lang="en-US" sz="4800" b="1" i="0" u="none" strike="noStrike" kern="1200" cap="none" spc="0" normalizeH="0" baseline="0" noProof="0" dirty="0">
                <a:ln>
                  <a:noFill/>
                </a:ln>
                <a:solidFill>
                  <a:srgbClr val="0070C0"/>
                </a:solidFill>
                <a:effectLst/>
                <a:uLnTx/>
                <a:uFillTx/>
                <a:latin typeface="Comic Sans MS" panose="030F0702030302020204" pitchFamily="66" charset="0"/>
                <a:cs typeface="Arial" panose="020B0604020202020204" pitchFamily="34" charset="0"/>
              </a:rPr>
              <a:t>How can we understand &amp; trace </a:t>
            </a:r>
            <a:br>
              <a:rPr kumimoji="0" lang="en-US" sz="4800" b="1" i="0" u="none" strike="noStrike" kern="1200" cap="none" spc="0" normalizeH="0" baseline="0" noProof="0" dirty="0">
                <a:ln>
                  <a:noFill/>
                </a:ln>
                <a:solidFill>
                  <a:srgbClr val="0070C0"/>
                </a:solidFill>
                <a:effectLst/>
                <a:uLnTx/>
                <a:uFillTx/>
                <a:latin typeface="Comic Sans MS" panose="030F0702030302020204" pitchFamily="66" charset="0"/>
                <a:cs typeface="Arial" panose="020B0604020202020204" pitchFamily="34" charset="0"/>
              </a:rPr>
            </a:br>
            <a:r>
              <a:rPr kumimoji="0" lang="en-US" sz="4800" b="1" i="0" u="none" strike="noStrike" kern="1200" cap="none" spc="0" normalizeH="0" baseline="0" noProof="0" dirty="0">
                <a:ln>
                  <a:noFill/>
                </a:ln>
                <a:solidFill>
                  <a:srgbClr val="0070C0"/>
                </a:solidFill>
                <a:effectLst/>
                <a:uLnTx/>
                <a:uFillTx/>
                <a:latin typeface="Comic Sans MS" panose="030F0702030302020204" pitchFamily="66" charset="0"/>
                <a:cs typeface="Arial" panose="020B0604020202020204" pitchFamily="34" charset="0"/>
              </a:rPr>
              <a:t>the </a:t>
            </a:r>
            <a:r>
              <a:rPr kumimoji="0" lang="en-US" sz="4800" b="1" i="0" u="none" strike="noStrike" kern="1200" cap="none" spc="0" normalizeH="0" baseline="0" noProof="0" dirty="0">
                <a:ln>
                  <a:noFill/>
                </a:ln>
                <a:solidFill>
                  <a:srgbClr val="441D61"/>
                </a:solidFill>
                <a:effectLst/>
                <a:uLnTx/>
                <a:uFillTx/>
                <a:latin typeface="Comic Sans MS" panose="030F0702030302020204" pitchFamily="66" charset="0"/>
                <a:cs typeface="Arial" panose="020B0604020202020204" pitchFamily="34" charset="0"/>
              </a:rPr>
              <a:t>Melki-</a:t>
            </a:r>
            <a:r>
              <a:rPr kumimoji="0" lang="en-US" sz="4800" b="1" i="0" u="none" strike="noStrike" kern="1200" cap="none" spc="0" normalizeH="0" baseline="0" noProof="0" dirty="0" err="1">
                <a:ln>
                  <a:noFill/>
                </a:ln>
                <a:solidFill>
                  <a:srgbClr val="441D61"/>
                </a:solidFill>
                <a:effectLst/>
                <a:uLnTx/>
                <a:uFillTx/>
                <a:latin typeface="Comic Sans MS" panose="030F0702030302020204" pitchFamily="66" charset="0"/>
                <a:cs typeface="Arial" panose="020B0604020202020204" pitchFamily="34" charset="0"/>
              </a:rPr>
              <a:t>Tzedeq</a:t>
            </a:r>
            <a:r>
              <a:rPr kumimoji="0" lang="en-US" sz="4800" b="1" i="0" u="none" strike="noStrike" kern="1200" cap="none" spc="0" normalizeH="0" baseline="0" noProof="0" dirty="0">
                <a:ln>
                  <a:noFill/>
                </a:ln>
                <a:solidFill>
                  <a:schemeClr val="accent1">
                    <a:lumMod val="75000"/>
                  </a:schemeClr>
                </a:solidFill>
                <a:effectLst/>
                <a:uLnTx/>
                <a:uFillTx/>
                <a:latin typeface="Comic Sans MS" panose="030F0702030302020204" pitchFamily="66" charset="0"/>
                <a:cs typeface="Arial" panose="020B0604020202020204" pitchFamily="34" charset="0"/>
              </a:rPr>
              <a:t> </a:t>
            </a:r>
            <a:r>
              <a:rPr lang="en-US" sz="4800" b="1" dirty="0">
                <a:solidFill>
                  <a:srgbClr val="0070C0"/>
                </a:solidFill>
                <a:latin typeface="Comic Sans MS" panose="030F0702030302020204" pitchFamily="66" charset="0"/>
                <a:cs typeface="Arial" panose="020B0604020202020204" pitchFamily="34" charset="0"/>
              </a:rPr>
              <a:t>Priesthood </a:t>
            </a:r>
            <a:br>
              <a:rPr lang="en-US" sz="4800" b="1" dirty="0">
                <a:solidFill>
                  <a:srgbClr val="0070C0"/>
                </a:solidFill>
                <a:latin typeface="Comic Sans MS" panose="030F0702030302020204" pitchFamily="66" charset="0"/>
                <a:cs typeface="Arial" panose="020B0604020202020204" pitchFamily="34" charset="0"/>
              </a:rPr>
            </a:br>
            <a:r>
              <a:rPr lang="en-US" sz="4800" b="1" dirty="0">
                <a:solidFill>
                  <a:srgbClr val="0070C0"/>
                </a:solidFill>
                <a:latin typeface="Comic Sans MS" panose="030F0702030302020204" pitchFamily="66" charset="0"/>
                <a:cs typeface="Arial" panose="020B0604020202020204" pitchFamily="34" charset="0"/>
              </a:rPr>
              <a:t>as it was established first in Adam </a:t>
            </a:r>
            <a:br>
              <a:rPr lang="en-US" sz="4800" b="1" dirty="0">
                <a:solidFill>
                  <a:srgbClr val="0070C0"/>
                </a:solidFill>
                <a:latin typeface="Comic Sans MS" panose="030F0702030302020204" pitchFamily="66" charset="0"/>
                <a:cs typeface="Arial" panose="020B0604020202020204" pitchFamily="34" charset="0"/>
              </a:rPr>
            </a:br>
            <a:r>
              <a:rPr lang="en-US" sz="4800" b="1" dirty="0">
                <a:solidFill>
                  <a:srgbClr val="0070C0"/>
                </a:solidFill>
                <a:latin typeface="Comic Sans MS" panose="030F0702030302020204" pitchFamily="66" charset="0"/>
                <a:cs typeface="Arial" panose="020B0604020202020204" pitchFamily="34" charset="0"/>
              </a:rPr>
              <a:t>by the Most High</a:t>
            </a:r>
            <a:r>
              <a:rPr kumimoji="0" lang="en-US" sz="4800" b="1" i="0" u="none" strike="noStrike" kern="1200" cap="none" spc="0" normalizeH="0" baseline="0" noProof="0" dirty="0">
                <a:ln>
                  <a:noFill/>
                </a:ln>
                <a:solidFill>
                  <a:srgbClr val="0070C0"/>
                </a:solidFill>
                <a:effectLst/>
                <a:uLnTx/>
                <a:uFillTx/>
                <a:latin typeface="Comic Sans MS" panose="030F0702030302020204" pitchFamily="66" charset="0"/>
                <a:cs typeface="Arial" panose="020B0604020202020204" pitchFamily="34" charset="0"/>
              </a:rPr>
              <a:t>?</a:t>
            </a:r>
            <a:endParaRPr lang="en-US" sz="3600" b="1" i="1" dirty="0">
              <a:solidFill>
                <a:srgbClr val="0070C0"/>
              </a:solidFill>
              <a:latin typeface="Comic Sans MS" panose="030F0702030302020204" pitchFamily="66" charset="0"/>
              <a:cs typeface="Arial" panose="020B0604020202020204" pitchFamily="34" charset="0"/>
            </a:endParaRPr>
          </a:p>
        </p:txBody>
      </p:sp>
    </p:spTree>
    <p:extLst>
      <p:ext uri="{BB962C8B-B14F-4D97-AF65-F5344CB8AC3E}">
        <p14:creationId xmlns:p14="http://schemas.microsoft.com/office/powerpoint/2010/main" val="2833002696"/>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gradFill>
          <a:gsLst>
            <a:gs pos="0">
              <a:srgbClr val="FFFF00">
                <a:alpha val="32000"/>
              </a:srgbClr>
            </a:gs>
            <a:gs pos="61000">
              <a:srgbClr val="FDE2E2">
                <a:alpha val="46000"/>
              </a:srgbClr>
            </a:gs>
            <a:gs pos="100000">
              <a:srgbClr val="7030A0">
                <a:alpha val="59000"/>
              </a:srgbClr>
            </a:gs>
          </a:gsLst>
          <a:lin ang="16200000" scaled="1"/>
        </a:gra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9376EAC-5DE0-41C2-824F-2291CEE38F7F}"/>
              </a:ext>
            </a:extLst>
          </p:cNvPr>
          <p:cNvSpPr txBox="1"/>
          <p:nvPr/>
        </p:nvSpPr>
        <p:spPr>
          <a:xfrm>
            <a:off x="390849" y="119796"/>
            <a:ext cx="11594648" cy="6555641"/>
          </a:xfrm>
          <a:prstGeom prst="rect">
            <a:avLst/>
          </a:prstGeom>
          <a:noFill/>
        </p:spPr>
        <p:txBody>
          <a:bodyPr wrap="square" rtlCol="0">
            <a:spAutoFit/>
          </a:bodyPr>
          <a:lstStyle/>
          <a:p>
            <a:pPr marL="0" marR="0"/>
            <a:r>
              <a:rPr lang="en-US" sz="3000" b="1" dirty="0">
                <a:solidFill>
                  <a:srgbClr val="0000CC"/>
                </a:solidFill>
                <a:latin typeface="Arial Narrow" panose="020B0606020202030204" pitchFamily="34" charset="0"/>
                <a:ea typeface="Times New Roman" panose="02020603050405020304" pitchFamily="18" charset="0"/>
                <a:cs typeface="Arial" panose="020B0604020202020204" pitchFamily="34" charset="0"/>
              </a:rPr>
              <a:t>Yes, t</a:t>
            </a:r>
            <a:r>
              <a:rPr lang="en-US" sz="3000" b="1" dirty="0">
                <a:solidFill>
                  <a:srgbClr val="0000CC"/>
                </a:solidFill>
                <a:effectLst/>
                <a:latin typeface="Arial Narrow" panose="020B0606020202030204" pitchFamily="34" charset="0"/>
                <a:ea typeface="Times New Roman" panose="02020603050405020304" pitchFamily="18" charset="0"/>
                <a:cs typeface="Arial" panose="020B0604020202020204" pitchFamily="34" charset="0"/>
              </a:rPr>
              <a:t>he order of the Melki-</a:t>
            </a:r>
            <a:r>
              <a:rPr lang="en-US" sz="3000" b="1" dirty="0" err="1">
                <a:solidFill>
                  <a:srgbClr val="0000CC"/>
                </a:solidFill>
                <a:effectLst/>
                <a:latin typeface="Arial Narrow" panose="020B0606020202030204" pitchFamily="34" charset="0"/>
                <a:ea typeface="Times New Roman" panose="02020603050405020304" pitchFamily="18" charset="0"/>
                <a:cs typeface="Arial" panose="020B0604020202020204" pitchFamily="34" charset="0"/>
              </a:rPr>
              <a:t>Tzedeq</a:t>
            </a:r>
            <a:r>
              <a:rPr lang="en-US" sz="3000" b="1" dirty="0">
                <a:solidFill>
                  <a:srgbClr val="0000CC"/>
                </a:solidFill>
                <a:effectLst/>
                <a:latin typeface="Arial Narrow" panose="020B0606020202030204" pitchFamily="34" charset="0"/>
                <a:ea typeface="Times New Roman" panose="02020603050405020304" pitchFamily="18" charset="0"/>
                <a:cs typeface="Arial" panose="020B0604020202020204" pitchFamily="34" charset="0"/>
              </a:rPr>
              <a:t> Priesthood was given to Adam so there would always be a “representative &amp; mediator” between Elohim and mankind on this eart</a:t>
            </a:r>
            <a:r>
              <a:rPr lang="en-US" sz="3000" b="1" dirty="0">
                <a:solidFill>
                  <a:srgbClr val="0000CC"/>
                </a:solidFill>
                <a:latin typeface="Arial Narrow" panose="020B0606020202030204" pitchFamily="34" charset="0"/>
                <a:ea typeface="Times New Roman" panose="02020603050405020304" pitchFamily="18" charset="0"/>
                <a:cs typeface="Arial" panose="020B0604020202020204" pitchFamily="34" charset="0"/>
              </a:rPr>
              <a:t>h.  This first earthly title of Melki-</a:t>
            </a:r>
            <a:r>
              <a:rPr lang="en-US" sz="3000" b="1" dirty="0" err="1">
                <a:solidFill>
                  <a:srgbClr val="0000CC"/>
                </a:solidFill>
                <a:latin typeface="Arial Narrow" panose="020B0606020202030204" pitchFamily="34" charset="0"/>
                <a:ea typeface="Times New Roman" panose="02020603050405020304" pitchFamily="18" charset="0"/>
                <a:cs typeface="Arial" panose="020B0604020202020204" pitchFamily="34" charset="0"/>
              </a:rPr>
              <a:t>Tzedeq</a:t>
            </a:r>
            <a:r>
              <a:rPr lang="en-US" sz="3000" b="1" dirty="0">
                <a:solidFill>
                  <a:srgbClr val="0000CC"/>
                </a:solidFill>
                <a:latin typeface="Arial Narrow" panose="020B0606020202030204" pitchFamily="34" charset="0"/>
                <a:ea typeface="Times New Roman" panose="02020603050405020304" pitchFamily="18" charset="0"/>
                <a:cs typeface="Arial" panose="020B0604020202020204" pitchFamily="34" charset="0"/>
              </a:rPr>
              <a:t> Priest belonged to Adam</a:t>
            </a:r>
            <a:r>
              <a:rPr lang="en-US" sz="3000" b="1" dirty="0">
                <a:solidFill>
                  <a:srgbClr val="0000CC"/>
                </a:solidFill>
                <a:effectLst/>
                <a:latin typeface="Arial Narrow" panose="020B0606020202030204" pitchFamily="34" charset="0"/>
                <a:ea typeface="Times New Roman" panose="02020603050405020304" pitchFamily="18" charset="0"/>
                <a:cs typeface="Arial" panose="020B0604020202020204" pitchFamily="34" charset="0"/>
              </a:rPr>
              <a:t> until he died, and then the title was passed to his 2</a:t>
            </a:r>
            <a:r>
              <a:rPr lang="en-US" sz="3000" b="1" baseline="30000" dirty="0">
                <a:solidFill>
                  <a:srgbClr val="0000CC"/>
                </a:solidFill>
                <a:effectLst/>
                <a:latin typeface="Arial Narrow" panose="020B0606020202030204" pitchFamily="34" charset="0"/>
                <a:ea typeface="Times New Roman" panose="02020603050405020304" pitchFamily="18" charset="0"/>
                <a:cs typeface="Arial" panose="020B0604020202020204" pitchFamily="34" charset="0"/>
              </a:rPr>
              <a:t>nd</a:t>
            </a:r>
            <a:r>
              <a:rPr lang="en-US" sz="3000" b="1" dirty="0">
                <a:solidFill>
                  <a:srgbClr val="0000CC"/>
                </a:solidFill>
                <a:effectLst/>
                <a:latin typeface="Arial Narrow" panose="020B0606020202030204" pitchFamily="34" charset="0"/>
                <a:ea typeface="Times New Roman" panose="02020603050405020304" pitchFamily="18" charset="0"/>
                <a:cs typeface="Arial" panose="020B0604020202020204" pitchFamily="34" charset="0"/>
              </a:rPr>
              <a:t> son Seth</a:t>
            </a:r>
            <a:r>
              <a:rPr lang="en-US" sz="3000" dirty="0">
                <a:solidFill>
                  <a:srgbClr val="0000CC"/>
                </a:solidFill>
                <a:effectLst/>
                <a:latin typeface="Arial Narrow" panose="020B0606020202030204" pitchFamily="34" charset="0"/>
                <a:ea typeface="Times New Roman" panose="02020603050405020304" pitchFamily="18" charset="0"/>
                <a:cs typeface="Arial" panose="020B0604020202020204" pitchFamily="34" charset="0"/>
              </a:rPr>
              <a:t>.</a:t>
            </a:r>
            <a:r>
              <a:rPr lang="en-US" sz="3000" b="1" dirty="0">
                <a:solidFill>
                  <a:srgbClr val="0000CC"/>
                </a:solidFill>
                <a:effectLst/>
                <a:latin typeface="Arial Narrow" panose="020B0606020202030204" pitchFamily="34" charset="0"/>
                <a:ea typeface="Times New Roman" panose="02020603050405020304" pitchFamily="18" charset="0"/>
                <a:cs typeface="Arial" panose="020B0604020202020204" pitchFamily="34" charset="0"/>
              </a:rPr>
              <a:t> </a:t>
            </a:r>
          </a:p>
          <a:p>
            <a:pPr marL="457200" marR="0" indent="-457200">
              <a:buFont typeface="Arial" pitchFamily="34" charset="0"/>
              <a:buChar char="•"/>
            </a:pPr>
            <a:r>
              <a:rPr lang="en-US" sz="3000" dirty="0">
                <a:effectLst/>
                <a:latin typeface="Arial Narrow" panose="020B0606020202030204" pitchFamily="34" charset="0"/>
                <a:ea typeface="Times New Roman" panose="02020603050405020304" pitchFamily="18" charset="0"/>
                <a:cs typeface="Arial" panose="020B0604020202020204" pitchFamily="34" charset="0"/>
              </a:rPr>
              <a:t>From</a:t>
            </a:r>
            <a:r>
              <a:rPr lang="en-US" sz="3000" b="1" dirty="0">
                <a:effectLst/>
                <a:latin typeface="Arial Narrow" panose="020B0606020202030204" pitchFamily="34" charset="0"/>
                <a:ea typeface="Times New Roman" panose="02020603050405020304" pitchFamily="18" charset="0"/>
                <a:cs typeface="Arial" panose="020B0604020202020204" pitchFamily="34" charset="0"/>
              </a:rPr>
              <a:t> </a:t>
            </a:r>
            <a:r>
              <a:rPr lang="en-US" sz="3000" dirty="0">
                <a:effectLst/>
                <a:latin typeface="Arial Narrow" panose="020B0606020202030204" pitchFamily="34" charset="0"/>
                <a:ea typeface="Times New Roman" panose="02020603050405020304" pitchFamily="18" charset="0"/>
                <a:cs typeface="Arial" panose="020B0604020202020204" pitchFamily="34" charset="0"/>
              </a:rPr>
              <a:t>Seth to Noah, a pattern is found where the Melki-</a:t>
            </a:r>
            <a:r>
              <a:rPr lang="en-US" sz="3000" dirty="0" err="1">
                <a:effectLst/>
                <a:latin typeface="Arial Narrow" panose="020B0606020202030204" pitchFamily="34" charset="0"/>
                <a:ea typeface="Times New Roman" panose="02020603050405020304" pitchFamily="18" charset="0"/>
                <a:cs typeface="Arial" panose="020B0604020202020204" pitchFamily="34" charset="0"/>
              </a:rPr>
              <a:t>Tzedeq</a:t>
            </a:r>
            <a:r>
              <a:rPr lang="en-US" sz="3000" dirty="0">
                <a:effectLst/>
                <a:latin typeface="Arial Narrow" panose="020B0606020202030204" pitchFamily="34" charset="0"/>
                <a:ea typeface="Times New Roman" panose="02020603050405020304" pitchFamily="18" charset="0"/>
                <a:cs typeface="Arial" panose="020B0604020202020204" pitchFamily="34" charset="0"/>
              </a:rPr>
              <a:t> Priesthood </a:t>
            </a:r>
            <a:br>
              <a:rPr lang="en-US" sz="3000" dirty="0">
                <a:effectLst/>
                <a:latin typeface="Arial Narrow" panose="020B0606020202030204" pitchFamily="34" charset="0"/>
                <a:ea typeface="Times New Roman" panose="02020603050405020304" pitchFamily="18" charset="0"/>
                <a:cs typeface="Arial" panose="020B0604020202020204" pitchFamily="34" charset="0"/>
              </a:rPr>
            </a:br>
            <a:r>
              <a:rPr lang="en-US" sz="3000" dirty="0">
                <a:effectLst/>
                <a:latin typeface="Arial Narrow" panose="020B0606020202030204" pitchFamily="34" charset="0"/>
                <a:ea typeface="Times New Roman" panose="02020603050405020304" pitchFamily="18" charset="0"/>
                <a:cs typeface="Arial" panose="020B0604020202020204" pitchFamily="34" charset="0"/>
              </a:rPr>
              <a:t>is  passed from father to the son </a:t>
            </a:r>
            <a:r>
              <a:rPr lang="en-US" sz="3000" b="1" u="sng" dirty="0">
                <a:effectLst/>
                <a:latin typeface="Arial Narrow" panose="020B0606020202030204" pitchFamily="34" charset="0"/>
                <a:ea typeface="Times New Roman" panose="02020603050405020304" pitchFamily="18" charset="0"/>
                <a:cs typeface="Arial" panose="020B0604020202020204" pitchFamily="34" charset="0"/>
              </a:rPr>
              <a:t>after</a:t>
            </a:r>
            <a:r>
              <a:rPr lang="en-US" sz="3000" dirty="0">
                <a:effectLst/>
                <a:latin typeface="Arial Narrow" panose="020B0606020202030204" pitchFamily="34" charset="0"/>
                <a:ea typeface="Times New Roman" panose="02020603050405020304" pitchFamily="18" charset="0"/>
                <a:cs typeface="Arial" panose="020B0604020202020204" pitchFamily="34" charset="0"/>
              </a:rPr>
              <a:t> the first born.</a:t>
            </a:r>
            <a:r>
              <a:rPr lang="en-US" sz="2800" dirty="0">
                <a:effectLst/>
                <a:latin typeface="Arial Narrow" panose="020B0606020202030204" pitchFamily="34" charset="0"/>
                <a:ea typeface="Times New Roman" panose="02020603050405020304" pitchFamily="18" charset="0"/>
                <a:cs typeface="Arial" panose="020B0604020202020204" pitchFamily="34" charset="0"/>
              </a:rPr>
              <a:t>  </a:t>
            </a:r>
          </a:p>
          <a:p>
            <a:pPr marL="457200" marR="0" indent="-457200">
              <a:buFont typeface="Arial" pitchFamily="34" charset="0"/>
              <a:buChar char="•"/>
            </a:pPr>
            <a:r>
              <a:rPr lang="en-US" sz="3000" dirty="0">
                <a:effectLst/>
                <a:latin typeface="Arial Narrow" panose="020B0606020202030204" pitchFamily="34" charset="0"/>
                <a:ea typeface="Times New Roman" panose="02020603050405020304" pitchFamily="18" charset="0"/>
                <a:cs typeface="Arial" panose="020B0604020202020204" pitchFamily="34" charset="0"/>
              </a:rPr>
              <a:t>Noah inherited the title when Methuselah died even though Noah was Methuselah's grandson, because Methuselah outlived his son, Lamech. </a:t>
            </a:r>
          </a:p>
          <a:p>
            <a:pPr marL="457200" marR="0" indent="-457200">
              <a:buFont typeface="Arial" pitchFamily="34" charset="0"/>
              <a:buChar char="•"/>
            </a:pPr>
            <a:r>
              <a:rPr lang="en-US" sz="3000" dirty="0">
                <a:effectLst/>
                <a:latin typeface="Arial Narrow" panose="020B0606020202030204" pitchFamily="34" charset="0"/>
                <a:ea typeface="Times New Roman" panose="02020603050405020304" pitchFamily="18" charset="0"/>
                <a:cs typeface="Arial" panose="020B0604020202020204" pitchFamily="34" charset="0"/>
              </a:rPr>
              <a:t>Therefore, the order skipped over Lamech and went to Noah upon Methuselah's death. </a:t>
            </a:r>
          </a:p>
          <a:p>
            <a:pPr marL="457200" marR="0" indent="-457200">
              <a:buFont typeface="Arial" pitchFamily="34" charset="0"/>
              <a:buChar char="•"/>
            </a:pPr>
            <a:r>
              <a:rPr lang="en-US" sz="3000" dirty="0">
                <a:effectLst/>
                <a:latin typeface="Arial Narrow" panose="020B0606020202030204" pitchFamily="34" charset="0"/>
                <a:ea typeface="Times New Roman" panose="02020603050405020304" pitchFamily="18" charset="0"/>
                <a:cs typeface="Arial" panose="020B0604020202020204" pitchFamily="34" charset="0"/>
              </a:rPr>
              <a:t>Similarly, Enoch never inherited the Priestly order of Melki-</a:t>
            </a:r>
            <a:r>
              <a:rPr lang="en-US" sz="3000" dirty="0" err="1">
                <a:effectLst/>
                <a:latin typeface="Arial Narrow" panose="020B0606020202030204" pitchFamily="34" charset="0"/>
                <a:ea typeface="Times New Roman" panose="02020603050405020304" pitchFamily="18" charset="0"/>
                <a:cs typeface="Arial" panose="020B0604020202020204" pitchFamily="34" charset="0"/>
              </a:rPr>
              <a:t>Tzedeq</a:t>
            </a:r>
            <a:r>
              <a:rPr lang="en-US" sz="3000" dirty="0">
                <a:effectLst/>
                <a:latin typeface="Arial Narrow" panose="020B0606020202030204" pitchFamily="34" charset="0"/>
                <a:ea typeface="Times New Roman" panose="02020603050405020304" pitchFamily="18" charset="0"/>
                <a:cs typeface="Arial" panose="020B0604020202020204" pitchFamily="34" charset="0"/>
              </a:rPr>
              <a:t> because Enoch was "translated" </a:t>
            </a:r>
            <a:r>
              <a:rPr lang="en-US" sz="2400" dirty="0">
                <a:latin typeface="Arial Narrow" panose="020B0606020202030204" pitchFamily="34" charset="0"/>
                <a:ea typeface="Times New Roman" panose="02020603050405020304" pitchFamily="18" charset="0"/>
                <a:cs typeface="Arial" panose="020B0604020202020204" pitchFamily="34" charset="0"/>
              </a:rPr>
              <a:t>[Heb 11:5]  </a:t>
            </a:r>
            <a:r>
              <a:rPr lang="en-US" sz="3000" dirty="0">
                <a:effectLst/>
                <a:latin typeface="Arial Narrow" panose="020B0606020202030204" pitchFamily="34" charset="0"/>
                <a:ea typeface="Times New Roman" panose="02020603050405020304" pitchFamily="18" charset="0"/>
                <a:cs typeface="Arial" panose="020B0604020202020204" pitchFamily="34" charset="0"/>
              </a:rPr>
              <a:t>from the earth before his father, Jared, died. </a:t>
            </a:r>
          </a:p>
          <a:p>
            <a:pPr marL="457200" marR="0" indent="-457200">
              <a:buFont typeface="Arial" pitchFamily="34" charset="0"/>
              <a:buChar char="•"/>
            </a:pPr>
            <a:r>
              <a:rPr lang="en-US" sz="3000" dirty="0">
                <a:effectLst/>
                <a:latin typeface="Arial Narrow" panose="020B0606020202030204" pitchFamily="34" charset="0"/>
                <a:ea typeface="Times New Roman" panose="02020603050405020304" pitchFamily="18" charset="0"/>
                <a:cs typeface="Arial" panose="020B0604020202020204" pitchFamily="34" charset="0"/>
              </a:rPr>
              <a:t>The Bible calls Noah the eighth preacher of righteousness in 2 Peter 2:5.</a:t>
            </a:r>
            <a:endParaRPr lang="en-US" sz="3000" dirty="0">
              <a:effectLst/>
              <a:latin typeface="Times New Roman" panose="02020603050405020304" pitchFamily="18" charset="0"/>
              <a:ea typeface="Times New Roman" panose="02020603050405020304" pitchFamily="18" charset="0"/>
            </a:endParaRPr>
          </a:p>
        </p:txBody>
      </p:sp>
      <p:sp>
        <p:nvSpPr>
          <p:cNvPr id="6" name="Slide Number Placeholder 1"/>
          <p:cNvSpPr txBox="1">
            <a:spLocks/>
          </p:cNvSpPr>
          <p:nvPr/>
        </p:nvSpPr>
        <p:spPr>
          <a:xfrm>
            <a:off x="9448800" y="6492875"/>
            <a:ext cx="2536697"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85F3E72-97D8-4E0E-8DB2-A67F030E614A}" type="slidenum">
              <a:rPr lang="en-US" smtClean="0">
                <a:solidFill>
                  <a:schemeClr val="tx1"/>
                </a:solidFill>
              </a:rPr>
              <a:pPr/>
              <a:t>39</a:t>
            </a:fld>
            <a:endParaRPr lang="en-US" dirty="0">
              <a:solidFill>
                <a:schemeClr val="tx1"/>
              </a:solidFill>
            </a:endParaRPr>
          </a:p>
        </p:txBody>
      </p:sp>
    </p:spTree>
    <p:extLst>
      <p:ext uri="{BB962C8B-B14F-4D97-AF65-F5344CB8AC3E}">
        <p14:creationId xmlns:p14="http://schemas.microsoft.com/office/powerpoint/2010/main" val="1659766332"/>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58486" y="48891"/>
            <a:ext cx="9404723" cy="1400530"/>
          </a:xfrm>
        </p:spPr>
        <p:txBody>
          <a:bodyPr>
            <a:scene3d>
              <a:camera prst="orthographicFront"/>
              <a:lightRig rig="threePt" dir="t"/>
            </a:scene3d>
            <a:sp3d extrusionH="57150">
              <a:bevelT w="38100" h="38100"/>
            </a:sp3d>
          </a:bodyPr>
          <a:lstStyle/>
          <a:p>
            <a:pPr algn="ctr"/>
            <a:r>
              <a:rPr lang="en-US" sz="3600" b="1" dirty="0"/>
              <a:t>Noah: the 8</a:t>
            </a:r>
            <a:r>
              <a:rPr lang="en-US" sz="3600" b="1" baseline="30000" dirty="0"/>
              <a:t>th</a:t>
            </a:r>
            <a:r>
              <a:rPr lang="en-US" sz="3600" b="1" dirty="0"/>
              <a:t> Preacher of Righteousness</a:t>
            </a:r>
          </a:p>
        </p:txBody>
      </p:sp>
      <p:pic>
        <p:nvPicPr>
          <p:cNvPr id="1026" name="Picture 2" descr="C:\Users\Rae\Desktop\timeline adam to noah-edit.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59942" y="749156"/>
            <a:ext cx="9601812" cy="5881109"/>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8191501" y="2538710"/>
            <a:ext cx="3714750" cy="3416320"/>
          </a:xfrm>
          <a:prstGeom prst="rect">
            <a:avLst/>
          </a:prstGeom>
          <a:solidFill>
            <a:schemeClr val="accent5">
              <a:lumMod val="75000"/>
            </a:schemeClr>
          </a:solidFill>
          <a:scene3d>
            <a:camera prst="orthographicFront"/>
            <a:lightRig rig="threePt" dir="t"/>
          </a:scene3d>
          <a:sp3d>
            <a:bevelT w="152400" h="50800" prst="softRound"/>
          </a:sp3d>
        </p:spPr>
        <p:txBody>
          <a:bodyPr wrap="square">
            <a:spAutoFit/>
          </a:bodyPr>
          <a:lstStyle/>
          <a:p>
            <a:r>
              <a:rPr lang="en-US" b="1" dirty="0">
                <a:solidFill>
                  <a:srgbClr val="FFFF00"/>
                </a:solidFill>
                <a:latin typeface="Arial" pitchFamily="34" charset="0"/>
                <a:ea typeface="Times New Roman" panose="02020603050405020304" pitchFamily="18" charset="0"/>
                <a:cs typeface="Arial" pitchFamily="34" charset="0"/>
              </a:rPr>
              <a:t>2 Peter 2:5 </a:t>
            </a:r>
            <a:r>
              <a:rPr lang="en-US" dirty="0">
                <a:latin typeface="Arial" pitchFamily="34" charset="0"/>
                <a:ea typeface="Times New Roman" panose="02020603050405020304" pitchFamily="18" charset="0"/>
                <a:cs typeface="Arial" pitchFamily="34" charset="0"/>
              </a:rPr>
              <a:t>and the old world did not spare, but the eighth person [</a:t>
            </a:r>
            <a:r>
              <a:rPr lang="en-US" dirty="0">
                <a:solidFill>
                  <a:srgbClr val="FFFF00"/>
                </a:solidFill>
                <a:latin typeface="Arial" pitchFamily="34" charset="0"/>
                <a:ea typeface="Times New Roman" panose="02020603050405020304" pitchFamily="18" charset="0"/>
                <a:cs typeface="Arial" pitchFamily="34" charset="0"/>
              </a:rPr>
              <a:t>priest</a:t>
            </a:r>
            <a:r>
              <a:rPr lang="en-US" dirty="0">
                <a:latin typeface="Arial" pitchFamily="34" charset="0"/>
                <a:ea typeface="Times New Roman" panose="02020603050405020304" pitchFamily="18" charset="0"/>
                <a:cs typeface="Arial" pitchFamily="34" charset="0"/>
              </a:rPr>
              <a:t>], Noah, of </a:t>
            </a:r>
            <a:r>
              <a:rPr lang="en-US" dirty="0">
                <a:solidFill>
                  <a:srgbClr val="00FFCC"/>
                </a:solidFill>
                <a:latin typeface="Arial" pitchFamily="34" charset="0"/>
                <a:ea typeface="Times New Roman" panose="02020603050405020304" pitchFamily="18" charset="0"/>
                <a:cs typeface="Arial" pitchFamily="34" charset="0"/>
              </a:rPr>
              <a:t>righteousness</a:t>
            </a:r>
            <a:r>
              <a:rPr lang="en-US" dirty="0">
                <a:latin typeface="Arial" pitchFamily="34" charset="0"/>
                <a:ea typeface="Times New Roman" panose="02020603050405020304" pitchFamily="18" charset="0"/>
                <a:cs typeface="Arial" pitchFamily="34" charset="0"/>
              </a:rPr>
              <a:t> a preacher, did keep, a flood on the world of the impious … </a:t>
            </a:r>
            <a:r>
              <a:rPr lang="en-US" sz="1400" b="1" i="1" dirty="0">
                <a:solidFill>
                  <a:srgbClr val="FFFF00"/>
                </a:solidFill>
                <a:latin typeface="Arial" pitchFamily="34" charset="0"/>
                <a:ea typeface="Times New Roman" panose="02020603050405020304" pitchFamily="18" charset="0"/>
                <a:cs typeface="Arial" pitchFamily="34" charset="0"/>
              </a:rPr>
              <a:t>YLT</a:t>
            </a:r>
          </a:p>
          <a:p>
            <a:endParaRPr lang="en-US" b="1" i="1" dirty="0">
              <a:solidFill>
                <a:srgbClr val="FFFF00"/>
              </a:solidFill>
              <a:latin typeface="Arial" pitchFamily="34" charset="0"/>
              <a:ea typeface="Times New Roman" panose="02020603050405020304" pitchFamily="18" charset="0"/>
              <a:cs typeface="Arial" pitchFamily="34" charset="0"/>
            </a:endParaRPr>
          </a:p>
          <a:p>
            <a:r>
              <a:rPr lang="en-US" b="1" dirty="0">
                <a:solidFill>
                  <a:srgbClr val="FFFF00"/>
                </a:solidFill>
                <a:latin typeface="Arial" pitchFamily="34" charset="0"/>
                <a:ea typeface="Times New Roman" panose="02020603050405020304" pitchFamily="18" charset="0"/>
                <a:cs typeface="Arial" pitchFamily="34" charset="0"/>
              </a:rPr>
              <a:t>2 Peter 2:5 </a:t>
            </a:r>
            <a:r>
              <a:rPr lang="en-US" dirty="0">
                <a:latin typeface="Arial" pitchFamily="34" charset="0"/>
                <a:ea typeface="Times New Roman" panose="02020603050405020304" pitchFamily="18" charset="0"/>
                <a:cs typeface="Arial" pitchFamily="34" charset="0"/>
              </a:rPr>
              <a:t>and did not spare the ancient world, but saved Noah, </a:t>
            </a:r>
            <a:r>
              <a:rPr lang="en-US" sz="1200" i="1" dirty="0">
                <a:latin typeface="Arial" pitchFamily="34" charset="0"/>
                <a:ea typeface="Times New Roman" panose="02020603050405020304" pitchFamily="18" charset="0"/>
                <a:cs typeface="Arial" pitchFamily="34" charset="0"/>
              </a:rPr>
              <a:t>one of  </a:t>
            </a:r>
            <a:r>
              <a:rPr lang="en-US" dirty="0">
                <a:latin typeface="Arial" pitchFamily="34" charset="0"/>
                <a:ea typeface="Times New Roman" panose="02020603050405020304" pitchFamily="18" charset="0"/>
                <a:cs typeface="Arial" pitchFamily="34" charset="0"/>
              </a:rPr>
              <a:t>eight </a:t>
            </a:r>
            <a:r>
              <a:rPr lang="en-US" sz="1200" i="1" dirty="0">
                <a:latin typeface="Arial" pitchFamily="34" charset="0"/>
                <a:ea typeface="Times New Roman" panose="02020603050405020304" pitchFamily="18" charset="0"/>
                <a:cs typeface="Arial" pitchFamily="34" charset="0"/>
              </a:rPr>
              <a:t>people,</a:t>
            </a:r>
            <a:r>
              <a:rPr lang="en-US" dirty="0">
                <a:latin typeface="Arial" pitchFamily="34" charset="0"/>
                <a:ea typeface="Times New Roman" panose="02020603050405020304" pitchFamily="18" charset="0"/>
                <a:cs typeface="Arial" pitchFamily="34" charset="0"/>
              </a:rPr>
              <a:t> a preacher of </a:t>
            </a:r>
            <a:r>
              <a:rPr lang="en-US" dirty="0">
                <a:solidFill>
                  <a:srgbClr val="00FFCC"/>
                </a:solidFill>
                <a:latin typeface="Arial" pitchFamily="34" charset="0"/>
                <a:ea typeface="Times New Roman" panose="02020603050405020304" pitchFamily="18" charset="0"/>
                <a:cs typeface="Arial" pitchFamily="34" charset="0"/>
              </a:rPr>
              <a:t>righteousness,</a:t>
            </a:r>
            <a:r>
              <a:rPr lang="en-US" dirty="0">
                <a:latin typeface="Arial" pitchFamily="34" charset="0"/>
                <a:ea typeface="Times New Roman" panose="02020603050405020304" pitchFamily="18" charset="0"/>
                <a:cs typeface="Arial" pitchFamily="34" charset="0"/>
              </a:rPr>
              <a:t> bringing in the flood on the world of the ungodly … </a:t>
            </a:r>
            <a:r>
              <a:rPr lang="en-US" sz="1400" b="1" i="1" dirty="0">
                <a:solidFill>
                  <a:srgbClr val="FFFF00"/>
                </a:solidFill>
                <a:latin typeface="Arial" pitchFamily="34" charset="0"/>
                <a:ea typeface="Times New Roman" panose="02020603050405020304" pitchFamily="18" charset="0"/>
                <a:cs typeface="Arial" pitchFamily="34" charset="0"/>
              </a:rPr>
              <a:t>NKJV</a:t>
            </a:r>
            <a:endParaRPr lang="en-US" dirty="0">
              <a:latin typeface="Times New Roman" panose="02020603050405020304" pitchFamily="18" charset="0"/>
              <a:ea typeface="Times New Roman" panose="02020603050405020304" pitchFamily="18" charset="0"/>
            </a:endParaRPr>
          </a:p>
        </p:txBody>
      </p:sp>
      <p:sp>
        <p:nvSpPr>
          <p:cNvPr id="6" name="Rectangle 5"/>
          <p:cNvSpPr/>
          <p:nvPr/>
        </p:nvSpPr>
        <p:spPr>
          <a:xfrm>
            <a:off x="459105" y="3095625"/>
            <a:ext cx="485775" cy="323850"/>
          </a:xfrm>
          <a:prstGeom prst="rect">
            <a:avLst/>
          </a:prstGeom>
          <a:solidFill>
            <a:schemeClr val="accent1">
              <a:lumMod val="20000"/>
              <a:lumOff val="80000"/>
            </a:schemeClr>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accent1"/>
                </a:solidFill>
                <a:latin typeface="Comic Sans MS" pitchFamily="66" charset="0"/>
              </a:rPr>
              <a:t>#1</a:t>
            </a:r>
          </a:p>
        </p:txBody>
      </p:sp>
      <p:sp>
        <p:nvSpPr>
          <p:cNvPr id="8" name="Rectangle 7"/>
          <p:cNvSpPr/>
          <p:nvPr/>
        </p:nvSpPr>
        <p:spPr>
          <a:xfrm>
            <a:off x="464820" y="3415665"/>
            <a:ext cx="485775" cy="323850"/>
          </a:xfrm>
          <a:prstGeom prst="rect">
            <a:avLst/>
          </a:prstGeom>
          <a:solidFill>
            <a:schemeClr val="accent1">
              <a:lumMod val="20000"/>
              <a:lumOff val="80000"/>
            </a:schemeClr>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lumMod val="75000"/>
                    <a:lumOff val="25000"/>
                  </a:schemeClr>
                </a:solidFill>
                <a:latin typeface="Comic Sans MS" pitchFamily="66" charset="0"/>
              </a:rPr>
              <a:t>#2</a:t>
            </a:r>
          </a:p>
        </p:txBody>
      </p:sp>
      <p:sp>
        <p:nvSpPr>
          <p:cNvPr id="9" name="Rectangle 8"/>
          <p:cNvSpPr/>
          <p:nvPr/>
        </p:nvSpPr>
        <p:spPr>
          <a:xfrm>
            <a:off x="459105" y="3728085"/>
            <a:ext cx="485775" cy="323850"/>
          </a:xfrm>
          <a:prstGeom prst="rect">
            <a:avLst/>
          </a:prstGeom>
          <a:solidFill>
            <a:schemeClr val="accent1">
              <a:lumMod val="20000"/>
              <a:lumOff val="80000"/>
            </a:schemeClr>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lumMod val="75000"/>
                    <a:lumOff val="25000"/>
                  </a:schemeClr>
                </a:solidFill>
                <a:latin typeface="Comic Sans MS" pitchFamily="66" charset="0"/>
              </a:rPr>
              <a:t>#3</a:t>
            </a:r>
          </a:p>
        </p:txBody>
      </p:sp>
      <p:sp>
        <p:nvSpPr>
          <p:cNvPr id="10" name="Rectangle 9"/>
          <p:cNvSpPr/>
          <p:nvPr/>
        </p:nvSpPr>
        <p:spPr>
          <a:xfrm>
            <a:off x="457200" y="4070985"/>
            <a:ext cx="485775" cy="323850"/>
          </a:xfrm>
          <a:prstGeom prst="rect">
            <a:avLst/>
          </a:prstGeom>
          <a:solidFill>
            <a:schemeClr val="accent1">
              <a:lumMod val="20000"/>
              <a:lumOff val="80000"/>
            </a:schemeClr>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lumMod val="75000"/>
                    <a:lumOff val="25000"/>
                  </a:schemeClr>
                </a:solidFill>
                <a:latin typeface="Comic Sans MS" pitchFamily="66" charset="0"/>
              </a:rPr>
              <a:t>#4</a:t>
            </a:r>
          </a:p>
        </p:txBody>
      </p:sp>
      <p:sp>
        <p:nvSpPr>
          <p:cNvPr id="11" name="Rectangle 10"/>
          <p:cNvSpPr/>
          <p:nvPr/>
        </p:nvSpPr>
        <p:spPr>
          <a:xfrm>
            <a:off x="457199" y="4375785"/>
            <a:ext cx="485775" cy="323850"/>
          </a:xfrm>
          <a:prstGeom prst="rect">
            <a:avLst/>
          </a:prstGeom>
          <a:solidFill>
            <a:schemeClr val="accent1">
              <a:lumMod val="20000"/>
              <a:lumOff val="80000"/>
            </a:schemeClr>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lumMod val="75000"/>
                    <a:lumOff val="25000"/>
                  </a:schemeClr>
                </a:solidFill>
                <a:latin typeface="Comic Sans MS" pitchFamily="66" charset="0"/>
              </a:rPr>
              <a:t>#5</a:t>
            </a:r>
          </a:p>
        </p:txBody>
      </p:sp>
      <p:sp>
        <p:nvSpPr>
          <p:cNvPr id="12" name="Rectangle 11"/>
          <p:cNvSpPr/>
          <p:nvPr/>
        </p:nvSpPr>
        <p:spPr>
          <a:xfrm>
            <a:off x="455294" y="4695825"/>
            <a:ext cx="485775" cy="323850"/>
          </a:xfrm>
          <a:prstGeom prst="rect">
            <a:avLst/>
          </a:prstGeom>
          <a:solidFill>
            <a:schemeClr val="accent1">
              <a:lumMod val="20000"/>
              <a:lumOff val="80000"/>
            </a:schemeClr>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lumMod val="75000"/>
                    <a:lumOff val="25000"/>
                  </a:schemeClr>
                </a:solidFill>
                <a:latin typeface="Comic Sans MS" pitchFamily="66" charset="0"/>
              </a:rPr>
              <a:t>#6</a:t>
            </a:r>
          </a:p>
        </p:txBody>
      </p:sp>
      <p:sp>
        <p:nvSpPr>
          <p:cNvPr id="13" name="Rectangle 12"/>
          <p:cNvSpPr/>
          <p:nvPr/>
        </p:nvSpPr>
        <p:spPr>
          <a:xfrm>
            <a:off x="457199" y="5008245"/>
            <a:ext cx="485775" cy="323850"/>
          </a:xfrm>
          <a:prstGeom prst="rect">
            <a:avLst/>
          </a:prstGeom>
          <a:solidFill>
            <a:schemeClr val="accent3">
              <a:lumMod val="20000"/>
              <a:lumOff val="80000"/>
            </a:schemeClr>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dirty="0">
              <a:solidFill>
                <a:schemeClr val="bg1">
                  <a:lumMod val="75000"/>
                  <a:lumOff val="25000"/>
                </a:schemeClr>
              </a:solidFill>
              <a:latin typeface="Comic Sans MS" pitchFamily="66" charset="0"/>
            </a:endParaRPr>
          </a:p>
        </p:txBody>
      </p:sp>
      <p:sp>
        <p:nvSpPr>
          <p:cNvPr id="14" name="Rectangle 13"/>
          <p:cNvSpPr/>
          <p:nvPr/>
        </p:nvSpPr>
        <p:spPr>
          <a:xfrm>
            <a:off x="455294" y="5351145"/>
            <a:ext cx="485775" cy="323850"/>
          </a:xfrm>
          <a:prstGeom prst="rect">
            <a:avLst/>
          </a:prstGeom>
          <a:solidFill>
            <a:schemeClr val="accent1">
              <a:lumMod val="20000"/>
              <a:lumOff val="80000"/>
            </a:schemeClr>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lumMod val="75000"/>
                    <a:lumOff val="25000"/>
                  </a:schemeClr>
                </a:solidFill>
                <a:latin typeface="Comic Sans MS" pitchFamily="66" charset="0"/>
              </a:rPr>
              <a:t>#7</a:t>
            </a:r>
          </a:p>
        </p:txBody>
      </p:sp>
      <p:sp>
        <p:nvSpPr>
          <p:cNvPr id="15" name="Rectangle 14"/>
          <p:cNvSpPr/>
          <p:nvPr/>
        </p:nvSpPr>
        <p:spPr>
          <a:xfrm>
            <a:off x="457199" y="5663565"/>
            <a:ext cx="485775" cy="323850"/>
          </a:xfrm>
          <a:prstGeom prst="rect">
            <a:avLst/>
          </a:prstGeom>
          <a:solidFill>
            <a:schemeClr val="accent3">
              <a:lumMod val="20000"/>
              <a:lumOff val="80000"/>
            </a:schemeClr>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dirty="0">
              <a:solidFill>
                <a:schemeClr val="bg1">
                  <a:lumMod val="75000"/>
                  <a:lumOff val="25000"/>
                </a:schemeClr>
              </a:solidFill>
              <a:latin typeface="Comic Sans MS" pitchFamily="66" charset="0"/>
            </a:endParaRPr>
          </a:p>
        </p:txBody>
      </p:sp>
      <p:sp>
        <p:nvSpPr>
          <p:cNvPr id="16" name="Rectangle 15"/>
          <p:cNvSpPr/>
          <p:nvPr/>
        </p:nvSpPr>
        <p:spPr>
          <a:xfrm>
            <a:off x="455294" y="5983605"/>
            <a:ext cx="485775" cy="323850"/>
          </a:xfrm>
          <a:prstGeom prst="rect">
            <a:avLst/>
          </a:prstGeom>
          <a:solidFill>
            <a:schemeClr val="accent1">
              <a:lumMod val="20000"/>
              <a:lumOff val="80000"/>
            </a:schemeClr>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accent1"/>
                </a:solidFill>
                <a:latin typeface="Comic Sans MS" pitchFamily="66" charset="0"/>
              </a:rPr>
              <a:t>#8</a:t>
            </a:r>
          </a:p>
        </p:txBody>
      </p:sp>
      <p:sp>
        <p:nvSpPr>
          <p:cNvPr id="17" name="Rectangle 16"/>
          <p:cNvSpPr/>
          <p:nvPr/>
        </p:nvSpPr>
        <p:spPr>
          <a:xfrm>
            <a:off x="457199" y="6296025"/>
            <a:ext cx="485775" cy="323850"/>
          </a:xfrm>
          <a:prstGeom prst="rect">
            <a:avLst/>
          </a:prstGeom>
          <a:solidFill>
            <a:schemeClr val="accent1">
              <a:lumMod val="20000"/>
              <a:lumOff val="80000"/>
            </a:schemeClr>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lumMod val="75000"/>
                    <a:lumOff val="25000"/>
                  </a:schemeClr>
                </a:solidFill>
                <a:latin typeface="Comic Sans MS" pitchFamily="66" charset="0"/>
              </a:rPr>
              <a:t>#9</a:t>
            </a:r>
          </a:p>
        </p:txBody>
      </p:sp>
      <p:sp>
        <p:nvSpPr>
          <p:cNvPr id="19" name="Rectangle 18"/>
          <p:cNvSpPr/>
          <p:nvPr/>
        </p:nvSpPr>
        <p:spPr>
          <a:xfrm>
            <a:off x="2255519" y="5671185"/>
            <a:ext cx="2110741" cy="323850"/>
          </a:xfrm>
          <a:prstGeom prst="rect">
            <a:avLst/>
          </a:prstGeom>
          <a:solidFill>
            <a:schemeClr val="accent3">
              <a:lumMod val="20000"/>
              <a:lumOff val="80000"/>
            </a:schemeClr>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accent1">
                    <a:lumMod val="75000"/>
                  </a:schemeClr>
                </a:solidFill>
                <a:latin typeface="Comic Sans MS" pitchFamily="66" charset="0"/>
              </a:rPr>
              <a:t>Died before Methuselah</a:t>
            </a:r>
          </a:p>
        </p:txBody>
      </p:sp>
      <p:sp>
        <p:nvSpPr>
          <p:cNvPr id="20" name="Rectangle 19"/>
          <p:cNvSpPr/>
          <p:nvPr/>
        </p:nvSpPr>
        <p:spPr>
          <a:xfrm>
            <a:off x="737901" y="908626"/>
            <a:ext cx="9045893" cy="850902"/>
          </a:xfrm>
          <a:prstGeom prst="rect">
            <a:avLst/>
          </a:prstGeom>
          <a:solidFill>
            <a:schemeClr val="accent1">
              <a:lumMod val="20000"/>
              <a:lumOff val="80000"/>
            </a:schemeClr>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b="1" dirty="0">
                <a:solidFill>
                  <a:schemeClr val="accent1">
                    <a:lumMod val="75000"/>
                  </a:schemeClr>
                </a:solidFill>
                <a:latin typeface="Comic Sans MS" pitchFamily="66" charset="0"/>
              </a:rPr>
              <a:t>C</a:t>
            </a:r>
            <a:r>
              <a:rPr lang="en-US" sz="2400" b="1" dirty="0">
                <a:solidFill>
                  <a:schemeClr val="accent1">
                    <a:lumMod val="75000"/>
                  </a:schemeClr>
                </a:solidFill>
                <a:latin typeface="Comic Sans MS" pitchFamily="66" charset="0"/>
              </a:rPr>
              <a:t>HRONOLOGY</a:t>
            </a:r>
            <a:r>
              <a:rPr lang="en-US" sz="2800" b="1" dirty="0">
                <a:solidFill>
                  <a:schemeClr val="accent1">
                    <a:lumMod val="75000"/>
                  </a:schemeClr>
                </a:solidFill>
                <a:latin typeface="Comic Sans MS" pitchFamily="66" charset="0"/>
              </a:rPr>
              <a:t> C</a:t>
            </a:r>
            <a:r>
              <a:rPr lang="en-US" sz="2400" b="1" dirty="0">
                <a:solidFill>
                  <a:schemeClr val="accent1">
                    <a:lumMod val="75000"/>
                  </a:schemeClr>
                </a:solidFill>
                <a:latin typeface="Comic Sans MS" pitchFamily="66" charset="0"/>
              </a:rPr>
              <a:t>HART</a:t>
            </a:r>
            <a:r>
              <a:rPr lang="en-US" sz="2800" b="1" dirty="0">
                <a:solidFill>
                  <a:schemeClr val="accent1">
                    <a:lumMod val="75000"/>
                  </a:schemeClr>
                </a:solidFill>
                <a:latin typeface="Comic Sans MS" pitchFamily="66" charset="0"/>
              </a:rPr>
              <a:t> F</a:t>
            </a:r>
            <a:r>
              <a:rPr lang="en-US" sz="2400" b="1" dirty="0">
                <a:solidFill>
                  <a:schemeClr val="accent1">
                    <a:lumMod val="75000"/>
                  </a:schemeClr>
                </a:solidFill>
                <a:latin typeface="Comic Sans MS" pitchFamily="66" charset="0"/>
              </a:rPr>
              <a:t>ROM</a:t>
            </a:r>
            <a:r>
              <a:rPr lang="en-US" sz="2800" b="1" dirty="0">
                <a:solidFill>
                  <a:schemeClr val="accent1">
                    <a:lumMod val="75000"/>
                  </a:schemeClr>
                </a:solidFill>
                <a:latin typeface="Comic Sans MS" pitchFamily="66" charset="0"/>
              </a:rPr>
              <a:t> A</a:t>
            </a:r>
            <a:r>
              <a:rPr lang="en-US" sz="2400" b="1" dirty="0">
                <a:solidFill>
                  <a:schemeClr val="accent1">
                    <a:lumMod val="75000"/>
                  </a:schemeClr>
                </a:solidFill>
                <a:latin typeface="Comic Sans MS" pitchFamily="66" charset="0"/>
              </a:rPr>
              <a:t>DAM</a:t>
            </a:r>
            <a:r>
              <a:rPr lang="en-US" sz="2800" b="1" dirty="0">
                <a:solidFill>
                  <a:schemeClr val="accent1">
                    <a:lumMod val="75000"/>
                  </a:schemeClr>
                </a:solidFill>
                <a:latin typeface="Comic Sans MS" pitchFamily="66" charset="0"/>
              </a:rPr>
              <a:t> </a:t>
            </a:r>
            <a:r>
              <a:rPr lang="en-US" sz="2400" b="1" dirty="0">
                <a:solidFill>
                  <a:schemeClr val="accent1">
                    <a:lumMod val="75000"/>
                  </a:schemeClr>
                </a:solidFill>
                <a:latin typeface="Comic Sans MS" pitchFamily="66" charset="0"/>
              </a:rPr>
              <a:t>TO</a:t>
            </a:r>
            <a:r>
              <a:rPr lang="en-US" sz="2800" b="1" dirty="0">
                <a:solidFill>
                  <a:schemeClr val="accent1">
                    <a:lumMod val="75000"/>
                  </a:schemeClr>
                </a:solidFill>
                <a:latin typeface="Comic Sans MS" pitchFamily="66" charset="0"/>
              </a:rPr>
              <a:t> S</a:t>
            </a:r>
            <a:r>
              <a:rPr lang="en-US" sz="2400" b="1" dirty="0">
                <a:solidFill>
                  <a:schemeClr val="accent1">
                    <a:lumMod val="75000"/>
                  </a:schemeClr>
                </a:solidFill>
                <a:latin typeface="Comic Sans MS" pitchFamily="66" charset="0"/>
              </a:rPr>
              <a:t>HEM</a:t>
            </a:r>
          </a:p>
          <a:p>
            <a:pPr algn="ctr"/>
            <a:r>
              <a:rPr lang="en-US" sz="2400" b="1" dirty="0">
                <a:solidFill>
                  <a:schemeClr val="accent1">
                    <a:lumMod val="75000"/>
                  </a:schemeClr>
                </a:solidFill>
                <a:latin typeface="Comic Sans MS" pitchFamily="66" charset="0"/>
              </a:rPr>
              <a:t>(Note: Noah is the 10</a:t>
            </a:r>
            <a:r>
              <a:rPr lang="en-US" sz="2400" b="1" baseline="30000" dirty="0">
                <a:solidFill>
                  <a:schemeClr val="accent1">
                    <a:lumMod val="75000"/>
                  </a:schemeClr>
                </a:solidFill>
                <a:latin typeface="Comic Sans MS" pitchFamily="66" charset="0"/>
              </a:rPr>
              <a:t>th</a:t>
            </a:r>
            <a:r>
              <a:rPr lang="en-US" sz="2400" b="1" dirty="0">
                <a:solidFill>
                  <a:schemeClr val="accent1">
                    <a:lumMod val="75000"/>
                  </a:schemeClr>
                </a:solidFill>
                <a:latin typeface="Comic Sans MS" pitchFamily="66" charset="0"/>
              </a:rPr>
              <a:t> Generation, not the 8</a:t>
            </a:r>
            <a:r>
              <a:rPr lang="en-US" sz="2400" b="1" baseline="30000" dirty="0">
                <a:solidFill>
                  <a:schemeClr val="accent1">
                    <a:lumMod val="75000"/>
                  </a:schemeClr>
                </a:solidFill>
                <a:latin typeface="Comic Sans MS" pitchFamily="66" charset="0"/>
              </a:rPr>
              <a:t>th</a:t>
            </a:r>
            <a:r>
              <a:rPr lang="en-US" sz="2400" b="1" dirty="0">
                <a:solidFill>
                  <a:schemeClr val="accent1">
                    <a:lumMod val="75000"/>
                  </a:schemeClr>
                </a:solidFill>
                <a:latin typeface="Comic Sans MS" pitchFamily="66" charset="0"/>
              </a:rPr>
              <a:t>!)</a:t>
            </a:r>
            <a:endParaRPr lang="en-US" sz="2800" b="1" dirty="0">
              <a:solidFill>
                <a:schemeClr val="accent1">
                  <a:lumMod val="75000"/>
                </a:schemeClr>
              </a:solidFill>
              <a:latin typeface="Comic Sans MS" pitchFamily="66" charset="0"/>
            </a:endParaRPr>
          </a:p>
        </p:txBody>
      </p:sp>
      <p:sp>
        <p:nvSpPr>
          <p:cNvPr id="5" name="Slide Number Placeholder 1">
            <a:extLst>
              <a:ext uri="{FF2B5EF4-FFF2-40B4-BE49-F238E27FC236}">
                <a16:creationId xmlns:a16="http://schemas.microsoft.com/office/drawing/2014/main" id="{BAE2ED27-C349-1FEC-6222-CBF7CEC3937A}"/>
              </a:ext>
            </a:extLst>
          </p:cNvPr>
          <p:cNvSpPr txBox="1">
            <a:spLocks/>
          </p:cNvSpPr>
          <p:nvPr/>
        </p:nvSpPr>
        <p:spPr bwMode="gray">
          <a:xfrm>
            <a:off x="8610600" y="6356350"/>
            <a:ext cx="3374254" cy="365125"/>
          </a:xfrm>
          <a:prstGeom prst="rect">
            <a:avLst/>
          </a:prstGeom>
        </p:spPr>
        <p:txBody>
          <a:bodyPr vert="horz" lIns="91440" tIns="45720" rIns="91440" bIns="45720" rtlCol="0" anchor="b"/>
          <a:lstStyle>
            <a:defPPr>
              <a:defRPr lang="en-US"/>
            </a:defPPr>
            <a:lvl1pPr marL="0" algn="ctr" defTabSz="914400" rtl="0" eaLnBrk="1" latinLnBrk="0" hangingPunct="1">
              <a:defRPr sz="2800" b="0" i="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385F3E72-97D8-4E0E-8DB2-A67F030E614A}" type="slidenum">
              <a:rPr lang="en-US" sz="1600" smtClean="0">
                <a:solidFill>
                  <a:schemeClr val="tx1"/>
                </a:solidFill>
              </a:rPr>
              <a:pPr algn="r"/>
              <a:t>40</a:t>
            </a:fld>
            <a:endParaRPr lang="en-US" dirty="0">
              <a:solidFill>
                <a:schemeClr val="tx1"/>
              </a:solidFill>
            </a:endParaRPr>
          </a:p>
        </p:txBody>
      </p:sp>
    </p:spTree>
    <p:extLst>
      <p:ext uri="{BB962C8B-B14F-4D97-AF65-F5344CB8AC3E}">
        <p14:creationId xmlns:p14="http://schemas.microsoft.com/office/powerpoint/2010/main" val="2314420116"/>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0000"/>
            </a:gs>
            <a:gs pos="39999">
              <a:srgbClr val="0A128C"/>
            </a:gs>
            <a:gs pos="70000">
              <a:srgbClr val="181CC7"/>
            </a:gs>
            <a:gs pos="88000">
              <a:srgbClr val="7005D4"/>
            </a:gs>
            <a:gs pos="100000">
              <a:srgbClr val="8C3D91"/>
            </a:gs>
          </a:gsLst>
          <a:lin ang="16200000" scaled="1"/>
          <a:tileRect/>
        </a:gradFill>
        <a:effectLst/>
      </p:bgPr>
    </p:bg>
    <p:spTree>
      <p:nvGrpSpPr>
        <p:cNvPr id="1" name=""/>
        <p:cNvGrpSpPr/>
        <p:nvPr/>
      </p:nvGrpSpPr>
      <p:grpSpPr>
        <a:xfrm>
          <a:off x="0" y="0"/>
          <a:ext cx="0" cy="0"/>
          <a:chOff x="0" y="0"/>
          <a:chExt cx="0" cy="0"/>
        </a:xfrm>
      </p:grpSpPr>
      <p:sp>
        <p:nvSpPr>
          <p:cNvPr id="3" name="Slide Number Placeholder 1"/>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85F3E72-97D8-4E0E-8DB2-A67F030E614A}" type="slidenum">
              <a:rPr lang="en-US" smtClean="0">
                <a:solidFill>
                  <a:schemeClr val="bg1"/>
                </a:solidFill>
              </a:rPr>
              <a:pPr/>
              <a:t>41</a:t>
            </a:fld>
            <a:endParaRPr lang="en-US" dirty="0">
              <a:solidFill>
                <a:schemeClr val="bg1"/>
              </a:solidFill>
            </a:endParaRPr>
          </a:p>
        </p:txBody>
      </p:sp>
      <p:grpSp>
        <p:nvGrpSpPr>
          <p:cNvPr id="4" name="Group 3"/>
          <p:cNvGrpSpPr/>
          <p:nvPr/>
        </p:nvGrpSpPr>
        <p:grpSpPr>
          <a:xfrm>
            <a:off x="380827" y="304800"/>
            <a:ext cx="11519159" cy="6248400"/>
            <a:chOff x="285620" y="304800"/>
            <a:chExt cx="8639369" cy="6248400"/>
          </a:xfrm>
        </p:grpSpPr>
        <p:pic>
          <p:nvPicPr>
            <p:cNvPr id="5" name="Content Placeholder 1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85620" y="304800"/>
              <a:ext cx="8639369" cy="6248400"/>
            </a:xfrm>
            <a:prstGeom prst="rect">
              <a:avLst/>
            </a:prstGeom>
            <a:ln w="38100">
              <a:solidFill>
                <a:schemeClr val="accent2">
                  <a:lumMod val="75000"/>
                </a:schemeClr>
              </a:solidFill>
            </a:ln>
            <a:scene3d>
              <a:camera prst="orthographicFront"/>
              <a:lightRig rig="threePt" dir="t"/>
            </a:scene3d>
            <a:sp3d>
              <a:bevelT w="114300" prst="artDeco"/>
            </a:sp3d>
          </p:spPr>
        </p:pic>
        <p:sp>
          <p:nvSpPr>
            <p:cNvPr id="6" name="TextBox 5"/>
            <p:cNvSpPr txBox="1"/>
            <p:nvPr/>
          </p:nvSpPr>
          <p:spPr>
            <a:xfrm>
              <a:off x="457200" y="4114800"/>
              <a:ext cx="4038600" cy="1754326"/>
            </a:xfrm>
            <a:prstGeom prst="rect">
              <a:avLst/>
            </a:prstGeom>
            <a:solidFill>
              <a:schemeClr val="bg1"/>
            </a:solidFill>
            <a:ln w="38100">
              <a:noFill/>
            </a:ln>
          </p:spPr>
          <p:txBody>
            <a:bodyPr wrap="square" rtlCol="0">
              <a:spAutoFit/>
            </a:bodyPr>
            <a:lstStyle/>
            <a:p>
              <a:endParaRPr lang="en-US" dirty="0"/>
            </a:p>
            <a:p>
              <a:endParaRPr lang="en-US" dirty="0"/>
            </a:p>
            <a:p>
              <a:endParaRPr lang="en-US" dirty="0"/>
            </a:p>
            <a:p>
              <a:endParaRPr lang="en-US" dirty="0"/>
            </a:p>
            <a:p>
              <a:endParaRPr lang="en-US" dirty="0"/>
            </a:p>
            <a:p>
              <a:endParaRPr lang="en-US" dirty="0"/>
            </a:p>
          </p:txBody>
        </p:sp>
      </p:grpSp>
      <p:pic>
        <p:nvPicPr>
          <p:cNvPr id="7" name="Picture 8" descr="C:\Users\Rae\Desktop\enoch edit.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62000" y="2658335"/>
            <a:ext cx="2133600" cy="2188014"/>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8" name="Rectangle 7"/>
          <p:cNvSpPr/>
          <p:nvPr/>
        </p:nvSpPr>
        <p:spPr>
          <a:xfrm>
            <a:off x="1239400" y="2213701"/>
            <a:ext cx="1188146" cy="584775"/>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cap="none" spc="0" dirty="0">
                <a:ln w="11430"/>
                <a:solidFill>
                  <a:srgbClr val="713A1F"/>
                </a:solidFill>
                <a:effectLst>
                  <a:outerShdw blurRad="50800" dist="39000" dir="5460000" algn="tl">
                    <a:srgbClr val="000000">
                      <a:alpha val="38000"/>
                    </a:srgbClr>
                  </a:outerShdw>
                </a:effectLst>
              </a:rPr>
              <a:t>Adam</a:t>
            </a:r>
            <a:endParaRPr lang="en-US" sz="5400" b="1" cap="none" spc="0" dirty="0">
              <a:ln w="11430"/>
              <a:solidFill>
                <a:srgbClr val="713A1F"/>
              </a:solidFill>
              <a:effectLst>
                <a:outerShdw blurRad="50800" dist="39000" dir="5460000" algn="tl">
                  <a:srgbClr val="000000">
                    <a:alpha val="38000"/>
                  </a:srgbClr>
                </a:outerShdw>
              </a:effectLst>
            </a:endParaRPr>
          </a:p>
        </p:txBody>
      </p:sp>
      <p:sp>
        <p:nvSpPr>
          <p:cNvPr id="9" name="TextBox 8"/>
          <p:cNvSpPr txBox="1"/>
          <p:nvPr/>
        </p:nvSpPr>
        <p:spPr>
          <a:xfrm>
            <a:off x="470788" y="4670981"/>
            <a:ext cx="2653412" cy="923330"/>
          </a:xfrm>
          <a:prstGeom prst="rect">
            <a:avLst/>
          </a:prstGeom>
          <a:noFill/>
        </p:spPr>
        <p:txBody>
          <a:bodyPr wrap="square" rtlCol="0">
            <a:spAutoFit/>
          </a:bodyPr>
          <a:lstStyle/>
          <a:p>
            <a:pPr algn="ctr"/>
            <a:r>
              <a:rPr lang="en-US" b="1" dirty="0">
                <a:solidFill>
                  <a:srgbClr val="0070C0"/>
                </a:solidFill>
              </a:rPr>
              <a:t>Luke 3:38 </a:t>
            </a:r>
            <a:br>
              <a:rPr lang="en-US" b="1" dirty="0">
                <a:solidFill>
                  <a:srgbClr val="0070C0"/>
                </a:solidFill>
              </a:rPr>
            </a:br>
            <a:r>
              <a:rPr lang="en-US" b="1" dirty="0">
                <a:solidFill>
                  <a:srgbClr val="0070C0"/>
                </a:solidFill>
              </a:rPr>
              <a:t> </a:t>
            </a:r>
            <a:r>
              <a:rPr lang="en-US" dirty="0"/>
              <a:t>… Adam, which was the </a:t>
            </a:r>
            <a:br>
              <a:rPr lang="en-US" dirty="0"/>
            </a:br>
            <a:r>
              <a:rPr lang="en-US" dirty="0"/>
              <a:t>son of </a:t>
            </a:r>
            <a:r>
              <a:rPr lang="en-US" b="1" dirty="0">
                <a:solidFill>
                  <a:srgbClr val="0070C0"/>
                </a:solidFill>
              </a:rPr>
              <a:t>Yahuah.</a:t>
            </a:r>
          </a:p>
        </p:txBody>
      </p:sp>
      <p:cxnSp>
        <p:nvCxnSpPr>
          <p:cNvPr id="11" name="Straight Connector 10"/>
          <p:cNvCxnSpPr/>
          <p:nvPr/>
        </p:nvCxnSpPr>
        <p:spPr>
          <a:xfrm>
            <a:off x="5384800" y="914400"/>
            <a:ext cx="0" cy="2209800"/>
          </a:xfrm>
          <a:prstGeom prst="line">
            <a:avLst/>
          </a:prstGeom>
          <a:ln w="57150">
            <a:solidFill>
              <a:srgbClr val="33CCCC"/>
            </a:solidFill>
            <a:headEnd type="diamond" w="med" len="med"/>
            <a:tailEnd type="triangle" w="med" len="med"/>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2" name="Rectangle 1"/>
          <p:cNvSpPr/>
          <p:nvPr/>
        </p:nvSpPr>
        <p:spPr>
          <a:xfrm>
            <a:off x="7843732" y="3515741"/>
            <a:ext cx="3565187" cy="2552700"/>
          </a:xfrm>
          <a:custGeom>
            <a:avLst/>
            <a:gdLst>
              <a:gd name="connsiteX0" fmla="*/ 0 w 3429000"/>
              <a:gd name="connsiteY0" fmla="*/ 0 h 1981200"/>
              <a:gd name="connsiteX1" fmla="*/ 3429000 w 3429000"/>
              <a:gd name="connsiteY1" fmla="*/ 0 h 1981200"/>
              <a:gd name="connsiteX2" fmla="*/ 3429000 w 3429000"/>
              <a:gd name="connsiteY2" fmla="*/ 1981200 h 1981200"/>
              <a:gd name="connsiteX3" fmla="*/ 0 w 3429000"/>
              <a:gd name="connsiteY3" fmla="*/ 1981200 h 1981200"/>
              <a:gd name="connsiteX4" fmla="*/ 0 w 3429000"/>
              <a:gd name="connsiteY4" fmla="*/ 0 h 1981200"/>
              <a:gd name="connsiteX0" fmla="*/ 0 w 3429000"/>
              <a:gd name="connsiteY0" fmla="*/ 0 h 1981200"/>
              <a:gd name="connsiteX1" fmla="*/ 3429000 w 3429000"/>
              <a:gd name="connsiteY1" fmla="*/ 0 h 1981200"/>
              <a:gd name="connsiteX2" fmla="*/ 3429000 w 3429000"/>
              <a:gd name="connsiteY2" fmla="*/ 1981200 h 1981200"/>
              <a:gd name="connsiteX3" fmla="*/ 963039 w 3429000"/>
              <a:gd name="connsiteY3" fmla="*/ 1952017 h 1981200"/>
              <a:gd name="connsiteX4" fmla="*/ 0 w 3429000"/>
              <a:gd name="connsiteY4" fmla="*/ 0 h 1981200"/>
              <a:gd name="connsiteX0" fmla="*/ 0 w 3429000"/>
              <a:gd name="connsiteY0" fmla="*/ 0 h 1981200"/>
              <a:gd name="connsiteX1" fmla="*/ 3429000 w 3429000"/>
              <a:gd name="connsiteY1" fmla="*/ 0 h 1981200"/>
              <a:gd name="connsiteX2" fmla="*/ 3429000 w 3429000"/>
              <a:gd name="connsiteY2" fmla="*/ 1981200 h 1981200"/>
              <a:gd name="connsiteX3" fmla="*/ 1108954 w 3429000"/>
              <a:gd name="connsiteY3" fmla="*/ 1961745 h 1981200"/>
              <a:gd name="connsiteX4" fmla="*/ 0 w 3429000"/>
              <a:gd name="connsiteY4" fmla="*/ 0 h 1981200"/>
              <a:gd name="connsiteX0" fmla="*/ 0 w 3565187"/>
              <a:gd name="connsiteY0" fmla="*/ 9728 h 1981200"/>
              <a:gd name="connsiteX1" fmla="*/ 3565187 w 3565187"/>
              <a:gd name="connsiteY1" fmla="*/ 0 h 1981200"/>
              <a:gd name="connsiteX2" fmla="*/ 3565187 w 3565187"/>
              <a:gd name="connsiteY2" fmla="*/ 1981200 h 1981200"/>
              <a:gd name="connsiteX3" fmla="*/ 1245141 w 3565187"/>
              <a:gd name="connsiteY3" fmla="*/ 1961745 h 1981200"/>
              <a:gd name="connsiteX4" fmla="*/ 0 w 3565187"/>
              <a:gd name="connsiteY4" fmla="*/ 9728 h 1981200"/>
              <a:gd name="connsiteX0" fmla="*/ 0 w 3565187"/>
              <a:gd name="connsiteY0" fmla="*/ 9728 h 1981200"/>
              <a:gd name="connsiteX1" fmla="*/ 3565187 w 3565187"/>
              <a:gd name="connsiteY1" fmla="*/ 0 h 1981200"/>
              <a:gd name="connsiteX2" fmla="*/ 3565187 w 3565187"/>
              <a:gd name="connsiteY2" fmla="*/ 1981200 h 1981200"/>
              <a:gd name="connsiteX3" fmla="*/ 894946 w 3565187"/>
              <a:gd name="connsiteY3" fmla="*/ 1976844 h 1981200"/>
              <a:gd name="connsiteX4" fmla="*/ 0 w 3565187"/>
              <a:gd name="connsiteY4" fmla="*/ 9728 h 1981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65187" h="1981200">
                <a:moveTo>
                  <a:pt x="0" y="9728"/>
                </a:moveTo>
                <a:lnTo>
                  <a:pt x="3565187" y="0"/>
                </a:lnTo>
                <a:lnTo>
                  <a:pt x="3565187" y="1981200"/>
                </a:lnTo>
                <a:lnTo>
                  <a:pt x="894946" y="1976844"/>
                </a:lnTo>
                <a:lnTo>
                  <a:pt x="0" y="972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3657600" y="3862874"/>
            <a:ext cx="7427654" cy="2123658"/>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2200" b="1" dirty="0">
                <a:solidFill>
                  <a:srgbClr val="008080"/>
                </a:solidFill>
              </a:rPr>
              <a:t>Adam was ordained the 1</a:t>
            </a:r>
            <a:r>
              <a:rPr lang="en-US" sz="2200" b="1" baseline="30000" dirty="0">
                <a:solidFill>
                  <a:srgbClr val="008080"/>
                </a:solidFill>
              </a:rPr>
              <a:t>st</a:t>
            </a:r>
            <a:r>
              <a:rPr lang="en-US" sz="2200" b="1" dirty="0">
                <a:solidFill>
                  <a:srgbClr val="008080"/>
                </a:solidFill>
              </a:rPr>
              <a:t> earthly Melki-</a:t>
            </a:r>
            <a:r>
              <a:rPr lang="en-US" sz="2200" b="1" dirty="0" err="1">
                <a:solidFill>
                  <a:srgbClr val="008080"/>
                </a:solidFill>
              </a:rPr>
              <a:t>Tzedeq</a:t>
            </a:r>
            <a:r>
              <a:rPr lang="en-US" sz="2200" b="1" dirty="0">
                <a:solidFill>
                  <a:srgbClr val="008080"/>
                </a:solidFill>
              </a:rPr>
              <a:t> priest on earth and had the privilege and responsibility to instruct </a:t>
            </a:r>
            <a:br>
              <a:rPr lang="en-US" sz="2200" b="1" dirty="0">
                <a:solidFill>
                  <a:srgbClr val="008080"/>
                </a:solidFill>
              </a:rPr>
            </a:br>
            <a:r>
              <a:rPr lang="en-US" sz="2200" b="1" dirty="0">
                <a:solidFill>
                  <a:srgbClr val="008080"/>
                </a:solidFill>
              </a:rPr>
              <a:t>8 generations after him up to Lamech for almost 1000 years.  </a:t>
            </a:r>
          </a:p>
          <a:p>
            <a:pPr algn="ctr"/>
            <a:r>
              <a:rPr lang="en-US" sz="2200" b="1" dirty="0">
                <a:solidFill>
                  <a:srgbClr val="008080"/>
                </a:solidFill>
              </a:rPr>
              <a:t>He would have also honored, taught and preserved </a:t>
            </a:r>
            <a:r>
              <a:rPr lang="en-US" sz="2200" b="1" dirty="0">
                <a:solidFill>
                  <a:srgbClr val="0070C0"/>
                </a:solidFill>
              </a:rPr>
              <a:t>Yahuah’s</a:t>
            </a:r>
            <a:r>
              <a:rPr lang="en-US" sz="2200" b="1" dirty="0">
                <a:solidFill>
                  <a:srgbClr val="008080"/>
                </a:solidFill>
              </a:rPr>
              <a:t> Covenant commands, statutes and judgments including the worship statutes of Covenant Calendar.</a:t>
            </a:r>
          </a:p>
        </p:txBody>
      </p:sp>
    </p:spTree>
    <p:extLst>
      <p:ext uri="{BB962C8B-B14F-4D97-AF65-F5344CB8AC3E}">
        <p14:creationId xmlns:p14="http://schemas.microsoft.com/office/powerpoint/2010/main" val="3478103499"/>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1750"/>
                                        <p:tgtEl>
                                          <p:spTgt spid="10"/>
                                        </p:tgtEl>
                                      </p:cBhvr>
                                    </p:animEffect>
                                  </p:childTnLst>
                                </p:cTn>
                              </p:par>
                            </p:childTnLst>
                          </p:cTn>
                        </p:par>
                        <p:par>
                          <p:cTn id="8" fill="hold">
                            <p:stCondLst>
                              <p:cond delay="1750"/>
                            </p:stCondLst>
                            <p:childTnLst>
                              <p:par>
                                <p:cTn id="9" presetID="22" presetClass="entr" presetSubtype="1"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up)">
                                      <p:cBhvr>
                                        <p:cTn id="11" dur="2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2.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16200000" scaled="0"/>
        </a:gradFill>
        <a:effectLst/>
      </p:bgPr>
    </p:bg>
    <p:spTree>
      <p:nvGrpSpPr>
        <p:cNvPr id="1" name=""/>
        <p:cNvGrpSpPr/>
        <p:nvPr/>
      </p:nvGrpSpPr>
      <p:grpSpPr>
        <a:xfrm>
          <a:off x="0" y="0"/>
          <a:ext cx="0" cy="0"/>
          <a:chOff x="0" y="0"/>
          <a:chExt cx="0" cy="0"/>
        </a:xfrm>
      </p:grpSpPr>
      <p:grpSp>
        <p:nvGrpSpPr>
          <p:cNvPr id="4" name="Group 3"/>
          <p:cNvGrpSpPr/>
          <p:nvPr/>
        </p:nvGrpSpPr>
        <p:grpSpPr>
          <a:xfrm>
            <a:off x="357677" y="304800"/>
            <a:ext cx="11519159" cy="6248400"/>
            <a:chOff x="285620" y="304800"/>
            <a:chExt cx="8639369" cy="6248400"/>
          </a:xfrm>
        </p:grpSpPr>
        <p:pic>
          <p:nvPicPr>
            <p:cNvPr id="5" name="Content Placeholder 1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85620" y="304800"/>
              <a:ext cx="8639369" cy="6248400"/>
            </a:xfrm>
            <a:prstGeom prst="rect">
              <a:avLst/>
            </a:prstGeom>
            <a:ln w="38100">
              <a:solidFill>
                <a:schemeClr val="accent2">
                  <a:lumMod val="75000"/>
                </a:schemeClr>
              </a:solidFill>
            </a:ln>
            <a:scene3d>
              <a:camera prst="orthographicFront"/>
              <a:lightRig rig="threePt" dir="t"/>
            </a:scene3d>
            <a:sp3d>
              <a:bevelT w="114300" prst="artDeco"/>
            </a:sp3d>
          </p:spPr>
        </p:pic>
        <p:sp>
          <p:nvSpPr>
            <p:cNvPr id="6" name="TextBox 5"/>
            <p:cNvSpPr txBox="1"/>
            <p:nvPr/>
          </p:nvSpPr>
          <p:spPr>
            <a:xfrm>
              <a:off x="457200" y="4114800"/>
              <a:ext cx="4038600" cy="1754326"/>
            </a:xfrm>
            <a:prstGeom prst="rect">
              <a:avLst/>
            </a:prstGeom>
            <a:solidFill>
              <a:schemeClr val="bg1"/>
            </a:solidFill>
            <a:ln w="38100">
              <a:noFill/>
            </a:ln>
          </p:spPr>
          <p:txBody>
            <a:bodyPr wrap="square" rtlCol="0">
              <a:spAutoFit/>
            </a:bodyPr>
            <a:lstStyle/>
            <a:p>
              <a:endParaRPr lang="en-US" dirty="0"/>
            </a:p>
            <a:p>
              <a:endParaRPr lang="en-US" dirty="0"/>
            </a:p>
            <a:p>
              <a:endParaRPr lang="en-US" dirty="0"/>
            </a:p>
            <a:p>
              <a:endParaRPr lang="en-US" dirty="0"/>
            </a:p>
            <a:p>
              <a:endParaRPr lang="en-US" dirty="0"/>
            </a:p>
            <a:p>
              <a:endParaRPr lang="en-US" dirty="0"/>
            </a:p>
          </p:txBody>
        </p:sp>
      </p:grpSp>
      <p:sp>
        <p:nvSpPr>
          <p:cNvPr id="7" name="TextBox 6"/>
          <p:cNvSpPr txBox="1"/>
          <p:nvPr/>
        </p:nvSpPr>
        <p:spPr>
          <a:xfrm>
            <a:off x="3048000" y="3780972"/>
            <a:ext cx="8458200" cy="2677656"/>
          </a:xfrm>
          <a:prstGeom prst="rect">
            <a:avLst/>
          </a:prstGeom>
          <a:solidFill>
            <a:schemeClr val="bg1"/>
          </a:solidFill>
        </p:spPr>
        <p:txBody>
          <a:bodyPr wrap="square" rtlCol="0">
            <a:spAutoFit/>
            <a:scene3d>
              <a:camera prst="orthographicFront"/>
              <a:lightRig rig="threePt" dir="t"/>
            </a:scene3d>
            <a:sp3d extrusionH="57150">
              <a:bevelT w="38100" h="38100"/>
            </a:sp3d>
          </a:bodyPr>
          <a:lstStyle/>
          <a:p>
            <a:pPr algn="ctr"/>
            <a:r>
              <a:rPr lang="en-US" sz="2800" b="1" dirty="0">
                <a:solidFill>
                  <a:srgbClr val="008080"/>
                </a:solidFill>
              </a:rPr>
              <a:t>During Enoch’s life he would have easily known Adam</a:t>
            </a:r>
            <a:br>
              <a:rPr lang="en-US" sz="2800" b="1" dirty="0">
                <a:solidFill>
                  <a:srgbClr val="008080"/>
                </a:solidFill>
              </a:rPr>
            </a:br>
            <a:r>
              <a:rPr lang="en-US" sz="2800" b="1" dirty="0">
                <a:solidFill>
                  <a:srgbClr val="008080"/>
                </a:solidFill>
              </a:rPr>
              <a:t> the whole time and received instruction in </a:t>
            </a:r>
            <a:r>
              <a:rPr lang="en-US" sz="2800" b="1" dirty="0">
                <a:solidFill>
                  <a:srgbClr val="0070C0"/>
                </a:solidFill>
              </a:rPr>
              <a:t>Yahuah’s</a:t>
            </a:r>
            <a:r>
              <a:rPr lang="en-US" sz="2800" b="1" dirty="0">
                <a:solidFill>
                  <a:srgbClr val="008080"/>
                </a:solidFill>
              </a:rPr>
              <a:t> Covenant, including the Divine Covenant Calendar.  </a:t>
            </a:r>
            <a:br>
              <a:rPr lang="en-US" sz="2800" b="1" dirty="0">
                <a:solidFill>
                  <a:srgbClr val="008080"/>
                </a:solidFill>
              </a:rPr>
            </a:br>
            <a:r>
              <a:rPr lang="en-US" sz="2800" b="1" dirty="0">
                <a:solidFill>
                  <a:srgbClr val="441D61"/>
                </a:solidFill>
              </a:rPr>
              <a:t>Enoch’s earthly residence ended before he was a priest.  </a:t>
            </a:r>
            <a:br>
              <a:rPr lang="en-US" sz="2800" b="1" dirty="0">
                <a:solidFill>
                  <a:srgbClr val="008080"/>
                </a:solidFill>
              </a:rPr>
            </a:br>
            <a:r>
              <a:rPr lang="en-US" sz="2800" b="1" dirty="0">
                <a:solidFill>
                  <a:srgbClr val="008080"/>
                </a:solidFill>
              </a:rPr>
              <a:t>Is it possible for Enoch to “walk with </a:t>
            </a:r>
            <a:r>
              <a:rPr lang="en-US" sz="2800" b="1" dirty="0">
                <a:solidFill>
                  <a:srgbClr val="0070C0"/>
                </a:solidFill>
              </a:rPr>
              <a:t>Yahuah</a:t>
            </a:r>
            <a:r>
              <a:rPr lang="en-US" sz="2800" b="1" dirty="0">
                <a:solidFill>
                  <a:srgbClr val="008080"/>
                </a:solidFill>
              </a:rPr>
              <a:t>”</a:t>
            </a:r>
            <a:br>
              <a:rPr lang="en-US" sz="2800" b="1" dirty="0">
                <a:solidFill>
                  <a:srgbClr val="008080"/>
                </a:solidFill>
              </a:rPr>
            </a:br>
            <a:r>
              <a:rPr lang="en-US" sz="2800" b="1" dirty="0">
                <a:solidFill>
                  <a:srgbClr val="008080"/>
                </a:solidFill>
              </a:rPr>
              <a:t> </a:t>
            </a:r>
            <a:r>
              <a:rPr lang="en-US" sz="2800" b="1" u="sng" dirty="0">
                <a:solidFill>
                  <a:srgbClr val="008080"/>
                </a:solidFill>
              </a:rPr>
              <a:t>and</a:t>
            </a:r>
            <a:r>
              <a:rPr lang="en-US" sz="2800" b="1" dirty="0">
                <a:solidFill>
                  <a:srgbClr val="008080"/>
                </a:solidFill>
              </a:rPr>
              <a:t> live in disobedience to the Covenant?</a:t>
            </a:r>
          </a:p>
        </p:txBody>
      </p:sp>
      <p:pic>
        <p:nvPicPr>
          <p:cNvPr id="8" name="Picture 7" descr="F:\Sukkot 2016 PPTs and PDFs\Moon-Month Study July 2016 Sukkot 2016\Moon Art for PPT\prophets\king david 1 edit.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48179" y="2731975"/>
            <a:ext cx="1918821" cy="2392296"/>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9" name="Rectangle 8"/>
          <p:cNvSpPr/>
          <p:nvPr/>
        </p:nvSpPr>
        <p:spPr>
          <a:xfrm>
            <a:off x="1145200" y="2177296"/>
            <a:ext cx="1217000" cy="584775"/>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a:ln w="11430"/>
                <a:solidFill>
                  <a:srgbClr val="008080"/>
                </a:solidFill>
                <a:effectLst>
                  <a:outerShdw blurRad="50800" dist="39000" dir="5460000" algn="tl">
                    <a:srgbClr val="000000">
                      <a:alpha val="38000"/>
                    </a:srgbClr>
                  </a:outerShdw>
                </a:effectLst>
              </a:rPr>
              <a:t>Enoch</a:t>
            </a:r>
            <a:endParaRPr lang="en-US" sz="5400" b="1" cap="none" spc="0" dirty="0">
              <a:ln w="11430"/>
              <a:solidFill>
                <a:srgbClr val="008080"/>
              </a:solidFill>
              <a:effectLst>
                <a:outerShdw blurRad="50800" dist="39000" dir="5460000" algn="tl">
                  <a:srgbClr val="000000">
                    <a:alpha val="38000"/>
                  </a:srgbClr>
                </a:outerShdw>
              </a:effectLst>
            </a:endParaRPr>
          </a:p>
        </p:txBody>
      </p:sp>
      <p:sp>
        <p:nvSpPr>
          <p:cNvPr id="10" name="TextBox 9"/>
          <p:cNvSpPr txBox="1"/>
          <p:nvPr/>
        </p:nvSpPr>
        <p:spPr>
          <a:xfrm>
            <a:off x="457200" y="5124271"/>
            <a:ext cx="2667000" cy="1200329"/>
          </a:xfrm>
          <a:prstGeom prst="rect">
            <a:avLst/>
          </a:prstGeom>
          <a:solidFill>
            <a:schemeClr val="bg1"/>
          </a:solidFill>
        </p:spPr>
        <p:txBody>
          <a:bodyPr wrap="square" rtlCol="0">
            <a:spAutoFit/>
          </a:bodyPr>
          <a:lstStyle/>
          <a:p>
            <a:pPr algn="ctr"/>
            <a:r>
              <a:rPr lang="en-US" b="1" dirty="0">
                <a:solidFill>
                  <a:srgbClr val="0070C0"/>
                </a:solidFill>
              </a:rPr>
              <a:t>Gen 5:24  </a:t>
            </a:r>
            <a:br>
              <a:rPr lang="en-US" b="1" dirty="0">
                <a:solidFill>
                  <a:srgbClr val="0070C0"/>
                </a:solidFill>
              </a:rPr>
            </a:br>
            <a:r>
              <a:rPr lang="en-US" dirty="0"/>
              <a:t>And Enoch walked with </a:t>
            </a:r>
            <a:r>
              <a:rPr lang="en-US" b="1" dirty="0">
                <a:solidFill>
                  <a:srgbClr val="0070C0"/>
                </a:solidFill>
              </a:rPr>
              <a:t>Yahuah:</a:t>
            </a:r>
            <a:r>
              <a:rPr lang="en-US" dirty="0"/>
              <a:t> and he was not;  </a:t>
            </a:r>
            <a:br>
              <a:rPr lang="en-US" dirty="0"/>
            </a:br>
            <a:r>
              <a:rPr lang="en-US" dirty="0"/>
              <a:t>for </a:t>
            </a:r>
            <a:r>
              <a:rPr lang="en-US" b="1" dirty="0">
                <a:solidFill>
                  <a:srgbClr val="0070C0"/>
                </a:solidFill>
              </a:rPr>
              <a:t>Yahuah</a:t>
            </a:r>
            <a:r>
              <a:rPr lang="en-US" dirty="0"/>
              <a:t> took him.</a:t>
            </a:r>
          </a:p>
        </p:txBody>
      </p:sp>
      <p:cxnSp>
        <p:nvCxnSpPr>
          <p:cNvPr id="11" name="Straight Connector 10"/>
          <p:cNvCxnSpPr/>
          <p:nvPr/>
        </p:nvCxnSpPr>
        <p:spPr>
          <a:xfrm>
            <a:off x="4064000" y="990600"/>
            <a:ext cx="0" cy="1600200"/>
          </a:xfrm>
          <a:prstGeom prst="line">
            <a:avLst/>
          </a:prstGeom>
          <a:ln w="76200">
            <a:solidFill>
              <a:srgbClr val="33CCCC"/>
            </a:solidFill>
            <a:headEnd type="diamond" w="med" len="med"/>
            <a:tailEnd type="triangle" w="med" len="med"/>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5384800" y="990600"/>
            <a:ext cx="0" cy="1600200"/>
          </a:xfrm>
          <a:prstGeom prst="line">
            <a:avLst/>
          </a:prstGeom>
          <a:ln w="76200">
            <a:solidFill>
              <a:srgbClr val="33CCCC"/>
            </a:solidFill>
            <a:headEnd type="diamond" w="med" len="med"/>
            <a:tailEnd type="triangle" w="med" len="med"/>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3" name="Slide Number Placeholder 1"/>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85F3E72-97D8-4E0E-8DB2-A67F030E614A}" type="slidenum">
              <a:rPr lang="en-US" smtClean="0">
                <a:solidFill>
                  <a:schemeClr val="tx1"/>
                </a:solidFill>
              </a:rPr>
              <a:pPr/>
              <a:t>42</a:t>
            </a:fld>
            <a:endParaRPr lang="en-US" dirty="0">
              <a:solidFill>
                <a:schemeClr val="tx1"/>
              </a:solidFill>
            </a:endParaRPr>
          </a:p>
        </p:txBody>
      </p:sp>
    </p:spTree>
    <p:extLst>
      <p:ext uri="{BB962C8B-B14F-4D97-AF65-F5344CB8AC3E}">
        <p14:creationId xmlns:p14="http://schemas.microsoft.com/office/powerpoint/2010/main" val="1268341471"/>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100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2250"/>
                                        <p:tgtEl>
                                          <p:spTgt spid="11"/>
                                        </p:tgtEl>
                                      </p:cBhvr>
                                    </p:animEffect>
                                  </p:childTnLst>
                                </p:cTn>
                              </p:par>
                            </p:childTnLst>
                          </p:cTn>
                        </p:par>
                        <p:par>
                          <p:cTn id="8" fill="hold">
                            <p:stCondLst>
                              <p:cond delay="3250"/>
                            </p:stCondLst>
                            <p:childTnLst>
                              <p:par>
                                <p:cTn id="9" presetID="22" presetClass="entr" presetSubtype="1" fill="hold" nodeType="afterEffect">
                                  <p:stCondLst>
                                    <p:cond delay="1000"/>
                                  </p:stCondLst>
                                  <p:childTnLst>
                                    <p:set>
                                      <p:cBhvr>
                                        <p:cTn id="10" dur="1" fill="hold">
                                          <p:stCondLst>
                                            <p:cond delay="0"/>
                                          </p:stCondLst>
                                        </p:cTn>
                                        <p:tgtEl>
                                          <p:spTgt spid="12"/>
                                        </p:tgtEl>
                                        <p:attrNameLst>
                                          <p:attrName>style.visibility</p:attrName>
                                        </p:attrNameLst>
                                      </p:cBhvr>
                                      <p:to>
                                        <p:strVal val="visible"/>
                                      </p:to>
                                    </p:set>
                                    <p:animEffect transition="in" filter="wipe(up)">
                                      <p:cBhvr>
                                        <p:cTn id="11" dur="2250"/>
                                        <p:tgtEl>
                                          <p:spTgt spid="12"/>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7">
                                            <p:txEl>
                                              <p:pRg st="0" end="0"/>
                                            </p:txEl>
                                          </p:spTgt>
                                        </p:tgtEl>
                                        <p:attrNameLst>
                                          <p:attrName>style.visibility</p:attrName>
                                        </p:attrNameLst>
                                      </p:cBhvr>
                                      <p:to>
                                        <p:strVal val="visible"/>
                                      </p:to>
                                    </p:set>
                                    <p:animEffect transition="in" filter="wipe(up)">
                                      <p:cBhvr>
                                        <p:cTn id="16" dur="175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3399FF"/>
            </a:gs>
            <a:gs pos="16000">
              <a:srgbClr val="00CCCC"/>
            </a:gs>
            <a:gs pos="47000">
              <a:srgbClr val="9999FF"/>
            </a:gs>
            <a:gs pos="60001">
              <a:srgbClr val="2E6792"/>
            </a:gs>
            <a:gs pos="71001">
              <a:srgbClr val="3333CC"/>
            </a:gs>
            <a:gs pos="81000">
              <a:srgbClr val="1170FF"/>
            </a:gs>
            <a:gs pos="100000">
              <a:srgbClr val="006699"/>
            </a:gs>
          </a:gsLst>
          <a:lin ang="8100000" scaled="1"/>
          <a:tileRect/>
        </a:gradFill>
        <a:effectLst/>
      </p:bgPr>
    </p:bg>
    <p:spTree>
      <p:nvGrpSpPr>
        <p:cNvPr id="1" name=""/>
        <p:cNvGrpSpPr/>
        <p:nvPr/>
      </p:nvGrpSpPr>
      <p:grpSpPr>
        <a:xfrm>
          <a:off x="0" y="0"/>
          <a:ext cx="0" cy="0"/>
          <a:chOff x="0" y="0"/>
          <a:chExt cx="0" cy="0"/>
        </a:xfrm>
      </p:grpSpPr>
      <p:grpSp>
        <p:nvGrpSpPr>
          <p:cNvPr id="4" name="Group 3"/>
          <p:cNvGrpSpPr/>
          <p:nvPr/>
        </p:nvGrpSpPr>
        <p:grpSpPr>
          <a:xfrm>
            <a:off x="380827" y="304800"/>
            <a:ext cx="11519159" cy="6183868"/>
            <a:chOff x="285620" y="304800"/>
            <a:chExt cx="8639369" cy="6248400"/>
          </a:xfrm>
        </p:grpSpPr>
        <p:pic>
          <p:nvPicPr>
            <p:cNvPr id="5" name="Content Placeholder 1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85620" y="304800"/>
              <a:ext cx="8639369" cy="6248400"/>
            </a:xfrm>
            <a:prstGeom prst="rect">
              <a:avLst/>
            </a:prstGeom>
            <a:ln w="38100">
              <a:solidFill>
                <a:schemeClr val="accent2">
                  <a:lumMod val="75000"/>
                </a:schemeClr>
              </a:solidFill>
            </a:ln>
            <a:scene3d>
              <a:camera prst="orthographicFront"/>
              <a:lightRig rig="threePt" dir="t"/>
            </a:scene3d>
            <a:sp3d>
              <a:bevelT w="114300" prst="artDeco"/>
            </a:sp3d>
          </p:spPr>
        </p:pic>
        <p:sp>
          <p:nvSpPr>
            <p:cNvPr id="6" name="TextBox 5"/>
            <p:cNvSpPr txBox="1"/>
            <p:nvPr/>
          </p:nvSpPr>
          <p:spPr>
            <a:xfrm>
              <a:off x="457200" y="4114800"/>
              <a:ext cx="4038600" cy="1754326"/>
            </a:xfrm>
            <a:prstGeom prst="rect">
              <a:avLst/>
            </a:prstGeom>
            <a:solidFill>
              <a:schemeClr val="bg1"/>
            </a:solidFill>
            <a:ln w="38100">
              <a:noFill/>
            </a:ln>
          </p:spPr>
          <p:txBody>
            <a:bodyPr wrap="square" rtlCol="0">
              <a:spAutoFit/>
            </a:bodyPr>
            <a:lstStyle/>
            <a:p>
              <a:endParaRPr lang="en-US" dirty="0"/>
            </a:p>
            <a:p>
              <a:endParaRPr lang="en-US" dirty="0"/>
            </a:p>
            <a:p>
              <a:endParaRPr lang="en-US" dirty="0"/>
            </a:p>
            <a:p>
              <a:endParaRPr lang="en-US" dirty="0"/>
            </a:p>
            <a:p>
              <a:endParaRPr lang="en-US" dirty="0"/>
            </a:p>
            <a:p>
              <a:endParaRPr lang="en-US" dirty="0"/>
            </a:p>
          </p:txBody>
        </p:sp>
      </p:grpSp>
      <p:pic>
        <p:nvPicPr>
          <p:cNvPr id="7" name="Picture 2" descr="C:\Users\Rae\Desktop\methusaleh edit.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53322" y="2800416"/>
            <a:ext cx="1408878" cy="151250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8" name="Rectangle 7"/>
          <p:cNvSpPr/>
          <p:nvPr/>
        </p:nvSpPr>
        <p:spPr>
          <a:xfrm>
            <a:off x="3329090" y="2720050"/>
            <a:ext cx="5644086" cy="304800"/>
          </a:xfrm>
          <a:prstGeom prst="rect">
            <a:avLst/>
          </a:prstGeom>
          <a:noFill/>
          <a:ln w="76200">
            <a:solidFill>
              <a:srgbClr val="33CCCC"/>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p:cNvCxnSpPr/>
          <p:nvPr/>
        </p:nvCxnSpPr>
        <p:spPr>
          <a:xfrm>
            <a:off x="4470400" y="990600"/>
            <a:ext cx="0" cy="1752600"/>
          </a:xfrm>
          <a:prstGeom prst="line">
            <a:avLst/>
          </a:prstGeom>
          <a:ln w="76200">
            <a:solidFill>
              <a:srgbClr val="33CCCC"/>
            </a:solidFill>
            <a:headEnd type="diamond" w="med" len="med"/>
            <a:tailEnd type="triangle" w="med" len="med"/>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8788933" y="2552700"/>
            <a:ext cx="0" cy="1028700"/>
          </a:xfrm>
          <a:prstGeom prst="line">
            <a:avLst/>
          </a:prstGeom>
          <a:ln w="76200">
            <a:solidFill>
              <a:srgbClr val="33CCCC"/>
            </a:solidFill>
            <a:headEnd type="diamond" w="med" len="med"/>
            <a:tailEnd type="triangle" w="med" len="med"/>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698112" y="2209800"/>
            <a:ext cx="2082622" cy="2616101"/>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dirty="0">
                <a:ln w="11430"/>
                <a:solidFill>
                  <a:srgbClr val="008080"/>
                </a:solidFill>
                <a:effectLst>
                  <a:outerShdw blurRad="50800" dist="39000" dir="5460000" algn="tl">
                    <a:srgbClr val="000000">
                      <a:alpha val="38000"/>
                    </a:srgbClr>
                  </a:outerShdw>
                </a:effectLst>
              </a:rPr>
              <a:t>Methuselah</a:t>
            </a:r>
          </a:p>
          <a:p>
            <a:pPr algn="ctr"/>
            <a:endParaRPr lang="en-US" sz="2800" b="1" cap="none" spc="0" dirty="0">
              <a:ln w="11430"/>
              <a:solidFill>
                <a:srgbClr val="008080"/>
              </a:solidFill>
              <a:effectLst>
                <a:outerShdw blurRad="50800" dist="39000" dir="5460000" algn="tl">
                  <a:srgbClr val="000000">
                    <a:alpha val="38000"/>
                  </a:srgbClr>
                </a:outerShdw>
              </a:effectLst>
            </a:endParaRPr>
          </a:p>
          <a:p>
            <a:pPr algn="ctr"/>
            <a:endParaRPr lang="en-US" sz="2800" b="1" dirty="0">
              <a:ln w="11430"/>
              <a:solidFill>
                <a:srgbClr val="008080"/>
              </a:solidFill>
              <a:effectLst>
                <a:outerShdw blurRad="50800" dist="39000" dir="5460000" algn="tl">
                  <a:srgbClr val="000000">
                    <a:alpha val="38000"/>
                  </a:srgbClr>
                </a:outerShdw>
              </a:effectLst>
            </a:endParaRPr>
          </a:p>
          <a:p>
            <a:pPr algn="ctr"/>
            <a:endParaRPr lang="en-US" sz="3200" b="1" dirty="0">
              <a:ln w="11430"/>
              <a:solidFill>
                <a:srgbClr val="008080"/>
              </a:solidFill>
              <a:effectLst>
                <a:outerShdw blurRad="50800" dist="39000" dir="5460000" algn="tl">
                  <a:srgbClr val="000000">
                    <a:alpha val="38000"/>
                  </a:srgbClr>
                </a:outerShdw>
              </a:effectLst>
            </a:endParaRPr>
          </a:p>
          <a:p>
            <a:pPr algn="ctr"/>
            <a:endParaRPr lang="en-US" sz="2400" b="1" dirty="0">
              <a:ln w="11430"/>
              <a:solidFill>
                <a:srgbClr val="008080"/>
              </a:solidFill>
              <a:effectLst>
                <a:outerShdw blurRad="50800" dist="39000" dir="5460000" algn="tl">
                  <a:srgbClr val="000000">
                    <a:alpha val="38000"/>
                  </a:srgbClr>
                </a:outerShdw>
              </a:effectLst>
            </a:endParaRPr>
          </a:p>
          <a:p>
            <a:pPr algn="ctr"/>
            <a:r>
              <a:rPr lang="en-US" sz="2400" b="1" cap="none" spc="0" dirty="0">
                <a:ln w="11430"/>
                <a:solidFill>
                  <a:srgbClr val="008080"/>
                </a:solidFill>
                <a:effectLst>
                  <a:outerShdw blurRad="50800" dist="39000" dir="5460000" algn="tl">
                    <a:srgbClr val="000000">
                      <a:alpha val="38000"/>
                    </a:srgbClr>
                  </a:outerShdw>
                </a:effectLst>
              </a:rPr>
              <a:t>~3317-2348 BC</a:t>
            </a:r>
            <a:endParaRPr lang="en-US" sz="4800" b="1" cap="none" spc="0" dirty="0">
              <a:ln w="11430"/>
              <a:solidFill>
                <a:srgbClr val="008080"/>
              </a:solidFill>
              <a:effectLst>
                <a:outerShdw blurRad="50800" dist="39000" dir="5460000" algn="tl">
                  <a:srgbClr val="000000">
                    <a:alpha val="38000"/>
                  </a:srgbClr>
                </a:outerShdw>
              </a:effectLst>
            </a:endParaRPr>
          </a:p>
        </p:txBody>
      </p:sp>
      <p:sp>
        <p:nvSpPr>
          <p:cNvPr id="12" name="TextBox 11"/>
          <p:cNvSpPr txBox="1"/>
          <p:nvPr/>
        </p:nvSpPr>
        <p:spPr>
          <a:xfrm>
            <a:off x="446707" y="4847272"/>
            <a:ext cx="2641601" cy="1477328"/>
          </a:xfrm>
          <a:prstGeom prst="rect">
            <a:avLst/>
          </a:prstGeom>
          <a:solidFill>
            <a:schemeClr val="bg1"/>
          </a:solidFill>
        </p:spPr>
        <p:txBody>
          <a:bodyPr wrap="square" rtlCol="0">
            <a:spAutoFit/>
          </a:bodyPr>
          <a:lstStyle/>
          <a:p>
            <a:pPr algn="ctr"/>
            <a:r>
              <a:rPr lang="en-US" b="1" dirty="0">
                <a:solidFill>
                  <a:srgbClr val="0070C0"/>
                </a:solidFill>
              </a:rPr>
              <a:t>Gen 5:22  </a:t>
            </a:r>
            <a:endParaRPr lang="en-US" dirty="0"/>
          </a:p>
          <a:p>
            <a:pPr algn="ctr"/>
            <a:r>
              <a:rPr lang="en-US" dirty="0"/>
              <a:t>And Enoch walked with </a:t>
            </a:r>
            <a:r>
              <a:rPr lang="en-US" b="1" dirty="0">
                <a:solidFill>
                  <a:srgbClr val="0070C0"/>
                </a:solidFill>
              </a:rPr>
              <a:t>Yahuah</a:t>
            </a:r>
            <a:r>
              <a:rPr lang="en-US" dirty="0"/>
              <a:t> after he begat Methuselah three hundred years.</a:t>
            </a:r>
          </a:p>
        </p:txBody>
      </p:sp>
      <p:sp>
        <p:nvSpPr>
          <p:cNvPr id="14" name="TextBox 13"/>
          <p:cNvSpPr txBox="1"/>
          <p:nvPr/>
        </p:nvSpPr>
        <p:spPr>
          <a:xfrm>
            <a:off x="3192780" y="5955268"/>
            <a:ext cx="5486400" cy="369332"/>
          </a:xfrm>
          <a:prstGeom prst="rect">
            <a:avLst/>
          </a:prstGeom>
          <a:solidFill>
            <a:schemeClr val="bg1"/>
          </a:solidFill>
          <a:ln>
            <a:solidFill>
              <a:schemeClr val="bg1"/>
            </a:solidFill>
          </a:ln>
        </p:spPr>
        <p:txBody>
          <a:bodyPr wrap="square" rtlCol="0">
            <a:spAutoFit/>
          </a:bodyPr>
          <a:lstStyle/>
          <a:p>
            <a:endParaRPr lang="en-US" dirty="0"/>
          </a:p>
        </p:txBody>
      </p:sp>
      <p:sp>
        <p:nvSpPr>
          <p:cNvPr id="15" name="TextBox 14"/>
          <p:cNvSpPr txBox="1"/>
          <p:nvPr/>
        </p:nvSpPr>
        <p:spPr>
          <a:xfrm>
            <a:off x="2901616" y="3753529"/>
            <a:ext cx="8756984" cy="2285241"/>
          </a:xfrm>
          <a:prstGeom prst="rect">
            <a:avLst/>
          </a:prstGeom>
          <a:solidFill>
            <a:schemeClr val="bg1"/>
          </a:solidFill>
        </p:spPr>
        <p:txBody>
          <a:bodyPr wrap="square" rtlCol="0">
            <a:spAutoFit/>
            <a:scene3d>
              <a:camera prst="orthographicFront"/>
              <a:lightRig rig="threePt" dir="t"/>
            </a:scene3d>
            <a:sp3d extrusionH="57150">
              <a:bevelT w="38100" h="38100"/>
            </a:sp3d>
          </a:bodyPr>
          <a:lstStyle/>
          <a:p>
            <a:pPr algn="ctr"/>
            <a:endParaRPr lang="en-US" sz="1050" b="1" dirty="0">
              <a:solidFill>
                <a:srgbClr val="008080"/>
              </a:solidFill>
            </a:endParaRPr>
          </a:p>
          <a:p>
            <a:pPr algn="ctr"/>
            <a:r>
              <a:rPr lang="en-US" sz="2200" b="1" dirty="0">
                <a:solidFill>
                  <a:srgbClr val="008080"/>
                </a:solidFill>
              </a:rPr>
              <a:t>Methuselah lived 669 years after his father Enoch was translated.  </a:t>
            </a:r>
            <a:br>
              <a:rPr lang="en-US" sz="2200" b="1" dirty="0">
                <a:solidFill>
                  <a:srgbClr val="008080"/>
                </a:solidFill>
              </a:rPr>
            </a:br>
            <a:r>
              <a:rPr lang="en-US" sz="2200" b="1" dirty="0">
                <a:solidFill>
                  <a:srgbClr val="008080"/>
                </a:solidFill>
              </a:rPr>
              <a:t>He was a witness to 11 generations - more than anyone in the world.  </a:t>
            </a:r>
            <a:r>
              <a:rPr lang="en-US" sz="2200" b="1" dirty="0">
                <a:solidFill>
                  <a:srgbClr val="0070C0"/>
                </a:solidFill>
              </a:rPr>
              <a:t>Being instructed for 300 years by Enoch, with the Covenant truths confirmed in Adam and all previous generations, </a:t>
            </a:r>
            <a:br>
              <a:rPr lang="en-US" sz="2200" b="1" dirty="0">
                <a:solidFill>
                  <a:srgbClr val="0070C0"/>
                </a:solidFill>
              </a:rPr>
            </a:br>
            <a:r>
              <a:rPr lang="en-US" sz="2200" b="1" dirty="0">
                <a:solidFill>
                  <a:srgbClr val="008080"/>
                </a:solidFill>
              </a:rPr>
              <a:t>Methuselah is an invaluable link by preserving every truth </a:t>
            </a:r>
            <a:br>
              <a:rPr lang="en-US" sz="2200" b="1" dirty="0">
                <a:solidFill>
                  <a:srgbClr val="008080"/>
                </a:solidFill>
              </a:rPr>
            </a:br>
            <a:r>
              <a:rPr lang="en-US" sz="2200" b="1" dirty="0">
                <a:solidFill>
                  <a:srgbClr val="008080"/>
                </a:solidFill>
              </a:rPr>
              <a:t>for future generations.</a:t>
            </a:r>
          </a:p>
        </p:txBody>
      </p:sp>
      <p:sp>
        <p:nvSpPr>
          <p:cNvPr id="16" name="Slide Number Placeholder 1"/>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85F3E72-97D8-4E0E-8DB2-A67F030E614A}" type="slidenum">
              <a:rPr lang="en-US" smtClean="0">
                <a:solidFill>
                  <a:schemeClr val="tx1"/>
                </a:solidFill>
              </a:rPr>
              <a:pPr/>
              <a:t>43</a:t>
            </a:fld>
            <a:endParaRPr lang="en-US" dirty="0">
              <a:solidFill>
                <a:schemeClr val="tx1"/>
              </a:solidFill>
            </a:endParaRPr>
          </a:p>
        </p:txBody>
      </p:sp>
      <p:sp>
        <p:nvSpPr>
          <p:cNvPr id="17" name="Rectangle 16"/>
          <p:cNvSpPr/>
          <p:nvPr/>
        </p:nvSpPr>
        <p:spPr>
          <a:xfrm>
            <a:off x="8392973" y="1154095"/>
            <a:ext cx="3251111" cy="954107"/>
          </a:xfrm>
          <a:prstGeom prst="rect">
            <a:avLst/>
          </a:prstGeom>
          <a:solidFill>
            <a:schemeClr val="bg1"/>
          </a:solid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dirty="0">
                <a:ln w="11430"/>
                <a:solidFill>
                  <a:srgbClr val="008080"/>
                </a:solidFill>
                <a:effectLst>
                  <a:outerShdw blurRad="50800" dist="39000" dir="5460000" algn="tl">
                    <a:srgbClr val="000000">
                      <a:alpha val="38000"/>
                    </a:srgbClr>
                  </a:outerShdw>
                </a:effectLst>
              </a:rPr>
              <a:t>Counting the Patriarchs &amp; Priests</a:t>
            </a:r>
            <a:endParaRPr lang="en-US" sz="4800" b="1" cap="none" spc="0" dirty="0">
              <a:ln w="11430"/>
              <a:solidFill>
                <a:srgbClr val="008080"/>
              </a:soli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1609083564"/>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5">
                                            <p:txEl>
                                              <p:pRg st="1" end="1"/>
                                            </p:txEl>
                                          </p:spTgt>
                                        </p:tgtEl>
                                        <p:attrNameLst>
                                          <p:attrName>style.visibility</p:attrName>
                                        </p:attrNameLst>
                                      </p:cBhvr>
                                      <p:to>
                                        <p:strVal val="visible"/>
                                      </p:to>
                                    </p:set>
                                    <p:animEffect transition="in" filter="wipe(up)">
                                      <p:cBhvr>
                                        <p:cTn id="7" dur="1750"/>
                                        <p:tgtEl>
                                          <p:spTgt spid="1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up)">
                                      <p:cBhvr>
                                        <p:cTn id="12" dur="225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up)">
                                      <p:cBhvr>
                                        <p:cTn id="17" dur="2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8100000" scaled="1"/>
          <a:tileRect/>
        </a:gradFill>
        <a:effectLst/>
      </p:bgPr>
    </p:bg>
    <p:spTree>
      <p:nvGrpSpPr>
        <p:cNvPr id="1" name=""/>
        <p:cNvGrpSpPr/>
        <p:nvPr/>
      </p:nvGrpSpPr>
      <p:grpSpPr>
        <a:xfrm>
          <a:off x="0" y="0"/>
          <a:ext cx="0" cy="0"/>
          <a:chOff x="0" y="0"/>
          <a:chExt cx="0" cy="0"/>
        </a:xfrm>
      </p:grpSpPr>
      <p:grpSp>
        <p:nvGrpSpPr>
          <p:cNvPr id="4" name="Group 3"/>
          <p:cNvGrpSpPr/>
          <p:nvPr/>
        </p:nvGrpSpPr>
        <p:grpSpPr>
          <a:xfrm>
            <a:off x="380827" y="304800"/>
            <a:ext cx="11519159" cy="6248400"/>
            <a:chOff x="285620" y="304800"/>
            <a:chExt cx="8639369" cy="6248400"/>
          </a:xfrm>
        </p:grpSpPr>
        <p:pic>
          <p:nvPicPr>
            <p:cNvPr id="5" name="Content Placeholder 1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85620" y="304800"/>
              <a:ext cx="8639369" cy="6248400"/>
            </a:xfrm>
            <a:prstGeom prst="rect">
              <a:avLst/>
            </a:prstGeom>
            <a:ln w="38100">
              <a:solidFill>
                <a:schemeClr val="accent2">
                  <a:lumMod val="75000"/>
                </a:schemeClr>
              </a:solidFill>
            </a:ln>
            <a:scene3d>
              <a:camera prst="orthographicFront"/>
              <a:lightRig rig="threePt" dir="t"/>
            </a:scene3d>
            <a:sp3d>
              <a:bevelT w="114300" prst="artDeco"/>
            </a:sp3d>
          </p:spPr>
        </p:pic>
        <p:sp>
          <p:nvSpPr>
            <p:cNvPr id="6" name="TextBox 5"/>
            <p:cNvSpPr txBox="1"/>
            <p:nvPr/>
          </p:nvSpPr>
          <p:spPr>
            <a:xfrm>
              <a:off x="457200" y="4114800"/>
              <a:ext cx="4038600" cy="1754326"/>
            </a:xfrm>
            <a:prstGeom prst="rect">
              <a:avLst/>
            </a:prstGeom>
            <a:solidFill>
              <a:schemeClr val="bg1"/>
            </a:solidFill>
            <a:ln w="38100">
              <a:noFill/>
            </a:ln>
          </p:spPr>
          <p:txBody>
            <a:bodyPr wrap="square" rtlCol="0">
              <a:spAutoFit/>
            </a:bodyPr>
            <a:lstStyle/>
            <a:p>
              <a:endParaRPr lang="en-US" dirty="0"/>
            </a:p>
            <a:p>
              <a:endParaRPr lang="en-US" dirty="0"/>
            </a:p>
            <a:p>
              <a:endParaRPr lang="en-US" dirty="0"/>
            </a:p>
            <a:p>
              <a:endParaRPr lang="en-US" dirty="0"/>
            </a:p>
            <a:p>
              <a:endParaRPr lang="en-US" dirty="0"/>
            </a:p>
            <a:p>
              <a:endParaRPr lang="en-US" dirty="0"/>
            </a:p>
          </p:txBody>
        </p:sp>
      </p:grpSp>
      <p:pic>
        <p:nvPicPr>
          <p:cNvPr id="7" name="Picture 11" descr="C:\Users\Rae\Desktop\noah 2 edit.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flipH="1">
            <a:off x="9610594" y="1267870"/>
            <a:ext cx="1895606" cy="200873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8" name="Rectangle 7"/>
          <p:cNvSpPr/>
          <p:nvPr/>
        </p:nvSpPr>
        <p:spPr>
          <a:xfrm>
            <a:off x="10015247" y="815176"/>
            <a:ext cx="1098378" cy="584775"/>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cap="none" spc="0" dirty="0">
                <a:ln w="11430"/>
                <a:solidFill>
                  <a:srgbClr val="713A1F"/>
                </a:solidFill>
                <a:effectLst>
                  <a:outerShdw blurRad="50800" dist="39000" dir="5460000" algn="tl">
                    <a:srgbClr val="000000">
                      <a:alpha val="38000"/>
                    </a:srgbClr>
                  </a:outerShdw>
                </a:effectLst>
              </a:rPr>
              <a:t>Noah</a:t>
            </a:r>
            <a:endParaRPr lang="en-US" sz="5400" b="1" cap="none" spc="0" dirty="0">
              <a:ln w="11430"/>
              <a:solidFill>
                <a:srgbClr val="713A1F"/>
              </a:solidFill>
              <a:effectLst>
                <a:outerShdw blurRad="50800" dist="39000" dir="5460000" algn="tl">
                  <a:srgbClr val="000000">
                    <a:alpha val="38000"/>
                  </a:srgbClr>
                </a:outerShdw>
              </a:effectLst>
            </a:endParaRPr>
          </a:p>
        </p:txBody>
      </p:sp>
      <p:sp>
        <p:nvSpPr>
          <p:cNvPr id="9" name="Rectangle 8"/>
          <p:cNvSpPr/>
          <p:nvPr/>
        </p:nvSpPr>
        <p:spPr>
          <a:xfrm>
            <a:off x="762000" y="3124200"/>
            <a:ext cx="381000" cy="68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1"/>
          <p:cNvSpPr/>
          <p:nvPr/>
        </p:nvSpPr>
        <p:spPr>
          <a:xfrm>
            <a:off x="7843732" y="3515741"/>
            <a:ext cx="3565187" cy="2552700"/>
          </a:xfrm>
          <a:custGeom>
            <a:avLst/>
            <a:gdLst>
              <a:gd name="connsiteX0" fmla="*/ 0 w 3429000"/>
              <a:gd name="connsiteY0" fmla="*/ 0 h 1981200"/>
              <a:gd name="connsiteX1" fmla="*/ 3429000 w 3429000"/>
              <a:gd name="connsiteY1" fmla="*/ 0 h 1981200"/>
              <a:gd name="connsiteX2" fmla="*/ 3429000 w 3429000"/>
              <a:gd name="connsiteY2" fmla="*/ 1981200 h 1981200"/>
              <a:gd name="connsiteX3" fmla="*/ 0 w 3429000"/>
              <a:gd name="connsiteY3" fmla="*/ 1981200 h 1981200"/>
              <a:gd name="connsiteX4" fmla="*/ 0 w 3429000"/>
              <a:gd name="connsiteY4" fmla="*/ 0 h 1981200"/>
              <a:gd name="connsiteX0" fmla="*/ 0 w 3429000"/>
              <a:gd name="connsiteY0" fmla="*/ 0 h 1981200"/>
              <a:gd name="connsiteX1" fmla="*/ 3429000 w 3429000"/>
              <a:gd name="connsiteY1" fmla="*/ 0 h 1981200"/>
              <a:gd name="connsiteX2" fmla="*/ 3429000 w 3429000"/>
              <a:gd name="connsiteY2" fmla="*/ 1981200 h 1981200"/>
              <a:gd name="connsiteX3" fmla="*/ 963039 w 3429000"/>
              <a:gd name="connsiteY3" fmla="*/ 1952017 h 1981200"/>
              <a:gd name="connsiteX4" fmla="*/ 0 w 3429000"/>
              <a:gd name="connsiteY4" fmla="*/ 0 h 1981200"/>
              <a:gd name="connsiteX0" fmla="*/ 0 w 3429000"/>
              <a:gd name="connsiteY0" fmla="*/ 0 h 1981200"/>
              <a:gd name="connsiteX1" fmla="*/ 3429000 w 3429000"/>
              <a:gd name="connsiteY1" fmla="*/ 0 h 1981200"/>
              <a:gd name="connsiteX2" fmla="*/ 3429000 w 3429000"/>
              <a:gd name="connsiteY2" fmla="*/ 1981200 h 1981200"/>
              <a:gd name="connsiteX3" fmla="*/ 1108954 w 3429000"/>
              <a:gd name="connsiteY3" fmla="*/ 1961745 h 1981200"/>
              <a:gd name="connsiteX4" fmla="*/ 0 w 3429000"/>
              <a:gd name="connsiteY4" fmla="*/ 0 h 1981200"/>
              <a:gd name="connsiteX0" fmla="*/ 0 w 3565187"/>
              <a:gd name="connsiteY0" fmla="*/ 9728 h 1981200"/>
              <a:gd name="connsiteX1" fmla="*/ 3565187 w 3565187"/>
              <a:gd name="connsiteY1" fmla="*/ 0 h 1981200"/>
              <a:gd name="connsiteX2" fmla="*/ 3565187 w 3565187"/>
              <a:gd name="connsiteY2" fmla="*/ 1981200 h 1981200"/>
              <a:gd name="connsiteX3" fmla="*/ 1245141 w 3565187"/>
              <a:gd name="connsiteY3" fmla="*/ 1961745 h 1981200"/>
              <a:gd name="connsiteX4" fmla="*/ 0 w 3565187"/>
              <a:gd name="connsiteY4" fmla="*/ 9728 h 1981200"/>
              <a:gd name="connsiteX0" fmla="*/ 0 w 3565187"/>
              <a:gd name="connsiteY0" fmla="*/ 9728 h 1981200"/>
              <a:gd name="connsiteX1" fmla="*/ 3565187 w 3565187"/>
              <a:gd name="connsiteY1" fmla="*/ 0 h 1981200"/>
              <a:gd name="connsiteX2" fmla="*/ 3565187 w 3565187"/>
              <a:gd name="connsiteY2" fmla="*/ 1981200 h 1981200"/>
              <a:gd name="connsiteX3" fmla="*/ 894946 w 3565187"/>
              <a:gd name="connsiteY3" fmla="*/ 1976844 h 1981200"/>
              <a:gd name="connsiteX4" fmla="*/ 0 w 3565187"/>
              <a:gd name="connsiteY4" fmla="*/ 9728 h 1981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65187" h="1981200">
                <a:moveTo>
                  <a:pt x="0" y="9728"/>
                </a:moveTo>
                <a:lnTo>
                  <a:pt x="3565187" y="0"/>
                </a:lnTo>
                <a:lnTo>
                  <a:pt x="3565187" y="1981200"/>
                </a:lnTo>
                <a:lnTo>
                  <a:pt x="894946" y="1976844"/>
                </a:lnTo>
                <a:lnTo>
                  <a:pt x="0" y="972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Arrow Connector 10"/>
          <p:cNvCxnSpPr/>
          <p:nvPr/>
        </p:nvCxnSpPr>
        <p:spPr>
          <a:xfrm flipV="1">
            <a:off x="2509240" y="2590800"/>
            <a:ext cx="937592" cy="478160"/>
          </a:xfrm>
          <a:prstGeom prst="straightConnector1">
            <a:avLst/>
          </a:prstGeom>
          <a:ln w="57150">
            <a:solidFill>
              <a:srgbClr val="C00000"/>
            </a:solidFill>
            <a:headEnd type="oval" w="med" len="med"/>
            <a:tailEnd type="triangle" w="med" len="med"/>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2509240" y="3068960"/>
            <a:ext cx="1996015" cy="72008"/>
          </a:xfrm>
          <a:prstGeom prst="straightConnector1">
            <a:avLst/>
          </a:prstGeom>
          <a:ln w="57150">
            <a:solidFill>
              <a:srgbClr val="C00000"/>
            </a:solidFill>
            <a:headEnd type="oval" w="med" len="med"/>
            <a:tailEnd type="triangle" w="med" len="med"/>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673036" y="3249850"/>
            <a:ext cx="3672408" cy="646331"/>
          </a:xfrm>
          <a:prstGeom prst="rect">
            <a:avLst/>
          </a:prstGeom>
          <a:noFill/>
        </p:spPr>
        <p:txBody>
          <a:bodyPr wrap="square" rtlCol="0">
            <a:spAutoFit/>
            <a:scene3d>
              <a:camera prst="orthographicFront"/>
              <a:lightRig rig="threePt" dir="t"/>
            </a:scene3d>
            <a:sp3d extrusionH="57150">
              <a:bevelT w="82550" h="38100" prst="coolSlant"/>
            </a:sp3d>
          </a:bodyPr>
          <a:lstStyle/>
          <a:p>
            <a:r>
              <a:rPr lang="en-US" b="1" dirty="0">
                <a:solidFill>
                  <a:srgbClr val="C00000"/>
                </a:solidFill>
                <a:latin typeface="Comic Sans MS" pitchFamily="66" charset="0"/>
              </a:rPr>
              <a:t>Enoch &amp; Lamech are bypassed as </a:t>
            </a:r>
            <a:r>
              <a:rPr lang="en-US" b="1" dirty="0">
                <a:solidFill>
                  <a:schemeClr val="accent1">
                    <a:lumMod val="75000"/>
                  </a:schemeClr>
                </a:solidFill>
                <a:latin typeface="Comic Sans MS" pitchFamily="66" charset="0"/>
              </a:rPr>
              <a:t>Melki-</a:t>
            </a:r>
            <a:r>
              <a:rPr lang="en-US" b="1" dirty="0" err="1">
                <a:solidFill>
                  <a:schemeClr val="accent1">
                    <a:lumMod val="75000"/>
                  </a:schemeClr>
                </a:solidFill>
                <a:latin typeface="Comic Sans MS" pitchFamily="66" charset="0"/>
              </a:rPr>
              <a:t>Tzedeq</a:t>
            </a:r>
            <a:r>
              <a:rPr lang="en-US" b="1" dirty="0">
                <a:solidFill>
                  <a:schemeClr val="accent1">
                    <a:lumMod val="75000"/>
                  </a:schemeClr>
                </a:solidFill>
                <a:latin typeface="Comic Sans MS" pitchFamily="66" charset="0"/>
              </a:rPr>
              <a:t> priests.</a:t>
            </a:r>
          </a:p>
        </p:txBody>
      </p:sp>
      <p:sp>
        <p:nvSpPr>
          <p:cNvPr id="14" name="TextBox 13"/>
          <p:cNvSpPr txBox="1"/>
          <p:nvPr/>
        </p:nvSpPr>
        <p:spPr>
          <a:xfrm>
            <a:off x="7612316" y="3591762"/>
            <a:ext cx="3960356" cy="1200329"/>
          </a:xfrm>
          <a:prstGeom prst="rect">
            <a:avLst/>
          </a:prstGeom>
          <a:noFill/>
        </p:spPr>
        <p:txBody>
          <a:bodyPr wrap="square" rtlCol="0">
            <a:spAutoFit/>
            <a:scene3d>
              <a:camera prst="orthographicFront"/>
              <a:lightRig rig="threePt" dir="t"/>
            </a:scene3d>
            <a:sp3d extrusionH="57150">
              <a:bevelT w="82550" h="38100" prst="coolSlant"/>
            </a:sp3d>
          </a:bodyPr>
          <a:lstStyle/>
          <a:p>
            <a:pPr algn="ctr"/>
            <a:r>
              <a:rPr lang="en-US" b="1" dirty="0">
                <a:solidFill>
                  <a:srgbClr val="7030A0"/>
                </a:solidFill>
                <a:latin typeface="Comic Sans MS" pitchFamily="66" charset="0"/>
              </a:rPr>
              <a:t>Noah is the 10</a:t>
            </a:r>
            <a:r>
              <a:rPr lang="en-US" b="1" baseline="30000" dirty="0">
                <a:solidFill>
                  <a:srgbClr val="7030A0"/>
                </a:solidFill>
                <a:latin typeface="Comic Sans MS" pitchFamily="66" charset="0"/>
              </a:rPr>
              <a:t>th</a:t>
            </a:r>
            <a:r>
              <a:rPr lang="en-US" b="1" dirty="0">
                <a:solidFill>
                  <a:srgbClr val="7030A0"/>
                </a:solidFill>
                <a:latin typeface="Comic Sans MS" pitchFamily="66" charset="0"/>
              </a:rPr>
              <a:t> generation </a:t>
            </a:r>
            <a:br>
              <a:rPr lang="en-US" b="1" dirty="0">
                <a:solidFill>
                  <a:srgbClr val="7030A0"/>
                </a:solidFill>
                <a:latin typeface="Comic Sans MS" pitchFamily="66" charset="0"/>
              </a:rPr>
            </a:br>
            <a:r>
              <a:rPr lang="en-US" b="1" dirty="0">
                <a:solidFill>
                  <a:srgbClr val="7030A0"/>
                </a:solidFill>
                <a:latin typeface="Comic Sans MS" pitchFamily="66" charset="0"/>
              </a:rPr>
              <a:t>&amp; the </a:t>
            </a:r>
            <a:r>
              <a:rPr lang="en-US" b="1" dirty="0">
                <a:solidFill>
                  <a:schemeClr val="accent1">
                    <a:lumMod val="75000"/>
                  </a:schemeClr>
                </a:solidFill>
                <a:latin typeface="Comic Sans MS" pitchFamily="66" charset="0"/>
              </a:rPr>
              <a:t>8</a:t>
            </a:r>
            <a:r>
              <a:rPr lang="en-US" b="1" baseline="30000" dirty="0">
                <a:solidFill>
                  <a:schemeClr val="accent1">
                    <a:lumMod val="75000"/>
                  </a:schemeClr>
                </a:solidFill>
                <a:latin typeface="Comic Sans MS" pitchFamily="66" charset="0"/>
              </a:rPr>
              <a:t>th</a:t>
            </a:r>
            <a:r>
              <a:rPr lang="en-US" b="1" dirty="0">
                <a:solidFill>
                  <a:schemeClr val="accent1">
                    <a:lumMod val="75000"/>
                  </a:schemeClr>
                </a:solidFill>
                <a:latin typeface="Comic Sans MS" pitchFamily="66" charset="0"/>
              </a:rPr>
              <a:t> Melki-</a:t>
            </a:r>
            <a:r>
              <a:rPr lang="en-US" b="1" dirty="0" err="1">
                <a:solidFill>
                  <a:schemeClr val="accent1">
                    <a:lumMod val="75000"/>
                  </a:schemeClr>
                </a:solidFill>
                <a:latin typeface="Comic Sans MS" pitchFamily="66" charset="0"/>
              </a:rPr>
              <a:t>Tzedeq</a:t>
            </a:r>
            <a:r>
              <a:rPr lang="en-US" b="1" dirty="0">
                <a:solidFill>
                  <a:schemeClr val="accent1">
                    <a:lumMod val="75000"/>
                  </a:schemeClr>
                </a:solidFill>
                <a:latin typeface="Comic Sans MS" pitchFamily="66" charset="0"/>
              </a:rPr>
              <a:t> Priest.</a:t>
            </a:r>
          </a:p>
          <a:p>
            <a:pPr algn="ctr"/>
            <a:r>
              <a:rPr lang="en-US" b="1" dirty="0">
                <a:solidFill>
                  <a:srgbClr val="7030A0"/>
                </a:solidFill>
                <a:latin typeface="Comic Sans MS" pitchFamily="66" charset="0"/>
              </a:rPr>
              <a:t>When Noah dies, Shem becomes the </a:t>
            </a:r>
            <a:r>
              <a:rPr lang="en-US" b="1" dirty="0">
                <a:solidFill>
                  <a:schemeClr val="accent1">
                    <a:lumMod val="75000"/>
                  </a:schemeClr>
                </a:solidFill>
                <a:latin typeface="Comic Sans MS" pitchFamily="66" charset="0"/>
              </a:rPr>
              <a:t>9</a:t>
            </a:r>
            <a:r>
              <a:rPr lang="en-US" b="1" baseline="30000" dirty="0">
                <a:solidFill>
                  <a:schemeClr val="accent1">
                    <a:lumMod val="75000"/>
                  </a:schemeClr>
                </a:solidFill>
                <a:latin typeface="Comic Sans MS" pitchFamily="66" charset="0"/>
              </a:rPr>
              <a:t>th</a:t>
            </a:r>
            <a:r>
              <a:rPr lang="en-US" b="1" dirty="0">
                <a:solidFill>
                  <a:schemeClr val="accent1">
                    <a:lumMod val="75000"/>
                  </a:schemeClr>
                </a:solidFill>
                <a:latin typeface="Comic Sans MS" pitchFamily="66" charset="0"/>
              </a:rPr>
              <a:t> Melki-</a:t>
            </a:r>
            <a:r>
              <a:rPr lang="en-US" b="1" dirty="0" err="1">
                <a:solidFill>
                  <a:schemeClr val="accent1">
                    <a:lumMod val="75000"/>
                  </a:schemeClr>
                </a:solidFill>
                <a:latin typeface="Comic Sans MS" pitchFamily="66" charset="0"/>
              </a:rPr>
              <a:t>Tzedeq</a:t>
            </a:r>
            <a:r>
              <a:rPr lang="en-US" b="1" dirty="0">
                <a:solidFill>
                  <a:schemeClr val="accent1">
                    <a:lumMod val="75000"/>
                  </a:schemeClr>
                </a:solidFill>
                <a:latin typeface="Comic Sans MS" pitchFamily="66" charset="0"/>
              </a:rPr>
              <a:t> Priest.</a:t>
            </a:r>
          </a:p>
        </p:txBody>
      </p:sp>
      <p:sp>
        <p:nvSpPr>
          <p:cNvPr id="15" name="Rectangle 14"/>
          <p:cNvSpPr/>
          <p:nvPr/>
        </p:nvSpPr>
        <p:spPr>
          <a:xfrm>
            <a:off x="609600" y="4125126"/>
            <a:ext cx="6629400" cy="2215991"/>
          </a:xfrm>
          <a:prstGeom prst="rect">
            <a:avLst/>
          </a:prstGeom>
          <a:solidFill>
            <a:schemeClr val="bg1"/>
          </a:solidFill>
        </p:spPr>
        <p:txBody>
          <a:bodyPr wrap="square">
            <a:spAutoFit/>
          </a:bodyPr>
          <a:lstStyle/>
          <a:p>
            <a:r>
              <a:rPr lang="en-US" b="1" dirty="0">
                <a:solidFill>
                  <a:srgbClr val="0070C0"/>
                </a:solidFill>
                <a:latin typeface="Comic Sans MS" pitchFamily="66" charset="0"/>
              </a:rPr>
              <a:t>2 Peter 2:5  </a:t>
            </a:r>
            <a:r>
              <a:rPr lang="en-US" b="1" u="sng" dirty="0">
                <a:solidFill>
                  <a:srgbClr val="7030A0"/>
                </a:solidFill>
                <a:latin typeface="Comic Sans MS" pitchFamily="66" charset="0"/>
              </a:rPr>
              <a:t>And</a:t>
            </a:r>
            <a:r>
              <a:rPr lang="en-US" dirty="0">
                <a:latin typeface="Comic Sans MS" pitchFamily="66" charset="0"/>
              </a:rPr>
              <a:t> spared not the old world, but </a:t>
            </a:r>
            <a:r>
              <a:rPr lang="en-US" b="1" u="sng" dirty="0">
                <a:solidFill>
                  <a:srgbClr val="7030A0"/>
                </a:solidFill>
                <a:latin typeface="Comic Sans MS" pitchFamily="66" charset="0"/>
              </a:rPr>
              <a:t>saved </a:t>
            </a:r>
            <a:br>
              <a:rPr lang="en-US" b="1" u="sng" dirty="0">
                <a:solidFill>
                  <a:srgbClr val="7030A0"/>
                </a:solidFill>
                <a:latin typeface="Comic Sans MS" pitchFamily="66" charset="0"/>
              </a:rPr>
            </a:br>
            <a:r>
              <a:rPr lang="en-US" b="1" u="sng" dirty="0">
                <a:solidFill>
                  <a:srgbClr val="7030A0"/>
                </a:solidFill>
                <a:latin typeface="Comic Sans MS" pitchFamily="66" charset="0"/>
              </a:rPr>
              <a:t>Noah the ei</a:t>
            </a:r>
            <a:r>
              <a:rPr lang="en-US" b="1" dirty="0">
                <a:solidFill>
                  <a:srgbClr val="7030A0"/>
                </a:solidFill>
                <a:latin typeface="Comic Sans MS" pitchFamily="66" charset="0"/>
              </a:rPr>
              <a:t>g</a:t>
            </a:r>
            <a:r>
              <a:rPr lang="en-US" b="1" u="sng" dirty="0">
                <a:solidFill>
                  <a:srgbClr val="7030A0"/>
                </a:solidFill>
                <a:latin typeface="Comic Sans MS" pitchFamily="66" charset="0"/>
              </a:rPr>
              <a:t>hth</a:t>
            </a:r>
            <a:r>
              <a:rPr lang="en-US" dirty="0">
                <a:latin typeface="Comic Sans MS" pitchFamily="66" charset="0"/>
              </a:rPr>
              <a:t> </a:t>
            </a:r>
            <a:r>
              <a:rPr lang="en-US" sz="1200" i="1" dirty="0">
                <a:latin typeface="Comic Sans MS" pitchFamily="66" charset="0"/>
              </a:rPr>
              <a:t>person,</a:t>
            </a:r>
            <a:r>
              <a:rPr lang="en-US" dirty="0">
                <a:latin typeface="Comic Sans MS" pitchFamily="66" charset="0"/>
              </a:rPr>
              <a:t> </a:t>
            </a:r>
            <a:r>
              <a:rPr lang="en-US" b="1" u="sng" dirty="0">
                <a:solidFill>
                  <a:schemeClr val="accent1">
                    <a:lumMod val="75000"/>
                  </a:schemeClr>
                </a:solidFill>
                <a:latin typeface="Comic Sans MS" pitchFamily="66" charset="0"/>
              </a:rPr>
              <a:t>a </a:t>
            </a:r>
            <a:r>
              <a:rPr lang="en-US" b="1" dirty="0">
                <a:solidFill>
                  <a:schemeClr val="accent1">
                    <a:lumMod val="75000"/>
                  </a:schemeClr>
                </a:solidFill>
                <a:latin typeface="Comic Sans MS" pitchFamily="66" charset="0"/>
              </a:rPr>
              <a:t>p</a:t>
            </a:r>
            <a:r>
              <a:rPr lang="en-US" b="1" u="sng" dirty="0">
                <a:solidFill>
                  <a:schemeClr val="accent1">
                    <a:lumMod val="75000"/>
                  </a:schemeClr>
                </a:solidFill>
                <a:latin typeface="Comic Sans MS" pitchFamily="66" charset="0"/>
              </a:rPr>
              <a:t>reacher of ri</a:t>
            </a:r>
            <a:r>
              <a:rPr lang="en-US" b="1" dirty="0">
                <a:solidFill>
                  <a:schemeClr val="accent1">
                    <a:lumMod val="75000"/>
                  </a:schemeClr>
                </a:solidFill>
                <a:latin typeface="Comic Sans MS" pitchFamily="66" charset="0"/>
              </a:rPr>
              <a:t>g</a:t>
            </a:r>
            <a:r>
              <a:rPr lang="en-US" b="1" u="sng" dirty="0">
                <a:solidFill>
                  <a:schemeClr val="accent1">
                    <a:lumMod val="75000"/>
                  </a:schemeClr>
                </a:solidFill>
                <a:latin typeface="Comic Sans MS" pitchFamily="66" charset="0"/>
              </a:rPr>
              <a:t>hteousness</a:t>
            </a:r>
            <a:r>
              <a:rPr lang="en-US" dirty="0">
                <a:solidFill>
                  <a:schemeClr val="accent1">
                    <a:lumMod val="75000"/>
                  </a:schemeClr>
                </a:solidFill>
                <a:latin typeface="Comic Sans MS" pitchFamily="66" charset="0"/>
              </a:rPr>
              <a:t>, </a:t>
            </a:r>
            <a:r>
              <a:rPr lang="en-US" dirty="0">
                <a:latin typeface="Comic Sans MS" pitchFamily="66" charset="0"/>
              </a:rPr>
              <a:t>bringing in the flood upon the world of the ungodly.  </a:t>
            </a:r>
            <a:r>
              <a:rPr lang="en-US" sz="1200" i="1" dirty="0">
                <a:latin typeface="Comic Sans MS" pitchFamily="66" charset="0"/>
              </a:rPr>
              <a:t>[KJV] </a:t>
            </a:r>
          </a:p>
          <a:p>
            <a:endParaRPr lang="en-US" sz="1200" dirty="0">
              <a:latin typeface="Comic Sans MS" pitchFamily="66" charset="0"/>
            </a:endParaRPr>
          </a:p>
          <a:p>
            <a:r>
              <a:rPr lang="en-US" b="1" u="sng" dirty="0">
                <a:solidFill>
                  <a:srgbClr val="0070C0"/>
                </a:solidFill>
                <a:latin typeface="Comic Sans MS" pitchFamily="66" charset="0"/>
              </a:rPr>
              <a:t>Note</a:t>
            </a:r>
            <a:r>
              <a:rPr lang="en-US" b="1" dirty="0">
                <a:solidFill>
                  <a:srgbClr val="0070C0"/>
                </a:solidFill>
                <a:latin typeface="Comic Sans MS" pitchFamily="66" charset="0"/>
              </a:rPr>
              <a:t>:</a:t>
            </a:r>
            <a:r>
              <a:rPr lang="en-US" dirty="0">
                <a:latin typeface="Comic Sans MS" pitchFamily="66" charset="0"/>
              </a:rPr>
              <a:t> </a:t>
            </a:r>
            <a:r>
              <a:rPr lang="en-US" b="1" dirty="0">
                <a:solidFill>
                  <a:schemeClr val="accent1">
                    <a:lumMod val="75000"/>
                  </a:schemeClr>
                </a:solidFill>
                <a:latin typeface="Comic Sans MS" pitchFamily="66" charset="0"/>
              </a:rPr>
              <a:t>Melki-</a:t>
            </a:r>
            <a:r>
              <a:rPr lang="en-US" b="1" dirty="0" err="1">
                <a:solidFill>
                  <a:schemeClr val="accent1">
                    <a:lumMod val="75000"/>
                  </a:schemeClr>
                </a:solidFill>
                <a:latin typeface="Comic Sans MS" pitchFamily="66" charset="0"/>
              </a:rPr>
              <a:t>Tzedeq</a:t>
            </a:r>
            <a:r>
              <a:rPr lang="en-US" b="1" dirty="0">
                <a:solidFill>
                  <a:srgbClr val="7030A0"/>
                </a:solidFill>
                <a:latin typeface="Comic Sans MS" pitchFamily="66" charset="0"/>
              </a:rPr>
              <a:t> means </a:t>
            </a:r>
            <a:r>
              <a:rPr lang="en-US" b="1" dirty="0">
                <a:solidFill>
                  <a:schemeClr val="accent1">
                    <a:lumMod val="75000"/>
                  </a:schemeClr>
                </a:solidFill>
                <a:latin typeface="Comic Sans MS" pitchFamily="66" charset="0"/>
              </a:rPr>
              <a:t>“king of righteousness.”  </a:t>
            </a:r>
            <a:br>
              <a:rPr lang="en-US" dirty="0">
                <a:latin typeface="Comic Sans MS" pitchFamily="66" charset="0"/>
              </a:rPr>
            </a:br>
            <a:r>
              <a:rPr lang="en-US" dirty="0">
                <a:latin typeface="Comic Sans MS" pitchFamily="66" charset="0"/>
              </a:rPr>
              <a:t>When the italicized word </a:t>
            </a:r>
            <a:r>
              <a:rPr lang="en-US" sz="1400" i="1" dirty="0">
                <a:latin typeface="Comic Sans MS" pitchFamily="66" charset="0"/>
              </a:rPr>
              <a:t>“person” </a:t>
            </a:r>
            <a:r>
              <a:rPr lang="en-US" dirty="0">
                <a:latin typeface="Comic Sans MS" pitchFamily="66" charset="0"/>
              </a:rPr>
              <a:t>is removed, the </a:t>
            </a:r>
            <a:br>
              <a:rPr lang="en-US" dirty="0">
                <a:latin typeface="Comic Sans MS" pitchFamily="66" charset="0"/>
              </a:rPr>
            </a:br>
            <a:r>
              <a:rPr lang="en-US" dirty="0">
                <a:latin typeface="Comic Sans MS" pitchFamily="66" charset="0"/>
              </a:rPr>
              <a:t>verse reads that Noah is the “8</a:t>
            </a:r>
            <a:r>
              <a:rPr lang="en-US" baseline="30000" dirty="0">
                <a:latin typeface="Comic Sans MS" pitchFamily="66" charset="0"/>
              </a:rPr>
              <a:t>th</a:t>
            </a:r>
            <a:r>
              <a:rPr lang="en-US" dirty="0">
                <a:latin typeface="Comic Sans MS" pitchFamily="66" charset="0"/>
              </a:rPr>
              <a:t>” – rightly meaning </a:t>
            </a:r>
            <a:br>
              <a:rPr lang="en-US" dirty="0">
                <a:latin typeface="Comic Sans MS" pitchFamily="66" charset="0"/>
              </a:rPr>
            </a:br>
            <a:r>
              <a:rPr lang="en-US" dirty="0">
                <a:latin typeface="Comic Sans MS" pitchFamily="66" charset="0"/>
              </a:rPr>
              <a:t>the </a:t>
            </a:r>
            <a:r>
              <a:rPr lang="en-US" b="1" dirty="0">
                <a:solidFill>
                  <a:schemeClr val="accent1">
                    <a:lumMod val="75000"/>
                  </a:schemeClr>
                </a:solidFill>
                <a:latin typeface="Comic Sans MS" pitchFamily="66" charset="0"/>
              </a:rPr>
              <a:t>“8</a:t>
            </a:r>
            <a:r>
              <a:rPr lang="en-US" b="1" baseline="30000" dirty="0">
                <a:solidFill>
                  <a:schemeClr val="accent1">
                    <a:lumMod val="75000"/>
                  </a:schemeClr>
                </a:solidFill>
                <a:latin typeface="Comic Sans MS" pitchFamily="66" charset="0"/>
              </a:rPr>
              <a:t>th</a:t>
            </a:r>
            <a:r>
              <a:rPr lang="en-US" b="1" dirty="0">
                <a:solidFill>
                  <a:schemeClr val="accent1">
                    <a:lumMod val="75000"/>
                  </a:schemeClr>
                </a:solidFill>
                <a:latin typeface="Comic Sans MS" pitchFamily="66" charset="0"/>
              </a:rPr>
              <a:t> Melki-</a:t>
            </a:r>
            <a:r>
              <a:rPr lang="en-US" b="1" dirty="0" err="1">
                <a:solidFill>
                  <a:schemeClr val="accent1">
                    <a:lumMod val="75000"/>
                  </a:schemeClr>
                </a:solidFill>
                <a:latin typeface="Comic Sans MS" pitchFamily="66" charset="0"/>
              </a:rPr>
              <a:t>Tzedeq</a:t>
            </a:r>
            <a:r>
              <a:rPr lang="en-US" b="1" dirty="0">
                <a:solidFill>
                  <a:schemeClr val="accent1">
                    <a:lumMod val="75000"/>
                  </a:schemeClr>
                </a:solidFill>
                <a:latin typeface="Comic Sans MS" pitchFamily="66" charset="0"/>
              </a:rPr>
              <a:t> Priest” </a:t>
            </a:r>
            <a:r>
              <a:rPr lang="en-US" dirty="0">
                <a:latin typeface="Comic Sans MS" pitchFamily="66" charset="0"/>
              </a:rPr>
              <a:t>since Adam.</a:t>
            </a:r>
          </a:p>
        </p:txBody>
      </p:sp>
      <p:sp>
        <p:nvSpPr>
          <p:cNvPr id="16" name="Slide Number Placeholder 1"/>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85F3E72-97D8-4E0E-8DB2-A67F030E614A}" type="slidenum">
              <a:rPr lang="en-US" smtClean="0">
                <a:solidFill>
                  <a:schemeClr val="tx1"/>
                </a:solidFill>
              </a:rPr>
              <a:pPr/>
              <a:t>44</a:t>
            </a:fld>
            <a:endParaRPr lang="en-US" dirty="0">
              <a:solidFill>
                <a:schemeClr val="tx1"/>
              </a:solidFill>
            </a:endParaRPr>
          </a:p>
        </p:txBody>
      </p:sp>
    </p:spTree>
    <p:extLst>
      <p:ext uri="{BB962C8B-B14F-4D97-AF65-F5344CB8AC3E}">
        <p14:creationId xmlns:p14="http://schemas.microsoft.com/office/powerpoint/2010/main" val="949951198"/>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1000"/>
                                        <p:tgtEl>
                                          <p:spTgt spid="15"/>
                                        </p:tgtEl>
                                      </p:cBhvr>
                                    </p:animEffect>
                                    <p:anim calcmode="lin" valueType="num">
                                      <p:cBhvr>
                                        <p:cTn id="15" dur="1000" fill="hold"/>
                                        <p:tgtEl>
                                          <p:spTgt spid="15"/>
                                        </p:tgtEl>
                                        <p:attrNameLst>
                                          <p:attrName>ppt_x</p:attrName>
                                        </p:attrNameLst>
                                      </p:cBhvr>
                                      <p:tavLst>
                                        <p:tav tm="0">
                                          <p:val>
                                            <p:strVal val="#ppt_x"/>
                                          </p:val>
                                        </p:tav>
                                        <p:tav tm="100000">
                                          <p:val>
                                            <p:strVal val="#ppt_x"/>
                                          </p:val>
                                        </p:tav>
                                      </p:tavLst>
                                    </p:anim>
                                    <p:anim calcmode="lin" valueType="num">
                                      <p:cBhvr>
                                        <p:cTn id="1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8100000" scaled="1"/>
          <a:tileRect/>
        </a:gradFill>
        <a:effectLst/>
      </p:bgPr>
    </p:bg>
    <p:spTree>
      <p:nvGrpSpPr>
        <p:cNvPr id="1" name=""/>
        <p:cNvGrpSpPr/>
        <p:nvPr/>
      </p:nvGrpSpPr>
      <p:grpSpPr>
        <a:xfrm>
          <a:off x="0" y="0"/>
          <a:ext cx="0" cy="0"/>
          <a:chOff x="0" y="0"/>
          <a:chExt cx="0" cy="0"/>
        </a:xfrm>
      </p:grpSpPr>
      <p:sp>
        <p:nvSpPr>
          <p:cNvPr id="3" name="Slide Number Placeholder 1"/>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85F3E72-97D8-4E0E-8DB2-A67F030E614A}" type="slidenum">
              <a:rPr lang="en-US" smtClean="0">
                <a:solidFill>
                  <a:schemeClr val="tx1"/>
                </a:solidFill>
              </a:rPr>
              <a:pPr/>
              <a:t>45</a:t>
            </a:fld>
            <a:endParaRPr lang="en-US" dirty="0">
              <a:solidFill>
                <a:schemeClr val="tx1"/>
              </a:solidFill>
            </a:endParaRPr>
          </a:p>
        </p:txBody>
      </p:sp>
      <p:grpSp>
        <p:nvGrpSpPr>
          <p:cNvPr id="4" name="Group 3"/>
          <p:cNvGrpSpPr/>
          <p:nvPr/>
        </p:nvGrpSpPr>
        <p:grpSpPr>
          <a:xfrm>
            <a:off x="380827" y="304800"/>
            <a:ext cx="11519159" cy="6248400"/>
            <a:chOff x="285620" y="304800"/>
            <a:chExt cx="8639369" cy="6248400"/>
          </a:xfrm>
        </p:grpSpPr>
        <p:pic>
          <p:nvPicPr>
            <p:cNvPr id="5" name="Content Placeholder 1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85620" y="304800"/>
              <a:ext cx="8639369" cy="6248400"/>
            </a:xfrm>
            <a:prstGeom prst="rect">
              <a:avLst/>
            </a:prstGeom>
            <a:ln w="38100">
              <a:solidFill>
                <a:schemeClr val="accent2">
                  <a:lumMod val="75000"/>
                </a:schemeClr>
              </a:solidFill>
            </a:ln>
            <a:scene3d>
              <a:camera prst="orthographicFront"/>
              <a:lightRig rig="threePt" dir="t"/>
            </a:scene3d>
            <a:sp3d>
              <a:bevelT w="114300" prst="artDeco"/>
            </a:sp3d>
          </p:spPr>
        </p:pic>
        <p:sp>
          <p:nvSpPr>
            <p:cNvPr id="6" name="TextBox 5"/>
            <p:cNvSpPr txBox="1"/>
            <p:nvPr/>
          </p:nvSpPr>
          <p:spPr>
            <a:xfrm>
              <a:off x="457200" y="4114800"/>
              <a:ext cx="4038600" cy="1754326"/>
            </a:xfrm>
            <a:prstGeom prst="rect">
              <a:avLst/>
            </a:prstGeom>
            <a:solidFill>
              <a:schemeClr val="bg1"/>
            </a:solidFill>
            <a:ln w="38100">
              <a:noFill/>
            </a:ln>
          </p:spPr>
          <p:txBody>
            <a:bodyPr wrap="square" rtlCol="0">
              <a:spAutoFit/>
            </a:bodyPr>
            <a:lstStyle/>
            <a:p>
              <a:endParaRPr lang="en-US" dirty="0"/>
            </a:p>
            <a:p>
              <a:endParaRPr lang="en-US" dirty="0"/>
            </a:p>
            <a:p>
              <a:endParaRPr lang="en-US" dirty="0"/>
            </a:p>
            <a:p>
              <a:endParaRPr lang="en-US" dirty="0"/>
            </a:p>
            <a:p>
              <a:endParaRPr lang="en-US" dirty="0"/>
            </a:p>
            <a:p>
              <a:endParaRPr lang="en-US" dirty="0"/>
            </a:p>
          </p:txBody>
        </p:sp>
      </p:grpSp>
      <p:sp>
        <p:nvSpPr>
          <p:cNvPr id="7" name="TextBox 6"/>
          <p:cNvSpPr txBox="1"/>
          <p:nvPr/>
        </p:nvSpPr>
        <p:spPr>
          <a:xfrm>
            <a:off x="482599" y="4524912"/>
            <a:ext cx="8445641" cy="1785104"/>
          </a:xfrm>
          <a:prstGeom prst="rect">
            <a:avLst/>
          </a:prstGeom>
          <a:solidFill>
            <a:schemeClr val="bg1"/>
          </a:solidFill>
        </p:spPr>
        <p:txBody>
          <a:bodyPr wrap="square" rtlCol="0">
            <a:spAutoFit/>
            <a:scene3d>
              <a:camera prst="orthographicFront"/>
              <a:lightRig rig="threePt" dir="t"/>
            </a:scene3d>
            <a:sp3d extrusionH="57150">
              <a:bevelT w="38100" h="38100"/>
            </a:sp3d>
          </a:bodyPr>
          <a:lstStyle/>
          <a:p>
            <a:r>
              <a:rPr lang="en-US" sz="2200" b="1" dirty="0">
                <a:solidFill>
                  <a:srgbClr val="008080"/>
                </a:solidFill>
              </a:rPr>
              <a:t>Noah was able to have instruction from 6 generations before </a:t>
            </a:r>
            <a:br>
              <a:rPr lang="en-US" sz="2200" b="1" dirty="0">
                <a:solidFill>
                  <a:srgbClr val="008080"/>
                </a:solidFill>
              </a:rPr>
            </a:br>
            <a:r>
              <a:rPr lang="en-US" sz="2200" b="1" dirty="0">
                <a:solidFill>
                  <a:srgbClr val="008080"/>
                </a:solidFill>
              </a:rPr>
              <a:t>him that knew Adam and learned from his lips.  </a:t>
            </a:r>
            <a:r>
              <a:rPr lang="en-US" sz="2200" b="1" dirty="0">
                <a:solidFill>
                  <a:srgbClr val="0070C0"/>
                </a:solidFill>
              </a:rPr>
              <a:t>Noah’s instructions, would have been handed down through the following 10 generations all the way to Abraham.  </a:t>
            </a:r>
            <a:r>
              <a:rPr lang="en-US" sz="2200" b="1" dirty="0">
                <a:solidFill>
                  <a:srgbClr val="008080"/>
                </a:solidFill>
              </a:rPr>
              <a:t>Noah’s testimony for the timing of the flood calendar demonstrates many details of </a:t>
            </a:r>
            <a:r>
              <a:rPr lang="en-US" sz="2200" b="1" dirty="0">
                <a:solidFill>
                  <a:srgbClr val="0070C0"/>
                </a:solidFill>
              </a:rPr>
              <a:t>Yahuah’s</a:t>
            </a:r>
            <a:r>
              <a:rPr lang="en-US" sz="2200" b="1" dirty="0">
                <a:solidFill>
                  <a:srgbClr val="008080"/>
                </a:solidFill>
              </a:rPr>
              <a:t> Covenant Calendar!</a:t>
            </a:r>
          </a:p>
        </p:txBody>
      </p:sp>
      <p:pic>
        <p:nvPicPr>
          <p:cNvPr id="8" name="Picture 11" descr="C:\Users\Rae\Desktop\noah 2 edit.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flipH="1">
            <a:off x="9610594" y="1267870"/>
            <a:ext cx="1895606" cy="200873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9" name="Rectangle 8"/>
          <p:cNvSpPr/>
          <p:nvPr/>
        </p:nvSpPr>
        <p:spPr>
          <a:xfrm>
            <a:off x="10015247" y="815176"/>
            <a:ext cx="1098378" cy="584775"/>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cap="none" spc="0" dirty="0">
                <a:ln w="11430"/>
                <a:solidFill>
                  <a:srgbClr val="713A1F"/>
                </a:solidFill>
                <a:effectLst>
                  <a:outerShdw blurRad="50800" dist="39000" dir="5460000" algn="tl">
                    <a:srgbClr val="000000">
                      <a:alpha val="38000"/>
                    </a:srgbClr>
                  </a:outerShdw>
                </a:effectLst>
              </a:rPr>
              <a:t>Noah</a:t>
            </a:r>
            <a:endParaRPr lang="en-US" sz="5400" b="1" cap="none" spc="0" dirty="0">
              <a:ln w="11430"/>
              <a:solidFill>
                <a:srgbClr val="713A1F"/>
              </a:solidFill>
              <a:effectLst>
                <a:outerShdw blurRad="50800" dist="39000" dir="5460000" algn="tl">
                  <a:srgbClr val="000000">
                    <a:alpha val="38000"/>
                  </a:srgbClr>
                </a:outerShdw>
              </a:effectLst>
            </a:endParaRPr>
          </a:p>
        </p:txBody>
      </p:sp>
      <p:sp>
        <p:nvSpPr>
          <p:cNvPr id="10" name="Rectangle 9"/>
          <p:cNvSpPr/>
          <p:nvPr/>
        </p:nvSpPr>
        <p:spPr>
          <a:xfrm>
            <a:off x="762000" y="3124200"/>
            <a:ext cx="381000" cy="68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482600" y="1967391"/>
            <a:ext cx="6731000" cy="2585323"/>
          </a:xfrm>
          <a:prstGeom prst="rect">
            <a:avLst/>
          </a:prstGeom>
          <a:noFill/>
        </p:spPr>
        <p:txBody>
          <a:bodyPr wrap="square" rtlCol="0">
            <a:spAutoFit/>
          </a:bodyPr>
          <a:lstStyle/>
          <a:p>
            <a:r>
              <a:rPr lang="en-US" b="1" dirty="0">
                <a:solidFill>
                  <a:srgbClr val="0070C0"/>
                </a:solidFill>
              </a:rPr>
              <a:t>Gen 6:8-9  </a:t>
            </a:r>
          </a:p>
          <a:p>
            <a:r>
              <a:rPr lang="en-US" b="1" dirty="0">
                <a:solidFill>
                  <a:srgbClr val="0070C0"/>
                </a:solidFill>
              </a:rPr>
              <a:t>8  </a:t>
            </a:r>
            <a:r>
              <a:rPr lang="en-US" dirty="0"/>
              <a:t>Noah found grace in </a:t>
            </a:r>
            <a:br>
              <a:rPr lang="en-US" dirty="0"/>
            </a:br>
            <a:r>
              <a:rPr lang="en-US" dirty="0"/>
              <a:t>the eyes of </a:t>
            </a:r>
            <a:r>
              <a:rPr lang="en-US" b="1" dirty="0">
                <a:solidFill>
                  <a:srgbClr val="0070C0"/>
                </a:solidFill>
              </a:rPr>
              <a:t>Yahuah.  </a:t>
            </a:r>
            <a:br>
              <a:rPr lang="en-US" dirty="0"/>
            </a:br>
            <a:r>
              <a:rPr lang="en-US" b="1" dirty="0">
                <a:solidFill>
                  <a:srgbClr val="0070C0"/>
                </a:solidFill>
              </a:rPr>
              <a:t>9</a:t>
            </a:r>
            <a:r>
              <a:rPr lang="en-US" dirty="0"/>
              <a:t> … Noah was a just man </a:t>
            </a:r>
            <a:br>
              <a:rPr lang="en-US" dirty="0"/>
            </a:br>
            <a:r>
              <a:rPr lang="en-US" dirty="0"/>
              <a:t>and perfect in his generations, </a:t>
            </a:r>
            <a:br>
              <a:rPr lang="en-US" dirty="0"/>
            </a:br>
            <a:r>
              <a:rPr lang="en-US" dirty="0"/>
              <a:t>and Noah walked with </a:t>
            </a:r>
            <a:r>
              <a:rPr lang="en-US" b="1" dirty="0">
                <a:solidFill>
                  <a:srgbClr val="0070C0"/>
                </a:solidFill>
              </a:rPr>
              <a:t>Yahuah. </a:t>
            </a:r>
            <a:br>
              <a:rPr lang="en-US" dirty="0"/>
            </a:br>
            <a:r>
              <a:rPr lang="en-US" b="1" dirty="0">
                <a:solidFill>
                  <a:srgbClr val="0070C0"/>
                </a:solidFill>
              </a:rPr>
              <a:t>Gen 7:5  </a:t>
            </a:r>
            <a:r>
              <a:rPr lang="en-US" dirty="0"/>
              <a:t>And Noah did according unto </a:t>
            </a:r>
            <a:br>
              <a:rPr lang="en-US" dirty="0"/>
            </a:br>
            <a:r>
              <a:rPr lang="en-US" dirty="0"/>
              <a:t>all that </a:t>
            </a:r>
            <a:r>
              <a:rPr lang="en-US" b="1" dirty="0">
                <a:solidFill>
                  <a:srgbClr val="0070C0"/>
                </a:solidFill>
              </a:rPr>
              <a:t>Yahuah</a:t>
            </a:r>
            <a:r>
              <a:rPr lang="en-US" dirty="0"/>
              <a:t> commanded him.</a:t>
            </a:r>
          </a:p>
          <a:p>
            <a:r>
              <a:rPr lang="en-US" b="1" dirty="0">
                <a:solidFill>
                  <a:srgbClr val="0070C0"/>
                </a:solidFill>
              </a:rPr>
              <a:t>2 Peter 2:5  </a:t>
            </a:r>
            <a:r>
              <a:rPr lang="en-US" dirty="0"/>
              <a:t>Noah, a </a:t>
            </a:r>
            <a:r>
              <a:rPr lang="en-US" b="1" dirty="0">
                <a:solidFill>
                  <a:schemeClr val="accent1">
                    <a:lumMod val="75000"/>
                  </a:schemeClr>
                </a:solidFill>
              </a:rPr>
              <a:t>preacher of righteousness</a:t>
            </a:r>
            <a:r>
              <a:rPr lang="en-US" dirty="0"/>
              <a:t> …</a:t>
            </a:r>
          </a:p>
        </p:txBody>
      </p:sp>
      <p:cxnSp>
        <p:nvCxnSpPr>
          <p:cNvPr id="12" name="Straight Connector 11"/>
          <p:cNvCxnSpPr/>
          <p:nvPr/>
        </p:nvCxnSpPr>
        <p:spPr>
          <a:xfrm>
            <a:off x="6248400" y="1425144"/>
            <a:ext cx="0" cy="1967435"/>
          </a:xfrm>
          <a:prstGeom prst="line">
            <a:avLst/>
          </a:prstGeom>
          <a:ln w="76200">
            <a:solidFill>
              <a:srgbClr val="33CCCC"/>
            </a:solidFill>
            <a:headEnd type="diamond" w="med" len="med"/>
            <a:tailEnd type="triangle" w="med" len="med"/>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3" name="Rectangle 1"/>
          <p:cNvSpPr/>
          <p:nvPr/>
        </p:nvSpPr>
        <p:spPr>
          <a:xfrm>
            <a:off x="7941012" y="3751788"/>
            <a:ext cx="3565187" cy="2291036"/>
          </a:xfrm>
          <a:custGeom>
            <a:avLst/>
            <a:gdLst>
              <a:gd name="connsiteX0" fmla="*/ 0 w 3429000"/>
              <a:gd name="connsiteY0" fmla="*/ 0 h 1981200"/>
              <a:gd name="connsiteX1" fmla="*/ 3429000 w 3429000"/>
              <a:gd name="connsiteY1" fmla="*/ 0 h 1981200"/>
              <a:gd name="connsiteX2" fmla="*/ 3429000 w 3429000"/>
              <a:gd name="connsiteY2" fmla="*/ 1981200 h 1981200"/>
              <a:gd name="connsiteX3" fmla="*/ 0 w 3429000"/>
              <a:gd name="connsiteY3" fmla="*/ 1981200 h 1981200"/>
              <a:gd name="connsiteX4" fmla="*/ 0 w 3429000"/>
              <a:gd name="connsiteY4" fmla="*/ 0 h 1981200"/>
              <a:gd name="connsiteX0" fmla="*/ 0 w 3429000"/>
              <a:gd name="connsiteY0" fmla="*/ 0 h 1981200"/>
              <a:gd name="connsiteX1" fmla="*/ 3429000 w 3429000"/>
              <a:gd name="connsiteY1" fmla="*/ 0 h 1981200"/>
              <a:gd name="connsiteX2" fmla="*/ 3429000 w 3429000"/>
              <a:gd name="connsiteY2" fmla="*/ 1981200 h 1981200"/>
              <a:gd name="connsiteX3" fmla="*/ 963039 w 3429000"/>
              <a:gd name="connsiteY3" fmla="*/ 1952017 h 1981200"/>
              <a:gd name="connsiteX4" fmla="*/ 0 w 3429000"/>
              <a:gd name="connsiteY4" fmla="*/ 0 h 1981200"/>
              <a:gd name="connsiteX0" fmla="*/ 0 w 3429000"/>
              <a:gd name="connsiteY0" fmla="*/ 0 h 1981200"/>
              <a:gd name="connsiteX1" fmla="*/ 3429000 w 3429000"/>
              <a:gd name="connsiteY1" fmla="*/ 0 h 1981200"/>
              <a:gd name="connsiteX2" fmla="*/ 3429000 w 3429000"/>
              <a:gd name="connsiteY2" fmla="*/ 1981200 h 1981200"/>
              <a:gd name="connsiteX3" fmla="*/ 1108954 w 3429000"/>
              <a:gd name="connsiteY3" fmla="*/ 1961745 h 1981200"/>
              <a:gd name="connsiteX4" fmla="*/ 0 w 3429000"/>
              <a:gd name="connsiteY4" fmla="*/ 0 h 1981200"/>
              <a:gd name="connsiteX0" fmla="*/ 0 w 3565187"/>
              <a:gd name="connsiteY0" fmla="*/ 9728 h 1981200"/>
              <a:gd name="connsiteX1" fmla="*/ 3565187 w 3565187"/>
              <a:gd name="connsiteY1" fmla="*/ 0 h 1981200"/>
              <a:gd name="connsiteX2" fmla="*/ 3565187 w 3565187"/>
              <a:gd name="connsiteY2" fmla="*/ 1981200 h 1981200"/>
              <a:gd name="connsiteX3" fmla="*/ 1245141 w 3565187"/>
              <a:gd name="connsiteY3" fmla="*/ 1961745 h 1981200"/>
              <a:gd name="connsiteX4" fmla="*/ 0 w 3565187"/>
              <a:gd name="connsiteY4" fmla="*/ 9728 h 1981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65187" h="1981200">
                <a:moveTo>
                  <a:pt x="0" y="9728"/>
                </a:moveTo>
                <a:lnTo>
                  <a:pt x="3565187" y="0"/>
                </a:lnTo>
                <a:lnTo>
                  <a:pt x="3565187" y="1981200"/>
                </a:lnTo>
                <a:lnTo>
                  <a:pt x="1245141" y="1961745"/>
                </a:lnTo>
                <a:lnTo>
                  <a:pt x="0" y="972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92460034"/>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1750"/>
                                        <p:tgtEl>
                                          <p:spTgt spid="7"/>
                                        </p:tgtEl>
                                      </p:cBhvr>
                                    </p:animEffect>
                                  </p:childTnLst>
                                </p:cTn>
                              </p:par>
                            </p:childTnLst>
                          </p:cTn>
                        </p:par>
                        <p:par>
                          <p:cTn id="8" fill="hold">
                            <p:stCondLst>
                              <p:cond delay="1750"/>
                            </p:stCondLst>
                            <p:childTnLst>
                              <p:par>
                                <p:cTn id="9" presetID="22" presetClass="entr" presetSubtype="1" fill="hold" nodeType="afterEffect">
                                  <p:stCondLst>
                                    <p:cond delay="1000"/>
                                  </p:stCondLst>
                                  <p:childTnLst>
                                    <p:set>
                                      <p:cBhvr>
                                        <p:cTn id="10" dur="1" fill="hold">
                                          <p:stCondLst>
                                            <p:cond delay="0"/>
                                          </p:stCondLst>
                                        </p:cTn>
                                        <p:tgtEl>
                                          <p:spTgt spid="12"/>
                                        </p:tgtEl>
                                        <p:attrNameLst>
                                          <p:attrName>style.visibility</p:attrName>
                                        </p:attrNameLst>
                                      </p:cBhvr>
                                      <p:to>
                                        <p:strVal val="visible"/>
                                      </p:to>
                                    </p:set>
                                    <p:animEffect transition="in" filter="wipe(up)">
                                      <p:cBhvr>
                                        <p:cTn id="11"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bg>
      <p:bgPr>
        <a:gradFill>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8100000" scaled="0"/>
        </a:gradFill>
        <a:effectLst/>
      </p:bgPr>
    </p:bg>
    <p:spTree>
      <p:nvGrpSpPr>
        <p:cNvPr id="1" name=""/>
        <p:cNvGrpSpPr/>
        <p:nvPr/>
      </p:nvGrpSpPr>
      <p:grpSpPr>
        <a:xfrm>
          <a:off x="0" y="0"/>
          <a:ext cx="0" cy="0"/>
          <a:chOff x="0" y="0"/>
          <a:chExt cx="0" cy="0"/>
        </a:xfrm>
      </p:grpSpPr>
      <p:sp useBgFill="1">
        <p:nvSpPr>
          <p:cNvPr id="14" name="Rectangle 7">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60EB6DFB-D436-4AE7-B976-D469AF60CE78}"/>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l="9038" r="16155" b="1"/>
          <a:stretch/>
        </p:blipFill>
        <p:spPr>
          <a:xfrm>
            <a:off x="827087" y="1006462"/>
            <a:ext cx="5260975" cy="4676775"/>
          </a:xfrm>
          <a:prstGeom prst="rect">
            <a:avLst/>
          </a:prstGeom>
          <a:ln>
            <a:noFill/>
          </a:ln>
          <a:effectLst>
            <a:softEdge rad="112500"/>
          </a:effectLst>
        </p:spPr>
      </p:pic>
      <p:grpSp>
        <p:nvGrpSpPr>
          <p:cNvPr id="15" name="Group 9">
            <a:extLst>
              <a:ext uri="{FF2B5EF4-FFF2-40B4-BE49-F238E27FC236}">
                <a16:creationId xmlns:a16="http://schemas.microsoft.com/office/drawing/2014/main" id="{0EAC7AFE-68C0-41EB-A1C7-108E60D7C3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7088" y="4795537"/>
            <a:ext cx="5260975" cy="1410656"/>
            <a:chOff x="827088" y="4795537"/>
            <a:chExt cx="5260975" cy="1410656"/>
          </a:xfrm>
        </p:grpSpPr>
        <p:sp>
          <p:nvSpPr>
            <p:cNvPr id="16" name="Freeform: Shape 10">
              <a:extLst>
                <a:ext uri="{FF2B5EF4-FFF2-40B4-BE49-F238E27FC236}">
                  <a16:creationId xmlns:a16="http://schemas.microsoft.com/office/drawing/2014/main" id="{127393A7-D6DA-410B-8699-AA56B57BF7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7088" y="4795537"/>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1">
              <a:extLst>
                <a:ext uri="{FF2B5EF4-FFF2-40B4-BE49-F238E27FC236}">
                  <a16:creationId xmlns:a16="http://schemas.microsoft.com/office/drawing/2014/main" id="{8EC44C88-69E3-42EE-86E8-9B45F712B7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7088" y="4795537"/>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3">
                <a:alphaModFix amt="57000"/>
              </a:blip>
              <a:srcRect/>
              <a:tile tx="0" ty="0" sx="100000" sy="100000" flip="none" algn="tl"/>
            </a:blipFill>
            <a:ln>
              <a:noFill/>
            </a:ln>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TextBox 2">
            <a:extLst>
              <a:ext uri="{FF2B5EF4-FFF2-40B4-BE49-F238E27FC236}">
                <a16:creationId xmlns:a16="http://schemas.microsoft.com/office/drawing/2014/main" id="{438308EB-C111-467B-850B-7B28D4CFD54E}"/>
              </a:ext>
            </a:extLst>
          </p:cNvPr>
          <p:cNvSpPr txBox="1"/>
          <p:nvPr/>
        </p:nvSpPr>
        <p:spPr>
          <a:xfrm>
            <a:off x="6915149" y="608641"/>
            <a:ext cx="4781549" cy="6182407"/>
          </a:xfrm>
          <a:prstGeom prst="rect">
            <a:avLst/>
          </a:prstGeom>
          <a:solidFill>
            <a:schemeClr val="tx1"/>
          </a:solidFill>
        </p:spPr>
        <p:txBody>
          <a:bodyPr vert="horz" lIns="91440" tIns="45720" rIns="91440" bIns="45720" rtlCol="0">
            <a:noAutofit/>
            <a:scene3d>
              <a:camera prst="orthographicFront"/>
              <a:lightRig rig="threePt" dir="t"/>
            </a:scene3d>
            <a:sp3d extrusionH="57150">
              <a:bevelT w="38100" h="38100"/>
            </a:sp3d>
          </a:bodyPr>
          <a:lstStyle/>
          <a:p>
            <a:pPr indent="-228600" algn="ctr">
              <a:lnSpc>
                <a:spcPct val="90000"/>
              </a:lnSpc>
              <a:spcAft>
                <a:spcPts val="600"/>
              </a:spcAft>
              <a:buFont typeface="Arial" panose="020B0604020202020204" pitchFamily="34" charset="0"/>
              <a:buChar char="•"/>
            </a:pPr>
            <a:r>
              <a:rPr lang="en-US" sz="4000" b="1" dirty="0">
                <a:solidFill>
                  <a:schemeClr val="accent4">
                    <a:lumMod val="60000"/>
                    <a:lumOff val="40000"/>
                    <a:alpha val="80000"/>
                  </a:schemeClr>
                </a:solidFill>
                <a:latin typeface="Arial" panose="020B0604020202020204" pitchFamily="34" charset="0"/>
                <a:cs typeface="Arial" panose="020B0604020202020204" pitchFamily="34" charset="0"/>
              </a:rPr>
              <a:t>After Shem died, </a:t>
            </a:r>
            <a:br>
              <a:rPr lang="en-US" sz="4000" b="1" dirty="0">
                <a:solidFill>
                  <a:schemeClr val="accent4">
                    <a:lumMod val="60000"/>
                    <a:lumOff val="40000"/>
                    <a:alpha val="80000"/>
                  </a:schemeClr>
                </a:solidFill>
                <a:latin typeface="Arial" panose="020B0604020202020204" pitchFamily="34" charset="0"/>
                <a:cs typeface="Arial" panose="020B0604020202020204" pitchFamily="34" charset="0"/>
              </a:rPr>
            </a:br>
            <a:r>
              <a:rPr lang="en-US" sz="4000" b="1" dirty="0">
                <a:solidFill>
                  <a:schemeClr val="accent4">
                    <a:lumMod val="60000"/>
                    <a:lumOff val="40000"/>
                    <a:alpha val="80000"/>
                  </a:schemeClr>
                </a:solidFill>
                <a:latin typeface="Arial" panose="020B0604020202020204" pitchFamily="34" charset="0"/>
                <a:cs typeface="Arial" panose="020B0604020202020204" pitchFamily="34" charset="0"/>
              </a:rPr>
              <a:t>the Melki-</a:t>
            </a:r>
            <a:r>
              <a:rPr lang="en-US" sz="4000" b="1" dirty="0" err="1">
                <a:solidFill>
                  <a:schemeClr val="accent4">
                    <a:lumMod val="60000"/>
                    <a:lumOff val="40000"/>
                    <a:alpha val="80000"/>
                  </a:schemeClr>
                </a:solidFill>
                <a:latin typeface="Arial" panose="020B0604020202020204" pitchFamily="34" charset="0"/>
                <a:cs typeface="Arial" panose="020B0604020202020204" pitchFamily="34" charset="0"/>
              </a:rPr>
              <a:t>Tzedeq</a:t>
            </a:r>
            <a:r>
              <a:rPr lang="en-US" sz="4000" b="1" dirty="0">
                <a:solidFill>
                  <a:schemeClr val="accent4">
                    <a:lumMod val="60000"/>
                    <a:lumOff val="40000"/>
                    <a:alpha val="80000"/>
                  </a:schemeClr>
                </a:solidFill>
                <a:latin typeface="Arial" panose="020B0604020202020204" pitchFamily="34" charset="0"/>
                <a:cs typeface="Arial" panose="020B0604020202020204" pitchFamily="34" charset="0"/>
              </a:rPr>
              <a:t> title continued </a:t>
            </a:r>
            <a:br>
              <a:rPr lang="en-US" sz="4000" b="1" dirty="0">
                <a:solidFill>
                  <a:schemeClr val="accent4">
                    <a:lumMod val="60000"/>
                    <a:lumOff val="40000"/>
                    <a:alpha val="80000"/>
                  </a:schemeClr>
                </a:solidFill>
                <a:latin typeface="Arial" panose="020B0604020202020204" pitchFamily="34" charset="0"/>
                <a:cs typeface="Arial" panose="020B0604020202020204" pitchFamily="34" charset="0"/>
              </a:rPr>
            </a:br>
            <a:r>
              <a:rPr lang="en-US" sz="4000" b="1" dirty="0">
                <a:solidFill>
                  <a:schemeClr val="accent4">
                    <a:lumMod val="60000"/>
                    <a:lumOff val="40000"/>
                    <a:alpha val="80000"/>
                  </a:schemeClr>
                </a:solidFill>
                <a:latin typeface="Arial" panose="020B0604020202020204" pitchFamily="34" charset="0"/>
                <a:cs typeface="Arial" panose="020B0604020202020204" pitchFamily="34" charset="0"/>
              </a:rPr>
              <a:t>to be inherited from generation </a:t>
            </a:r>
            <a:br>
              <a:rPr lang="en-US" sz="4000" b="1" dirty="0">
                <a:solidFill>
                  <a:schemeClr val="accent4">
                    <a:lumMod val="60000"/>
                    <a:lumOff val="40000"/>
                    <a:alpha val="80000"/>
                  </a:schemeClr>
                </a:solidFill>
                <a:latin typeface="Arial" panose="020B0604020202020204" pitchFamily="34" charset="0"/>
                <a:cs typeface="Arial" panose="020B0604020202020204" pitchFamily="34" charset="0"/>
              </a:rPr>
            </a:br>
            <a:r>
              <a:rPr lang="en-US" sz="4000" b="1" dirty="0">
                <a:solidFill>
                  <a:schemeClr val="accent4">
                    <a:lumMod val="60000"/>
                    <a:lumOff val="40000"/>
                    <a:alpha val="80000"/>
                  </a:schemeClr>
                </a:solidFill>
                <a:latin typeface="Arial" panose="020B0604020202020204" pitchFamily="34" charset="0"/>
                <a:cs typeface="Arial" panose="020B0604020202020204" pitchFamily="34" charset="0"/>
              </a:rPr>
              <a:t>to generation </a:t>
            </a:r>
            <a:br>
              <a:rPr lang="en-US" sz="4000" b="1" dirty="0">
                <a:solidFill>
                  <a:schemeClr val="accent4">
                    <a:lumMod val="60000"/>
                    <a:lumOff val="40000"/>
                    <a:alpha val="80000"/>
                  </a:schemeClr>
                </a:solidFill>
                <a:latin typeface="Arial" panose="020B0604020202020204" pitchFamily="34" charset="0"/>
                <a:cs typeface="Arial" panose="020B0604020202020204" pitchFamily="34" charset="0"/>
              </a:rPr>
            </a:br>
            <a:r>
              <a:rPr lang="en-US" sz="4000" b="1" dirty="0">
                <a:solidFill>
                  <a:schemeClr val="accent4">
                    <a:lumMod val="60000"/>
                    <a:lumOff val="40000"/>
                    <a:alpha val="80000"/>
                  </a:schemeClr>
                </a:solidFill>
                <a:latin typeface="Arial" panose="020B0604020202020204" pitchFamily="34" charset="0"/>
                <a:cs typeface="Arial" panose="020B0604020202020204" pitchFamily="34" charset="0"/>
              </a:rPr>
              <a:t>until it reached Abraham, the father of all nations.</a:t>
            </a:r>
            <a:endParaRPr lang="en-US" sz="4000" b="1" dirty="0">
              <a:solidFill>
                <a:schemeClr val="bg1">
                  <a:alpha val="80000"/>
                </a:schemeClr>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31091E68-9A8B-4A5D-996B-22A37A97CAE9}"/>
              </a:ext>
            </a:extLst>
          </p:cNvPr>
          <p:cNvSpPr>
            <a:spLocks noGrp="1"/>
          </p:cNvSpPr>
          <p:nvPr>
            <p:ph type="sldNum" sz="quarter" idx="12"/>
          </p:nvPr>
        </p:nvSpPr>
        <p:spPr>
          <a:xfrm>
            <a:off x="8630478" y="6425923"/>
            <a:ext cx="3479800" cy="365125"/>
          </a:xfrm>
        </p:spPr>
        <p:txBody>
          <a:bodyPr/>
          <a:lstStyle/>
          <a:p>
            <a:fld id="{385F3E72-97D8-4E0E-8DB2-A67F030E614A}" type="slidenum">
              <a:rPr lang="en-US" smtClean="0">
                <a:solidFill>
                  <a:schemeClr val="bg1"/>
                </a:solidFill>
              </a:rPr>
              <a:t>46</a:t>
            </a:fld>
            <a:endParaRPr lang="en-US" dirty="0">
              <a:solidFill>
                <a:schemeClr val="bg1"/>
              </a:solidFill>
            </a:endParaRPr>
          </a:p>
        </p:txBody>
      </p:sp>
      <p:pic>
        <p:nvPicPr>
          <p:cNvPr id="5" name="Picture 2" descr="F:\Sukkot 2016 PPTs and PDFs\Moon-Month Study July 2016 Sukkot 2016\Moon Art for PPT\prophets\p1 edit.jpg">
            <a:extLst>
              <a:ext uri="{FF2B5EF4-FFF2-40B4-BE49-F238E27FC236}">
                <a16:creationId xmlns:a16="http://schemas.microsoft.com/office/drawing/2014/main" id="{9EAE2DD5-78DA-4E5F-CF1C-698E74FA1662}"/>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457701" y="3924300"/>
            <a:ext cx="2589081" cy="2593206"/>
          </a:xfrm>
          <a:prstGeom prst="ellipse">
            <a:avLst/>
          </a:prstGeom>
          <a:ln>
            <a:noFill/>
          </a:ln>
          <a:effectLst>
            <a:glow rad="228600">
              <a:schemeClr val="bg1">
                <a:alpha val="90000"/>
              </a:schemeClr>
            </a:glow>
            <a:softEdge rad="112500"/>
          </a:effectLst>
          <a:extLst>
            <a:ext uri="{909E8E84-426E-40DD-AFC4-6F175D3DCCD1}">
              <a14:hiddenFill xmlns:a14="http://schemas.microsoft.com/office/drawing/2010/main">
                <a:solidFill>
                  <a:srgbClr val="FFFFFF"/>
                </a:solidFill>
              </a14:hiddenFill>
            </a:ext>
          </a:extLst>
        </p:spPr>
      </p:pic>
      <p:sp>
        <p:nvSpPr>
          <p:cNvPr id="6" name="Sun 5">
            <a:extLst>
              <a:ext uri="{FF2B5EF4-FFF2-40B4-BE49-F238E27FC236}">
                <a16:creationId xmlns:a16="http://schemas.microsoft.com/office/drawing/2014/main" id="{168DC6A0-0608-88C0-BD0C-8AAC81CDB6DB}"/>
              </a:ext>
            </a:extLst>
          </p:cNvPr>
          <p:cNvSpPr/>
          <p:nvPr/>
        </p:nvSpPr>
        <p:spPr>
          <a:xfrm>
            <a:off x="11626727" y="86272"/>
            <a:ext cx="508000" cy="473193"/>
          </a:xfrm>
          <a:prstGeom prst="sun">
            <a:avLst>
              <a:gd name="adj" fmla="val 27118"/>
            </a:avLst>
          </a:prstGeom>
          <a:solidFill>
            <a:schemeClr val="accent4">
              <a:lumMod val="60000"/>
              <a:lumOff val="40000"/>
            </a:schemeClr>
          </a:solidFill>
          <a:ln>
            <a:solidFill>
              <a:schemeClr val="accent2">
                <a:lumMod val="5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19714916"/>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1"/>
          <a:tileRect/>
        </a:gra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508607F-0F02-9B22-1033-F03907E642C9}"/>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3819" cy="6858000"/>
          </a:xfrm>
          <a:prstGeom prst="rect">
            <a:avLst/>
          </a:prstGeom>
          <a:scene3d>
            <a:camera prst="orthographicFront"/>
            <a:lightRig rig="threePt" dir="t"/>
          </a:scene3d>
          <a:sp3d>
            <a:bevelT w="152400" h="50800" prst="softRound"/>
          </a:sp3d>
        </p:spPr>
      </p:pic>
      <p:sp>
        <p:nvSpPr>
          <p:cNvPr id="4" name="Slide Number Placeholder 2"/>
          <p:cNvSpPr txBox="1">
            <a:spLocks/>
          </p:cNvSpPr>
          <p:nvPr/>
        </p:nvSpPr>
        <p:spPr>
          <a:xfrm>
            <a:off x="10795000" y="6565900"/>
            <a:ext cx="1397000" cy="292100"/>
          </a:xfrm>
          <a:prstGeom prst="rect">
            <a:avLst/>
          </a:prstGeom>
        </p:spPr>
        <p:txBody>
          <a:bodyPr vert="horz" lIns="91440" tIns="45720" rIns="91440" bIns="45720" rtlCol="0" anchor="ctr">
            <a:normAutofit lnSpcReduction="10000"/>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0A75170-548C-4A8B-8FEE-6418D9891680}" type="slidenum">
              <a:rPr lang="en-US" sz="1400" smtClean="0">
                <a:solidFill>
                  <a:schemeClr val="bg1"/>
                </a:solidFill>
              </a:rPr>
              <a:pPr/>
              <a:t>47</a:t>
            </a:fld>
            <a:endParaRPr lang="en-US" dirty="0">
              <a:solidFill>
                <a:schemeClr val="bg1"/>
              </a:solidFill>
            </a:endParaRPr>
          </a:p>
        </p:txBody>
      </p:sp>
      <p:sp>
        <p:nvSpPr>
          <p:cNvPr id="9" name="Rectangle 8"/>
          <p:cNvSpPr/>
          <p:nvPr/>
        </p:nvSpPr>
        <p:spPr>
          <a:xfrm>
            <a:off x="396365" y="224314"/>
            <a:ext cx="1839542" cy="584775"/>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cap="none" spc="0" dirty="0">
                <a:ln w="11430"/>
                <a:solidFill>
                  <a:schemeClr val="bg1"/>
                </a:solidFill>
                <a:effectLst>
                  <a:outerShdw blurRad="50800" dist="39000" dir="5460000" algn="tl">
                    <a:srgbClr val="000000">
                      <a:alpha val="38000"/>
                    </a:srgbClr>
                  </a:outerShdw>
                </a:effectLst>
              </a:rPr>
              <a:t>Abraham</a:t>
            </a:r>
            <a:r>
              <a:rPr lang="en-US" sz="32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p>
        </p:txBody>
      </p:sp>
      <p:sp>
        <p:nvSpPr>
          <p:cNvPr id="16" name="TextBox 15"/>
          <p:cNvSpPr txBox="1"/>
          <p:nvPr/>
        </p:nvSpPr>
        <p:spPr>
          <a:xfrm>
            <a:off x="7722840" y="316796"/>
            <a:ext cx="4100511" cy="6170920"/>
          </a:xfrm>
          <a:prstGeom prst="rect">
            <a:avLst/>
          </a:prstGeom>
          <a:solidFill>
            <a:schemeClr val="bg1"/>
          </a:solidFill>
          <a:effectLst>
            <a:softEdge rad="63500"/>
          </a:effectLst>
        </p:spPr>
        <p:txBody>
          <a:bodyPr wrap="square" rtlCol="0">
            <a:spAutoFit/>
            <a:scene3d>
              <a:camera prst="orthographicFront"/>
              <a:lightRig rig="threePt" dir="t"/>
            </a:scene3d>
            <a:sp3d extrusionH="57150">
              <a:bevelT w="38100" h="38100"/>
            </a:sp3d>
          </a:bodyPr>
          <a:lstStyle/>
          <a:p>
            <a:pPr algn="ctr"/>
            <a:r>
              <a:rPr lang="en-US" sz="2200" b="1" dirty="0">
                <a:solidFill>
                  <a:srgbClr val="0070C0"/>
                </a:solidFill>
              </a:rPr>
              <a:t>Abraham, as a </a:t>
            </a:r>
            <a:r>
              <a:rPr lang="en-US" sz="2200" b="1" dirty="0">
                <a:solidFill>
                  <a:schemeClr val="accent1">
                    <a:lumMod val="75000"/>
                  </a:schemeClr>
                </a:solidFill>
              </a:rPr>
              <a:t>Melki-</a:t>
            </a:r>
            <a:r>
              <a:rPr lang="en-US" sz="2200" b="1" dirty="0" err="1">
                <a:solidFill>
                  <a:schemeClr val="accent1">
                    <a:lumMod val="75000"/>
                  </a:schemeClr>
                </a:solidFill>
              </a:rPr>
              <a:t>Tzedeq</a:t>
            </a:r>
            <a:r>
              <a:rPr lang="en-US" sz="2200" b="1" dirty="0">
                <a:solidFill>
                  <a:schemeClr val="accent1">
                    <a:lumMod val="75000"/>
                  </a:schemeClr>
                </a:solidFill>
              </a:rPr>
              <a:t> Priest, </a:t>
            </a:r>
            <a:r>
              <a:rPr lang="en-US" sz="2200" b="1" dirty="0">
                <a:solidFill>
                  <a:srgbClr val="0070C0"/>
                </a:solidFill>
              </a:rPr>
              <a:t>was given the promise in Gen 15 that his seed would be</a:t>
            </a:r>
            <a:br>
              <a:rPr lang="en-US" sz="2200" b="1" dirty="0">
                <a:solidFill>
                  <a:srgbClr val="0070C0"/>
                </a:solidFill>
              </a:rPr>
            </a:br>
            <a:r>
              <a:rPr lang="en-US" sz="2200" b="1" dirty="0">
                <a:solidFill>
                  <a:srgbClr val="0070C0"/>
                </a:solidFill>
              </a:rPr>
              <a:t> delivered from bondage </a:t>
            </a:r>
            <a:br>
              <a:rPr lang="en-US" sz="2200" b="1" dirty="0">
                <a:solidFill>
                  <a:srgbClr val="0070C0"/>
                </a:solidFill>
              </a:rPr>
            </a:br>
            <a:r>
              <a:rPr lang="en-US" sz="2200" b="1" dirty="0">
                <a:solidFill>
                  <a:srgbClr val="0070C0"/>
                </a:solidFill>
              </a:rPr>
              <a:t>in 430 years – because:  </a:t>
            </a:r>
            <a:r>
              <a:rPr lang="en-US" sz="1100" b="1" dirty="0">
                <a:solidFill>
                  <a:srgbClr val="0070C0"/>
                </a:solidFill>
              </a:rPr>
              <a:t>  </a:t>
            </a:r>
            <a:br>
              <a:rPr lang="en-US" sz="1100" b="1" dirty="0">
                <a:solidFill>
                  <a:srgbClr val="0070C0"/>
                </a:solidFill>
              </a:rPr>
            </a:br>
            <a:endParaRPr lang="en-US" sz="1100" b="1" dirty="0">
              <a:solidFill>
                <a:srgbClr val="0070C0"/>
              </a:solidFill>
            </a:endParaRPr>
          </a:p>
          <a:p>
            <a:pPr algn="ctr"/>
            <a:r>
              <a:rPr lang="en-US" sz="2200" b="1" dirty="0">
                <a:solidFill>
                  <a:srgbClr val="0070C0"/>
                </a:solidFill>
              </a:rPr>
              <a:t>Gen 26:5  </a:t>
            </a:r>
            <a:r>
              <a:rPr lang="en-US" sz="2200" dirty="0"/>
              <a:t>Abraham obeyed </a:t>
            </a:r>
            <a:br>
              <a:rPr lang="en-US" sz="2200" dirty="0"/>
            </a:br>
            <a:r>
              <a:rPr lang="en-US" sz="2200" dirty="0"/>
              <a:t>my voice, and kept my charge, </a:t>
            </a:r>
            <a:br>
              <a:rPr lang="en-US" sz="2200" dirty="0"/>
            </a:br>
            <a:r>
              <a:rPr lang="en-US" sz="2200" dirty="0"/>
              <a:t>my commandments,</a:t>
            </a:r>
            <a:br>
              <a:rPr lang="en-US" sz="2200" dirty="0"/>
            </a:br>
            <a:r>
              <a:rPr lang="en-US" sz="2200" dirty="0"/>
              <a:t> my statutes, and my laws.</a:t>
            </a:r>
          </a:p>
          <a:p>
            <a:pPr algn="ctr"/>
            <a:endParaRPr lang="en-US" sz="1100" b="1" dirty="0">
              <a:solidFill>
                <a:srgbClr val="0070C0"/>
              </a:solidFill>
            </a:endParaRPr>
          </a:p>
          <a:p>
            <a:pPr algn="ctr"/>
            <a:r>
              <a:rPr lang="en-US" sz="2400" b="1" dirty="0">
                <a:solidFill>
                  <a:srgbClr val="9E2A2A"/>
                </a:solidFill>
              </a:rPr>
              <a:t>Next:  How does the Priesthood continue through the generations from </a:t>
            </a:r>
            <a:br>
              <a:rPr lang="en-US" sz="2400" b="1" dirty="0">
                <a:solidFill>
                  <a:srgbClr val="9E2A2A"/>
                </a:solidFill>
              </a:rPr>
            </a:br>
            <a:r>
              <a:rPr lang="en-US" sz="2400" b="1" dirty="0">
                <a:solidFill>
                  <a:srgbClr val="9E2A2A"/>
                </a:solidFill>
              </a:rPr>
              <a:t>Abraham up to </a:t>
            </a:r>
            <a:r>
              <a:rPr lang="en-US" sz="2400" b="1" dirty="0" err="1">
                <a:solidFill>
                  <a:srgbClr val="9E2A2A"/>
                </a:solidFill>
              </a:rPr>
              <a:t>Mosheh</a:t>
            </a:r>
            <a:r>
              <a:rPr lang="en-US" sz="2400" b="1" dirty="0">
                <a:solidFill>
                  <a:srgbClr val="9E2A2A"/>
                </a:solidFill>
              </a:rPr>
              <a:t>, </a:t>
            </a:r>
            <a:r>
              <a:rPr lang="en-US" sz="2400" b="1" dirty="0">
                <a:solidFill>
                  <a:srgbClr val="0070C0"/>
                </a:solidFill>
              </a:rPr>
              <a:t>Yahuah’s</a:t>
            </a:r>
            <a:r>
              <a:rPr lang="en-US" sz="2400" b="1" dirty="0">
                <a:solidFill>
                  <a:srgbClr val="9E2A2A"/>
                </a:solidFill>
              </a:rPr>
              <a:t> great “deliverer”?</a:t>
            </a:r>
            <a:r>
              <a:rPr lang="en-US" sz="1050" b="1" dirty="0">
                <a:solidFill>
                  <a:srgbClr val="9E2A2A"/>
                </a:solidFill>
              </a:rPr>
              <a:t> </a:t>
            </a:r>
          </a:p>
          <a:p>
            <a:pPr algn="ctr"/>
            <a:endParaRPr lang="en-US" sz="1100" b="1" dirty="0">
              <a:solidFill>
                <a:srgbClr val="0070C0"/>
              </a:solidFill>
            </a:endParaRPr>
          </a:p>
          <a:p>
            <a:pPr algn="ctr"/>
            <a:r>
              <a:rPr lang="en-US" sz="2200" b="1" dirty="0">
                <a:solidFill>
                  <a:srgbClr val="0070C0"/>
                </a:solidFill>
              </a:rPr>
              <a:t>Isaac, as the next Priest, </a:t>
            </a:r>
            <a:br>
              <a:rPr lang="en-US" sz="2200" b="1" dirty="0">
                <a:solidFill>
                  <a:srgbClr val="0070C0"/>
                </a:solidFill>
              </a:rPr>
            </a:br>
            <a:r>
              <a:rPr lang="en-US" sz="2200" b="1" dirty="0">
                <a:solidFill>
                  <a:srgbClr val="0070C0"/>
                </a:solidFill>
              </a:rPr>
              <a:t>begins the next set of timelines. </a:t>
            </a:r>
            <a:endParaRPr lang="en-US" sz="2200" b="1" dirty="0">
              <a:solidFill>
                <a:srgbClr val="008080"/>
              </a:solidFill>
            </a:endParaRPr>
          </a:p>
        </p:txBody>
      </p:sp>
      <p:sp>
        <p:nvSpPr>
          <p:cNvPr id="2" name="Sun 1">
            <a:extLst>
              <a:ext uri="{FF2B5EF4-FFF2-40B4-BE49-F238E27FC236}">
                <a16:creationId xmlns:a16="http://schemas.microsoft.com/office/drawing/2014/main" id="{2084E616-2945-C665-EE5C-C9DD9F982137}"/>
              </a:ext>
            </a:extLst>
          </p:cNvPr>
          <p:cNvSpPr/>
          <p:nvPr/>
        </p:nvSpPr>
        <p:spPr>
          <a:xfrm>
            <a:off x="11626727" y="86272"/>
            <a:ext cx="508000" cy="473193"/>
          </a:xfrm>
          <a:prstGeom prst="sun">
            <a:avLst>
              <a:gd name="adj" fmla="val 27118"/>
            </a:avLst>
          </a:prstGeom>
          <a:solidFill>
            <a:schemeClr val="accent4">
              <a:lumMod val="60000"/>
              <a:lumOff val="40000"/>
            </a:schemeClr>
          </a:solidFill>
          <a:ln>
            <a:solidFill>
              <a:schemeClr val="accent2">
                <a:lumMod val="5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63892155"/>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up)">
                                      <p:cBhvr>
                                        <p:cTn id="7" dur="17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448800" y="6492875"/>
            <a:ext cx="2743200" cy="365125"/>
          </a:xfrm>
        </p:spPr>
        <p:txBody>
          <a:bodyPr/>
          <a:lstStyle/>
          <a:p>
            <a:fld id="{385F3E72-97D8-4E0E-8DB2-A67F030E614A}" type="slidenum">
              <a:rPr lang="en-US" smtClean="0">
                <a:solidFill>
                  <a:schemeClr val="tx1"/>
                </a:solidFill>
              </a:rPr>
              <a:t>48</a:t>
            </a:fld>
            <a:endParaRPr lang="en-US" dirty="0">
              <a:solidFill>
                <a:schemeClr val="tx1"/>
              </a:solidFill>
            </a:endParaRPr>
          </a:p>
        </p:txBody>
      </p:sp>
      <p:sp>
        <p:nvSpPr>
          <p:cNvPr id="3" name="Slide Number Placeholder 1"/>
          <p:cNvSpPr txBox="1">
            <a:spLocks/>
          </p:cNvSpPr>
          <p:nvPr/>
        </p:nvSpPr>
        <p:spPr>
          <a:xfrm>
            <a:off x="8851900" y="70421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85F3E72-97D8-4E0E-8DB2-A67F030E614A}" type="slidenum">
              <a:rPr lang="en-US" smtClean="0">
                <a:solidFill>
                  <a:schemeClr val="bg1"/>
                </a:solidFill>
              </a:rPr>
              <a:pPr/>
              <a:t>48</a:t>
            </a:fld>
            <a:endParaRPr lang="en-US" dirty="0">
              <a:solidFill>
                <a:schemeClr val="bg1"/>
              </a:solidFill>
            </a:endParaRPr>
          </a:p>
        </p:txBody>
      </p:sp>
      <p:sp>
        <p:nvSpPr>
          <p:cNvPr id="4" name="Slide Number Placeholder 1"/>
          <p:cNvSpPr txBox="1">
            <a:spLocks/>
          </p:cNvSpPr>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4C6552-42F6-43F2-A3FB-E92E8C09004E}" type="slidenum">
              <a:rPr lang="en-US" smtClean="0"/>
              <a:pPr/>
              <a:t>48</a:t>
            </a:fld>
            <a:endParaRPr lang="en-US" dirty="0"/>
          </a:p>
        </p:txBody>
      </p:sp>
      <p:sp>
        <p:nvSpPr>
          <p:cNvPr id="6" name="Speech Bubble: Oval 5"/>
          <p:cNvSpPr/>
          <p:nvPr/>
        </p:nvSpPr>
        <p:spPr>
          <a:xfrm>
            <a:off x="1345229" y="1918482"/>
            <a:ext cx="358994" cy="208318"/>
          </a:xfrm>
          <a:prstGeom prst="wedgeEllipseCallout">
            <a:avLst>
              <a:gd name="adj1" fmla="val -35304"/>
              <a:gd name="adj2" fmla="val 93664"/>
            </a:avLst>
          </a:prstGeom>
          <a:solidFill>
            <a:srgbClr val="0070C0"/>
          </a:solidFill>
          <a:scene3d>
            <a:camera prst="orthographicFront"/>
            <a:lightRig rig="threePt" dir="t"/>
          </a:scene3d>
          <a:sp3d>
            <a:bevelT w="165100" prst="coolSlant"/>
          </a:sp3d>
        </p:spPr>
        <p:txBody>
          <a:bodyPr wrap="square" lIns="91440" tIns="45720" rIns="91440" bIns="45720">
            <a:spAutoFit/>
          </a:bodyPr>
          <a:lstStyle/>
          <a:p>
            <a:pPr algn="ctr"/>
            <a:endParaRPr lang="en-US" sz="1700" b="1" cap="none" spc="0" dirty="0">
              <a:ln w="1905"/>
              <a:solidFill>
                <a:schemeClr val="accent4">
                  <a:lumMod val="20000"/>
                  <a:lumOff val="80000"/>
                </a:schemeClr>
              </a:solidFill>
              <a:effectLst>
                <a:innerShdw blurRad="69850" dist="43180" dir="5400000">
                  <a:srgbClr val="000000">
                    <a:alpha val="65000"/>
                  </a:srgbClr>
                </a:innerShdw>
              </a:effectLst>
            </a:endParaRPr>
          </a:p>
        </p:txBody>
      </p:sp>
      <p:sp>
        <p:nvSpPr>
          <p:cNvPr id="7" name="Speech Bubble: Oval 6"/>
          <p:cNvSpPr/>
          <p:nvPr/>
        </p:nvSpPr>
        <p:spPr>
          <a:xfrm>
            <a:off x="904875" y="1032484"/>
            <a:ext cx="291009" cy="194756"/>
          </a:xfrm>
          <a:prstGeom prst="wedgeEllipseCallout">
            <a:avLst>
              <a:gd name="adj1" fmla="val -32918"/>
              <a:gd name="adj2" fmla="val 83201"/>
            </a:avLst>
          </a:prstGeom>
          <a:solidFill>
            <a:srgbClr val="0070C0"/>
          </a:solidFill>
          <a:scene3d>
            <a:camera prst="orthographicFront"/>
            <a:lightRig rig="threePt" dir="t"/>
          </a:scene3d>
          <a:sp3d>
            <a:bevelT w="165100" prst="coolSlant"/>
          </a:sp3d>
        </p:spPr>
        <p:txBody>
          <a:bodyPr wrap="square" lIns="91440" tIns="45720" rIns="91440" bIns="45720">
            <a:spAutoFit/>
          </a:bodyPr>
          <a:lstStyle/>
          <a:p>
            <a:pPr algn="ctr"/>
            <a:endParaRPr lang="en-US" sz="300" b="1" cap="none" spc="0" dirty="0">
              <a:ln w="1905"/>
              <a:solidFill>
                <a:schemeClr val="accent4">
                  <a:lumMod val="20000"/>
                  <a:lumOff val="80000"/>
                </a:schemeClr>
              </a:solidFill>
              <a:effectLst>
                <a:innerShdw blurRad="69850" dist="43180" dir="5400000">
                  <a:srgbClr val="000000">
                    <a:alpha val="65000"/>
                  </a:srgbClr>
                </a:innerShdw>
              </a:effectLst>
            </a:endParaRPr>
          </a:p>
        </p:txBody>
      </p:sp>
      <p:sp>
        <p:nvSpPr>
          <p:cNvPr id="8" name="Speech Bubble: Oval 7"/>
          <p:cNvSpPr/>
          <p:nvPr/>
        </p:nvSpPr>
        <p:spPr>
          <a:xfrm>
            <a:off x="3252688" y="768734"/>
            <a:ext cx="291009" cy="194756"/>
          </a:xfrm>
          <a:prstGeom prst="wedgeEllipseCallout">
            <a:avLst>
              <a:gd name="adj1" fmla="val -29561"/>
              <a:gd name="adj2" fmla="val 104887"/>
            </a:avLst>
          </a:prstGeom>
          <a:solidFill>
            <a:srgbClr val="8F45C7"/>
          </a:solidFill>
          <a:scene3d>
            <a:camera prst="orthographicFront"/>
            <a:lightRig rig="threePt" dir="t"/>
          </a:scene3d>
          <a:sp3d>
            <a:bevelT w="165100" prst="coolSlant"/>
          </a:sp3d>
        </p:spPr>
        <p:txBody>
          <a:bodyPr wrap="square" lIns="91440" tIns="45720" rIns="91440" bIns="45720">
            <a:spAutoFit/>
          </a:bodyPr>
          <a:lstStyle/>
          <a:p>
            <a:pPr algn="ctr"/>
            <a:endParaRPr lang="en-US" sz="300" b="1" cap="none" spc="0" dirty="0">
              <a:ln w="1905"/>
              <a:solidFill>
                <a:schemeClr val="accent4">
                  <a:lumMod val="20000"/>
                  <a:lumOff val="80000"/>
                </a:schemeClr>
              </a:solidFill>
              <a:effectLst>
                <a:innerShdw blurRad="69850" dist="43180" dir="5400000">
                  <a:srgbClr val="000000">
                    <a:alpha val="65000"/>
                  </a:srgbClr>
                </a:innerShdw>
              </a:effectLst>
            </a:endParaRPr>
          </a:p>
        </p:txBody>
      </p:sp>
      <p:sp>
        <p:nvSpPr>
          <p:cNvPr id="9" name="Speech Bubble: Oval 8"/>
          <p:cNvSpPr/>
          <p:nvPr/>
        </p:nvSpPr>
        <p:spPr>
          <a:xfrm>
            <a:off x="4313222" y="642853"/>
            <a:ext cx="291009" cy="173117"/>
          </a:xfrm>
          <a:prstGeom prst="wedgeEllipseCallout">
            <a:avLst>
              <a:gd name="adj1" fmla="val -23015"/>
              <a:gd name="adj2" fmla="val 99181"/>
            </a:avLst>
          </a:prstGeom>
          <a:solidFill>
            <a:srgbClr val="8F45C7"/>
          </a:solidFill>
          <a:scene3d>
            <a:camera prst="orthographicFront"/>
            <a:lightRig rig="threePt" dir="t"/>
          </a:scene3d>
          <a:sp3d>
            <a:bevelT w="165100" prst="coolSlant"/>
          </a:sp3d>
        </p:spPr>
        <p:txBody>
          <a:bodyPr wrap="square" lIns="91440" tIns="45720" rIns="91440" bIns="45720">
            <a:spAutoFit/>
          </a:bodyPr>
          <a:lstStyle/>
          <a:p>
            <a:pPr algn="ctr"/>
            <a:endParaRPr lang="en-US" sz="200" b="1" cap="none" spc="0" dirty="0">
              <a:ln w="1905"/>
              <a:solidFill>
                <a:schemeClr val="accent4">
                  <a:lumMod val="20000"/>
                  <a:lumOff val="80000"/>
                </a:schemeClr>
              </a:solidFill>
              <a:effectLst>
                <a:innerShdw blurRad="69850" dist="43180" dir="5400000">
                  <a:srgbClr val="000000">
                    <a:alpha val="65000"/>
                  </a:srgbClr>
                </a:innerShdw>
              </a:effectLst>
            </a:endParaRPr>
          </a:p>
        </p:txBody>
      </p:sp>
      <p:sp>
        <p:nvSpPr>
          <p:cNvPr id="10" name="Speech Bubble: Oval 9"/>
          <p:cNvSpPr/>
          <p:nvPr/>
        </p:nvSpPr>
        <p:spPr>
          <a:xfrm>
            <a:off x="6062555" y="300926"/>
            <a:ext cx="291009" cy="173117"/>
          </a:xfrm>
          <a:prstGeom prst="wedgeEllipseCallout">
            <a:avLst>
              <a:gd name="adj1" fmla="val -23015"/>
              <a:gd name="adj2" fmla="val 117521"/>
            </a:avLst>
          </a:prstGeom>
          <a:solidFill>
            <a:srgbClr val="8F45C7"/>
          </a:solidFill>
          <a:scene3d>
            <a:camera prst="orthographicFront"/>
            <a:lightRig rig="threePt" dir="t"/>
          </a:scene3d>
          <a:sp3d>
            <a:bevelT w="165100" prst="coolSlant"/>
          </a:sp3d>
        </p:spPr>
        <p:txBody>
          <a:bodyPr wrap="square" lIns="91440" tIns="45720" rIns="91440" bIns="45720">
            <a:spAutoFit/>
          </a:bodyPr>
          <a:lstStyle/>
          <a:p>
            <a:pPr algn="ctr"/>
            <a:endParaRPr lang="en-US" sz="200" b="1" cap="none" spc="0" dirty="0">
              <a:ln w="1905"/>
              <a:solidFill>
                <a:schemeClr val="accent4">
                  <a:lumMod val="20000"/>
                  <a:lumOff val="80000"/>
                </a:schemeClr>
              </a:solidFill>
              <a:effectLst>
                <a:innerShdw blurRad="69850" dist="43180" dir="5400000">
                  <a:srgbClr val="000000">
                    <a:alpha val="65000"/>
                  </a:srgbClr>
                </a:innerShdw>
              </a:effectLst>
            </a:endParaRPr>
          </a:p>
        </p:txBody>
      </p:sp>
      <p:cxnSp>
        <p:nvCxnSpPr>
          <p:cNvPr id="11" name="Straight Arrow Connector 10"/>
          <p:cNvCxnSpPr/>
          <p:nvPr/>
        </p:nvCxnSpPr>
        <p:spPr>
          <a:xfrm flipV="1">
            <a:off x="9984432" y="3250300"/>
            <a:ext cx="0" cy="360040"/>
          </a:xfrm>
          <a:prstGeom prst="straightConnector1">
            <a:avLst/>
          </a:prstGeom>
          <a:ln w="57150">
            <a:solidFill>
              <a:srgbClr val="7030A0"/>
            </a:solidFill>
            <a:headEnd type="oval" w="med" len="med"/>
            <a:tailEnd type="triangle" w="med" len="med"/>
          </a:ln>
          <a:effectLst>
            <a:glow rad="127000">
              <a:schemeClr val="bg1"/>
            </a:glow>
          </a:effectLst>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sp>
        <p:nvSpPr>
          <p:cNvPr id="12" name="Speech Bubble: Oval 11"/>
          <p:cNvSpPr/>
          <p:nvPr/>
        </p:nvSpPr>
        <p:spPr>
          <a:xfrm>
            <a:off x="5879496" y="2232737"/>
            <a:ext cx="291009" cy="173117"/>
          </a:xfrm>
          <a:prstGeom prst="wedgeEllipseCallout">
            <a:avLst>
              <a:gd name="adj1" fmla="val -27379"/>
              <a:gd name="adj2" fmla="val 110185"/>
            </a:avLst>
          </a:prstGeom>
          <a:solidFill>
            <a:schemeClr val="accent5">
              <a:lumMod val="50000"/>
            </a:schemeClr>
          </a:solidFill>
          <a:scene3d>
            <a:camera prst="orthographicFront"/>
            <a:lightRig rig="threePt" dir="t"/>
          </a:scene3d>
          <a:sp3d>
            <a:bevelT w="165100" prst="coolSlant"/>
          </a:sp3d>
        </p:spPr>
        <p:txBody>
          <a:bodyPr wrap="square" lIns="91440" tIns="45720" rIns="91440" bIns="45720">
            <a:spAutoFit/>
          </a:bodyPr>
          <a:lstStyle/>
          <a:p>
            <a:pPr algn="ctr"/>
            <a:endParaRPr lang="en-US" sz="200" b="1" cap="none" spc="0" dirty="0">
              <a:ln w="1905"/>
              <a:solidFill>
                <a:schemeClr val="accent4">
                  <a:lumMod val="20000"/>
                  <a:lumOff val="80000"/>
                </a:schemeClr>
              </a:solidFill>
              <a:effectLst>
                <a:innerShdw blurRad="69850" dist="43180" dir="5400000">
                  <a:srgbClr val="000000">
                    <a:alpha val="65000"/>
                  </a:srgbClr>
                </a:innerShdw>
              </a:effectLst>
            </a:endParaRPr>
          </a:p>
        </p:txBody>
      </p:sp>
      <p:cxnSp>
        <p:nvCxnSpPr>
          <p:cNvPr id="13" name="Straight Arrow Connector 12"/>
          <p:cNvCxnSpPr/>
          <p:nvPr/>
        </p:nvCxnSpPr>
        <p:spPr>
          <a:xfrm>
            <a:off x="7176120" y="2708920"/>
            <a:ext cx="0" cy="767772"/>
          </a:xfrm>
          <a:prstGeom prst="straightConnector1">
            <a:avLst/>
          </a:prstGeom>
          <a:ln w="57150">
            <a:solidFill>
              <a:schemeClr val="accent6">
                <a:lumMod val="75000"/>
              </a:schemeClr>
            </a:solidFill>
            <a:headEnd type="oval" w="med" len="med"/>
            <a:tailEnd type="triangle" w="med" len="med"/>
          </a:ln>
          <a:effectLst>
            <a:glow rad="127000">
              <a:schemeClr val="accent2"/>
            </a:glow>
          </a:effectLst>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10560496" y="3392996"/>
            <a:ext cx="0" cy="1044116"/>
          </a:xfrm>
          <a:prstGeom prst="straightConnector1">
            <a:avLst/>
          </a:prstGeom>
          <a:ln w="57150">
            <a:solidFill>
              <a:srgbClr val="FF0000"/>
            </a:solidFill>
            <a:headEnd type="oval" w="med" len="med"/>
            <a:tailEnd type="triangle" w="med" len="med"/>
          </a:ln>
          <a:effectLst>
            <a:glow rad="127000">
              <a:srgbClr val="00FFFF"/>
            </a:glow>
          </a:effectLst>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sp>
        <p:nvSpPr>
          <p:cNvPr id="15" name="Speech Bubble: Oval 14"/>
          <p:cNvSpPr/>
          <p:nvPr/>
        </p:nvSpPr>
        <p:spPr>
          <a:xfrm>
            <a:off x="6239546" y="2814315"/>
            <a:ext cx="432518" cy="255639"/>
          </a:xfrm>
          <a:prstGeom prst="wedgeEllipseCallout">
            <a:avLst>
              <a:gd name="adj1" fmla="val -22810"/>
              <a:gd name="adj2" fmla="val 121485"/>
            </a:avLst>
          </a:prstGeom>
          <a:solidFill>
            <a:srgbClr val="FF0000"/>
          </a:solidFill>
          <a:scene3d>
            <a:camera prst="orthographicFront"/>
            <a:lightRig rig="threePt" dir="t"/>
          </a:scene3d>
          <a:sp3d>
            <a:bevelT w="165100" prst="coolSlant"/>
          </a:sp3d>
        </p:spPr>
        <p:txBody>
          <a:bodyPr wrap="square" lIns="91440" tIns="45720" rIns="91440" bIns="45720">
            <a:spAutoFit/>
          </a:bodyPr>
          <a:lstStyle/>
          <a:p>
            <a:pPr algn="ctr"/>
            <a:endParaRPr lang="en-US" sz="200" b="1" cap="none" spc="0" dirty="0">
              <a:ln w="1905"/>
              <a:solidFill>
                <a:schemeClr val="accent4">
                  <a:lumMod val="20000"/>
                  <a:lumOff val="80000"/>
                </a:schemeClr>
              </a:solidFill>
              <a:effectLst>
                <a:innerShdw blurRad="69850" dist="43180" dir="5400000">
                  <a:srgbClr val="000000">
                    <a:alpha val="65000"/>
                  </a:srgbClr>
                </a:innerShdw>
              </a:effectLst>
            </a:endParaRPr>
          </a:p>
        </p:txBody>
      </p:sp>
      <p:sp>
        <p:nvSpPr>
          <p:cNvPr id="16" name="Speech Bubble: Oval 15"/>
          <p:cNvSpPr/>
          <p:nvPr/>
        </p:nvSpPr>
        <p:spPr>
          <a:xfrm>
            <a:off x="10560496" y="2615528"/>
            <a:ext cx="377706" cy="283770"/>
          </a:xfrm>
          <a:prstGeom prst="wedgeEllipseCallout">
            <a:avLst>
              <a:gd name="adj1" fmla="val -23161"/>
              <a:gd name="adj2" fmla="val 112074"/>
            </a:avLst>
          </a:prstGeom>
          <a:solidFill>
            <a:srgbClr val="8F45C7"/>
          </a:solidFill>
          <a:scene3d>
            <a:camera prst="orthographicFront"/>
            <a:lightRig rig="threePt" dir="t"/>
          </a:scene3d>
          <a:sp3d>
            <a:bevelT w="165100" prst="coolSlant"/>
          </a:sp3d>
        </p:spPr>
        <p:txBody>
          <a:bodyPr wrap="square" lIns="91440" tIns="45720" rIns="91440" bIns="45720">
            <a:spAutoFit/>
          </a:bodyPr>
          <a:lstStyle/>
          <a:p>
            <a:pPr algn="ctr"/>
            <a:endParaRPr lang="en-US" sz="200" b="1" cap="none" spc="0" dirty="0">
              <a:ln w="1905"/>
              <a:solidFill>
                <a:schemeClr val="accent4">
                  <a:lumMod val="20000"/>
                  <a:lumOff val="80000"/>
                </a:schemeClr>
              </a:solidFill>
              <a:effectLst>
                <a:innerShdw blurRad="69850" dist="43180" dir="5400000">
                  <a:srgbClr val="000000">
                    <a:alpha val="65000"/>
                  </a:srgbClr>
                </a:innerShdw>
              </a:effectLst>
            </a:endParaRPr>
          </a:p>
        </p:txBody>
      </p:sp>
      <p:sp>
        <p:nvSpPr>
          <p:cNvPr id="17" name="Speech Bubble: Oval 16"/>
          <p:cNvSpPr/>
          <p:nvPr/>
        </p:nvSpPr>
        <p:spPr>
          <a:xfrm>
            <a:off x="9676296" y="3931015"/>
            <a:ext cx="397446" cy="247167"/>
          </a:xfrm>
          <a:prstGeom prst="wedgeEllipseCallout">
            <a:avLst>
              <a:gd name="adj1" fmla="val -23045"/>
              <a:gd name="adj2" fmla="val 115858"/>
            </a:avLst>
          </a:prstGeom>
          <a:solidFill>
            <a:schemeClr val="accent1">
              <a:lumMod val="60000"/>
              <a:lumOff val="40000"/>
            </a:schemeClr>
          </a:solidFill>
          <a:effectLst>
            <a:glow rad="228600">
              <a:srgbClr val="FFFF00">
                <a:alpha val="92000"/>
              </a:srgbClr>
            </a:glow>
          </a:effectLst>
          <a:scene3d>
            <a:camera prst="orthographicFront"/>
            <a:lightRig rig="threePt" dir="t"/>
          </a:scene3d>
          <a:sp3d>
            <a:bevelT w="165100" prst="coolSlant"/>
          </a:sp3d>
        </p:spPr>
        <p:txBody>
          <a:bodyPr wrap="square" lIns="91440" tIns="45720" rIns="91440" bIns="45720">
            <a:spAutoFit/>
          </a:bodyPr>
          <a:lstStyle/>
          <a:p>
            <a:pPr algn="ctr"/>
            <a:endParaRPr lang="en-US" sz="200" b="1" cap="none" spc="0" dirty="0">
              <a:ln w="1905"/>
              <a:solidFill>
                <a:srgbClr val="002060"/>
              </a:solidFill>
              <a:effectLst>
                <a:innerShdw blurRad="69850" dist="43180" dir="5400000">
                  <a:srgbClr val="000000">
                    <a:alpha val="65000"/>
                  </a:srgbClr>
                </a:innerShdw>
              </a:effectLst>
            </a:endParaRPr>
          </a:p>
        </p:txBody>
      </p:sp>
      <p:cxnSp>
        <p:nvCxnSpPr>
          <p:cNvPr id="18" name="Straight Arrow Connector 17"/>
          <p:cNvCxnSpPr/>
          <p:nvPr/>
        </p:nvCxnSpPr>
        <p:spPr>
          <a:xfrm>
            <a:off x="6672064" y="729412"/>
            <a:ext cx="0" cy="1907500"/>
          </a:xfrm>
          <a:prstGeom prst="straightConnector1">
            <a:avLst/>
          </a:prstGeom>
          <a:ln w="57150">
            <a:solidFill>
              <a:srgbClr val="7030A0"/>
            </a:solidFill>
            <a:headEnd type="oval" w="med" len="med"/>
            <a:tailEnd type="triangle" w="med" len="med"/>
          </a:ln>
          <a:effectLst>
            <a:glow rad="127000">
              <a:srgbClr val="FFFF00"/>
            </a:glow>
          </a:effectLst>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384390" y="3612240"/>
            <a:ext cx="5325306" cy="2677656"/>
          </a:xfrm>
          <a:prstGeom prst="rect">
            <a:avLst/>
          </a:prstGeom>
          <a:solidFill>
            <a:srgbClr val="8F45C7"/>
          </a:solidFill>
          <a:scene3d>
            <a:camera prst="orthographicFront"/>
            <a:lightRig rig="soft" dir="t">
              <a:rot lat="0" lon="0" rev="10800000"/>
            </a:lightRig>
          </a:scene3d>
          <a:sp3d>
            <a:bevelT w="152400" h="50800" prst="softRound"/>
          </a:sp3d>
        </p:spPr>
        <p:txBody>
          <a:bodyPr wrap="square">
            <a:spAutoFit/>
            <a:sp3d>
              <a:bevelT w="27940" h="12700"/>
              <a:contourClr>
                <a:srgbClr val="DDDDDD"/>
              </a:contourClr>
            </a:sp3d>
          </a:bodyPr>
          <a:lstStyle/>
          <a:p>
            <a:r>
              <a:rPr lang="en-US" sz="2400" b="1" spc="150" dirty="0">
                <a:ln w="11430"/>
                <a:solidFill>
                  <a:srgbClr val="F8F8F8"/>
                </a:solidFill>
                <a:effectLst>
                  <a:outerShdw blurRad="25400" algn="tl" rotWithShape="0">
                    <a:srgbClr val="000000">
                      <a:alpha val="43000"/>
                    </a:srgbClr>
                  </a:outerShdw>
                </a:effectLst>
              </a:rPr>
              <a:t>1 Chron 5:1-2   </a:t>
            </a:r>
            <a:r>
              <a:rPr lang="en-US" b="1" spc="150" dirty="0">
                <a:ln w="11430"/>
                <a:solidFill>
                  <a:srgbClr val="F8F8F8"/>
                </a:solidFill>
                <a:effectLst>
                  <a:outerShdw blurRad="25400" algn="tl" rotWithShape="0">
                    <a:srgbClr val="000000">
                      <a:alpha val="43000"/>
                    </a:srgbClr>
                  </a:outerShdw>
                </a:effectLst>
              </a:rPr>
              <a:t>Now the sons of Reuben the firstborn of Israel -- he was indeed the firstborn, but because he defiled his father's bed, his birthright was given to the sons of Joseph, the son of Israel, so that the genealogy is not listed according to the birthright; 2 yet Judah prevailed over his brothers, and from him came a ruler, although the birthright was Joseph's. -- </a:t>
            </a:r>
            <a:r>
              <a:rPr lang="en-US" sz="1400" b="1" i="1" spc="150" dirty="0">
                <a:ln w="11430"/>
                <a:solidFill>
                  <a:srgbClr val="F8F8F8"/>
                </a:solidFill>
                <a:effectLst>
                  <a:outerShdw blurRad="25400" algn="tl" rotWithShape="0">
                    <a:srgbClr val="000000">
                      <a:alpha val="43000"/>
                    </a:srgbClr>
                  </a:outerShdw>
                </a:effectLst>
              </a:rPr>
              <a:t>NKJV</a:t>
            </a:r>
            <a:endParaRPr lang="en-US" b="1" i="1" spc="150" dirty="0">
              <a:ln w="11430"/>
              <a:solidFill>
                <a:srgbClr val="F8F8F8"/>
              </a:solidFill>
              <a:effectLst>
                <a:outerShdw blurRad="25400" algn="tl" rotWithShape="0">
                  <a:srgbClr val="000000">
                    <a:alpha val="43000"/>
                  </a:srgbClr>
                </a:outerShdw>
              </a:effectLst>
            </a:endParaRPr>
          </a:p>
        </p:txBody>
      </p:sp>
      <p:sp>
        <p:nvSpPr>
          <p:cNvPr id="20" name="Rectangle 19"/>
          <p:cNvSpPr/>
          <p:nvPr/>
        </p:nvSpPr>
        <p:spPr>
          <a:xfrm>
            <a:off x="6816080" y="5085184"/>
            <a:ext cx="4824536" cy="1323439"/>
          </a:xfrm>
          <a:prstGeom prst="rect">
            <a:avLst/>
          </a:prstGeom>
          <a:solidFill>
            <a:schemeClr val="accent1">
              <a:lumMod val="60000"/>
              <a:lumOff val="40000"/>
            </a:schemeClr>
          </a:solidFill>
          <a:effectLst>
            <a:glow rad="228600">
              <a:srgbClr val="FFFF00">
                <a:alpha val="89000"/>
              </a:srgbClr>
            </a:glow>
          </a:effectLst>
          <a:scene3d>
            <a:camera prst="orthographicFront"/>
            <a:lightRig rig="threePt" dir="t"/>
          </a:scene3d>
          <a:sp3d>
            <a:bevelT w="165100" prst="coolSlant"/>
          </a:sp3d>
        </p:spPr>
        <p:txBody>
          <a:bodyPr wrap="square" lIns="91440" tIns="45720" rIns="91440" bIns="45720">
            <a:spAutoFit/>
          </a:bodyPr>
          <a:lstStyle/>
          <a:p>
            <a:pPr algn="ctr"/>
            <a:r>
              <a:rPr lang="en-US" sz="1600" b="1" dirty="0" err="1">
                <a:ln w="1905"/>
                <a:solidFill>
                  <a:srgbClr val="002060"/>
                </a:solidFill>
                <a:effectLst>
                  <a:innerShdw blurRad="69850" dist="43180" dir="5400000">
                    <a:srgbClr val="000000">
                      <a:alpha val="65000"/>
                    </a:srgbClr>
                  </a:innerShdw>
                </a:effectLst>
              </a:rPr>
              <a:t>Aharon</a:t>
            </a:r>
            <a:r>
              <a:rPr lang="en-US" sz="1600" b="1" dirty="0">
                <a:ln w="1905"/>
                <a:solidFill>
                  <a:srgbClr val="002060"/>
                </a:solidFill>
                <a:effectLst>
                  <a:innerShdw blurRad="69850" dist="43180" dir="5400000">
                    <a:srgbClr val="000000">
                      <a:alpha val="65000"/>
                    </a:srgbClr>
                  </a:innerShdw>
                </a:effectLst>
              </a:rPr>
              <a:t> is the 1</a:t>
            </a:r>
            <a:r>
              <a:rPr lang="en-US" sz="1600" b="1" baseline="30000" dirty="0">
                <a:ln w="1905"/>
                <a:solidFill>
                  <a:srgbClr val="002060"/>
                </a:solidFill>
                <a:effectLst>
                  <a:innerShdw blurRad="69850" dist="43180" dir="5400000">
                    <a:srgbClr val="000000">
                      <a:alpha val="65000"/>
                    </a:srgbClr>
                  </a:innerShdw>
                </a:effectLst>
              </a:rPr>
              <a:t>st</a:t>
            </a:r>
            <a:r>
              <a:rPr lang="en-US" sz="1600" b="1" dirty="0">
                <a:ln w="1905"/>
                <a:solidFill>
                  <a:srgbClr val="002060"/>
                </a:solidFill>
                <a:effectLst>
                  <a:innerShdw blurRad="69850" dist="43180" dir="5400000">
                    <a:srgbClr val="000000">
                      <a:alpha val="65000"/>
                    </a:srgbClr>
                  </a:innerShdw>
                </a:effectLst>
              </a:rPr>
              <a:t> </a:t>
            </a:r>
            <a:r>
              <a:rPr lang="en-US" sz="1600" b="1" dirty="0" err="1">
                <a:ln w="1905"/>
                <a:solidFill>
                  <a:srgbClr val="002060"/>
                </a:solidFill>
                <a:effectLst>
                  <a:innerShdw blurRad="69850" dist="43180" dir="5400000">
                    <a:srgbClr val="000000">
                      <a:alpha val="65000"/>
                    </a:srgbClr>
                  </a:innerShdw>
                </a:effectLst>
              </a:rPr>
              <a:t>Aharonic</a:t>
            </a:r>
            <a:r>
              <a:rPr lang="en-US" sz="1600" b="1" dirty="0">
                <a:ln w="1905"/>
                <a:solidFill>
                  <a:srgbClr val="002060"/>
                </a:solidFill>
                <a:effectLst>
                  <a:innerShdw blurRad="69850" dist="43180" dir="5400000">
                    <a:srgbClr val="000000">
                      <a:alpha val="65000"/>
                    </a:srgbClr>
                  </a:innerShdw>
                </a:effectLst>
              </a:rPr>
              <a:t> Priest within the outline</a:t>
            </a:r>
            <a:br>
              <a:rPr lang="en-US" sz="1600" b="1" dirty="0">
                <a:ln w="1905"/>
                <a:solidFill>
                  <a:srgbClr val="002060"/>
                </a:solidFill>
                <a:effectLst>
                  <a:innerShdw blurRad="69850" dist="43180" dir="5400000">
                    <a:srgbClr val="000000">
                      <a:alpha val="65000"/>
                    </a:srgbClr>
                  </a:innerShdw>
                </a:effectLst>
              </a:rPr>
            </a:br>
            <a:r>
              <a:rPr lang="en-US" sz="1600" b="1" dirty="0">
                <a:ln w="1905"/>
                <a:solidFill>
                  <a:srgbClr val="002060"/>
                </a:solidFill>
                <a:effectLst>
                  <a:innerShdw blurRad="69850" dist="43180" dir="5400000">
                    <a:srgbClr val="000000">
                      <a:alpha val="65000"/>
                    </a:srgbClr>
                  </a:innerShdw>
                </a:effectLst>
              </a:rPr>
              <a:t>of the [temporary] Book of the Law.  </a:t>
            </a:r>
            <a:br>
              <a:rPr lang="en-US" sz="1600" b="1" dirty="0">
                <a:ln w="1905"/>
                <a:solidFill>
                  <a:srgbClr val="002060"/>
                </a:solidFill>
                <a:effectLst>
                  <a:innerShdw blurRad="69850" dist="43180" dir="5400000">
                    <a:srgbClr val="000000">
                      <a:alpha val="65000"/>
                    </a:srgbClr>
                  </a:innerShdw>
                </a:effectLst>
              </a:rPr>
            </a:br>
            <a:r>
              <a:rPr lang="en-US" sz="1600" b="1" dirty="0">
                <a:ln w="1905"/>
                <a:solidFill>
                  <a:srgbClr val="002060"/>
                </a:solidFill>
                <a:effectLst>
                  <a:innerShdw blurRad="69850" dist="43180" dir="5400000">
                    <a:srgbClr val="000000">
                      <a:alpha val="65000"/>
                    </a:srgbClr>
                  </a:innerShdw>
                </a:effectLst>
              </a:rPr>
              <a:t>This alternative priesthood was meant to continue up to Yahusha’s Passover Day whereupon He would (and did) reinstate the everlasting Melki-</a:t>
            </a:r>
            <a:r>
              <a:rPr lang="en-US" sz="1600" b="1" dirty="0" err="1">
                <a:ln w="1905"/>
                <a:solidFill>
                  <a:srgbClr val="002060"/>
                </a:solidFill>
                <a:effectLst>
                  <a:innerShdw blurRad="69850" dist="43180" dir="5400000">
                    <a:srgbClr val="000000">
                      <a:alpha val="65000"/>
                    </a:srgbClr>
                  </a:innerShdw>
                </a:effectLst>
              </a:rPr>
              <a:t>Tzedeq</a:t>
            </a:r>
            <a:r>
              <a:rPr lang="en-US" sz="1600" b="1" dirty="0">
                <a:ln w="1905"/>
                <a:solidFill>
                  <a:srgbClr val="002060"/>
                </a:solidFill>
                <a:effectLst>
                  <a:innerShdw blurRad="69850" dist="43180" dir="5400000">
                    <a:srgbClr val="000000">
                      <a:alpha val="65000"/>
                    </a:srgbClr>
                  </a:innerShdw>
                </a:effectLst>
              </a:rPr>
              <a:t> Priesthood.</a:t>
            </a:r>
            <a:endParaRPr lang="en-US" sz="1600" b="1" cap="none" spc="0" dirty="0">
              <a:ln w="1905"/>
              <a:solidFill>
                <a:srgbClr val="002060"/>
              </a:soli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3229740612"/>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500"/>
                                        <p:tgtEl>
                                          <p:spTgt spid="7"/>
                                        </p:tgtEl>
                                      </p:cBhvr>
                                    </p:animEffect>
                                    <p:anim calcmode="lin" valueType="num">
                                      <p:cBhvr>
                                        <p:cTn id="26" dur="1500" fill="hold"/>
                                        <p:tgtEl>
                                          <p:spTgt spid="7"/>
                                        </p:tgtEl>
                                        <p:attrNameLst>
                                          <p:attrName>ppt_x</p:attrName>
                                        </p:attrNameLst>
                                      </p:cBhvr>
                                      <p:tavLst>
                                        <p:tav tm="0">
                                          <p:val>
                                            <p:strVal val="#ppt_x"/>
                                          </p:val>
                                        </p:tav>
                                        <p:tav tm="100000">
                                          <p:val>
                                            <p:strVal val="#ppt_x"/>
                                          </p:val>
                                        </p:tav>
                                      </p:tavLst>
                                    </p:anim>
                                    <p:anim calcmode="lin" valueType="num">
                                      <p:cBhvr>
                                        <p:cTn id="27" dur="15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1500"/>
                                        <p:tgtEl>
                                          <p:spTgt spid="8"/>
                                        </p:tgtEl>
                                      </p:cBhvr>
                                    </p:animEffect>
                                    <p:anim calcmode="lin" valueType="num">
                                      <p:cBhvr>
                                        <p:cTn id="33" dur="1500" fill="hold"/>
                                        <p:tgtEl>
                                          <p:spTgt spid="8"/>
                                        </p:tgtEl>
                                        <p:attrNameLst>
                                          <p:attrName>ppt_x</p:attrName>
                                        </p:attrNameLst>
                                      </p:cBhvr>
                                      <p:tavLst>
                                        <p:tav tm="0">
                                          <p:val>
                                            <p:strVal val="#ppt_x"/>
                                          </p:val>
                                        </p:tav>
                                        <p:tav tm="100000">
                                          <p:val>
                                            <p:strVal val="#ppt_x"/>
                                          </p:val>
                                        </p:tav>
                                      </p:tavLst>
                                    </p:anim>
                                    <p:anim calcmode="lin" valueType="num">
                                      <p:cBhvr>
                                        <p:cTn id="34" dur="1500" fill="hold"/>
                                        <p:tgtEl>
                                          <p:spTgt spid="8"/>
                                        </p:tgtEl>
                                        <p:attrNameLst>
                                          <p:attrName>ppt_y</p:attrName>
                                        </p:attrNameLst>
                                      </p:cBhvr>
                                      <p:tavLst>
                                        <p:tav tm="0">
                                          <p:val>
                                            <p:strVal val="#ppt_y+.1"/>
                                          </p:val>
                                        </p:tav>
                                        <p:tav tm="100000">
                                          <p:val>
                                            <p:strVal val="#ppt_y"/>
                                          </p:val>
                                        </p:tav>
                                      </p:tavLst>
                                    </p:anim>
                                  </p:childTnLst>
                                </p:cTn>
                              </p:par>
                            </p:childTnLst>
                          </p:cTn>
                        </p:par>
                        <p:par>
                          <p:cTn id="35" fill="hold">
                            <p:stCondLst>
                              <p:cond delay="1500"/>
                            </p:stCondLst>
                            <p:childTnLst>
                              <p:par>
                                <p:cTn id="36" presetID="22" presetClass="entr" presetSubtype="1" fill="hold" nodeType="afterEffect">
                                  <p:stCondLst>
                                    <p:cond delay="750"/>
                                  </p:stCondLst>
                                  <p:childTnLst>
                                    <p:set>
                                      <p:cBhvr>
                                        <p:cTn id="37" dur="1" fill="hold">
                                          <p:stCondLst>
                                            <p:cond delay="0"/>
                                          </p:stCondLst>
                                        </p:cTn>
                                        <p:tgtEl>
                                          <p:spTgt spid="19">
                                            <p:txEl>
                                              <p:pRg st="0" end="0"/>
                                            </p:txEl>
                                          </p:spTgt>
                                        </p:tgtEl>
                                        <p:attrNameLst>
                                          <p:attrName>style.visibility</p:attrName>
                                        </p:attrNameLst>
                                      </p:cBhvr>
                                      <p:to>
                                        <p:strVal val="visible"/>
                                      </p:to>
                                    </p:set>
                                    <p:animEffect transition="in" filter="wipe(up)">
                                      <p:cBhvr>
                                        <p:cTn id="38" dur="1750"/>
                                        <p:tgtEl>
                                          <p:spTgt spid="19">
                                            <p:txEl>
                                              <p:pRg st="0" end="0"/>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1500"/>
                                        <p:tgtEl>
                                          <p:spTgt spid="9"/>
                                        </p:tgtEl>
                                      </p:cBhvr>
                                    </p:animEffect>
                                    <p:anim calcmode="lin" valueType="num">
                                      <p:cBhvr>
                                        <p:cTn id="44" dur="1500" fill="hold"/>
                                        <p:tgtEl>
                                          <p:spTgt spid="9"/>
                                        </p:tgtEl>
                                        <p:attrNameLst>
                                          <p:attrName>ppt_x</p:attrName>
                                        </p:attrNameLst>
                                      </p:cBhvr>
                                      <p:tavLst>
                                        <p:tav tm="0">
                                          <p:val>
                                            <p:strVal val="#ppt_x"/>
                                          </p:val>
                                        </p:tav>
                                        <p:tav tm="100000">
                                          <p:val>
                                            <p:strVal val="#ppt_x"/>
                                          </p:val>
                                        </p:tav>
                                      </p:tavLst>
                                    </p:anim>
                                    <p:anim calcmode="lin" valueType="num">
                                      <p:cBhvr>
                                        <p:cTn id="45" dur="15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fade">
                                      <p:cBhvr>
                                        <p:cTn id="50" dur="1500"/>
                                        <p:tgtEl>
                                          <p:spTgt spid="10"/>
                                        </p:tgtEl>
                                      </p:cBhvr>
                                    </p:animEffect>
                                    <p:anim calcmode="lin" valueType="num">
                                      <p:cBhvr>
                                        <p:cTn id="51" dur="1500" fill="hold"/>
                                        <p:tgtEl>
                                          <p:spTgt spid="10"/>
                                        </p:tgtEl>
                                        <p:attrNameLst>
                                          <p:attrName>ppt_x</p:attrName>
                                        </p:attrNameLst>
                                      </p:cBhvr>
                                      <p:tavLst>
                                        <p:tav tm="0">
                                          <p:val>
                                            <p:strVal val="#ppt_x"/>
                                          </p:val>
                                        </p:tav>
                                        <p:tav tm="100000">
                                          <p:val>
                                            <p:strVal val="#ppt_x"/>
                                          </p:val>
                                        </p:tav>
                                      </p:tavLst>
                                    </p:anim>
                                    <p:anim calcmode="lin" valueType="num">
                                      <p:cBhvr>
                                        <p:cTn id="52" dur="1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2" presetClass="entr" presetSubtype="1" fill="hold" nodeType="click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wipe(up)">
                                      <p:cBhvr>
                                        <p:cTn id="57" dur="2250"/>
                                        <p:tgtEl>
                                          <p:spTgt spid="18"/>
                                        </p:tgtEl>
                                      </p:cBhvr>
                                    </p:animEffect>
                                  </p:childTnLst>
                                </p:cTn>
                              </p:par>
                            </p:childTnLst>
                          </p:cTn>
                        </p:par>
                        <p:par>
                          <p:cTn id="58" fill="hold">
                            <p:stCondLst>
                              <p:cond delay="2250"/>
                            </p:stCondLst>
                            <p:childTnLst>
                              <p:par>
                                <p:cTn id="59" presetID="42" presetClass="entr" presetSubtype="0" fill="hold" grpId="0" nodeType="after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fade">
                                      <p:cBhvr>
                                        <p:cTn id="61" dur="1500"/>
                                        <p:tgtEl>
                                          <p:spTgt spid="12"/>
                                        </p:tgtEl>
                                      </p:cBhvr>
                                    </p:animEffect>
                                    <p:anim calcmode="lin" valueType="num">
                                      <p:cBhvr>
                                        <p:cTn id="62" dur="1500" fill="hold"/>
                                        <p:tgtEl>
                                          <p:spTgt spid="12"/>
                                        </p:tgtEl>
                                        <p:attrNameLst>
                                          <p:attrName>ppt_x</p:attrName>
                                        </p:attrNameLst>
                                      </p:cBhvr>
                                      <p:tavLst>
                                        <p:tav tm="0">
                                          <p:val>
                                            <p:strVal val="#ppt_x"/>
                                          </p:val>
                                        </p:tav>
                                        <p:tav tm="100000">
                                          <p:val>
                                            <p:strVal val="#ppt_x"/>
                                          </p:val>
                                        </p:tav>
                                      </p:tavLst>
                                    </p:anim>
                                    <p:anim calcmode="lin" valueType="num">
                                      <p:cBhvr>
                                        <p:cTn id="63" dur="15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22" presetClass="entr" presetSubtype="1" fill="hold" nodeType="clickEffect">
                                  <p:stCondLst>
                                    <p:cond delay="0"/>
                                  </p:stCondLst>
                                  <p:childTnLst>
                                    <p:set>
                                      <p:cBhvr>
                                        <p:cTn id="67" dur="1" fill="hold">
                                          <p:stCondLst>
                                            <p:cond delay="0"/>
                                          </p:stCondLst>
                                        </p:cTn>
                                        <p:tgtEl>
                                          <p:spTgt spid="13"/>
                                        </p:tgtEl>
                                        <p:attrNameLst>
                                          <p:attrName>style.visibility</p:attrName>
                                        </p:attrNameLst>
                                      </p:cBhvr>
                                      <p:to>
                                        <p:strVal val="visible"/>
                                      </p:to>
                                    </p:set>
                                    <p:animEffect transition="in" filter="wipe(up)">
                                      <p:cBhvr>
                                        <p:cTn id="68" dur="1250"/>
                                        <p:tgtEl>
                                          <p:spTgt spid="13"/>
                                        </p:tgtEl>
                                      </p:cBhvr>
                                    </p:animEffect>
                                  </p:childTnLst>
                                </p:cTn>
                              </p:par>
                            </p:childTnLst>
                          </p:cTn>
                        </p:par>
                        <p:par>
                          <p:cTn id="69" fill="hold">
                            <p:stCondLst>
                              <p:cond delay="1250"/>
                            </p:stCondLst>
                            <p:childTnLst>
                              <p:par>
                                <p:cTn id="70" presetID="42" presetClass="entr" presetSubtype="0" fill="hold" grpId="0" nodeType="afterEffect">
                                  <p:stCondLst>
                                    <p:cond delay="500"/>
                                  </p:stCondLst>
                                  <p:childTnLst>
                                    <p:set>
                                      <p:cBhvr>
                                        <p:cTn id="71" dur="1" fill="hold">
                                          <p:stCondLst>
                                            <p:cond delay="0"/>
                                          </p:stCondLst>
                                        </p:cTn>
                                        <p:tgtEl>
                                          <p:spTgt spid="15"/>
                                        </p:tgtEl>
                                        <p:attrNameLst>
                                          <p:attrName>style.visibility</p:attrName>
                                        </p:attrNameLst>
                                      </p:cBhvr>
                                      <p:to>
                                        <p:strVal val="visible"/>
                                      </p:to>
                                    </p:set>
                                    <p:animEffect transition="in" filter="fade">
                                      <p:cBhvr>
                                        <p:cTn id="72" dur="1500"/>
                                        <p:tgtEl>
                                          <p:spTgt spid="15"/>
                                        </p:tgtEl>
                                      </p:cBhvr>
                                    </p:animEffect>
                                    <p:anim calcmode="lin" valueType="num">
                                      <p:cBhvr>
                                        <p:cTn id="73" dur="1500" fill="hold"/>
                                        <p:tgtEl>
                                          <p:spTgt spid="15"/>
                                        </p:tgtEl>
                                        <p:attrNameLst>
                                          <p:attrName>ppt_x</p:attrName>
                                        </p:attrNameLst>
                                      </p:cBhvr>
                                      <p:tavLst>
                                        <p:tav tm="0">
                                          <p:val>
                                            <p:strVal val="#ppt_x"/>
                                          </p:val>
                                        </p:tav>
                                        <p:tav tm="100000">
                                          <p:val>
                                            <p:strVal val="#ppt_x"/>
                                          </p:val>
                                        </p:tav>
                                      </p:tavLst>
                                    </p:anim>
                                    <p:anim calcmode="lin" valueType="num">
                                      <p:cBhvr>
                                        <p:cTn id="74" dur="15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35" presetClass="entr" presetSubtype="0" fill="hold" nodeType="clickEffect">
                                  <p:stCondLst>
                                    <p:cond delay="0"/>
                                  </p:stCondLst>
                                  <p:childTnLst>
                                    <p:set>
                                      <p:cBhvr>
                                        <p:cTn id="78" dur="1" fill="hold">
                                          <p:stCondLst>
                                            <p:cond delay="0"/>
                                          </p:stCondLst>
                                        </p:cTn>
                                        <p:tgtEl>
                                          <p:spTgt spid="11"/>
                                        </p:tgtEl>
                                        <p:attrNameLst>
                                          <p:attrName>style.visibility</p:attrName>
                                        </p:attrNameLst>
                                      </p:cBhvr>
                                      <p:to>
                                        <p:strVal val="visible"/>
                                      </p:to>
                                    </p:set>
                                    <p:animEffect transition="in" filter="fade">
                                      <p:cBhvr>
                                        <p:cTn id="79" dur="2000"/>
                                        <p:tgtEl>
                                          <p:spTgt spid="11"/>
                                        </p:tgtEl>
                                      </p:cBhvr>
                                    </p:animEffect>
                                    <p:anim calcmode="lin" valueType="num">
                                      <p:cBhvr>
                                        <p:cTn id="80" dur="2000" fill="hold"/>
                                        <p:tgtEl>
                                          <p:spTgt spid="11"/>
                                        </p:tgtEl>
                                        <p:attrNameLst>
                                          <p:attrName>style.rotation</p:attrName>
                                        </p:attrNameLst>
                                      </p:cBhvr>
                                      <p:tavLst>
                                        <p:tav tm="0">
                                          <p:val>
                                            <p:fltVal val="720"/>
                                          </p:val>
                                        </p:tav>
                                        <p:tav tm="100000">
                                          <p:val>
                                            <p:fltVal val="0"/>
                                          </p:val>
                                        </p:tav>
                                      </p:tavLst>
                                    </p:anim>
                                    <p:anim calcmode="lin" valueType="num">
                                      <p:cBhvr>
                                        <p:cTn id="81" dur="2000" fill="hold"/>
                                        <p:tgtEl>
                                          <p:spTgt spid="11"/>
                                        </p:tgtEl>
                                        <p:attrNameLst>
                                          <p:attrName>ppt_h</p:attrName>
                                        </p:attrNameLst>
                                      </p:cBhvr>
                                      <p:tavLst>
                                        <p:tav tm="0">
                                          <p:val>
                                            <p:fltVal val="0"/>
                                          </p:val>
                                        </p:tav>
                                        <p:tav tm="100000">
                                          <p:val>
                                            <p:strVal val="#ppt_h"/>
                                          </p:val>
                                        </p:tav>
                                      </p:tavLst>
                                    </p:anim>
                                    <p:anim calcmode="lin" valueType="num">
                                      <p:cBhvr>
                                        <p:cTn id="82" dur="2000" fill="hold"/>
                                        <p:tgtEl>
                                          <p:spTgt spid="11"/>
                                        </p:tgtEl>
                                        <p:attrNameLst>
                                          <p:attrName>ppt_w</p:attrName>
                                        </p:attrNameLst>
                                      </p:cBhvr>
                                      <p:tavLst>
                                        <p:tav tm="0">
                                          <p:val>
                                            <p:fltVal val="0"/>
                                          </p:val>
                                        </p:tav>
                                        <p:tav tm="100000">
                                          <p:val>
                                            <p:strVal val="#ppt_w"/>
                                          </p:val>
                                        </p:tav>
                                      </p:tavLst>
                                    </p:anim>
                                  </p:childTnLst>
                                </p:cTn>
                              </p:par>
                            </p:childTnLst>
                          </p:cTn>
                        </p:par>
                        <p:par>
                          <p:cTn id="83" fill="hold">
                            <p:stCondLst>
                              <p:cond delay="2000"/>
                            </p:stCondLst>
                            <p:childTnLst>
                              <p:par>
                                <p:cTn id="84" presetID="42" presetClass="entr" presetSubtype="0" fill="hold" grpId="0" nodeType="afterEffect">
                                  <p:stCondLst>
                                    <p:cond delay="0"/>
                                  </p:stCondLst>
                                  <p:childTnLst>
                                    <p:set>
                                      <p:cBhvr>
                                        <p:cTn id="85" dur="1" fill="hold">
                                          <p:stCondLst>
                                            <p:cond delay="0"/>
                                          </p:stCondLst>
                                        </p:cTn>
                                        <p:tgtEl>
                                          <p:spTgt spid="16"/>
                                        </p:tgtEl>
                                        <p:attrNameLst>
                                          <p:attrName>style.visibility</p:attrName>
                                        </p:attrNameLst>
                                      </p:cBhvr>
                                      <p:to>
                                        <p:strVal val="visible"/>
                                      </p:to>
                                    </p:set>
                                    <p:animEffect transition="in" filter="fade">
                                      <p:cBhvr>
                                        <p:cTn id="86" dur="1500"/>
                                        <p:tgtEl>
                                          <p:spTgt spid="16"/>
                                        </p:tgtEl>
                                      </p:cBhvr>
                                    </p:animEffect>
                                    <p:anim calcmode="lin" valueType="num">
                                      <p:cBhvr>
                                        <p:cTn id="87" dur="1500" fill="hold"/>
                                        <p:tgtEl>
                                          <p:spTgt spid="16"/>
                                        </p:tgtEl>
                                        <p:attrNameLst>
                                          <p:attrName>ppt_x</p:attrName>
                                        </p:attrNameLst>
                                      </p:cBhvr>
                                      <p:tavLst>
                                        <p:tav tm="0">
                                          <p:val>
                                            <p:strVal val="#ppt_x"/>
                                          </p:val>
                                        </p:tav>
                                        <p:tav tm="100000">
                                          <p:val>
                                            <p:strVal val="#ppt_x"/>
                                          </p:val>
                                        </p:tav>
                                      </p:tavLst>
                                    </p:anim>
                                    <p:anim calcmode="lin" valueType="num">
                                      <p:cBhvr>
                                        <p:cTn id="88" dur="1500" fill="hold"/>
                                        <p:tgtEl>
                                          <p:spTgt spid="16"/>
                                        </p:tgtEl>
                                        <p:attrNameLst>
                                          <p:attrName>ppt_y</p:attrName>
                                        </p:attrNameLst>
                                      </p:cBhvr>
                                      <p:tavLst>
                                        <p:tav tm="0">
                                          <p:val>
                                            <p:strVal val="#ppt_y+.1"/>
                                          </p:val>
                                        </p:tav>
                                        <p:tav tm="100000">
                                          <p:val>
                                            <p:strVal val="#ppt_y"/>
                                          </p:val>
                                        </p:tav>
                                      </p:tavLst>
                                    </p:anim>
                                  </p:childTnLst>
                                </p:cTn>
                              </p:par>
                            </p:childTnLst>
                          </p:cTn>
                        </p:par>
                        <p:par>
                          <p:cTn id="89" fill="hold">
                            <p:stCondLst>
                              <p:cond delay="3500"/>
                            </p:stCondLst>
                            <p:childTnLst>
                              <p:par>
                                <p:cTn id="90" presetID="32" presetClass="emph" presetSubtype="0" repeatCount="2000" fill="hold" nodeType="afterEffect">
                                  <p:stCondLst>
                                    <p:cond delay="0"/>
                                  </p:stCondLst>
                                  <p:childTnLst>
                                    <p:animRot by="120000">
                                      <p:cBhvr>
                                        <p:cTn id="91" dur="200" fill="hold">
                                          <p:stCondLst>
                                            <p:cond delay="0"/>
                                          </p:stCondLst>
                                        </p:cTn>
                                        <p:tgtEl>
                                          <p:spTgt spid="11"/>
                                        </p:tgtEl>
                                        <p:attrNameLst>
                                          <p:attrName>r</p:attrName>
                                        </p:attrNameLst>
                                      </p:cBhvr>
                                    </p:animRot>
                                    <p:animRot by="-240000">
                                      <p:cBhvr>
                                        <p:cTn id="92" dur="400" fill="hold">
                                          <p:stCondLst>
                                            <p:cond delay="400"/>
                                          </p:stCondLst>
                                        </p:cTn>
                                        <p:tgtEl>
                                          <p:spTgt spid="11"/>
                                        </p:tgtEl>
                                        <p:attrNameLst>
                                          <p:attrName>r</p:attrName>
                                        </p:attrNameLst>
                                      </p:cBhvr>
                                    </p:animRot>
                                    <p:animRot by="240000">
                                      <p:cBhvr>
                                        <p:cTn id="93" dur="400" fill="hold">
                                          <p:stCondLst>
                                            <p:cond delay="800"/>
                                          </p:stCondLst>
                                        </p:cTn>
                                        <p:tgtEl>
                                          <p:spTgt spid="11"/>
                                        </p:tgtEl>
                                        <p:attrNameLst>
                                          <p:attrName>r</p:attrName>
                                        </p:attrNameLst>
                                      </p:cBhvr>
                                    </p:animRot>
                                    <p:animRot by="-240000">
                                      <p:cBhvr>
                                        <p:cTn id="94" dur="400" fill="hold">
                                          <p:stCondLst>
                                            <p:cond delay="1200"/>
                                          </p:stCondLst>
                                        </p:cTn>
                                        <p:tgtEl>
                                          <p:spTgt spid="11"/>
                                        </p:tgtEl>
                                        <p:attrNameLst>
                                          <p:attrName>r</p:attrName>
                                        </p:attrNameLst>
                                      </p:cBhvr>
                                    </p:animRot>
                                    <p:animRot by="120000">
                                      <p:cBhvr>
                                        <p:cTn id="95" dur="400" fill="hold">
                                          <p:stCondLst>
                                            <p:cond delay="1600"/>
                                          </p:stCondLst>
                                        </p:cTn>
                                        <p:tgtEl>
                                          <p:spTgt spid="11"/>
                                        </p:tgtEl>
                                        <p:attrNameLst>
                                          <p:attrName>r</p:attrName>
                                        </p:attrNameLst>
                                      </p:cBhvr>
                                    </p:animRot>
                                  </p:childTnLst>
                                </p:cTn>
                              </p:par>
                            </p:childTnLst>
                          </p:cTn>
                        </p:par>
                      </p:childTnLst>
                    </p:cTn>
                  </p:par>
                  <p:par>
                    <p:cTn id="96" fill="hold">
                      <p:stCondLst>
                        <p:cond delay="indefinite"/>
                      </p:stCondLst>
                      <p:childTnLst>
                        <p:par>
                          <p:cTn id="97" fill="hold">
                            <p:stCondLst>
                              <p:cond delay="0"/>
                            </p:stCondLst>
                            <p:childTnLst>
                              <p:par>
                                <p:cTn id="98" presetID="22" presetClass="entr" presetSubtype="1" fill="hold" nodeType="clickEffect">
                                  <p:stCondLst>
                                    <p:cond delay="0"/>
                                  </p:stCondLst>
                                  <p:childTnLst>
                                    <p:set>
                                      <p:cBhvr>
                                        <p:cTn id="99" dur="1" fill="hold">
                                          <p:stCondLst>
                                            <p:cond delay="0"/>
                                          </p:stCondLst>
                                        </p:cTn>
                                        <p:tgtEl>
                                          <p:spTgt spid="14"/>
                                        </p:tgtEl>
                                        <p:attrNameLst>
                                          <p:attrName>style.visibility</p:attrName>
                                        </p:attrNameLst>
                                      </p:cBhvr>
                                      <p:to>
                                        <p:strVal val="visible"/>
                                      </p:to>
                                    </p:set>
                                    <p:animEffect transition="in" filter="wipe(up)">
                                      <p:cBhvr>
                                        <p:cTn id="100" dur="1500"/>
                                        <p:tgtEl>
                                          <p:spTgt spid="14"/>
                                        </p:tgtEl>
                                      </p:cBhvr>
                                    </p:animEffect>
                                  </p:childTnLst>
                                </p:cTn>
                              </p:par>
                            </p:childTnLst>
                          </p:cTn>
                        </p:par>
                        <p:par>
                          <p:cTn id="101" fill="hold">
                            <p:stCondLst>
                              <p:cond delay="1500"/>
                            </p:stCondLst>
                            <p:childTnLst>
                              <p:par>
                                <p:cTn id="102" presetID="2" presetClass="entr" presetSubtype="1" fill="hold" grpId="0" nodeType="afterEffect">
                                  <p:stCondLst>
                                    <p:cond delay="0"/>
                                  </p:stCondLst>
                                  <p:childTnLst>
                                    <p:set>
                                      <p:cBhvr>
                                        <p:cTn id="103" dur="1" fill="hold">
                                          <p:stCondLst>
                                            <p:cond delay="0"/>
                                          </p:stCondLst>
                                        </p:cTn>
                                        <p:tgtEl>
                                          <p:spTgt spid="17"/>
                                        </p:tgtEl>
                                        <p:attrNameLst>
                                          <p:attrName>style.visibility</p:attrName>
                                        </p:attrNameLst>
                                      </p:cBhvr>
                                      <p:to>
                                        <p:strVal val="visible"/>
                                      </p:to>
                                    </p:set>
                                    <p:anim calcmode="lin" valueType="num">
                                      <p:cBhvr additive="base">
                                        <p:cTn id="104" dur="1250" fill="hold"/>
                                        <p:tgtEl>
                                          <p:spTgt spid="17"/>
                                        </p:tgtEl>
                                        <p:attrNameLst>
                                          <p:attrName>ppt_x</p:attrName>
                                        </p:attrNameLst>
                                      </p:cBhvr>
                                      <p:tavLst>
                                        <p:tav tm="0">
                                          <p:val>
                                            <p:strVal val="#ppt_x"/>
                                          </p:val>
                                        </p:tav>
                                        <p:tav tm="100000">
                                          <p:val>
                                            <p:strVal val="#ppt_x"/>
                                          </p:val>
                                        </p:tav>
                                      </p:tavLst>
                                    </p:anim>
                                    <p:anim calcmode="lin" valueType="num">
                                      <p:cBhvr additive="base">
                                        <p:cTn id="105" dur="1250" fill="hold"/>
                                        <p:tgtEl>
                                          <p:spTgt spid="17"/>
                                        </p:tgtEl>
                                        <p:attrNameLst>
                                          <p:attrName>ppt_y</p:attrName>
                                        </p:attrNameLst>
                                      </p:cBhvr>
                                      <p:tavLst>
                                        <p:tav tm="0">
                                          <p:val>
                                            <p:strVal val="0-#ppt_h/2"/>
                                          </p:val>
                                        </p:tav>
                                        <p:tav tm="100000">
                                          <p:val>
                                            <p:strVal val="#ppt_y"/>
                                          </p:val>
                                        </p:tav>
                                      </p:tavLst>
                                    </p:anim>
                                  </p:childTnLst>
                                </p:cTn>
                              </p:par>
                            </p:childTnLst>
                          </p:cTn>
                        </p:par>
                      </p:childTnLst>
                    </p:cTn>
                  </p:par>
                  <p:par>
                    <p:cTn id="106" fill="hold">
                      <p:stCondLst>
                        <p:cond delay="indefinite"/>
                      </p:stCondLst>
                      <p:childTnLst>
                        <p:par>
                          <p:cTn id="107" fill="hold">
                            <p:stCondLst>
                              <p:cond delay="0"/>
                            </p:stCondLst>
                            <p:childTnLst>
                              <p:par>
                                <p:cTn id="108" presetID="2" presetClass="entr" presetSubtype="6" fill="hold" grpId="0" nodeType="clickEffect">
                                  <p:stCondLst>
                                    <p:cond delay="0"/>
                                  </p:stCondLst>
                                  <p:childTnLst>
                                    <p:set>
                                      <p:cBhvr>
                                        <p:cTn id="109" dur="1" fill="hold">
                                          <p:stCondLst>
                                            <p:cond delay="0"/>
                                          </p:stCondLst>
                                        </p:cTn>
                                        <p:tgtEl>
                                          <p:spTgt spid="20"/>
                                        </p:tgtEl>
                                        <p:attrNameLst>
                                          <p:attrName>style.visibility</p:attrName>
                                        </p:attrNameLst>
                                      </p:cBhvr>
                                      <p:to>
                                        <p:strVal val="visible"/>
                                      </p:to>
                                    </p:set>
                                    <p:anim calcmode="lin" valueType="num">
                                      <p:cBhvr additive="base">
                                        <p:cTn id="110" dur="1250" fill="hold"/>
                                        <p:tgtEl>
                                          <p:spTgt spid="20"/>
                                        </p:tgtEl>
                                        <p:attrNameLst>
                                          <p:attrName>ppt_x</p:attrName>
                                        </p:attrNameLst>
                                      </p:cBhvr>
                                      <p:tavLst>
                                        <p:tav tm="0">
                                          <p:val>
                                            <p:strVal val="1+#ppt_w/2"/>
                                          </p:val>
                                        </p:tav>
                                        <p:tav tm="100000">
                                          <p:val>
                                            <p:strVal val="#ppt_x"/>
                                          </p:val>
                                        </p:tav>
                                      </p:tavLst>
                                    </p:anim>
                                    <p:anim calcmode="lin" valueType="num">
                                      <p:cBhvr additive="base">
                                        <p:cTn id="111" dur="125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2" grpId="0" animBg="1"/>
      <p:bldP spid="15" grpId="0" animBg="1"/>
      <p:bldP spid="16" grpId="0" animBg="1"/>
      <p:bldP spid="17" grpId="0" animBg="1"/>
      <p:bldP spid="20"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bg>
      <p:bgPr>
        <a:gradFill flip="none" rotWithShape="1">
          <a:gsLst>
            <a:gs pos="2000">
              <a:srgbClr val="FBE4AE"/>
            </a:gs>
            <a:gs pos="13000">
              <a:srgbClr val="BD922A"/>
            </a:gs>
            <a:gs pos="52000">
              <a:srgbClr val="FBE4AE"/>
            </a:gs>
            <a:gs pos="73000">
              <a:srgbClr val="835E17"/>
            </a:gs>
            <a:gs pos="87000">
              <a:srgbClr val="A28949"/>
            </a:gs>
            <a:gs pos="97000">
              <a:srgbClr val="FAE3B7"/>
            </a:gs>
          </a:gsLst>
          <a:path path="circle">
            <a:fillToRect t="100000" r="100000"/>
          </a:path>
          <a:tileRect l="-100000" b="-100000"/>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448800" y="6492875"/>
            <a:ext cx="2743200" cy="365125"/>
          </a:xfrm>
        </p:spPr>
        <p:txBody>
          <a:bodyPr/>
          <a:lstStyle/>
          <a:p>
            <a:fld id="{385F3E72-97D8-4E0E-8DB2-A67F030E614A}" type="slidenum">
              <a:rPr lang="en-US" smtClean="0">
                <a:solidFill>
                  <a:schemeClr val="tx1"/>
                </a:solidFill>
              </a:rPr>
              <a:t>49</a:t>
            </a:fld>
            <a:endParaRPr lang="en-US" dirty="0">
              <a:solidFill>
                <a:schemeClr val="tx1"/>
              </a:solidFill>
            </a:endParaRPr>
          </a:p>
        </p:txBody>
      </p:sp>
      <p:sp>
        <p:nvSpPr>
          <p:cNvPr id="4" name="TextBox 3"/>
          <p:cNvSpPr txBox="1"/>
          <p:nvPr/>
        </p:nvSpPr>
        <p:spPr>
          <a:xfrm>
            <a:off x="508000" y="304801"/>
            <a:ext cx="11176000" cy="6186309"/>
          </a:xfrm>
          <a:prstGeom prst="rect">
            <a:avLst/>
          </a:prstGeom>
          <a:solidFill>
            <a:schemeClr val="bg1"/>
          </a:solidFill>
          <a:ln w="38100">
            <a:solidFill>
              <a:schemeClr val="accent2">
                <a:lumMod val="75000"/>
              </a:schemeClr>
            </a:solidFill>
          </a:ln>
          <a:scene3d>
            <a:camera prst="orthographicFront"/>
            <a:lightRig rig="threePt" dir="t"/>
          </a:scene3d>
          <a:sp3d>
            <a:bevelT w="114300" prst="artDeco"/>
          </a:sp3d>
        </p:spPr>
        <p:txBody>
          <a:bodyPr wrap="square" rtlCol="0">
            <a:spAutoFit/>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sz="1200" dirty="0"/>
          </a:p>
          <a:p>
            <a:endParaRPr lang="en-US" dirty="0"/>
          </a:p>
        </p:txBody>
      </p:sp>
      <p:pic>
        <p:nvPicPr>
          <p:cNvPr id="5" name="Picture 7" descr="C:\Users\Rae\Desktop\noah 5 edit.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371600" y="994233"/>
            <a:ext cx="1932040" cy="2057401"/>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Rectangle 5"/>
          <p:cNvSpPr/>
          <p:nvPr/>
        </p:nvSpPr>
        <p:spPr>
          <a:xfrm>
            <a:off x="1480029" y="485660"/>
            <a:ext cx="1574470" cy="584775"/>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cap="none" spc="0" dirty="0" err="1">
                <a:ln w="11430"/>
                <a:solidFill>
                  <a:srgbClr val="713A1F"/>
                </a:solidFill>
                <a:effectLst>
                  <a:outerShdw blurRad="50800" dist="39000" dir="5460000" algn="tl">
                    <a:srgbClr val="000000">
                      <a:alpha val="38000"/>
                    </a:srgbClr>
                  </a:outerShdw>
                </a:effectLst>
              </a:rPr>
              <a:t>Mosheh</a:t>
            </a:r>
            <a:endParaRPr lang="en-US" sz="5400" b="1" cap="none" spc="0" dirty="0">
              <a:ln w="11430"/>
              <a:solidFill>
                <a:srgbClr val="713A1F"/>
              </a:solidFill>
              <a:effectLst>
                <a:outerShdw blurRad="50800" dist="39000" dir="5460000" algn="tl">
                  <a:srgbClr val="000000">
                    <a:alpha val="38000"/>
                  </a:srgbClr>
                </a:outerShdw>
              </a:effectLst>
            </a:endParaRPr>
          </a:p>
        </p:txBody>
      </p:sp>
      <p:pic>
        <p:nvPicPr>
          <p:cNvPr id="15" name="Picture 14">
            <a:extLst>
              <a:ext uri="{FF2B5EF4-FFF2-40B4-BE49-F238E27FC236}">
                <a16:creationId xmlns:a16="http://schemas.microsoft.com/office/drawing/2014/main" id="{C5CE7E77-D738-477B-04F2-84E54BD7E2FE}"/>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531419" y="333298"/>
            <a:ext cx="8095307" cy="6071480"/>
          </a:xfrm>
          <a:prstGeom prst="rect">
            <a:avLst/>
          </a:prstGeom>
        </p:spPr>
      </p:pic>
      <p:sp>
        <p:nvSpPr>
          <p:cNvPr id="11" name="TextBox 10"/>
          <p:cNvSpPr txBox="1"/>
          <p:nvPr/>
        </p:nvSpPr>
        <p:spPr>
          <a:xfrm>
            <a:off x="914400" y="4084321"/>
            <a:ext cx="2844800" cy="1754326"/>
          </a:xfrm>
          <a:prstGeom prst="rect">
            <a:avLst/>
          </a:prstGeom>
          <a:solidFill>
            <a:schemeClr val="bg1"/>
          </a:solidFill>
        </p:spPr>
        <p:txBody>
          <a:bodyPr wrap="square" rtlCol="0">
            <a:spAutoFit/>
          </a:bodyPr>
          <a:lstStyle/>
          <a:p>
            <a:pPr algn="ctr"/>
            <a:r>
              <a:rPr lang="en-US" b="1" dirty="0">
                <a:solidFill>
                  <a:srgbClr val="0070C0"/>
                </a:solidFill>
              </a:rPr>
              <a:t>Deut 34:10  </a:t>
            </a:r>
          </a:p>
          <a:p>
            <a:pPr algn="ctr"/>
            <a:r>
              <a:rPr lang="en-US" dirty="0"/>
              <a:t>And there arose not a prophet since in Israel like unto </a:t>
            </a:r>
            <a:r>
              <a:rPr lang="en-US" dirty="0" err="1"/>
              <a:t>Mosheh</a:t>
            </a:r>
            <a:r>
              <a:rPr lang="en-US" dirty="0"/>
              <a:t>, whom </a:t>
            </a:r>
            <a:br>
              <a:rPr lang="en-US" dirty="0"/>
            </a:br>
            <a:r>
              <a:rPr lang="en-US" b="1" dirty="0">
                <a:solidFill>
                  <a:srgbClr val="00B0F0"/>
                </a:solidFill>
              </a:rPr>
              <a:t>Yahuah</a:t>
            </a:r>
            <a:r>
              <a:rPr lang="en-US" dirty="0"/>
              <a:t> knew </a:t>
            </a:r>
            <a:br>
              <a:rPr lang="en-US" dirty="0"/>
            </a:br>
            <a:r>
              <a:rPr lang="en-US" dirty="0"/>
              <a:t>face to face.</a:t>
            </a:r>
          </a:p>
        </p:txBody>
      </p:sp>
      <p:sp>
        <p:nvSpPr>
          <p:cNvPr id="12" name="TextBox 11"/>
          <p:cNvSpPr txBox="1"/>
          <p:nvPr/>
        </p:nvSpPr>
        <p:spPr>
          <a:xfrm>
            <a:off x="5715000" y="2898991"/>
            <a:ext cx="4040832" cy="369332"/>
          </a:xfrm>
          <a:prstGeom prst="rect">
            <a:avLst/>
          </a:prstGeom>
          <a:solidFill>
            <a:schemeClr val="bg1"/>
          </a:solidFill>
        </p:spPr>
        <p:txBody>
          <a:bodyPr wrap="square" rtlCol="0">
            <a:spAutoFit/>
          </a:bodyPr>
          <a:lstStyle/>
          <a:p>
            <a:endParaRPr lang="en-US" dirty="0"/>
          </a:p>
        </p:txBody>
      </p:sp>
      <p:sp>
        <p:nvSpPr>
          <p:cNvPr id="13" name="TextBox 12"/>
          <p:cNvSpPr txBox="1"/>
          <p:nvPr/>
        </p:nvSpPr>
        <p:spPr>
          <a:xfrm>
            <a:off x="4335097" y="3005792"/>
            <a:ext cx="7213600" cy="2862322"/>
          </a:xfrm>
          <a:prstGeom prst="rect">
            <a:avLst/>
          </a:prstGeom>
          <a:solidFill>
            <a:schemeClr val="bg1"/>
          </a:solidFill>
        </p:spPr>
        <p:txBody>
          <a:bodyPr wrap="square" rtlCol="0">
            <a:spAutoFit/>
            <a:scene3d>
              <a:camera prst="orthographicFront"/>
              <a:lightRig rig="threePt" dir="t"/>
            </a:scene3d>
            <a:sp3d extrusionH="57150">
              <a:bevelT w="38100" h="38100"/>
            </a:sp3d>
          </a:bodyPr>
          <a:lstStyle/>
          <a:p>
            <a:pPr algn="ctr"/>
            <a:r>
              <a:rPr lang="en-US" sz="2000" b="1" dirty="0" err="1">
                <a:solidFill>
                  <a:srgbClr val="008080"/>
                </a:solidFill>
              </a:rPr>
              <a:t>Mosheh</a:t>
            </a:r>
            <a:r>
              <a:rPr lang="en-US" sz="2000" b="1" dirty="0">
                <a:solidFill>
                  <a:srgbClr val="008080"/>
                </a:solidFill>
              </a:rPr>
              <a:t> was chosen to deliver Abraham’s seed </a:t>
            </a:r>
            <a:br>
              <a:rPr lang="en-US" sz="2000" b="1" dirty="0">
                <a:solidFill>
                  <a:srgbClr val="008080"/>
                </a:solidFill>
              </a:rPr>
            </a:br>
            <a:r>
              <a:rPr lang="en-US" sz="2000" b="1" dirty="0">
                <a:solidFill>
                  <a:srgbClr val="008080"/>
                </a:solidFill>
              </a:rPr>
              <a:t>from bondage around 1491 BC.  </a:t>
            </a:r>
          </a:p>
          <a:p>
            <a:pPr algn="ctr"/>
            <a:r>
              <a:rPr lang="en-US" sz="2000" b="1" dirty="0">
                <a:solidFill>
                  <a:srgbClr val="0070C0"/>
                </a:solidFill>
              </a:rPr>
              <a:t>The generations that have faithfully handed down </a:t>
            </a:r>
            <a:r>
              <a:rPr lang="en-US" sz="2000" b="1" dirty="0">
                <a:solidFill>
                  <a:srgbClr val="00B0F0"/>
                </a:solidFill>
              </a:rPr>
              <a:t>Yahuah’s</a:t>
            </a:r>
            <a:r>
              <a:rPr lang="en-US" sz="2000" b="1" dirty="0">
                <a:solidFill>
                  <a:srgbClr val="0070C0"/>
                </a:solidFill>
              </a:rPr>
              <a:t> covenant (orally) have all faded by now.  </a:t>
            </a:r>
          </a:p>
          <a:p>
            <a:pPr algn="ctr"/>
            <a:r>
              <a:rPr lang="en-US" sz="2000" b="1" dirty="0">
                <a:solidFill>
                  <a:srgbClr val="008080"/>
                </a:solidFill>
              </a:rPr>
              <a:t>In Exodus 19-24, </a:t>
            </a:r>
            <a:r>
              <a:rPr lang="en-US" sz="2000" b="1" dirty="0" err="1">
                <a:solidFill>
                  <a:srgbClr val="008080"/>
                </a:solidFill>
              </a:rPr>
              <a:t>Mosheh</a:t>
            </a:r>
            <a:r>
              <a:rPr lang="en-US" sz="2000" b="1" dirty="0">
                <a:solidFill>
                  <a:srgbClr val="008080"/>
                </a:solidFill>
              </a:rPr>
              <a:t> is instructed to record </a:t>
            </a:r>
            <a:r>
              <a:rPr lang="en-US" sz="2000" b="1" dirty="0">
                <a:solidFill>
                  <a:srgbClr val="00B0F0"/>
                </a:solidFill>
              </a:rPr>
              <a:t>Yahuah’s</a:t>
            </a:r>
            <a:r>
              <a:rPr lang="en-US" sz="2000" b="1" dirty="0">
                <a:solidFill>
                  <a:srgbClr val="008080"/>
                </a:solidFill>
              </a:rPr>
              <a:t> spoken Covenant from Mt Sinai in the </a:t>
            </a:r>
            <a:r>
              <a:rPr lang="en-US" sz="2000" b="1" dirty="0">
                <a:solidFill>
                  <a:srgbClr val="008080"/>
                </a:solidFill>
                <a:effectLst>
                  <a:glow rad="228600">
                    <a:schemeClr val="accent2">
                      <a:satMod val="175000"/>
                      <a:alpha val="40000"/>
                    </a:schemeClr>
                  </a:glow>
                </a:effectLst>
              </a:rPr>
              <a:t>Book of the Covenant (Exo 24:4, 7). </a:t>
            </a:r>
            <a:br>
              <a:rPr lang="en-US" sz="2000" b="1" dirty="0">
                <a:solidFill>
                  <a:srgbClr val="008080"/>
                </a:solidFill>
              </a:rPr>
            </a:br>
            <a:r>
              <a:rPr lang="en-US" sz="2000" b="1" dirty="0">
                <a:solidFill>
                  <a:srgbClr val="0070C0"/>
                </a:solidFill>
              </a:rPr>
              <a:t>The words on this parchment were then re-written by </a:t>
            </a:r>
            <a:r>
              <a:rPr lang="en-US" sz="2000" b="1" dirty="0">
                <a:solidFill>
                  <a:srgbClr val="00B0F0"/>
                </a:solidFill>
              </a:rPr>
              <a:t>Yahuah’s</a:t>
            </a:r>
            <a:r>
              <a:rPr lang="en-US" sz="2000" b="1" dirty="0">
                <a:solidFill>
                  <a:srgbClr val="0070C0"/>
                </a:solidFill>
              </a:rPr>
              <a:t> finger on tablets of stone, front and back (Exo 32:15).</a:t>
            </a:r>
          </a:p>
          <a:p>
            <a:pPr algn="ctr"/>
            <a:r>
              <a:rPr lang="en-US" sz="2000" b="1" dirty="0">
                <a:solidFill>
                  <a:srgbClr val="00B0F0"/>
                </a:solidFill>
              </a:rPr>
              <a:t>This is now ~2500 years after creation.</a:t>
            </a:r>
          </a:p>
        </p:txBody>
      </p:sp>
      <p:sp>
        <p:nvSpPr>
          <p:cNvPr id="14" name="Rectangle 13"/>
          <p:cNvSpPr/>
          <p:nvPr/>
        </p:nvSpPr>
        <p:spPr>
          <a:xfrm>
            <a:off x="682172" y="3008942"/>
            <a:ext cx="3512534" cy="954107"/>
          </a:xfrm>
          <a:prstGeom prst="rect">
            <a:avLst/>
          </a:prstGeom>
          <a:solidFill>
            <a:schemeClr val="bg1"/>
          </a:solid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dirty="0">
                <a:ln w="11430"/>
                <a:solidFill>
                  <a:srgbClr val="008080"/>
                </a:solidFill>
                <a:effectLst>
                  <a:outerShdw blurRad="50800" dist="39000" dir="5460000" algn="tl">
                    <a:srgbClr val="000000">
                      <a:alpha val="38000"/>
                    </a:srgbClr>
                  </a:outerShdw>
                </a:effectLst>
              </a:rPr>
              <a:t>The Last Melki-</a:t>
            </a:r>
            <a:r>
              <a:rPr lang="en-US" sz="2800" b="1" dirty="0" err="1">
                <a:ln w="11430"/>
                <a:solidFill>
                  <a:srgbClr val="008080"/>
                </a:solidFill>
                <a:effectLst>
                  <a:outerShdw blurRad="50800" dist="39000" dir="5460000" algn="tl">
                    <a:srgbClr val="000000">
                      <a:alpha val="38000"/>
                    </a:srgbClr>
                  </a:outerShdw>
                </a:effectLst>
              </a:rPr>
              <a:t>Tzedeq</a:t>
            </a:r>
            <a:r>
              <a:rPr lang="en-US" sz="2800" b="1" dirty="0">
                <a:ln w="11430"/>
                <a:solidFill>
                  <a:srgbClr val="008080"/>
                </a:solidFill>
                <a:effectLst>
                  <a:outerShdw blurRad="50800" dist="39000" dir="5460000" algn="tl">
                    <a:srgbClr val="000000">
                      <a:alpha val="38000"/>
                    </a:srgbClr>
                  </a:outerShdw>
                </a:effectLst>
              </a:rPr>
              <a:t> Before Yahusha</a:t>
            </a:r>
            <a:endParaRPr lang="en-US" sz="4800" b="1" cap="none" spc="0" dirty="0">
              <a:ln w="11430"/>
              <a:solidFill>
                <a:srgbClr val="008080"/>
              </a:solidFill>
              <a:effectLst>
                <a:outerShdw blurRad="50800" dist="39000" dir="5460000" algn="tl">
                  <a:srgbClr val="000000">
                    <a:alpha val="38000"/>
                  </a:srgbClr>
                </a:outerShdw>
              </a:effectLst>
            </a:endParaRPr>
          </a:p>
        </p:txBody>
      </p:sp>
      <p:sp>
        <p:nvSpPr>
          <p:cNvPr id="3" name="Sun 2">
            <a:extLst>
              <a:ext uri="{FF2B5EF4-FFF2-40B4-BE49-F238E27FC236}">
                <a16:creationId xmlns:a16="http://schemas.microsoft.com/office/drawing/2014/main" id="{68AED49A-5CAA-C768-DDA2-45843C751714}"/>
              </a:ext>
            </a:extLst>
          </p:cNvPr>
          <p:cNvSpPr/>
          <p:nvPr/>
        </p:nvSpPr>
        <p:spPr>
          <a:xfrm>
            <a:off x="11626727" y="86272"/>
            <a:ext cx="508000" cy="473193"/>
          </a:xfrm>
          <a:prstGeom prst="sun">
            <a:avLst>
              <a:gd name="adj" fmla="val 27118"/>
            </a:avLst>
          </a:prstGeom>
          <a:solidFill>
            <a:schemeClr val="accent4">
              <a:lumMod val="60000"/>
              <a:lumOff val="40000"/>
            </a:schemeClr>
          </a:solidFill>
          <a:ln>
            <a:solidFill>
              <a:schemeClr val="accent2">
                <a:lumMod val="5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30841044"/>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bg>
      <p:bgPr>
        <a:gradFill flip="none" rotWithShape="1">
          <a:gsLst>
            <a:gs pos="21000">
              <a:srgbClr val="DCBB6C"/>
            </a:gs>
            <a:gs pos="3000">
              <a:srgbClr val="FBE4AE"/>
            </a:gs>
            <a:gs pos="66000">
              <a:srgbClr val="FBE4AE"/>
            </a:gs>
            <a:gs pos="23000">
              <a:srgbClr val="A28949"/>
            </a:gs>
            <a:gs pos="22000">
              <a:srgbClr val="FAE3B7"/>
            </a:gs>
          </a:gsLst>
          <a:lin ang="5400000" scaled="1"/>
          <a:tileRect/>
        </a:gradFill>
        <a:effectLst/>
      </p:bgPr>
    </p:bg>
    <p:spTree>
      <p:nvGrpSpPr>
        <p:cNvPr id="1" name=""/>
        <p:cNvGrpSpPr/>
        <p:nvPr/>
      </p:nvGrpSpPr>
      <p:grpSpPr>
        <a:xfrm>
          <a:off x="0" y="0"/>
          <a:ext cx="0" cy="0"/>
          <a:chOff x="0" y="0"/>
          <a:chExt cx="0" cy="0"/>
        </a:xfrm>
      </p:grpSpPr>
      <p:sp>
        <p:nvSpPr>
          <p:cNvPr id="20" name="Slide Number Placeholder 1"/>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85F3E72-97D8-4E0E-8DB2-A67F030E614A}" type="slidenum">
              <a:rPr lang="en-US" smtClean="0">
                <a:solidFill>
                  <a:schemeClr val="tx1"/>
                </a:solidFill>
              </a:rPr>
              <a:pPr/>
              <a:t>50</a:t>
            </a:fld>
            <a:endParaRPr lang="en-US" dirty="0">
              <a:solidFill>
                <a:schemeClr val="tx1"/>
              </a:solidFill>
            </a:endParaRPr>
          </a:p>
        </p:txBody>
      </p:sp>
      <p:sp>
        <p:nvSpPr>
          <p:cNvPr id="21" name="Content Placeholder 3"/>
          <p:cNvSpPr>
            <a:spLocks noGrp="1"/>
          </p:cNvSpPr>
          <p:nvPr>
            <p:ph sz="half" idx="2"/>
          </p:nvPr>
        </p:nvSpPr>
        <p:spPr>
          <a:xfrm>
            <a:off x="395108" y="2106027"/>
            <a:ext cx="5904656" cy="4569410"/>
          </a:xfrm>
        </p:spPr>
        <p:txBody>
          <a:bodyPr>
            <a:normAutofit fontScale="92500" lnSpcReduction="20000"/>
          </a:bodyPr>
          <a:lstStyle/>
          <a:p>
            <a:r>
              <a:rPr lang="en-US" dirty="0"/>
              <a:t>The everlasting instructions of </a:t>
            </a:r>
            <a:r>
              <a:rPr lang="en-US" b="1" dirty="0">
                <a:ln>
                  <a:solidFill>
                    <a:srgbClr val="002060"/>
                  </a:solidFill>
                </a:ln>
                <a:solidFill>
                  <a:srgbClr val="0070C0"/>
                </a:solidFill>
              </a:rPr>
              <a:t>Yahuah’s</a:t>
            </a:r>
            <a:r>
              <a:rPr lang="en-US" dirty="0"/>
              <a:t> covenant were given to Adam to be taught to every generation.</a:t>
            </a:r>
          </a:p>
          <a:p>
            <a:r>
              <a:rPr lang="en-US" dirty="0"/>
              <a:t>These were “oral instructions” – </a:t>
            </a:r>
            <a:br>
              <a:rPr lang="en-US" dirty="0"/>
            </a:br>
            <a:r>
              <a:rPr lang="en-US" dirty="0"/>
              <a:t>there was no book at that time.</a:t>
            </a:r>
          </a:p>
          <a:p>
            <a:r>
              <a:rPr lang="en-US" dirty="0"/>
              <a:t>Mosheh was the first patriarch we </a:t>
            </a:r>
            <a:br>
              <a:rPr lang="en-US" dirty="0"/>
            </a:br>
            <a:r>
              <a:rPr lang="en-US" dirty="0"/>
              <a:t>know of that actually wrote these instructions “in a book.”</a:t>
            </a:r>
          </a:p>
          <a:p>
            <a:r>
              <a:rPr lang="en-US" dirty="0"/>
              <a:t>That’s part of the story.  This next section will address some details that are needed to understand the most important foundational truth of the Order of Melki-</a:t>
            </a:r>
            <a:r>
              <a:rPr lang="en-US" dirty="0" err="1"/>
              <a:t>Tzedeq</a:t>
            </a:r>
            <a:r>
              <a:rPr lang="en-US" dirty="0"/>
              <a:t>.</a:t>
            </a:r>
          </a:p>
          <a:p>
            <a:endParaRPr lang="en-US" dirty="0"/>
          </a:p>
        </p:txBody>
      </p:sp>
      <p:sp>
        <p:nvSpPr>
          <p:cNvPr id="22" name="Subtitle 2"/>
          <p:cNvSpPr txBox="1">
            <a:spLocks/>
          </p:cNvSpPr>
          <p:nvPr/>
        </p:nvSpPr>
        <p:spPr>
          <a:xfrm>
            <a:off x="1117362" y="220510"/>
            <a:ext cx="10021452" cy="1625824"/>
          </a:xfrm>
          <a:prstGeom prst="homePlate">
            <a:avLst>
              <a:gd name="adj" fmla="val 18681"/>
            </a:avLst>
          </a:prstGeom>
          <a:blipFill dpi="0" rotWithShape="1">
            <a:blip r:embed="rId2">
              <a:extLst>
                <a:ext uri="{28A0092B-C50C-407E-A947-70E740481C1C}">
                  <a14:useLocalDpi xmlns:a14="http://schemas.microsoft.com/office/drawing/2010/main"/>
                </a:ext>
              </a:extLst>
            </a:blip>
            <a:srcRect/>
            <a:stretch>
              <a:fillRect/>
            </a:stretch>
          </a:blipFill>
          <a:ln w="57150">
            <a:solidFill>
              <a:srgbClr val="FF00FF"/>
            </a:solidFill>
          </a:ln>
          <a:scene3d>
            <a:camera prst="orthographicFront"/>
            <a:lightRig rig="threePt" dir="t"/>
          </a:scene3d>
          <a:sp3d>
            <a:bevelT w="165100" prst="coolSlant"/>
          </a:sp3d>
        </p:spPr>
        <p:txBody>
          <a:bodyPr vert="horz" lIns="91440" tIns="45720" rIns="91440" bIns="45720" rtlCol="0" anchor="ctr">
            <a:noAutofit/>
            <a:sp3d extrusionH="57150">
              <a:bevelT w="38100" h="38100" prst="convex"/>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5400" b="1" spc="50" dirty="0">
                <a:ln w="12700" cmpd="sng">
                  <a:solidFill>
                    <a:schemeClr val="accent6">
                      <a:satMod val="120000"/>
                      <a:shade val="80000"/>
                    </a:schemeClr>
                  </a:solidFill>
                  <a:prstDash val="solid"/>
                </a:ln>
                <a:solidFill>
                  <a:srgbClr val="8F45C7"/>
                </a:solidFill>
                <a:effectLst>
                  <a:glow rad="101600">
                    <a:schemeClr val="accent4">
                      <a:lumMod val="20000"/>
                      <a:lumOff val="80000"/>
                      <a:alpha val="94000"/>
                    </a:schemeClr>
                  </a:glow>
                </a:effectLst>
              </a:rPr>
              <a:t>Mosheh and the blood-ratified </a:t>
            </a:r>
            <a:br>
              <a:rPr lang="en-US" sz="5400" b="1" spc="50" dirty="0">
                <a:ln w="12700" cmpd="sng">
                  <a:solidFill>
                    <a:schemeClr val="accent6">
                      <a:satMod val="120000"/>
                      <a:shade val="80000"/>
                    </a:schemeClr>
                  </a:solidFill>
                  <a:prstDash val="solid"/>
                </a:ln>
                <a:solidFill>
                  <a:srgbClr val="8F45C7"/>
                </a:solidFill>
                <a:effectLst>
                  <a:glow rad="101600">
                    <a:schemeClr val="accent4">
                      <a:lumMod val="20000"/>
                      <a:lumOff val="80000"/>
                      <a:alpha val="94000"/>
                    </a:schemeClr>
                  </a:glow>
                </a:effectLst>
              </a:rPr>
            </a:br>
            <a:r>
              <a:rPr lang="en-US" sz="5400" b="1" spc="50" dirty="0">
                <a:ln w="12700" cmpd="sng">
                  <a:solidFill>
                    <a:schemeClr val="accent6">
                      <a:satMod val="120000"/>
                      <a:shade val="80000"/>
                    </a:schemeClr>
                  </a:solidFill>
                  <a:prstDash val="solid"/>
                </a:ln>
                <a:solidFill>
                  <a:srgbClr val="8F45C7"/>
                </a:solidFill>
                <a:effectLst>
                  <a:glow rad="101600">
                    <a:schemeClr val="accent4">
                      <a:lumMod val="20000"/>
                      <a:lumOff val="80000"/>
                      <a:alpha val="94000"/>
                    </a:schemeClr>
                  </a:glow>
                </a:effectLst>
              </a:rPr>
              <a:t>Book of the Covenant</a:t>
            </a:r>
          </a:p>
        </p:txBody>
      </p:sp>
      <p:sp>
        <p:nvSpPr>
          <p:cNvPr id="23" name="Content Placeholder 3"/>
          <p:cNvSpPr>
            <a:spLocks noGrp="1"/>
          </p:cNvSpPr>
          <p:nvPr>
            <p:ph sz="half" idx="2"/>
          </p:nvPr>
        </p:nvSpPr>
        <p:spPr>
          <a:xfrm>
            <a:off x="9054513" y="2101923"/>
            <a:ext cx="2648151" cy="4389917"/>
          </a:xfrm>
          <a:gradFill>
            <a:gsLst>
              <a:gs pos="0">
                <a:srgbClr val="FFFF00">
                  <a:alpha val="32000"/>
                </a:srgbClr>
              </a:gs>
              <a:gs pos="50000">
                <a:srgbClr val="FDE2E2">
                  <a:alpha val="46000"/>
                  <a:lumMod val="92000"/>
                </a:srgbClr>
              </a:gs>
              <a:gs pos="92000">
                <a:srgbClr val="00B0F0">
                  <a:alpha val="35000"/>
                </a:srgbClr>
              </a:gs>
            </a:gsLst>
            <a:lin ang="13500000" scaled="1"/>
          </a:gradFill>
          <a:ln w="60325" cmpd="tri">
            <a:solidFill>
              <a:srgbClr val="0070C0"/>
            </a:solidFill>
          </a:ln>
          <a:scene3d>
            <a:camera prst="orthographicFront"/>
            <a:lightRig rig="threePt" dir="t"/>
          </a:scene3d>
          <a:sp3d>
            <a:bevelT w="165100" prst="coolSlant"/>
          </a:sp3d>
        </p:spPr>
        <p:txBody>
          <a:bodyPr>
            <a:noAutofit/>
          </a:bodyPr>
          <a:lstStyle/>
          <a:p>
            <a:pPr marL="0" indent="0" algn="ctr">
              <a:buNone/>
            </a:pPr>
            <a:r>
              <a:rPr lang="en-US" sz="2400" b="1" dirty="0">
                <a:ln>
                  <a:solidFill>
                    <a:srgbClr val="002060"/>
                  </a:solidFill>
                </a:ln>
                <a:solidFill>
                  <a:srgbClr val="0070C0"/>
                </a:solidFill>
              </a:rPr>
              <a:t>Yahuah</a:t>
            </a:r>
            <a:r>
              <a:rPr lang="en-US" sz="2400" dirty="0"/>
              <a:t> called Mosheh to the Melki-</a:t>
            </a:r>
            <a:r>
              <a:rPr lang="en-US" sz="2400" dirty="0" err="1"/>
              <a:t>Tzedeq</a:t>
            </a:r>
            <a:r>
              <a:rPr lang="en-US" sz="2400" dirty="0"/>
              <a:t> Priesthood at the burning bush to be the mediator between </a:t>
            </a:r>
            <a:r>
              <a:rPr lang="en-US" sz="2400" b="1" dirty="0">
                <a:ln>
                  <a:solidFill>
                    <a:srgbClr val="002060"/>
                  </a:solidFill>
                </a:ln>
                <a:solidFill>
                  <a:srgbClr val="0070C0"/>
                </a:solidFill>
              </a:rPr>
              <a:t>Yahuah</a:t>
            </a:r>
            <a:r>
              <a:rPr lang="en-US" sz="2400" dirty="0"/>
              <a:t> and Pharaoh to </a:t>
            </a:r>
            <a:br>
              <a:rPr lang="en-US" sz="2400" dirty="0"/>
            </a:br>
            <a:r>
              <a:rPr lang="en-US" sz="2400" dirty="0"/>
              <a:t>“let the people go.”  </a:t>
            </a:r>
            <a:br>
              <a:rPr lang="en-US" sz="2400" dirty="0"/>
            </a:br>
            <a:r>
              <a:rPr lang="en-US" sz="2400" dirty="0"/>
              <a:t>At this point, Mosheh is in charge of the Priesthood.</a:t>
            </a:r>
          </a:p>
        </p:txBody>
      </p:sp>
      <p:pic>
        <p:nvPicPr>
          <p:cNvPr id="24" name="Picture 3" descr="C:\Users\Rae\Desktop\moses only.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flipH="1">
            <a:off x="5755729" y="2010882"/>
            <a:ext cx="2896294" cy="457200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Sun 1">
            <a:extLst>
              <a:ext uri="{FF2B5EF4-FFF2-40B4-BE49-F238E27FC236}">
                <a16:creationId xmlns:a16="http://schemas.microsoft.com/office/drawing/2014/main" id="{FC0E4965-C7E8-4FF2-783E-47173A5267BE}"/>
              </a:ext>
            </a:extLst>
          </p:cNvPr>
          <p:cNvSpPr/>
          <p:nvPr/>
        </p:nvSpPr>
        <p:spPr>
          <a:xfrm>
            <a:off x="11626727" y="86272"/>
            <a:ext cx="508000" cy="473193"/>
          </a:xfrm>
          <a:prstGeom prst="sun">
            <a:avLst>
              <a:gd name="adj" fmla="val 27118"/>
            </a:avLst>
          </a:prstGeom>
          <a:solidFill>
            <a:schemeClr val="accent4">
              <a:lumMod val="60000"/>
              <a:lumOff val="40000"/>
            </a:schemeClr>
          </a:solidFill>
          <a:ln>
            <a:solidFill>
              <a:schemeClr val="accent2">
                <a:lumMod val="5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79321669"/>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3">
                                            <p:txEl>
                                              <p:pRg st="0" end="0"/>
                                            </p:txEl>
                                          </p:spTgt>
                                        </p:tgtEl>
                                        <p:attrNameLst>
                                          <p:attrName>style.visibility</p:attrName>
                                        </p:attrNameLst>
                                      </p:cBhvr>
                                      <p:to>
                                        <p:strVal val="visible"/>
                                      </p:to>
                                    </p:set>
                                    <p:anim calcmode="lin" valueType="num">
                                      <p:cBhvr>
                                        <p:cTn id="7" dur="1000" fill="hold"/>
                                        <p:tgtEl>
                                          <p:spTgt spid="2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3">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2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l="-1000" r="-1000"/>
          </a:stretch>
        </a:blipFill>
        <a:effectLst/>
      </p:bgPr>
    </p:bg>
    <p:spTree>
      <p:nvGrpSpPr>
        <p:cNvPr id="1" name=""/>
        <p:cNvGrpSpPr/>
        <p:nvPr/>
      </p:nvGrpSpPr>
      <p:grpSpPr>
        <a:xfrm>
          <a:off x="0" y="0"/>
          <a:ext cx="0" cy="0"/>
          <a:chOff x="0" y="0"/>
          <a:chExt cx="0" cy="0"/>
        </a:xfrm>
      </p:grpSpPr>
      <p:sp>
        <p:nvSpPr>
          <p:cNvPr id="20" name="Slide Number Placeholder 1"/>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85F3E72-97D8-4E0E-8DB2-A67F030E614A}" type="slidenum">
              <a:rPr lang="en-US" smtClean="0">
                <a:solidFill>
                  <a:schemeClr val="tx1"/>
                </a:solidFill>
              </a:rPr>
              <a:pPr/>
              <a:t>51</a:t>
            </a:fld>
            <a:endParaRPr lang="en-US" dirty="0">
              <a:solidFill>
                <a:schemeClr val="tx1"/>
              </a:solidFill>
            </a:endParaRPr>
          </a:p>
        </p:txBody>
      </p:sp>
      <p:sp>
        <p:nvSpPr>
          <p:cNvPr id="3" name="Text Placeholder 4">
            <a:extLst>
              <a:ext uri="{FF2B5EF4-FFF2-40B4-BE49-F238E27FC236}">
                <a16:creationId xmlns:a16="http://schemas.microsoft.com/office/drawing/2014/main" id="{00F3436C-6151-C94C-B744-A3F9CD263B69}"/>
              </a:ext>
            </a:extLst>
          </p:cNvPr>
          <p:cNvSpPr>
            <a:spLocks noGrp="1"/>
          </p:cNvSpPr>
          <p:nvPr>
            <p:ph type="body" sz="quarter" idx="12"/>
          </p:nvPr>
        </p:nvSpPr>
        <p:spPr>
          <a:xfrm>
            <a:off x="7336408" y="1052736"/>
            <a:ext cx="4736256" cy="4968552"/>
          </a:xfrm>
        </p:spPr>
        <p:txBody>
          <a:bodyPr>
            <a:scene3d>
              <a:camera prst="orthographicFront"/>
              <a:lightRig rig="threePt" dir="t"/>
            </a:scene3d>
            <a:sp3d extrusionH="57150">
              <a:bevelT w="38100" h="38100"/>
            </a:sp3d>
          </a:bodyPr>
          <a:lstStyle/>
          <a:p>
            <a:pPr algn="r"/>
            <a:r>
              <a:rPr lang="en-US" sz="4000" b="1" dirty="0">
                <a:ln w="3175">
                  <a:solidFill>
                    <a:srgbClr val="0070C0"/>
                  </a:solidFill>
                </a:ln>
                <a:solidFill>
                  <a:schemeClr val="accent4">
                    <a:lumMod val="60000"/>
                    <a:lumOff val="40000"/>
                  </a:schemeClr>
                </a:solidFill>
                <a:latin typeface="Algerian" pitchFamily="82" charset="0"/>
              </a:rPr>
              <a:t>Time to </a:t>
            </a:r>
            <a:br>
              <a:rPr lang="en-US" sz="4000" b="1" dirty="0">
                <a:ln w="3175">
                  <a:solidFill>
                    <a:srgbClr val="0070C0"/>
                  </a:solidFill>
                </a:ln>
                <a:solidFill>
                  <a:schemeClr val="accent4">
                    <a:lumMod val="60000"/>
                    <a:lumOff val="40000"/>
                  </a:schemeClr>
                </a:solidFill>
                <a:latin typeface="Algerian" pitchFamily="82" charset="0"/>
              </a:rPr>
            </a:br>
            <a:r>
              <a:rPr lang="en-US" sz="4000" b="1" dirty="0">
                <a:ln w="3175">
                  <a:solidFill>
                    <a:srgbClr val="0070C0"/>
                  </a:solidFill>
                </a:ln>
                <a:solidFill>
                  <a:schemeClr val="accent4">
                    <a:lumMod val="60000"/>
                    <a:lumOff val="40000"/>
                  </a:schemeClr>
                </a:solidFill>
                <a:latin typeface="Algerian" pitchFamily="82" charset="0"/>
              </a:rPr>
              <a:t>re-Consider:</a:t>
            </a:r>
          </a:p>
          <a:p>
            <a:pPr algn="r"/>
            <a:r>
              <a:rPr lang="en-US" sz="4000" b="1" dirty="0">
                <a:ln w="12700">
                  <a:solidFill>
                    <a:srgbClr val="0070C0"/>
                  </a:solidFill>
                </a:ln>
                <a:solidFill>
                  <a:schemeClr val="accent1"/>
                </a:solidFill>
                <a:latin typeface="Algerian" pitchFamily="82" charset="0"/>
              </a:rPr>
              <a:t>2 Books!</a:t>
            </a:r>
          </a:p>
          <a:p>
            <a:pPr algn="r"/>
            <a:r>
              <a:rPr lang="en-US" sz="4000" b="1" dirty="0">
                <a:ln w="12700">
                  <a:solidFill>
                    <a:srgbClr val="0070C0"/>
                  </a:solidFill>
                </a:ln>
                <a:solidFill>
                  <a:srgbClr val="FF0000"/>
                </a:solidFill>
                <a:latin typeface="Algerian" pitchFamily="82" charset="0"/>
              </a:rPr>
              <a:t>2 Laws!</a:t>
            </a:r>
          </a:p>
          <a:p>
            <a:pPr algn="r"/>
            <a:r>
              <a:rPr lang="en-US" sz="4000" b="1" dirty="0">
                <a:ln w="12700">
                  <a:solidFill>
                    <a:srgbClr val="0070C0"/>
                  </a:solidFill>
                </a:ln>
                <a:solidFill>
                  <a:schemeClr val="accent4">
                    <a:lumMod val="60000"/>
                    <a:lumOff val="40000"/>
                  </a:schemeClr>
                </a:solidFill>
                <a:latin typeface="Algerian" pitchFamily="82" charset="0"/>
              </a:rPr>
              <a:t>And </a:t>
            </a:r>
            <a:r>
              <a:rPr lang="en-US" sz="4000" b="1" u="sng" dirty="0">
                <a:ln w="12700">
                  <a:solidFill>
                    <a:srgbClr val="0070C0"/>
                  </a:solidFill>
                </a:ln>
                <a:solidFill>
                  <a:srgbClr val="00FFFF"/>
                </a:solidFill>
                <a:latin typeface="Algerian" pitchFamily="82" charset="0"/>
              </a:rPr>
              <a:t>two</a:t>
            </a:r>
            <a:r>
              <a:rPr lang="en-US" sz="4000" b="1" dirty="0">
                <a:ln w="12700">
                  <a:solidFill>
                    <a:srgbClr val="0070C0"/>
                  </a:solidFill>
                </a:ln>
                <a:solidFill>
                  <a:srgbClr val="00FFFF"/>
                </a:solidFill>
                <a:latin typeface="Algerian" pitchFamily="82" charset="0"/>
              </a:rPr>
              <a:t> </a:t>
            </a:r>
          </a:p>
          <a:p>
            <a:pPr algn="r"/>
            <a:r>
              <a:rPr lang="en-US" sz="4000" b="1" dirty="0">
                <a:ln w="12700">
                  <a:solidFill>
                    <a:srgbClr val="0070C0"/>
                  </a:solidFill>
                </a:ln>
                <a:solidFill>
                  <a:srgbClr val="00FFFF"/>
                </a:solidFill>
                <a:latin typeface="Algerian" pitchFamily="82" charset="0"/>
              </a:rPr>
              <a:t>Priesthoods!</a:t>
            </a:r>
            <a:endParaRPr lang="en-US" sz="4800" b="1" dirty="0">
              <a:ln w="12700">
                <a:solidFill>
                  <a:srgbClr val="0070C0"/>
                </a:solidFill>
              </a:ln>
              <a:solidFill>
                <a:srgbClr val="00FFFF"/>
              </a:solidFill>
              <a:latin typeface="Algerian" pitchFamily="82" charset="0"/>
            </a:endParaRPr>
          </a:p>
          <a:p>
            <a:pPr algn="r"/>
            <a:endParaRPr lang="en-US" dirty="0"/>
          </a:p>
        </p:txBody>
      </p:sp>
      <p:sp>
        <p:nvSpPr>
          <p:cNvPr id="4" name="Text Placeholder 2">
            <a:extLst>
              <a:ext uri="{FF2B5EF4-FFF2-40B4-BE49-F238E27FC236}">
                <a16:creationId xmlns:a16="http://schemas.microsoft.com/office/drawing/2014/main" id="{7F079C01-227C-2443-9347-276A4088F2BD}"/>
              </a:ext>
            </a:extLst>
          </p:cNvPr>
          <p:cNvSpPr>
            <a:spLocks noGrp="1"/>
          </p:cNvSpPr>
          <p:nvPr>
            <p:ph type="body" sz="quarter" idx="10"/>
          </p:nvPr>
        </p:nvSpPr>
        <p:spPr>
          <a:xfrm>
            <a:off x="-82736" y="2420888"/>
            <a:ext cx="2639322" cy="1224136"/>
          </a:xfrm>
        </p:spPr>
        <p:txBody>
          <a:bodyPr>
            <a:scene3d>
              <a:camera prst="orthographicFront"/>
              <a:lightRig rig="threePt" dir="t"/>
            </a:scene3d>
            <a:sp3d extrusionH="57150">
              <a:bevelT w="82550" h="38100" prst="coolSlant"/>
            </a:sp3d>
          </a:bodyPr>
          <a:lstStyle/>
          <a:p>
            <a:pPr algn="ctr"/>
            <a:r>
              <a:rPr lang="en-US" sz="2400" b="1" dirty="0">
                <a:solidFill>
                  <a:schemeClr val="accent5">
                    <a:lumMod val="50000"/>
                  </a:schemeClr>
                </a:solidFill>
                <a:effectLst>
                  <a:glow rad="127000">
                    <a:schemeClr val="accent5">
                      <a:lumMod val="60000"/>
                      <a:lumOff val="40000"/>
                    </a:schemeClr>
                  </a:glow>
                </a:effectLst>
                <a:latin typeface="Comic Sans MS" pitchFamily="66" charset="0"/>
              </a:rPr>
              <a:t>It all begins </a:t>
            </a:r>
            <a:br>
              <a:rPr lang="en-US" sz="2400" b="1" dirty="0">
                <a:solidFill>
                  <a:schemeClr val="accent5">
                    <a:lumMod val="50000"/>
                  </a:schemeClr>
                </a:solidFill>
                <a:effectLst>
                  <a:glow rad="127000">
                    <a:schemeClr val="accent5">
                      <a:lumMod val="60000"/>
                      <a:lumOff val="40000"/>
                    </a:schemeClr>
                  </a:glow>
                </a:effectLst>
                <a:latin typeface="Comic Sans MS" pitchFamily="66" charset="0"/>
              </a:rPr>
            </a:br>
            <a:r>
              <a:rPr lang="en-US" sz="2400" b="1" dirty="0">
                <a:solidFill>
                  <a:schemeClr val="accent5">
                    <a:lumMod val="50000"/>
                  </a:schemeClr>
                </a:solidFill>
                <a:effectLst>
                  <a:glow rad="127000">
                    <a:schemeClr val="accent5">
                      <a:lumMod val="60000"/>
                      <a:lumOff val="40000"/>
                    </a:schemeClr>
                  </a:glow>
                </a:effectLst>
                <a:latin typeface="Comic Sans MS" pitchFamily="66" charset="0"/>
              </a:rPr>
              <a:t>in</a:t>
            </a:r>
            <a:r>
              <a:rPr lang="en-US" sz="2700" b="1" dirty="0">
                <a:solidFill>
                  <a:schemeClr val="accent5">
                    <a:lumMod val="50000"/>
                  </a:schemeClr>
                </a:solidFill>
                <a:effectLst>
                  <a:glow rad="127000">
                    <a:schemeClr val="accent5">
                      <a:lumMod val="60000"/>
                      <a:lumOff val="40000"/>
                    </a:schemeClr>
                  </a:glow>
                </a:effectLst>
                <a:latin typeface="Comic Sans MS" pitchFamily="66" charset="0"/>
              </a:rPr>
              <a:t> Exodus </a:t>
            </a:r>
            <a:r>
              <a:rPr lang="en-US" sz="2400" b="1" dirty="0">
                <a:solidFill>
                  <a:schemeClr val="accent5">
                    <a:lumMod val="50000"/>
                  </a:schemeClr>
                </a:solidFill>
                <a:effectLst>
                  <a:glow rad="127000">
                    <a:schemeClr val="accent5">
                      <a:lumMod val="60000"/>
                      <a:lumOff val="40000"/>
                    </a:schemeClr>
                  </a:glow>
                </a:effectLst>
                <a:latin typeface="Comic Sans MS" pitchFamily="66" charset="0"/>
              </a:rPr>
              <a:t>with</a:t>
            </a:r>
            <a:r>
              <a:rPr lang="en-US" sz="2700" b="1" dirty="0">
                <a:solidFill>
                  <a:schemeClr val="accent5">
                    <a:lumMod val="50000"/>
                  </a:schemeClr>
                </a:solidFill>
                <a:effectLst>
                  <a:glow rad="127000">
                    <a:schemeClr val="accent5">
                      <a:lumMod val="60000"/>
                      <a:lumOff val="40000"/>
                    </a:schemeClr>
                  </a:glow>
                </a:effectLst>
                <a:latin typeface="Comic Sans MS" pitchFamily="66" charset="0"/>
              </a:rPr>
              <a:t> Mosheh!</a:t>
            </a:r>
          </a:p>
        </p:txBody>
      </p:sp>
      <p:sp>
        <p:nvSpPr>
          <p:cNvPr id="5" name="Title 1">
            <a:extLst>
              <a:ext uri="{FF2B5EF4-FFF2-40B4-BE49-F238E27FC236}">
                <a16:creationId xmlns:a16="http://schemas.microsoft.com/office/drawing/2014/main" id="{7C6E6D4F-5B02-5142-8FD5-9AE8DB5811DA}"/>
              </a:ext>
            </a:extLst>
          </p:cNvPr>
          <p:cNvSpPr>
            <a:spLocks noGrp="1"/>
          </p:cNvSpPr>
          <p:nvPr>
            <p:ph type="title"/>
          </p:nvPr>
        </p:nvSpPr>
        <p:spPr>
          <a:xfrm>
            <a:off x="85653" y="101598"/>
            <a:ext cx="10561659" cy="1212005"/>
          </a:xfrm>
        </p:spPr>
        <p:txBody>
          <a:bodyPr>
            <a:normAutofit fontScale="90000"/>
            <a:scene3d>
              <a:camera prst="orthographicFront"/>
              <a:lightRig rig="threePt" dir="t"/>
            </a:scene3d>
            <a:sp3d extrusionH="57150">
              <a:bevelT w="38100" h="38100"/>
            </a:sp3d>
          </a:bodyPr>
          <a:lstStyle/>
          <a:p>
            <a:br>
              <a:rPr lang="en-US" sz="4800" b="1" dirty="0">
                <a:ln w="12700">
                  <a:solidFill>
                    <a:srgbClr val="0070C0"/>
                  </a:solidFill>
                </a:ln>
                <a:solidFill>
                  <a:srgbClr val="FF00FF"/>
                </a:solidFill>
                <a:latin typeface="Old English Text MT" pitchFamily="66" charset="0"/>
              </a:rPr>
            </a:br>
            <a:br>
              <a:rPr lang="en-US" sz="4800" b="1" dirty="0">
                <a:ln w="12700">
                  <a:solidFill>
                    <a:srgbClr val="0070C0"/>
                  </a:solidFill>
                </a:ln>
                <a:solidFill>
                  <a:srgbClr val="FF00FF"/>
                </a:solidFill>
                <a:latin typeface="Old English Text MT" pitchFamily="66" charset="0"/>
              </a:rPr>
            </a:br>
            <a:r>
              <a:rPr lang="en-US" sz="4800" b="1" dirty="0">
                <a:ln w="12700">
                  <a:solidFill>
                    <a:srgbClr val="0070C0"/>
                  </a:solidFill>
                </a:ln>
                <a:solidFill>
                  <a:srgbClr val="FF00FF"/>
                </a:solidFill>
                <a:latin typeface="Old English Text MT" pitchFamily="66" charset="0"/>
              </a:rPr>
              <a:t>Mosheh</a:t>
            </a:r>
            <a:r>
              <a:rPr lang="en-US" sz="4800" b="1" dirty="0">
                <a:ln w="12700">
                  <a:solidFill>
                    <a:srgbClr val="0070C0"/>
                  </a:solidFill>
                </a:ln>
                <a:solidFill>
                  <a:srgbClr val="8F45C7"/>
                </a:solidFill>
                <a:latin typeface="Old English Text MT" pitchFamily="66" charset="0"/>
              </a:rPr>
              <a:t> – the </a:t>
            </a:r>
            <a:r>
              <a:rPr lang="en-US" sz="4800" b="1" dirty="0">
                <a:ln w="12700">
                  <a:solidFill>
                    <a:srgbClr val="0070C0"/>
                  </a:solidFill>
                </a:ln>
                <a:solidFill>
                  <a:srgbClr val="8F45C7"/>
                </a:solidFill>
                <a:effectLst>
                  <a:outerShdw blurRad="50800" dist="38100" dir="13500000" algn="br" rotWithShape="0">
                    <a:srgbClr val="00FFCC">
                      <a:alpha val="96000"/>
                    </a:srgbClr>
                  </a:outerShdw>
                </a:effectLst>
                <a:latin typeface="Old English Text MT" pitchFamily="66" charset="0"/>
              </a:rPr>
              <a:t>last</a:t>
            </a:r>
            <a:r>
              <a:rPr lang="en-US" sz="4800" b="1" dirty="0">
                <a:ln w="12700">
                  <a:solidFill>
                    <a:srgbClr val="0070C0"/>
                  </a:solidFill>
                </a:ln>
                <a:solidFill>
                  <a:srgbClr val="8F45C7"/>
                </a:solidFill>
                <a:latin typeface="Old English Text MT" pitchFamily="66" charset="0"/>
              </a:rPr>
              <a:t> Melki-</a:t>
            </a:r>
            <a:r>
              <a:rPr lang="en-US" sz="4800" b="1" dirty="0" err="1">
                <a:ln w="12700">
                  <a:solidFill>
                    <a:srgbClr val="0070C0"/>
                  </a:solidFill>
                </a:ln>
                <a:solidFill>
                  <a:srgbClr val="8F45C7"/>
                </a:solidFill>
                <a:latin typeface="Old English Text MT" pitchFamily="66" charset="0"/>
              </a:rPr>
              <a:t>Tzedeq</a:t>
            </a:r>
            <a:r>
              <a:rPr lang="en-US" sz="4800" b="1" dirty="0">
                <a:ln w="12700">
                  <a:solidFill>
                    <a:srgbClr val="0070C0"/>
                  </a:solidFill>
                </a:ln>
                <a:solidFill>
                  <a:srgbClr val="8F45C7"/>
                </a:solidFill>
                <a:latin typeface="Old English Text MT" pitchFamily="66" charset="0"/>
              </a:rPr>
              <a:t> Priest  </a:t>
            </a:r>
            <a:br>
              <a:rPr lang="en-US" sz="4800" b="1" dirty="0">
                <a:ln w="12700">
                  <a:solidFill>
                    <a:srgbClr val="0070C0"/>
                  </a:solidFill>
                </a:ln>
                <a:solidFill>
                  <a:srgbClr val="8F45C7"/>
                </a:solidFill>
                <a:latin typeface="Old English Text MT" pitchFamily="66" charset="0"/>
              </a:rPr>
            </a:br>
            <a:r>
              <a:rPr lang="en-US" sz="4800" b="1" dirty="0">
                <a:ln w="12700">
                  <a:solidFill>
                    <a:srgbClr val="0070C0"/>
                  </a:solidFill>
                </a:ln>
                <a:solidFill>
                  <a:srgbClr val="8F45C7"/>
                </a:solidFill>
                <a:latin typeface="Old English Text MT" pitchFamily="66" charset="0"/>
              </a:rPr>
              <a:t>      of the Old Testament</a:t>
            </a:r>
            <a:br>
              <a:rPr lang="en-US" sz="4800" b="1" dirty="0">
                <a:ln w="12700">
                  <a:solidFill>
                    <a:srgbClr val="0070C0"/>
                  </a:solidFill>
                </a:ln>
                <a:solidFill>
                  <a:srgbClr val="8F45C7"/>
                </a:solidFill>
                <a:latin typeface="Old English Text MT" pitchFamily="66" charset="0"/>
              </a:rPr>
            </a:br>
            <a:br>
              <a:rPr lang="en-US" sz="4800" b="1" dirty="0">
                <a:ln w="12700">
                  <a:solidFill>
                    <a:srgbClr val="0070C0"/>
                  </a:solidFill>
                </a:ln>
                <a:solidFill>
                  <a:srgbClr val="8F45C7"/>
                </a:solidFill>
                <a:latin typeface="Old English Text MT" pitchFamily="66" charset="0"/>
              </a:rPr>
            </a:br>
            <a:endParaRPr lang="en-US" sz="4800" dirty="0">
              <a:ln>
                <a:solidFill>
                  <a:srgbClr val="0000FF"/>
                </a:solidFill>
              </a:ln>
              <a:solidFill>
                <a:srgbClr val="8F45C7"/>
              </a:solidFill>
            </a:endParaRPr>
          </a:p>
        </p:txBody>
      </p:sp>
      <p:sp>
        <p:nvSpPr>
          <p:cNvPr id="6" name="TextBox 333"/>
          <p:cNvSpPr txBox="1"/>
          <p:nvPr/>
        </p:nvSpPr>
        <p:spPr>
          <a:xfrm rot="16200000">
            <a:off x="5944528" y="2788382"/>
            <a:ext cx="3543301" cy="360042"/>
          </a:xfrm>
          <a:prstGeom prst="rect">
            <a:avLst/>
          </a:prstGeom>
          <a:noFill/>
          <a:effectLst/>
        </p:spPr>
        <p:txBody>
          <a:bodyPr wrap="square" rtlCol="0">
            <a:prstTxWarp prst="textArchUp">
              <a:avLst/>
            </a:prstTxWarp>
            <a:spAutoFit/>
            <a:scene3d>
              <a:camera prst="orthographicFront"/>
              <a:lightRig rig="threePt" dir="t"/>
            </a:scene3d>
            <a:sp3d extrusionH="57150">
              <a:bevelT w="82550" h="38100" prst="coolSlant"/>
            </a:sp3d>
          </a:bodyPr>
          <a:lstStyle/>
          <a:p>
            <a:pPr algn="ctr">
              <a:lnSpc>
                <a:spcPct val="85000"/>
              </a:lnSpc>
            </a:pPr>
            <a:r>
              <a:rPr lang="en-US" sz="2200" b="1" dirty="0">
                <a:solidFill>
                  <a:srgbClr val="C00000"/>
                </a:solidFill>
                <a:latin typeface="Arial Rounded MT Bold" pitchFamily="34" charset="0"/>
                <a:cs typeface="Arial Narrow"/>
              </a:rPr>
              <a:t>Mosheh </a:t>
            </a:r>
            <a:br>
              <a:rPr lang="en-US" sz="2200" b="1" dirty="0">
                <a:solidFill>
                  <a:srgbClr val="C00000"/>
                </a:solidFill>
                <a:latin typeface="Arial Rounded MT Bold" pitchFamily="34" charset="0"/>
                <a:cs typeface="Arial Narrow"/>
              </a:rPr>
            </a:br>
            <a:r>
              <a:rPr lang="en-US" sz="2200" b="1" dirty="0">
                <a:solidFill>
                  <a:srgbClr val="C00000"/>
                </a:solidFill>
                <a:latin typeface="Arial Rounded MT Bold" pitchFamily="34" charset="0"/>
                <a:cs typeface="Arial Narrow"/>
              </a:rPr>
              <a:t>commissioned  to</a:t>
            </a:r>
            <a:br>
              <a:rPr lang="en-US" sz="2200" b="1" dirty="0">
                <a:solidFill>
                  <a:srgbClr val="C00000"/>
                </a:solidFill>
                <a:latin typeface="Arial Rounded MT Bold" pitchFamily="34" charset="0"/>
                <a:cs typeface="Arial Narrow"/>
              </a:rPr>
            </a:br>
            <a:r>
              <a:rPr lang="en-US" sz="2200" b="1" dirty="0">
                <a:solidFill>
                  <a:srgbClr val="C00000"/>
                </a:solidFill>
                <a:latin typeface="Arial Rounded MT Bold" pitchFamily="34" charset="0"/>
                <a:cs typeface="Arial Narrow"/>
              </a:rPr>
              <a:t>lead Israel from Egypt. </a:t>
            </a:r>
          </a:p>
        </p:txBody>
      </p:sp>
      <p:sp>
        <p:nvSpPr>
          <p:cNvPr id="7" name="TextBox 333"/>
          <p:cNvSpPr txBox="1"/>
          <p:nvPr/>
        </p:nvSpPr>
        <p:spPr>
          <a:xfrm rot="16200000">
            <a:off x="5297041" y="2915790"/>
            <a:ext cx="2343152" cy="169170"/>
          </a:xfrm>
          <a:prstGeom prst="rect">
            <a:avLst/>
          </a:prstGeom>
          <a:noFill/>
          <a:effectLst/>
        </p:spPr>
        <p:txBody>
          <a:bodyPr wrap="square" rtlCol="0">
            <a:prstTxWarp prst="textArchUp">
              <a:avLst/>
            </a:prstTxWarp>
            <a:spAutoFit/>
            <a:scene3d>
              <a:camera prst="orthographicFront"/>
              <a:lightRig rig="threePt" dir="t"/>
            </a:scene3d>
            <a:sp3d extrusionH="57150">
              <a:bevelT w="82550" h="38100" prst="coolSlant"/>
            </a:sp3d>
          </a:bodyPr>
          <a:lstStyle/>
          <a:p>
            <a:pPr algn="ctr">
              <a:lnSpc>
                <a:spcPct val="85000"/>
              </a:lnSpc>
            </a:pPr>
            <a:r>
              <a:rPr lang="en-US" sz="2200" b="1" dirty="0" err="1">
                <a:solidFill>
                  <a:srgbClr val="0070C0"/>
                </a:solidFill>
                <a:latin typeface="Arial Rounded MT Bold" pitchFamily="34" charset="0"/>
                <a:cs typeface="Arial Narrow"/>
              </a:rPr>
              <a:t>Mosheh’s</a:t>
            </a:r>
            <a:br>
              <a:rPr lang="en-US" sz="2200" b="1" dirty="0">
                <a:solidFill>
                  <a:srgbClr val="0070C0"/>
                </a:solidFill>
                <a:latin typeface="Arial Rounded MT Bold" pitchFamily="34" charset="0"/>
                <a:cs typeface="Arial Narrow"/>
              </a:rPr>
            </a:br>
            <a:r>
              <a:rPr lang="en-US" sz="2200" b="1" dirty="0">
                <a:solidFill>
                  <a:srgbClr val="0070C0"/>
                </a:solidFill>
                <a:latin typeface="Arial Rounded MT Bold" pitchFamily="34" charset="0"/>
                <a:cs typeface="Arial Narrow"/>
              </a:rPr>
              <a:t> encounter</a:t>
            </a:r>
            <a:br>
              <a:rPr lang="en-US" sz="2200" b="1" dirty="0">
                <a:solidFill>
                  <a:srgbClr val="0070C0"/>
                </a:solidFill>
                <a:latin typeface="Arial Rounded MT Bold" pitchFamily="34" charset="0"/>
                <a:cs typeface="Arial Narrow"/>
              </a:rPr>
            </a:br>
            <a:r>
              <a:rPr lang="en-US" sz="2200" b="1" dirty="0">
                <a:solidFill>
                  <a:srgbClr val="0070C0"/>
                </a:solidFill>
                <a:latin typeface="Arial Rounded MT Bold" pitchFamily="34" charset="0"/>
                <a:cs typeface="Arial Narrow"/>
              </a:rPr>
              <a:t>with Pharaoh.</a:t>
            </a:r>
          </a:p>
        </p:txBody>
      </p:sp>
      <p:sp>
        <p:nvSpPr>
          <p:cNvPr id="8" name="TextBox 333"/>
          <p:cNvSpPr txBox="1"/>
          <p:nvPr/>
        </p:nvSpPr>
        <p:spPr>
          <a:xfrm rot="16200000">
            <a:off x="4387415" y="2892364"/>
            <a:ext cx="1905001" cy="216024"/>
          </a:xfrm>
          <a:prstGeom prst="rect">
            <a:avLst/>
          </a:prstGeom>
          <a:noFill/>
          <a:effectLst/>
        </p:spPr>
        <p:txBody>
          <a:bodyPr wrap="square" rtlCol="0">
            <a:prstTxWarp prst="textArchUp">
              <a:avLst>
                <a:gd name="adj" fmla="val 10642837"/>
              </a:avLst>
            </a:prstTxWarp>
            <a:spAutoFit/>
            <a:scene3d>
              <a:camera prst="orthographicFront"/>
              <a:lightRig rig="threePt" dir="t"/>
            </a:scene3d>
            <a:sp3d extrusionH="57150">
              <a:bevelT w="82550" h="38100" prst="coolSlant"/>
            </a:sp3d>
          </a:bodyPr>
          <a:lstStyle/>
          <a:p>
            <a:pPr algn="ctr">
              <a:lnSpc>
                <a:spcPct val="85000"/>
              </a:lnSpc>
            </a:pPr>
            <a:r>
              <a:rPr lang="en-US" sz="2200" dirty="0">
                <a:solidFill>
                  <a:srgbClr val="000000"/>
                </a:solidFill>
                <a:latin typeface="+mj-lt"/>
                <a:cs typeface="Arial Narrow"/>
              </a:rPr>
              <a:t> </a:t>
            </a:r>
            <a:r>
              <a:rPr lang="en-US" sz="2200" dirty="0">
                <a:solidFill>
                  <a:srgbClr val="7030A0"/>
                </a:solidFill>
                <a:latin typeface="Arial Rounded MT Bold" pitchFamily="34" charset="0"/>
                <a:cs typeface="Arial Narrow"/>
              </a:rPr>
              <a:t>Mosheh </a:t>
            </a:r>
            <a:br>
              <a:rPr lang="en-US" sz="2200" dirty="0">
                <a:solidFill>
                  <a:srgbClr val="7030A0"/>
                </a:solidFill>
                <a:latin typeface="Arial Rounded MT Bold" pitchFamily="34" charset="0"/>
                <a:cs typeface="Arial Narrow"/>
              </a:rPr>
            </a:br>
            <a:r>
              <a:rPr lang="en-US" sz="2200" dirty="0">
                <a:solidFill>
                  <a:srgbClr val="7030A0"/>
                </a:solidFill>
                <a:latin typeface="Arial Rounded MT Bold" pitchFamily="34" charset="0"/>
                <a:cs typeface="Arial Narrow"/>
              </a:rPr>
              <a:t>&amp; the  </a:t>
            </a:r>
            <a:br>
              <a:rPr lang="en-US" sz="2200" dirty="0">
                <a:solidFill>
                  <a:srgbClr val="7030A0"/>
                </a:solidFill>
                <a:latin typeface="Arial Rounded MT Bold" pitchFamily="34" charset="0"/>
                <a:cs typeface="Arial Narrow"/>
              </a:rPr>
            </a:br>
            <a:r>
              <a:rPr lang="en-US" sz="2200" dirty="0">
                <a:solidFill>
                  <a:srgbClr val="7030A0"/>
                </a:solidFill>
                <a:latin typeface="Arial Rounded MT Bold" pitchFamily="34" charset="0"/>
                <a:cs typeface="Arial Narrow"/>
              </a:rPr>
              <a:t>Burning Bush.</a:t>
            </a:r>
          </a:p>
        </p:txBody>
      </p:sp>
      <p:sp>
        <p:nvSpPr>
          <p:cNvPr id="9" name="TextBox 333"/>
          <p:cNvSpPr txBox="1"/>
          <p:nvPr/>
        </p:nvSpPr>
        <p:spPr>
          <a:xfrm>
            <a:off x="3023173" y="2300182"/>
            <a:ext cx="1440160" cy="1141082"/>
          </a:xfrm>
          <a:prstGeom prst="rect">
            <a:avLst/>
          </a:prstGeom>
          <a:noFill/>
          <a:effectLst>
            <a:glow rad="127000">
              <a:srgbClr val="FFFF00">
                <a:alpha val="98000"/>
              </a:srgbClr>
            </a:glow>
          </a:effectLst>
        </p:spPr>
        <p:txBody>
          <a:bodyPr wrap="square" rtlCol="0">
            <a:prstTxWarp prst="textNoShape">
              <a:avLst/>
            </a:prstTxWarp>
            <a:spAutoFit/>
            <a:scene3d>
              <a:camera prst="orthographicFront"/>
              <a:lightRig rig="threePt" dir="t"/>
            </a:scene3d>
            <a:sp3d extrusionH="57150">
              <a:bevelT w="82550" h="38100" prst="coolSlant"/>
            </a:sp3d>
          </a:bodyPr>
          <a:lstStyle/>
          <a:p>
            <a:pPr algn="ctr">
              <a:lnSpc>
                <a:spcPct val="85000"/>
              </a:lnSpc>
            </a:pPr>
            <a:r>
              <a:rPr lang="en-US" i="1" dirty="0">
                <a:solidFill>
                  <a:srgbClr val="FF0000"/>
                </a:solidFill>
                <a:latin typeface="+mj-lt"/>
                <a:cs typeface="Arial Narrow"/>
              </a:rPr>
              <a:t> </a:t>
            </a:r>
            <a:r>
              <a:rPr lang="en-US" sz="2000" b="1" i="1" dirty="0">
                <a:solidFill>
                  <a:srgbClr val="7030A0"/>
                </a:solidFill>
                <a:latin typeface="+mj-lt"/>
                <a:cs typeface="Arial Narrow"/>
              </a:rPr>
              <a:t>Melki-</a:t>
            </a:r>
            <a:r>
              <a:rPr lang="en-US" sz="2000" b="1" i="1" dirty="0" err="1">
                <a:solidFill>
                  <a:srgbClr val="7030A0"/>
                </a:solidFill>
                <a:latin typeface="+mj-lt"/>
                <a:cs typeface="Arial Narrow"/>
              </a:rPr>
              <a:t>Tzedeq</a:t>
            </a:r>
            <a:r>
              <a:rPr lang="en-US" sz="2000" b="1" i="1" dirty="0">
                <a:solidFill>
                  <a:srgbClr val="7030A0"/>
                </a:solidFill>
                <a:latin typeface="+mj-lt"/>
                <a:cs typeface="Arial Narrow"/>
              </a:rPr>
              <a:t> </a:t>
            </a:r>
          </a:p>
          <a:p>
            <a:pPr algn="ctr">
              <a:lnSpc>
                <a:spcPct val="85000"/>
              </a:lnSpc>
            </a:pPr>
            <a:endParaRPr lang="en-US" sz="2000" b="1" i="1" dirty="0">
              <a:solidFill>
                <a:srgbClr val="7030A0"/>
              </a:solidFill>
              <a:latin typeface="+mj-lt"/>
              <a:cs typeface="Arial Narrow"/>
            </a:endParaRPr>
          </a:p>
          <a:p>
            <a:pPr algn="ctr">
              <a:lnSpc>
                <a:spcPct val="85000"/>
              </a:lnSpc>
            </a:pPr>
            <a:r>
              <a:rPr lang="en-US" sz="2000" b="1" i="1" dirty="0">
                <a:solidFill>
                  <a:srgbClr val="7030A0"/>
                </a:solidFill>
                <a:latin typeface="+mj-lt"/>
                <a:cs typeface="Arial Narrow"/>
              </a:rPr>
              <a:t>Priest-hood</a:t>
            </a:r>
          </a:p>
        </p:txBody>
      </p:sp>
      <p:sp>
        <p:nvSpPr>
          <p:cNvPr id="10" name="Content Placeholder 3"/>
          <p:cNvSpPr txBox="1">
            <a:spLocks/>
          </p:cNvSpPr>
          <p:nvPr/>
        </p:nvSpPr>
        <p:spPr>
          <a:xfrm>
            <a:off x="3637052" y="5437240"/>
            <a:ext cx="8135228" cy="129614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t>In one day - at the burning bush - Mosheh’s life changed forever.</a:t>
            </a:r>
          </a:p>
          <a:p>
            <a:pPr marL="0" indent="0" algn="ctr">
              <a:buFont typeface="Arial" panose="020B0604020202020204" pitchFamily="34" charset="0"/>
              <a:buNone/>
            </a:pPr>
            <a:r>
              <a:rPr lang="en-US" sz="2000" dirty="0"/>
              <a:t>The incredible events began in Exodus 3.  Miracles abound in Egypt and </a:t>
            </a:r>
            <a:br>
              <a:rPr lang="en-US" sz="2000" dirty="0"/>
            </a:br>
            <a:r>
              <a:rPr lang="en-US" sz="2000" dirty="0"/>
              <a:t> the Wilderness of Sinai; and also approaching Mt Sinai shortly thereafter.</a:t>
            </a:r>
            <a:br>
              <a:rPr lang="en-US" sz="2000" dirty="0"/>
            </a:br>
            <a:r>
              <a:rPr lang="en-US" sz="2000" dirty="0"/>
              <a:t>Exodus 19-24 are extremely important chapters for this topic of study.</a:t>
            </a:r>
          </a:p>
        </p:txBody>
      </p:sp>
      <p:pic>
        <p:nvPicPr>
          <p:cNvPr id="12" name="Picture 11">
            <a:extLst>
              <a:ext uri="{FF2B5EF4-FFF2-40B4-BE49-F238E27FC236}">
                <a16:creationId xmlns:a16="http://schemas.microsoft.com/office/drawing/2014/main" id="{CA632647-1E75-90A9-81C4-4272E6B5A008}"/>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85653" y="4637800"/>
            <a:ext cx="3985632" cy="2218702"/>
          </a:xfrm>
          <a:prstGeom prst="ellipse">
            <a:avLst/>
          </a:prstGeom>
          <a:ln>
            <a:noFill/>
          </a:ln>
          <a:effectLst>
            <a:softEdge rad="112500"/>
          </a:effectLst>
        </p:spPr>
      </p:pic>
      <p:sp>
        <p:nvSpPr>
          <p:cNvPr id="13" name="Sun 12">
            <a:extLst>
              <a:ext uri="{FF2B5EF4-FFF2-40B4-BE49-F238E27FC236}">
                <a16:creationId xmlns:a16="http://schemas.microsoft.com/office/drawing/2014/main" id="{F7598F01-10C1-0E44-DE2F-9C0327BBFCF0}"/>
              </a:ext>
            </a:extLst>
          </p:cNvPr>
          <p:cNvSpPr/>
          <p:nvPr/>
        </p:nvSpPr>
        <p:spPr>
          <a:xfrm>
            <a:off x="11626727" y="86272"/>
            <a:ext cx="508000" cy="473193"/>
          </a:xfrm>
          <a:prstGeom prst="sun">
            <a:avLst>
              <a:gd name="adj" fmla="val 27118"/>
            </a:avLst>
          </a:prstGeom>
          <a:solidFill>
            <a:schemeClr val="accent4">
              <a:lumMod val="60000"/>
              <a:lumOff val="40000"/>
            </a:schemeClr>
          </a:solidFill>
          <a:ln>
            <a:solidFill>
              <a:schemeClr val="accent2">
                <a:lumMod val="5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43646125"/>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12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circle(in)">
                                      <p:cBhvr>
                                        <p:cTn id="12" dur="125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circle(in)">
                                      <p:cBhvr>
                                        <p:cTn id="17" dur="125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Effect transition="in" filter="barn(inVertical)">
                                      <p:cBhvr>
                                        <p:cTn id="22" dur="1500"/>
                                        <p:tgtEl>
                                          <p:spTgt spid="3">
                                            <p:txEl>
                                              <p:pRg st="0" end="0"/>
                                            </p:txEl>
                                          </p:spTgt>
                                        </p:tgtEl>
                                      </p:cBhvr>
                                    </p:animEffect>
                                  </p:childTnLst>
                                </p:cTn>
                              </p:par>
                            </p:childTnLst>
                          </p:cTn>
                        </p:par>
                        <p:par>
                          <p:cTn id="23" fill="hold">
                            <p:stCondLst>
                              <p:cond delay="1500"/>
                            </p:stCondLst>
                            <p:childTnLst>
                              <p:par>
                                <p:cTn id="24" presetID="16" presetClass="entr" presetSubtype="21" fill="hold" grpId="0" nodeType="afterEffect">
                                  <p:stCondLst>
                                    <p:cond delay="150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barn(inVertical)">
                                      <p:cBhvr>
                                        <p:cTn id="26" dur="1500"/>
                                        <p:tgtEl>
                                          <p:spTgt spid="3">
                                            <p:txEl>
                                              <p:pRg st="1" end="1"/>
                                            </p:txEl>
                                          </p:spTgt>
                                        </p:tgtEl>
                                      </p:cBhvr>
                                    </p:animEffect>
                                  </p:childTnLst>
                                </p:cTn>
                              </p:par>
                            </p:childTnLst>
                          </p:cTn>
                        </p:par>
                        <p:par>
                          <p:cTn id="27" fill="hold">
                            <p:stCondLst>
                              <p:cond delay="4500"/>
                            </p:stCondLst>
                            <p:childTnLst>
                              <p:par>
                                <p:cTn id="28" presetID="16" presetClass="entr" presetSubtype="21" fill="hold" grpId="0" nodeType="afterEffect">
                                  <p:stCondLst>
                                    <p:cond delay="1500"/>
                                  </p:stCondLst>
                                  <p:childTnLst>
                                    <p:set>
                                      <p:cBhvr>
                                        <p:cTn id="29" dur="1" fill="hold">
                                          <p:stCondLst>
                                            <p:cond delay="0"/>
                                          </p:stCondLst>
                                        </p:cTn>
                                        <p:tgtEl>
                                          <p:spTgt spid="3">
                                            <p:txEl>
                                              <p:pRg st="2" end="2"/>
                                            </p:txEl>
                                          </p:spTgt>
                                        </p:tgtEl>
                                        <p:attrNameLst>
                                          <p:attrName>style.visibility</p:attrName>
                                        </p:attrNameLst>
                                      </p:cBhvr>
                                      <p:to>
                                        <p:strVal val="visible"/>
                                      </p:to>
                                    </p:set>
                                    <p:animEffect transition="in" filter="barn(inVertical)">
                                      <p:cBhvr>
                                        <p:cTn id="30" dur="1500"/>
                                        <p:tgtEl>
                                          <p:spTgt spid="3">
                                            <p:txEl>
                                              <p:pRg st="2" end="2"/>
                                            </p:txEl>
                                          </p:spTgt>
                                        </p:tgtEl>
                                      </p:cBhvr>
                                    </p:animEffect>
                                  </p:childTnLst>
                                </p:cTn>
                              </p:par>
                            </p:childTnLst>
                          </p:cTn>
                        </p:par>
                        <p:par>
                          <p:cTn id="31" fill="hold">
                            <p:stCondLst>
                              <p:cond delay="7500"/>
                            </p:stCondLst>
                            <p:childTnLst>
                              <p:par>
                                <p:cTn id="32" presetID="16" presetClass="entr" presetSubtype="21" fill="hold" grpId="0" nodeType="afterEffect">
                                  <p:stCondLst>
                                    <p:cond delay="1500"/>
                                  </p:stCondLst>
                                  <p:childTnLst>
                                    <p:set>
                                      <p:cBhvr>
                                        <p:cTn id="33" dur="1" fill="hold">
                                          <p:stCondLst>
                                            <p:cond delay="0"/>
                                          </p:stCondLst>
                                        </p:cTn>
                                        <p:tgtEl>
                                          <p:spTgt spid="3">
                                            <p:txEl>
                                              <p:pRg st="3" end="3"/>
                                            </p:txEl>
                                          </p:spTgt>
                                        </p:tgtEl>
                                        <p:attrNameLst>
                                          <p:attrName>style.visibility</p:attrName>
                                        </p:attrNameLst>
                                      </p:cBhvr>
                                      <p:to>
                                        <p:strVal val="visible"/>
                                      </p:to>
                                    </p:set>
                                    <p:animEffect transition="in" filter="barn(inVertical)">
                                      <p:cBhvr>
                                        <p:cTn id="34" dur="1500"/>
                                        <p:tgtEl>
                                          <p:spTgt spid="3">
                                            <p:txEl>
                                              <p:pRg st="3" end="3"/>
                                            </p:txEl>
                                          </p:spTgt>
                                        </p:tgtEl>
                                      </p:cBhvr>
                                    </p:animEffect>
                                  </p:childTnLst>
                                </p:cTn>
                              </p:par>
                            </p:childTnLst>
                          </p:cTn>
                        </p:par>
                        <p:par>
                          <p:cTn id="35" fill="hold">
                            <p:stCondLst>
                              <p:cond delay="10500"/>
                            </p:stCondLst>
                            <p:childTnLst>
                              <p:par>
                                <p:cTn id="36" presetID="16" presetClass="entr" presetSubtype="21" fill="hold" grpId="0" nodeType="afterEffect">
                                  <p:stCondLst>
                                    <p:cond delay="1500"/>
                                  </p:stCondLst>
                                  <p:childTnLst>
                                    <p:set>
                                      <p:cBhvr>
                                        <p:cTn id="37" dur="1" fill="hold">
                                          <p:stCondLst>
                                            <p:cond delay="0"/>
                                          </p:stCondLst>
                                        </p:cTn>
                                        <p:tgtEl>
                                          <p:spTgt spid="3">
                                            <p:txEl>
                                              <p:pRg st="4" end="4"/>
                                            </p:txEl>
                                          </p:spTgt>
                                        </p:tgtEl>
                                        <p:attrNameLst>
                                          <p:attrName>style.visibility</p:attrName>
                                        </p:attrNameLst>
                                      </p:cBhvr>
                                      <p:to>
                                        <p:strVal val="visible"/>
                                      </p:to>
                                    </p:set>
                                    <p:animEffect transition="in" filter="barn(inVertical)">
                                      <p:cBhvr>
                                        <p:cTn id="38" dur="1500"/>
                                        <p:tgtEl>
                                          <p:spTgt spid="3">
                                            <p:txEl>
                                              <p:pRg st="4" end="4"/>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1000"/>
                                        <p:tgtEl>
                                          <p:spTgt spid="10"/>
                                        </p:tgtEl>
                                      </p:cBhvr>
                                    </p:animEffect>
                                    <p:anim calcmode="lin" valueType="num">
                                      <p:cBhvr>
                                        <p:cTn id="44" dur="1000" fill="hold"/>
                                        <p:tgtEl>
                                          <p:spTgt spid="10"/>
                                        </p:tgtEl>
                                        <p:attrNameLst>
                                          <p:attrName>ppt_x</p:attrName>
                                        </p:attrNameLst>
                                      </p:cBhvr>
                                      <p:tavLst>
                                        <p:tav tm="0">
                                          <p:val>
                                            <p:strVal val="#ppt_x"/>
                                          </p:val>
                                        </p:tav>
                                        <p:tav tm="100000">
                                          <p:val>
                                            <p:strVal val="#ppt_x"/>
                                          </p:val>
                                        </p:tav>
                                      </p:tavLst>
                                    </p:anim>
                                    <p:anim calcmode="lin" valueType="num">
                                      <p:cBhvr>
                                        <p:cTn id="45" dur="1000" fill="hold"/>
                                        <p:tgtEl>
                                          <p:spTgt spid="10"/>
                                        </p:tgtEl>
                                        <p:attrNameLst>
                                          <p:attrName>ppt_y</p:attrName>
                                        </p:attrNameLst>
                                      </p:cBhvr>
                                      <p:tavLst>
                                        <p:tav tm="0">
                                          <p:val>
                                            <p:strVal val="#ppt_y+.1"/>
                                          </p:val>
                                        </p:tav>
                                        <p:tav tm="100000">
                                          <p:val>
                                            <p:strVal val="#ppt_y"/>
                                          </p:val>
                                        </p:tav>
                                      </p:tavLst>
                                    </p:anim>
                                  </p:childTnLst>
                                </p:cTn>
                              </p:par>
                            </p:childTnLst>
                          </p:cTn>
                        </p:par>
                        <p:par>
                          <p:cTn id="46" fill="hold">
                            <p:stCondLst>
                              <p:cond delay="1000"/>
                            </p:stCondLst>
                            <p:childTnLst>
                              <p:par>
                                <p:cTn id="47" presetID="6" presetClass="entr" presetSubtype="32" fill="hold" nodeType="afterEffect">
                                  <p:stCondLst>
                                    <p:cond delay="500"/>
                                  </p:stCondLst>
                                  <p:childTnLst>
                                    <p:set>
                                      <p:cBhvr>
                                        <p:cTn id="48" dur="1" fill="hold">
                                          <p:stCondLst>
                                            <p:cond delay="0"/>
                                          </p:stCondLst>
                                        </p:cTn>
                                        <p:tgtEl>
                                          <p:spTgt spid="12"/>
                                        </p:tgtEl>
                                        <p:attrNameLst>
                                          <p:attrName>style.visibility</p:attrName>
                                        </p:attrNameLst>
                                      </p:cBhvr>
                                      <p:to>
                                        <p:strVal val="visible"/>
                                      </p:to>
                                    </p:set>
                                    <p:animEffect transition="in" filter="circle(out)">
                                      <p:cBhvr>
                                        <p:cTn id="49"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P spid="7" grpId="0"/>
      <p:bldP spid="8" grpId="0"/>
      <p:bldP spid="10" grpId="0"/>
    </p:bld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a:blip r:embed="rId2">
            <a:extLst>
              <a:ext uri="{BEBA8EAE-BF5A-486C-A8C5-ECC9F3942E4B}">
                <a14:imgProps xmlns:a14="http://schemas.microsoft.com/office/drawing/2010/main">
                  <a14:imgLayer r:embed="rId3">
                    <a14:imgEffect>
                      <a14:artisticCrisscrossEtching/>
                    </a14:imgEffect>
                  </a14:imgLayer>
                </a14:imgProps>
              </a:ext>
            </a:extLst>
          </a:blip>
          <a:tile tx="0" ty="0" sx="100000" sy="100000" flip="none" algn="tl"/>
        </a:blipFill>
        <a:effectLst/>
      </p:bgPr>
    </p:bg>
    <p:spTree>
      <p:nvGrpSpPr>
        <p:cNvPr id="1" name=""/>
        <p:cNvGrpSpPr/>
        <p:nvPr/>
      </p:nvGrpSpPr>
      <p:grpSpPr>
        <a:xfrm>
          <a:off x="0" y="0"/>
          <a:ext cx="0" cy="0"/>
          <a:chOff x="0" y="0"/>
          <a:chExt cx="0" cy="0"/>
        </a:xfrm>
      </p:grpSpPr>
      <p:sp>
        <p:nvSpPr>
          <p:cNvPr id="20" name="Slide Number Placeholder 1"/>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85F3E72-97D8-4E0E-8DB2-A67F030E614A}" type="slidenum">
              <a:rPr lang="en-US" smtClean="0">
                <a:solidFill>
                  <a:schemeClr val="tx1"/>
                </a:solidFill>
              </a:rPr>
              <a:pPr/>
              <a:t>52</a:t>
            </a:fld>
            <a:endParaRPr lang="en-US" dirty="0">
              <a:solidFill>
                <a:schemeClr val="tx1"/>
              </a:solidFill>
            </a:endParaRPr>
          </a:p>
        </p:txBody>
      </p:sp>
      <p:pic>
        <p:nvPicPr>
          <p:cNvPr id="3" name="Picture 2" descr="C:\Users\Rae\Desktop\Moses burning bush 4.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07368" y="1412776"/>
            <a:ext cx="3810001" cy="5041900"/>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4" name="Subtitle 2"/>
          <p:cNvSpPr txBox="1">
            <a:spLocks/>
          </p:cNvSpPr>
          <p:nvPr/>
        </p:nvSpPr>
        <p:spPr>
          <a:xfrm>
            <a:off x="407368" y="219000"/>
            <a:ext cx="11305256" cy="977752"/>
          </a:xfrm>
          <a:prstGeom prst="homePlate">
            <a:avLst>
              <a:gd name="adj" fmla="val 18681"/>
            </a:avLst>
          </a:prstGeom>
          <a:blipFill dpi="0" rotWithShape="1">
            <a:blip r:embed="rId5">
              <a:extLst>
                <a:ext uri="{28A0092B-C50C-407E-A947-70E740481C1C}">
                  <a14:useLocalDpi xmlns:a14="http://schemas.microsoft.com/office/drawing/2010/main"/>
                </a:ext>
              </a:extLst>
            </a:blip>
            <a:srcRect/>
            <a:stretch>
              <a:fillRect/>
            </a:stretch>
          </a:blipFill>
          <a:ln w="57150">
            <a:solidFill>
              <a:srgbClr val="FF00FF"/>
            </a:solidFill>
          </a:ln>
          <a:scene3d>
            <a:camera prst="orthographicFront"/>
            <a:lightRig rig="threePt" dir="t"/>
          </a:scene3d>
          <a:sp3d>
            <a:bevelT w="165100" prst="coolSlant"/>
          </a:sp3d>
        </p:spPr>
        <p:txBody>
          <a:bodyPr vert="horz" lIns="91440" tIns="45720" rIns="91440" bIns="45720" rtlCol="0" anchor="ctr">
            <a:noAutofit/>
            <a:sp3d extrusionH="57150">
              <a:bevelT w="38100" h="38100" prst="convex"/>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5400" b="1" spc="50" dirty="0" err="1">
                <a:ln w="12700" cmpd="sng">
                  <a:solidFill>
                    <a:schemeClr val="accent6">
                      <a:satMod val="120000"/>
                      <a:shade val="80000"/>
                    </a:schemeClr>
                  </a:solidFill>
                  <a:prstDash val="solid"/>
                </a:ln>
                <a:solidFill>
                  <a:srgbClr val="8F45C7"/>
                </a:solidFill>
                <a:effectLst>
                  <a:glow rad="101600">
                    <a:schemeClr val="accent4">
                      <a:lumMod val="20000"/>
                      <a:lumOff val="80000"/>
                      <a:alpha val="94000"/>
                    </a:schemeClr>
                  </a:glow>
                </a:effectLst>
              </a:rPr>
              <a:t>Mosheh’s</a:t>
            </a:r>
            <a:r>
              <a:rPr lang="en-US" sz="5400" b="1" spc="50" dirty="0">
                <a:ln w="12700" cmpd="sng">
                  <a:solidFill>
                    <a:schemeClr val="accent6">
                      <a:satMod val="120000"/>
                      <a:shade val="80000"/>
                    </a:schemeClr>
                  </a:solidFill>
                  <a:prstDash val="solid"/>
                </a:ln>
                <a:solidFill>
                  <a:srgbClr val="8F45C7"/>
                </a:solidFill>
                <a:effectLst>
                  <a:glow rad="101600">
                    <a:schemeClr val="accent4">
                      <a:lumMod val="20000"/>
                      <a:lumOff val="80000"/>
                      <a:alpha val="94000"/>
                    </a:schemeClr>
                  </a:glow>
                </a:effectLst>
              </a:rPr>
              <a:t> 1</a:t>
            </a:r>
            <a:r>
              <a:rPr lang="en-US" sz="5400" b="1" spc="50" baseline="30000" dirty="0">
                <a:ln w="12700" cmpd="sng">
                  <a:solidFill>
                    <a:schemeClr val="accent6">
                      <a:satMod val="120000"/>
                      <a:shade val="80000"/>
                    </a:schemeClr>
                  </a:solidFill>
                  <a:prstDash val="solid"/>
                </a:ln>
                <a:solidFill>
                  <a:srgbClr val="8F45C7"/>
                </a:solidFill>
                <a:effectLst>
                  <a:glow rad="101600">
                    <a:schemeClr val="accent4">
                      <a:lumMod val="20000"/>
                      <a:lumOff val="80000"/>
                      <a:alpha val="94000"/>
                    </a:schemeClr>
                  </a:glow>
                </a:effectLst>
              </a:rPr>
              <a:t>st</a:t>
            </a:r>
            <a:r>
              <a:rPr lang="en-US" sz="5400" b="1" spc="50" dirty="0">
                <a:ln w="12700" cmpd="sng">
                  <a:solidFill>
                    <a:schemeClr val="accent6">
                      <a:satMod val="120000"/>
                      <a:shade val="80000"/>
                    </a:schemeClr>
                  </a:solidFill>
                  <a:prstDash val="solid"/>
                </a:ln>
                <a:solidFill>
                  <a:srgbClr val="8F45C7"/>
                </a:solidFill>
                <a:effectLst>
                  <a:glow rad="101600">
                    <a:schemeClr val="accent4">
                      <a:lumMod val="20000"/>
                      <a:lumOff val="80000"/>
                      <a:alpha val="94000"/>
                    </a:schemeClr>
                  </a:glow>
                </a:effectLst>
              </a:rPr>
              <a:t> Encounter at Mt Sinai</a:t>
            </a:r>
          </a:p>
        </p:txBody>
      </p:sp>
      <p:sp>
        <p:nvSpPr>
          <p:cNvPr id="5" name="TextBox 4"/>
          <p:cNvSpPr txBox="1"/>
          <p:nvPr/>
        </p:nvSpPr>
        <p:spPr>
          <a:xfrm>
            <a:off x="4439816" y="1412776"/>
            <a:ext cx="7416824" cy="4893647"/>
          </a:xfrm>
          <a:prstGeom prst="rect">
            <a:avLst/>
          </a:prstGeom>
          <a:noFill/>
        </p:spPr>
        <p:txBody>
          <a:bodyPr wrap="square" rtlCol="0">
            <a:spAutoFit/>
          </a:bodyPr>
          <a:lstStyle/>
          <a:p>
            <a:r>
              <a:rPr lang="en-US" sz="2000" b="1" dirty="0">
                <a:ln>
                  <a:solidFill>
                    <a:srgbClr val="002060"/>
                  </a:solidFill>
                </a:ln>
                <a:solidFill>
                  <a:srgbClr val="7030A0"/>
                </a:solidFill>
              </a:rPr>
              <a:t>Background Information for Mosheh:  </a:t>
            </a:r>
            <a:r>
              <a:rPr lang="en-US" sz="2000" dirty="0"/>
              <a:t>(All dates are approximates.)</a:t>
            </a:r>
          </a:p>
          <a:p>
            <a:pPr marL="342900" indent="-342900">
              <a:buAutoNum type="arabicPeriod"/>
            </a:pPr>
            <a:r>
              <a:rPr lang="en-US" sz="2000" dirty="0"/>
              <a:t>~</a:t>
            </a:r>
            <a:r>
              <a:rPr lang="en-US" sz="2000" b="1" u="sng" dirty="0"/>
              <a:t>1571</a:t>
            </a:r>
            <a:r>
              <a:rPr lang="en-US" sz="2000" dirty="0"/>
              <a:t> BC of </a:t>
            </a:r>
            <a:r>
              <a:rPr lang="en-US" sz="2000" b="1" dirty="0">
                <a:solidFill>
                  <a:srgbClr val="7030A0"/>
                </a:solidFill>
              </a:rPr>
              <a:t>Exo 2:</a:t>
            </a:r>
            <a:r>
              <a:rPr lang="en-US" sz="2000" dirty="0"/>
              <a:t>  Mosheh was born to Levi's grandson, Amram, the son of </a:t>
            </a:r>
            <a:r>
              <a:rPr lang="en-US" sz="2000" dirty="0" err="1"/>
              <a:t>Kehot</a:t>
            </a:r>
            <a:r>
              <a:rPr lang="en-US" sz="2000" dirty="0"/>
              <a:t>.  His wife, Jochebed [also of the tribe of Levi] bore him three children – Miriam, Aharon and Mosheh.  </a:t>
            </a:r>
            <a:br>
              <a:rPr lang="en-US" sz="2000" dirty="0"/>
            </a:br>
            <a:r>
              <a:rPr lang="en-US" sz="2000" dirty="0" err="1"/>
              <a:t>Aharon</a:t>
            </a:r>
            <a:r>
              <a:rPr lang="en-US" sz="2000" dirty="0"/>
              <a:t> was older by three years.  </a:t>
            </a:r>
            <a:br>
              <a:rPr lang="en-US" sz="2000" dirty="0"/>
            </a:br>
            <a:r>
              <a:rPr lang="en-US" sz="2000" dirty="0"/>
              <a:t>Do take note that Mosheh is the “2</a:t>
            </a:r>
            <a:r>
              <a:rPr lang="en-US" sz="2000" baseline="30000" dirty="0"/>
              <a:t>nd</a:t>
            </a:r>
            <a:r>
              <a:rPr lang="en-US" sz="2000" dirty="0"/>
              <a:t> born” son, and not the first.</a:t>
            </a:r>
          </a:p>
          <a:p>
            <a:pPr marL="342900" indent="-342900">
              <a:buAutoNum type="arabicPeriod"/>
            </a:pPr>
            <a:r>
              <a:rPr lang="en-US" sz="2400" dirty="0"/>
              <a:t>~</a:t>
            </a:r>
            <a:r>
              <a:rPr lang="en-US" sz="2400" b="1" u="sng" dirty="0"/>
              <a:t>1531</a:t>
            </a:r>
            <a:r>
              <a:rPr lang="en-US" sz="2400" dirty="0"/>
              <a:t> BC of </a:t>
            </a:r>
            <a:r>
              <a:rPr lang="en-US" sz="2400" b="1" dirty="0">
                <a:solidFill>
                  <a:srgbClr val="7030A0"/>
                </a:solidFill>
              </a:rPr>
              <a:t>Exo 3 &amp; Acts 7:  </a:t>
            </a:r>
            <a:r>
              <a:rPr lang="en-US" sz="2000" dirty="0"/>
              <a:t>At age 40, Mosheh flees Egypt.</a:t>
            </a:r>
            <a:endParaRPr lang="en-US" sz="2400" dirty="0"/>
          </a:p>
          <a:p>
            <a:pPr marL="342900" indent="-342900">
              <a:buFontTx/>
              <a:buAutoNum type="arabicPeriod"/>
            </a:pPr>
            <a:r>
              <a:rPr lang="en-US" sz="2400" dirty="0"/>
              <a:t>~</a:t>
            </a:r>
            <a:r>
              <a:rPr lang="en-US" sz="2400" b="1" u="sng" dirty="0"/>
              <a:t>1491</a:t>
            </a:r>
            <a:r>
              <a:rPr lang="en-US" sz="2400" dirty="0"/>
              <a:t> BC of </a:t>
            </a:r>
            <a:r>
              <a:rPr lang="en-US" sz="2400" b="1" dirty="0" err="1">
                <a:solidFill>
                  <a:srgbClr val="7030A0"/>
                </a:solidFill>
              </a:rPr>
              <a:t>Exo</a:t>
            </a:r>
            <a:r>
              <a:rPr lang="en-US" sz="2400" b="1" dirty="0">
                <a:solidFill>
                  <a:srgbClr val="7030A0"/>
                </a:solidFill>
              </a:rPr>
              <a:t> 7 &amp; Acts 7: </a:t>
            </a:r>
            <a:r>
              <a:rPr lang="en-US" sz="2400" dirty="0">
                <a:solidFill>
                  <a:srgbClr val="7030A0"/>
                </a:solidFill>
              </a:rPr>
              <a:t> </a:t>
            </a:r>
            <a:r>
              <a:rPr lang="en-US" sz="2400" dirty="0"/>
              <a:t>At age 80, Mosheh is called to be Israel’s leader.  </a:t>
            </a:r>
            <a:r>
              <a:rPr lang="en-US" sz="2400" b="1" dirty="0">
                <a:solidFill>
                  <a:srgbClr val="7030A0"/>
                </a:solidFill>
              </a:rPr>
              <a:t>Exodus 3 begins the story.</a:t>
            </a:r>
            <a:br>
              <a:rPr lang="en-US" sz="2400" b="1" dirty="0">
                <a:solidFill>
                  <a:srgbClr val="7030A0"/>
                </a:solidFill>
              </a:rPr>
            </a:br>
            <a:r>
              <a:rPr lang="en-US" sz="2000" dirty="0"/>
              <a:t>Mosheh’s attention is drawn to a burning bush that is not consumed [</a:t>
            </a:r>
            <a:r>
              <a:rPr lang="en-US" dirty="0">
                <a:effectLst>
                  <a:glow rad="228600">
                    <a:schemeClr val="accent4">
                      <a:satMod val="175000"/>
                      <a:alpha val="40000"/>
                    </a:schemeClr>
                  </a:glow>
                </a:effectLst>
              </a:rPr>
              <a:t>1</a:t>
            </a:r>
            <a:r>
              <a:rPr lang="en-US" baseline="30000" dirty="0">
                <a:effectLst>
                  <a:glow rad="228600">
                    <a:schemeClr val="accent4">
                      <a:satMod val="175000"/>
                      <a:alpha val="40000"/>
                    </a:schemeClr>
                  </a:glow>
                </a:effectLst>
              </a:rPr>
              <a:t>st</a:t>
            </a:r>
            <a:r>
              <a:rPr lang="en-US" dirty="0">
                <a:effectLst>
                  <a:glow rad="228600">
                    <a:schemeClr val="accent4">
                      <a:satMod val="175000"/>
                      <a:alpha val="40000"/>
                    </a:schemeClr>
                  </a:glow>
                </a:effectLst>
              </a:rPr>
              <a:t> encounter at Mt Sinai].</a:t>
            </a:r>
            <a:r>
              <a:rPr lang="en-US" sz="2000" dirty="0"/>
              <a:t>  </a:t>
            </a:r>
            <a:r>
              <a:rPr lang="en-US" sz="2000" b="1" dirty="0">
                <a:ln>
                  <a:solidFill>
                    <a:srgbClr val="002060"/>
                  </a:solidFill>
                </a:ln>
                <a:solidFill>
                  <a:srgbClr val="0070C0"/>
                </a:solidFill>
              </a:rPr>
              <a:t>Yahuah</a:t>
            </a:r>
            <a:r>
              <a:rPr lang="en-US" sz="2000" dirty="0"/>
              <a:t> uses this opportunity to inform Mosheh He has a very special mission for him.  </a:t>
            </a:r>
            <a:r>
              <a:rPr lang="en-US" sz="2000" b="1" dirty="0">
                <a:solidFill>
                  <a:srgbClr val="7030A0"/>
                </a:solidFill>
              </a:rPr>
              <a:t>Mosheh is chosen to be the one to deliver Israel from Egyptian bondage – Aharon will be a mouthpiece,</a:t>
            </a:r>
            <a:r>
              <a:rPr lang="en-US" sz="2000" b="1" dirty="0">
                <a:solidFill>
                  <a:srgbClr val="0070C0"/>
                </a:solidFill>
              </a:rPr>
              <a:t> </a:t>
            </a:r>
            <a:r>
              <a:rPr lang="en-US" sz="2000" b="1" u="sng" dirty="0">
                <a:solidFill>
                  <a:srgbClr val="7030A0"/>
                </a:solidFill>
              </a:rPr>
              <a:t>but in ever</a:t>
            </a:r>
            <a:r>
              <a:rPr lang="en-US" sz="2000" b="1" dirty="0">
                <a:solidFill>
                  <a:srgbClr val="7030A0"/>
                </a:solidFill>
              </a:rPr>
              <a:t>y </a:t>
            </a:r>
            <a:r>
              <a:rPr lang="en-US" sz="2000" b="1" u="sng" dirty="0">
                <a:solidFill>
                  <a:srgbClr val="7030A0"/>
                </a:solidFill>
              </a:rPr>
              <a:t>other detail</a:t>
            </a:r>
            <a:r>
              <a:rPr lang="en-US" sz="2000" b="1" dirty="0">
                <a:solidFill>
                  <a:srgbClr val="7030A0"/>
                </a:solidFill>
              </a:rPr>
              <a:t>, </a:t>
            </a:r>
            <a:r>
              <a:rPr lang="en-US" sz="2000" b="1" u="sng" dirty="0">
                <a:ln>
                  <a:solidFill>
                    <a:srgbClr val="002060"/>
                  </a:solidFill>
                </a:ln>
                <a:solidFill>
                  <a:srgbClr val="0070C0"/>
                </a:solidFill>
              </a:rPr>
              <a:t>Yahuah</a:t>
            </a:r>
            <a:r>
              <a:rPr lang="en-US" sz="2000" b="1" u="sng" dirty="0">
                <a:solidFill>
                  <a:srgbClr val="0070C0"/>
                </a:solidFill>
              </a:rPr>
              <a:t> </a:t>
            </a:r>
            <a:r>
              <a:rPr lang="en-US" sz="2000" b="1" u="sng" dirty="0">
                <a:solidFill>
                  <a:srgbClr val="7030A0"/>
                </a:solidFill>
              </a:rPr>
              <a:t>will work with Mosheh</a:t>
            </a:r>
            <a:r>
              <a:rPr lang="en-US" sz="2000" b="1" dirty="0">
                <a:solidFill>
                  <a:srgbClr val="7030A0"/>
                </a:solidFill>
              </a:rPr>
              <a:t> </a:t>
            </a:r>
            <a:r>
              <a:rPr lang="en-US" sz="2000" b="1" dirty="0">
                <a:solidFill>
                  <a:srgbClr val="0070C0"/>
                </a:solidFill>
              </a:rPr>
              <a:t>– as the “</a:t>
            </a:r>
            <a:r>
              <a:rPr lang="en-US" sz="2000" b="1" dirty="0">
                <a:solidFill>
                  <a:srgbClr val="7030A0"/>
                </a:solidFill>
              </a:rPr>
              <a:t>mediator</a:t>
            </a:r>
            <a:r>
              <a:rPr lang="en-US" sz="2000" b="1" dirty="0">
                <a:solidFill>
                  <a:srgbClr val="0070C0"/>
                </a:solidFill>
              </a:rPr>
              <a:t>” and “</a:t>
            </a:r>
            <a:r>
              <a:rPr lang="en-US" sz="2000" b="1" dirty="0">
                <a:solidFill>
                  <a:srgbClr val="7030A0"/>
                </a:solidFill>
              </a:rPr>
              <a:t>deliverer.</a:t>
            </a:r>
            <a:r>
              <a:rPr lang="en-US" sz="2000" b="1" dirty="0">
                <a:solidFill>
                  <a:srgbClr val="0070C0"/>
                </a:solidFill>
              </a:rPr>
              <a:t>”</a:t>
            </a:r>
            <a:endParaRPr lang="en-US" sz="2000" dirty="0"/>
          </a:p>
        </p:txBody>
      </p:sp>
      <p:sp>
        <p:nvSpPr>
          <p:cNvPr id="6" name="Rectangle 5"/>
          <p:cNvSpPr/>
          <p:nvPr/>
        </p:nvSpPr>
        <p:spPr>
          <a:xfrm>
            <a:off x="450179" y="5755903"/>
            <a:ext cx="3629597" cy="769441"/>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4400" b="1" cap="none" spc="150" dirty="0">
                <a:ln w="11430"/>
                <a:solidFill>
                  <a:srgbClr val="F8F8F8"/>
                </a:solidFill>
                <a:effectLst>
                  <a:outerShdw blurRad="25400" algn="tl" rotWithShape="0">
                    <a:srgbClr val="000000">
                      <a:alpha val="43000"/>
                    </a:srgbClr>
                  </a:outerShdw>
                </a:effectLst>
              </a:rPr>
              <a:t>~1491 BC</a:t>
            </a:r>
          </a:p>
        </p:txBody>
      </p:sp>
    </p:spTree>
    <p:extLst>
      <p:ext uri="{BB962C8B-B14F-4D97-AF65-F5344CB8AC3E}">
        <p14:creationId xmlns:p14="http://schemas.microsoft.com/office/powerpoint/2010/main" val="2417801859"/>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Effect transition="in" filter="fade">
                                      <p:cBhvr>
                                        <p:cTn id="7" dur="1000"/>
                                        <p:tgtEl>
                                          <p:spTgt spid="5">
                                            <p:txEl>
                                              <p:pRg st="3" end="3"/>
                                            </p:txEl>
                                          </p:spTgt>
                                        </p:tgtEl>
                                      </p:cBhvr>
                                    </p:animEffect>
                                    <p:anim calcmode="lin" valueType="num">
                                      <p:cBhvr>
                                        <p:cTn id="8"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gradFill flip="none" rotWithShape="1">
          <a:gsLst>
            <a:gs pos="21000">
              <a:srgbClr val="DCBB6C"/>
            </a:gs>
            <a:gs pos="3000">
              <a:srgbClr val="FBE4AE"/>
            </a:gs>
            <a:gs pos="66000">
              <a:srgbClr val="FBE4AE"/>
            </a:gs>
            <a:gs pos="23000">
              <a:srgbClr val="A28949"/>
            </a:gs>
            <a:gs pos="22000">
              <a:srgbClr val="FAE3B7"/>
            </a:gs>
          </a:gsLst>
          <a:lin ang="5400000" scaled="1"/>
          <a:tileRect/>
        </a:gradFill>
        <a:effectLst/>
      </p:bgPr>
    </p:bg>
    <p:spTree>
      <p:nvGrpSpPr>
        <p:cNvPr id="1" name=""/>
        <p:cNvGrpSpPr/>
        <p:nvPr/>
      </p:nvGrpSpPr>
      <p:grpSpPr>
        <a:xfrm>
          <a:off x="0" y="0"/>
          <a:ext cx="0" cy="0"/>
          <a:chOff x="0" y="0"/>
          <a:chExt cx="0" cy="0"/>
        </a:xfrm>
      </p:grpSpPr>
      <p:sp>
        <p:nvSpPr>
          <p:cNvPr id="20" name="Slide Number Placeholder 1"/>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85F3E72-97D8-4E0E-8DB2-A67F030E614A}" type="slidenum">
              <a:rPr lang="en-US" smtClean="0">
                <a:solidFill>
                  <a:schemeClr val="tx1"/>
                </a:solidFill>
              </a:rPr>
              <a:pPr/>
              <a:t>53</a:t>
            </a:fld>
            <a:endParaRPr lang="en-US" dirty="0">
              <a:solidFill>
                <a:schemeClr val="tx1"/>
              </a:solidFill>
            </a:endParaRPr>
          </a:p>
        </p:txBody>
      </p:sp>
      <p:sp>
        <p:nvSpPr>
          <p:cNvPr id="3" name="Subtitle 2"/>
          <p:cNvSpPr txBox="1">
            <a:spLocks/>
          </p:cNvSpPr>
          <p:nvPr/>
        </p:nvSpPr>
        <p:spPr>
          <a:xfrm>
            <a:off x="570788" y="260648"/>
            <a:ext cx="11116320" cy="1114912"/>
          </a:xfrm>
          <a:prstGeom prst="homePlate">
            <a:avLst>
              <a:gd name="adj" fmla="val 18681"/>
            </a:avLst>
          </a:prstGeom>
          <a:blipFill dpi="0" rotWithShape="1">
            <a:blip r:embed="rId3" cstate="print">
              <a:extLst>
                <a:ext uri="{28A0092B-C50C-407E-A947-70E740481C1C}">
                  <a14:useLocalDpi xmlns:a14="http://schemas.microsoft.com/office/drawing/2010/main"/>
                </a:ext>
              </a:extLst>
            </a:blip>
            <a:srcRect/>
            <a:stretch>
              <a:fillRect/>
            </a:stretch>
          </a:blipFill>
          <a:ln w="5715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lIns="91440" tIns="45720" rIns="91440" bIns="45720" rtlCol="0" anchor="ctr">
            <a:noAutofit/>
            <a:sp3d extrusionH="57150">
              <a:bevelT w="38100" h="38100" prst="convex"/>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4400" b="1" spc="50" dirty="0">
                <a:ln w="12700" cmpd="sng">
                  <a:solidFill>
                    <a:schemeClr val="accent6">
                      <a:satMod val="120000"/>
                      <a:shade val="80000"/>
                    </a:schemeClr>
                  </a:solidFill>
                  <a:prstDash val="solid"/>
                </a:ln>
                <a:solidFill>
                  <a:srgbClr val="8F45C7"/>
                </a:solidFill>
                <a:effectLst>
                  <a:glow rad="101600">
                    <a:schemeClr val="accent4">
                      <a:lumMod val="20000"/>
                      <a:lumOff val="80000"/>
                      <a:alpha val="94000"/>
                    </a:schemeClr>
                  </a:glow>
                </a:effectLst>
              </a:rPr>
              <a:t>Component’s of a Blood-ratified Covenant </a:t>
            </a:r>
            <a:endParaRPr lang="en-US" sz="4200" b="1" spc="50" dirty="0">
              <a:ln w="12700" cmpd="sng">
                <a:solidFill>
                  <a:schemeClr val="accent6">
                    <a:satMod val="120000"/>
                    <a:shade val="80000"/>
                  </a:schemeClr>
                </a:solidFill>
                <a:prstDash val="solid"/>
              </a:ln>
              <a:solidFill>
                <a:srgbClr val="8F45C7"/>
              </a:solidFill>
              <a:effectLst>
                <a:glow rad="101600">
                  <a:schemeClr val="accent4">
                    <a:lumMod val="20000"/>
                    <a:lumOff val="80000"/>
                    <a:alpha val="94000"/>
                  </a:schemeClr>
                </a:glow>
              </a:effectLst>
            </a:endParaRPr>
          </a:p>
        </p:txBody>
      </p:sp>
      <p:pic>
        <p:nvPicPr>
          <p:cNvPr id="4" name="Picture 3" descr="F:\Art on Desktop - 1\Bible Characters\moses 2.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91344" y="4586514"/>
            <a:ext cx="2040815" cy="204081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
        <p:nvSpPr>
          <p:cNvPr id="7" name="Content Placeholder 1"/>
          <p:cNvSpPr>
            <a:spLocks noGrp="1"/>
          </p:cNvSpPr>
          <p:nvPr>
            <p:ph sz="half" idx="2"/>
          </p:nvPr>
        </p:nvSpPr>
        <p:spPr>
          <a:xfrm>
            <a:off x="570788" y="1282300"/>
            <a:ext cx="11379201" cy="5393137"/>
          </a:xfrm>
        </p:spPr>
        <p:txBody>
          <a:bodyPr anchor="ctr">
            <a:noAutofit/>
            <a:scene3d>
              <a:camera prst="orthographicFront"/>
              <a:lightRig rig="threePt" dir="t"/>
            </a:scene3d>
            <a:sp3d extrusionH="57150">
              <a:bevelT w="82550" h="38100" prst="coolSlant"/>
            </a:sp3d>
          </a:bodyPr>
          <a:lstStyle/>
          <a:p>
            <a:pPr marL="0" indent="0">
              <a:buNone/>
            </a:pPr>
            <a:r>
              <a:rPr lang="en-CA" sz="3600" dirty="0">
                <a:ln w="19050">
                  <a:solidFill>
                    <a:srgbClr val="0000FF"/>
                  </a:solidFill>
                </a:ln>
                <a:effectLst>
                  <a:glow rad="88900">
                    <a:srgbClr val="FFFF00"/>
                  </a:glow>
                </a:effectLst>
              </a:rPr>
              <a:t>The narrative and commands between Exo 19:1 to 24:11 </a:t>
            </a:r>
            <a:br>
              <a:rPr lang="en-CA" sz="3600" dirty="0">
                <a:ln w="19050">
                  <a:solidFill>
                    <a:srgbClr val="0000FF"/>
                  </a:solidFill>
                </a:ln>
                <a:effectLst>
                  <a:glow rad="88900">
                    <a:srgbClr val="FFFF00"/>
                  </a:glow>
                </a:effectLst>
              </a:rPr>
            </a:br>
            <a:r>
              <a:rPr lang="en-CA" sz="3600" dirty="0">
                <a:ln w="19050">
                  <a:solidFill>
                    <a:srgbClr val="0000FF"/>
                  </a:solidFill>
                </a:ln>
                <a:effectLst>
                  <a:glow rad="88900">
                    <a:srgbClr val="FFFF00"/>
                  </a:glow>
                </a:effectLst>
              </a:rPr>
              <a:t>   will include very pertinent information on the </a:t>
            </a:r>
            <a:br>
              <a:rPr lang="en-CA" sz="3600" dirty="0">
                <a:ln w="19050">
                  <a:solidFill>
                    <a:srgbClr val="0000FF"/>
                  </a:solidFill>
                </a:ln>
                <a:effectLst>
                  <a:glow rad="127000">
                    <a:srgbClr val="FFFF00"/>
                  </a:glow>
                </a:effectLst>
              </a:rPr>
            </a:br>
            <a:r>
              <a:rPr lang="en-CA" sz="3600" dirty="0">
                <a:ln w="19050">
                  <a:solidFill>
                    <a:srgbClr val="0000FF"/>
                  </a:solidFill>
                </a:ln>
                <a:effectLst>
                  <a:glow rad="127000">
                    <a:srgbClr val="FFFF00"/>
                  </a:glow>
                </a:effectLst>
              </a:rPr>
              <a:t>      </a:t>
            </a:r>
            <a:r>
              <a:rPr lang="en-CA" sz="3600" dirty="0">
                <a:ln w="19050">
                  <a:solidFill>
                    <a:srgbClr val="0000FF"/>
                  </a:solidFill>
                </a:ln>
                <a:solidFill>
                  <a:srgbClr val="00FF99"/>
                </a:solidFill>
                <a:effectLst>
                  <a:glow rad="127000">
                    <a:srgbClr val="00FF99"/>
                  </a:glow>
                </a:effectLst>
              </a:rPr>
              <a:t>4</a:t>
            </a:r>
            <a:r>
              <a:rPr lang="en-CA" sz="3600" dirty="0">
                <a:ln w="19050">
                  <a:solidFill>
                    <a:srgbClr val="0000FF"/>
                  </a:solidFill>
                </a:ln>
                <a:effectLst>
                  <a:glow rad="127000">
                    <a:srgbClr val="00FF99"/>
                  </a:glow>
                </a:effectLst>
              </a:rPr>
              <a:t> components </a:t>
            </a:r>
            <a:r>
              <a:rPr lang="en-CA" sz="3600" dirty="0">
                <a:ln w="19050">
                  <a:solidFill>
                    <a:srgbClr val="0000FF"/>
                  </a:solidFill>
                </a:ln>
                <a:effectLst>
                  <a:glow rad="88900">
                    <a:srgbClr val="FFFF00"/>
                  </a:glow>
                </a:effectLst>
              </a:rPr>
              <a:t>that formulate an </a:t>
            </a:r>
            <a:br>
              <a:rPr lang="en-CA" sz="3600" dirty="0">
                <a:ln w="19050">
                  <a:solidFill>
                    <a:srgbClr val="0000FF"/>
                  </a:solidFill>
                </a:ln>
                <a:effectLst>
                  <a:glow rad="88900">
                    <a:srgbClr val="FFFF00"/>
                  </a:glow>
                </a:effectLst>
              </a:rPr>
            </a:br>
            <a:r>
              <a:rPr lang="en-CA" sz="3600" dirty="0">
                <a:ln w="19050">
                  <a:solidFill>
                    <a:srgbClr val="0000FF"/>
                  </a:solidFill>
                </a:ln>
                <a:effectLst>
                  <a:glow rad="88900">
                    <a:srgbClr val="FFFF00"/>
                  </a:glow>
                </a:effectLst>
              </a:rPr>
              <a:t>         everlasting covenant with </a:t>
            </a:r>
            <a:r>
              <a:rPr lang="en-CA" sz="3600" b="1" dirty="0">
                <a:ln w="19050">
                  <a:solidFill>
                    <a:srgbClr val="0000FF"/>
                  </a:solidFill>
                </a:ln>
                <a:solidFill>
                  <a:srgbClr val="0070C0"/>
                </a:solidFill>
                <a:effectLst>
                  <a:glow rad="88900">
                    <a:srgbClr val="FFFF00"/>
                  </a:glow>
                </a:effectLst>
              </a:rPr>
              <a:t>Yahuah</a:t>
            </a:r>
            <a:r>
              <a:rPr lang="en-CA" sz="3600" dirty="0">
                <a:ln w="19050">
                  <a:solidFill>
                    <a:srgbClr val="0000FF"/>
                  </a:solidFill>
                </a:ln>
                <a:effectLst>
                  <a:glow rad="88900">
                    <a:srgbClr val="FFFF00"/>
                  </a:glow>
                </a:effectLst>
              </a:rPr>
              <a:t> </a:t>
            </a:r>
            <a:br>
              <a:rPr lang="en-CA" sz="3600" dirty="0">
                <a:ln w="19050">
                  <a:solidFill>
                    <a:srgbClr val="0000FF"/>
                  </a:solidFill>
                </a:ln>
                <a:effectLst>
                  <a:glow rad="127000">
                    <a:srgbClr val="FFFF00"/>
                  </a:glow>
                </a:effectLst>
              </a:rPr>
            </a:br>
            <a:r>
              <a:rPr lang="en-CA" sz="3600" dirty="0">
                <a:ln w="19050">
                  <a:solidFill>
                    <a:srgbClr val="0000FF"/>
                  </a:solidFill>
                </a:ln>
                <a:effectLst>
                  <a:glow rad="127000">
                    <a:srgbClr val="FFFF00"/>
                  </a:glow>
                </a:effectLst>
              </a:rPr>
              <a:t>     </a:t>
            </a:r>
            <a:r>
              <a:rPr lang="en-CA" sz="3200" dirty="0">
                <a:ln w="19050">
                  <a:solidFill>
                    <a:srgbClr val="0000FF"/>
                  </a:solidFill>
                </a:ln>
                <a:effectLst/>
              </a:rPr>
              <a:t>[also found in the Ancient Suzerain Treaties].   </a:t>
            </a:r>
            <a:r>
              <a:rPr lang="en-CA" sz="3200" b="1" u="sng" dirty="0">
                <a:ln w="9525">
                  <a:solidFill>
                    <a:srgbClr val="0000FF"/>
                  </a:solidFill>
                </a:ln>
                <a:solidFill>
                  <a:srgbClr val="FF0000"/>
                </a:solidFill>
                <a:effectLst>
                  <a:glow rad="127000">
                    <a:srgbClr val="00FF99"/>
                  </a:glow>
                </a:effectLst>
              </a:rPr>
              <a:t>The</a:t>
            </a:r>
            <a:r>
              <a:rPr lang="en-CA" sz="3200" b="1" dirty="0">
                <a:ln w="9525">
                  <a:solidFill>
                    <a:srgbClr val="0000FF"/>
                  </a:solidFill>
                </a:ln>
                <a:solidFill>
                  <a:srgbClr val="FF0000"/>
                </a:solidFill>
                <a:effectLst>
                  <a:glow rad="127000">
                    <a:srgbClr val="00FF99"/>
                  </a:glow>
                </a:effectLst>
              </a:rPr>
              <a:t>y</a:t>
            </a:r>
            <a:r>
              <a:rPr lang="en-CA" sz="3200" b="1" u="sng" dirty="0">
                <a:ln w="9525">
                  <a:solidFill>
                    <a:srgbClr val="0000FF"/>
                  </a:solidFill>
                </a:ln>
                <a:solidFill>
                  <a:srgbClr val="FF0000"/>
                </a:solidFill>
                <a:effectLst>
                  <a:glow rad="127000">
                    <a:srgbClr val="00FF99"/>
                  </a:glow>
                </a:effectLst>
              </a:rPr>
              <a:t> are:</a:t>
            </a:r>
            <a:r>
              <a:rPr lang="en-CA" sz="4000" dirty="0">
                <a:ln w="19050">
                  <a:solidFill>
                    <a:srgbClr val="0000FF"/>
                  </a:solidFill>
                </a:ln>
                <a:effectLst/>
              </a:rPr>
              <a:t> </a:t>
            </a:r>
          </a:p>
          <a:p>
            <a:pPr marL="0" indent="0">
              <a:buNone/>
            </a:pPr>
            <a:r>
              <a:rPr lang="en-CA" sz="4000" dirty="0">
                <a:ln w="19050">
                  <a:solidFill>
                    <a:srgbClr val="0000FF"/>
                  </a:solidFill>
                </a:ln>
                <a:effectLst>
                  <a:glow rad="127000">
                    <a:srgbClr val="FFFF00"/>
                  </a:glow>
                </a:effectLst>
              </a:rPr>
              <a:t>	1. – Proposal</a:t>
            </a:r>
            <a:br>
              <a:rPr lang="en-CA" sz="4000" dirty="0">
                <a:ln w="19050">
                  <a:solidFill>
                    <a:srgbClr val="0000FF"/>
                  </a:solidFill>
                </a:ln>
                <a:effectLst>
                  <a:glow rad="127000">
                    <a:srgbClr val="FFFF00"/>
                  </a:glow>
                </a:effectLst>
              </a:rPr>
            </a:br>
            <a:r>
              <a:rPr lang="en-CA" sz="4000" dirty="0">
                <a:ln w="19050">
                  <a:solidFill>
                    <a:srgbClr val="0000FF"/>
                  </a:solidFill>
                </a:ln>
                <a:effectLst>
                  <a:glow rad="127000">
                    <a:srgbClr val="FFFF00"/>
                  </a:glow>
                </a:effectLst>
              </a:rPr>
              <a:t>		2. – Acceptance</a:t>
            </a:r>
          </a:p>
          <a:p>
            <a:pPr marL="0" indent="0">
              <a:buNone/>
            </a:pPr>
            <a:r>
              <a:rPr lang="en-CA" sz="4000" dirty="0">
                <a:ln w="19050">
                  <a:solidFill>
                    <a:srgbClr val="0000FF"/>
                  </a:solidFill>
                </a:ln>
                <a:effectLst>
                  <a:glow rad="127000">
                    <a:srgbClr val="FFFF00"/>
                  </a:glow>
                </a:effectLst>
              </a:rPr>
              <a:t>			3. – </a:t>
            </a:r>
            <a:r>
              <a:rPr lang="en-CA" sz="4000" b="1" i="1" dirty="0">
                <a:ln w="19050">
                  <a:solidFill>
                    <a:srgbClr val="0000FF"/>
                  </a:solidFill>
                </a:ln>
                <a:solidFill>
                  <a:srgbClr val="FF0000"/>
                </a:solidFill>
                <a:effectLst>
                  <a:glow rad="127000">
                    <a:srgbClr val="FFFF00"/>
                  </a:glow>
                  <a:outerShdw blurRad="50800" dist="50800" dir="5400000" algn="ctr" rotWithShape="0">
                    <a:srgbClr val="FF0000"/>
                  </a:outerShdw>
                </a:effectLst>
              </a:rPr>
              <a:t>BLOOD RATIFICATION</a:t>
            </a:r>
          </a:p>
          <a:p>
            <a:pPr marL="0" indent="0">
              <a:buNone/>
            </a:pPr>
            <a:r>
              <a:rPr lang="en-CA" sz="4000" b="1" i="1" dirty="0">
                <a:ln w="19050">
                  <a:solidFill>
                    <a:srgbClr val="0000FF"/>
                  </a:solidFill>
                </a:ln>
                <a:solidFill>
                  <a:srgbClr val="FF0000"/>
                </a:solidFill>
                <a:effectLst>
                  <a:glow rad="127000">
                    <a:srgbClr val="FFFF00"/>
                  </a:glow>
                </a:effectLst>
              </a:rPr>
              <a:t>				</a:t>
            </a:r>
            <a:r>
              <a:rPr lang="en-CA" sz="4000" dirty="0">
                <a:ln w="19050">
                  <a:solidFill>
                    <a:srgbClr val="0000FF"/>
                  </a:solidFill>
                </a:ln>
                <a:effectLst>
                  <a:glow rad="127000">
                    <a:srgbClr val="FFFF00"/>
                  </a:glow>
                </a:effectLst>
              </a:rPr>
              <a:t>4. – Covenant Confirming Meal </a:t>
            </a:r>
          </a:p>
        </p:txBody>
      </p:sp>
      <p:sp>
        <p:nvSpPr>
          <p:cNvPr id="2" name="Sun 1">
            <a:extLst>
              <a:ext uri="{FF2B5EF4-FFF2-40B4-BE49-F238E27FC236}">
                <a16:creationId xmlns:a16="http://schemas.microsoft.com/office/drawing/2014/main" id="{57529F61-04AD-ABF9-D696-CB257A29AEED}"/>
              </a:ext>
            </a:extLst>
          </p:cNvPr>
          <p:cNvSpPr/>
          <p:nvPr/>
        </p:nvSpPr>
        <p:spPr>
          <a:xfrm>
            <a:off x="11637770" y="26681"/>
            <a:ext cx="508000" cy="473193"/>
          </a:xfrm>
          <a:prstGeom prst="sun">
            <a:avLst>
              <a:gd name="adj" fmla="val 27118"/>
            </a:avLst>
          </a:prstGeom>
          <a:solidFill>
            <a:schemeClr val="accent4">
              <a:lumMod val="60000"/>
              <a:lumOff val="40000"/>
            </a:schemeClr>
          </a:solidFill>
          <a:ln>
            <a:solidFill>
              <a:schemeClr val="accent2">
                <a:lumMod val="5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53909440"/>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checkerboard(across)">
                                      <p:cBhvr>
                                        <p:cTn id="7" dur="500"/>
                                        <p:tgtEl>
                                          <p:spTgt spid="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checkerboard(across)">
                                      <p:cBhvr>
                                        <p:cTn id="12" dur="500"/>
                                        <p:tgtEl>
                                          <p:spTgt spid="7">
                                            <p:txEl>
                                              <p:pRg st="2" end="2"/>
                                            </p:txEl>
                                          </p:spTgt>
                                        </p:tgtEl>
                                      </p:cBhvr>
                                    </p:animEffect>
                                  </p:childTnLst>
                                </p:cTn>
                              </p:par>
                              <p:par>
                                <p:cTn id="13" presetID="5" presetClass="entr" presetSubtype="10" fill="hold" nodeType="with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animEffect transition="in" filter="checkerboard(across)">
                                      <p:cBhvr>
                                        <p:cTn id="15"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a:blip r:embed="rId2">
            <a:extLst>
              <a:ext uri="{BEBA8EAE-BF5A-486C-A8C5-ECC9F3942E4B}">
                <a14:imgProps xmlns:a14="http://schemas.microsoft.com/office/drawing/2010/main">
                  <a14:imgLayer r:embed="rId3">
                    <a14:imgEffect>
                      <a14:artisticCrisscrossEtching/>
                    </a14:imgEffect>
                  </a14:imgLayer>
                </a14:imgProps>
              </a:ext>
            </a:extLst>
          </a:blip>
          <a:tile tx="0" ty="0" sx="100000" sy="100000" flip="none" algn="tl"/>
        </a:blipFill>
        <a:effectLst/>
      </p:bgPr>
    </p:bg>
    <p:spTree>
      <p:nvGrpSpPr>
        <p:cNvPr id="1" name=""/>
        <p:cNvGrpSpPr/>
        <p:nvPr/>
      </p:nvGrpSpPr>
      <p:grpSpPr>
        <a:xfrm>
          <a:off x="0" y="0"/>
          <a:ext cx="0" cy="0"/>
          <a:chOff x="0" y="0"/>
          <a:chExt cx="0" cy="0"/>
        </a:xfrm>
      </p:grpSpPr>
      <p:sp>
        <p:nvSpPr>
          <p:cNvPr id="20" name="Slide Number Placeholder 1"/>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85F3E72-97D8-4E0E-8DB2-A67F030E614A}" type="slidenum">
              <a:rPr lang="en-US" smtClean="0">
                <a:solidFill>
                  <a:schemeClr val="tx1"/>
                </a:solidFill>
              </a:rPr>
              <a:pPr/>
              <a:t>54</a:t>
            </a:fld>
            <a:endParaRPr lang="en-US" dirty="0">
              <a:solidFill>
                <a:schemeClr val="tx1"/>
              </a:solidFill>
            </a:endParaRPr>
          </a:p>
        </p:txBody>
      </p:sp>
      <p:sp>
        <p:nvSpPr>
          <p:cNvPr id="3" name="Rounded Rectangle 2"/>
          <p:cNvSpPr/>
          <p:nvPr/>
        </p:nvSpPr>
        <p:spPr>
          <a:xfrm>
            <a:off x="0" y="144016"/>
            <a:ext cx="12144672" cy="659735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82550" h="38100" prst="coolSlant"/>
            </a:sp3d>
          </a:bodyPr>
          <a:lstStyle/>
          <a:p>
            <a:r>
              <a:rPr lang="en-US" sz="2800" b="1" dirty="0">
                <a:solidFill>
                  <a:srgbClr val="00B050"/>
                </a:solidFill>
              </a:rPr>
              <a:t>Exo 19:1  </a:t>
            </a:r>
            <a:r>
              <a:rPr lang="en-US" sz="2800" dirty="0">
                <a:solidFill>
                  <a:schemeClr val="tx1"/>
                </a:solidFill>
              </a:rPr>
              <a:t>In the </a:t>
            </a:r>
            <a:r>
              <a:rPr lang="en-US" sz="2800" b="1" dirty="0">
                <a:solidFill>
                  <a:srgbClr val="00B050"/>
                </a:solidFill>
              </a:rPr>
              <a:t>third month</a:t>
            </a:r>
            <a:r>
              <a:rPr lang="en-US" sz="2800" dirty="0">
                <a:solidFill>
                  <a:schemeClr val="tx1"/>
                </a:solidFill>
              </a:rPr>
              <a:t> after the children of </a:t>
            </a:r>
            <a:r>
              <a:rPr lang="en-US" sz="2800" dirty="0" err="1">
                <a:solidFill>
                  <a:schemeClr val="tx1"/>
                </a:solidFill>
              </a:rPr>
              <a:t>Yisra’ĕl</a:t>
            </a:r>
            <a:r>
              <a:rPr lang="en-US" sz="2800" dirty="0">
                <a:solidFill>
                  <a:schemeClr val="tx1"/>
                </a:solidFill>
              </a:rPr>
              <a:t> had come out of the 	land of Mitsrayim, </a:t>
            </a:r>
            <a:r>
              <a:rPr lang="en-US" sz="2800" b="1" dirty="0">
                <a:solidFill>
                  <a:srgbClr val="00B050"/>
                </a:solidFill>
              </a:rPr>
              <a:t>on this day </a:t>
            </a:r>
            <a:r>
              <a:rPr lang="en-US" sz="2800" dirty="0">
                <a:solidFill>
                  <a:schemeClr val="tx1"/>
                </a:solidFill>
              </a:rPr>
              <a:t>they came to the Wilderness of Sinai. </a:t>
            </a:r>
          </a:p>
          <a:p>
            <a:r>
              <a:rPr lang="en-US" sz="2800" b="1" dirty="0">
                <a:solidFill>
                  <a:srgbClr val="00B050"/>
                </a:solidFill>
              </a:rPr>
              <a:t>2</a:t>
            </a:r>
            <a:r>
              <a:rPr lang="en-US" sz="2800" dirty="0">
                <a:solidFill>
                  <a:srgbClr val="00B050"/>
                </a:solidFill>
              </a:rPr>
              <a:t>  </a:t>
            </a:r>
            <a:r>
              <a:rPr lang="en-US" sz="2800" dirty="0">
                <a:solidFill>
                  <a:schemeClr val="tx1"/>
                </a:solidFill>
              </a:rPr>
              <a:t>For they set out from </a:t>
            </a:r>
            <a:r>
              <a:rPr lang="en-US" sz="2800" dirty="0" err="1">
                <a:solidFill>
                  <a:schemeClr val="tx1"/>
                </a:solidFill>
              </a:rPr>
              <a:t>Rephiḏim</a:t>
            </a:r>
            <a:r>
              <a:rPr lang="en-US" sz="2800" dirty="0">
                <a:solidFill>
                  <a:schemeClr val="tx1"/>
                </a:solidFill>
              </a:rPr>
              <a:t>, and </a:t>
            </a:r>
            <a:r>
              <a:rPr lang="en-US" sz="2800" b="1" dirty="0">
                <a:solidFill>
                  <a:srgbClr val="00B050"/>
                </a:solidFill>
              </a:rPr>
              <a:t>had come to the Wilderness of 	Sinai, </a:t>
            </a:r>
            <a:r>
              <a:rPr lang="en-US" sz="2800" dirty="0">
                <a:solidFill>
                  <a:schemeClr val="tx1"/>
                </a:solidFill>
              </a:rPr>
              <a:t>and camped in the wilderness.  So Yisra’ĕl </a:t>
            </a:r>
            <a:r>
              <a:rPr lang="en-US" sz="2800" b="1" dirty="0">
                <a:solidFill>
                  <a:srgbClr val="00B050"/>
                </a:solidFill>
              </a:rPr>
              <a:t>camped there before 	the mountain. </a:t>
            </a:r>
          </a:p>
          <a:p>
            <a:r>
              <a:rPr lang="en-US" sz="2800" b="1" dirty="0">
                <a:solidFill>
                  <a:srgbClr val="00B050"/>
                </a:solidFill>
              </a:rPr>
              <a:t>3</a:t>
            </a:r>
            <a:r>
              <a:rPr lang="en-US" sz="2800" dirty="0">
                <a:solidFill>
                  <a:srgbClr val="00B050"/>
                </a:solidFill>
              </a:rPr>
              <a:t>  </a:t>
            </a:r>
            <a:r>
              <a:rPr lang="en-US" sz="2800" dirty="0">
                <a:solidFill>
                  <a:schemeClr val="tx1"/>
                </a:solidFill>
              </a:rPr>
              <a:t>And </a:t>
            </a:r>
            <a:r>
              <a:rPr lang="en-US" sz="2800" b="1" dirty="0">
                <a:solidFill>
                  <a:srgbClr val="7030A0"/>
                </a:solidFill>
              </a:rPr>
              <a:t>Mosheh went up</a:t>
            </a:r>
            <a:r>
              <a:rPr lang="en-US" sz="2800" dirty="0">
                <a:solidFill>
                  <a:schemeClr val="tx1"/>
                </a:solidFill>
              </a:rPr>
              <a:t> </a:t>
            </a:r>
            <a:r>
              <a:rPr lang="en-US" sz="2000" b="1" dirty="0">
                <a:solidFill>
                  <a:schemeClr val="tx1"/>
                </a:solidFill>
                <a:effectLst>
                  <a:glow rad="228600">
                    <a:schemeClr val="accent4">
                      <a:satMod val="175000"/>
                      <a:alpha val="40000"/>
                    </a:schemeClr>
                  </a:glow>
                </a:effectLst>
              </a:rPr>
              <a:t>[trip #2 for Mt Sinai] </a:t>
            </a:r>
            <a:r>
              <a:rPr lang="en-US" sz="2800" dirty="0">
                <a:solidFill>
                  <a:schemeClr val="tx1"/>
                </a:solidFill>
              </a:rPr>
              <a:t>to Elohim, and </a:t>
            </a:r>
            <a:r>
              <a:rPr lang="he-IL" sz="2800" dirty="0">
                <a:solidFill>
                  <a:srgbClr val="0000CC"/>
                </a:solidFill>
              </a:rPr>
              <a:t>יהוה</a:t>
            </a:r>
            <a:r>
              <a:rPr lang="en-US" sz="2800" dirty="0">
                <a:solidFill>
                  <a:schemeClr val="tx1"/>
                </a:solidFill>
              </a:rPr>
              <a:t> </a:t>
            </a:r>
            <a:br>
              <a:rPr lang="en-US" sz="2800" dirty="0">
                <a:solidFill>
                  <a:schemeClr val="tx1"/>
                </a:solidFill>
              </a:rPr>
            </a:br>
            <a:r>
              <a:rPr lang="en-US" sz="2800" dirty="0">
                <a:solidFill>
                  <a:schemeClr val="tx1"/>
                </a:solidFill>
              </a:rPr>
              <a:t>          called to him from the mountain, saying, “</a:t>
            </a:r>
            <a:r>
              <a:rPr lang="en-US" sz="2800" b="1" dirty="0">
                <a:solidFill>
                  <a:srgbClr val="0070C0"/>
                </a:solidFill>
              </a:rPr>
              <a:t>This is what you are to say </a:t>
            </a:r>
            <a:br>
              <a:rPr lang="en-US" sz="2800" b="1" dirty="0">
                <a:solidFill>
                  <a:srgbClr val="0070C0"/>
                </a:solidFill>
              </a:rPr>
            </a:br>
            <a:r>
              <a:rPr lang="en-US" sz="2800" b="1" dirty="0">
                <a:solidFill>
                  <a:srgbClr val="0070C0"/>
                </a:solidFill>
              </a:rPr>
              <a:t>          </a:t>
            </a:r>
            <a:r>
              <a:rPr lang="en-US" sz="2800" dirty="0">
                <a:solidFill>
                  <a:schemeClr val="tx1"/>
                </a:solidFill>
              </a:rPr>
              <a:t>to the house of Yaʽaqoḇ, and declare to the children of Yisra’ĕl: </a:t>
            </a:r>
          </a:p>
          <a:p>
            <a:r>
              <a:rPr lang="en-US" sz="2800" b="1" dirty="0">
                <a:solidFill>
                  <a:srgbClr val="00B050"/>
                </a:solidFill>
              </a:rPr>
              <a:t>4</a:t>
            </a:r>
            <a:r>
              <a:rPr lang="en-US" sz="2800" dirty="0">
                <a:solidFill>
                  <a:srgbClr val="00B050"/>
                </a:solidFill>
              </a:rPr>
              <a:t>  </a:t>
            </a:r>
            <a:r>
              <a:rPr lang="en-US" sz="2800" dirty="0">
                <a:solidFill>
                  <a:schemeClr val="tx1"/>
                </a:solidFill>
              </a:rPr>
              <a:t>‘</a:t>
            </a:r>
            <a:r>
              <a:rPr lang="en-US" sz="2800" b="1" dirty="0">
                <a:solidFill>
                  <a:srgbClr val="0070C0"/>
                </a:solidFill>
              </a:rPr>
              <a:t>You have seen </a:t>
            </a:r>
            <a:r>
              <a:rPr lang="en-US" sz="2800" dirty="0">
                <a:solidFill>
                  <a:schemeClr val="tx1"/>
                </a:solidFill>
              </a:rPr>
              <a:t>what I did to the Mitsrites, and how I bore you on eagles’ 	wings and brought you to Myself. </a:t>
            </a:r>
          </a:p>
          <a:p>
            <a:r>
              <a:rPr lang="en-US" sz="2800" b="1" dirty="0">
                <a:solidFill>
                  <a:srgbClr val="00B050"/>
                </a:solidFill>
              </a:rPr>
              <a:t>5</a:t>
            </a:r>
            <a:r>
              <a:rPr lang="en-US" sz="2800" dirty="0">
                <a:solidFill>
                  <a:srgbClr val="00B050"/>
                </a:solidFill>
              </a:rPr>
              <a:t>  </a:t>
            </a:r>
            <a:r>
              <a:rPr lang="en-US" sz="2800" dirty="0">
                <a:solidFill>
                  <a:schemeClr val="tx1"/>
                </a:solidFill>
              </a:rPr>
              <a:t>‘And now, if you </a:t>
            </a:r>
            <a:r>
              <a:rPr lang="en-US" sz="2800" b="1" dirty="0">
                <a:solidFill>
                  <a:srgbClr val="0070C0"/>
                </a:solidFill>
              </a:rPr>
              <a:t>diligently obey My voice, </a:t>
            </a:r>
            <a:r>
              <a:rPr lang="en-US" sz="2800" dirty="0">
                <a:solidFill>
                  <a:schemeClr val="tx1"/>
                </a:solidFill>
              </a:rPr>
              <a:t>and shall </a:t>
            </a:r>
            <a:r>
              <a:rPr lang="en-US" sz="2800" b="1" dirty="0">
                <a:solidFill>
                  <a:srgbClr val="0070C0"/>
                </a:solidFill>
              </a:rPr>
              <a:t>guard My 	covenant,</a:t>
            </a:r>
            <a:r>
              <a:rPr lang="en-US" sz="2800" dirty="0">
                <a:solidFill>
                  <a:schemeClr val="tx1"/>
                </a:solidFill>
              </a:rPr>
              <a:t> </a:t>
            </a:r>
            <a:r>
              <a:rPr lang="en-US" sz="2000" b="1" dirty="0">
                <a:solidFill>
                  <a:schemeClr val="accent2">
                    <a:lumMod val="50000"/>
                  </a:schemeClr>
                </a:solidFill>
              </a:rPr>
              <a:t>[the words of this covenant are not yet known] </a:t>
            </a:r>
            <a:r>
              <a:rPr lang="en-US" sz="2800" dirty="0">
                <a:solidFill>
                  <a:schemeClr val="tx1"/>
                </a:solidFill>
              </a:rPr>
              <a:t>then you shall be My </a:t>
            </a:r>
            <a:br>
              <a:rPr lang="en-US" sz="2800" dirty="0">
                <a:solidFill>
                  <a:schemeClr val="tx1"/>
                </a:solidFill>
              </a:rPr>
            </a:br>
            <a:r>
              <a:rPr lang="en-US" sz="2800" dirty="0">
                <a:solidFill>
                  <a:schemeClr val="tx1"/>
                </a:solidFill>
              </a:rPr>
              <a:t>           treasured possession above all the peoples – for all the earth is Mine – </a:t>
            </a:r>
          </a:p>
          <a:p>
            <a:r>
              <a:rPr lang="en-US" sz="2800" b="1" dirty="0">
                <a:solidFill>
                  <a:srgbClr val="00B050"/>
                </a:solidFill>
              </a:rPr>
              <a:t>6</a:t>
            </a:r>
            <a:r>
              <a:rPr lang="en-US" sz="2800" dirty="0">
                <a:solidFill>
                  <a:srgbClr val="00B050"/>
                </a:solidFill>
              </a:rPr>
              <a:t>  </a:t>
            </a:r>
            <a:r>
              <a:rPr lang="en-US" sz="2800" dirty="0">
                <a:solidFill>
                  <a:schemeClr val="tx1"/>
                </a:solidFill>
              </a:rPr>
              <a:t>‘and </a:t>
            </a:r>
            <a:r>
              <a:rPr lang="en-US" sz="2800" b="1" dirty="0">
                <a:solidFill>
                  <a:srgbClr val="0070C0"/>
                </a:solidFill>
              </a:rPr>
              <a:t>you shall be to Me a reign of priests and a set-apart nation</a:t>
            </a:r>
            <a:r>
              <a:rPr lang="en-US" sz="2800" dirty="0">
                <a:solidFill>
                  <a:schemeClr val="tx1"/>
                </a:solidFill>
              </a:rPr>
              <a:t>.’  </a:t>
            </a:r>
            <a:br>
              <a:rPr lang="en-US" sz="2800" dirty="0">
                <a:solidFill>
                  <a:schemeClr val="tx1"/>
                </a:solidFill>
              </a:rPr>
            </a:br>
            <a:r>
              <a:rPr lang="en-US" sz="2800" dirty="0">
                <a:solidFill>
                  <a:schemeClr val="tx1"/>
                </a:solidFill>
              </a:rPr>
              <a:t>          Those are the words which you are to speak to the children of Yisra’ĕl.” </a:t>
            </a:r>
          </a:p>
        </p:txBody>
      </p:sp>
      <p:sp>
        <p:nvSpPr>
          <p:cNvPr id="4" name="Rounded Rectangular Callout 3"/>
          <p:cNvSpPr/>
          <p:nvPr/>
        </p:nvSpPr>
        <p:spPr>
          <a:xfrm>
            <a:off x="7181754" y="1964831"/>
            <a:ext cx="4962918" cy="459904"/>
          </a:xfrm>
          <a:prstGeom prst="wedgeRoundRectCallout">
            <a:avLst>
              <a:gd name="adj1" fmla="val 3045"/>
              <a:gd name="adj2" fmla="val 145511"/>
              <a:gd name="adj3" fmla="val 16667"/>
            </a:avLst>
          </a:prstGeom>
          <a:solidFill>
            <a:schemeClr val="accent2">
              <a:lumMod val="60000"/>
              <a:lumOff val="40000"/>
            </a:schemeClr>
          </a:solidFill>
          <a:ln>
            <a:solidFill>
              <a:srgbClr val="FF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b="1" dirty="0">
                <a:solidFill>
                  <a:srgbClr val="7030A0"/>
                </a:solidFill>
              </a:rPr>
              <a:t>1</a:t>
            </a:r>
            <a:r>
              <a:rPr lang="en-CA" sz="2400" b="1" baseline="30000" dirty="0">
                <a:solidFill>
                  <a:srgbClr val="7030A0"/>
                </a:solidFill>
              </a:rPr>
              <a:t>st</a:t>
            </a:r>
            <a:r>
              <a:rPr lang="en-CA" sz="2400" b="1" dirty="0">
                <a:solidFill>
                  <a:srgbClr val="7030A0"/>
                </a:solidFill>
              </a:rPr>
              <a:t> Portion </a:t>
            </a:r>
            <a:r>
              <a:rPr lang="en-CA" sz="2400" b="1" dirty="0">
                <a:ln>
                  <a:solidFill>
                    <a:srgbClr val="002060"/>
                  </a:solidFill>
                </a:ln>
                <a:solidFill>
                  <a:srgbClr val="0070C0"/>
                </a:solidFill>
              </a:rPr>
              <a:t>– </a:t>
            </a:r>
            <a:r>
              <a:rPr lang="en-CA" sz="3200" b="1" dirty="0">
                <a:ln>
                  <a:solidFill>
                    <a:srgbClr val="002060"/>
                  </a:solidFill>
                </a:ln>
                <a:solidFill>
                  <a:srgbClr val="0070C0"/>
                </a:solidFill>
              </a:rPr>
              <a:t>Yahuah </a:t>
            </a:r>
            <a:r>
              <a:rPr lang="en-CA" sz="3200" b="1" dirty="0">
                <a:ln>
                  <a:solidFill>
                    <a:srgbClr val="002060"/>
                  </a:solidFill>
                </a:ln>
                <a:solidFill>
                  <a:srgbClr val="0070C0"/>
                </a:solidFill>
                <a:effectLst>
                  <a:glow rad="127000">
                    <a:srgbClr val="FFFF00"/>
                  </a:glow>
                </a:effectLst>
              </a:rPr>
              <a:t>Proposes</a:t>
            </a:r>
            <a:endParaRPr lang="en-CA" sz="3200" b="1" dirty="0">
              <a:ln>
                <a:solidFill>
                  <a:srgbClr val="002060"/>
                </a:solidFill>
              </a:ln>
              <a:solidFill>
                <a:srgbClr val="0070C0"/>
              </a:solidFill>
            </a:endParaRPr>
          </a:p>
        </p:txBody>
      </p:sp>
    </p:spTree>
    <p:extLst>
      <p:ext uri="{BB962C8B-B14F-4D97-AF65-F5344CB8AC3E}">
        <p14:creationId xmlns:p14="http://schemas.microsoft.com/office/powerpoint/2010/main" val="537342473"/>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1000"/>
                                        <p:tgtEl>
                                          <p:spTgt spid="3">
                                            <p:txEl>
                                              <p:pRg st="4" end="4"/>
                                            </p:txEl>
                                          </p:spTgt>
                                        </p:tgtEl>
                                      </p:cBhvr>
                                    </p:animEffect>
                                    <p:anim calcmode="lin" valueType="num">
                                      <p:cBhvr>
                                        <p:cTn id="1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4" end="4"/>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1000"/>
                                        <p:tgtEl>
                                          <p:spTgt spid="3">
                                            <p:txEl>
                                              <p:pRg st="5" end="5"/>
                                            </p:txEl>
                                          </p:spTgt>
                                        </p:tgtEl>
                                      </p:cBhvr>
                                    </p:animEffect>
                                    <p:anim calcmode="lin" valueType="num">
                                      <p:cBhvr>
                                        <p:cTn id="1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blipFill>
          <a:blip r:embed="rId2">
            <a:extLst>
              <a:ext uri="{BEBA8EAE-BF5A-486C-A8C5-ECC9F3942E4B}">
                <a14:imgProps xmlns:a14="http://schemas.microsoft.com/office/drawing/2010/main">
                  <a14:imgLayer r:embed="rId3">
                    <a14:imgEffect>
                      <a14:artisticCrisscrossEtching/>
                    </a14:imgEffect>
                  </a14:imgLayer>
                </a14:imgProps>
              </a:ext>
            </a:extLst>
          </a:blip>
          <a:tile tx="0" ty="0" sx="100000" sy="100000" flip="none" algn="tl"/>
        </a:blipFill>
        <a:effectLst/>
      </p:bgPr>
    </p:bg>
    <p:spTree>
      <p:nvGrpSpPr>
        <p:cNvPr id="1" name=""/>
        <p:cNvGrpSpPr/>
        <p:nvPr/>
      </p:nvGrpSpPr>
      <p:grpSpPr>
        <a:xfrm>
          <a:off x="0" y="0"/>
          <a:ext cx="0" cy="0"/>
          <a:chOff x="0" y="0"/>
          <a:chExt cx="0" cy="0"/>
        </a:xfrm>
      </p:grpSpPr>
      <p:sp>
        <p:nvSpPr>
          <p:cNvPr id="20" name="Slide Number Placeholder 1"/>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85F3E72-97D8-4E0E-8DB2-A67F030E614A}" type="slidenum">
              <a:rPr lang="en-US" smtClean="0">
                <a:solidFill>
                  <a:schemeClr val="tx1"/>
                </a:solidFill>
              </a:rPr>
              <a:pPr/>
              <a:t>55</a:t>
            </a:fld>
            <a:endParaRPr lang="en-US" dirty="0">
              <a:solidFill>
                <a:schemeClr val="tx1"/>
              </a:solidFill>
            </a:endParaRPr>
          </a:p>
        </p:txBody>
      </p:sp>
      <p:sp>
        <p:nvSpPr>
          <p:cNvPr id="3" name="Rounded Rectangle 2"/>
          <p:cNvSpPr/>
          <p:nvPr/>
        </p:nvSpPr>
        <p:spPr>
          <a:xfrm>
            <a:off x="20547" y="144016"/>
            <a:ext cx="12400580" cy="6597352"/>
          </a:xfrm>
          <a:prstGeom prst="roundRect">
            <a:avLst>
              <a:gd name="adj" fmla="val 11224"/>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82550" h="38100" prst="coolSlant"/>
            </a:sp3d>
          </a:bodyPr>
          <a:lstStyle/>
          <a:p>
            <a:r>
              <a:rPr lang="en-US" sz="3200" b="1" dirty="0">
                <a:ln>
                  <a:solidFill>
                    <a:srgbClr val="9933FF"/>
                  </a:solidFill>
                </a:ln>
                <a:solidFill>
                  <a:srgbClr val="00B050"/>
                </a:solidFill>
              </a:rPr>
              <a:t>Exo 19:7  </a:t>
            </a:r>
            <a:r>
              <a:rPr lang="en-US" sz="3200" dirty="0">
                <a:ln>
                  <a:solidFill>
                    <a:srgbClr val="9933FF"/>
                  </a:solidFill>
                </a:ln>
                <a:solidFill>
                  <a:schemeClr val="tx1"/>
                </a:solidFill>
              </a:rPr>
              <a:t>And </a:t>
            </a:r>
            <a:r>
              <a:rPr lang="en-US" sz="3200" b="1" dirty="0">
                <a:ln>
                  <a:solidFill>
                    <a:srgbClr val="9933FF"/>
                  </a:solidFill>
                </a:ln>
                <a:solidFill>
                  <a:srgbClr val="0070C0"/>
                </a:solidFill>
              </a:rPr>
              <a:t>Mosheh</a:t>
            </a:r>
            <a:r>
              <a:rPr lang="en-US" sz="3200" dirty="0">
                <a:ln>
                  <a:solidFill>
                    <a:srgbClr val="9933FF"/>
                  </a:solidFill>
                </a:ln>
                <a:solidFill>
                  <a:schemeClr val="tx1"/>
                </a:solidFill>
              </a:rPr>
              <a:t> </a:t>
            </a:r>
            <a:r>
              <a:rPr lang="en-US" sz="3200" b="1" dirty="0">
                <a:ln>
                  <a:solidFill>
                    <a:srgbClr val="9933FF"/>
                  </a:solidFill>
                </a:ln>
                <a:solidFill>
                  <a:srgbClr val="0070C0"/>
                </a:solidFill>
              </a:rPr>
              <a:t>came </a:t>
            </a:r>
            <a:r>
              <a:rPr lang="en-US" sz="2400" b="1" dirty="0">
                <a:ln>
                  <a:solidFill>
                    <a:srgbClr val="9933FF"/>
                  </a:solidFill>
                </a:ln>
                <a:solidFill>
                  <a:schemeClr val="accent2">
                    <a:lumMod val="50000"/>
                  </a:schemeClr>
                </a:solidFill>
              </a:rPr>
              <a:t>[down Mt Sinai]</a:t>
            </a:r>
            <a:r>
              <a:rPr lang="en-US" sz="2400" dirty="0">
                <a:ln>
                  <a:solidFill>
                    <a:srgbClr val="9933FF"/>
                  </a:solidFill>
                </a:ln>
                <a:solidFill>
                  <a:schemeClr val="tx1"/>
                </a:solidFill>
              </a:rPr>
              <a:t> </a:t>
            </a:r>
            <a:r>
              <a:rPr lang="en-US" sz="3200" dirty="0">
                <a:ln>
                  <a:solidFill>
                    <a:srgbClr val="9933FF"/>
                  </a:solidFill>
                </a:ln>
                <a:solidFill>
                  <a:schemeClr val="tx1"/>
                </a:solidFill>
              </a:rPr>
              <a:t>and called for the elders 	of the p</a:t>
            </a:r>
            <a:r>
              <a:rPr lang="en-US" sz="3200" u="sng" dirty="0">
                <a:ln>
                  <a:solidFill>
                    <a:srgbClr val="9933FF"/>
                  </a:solidFill>
                </a:ln>
                <a:solidFill>
                  <a:schemeClr val="tx1"/>
                </a:solidFill>
              </a:rPr>
              <a:t>eo</a:t>
            </a:r>
            <a:r>
              <a:rPr lang="en-US" sz="3200" dirty="0">
                <a:ln>
                  <a:solidFill>
                    <a:srgbClr val="9933FF"/>
                  </a:solidFill>
                </a:ln>
                <a:solidFill>
                  <a:schemeClr val="tx1"/>
                </a:solidFill>
              </a:rPr>
              <a:t>pl</a:t>
            </a:r>
            <a:r>
              <a:rPr lang="en-US" sz="3200" u="sng" dirty="0">
                <a:ln>
                  <a:solidFill>
                    <a:srgbClr val="9933FF"/>
                  </a:solidFill>
                </a:ln>
                <a:solidFill>
                  <a:schemeClr val="tx1"/>
                </a:solidFill>
              </a:rPr>
              <a:t>e</a:t>
            </a:r>
            <a:r>
              <a:rPr lang="en-US" sz="3200" dirty="0">
                <a:ln>
                  <a:solidFill>
                    <a:srgbClr val="9933FF"/>
                  </a:solidFill>
                </a:ln>
                <a:solidFill>
                  <a:schemeClr val="tx1"/>
                </a:solidFill>
              </a:rPr>
              <a:t>, and </a:t>
            </a:r>
            <a:r>
              <a:rPr lang="en-US" sz="3200" u="sng" dirty="0">
                <a:ln>
                  <a:solidFill>
                    <a:srgbClr val="9933FF"/>
                  </a:solidFill>
                </a:ln>
                <a:solidFill>
                  <a:sysClr val="windowText" lastClr="000000"/>
                </a:solidFill>
                <a:effectLst/>
              </a:rPr>
              <a:t>set before </a:t>
            </a:r>
            <a:r>
              <a:rPr lang="en-US" sz="3200" u="sng" dirty="0">
                <a:ln>
                  <a:solidFill>
                    <a:srgbClr val="9933FF"/>
                  </a:solidFill>
                </a:ln>
                <a:solidFill>
                  <a:schemeClr val="tx1"/>
                </a:solidFill>
                <a:effectLst/>
              </a:rPr>
              <a:t>them </a:t>
            </a:r>
            <a:r>
              <a:rPr lang="en-US" sz="3200" u="sng" dirty="0">
                <a:ln>
                  <a:solidFill>
                    <a:srgbClr val="9933FF"/>
                  </a:solidFill>
                </a:ln>
                <a:solidFill>
                  <a:schemeClr val="tx1"/>
                </a:solidFill>
              </a:rPr>
              <a:t>all these words</a:t>
            </a:r>
            <a:r>
              <a:rPr lang="en-US" sz="3200" dirty="0">
                <a:ln>
                  <a:solidFill>
                    <a:srgbClr val="9933FF"/>
                  </a:solidFill>
                </a:ln>
                <a:solidFill>
                  <a:schemeClr val="tx1"/>
                </a:solidFill>
              </a:rPr>
              <a:t> </a:t>
            </a:r>
            <a:br>
              <a:rPr lang="en-US" sz="3200" dirty="0">
                <a:ln>
                  <a:solidFill>
                    <a:srgbClr val="9933FF"/>
                  </a:solidFill>
                </a:ln>
                <a:solidFill>
                  <a:schemeClr val="tx1"/>
                </a:solidFill>
              </a:rPr>
            </a:br>
            <a:r>
              <a:rPr lang="en-US" sz="3200" dirty="0">
                <a:ln>
                  <a:solidFill>
                    <a:srgbClr val="9933FF"/>
                  </a:solidFill>
                </a:ln>
                <a:solidFill>
                  <a:schemeClr val="tx1"/>
                </a:solidFill>
              </a:rPr>
              <a:t>	which </a:t>
            </a:r>
            <a:r>
              <a:rPr lang="he-IL" sz="3200" dirty="0">
                <a:ln>
                  <a:solidFill>
                    <a:srgbClr val="9933FF"/>
                  </a:solidFill>
                </a:ln>
                <a:solidFill>
                  <a:srgbClr val="0000CC"/>
                </a:solidFill>
              </a:rPr>
              <a:t>יהוה</a:t>
            </a:r>
            <a:r>
              <a:rPr lang="en-US" sz="3200" dirty="0">
                <a:ln>
                  <a:solidFill>
                    <a:srgbClr val="9933FF"/>
                  </a:solidFill>
                </a:ln>
                <a:solidFill>
                  <a:srgbClr val="0000CC"/>
                </a:solidFill>
              </a:rPr>
              <a:t> [Yahuah] </a:t>
            </a:r>
            <a:r>
              <a:rPr lang="en-US" sz="3200" dirty="0">
                <a:ln>
                  <a:solidFill>
                    <a:srgbClr val="9933FF"/>
                  </a:solidFill>
                </a:ln>
                <a:solidFill>
                  <a:schemeClr val="tx1"/>
                </a:solidFill>
              </a:rPr>
              <a:t>commanded him.</a:t>
            </a:r>
          </a:p>
          <a:p>
            <a:r>
              <a:rPr lang="en-US" sz="3200" b="1" i="1" dirty="0">
                <a:ln>
                  <a:solidFill>
                    <a:srgbClr val="9933FF"/>
                  </a:solidFill>
                </a:ln>
                <a:solidFill>
                  <a:srgbClr val="9933FF"/>
                </a:solidFill>
              </a:rPr>
              <a:t> </a:t>
            </a:r>
          </a:p>
          <a:p>
            <a:r>
              <a:rPr lang="en-US" sz="3200" dirty="0">
                <a:ln>
                  <a:solidFill>
                    <a:srgbClr val="9933FF"/>
                  </a:solidFill>
                </a:ln>
                <a:solidFill>
                  <a:schemeClr val="tx1"/>
                </a:solidFill>
              </a:rPr>
              <a:t>	</a:t>
            </a:r>
            <a:r>
              <a:rPr lang="en-US" sz="4000" b="1" dirty="0">
                <a:ln w="1905">
                  <a:solidFill>
                    <a:schemeClr val="accent6">
                      <a:lumMod val="75000"/>
                    </a:schemeClr>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Ravie" pitchFamily="82" charset="0"/>
              </a:rPr>
              <a:t> Question:</a:t>
            </a:r>
          </a:p>
          <a:p>
            <a:r>
              <a:rPr lang="en-US" sz="3200" dirty="0">
                <a:ln>
                  <a:solidFill>
                    <a:srgbClr val="9933FF"/>
                  </a:solidFill>
                </a:ln>
                <a:solidFill>
                  <a:schemeClr val="tx1"/>
                </a:solidFill>
              </a:rPr>
              <a:t>What </a:t>
            </a:r>
            <a:r>
              <a:rPr lang="en-US" sz="3200" b="1" i="1" dirty="0">
                <a:ln>
                  <a:solidFill>
                    <a:srgbClr val="9933FF"/>
                  </a:solidFill>
                </a:ln>
                <a:solidFill>
                  <a:srgbClr val="FF00FF"/>
                </a:solidFill>
              </a:rPr>
              <a:t>PROPOSAL</a:t>
            </a:r>
            <a:r>
              <a:rPr lang="en-US" sz="3200" dirty="0">
                <a:ln>
                  <a:solidFill>
                    <a:srgbClr val="9933FF"/>
                  </a:solidFill>
                </a:ln>
                <a:solidFill>
                  <a:schemeClr val="tx1"/>
                </a:solidFill>
              </a:rPr>
              <a:t> did Mosheh place before the p</a:t>
            </a:r>
            <a:r>
              <a:rPr lang="en-US" sz="3200" u="sng" dirty="0">
                <a:ln>
                  <a:solidFill>
                    <a:srgbClr val="9933FF"/>
                  </a:solidFill>
                </a:ln>
                <a:solidFill>
                  <a:schemeClr val="tx1"/>
                </a:solidFill>
              </a:rPr>
              <a:t>eo</a:t>
            </a:r>
            <a:r>
              <a:rPr lang="en-US" sz="3200" dirty="0">
                <a:ln>
                  <a:solidFill>
                    <a:srgbClr val="9933FF"/>
                  </a:solidFill>
                </a:ln>
                <a:solidFill>
                  <a:schemeClr val="tx1"/>
                </a:solidFill>
              </a:rPr>
              <a:t>p</a:t>
            </a:r>
            <a:r>
              <a:rPr lang="en-US" sz="3200" u="sng" dirty="0">
                <a:ln>
                  <a:solidFill>
                    <a:srgbClr val="9933FF"/>
                  </a:solidFill>
                </a:ln>
                <a:solidFill>
                  <a:schemeClr val="tx1"/>
                </a:solidFill>
              </a:rPr>
              <a:t>le</a:t>
            </a:r>
            <a:r>
              <a:rPr lang="en-US" sz="3200" dirty="0">
                <a:ln>
                  <a:solidFill>
                    <a:srgbClr val="9933FF"/>
                  </a:solidFill>
                </a:ln>
                <a:solidFill>
                  <a:schemeClr val="tx1"/>
                </a:solidFill>
              </a:rPr>
              <a:t> in Exo 19:5-6?</a:t>
            </a:r>
            <a:br>
              <a:rPr lang="en-US" sz="3200" dirty="0">
                <a:ln>
                  <a:solidFill>
                    <a:srgbClr val="9933FF"/>
                  </a:solidFill>
                </a:ln>
                <a:solidFill>
                  <a:schemeClr val="tx1"/>
                </a:solidFill>
              </a:rPr>
            </a:br>
            <a:endParaRPr lang="en-US" sz="3200" dirty="0">
              <a:ln>
                <a:solidFill>
                  <a:srgbClr val="9933FF"/>
                </a:solidFill>
              </a:ln>
              <a:solidFill>
                <a:schemeClr val="tx1"/>
              </a:solidFill>
            </a:endParaRPr>
          </a:p>
          <a:p>
            <a:r>
              <a:rPr lang="en-US" sz="3200" dirty="0">
                <a:ln>
                  <a:solidFill>
                    <a:srgbClr val="9933FF"/>
                  </a:solidFill>
                </a:ln>
                <a:solidFill>
                  <a:schemeClr val="tx1"/>
                </a:solidFill>
              </a:rPr>
              <a:t>	</a:t>
            </a:r>
            <a:r>
              <a:rPr lang="en-US" sz="3200" b="1" dirty="0">
                <a:ln w="1905">
                  <a:solidFill>
                    <a:schemeClr val="accent6">
                      <a:lumMod val="75000"/>
                    </a:schemeClr>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Ravie" pitchFamily="82" charset="0"/>
              </a:rPr>
              <a:t> </a:t>
            </a:r>
            <a:r>
              <a:rPr lang="en-US" sz="4000" b="1" dirty="0">
                <a:ln w="1905">
                  <a:solidFill>
                    <a:schemeClr val="accent6">
                      <a:lumMod val="75000"/>
                    </a:schemeClr>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Ravie" pitchFamily="82" charset="0"/>
              </a:rPr>
              <a:t>Answer:</a:t>
            </a:r>
            <a:r>
              <a:rPr lang="en-US" sz="3600" dirty="0">
                <a:ln>
                  <a:solidFill>
                    <a:schemeClr val="accent6">
                      <a:lumMod val="75000"/>
                    </a:schemeClr>
                  </a:solidFill>
                </a:ln>
                <a:solidFill>
                  <a:schemeClr val="tx1"/>
                </a:solidFill>
                <a:latin typeface="Ravie" pitchFamily="82" charset="0"/>
              </a:rPr>
              <a:t> </a:t>
            </a:r>
            <a:endParaRPr lang="en-US" sz="4400" dirty="0">
              <a:ln>
                <a:solidFill>
                  <a:srgbClr val="9933FF"/>
                </a:solidFill>
              </a:ln>
              <a:solidFill>
                <a:schemeClr val="tx1"/>
              </a:solidFill>
            </a:endParaRPr>
          </a:p>
          <a:p>
            <a:r>
              <a:rPr lang="en-US" sz="3200" b="1" dirty="0">
                <a:ln>
                  <a:solidFill>
                    <a:srgbClr val="9933FF"/>
                  </a:solidFill>
                </a:ln>
                <a:solidFill>
                  <a:srgbClr val="0000FF"/>
                </a:solidFill>
              </a:rPr>
              <a:t>Yahuah</a:t>
            </a:r>
            <a:r>
              <a:rPr lang="en-US" sz="3200" dirty="0">
                <a:ln>
                  <a:solidFill>
                    <a:srgbClr val="9933FF"/>
                  </a:solidFill>
                </a:ln>
                <a:solidFill>
                  <a:schemeClr val="tx1"/>
                </a:solidFill>
              </a:rPr>
              <a:t> expressed His desire to position the Hebrew nation as a reign of Kohenim (priests) and to be a set apart nation under His Name – even though </a:t>
            </a:r>
            <a:r>
              <a:rPr lang="en-US" sz="3200" u="sng" dirty="0">
                <a:ln>
                  <a:solidFill>
                    <a:srgbClr val="9933FF"/>
                  </a:solidFill>
                </a:ln>
                <a:solidFill>
                  <a:schemeClr val="tx1"/>
                </a:solidFill>
              </a:rPr>
              <a:t>the</a:t>
            </a:r>
            <a:r>
              <a:rPr lang="en-US" sz="3200" dirty="0">
                <a:ln>
                  <a:solidFill>
                    <a:srgbClr val="9933FF"/>
                  </a:solidFill>
                </a:ln>
                <a:solidFill>
                  <a:schemeClr val="tx1"/>
                </a:solidFill>
              </a:rPr>
              <a:t> p</a:t>
            </a:r>
            <a:r>
              <a:rPr lang="en-US" sz="3200" u="sng" dirty="0">
                <a:ln>
                  <a:solidFill>
                    <a:srgbClr val="9933FF"/>
                  </a:solidFill>
                </a:ln>
                <a:solidFill>
                  <a:schemeClr val="tx1"/>
                </a:solidFill>
              </a:rPr>
              <a:t>eo</a:t>
            </a:r>
            <a:r>
              <a:rPr lang="en-US" sz="3200" dirty="0">
                <a:ln>
                  <a:solidFill>
                    <a:srgbClr val="9933FF"/>
                  </a:solidFill>
                </a:ln>
                <a:solidFill>
                  <a:schemeClr val="tx1"/>
                </a:solidFill>
              </a:rPr>
              <a:t>p</a:t>
            </a:r>
            <a:r>
              <a:rPr lang="en-US" sz="3200" u="sng" dirty="0">
                <a:ln>
                  <a:solidFill>
                    <a:srgbClr val="9933FF"/>
                  </a:solidFill>
                </a:ln>
                <a:solidFill>
                  <a:schemeClr val="tx1"/>
                </a:solidFill>
              </a:rPr>
              <a:t>le</a:t>
            </a:r>
            <a:r>
              <a:rPr lang="en-US" sz="3200" dirty="0">
                <a:ln>
                  <a:solidFill>
                    <a:srgbClr val="9933FF"/>
                  </a:solidFill>
                </a:ln>
                <a:solidFill>
                  <a:schemeClr val="tx1"/>
                </a:solidFill>
              </a:rPr>
              <a:t> </a:t>
            </a:r>
            <a:r>
              <a:rPr lang="en-US" sz="3200" u="sng" dirty="0">
                <a:ln>
                  <a:solidFill>
                    <a:srgbClr val="9933FF"/>
                  </a:solidFill>
                </a:ln>
                <a:solidFill>
                  <a:schemeClr val="tx1"/>
                </a:solidFill>
              </a:rPr>
              <a:t>did not know</a:t>
            </a:r>
            <a:r>
              <a:rPr lang="en-US" sz="3200" dirty="0">
                <a:ln>
                  <a:solidFill>
                    <a:srgbClr val="9933FF"/>
                  </a:solidFill>
                </a:ln>
                <a:solidFill>
                  <a:schemeClr val="tx1"/>
                </a:solidFill>
              </a:rPr>
              <a:t> </a:t>
            </a:r>
            <a:r>
              <a:rPr lang="en-US" sz="3200" u="sng" dirty="0">
                <a:ln>
                  <a:solidFill>
                    <a:srgbClr val="9933FF"/>
                  </a:solidFill>
                </a:ln>
                <a:solidFill>
                  <a:schemeClr val="tx1"/>
                </a:solidFill>
              </a:rPr>
              <a:t>the words of the covenant</a:t>
            </a:r>
            <a:r>
              <a:rPr lang="en-US" sz="3200" dirty="0">
                <a:ln>
                  <a:solidFill>
                    <a:srgbClr val="9933FF"/>
                  </a:solidFill>
                </a:ln>
                <a:solidFill>
                  <a:schemeClr val="tx1"/>
                </a:solidFill>
              </a:rPr>
              <a:t> y</a:t>
            </a:r>
            <a:r>
              <a:rPr lang="en-US" sz="3200" u="sng" dirty="0">
                <a:ln>
                  <a:solidFill>
                    <a:srgbClr val="9933FF"/>
                  </a:solidFill>
                </a:ln>
                <a:solidFill>
                  <a:schemeClr val="tx1"/>
                </a:solidFill>
              </a:rPr>
              <a:t>et</a:t>
            </a:r>
            <a:r>
              <a:rPr lang="en-US" sz="3200" dirty="0">
                <a:ln>
                  <a:solidFill>
                    <a:srgbClr val="9933FF"/>
                  </a:solidFill>
                </a:ln>
                <a:solidFill>
                  <a:schemeClr val="tx1"/>
                </a:solidFill>
              </a:rPr>
              <a:t>!</a:t>
            </a:r>
            <a:endParaRPr lang="en-US" sz="1050" dirty="0">
              <a:ln>
                <a:solidFill>
                  <a:srgbClr val="9933FF"/>
                </a:solidFill>
              </a:ln>
              <a:solidFill>
                <a:schemeClr val="tx1"/>
              </a:solidFill>
            </a:endParaRPr>
          </a:p>
        </p:txBody>
      </p:sp>
      <p:sp>
        <p:nvSpPr>
          <p:cNvPr id="2" name="Sun 1">
            <a:extLst>
              <a:ext uri="{FF2B5EF4-FFF2-40B4-BE49-F238E27FC236}">
                <a16:creationId xmlns:a16="http://schemas.microsoft.com/office/drawing/2014/main" id="{4EC2855C-AD21-7F48-B2DD-DC0D2457752C}"/>
              </a:ext>
            </a:extLst>
          </p:cNvPr>
          <p:cNvSpPr/>
          <p:nvPr/>
        </p:nvSpPr>
        <p:spPr>
          <a:xfrm>
            <a:off x="11637770" y="26681"/>
            <a:ext cx="508000" cy="473193"/>
          </a:xfrm>
          <a:prstGeom prst="sun">
            <a:avLst>
              <a:gd name="adj" fmla="val 27118"/>
            </a:avLst>
          </a:prstGeom>
          <a:solidFill>
            <a:schemeClr val="accent4">
              <a:lumMod val="60000"/>
              <a:lumOff val="40000"/>
            </a:schemeClr>
          </a:solidFill>
          <a:ln>
            <a:solidFill>
              <a:schemeClr val="accent2">
                <a:lumMod val="5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30861248"/>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5" end="5"/>
                                            </p:txEl>
                                          </p:spTgt>
                                        </p:tgtEl>
                                        <p:attrNameLst>
                                          <p:attrName>style.visibility</p:attrName>
                                        </p:attrNameLst>
                                      </p:cBhvr>
                                      <p:to>
                                        <p:strVal val="visible"/>
                                      </p:to>
                                    </p:set>
                                    <p:animEffect transition="in" filter="fade">
                                      <p:cBhvr>
                                        <p:cTn id="14" dur="1000"/>
                                        <p:tgtEl>
                                          <p:spTgt spid="3">
                                            <p:txEl>
                                              <p:pRg st="5" end="5"/>
                                            </p:txEl>
                                          </p:spTgt>
                                        </p:tgtEl>
                                      </p:cBhvr>
                                    </p:animEffect>
                                    <p:anim calcmode="lin" valueType="num">
                                      <p:cBhvr>
                                        <p:cTn id="1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blipFill>
          <a:blip r:embed="rId2">
            <a:extLst>
              <a:ext uri="{BEBA8EAE-BF5A-486C-A8C5-ECC9F3942E4B}">
                <a14:imgProps xmlns:a14="http://schemas.microsoft.com/office/drawing/2010/main">
                  <a14:imgLayer r:embed="rId3">
                    <a14:imgEffect>
                      <a14:artisticCrisscrossEtching/>
                    </a14:imgEffect>
                  </a14:imgLayer>
                </a14:imgProps>
              </a:ext>
            </a:extLst>
          </a:blip>
          <a:tile tx="0" ty="0" sx="100000" sy="100000" flip="none" algn="tl"/>
        </a:blipFill>
        <a:effectLst/>
      </p:bgPr>
    </p:bg>
    <p:spTree>
      <p:nvGrpSpPr>
        <p:cNvPr id="1" name=""/>
        <p:cNvGrpSpPr/>
        <p:nvPr/>
      </p:nvGrpSpPr>
      <p:grpSpPr>
        <a:xfrm>
          <a:off x="0" y="0"/>
          <a:ext cx="0" cy="0"/>
          <a:chOff x="0" y="0"/>
          <a:chExt cx="0" cy="0"/>
        </a:xfrm>
      </p:grpSpPr>
      <p:sp>
        <p:nvSpPr>
          <p:cNvPr id="20" name="Slide Number Placeholder 1"/>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85F3E72-97D8-4E0E-8DB2-A67F030E614A}" type="slidenum">
              <a:rPr lang="en-US" smtClean="0">
                <a:solidFill>
                  <a:schemeClr val="tx1"/>
                </a:solidFill>
              </a:rPr>
              <a:pPr/>
              <a:t>56</a:t>
            </a:fld>
            <a:endParaRPr lang="en-US" dirty="0">
              <a:solidFill>
                <a:schemeClr val="tx1"/>
              </a:solidFill>
            </a:endParaRPr>
          </a:p>
        </p:txBody>
      </p:sp>
      <p:sp>
        <p:nvSpPr>
          <p:cNvPr id="3" name="Rounded Rectangle 2"/>
          <p:cNvSpPr/>
          <p:nvPr/>
        </p:nvSpPr>
        <p:spPr>
          <a:xfrm>
            <a:off x="0" y="144016"/>
            <a:ext cx="12144672" cy="659735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82550" h="38100" prst="coolSlant"/>
            </a:sp3d>
          </a:bodyPr>
          <a:lstStyle/>
          <a:p>
            <a:r>
              <a:rPr lang="en-US" sz="1050" dirty="0">
                <a:solidFill>
                  <a:schemeClr val="tx1"/>
                </a:solidFill>
              </a:rPr>
              <a:t> </a:t>
            </a:r>
          </a:p>
          <a:p>
            <a:r>
              <a:rPr lang="en-US" sz="2800" dirty="0">
                <a:solidFill>
                  <a:schemeClr val="tx1"/>
                </a:solidFill>
              </a:rPr>
              <a:t> </a:t>
            </a:r>
            <a:r>
              <a:rPr lang="en-US" sz="2800" b="1" dirty="0">
                <a:solidFill>
                  <a:srgbClr val="00B050"/>
                </a:solidFill>
              </a:rPr>
              <a:t>8</a:t>
            </a:r>
            <a:r>
              <a:rPr lang="en-US" sz="2800" dirty="0">
                <a:solidFill>
                  <a:srgbClr val="00B050"/>
                </a:solidFill>
              </a:rPr>
              <a:t>  </a:t>
            </a:r>
            <a:r>
              <a:rPr lang="en-US" sz="2800" dirty="0">
                <a:solidFill>
                  <a:schemeClr val="tx1">
                    <a:lumMod val="65000"/>
                    <a:lumOff val="35000"/>
                  </a:schemeClr>
                </a:solidFill>
              </a:rPr>
              <a:t>And </a:t>
            </a:r>
            <a:r>
              <a:rPr lang="en-US" sz="2800" b="1" u="sng" dirty="0">
                <a:solidFill>
                  <a:schemeClr val="tx1">
                    <a:lumMod val="65000"/>
                    <a:lumOff val="35000"/>
                  </a:schemeClr>
                </a:solidFill>
              </a:rPr>
              <a:t>all the</a:t>
            </a:r>
            <a:r>
              <a:rPr lang="en-US" sz="2800" b="1" dirty="0">
                <a:solidFill>
                  <a:schemeClr val="tx1">
                    <a:lumMod val="65000"/>
                    <a:lumOff val="35000"/>
                  </a:schemeClr>
                </a:solidFill>
              </a:rPr>
              <a:t> p</a:t>
            </a:r>
            <a:r>
              <a:rPr lang="en-US" sz="2800" b="1" u="sng" dirty="0">
                <a:solidFill>
                  <a:schemeClr val="tx1">
                    <a:lumMod val="65000"/>
                    <a:lumOff val="35000"/>
                  </a:schemeClr>
                </a:solidFill>
              </a:rPr>
              <a:t>eo</a:t>
            </a:r>
            <a:r>
              <a:rPr lang="en-US" sz="2800" b="1" dirty="0">
                <a:solidFill>
                  <a:schemeClr val="tx1">
                    <a:lumMod val="65000"/>
                    <a:lumOff val="35000"/>
                  </a:schemeClr>
                </a:solidFill>
              </a:rPr>
              <a:t>p</a:t>
            </a:r>
            <a:r>
              <a:rPr lang="en-US" sz="2800" b="1" u="sng" dirty="0">
                <a:solidFill>
                  <a:schemeClr val="tx1">
                    <a:lumMod val="65000"/>
                    <a:lumOff val="35000"/>
                  </a:schemeClr>
                </a:solidFill>
              </a:rPr>
              <a:t>le answered to</a:t>
            </a:r>
            <a:r>
              <a:rPr lang="en-US" sz="2800" b="1" dirty="0">
                <a:solidFill>
                  <a:schemeClr val="tx1">
                    <a:lumMod val="65000"/>
                    <a:lumOff val="35000"/>
                  </a:schemeClr>
                </a:solidFill>
              </a:rPr>
              <a:t>g</a:t>
            </a:r>
            <a:r>
              <a:rPr lang="en-US" sz="2800" b="1" u="sng" dirty="0">
                <a:solidFill>
                  <a:schemeClr val="tx1">
                    <a:lumMod val="65000"/>
                    <a:lumOff val="35000"/>
                  </a:schemeClr>
                </a:solidFill>
              </a:rPr>
              <a:t>ether and said</a:t>
            </a:r>
            <a:r>
              <a:rPr lang="en-US" sz="2800" dirty="0">
                <a:solidFill>
                  <a:schemeClr val="tx1">
                    <a:lumMod val="65000"/>
                    <a:lumOff val="35000"/>
                  </a:schemeClr>
                </a:solidFill>
              </a:rPr>
              <a:t>, “</a:t>
            </a:r>
            <a:r>
              <a:rPr lang="en-US" sz="2800" b="1" dirty="0">
                <a:solidFill>
                  <a:srgbClr val="00B050"/>
                </a:solidFill>
              </a:rPr>
              <a:t>All that </a:t>
            </a:r>
            <a:r>
              <a:rPr lang="he-IL" sz="2800" b="1" dirty="0">
                <a:solidFill>
                  <a:srgbClr val="00B050"/>
                </a:solidFill>
              </a:rPr>
              <a:t>יהוה</a:t>
            </a:r>
            <a:r>
              <a:rPr lang="en-US" sz="2800" b="1" dirty="0">
                <a:solidFill>
                  <a:srgbClr val="00B050"/>
                </a:solidFill>
              </a:rPr>
              <a:t> [</a:t>
            </a:r>
            <a:r>
              <a:rPr lang="en-US" sz="2800" b="1" dirty="0">
                <a:ln>
                  <a:solidFill>
                    <a:srgbClr val="002060"/>
                  </a:solidFill>
                </a:ln>
                <a:solidFill>
                  <a:srgbClr val="0070C0"/>
                </a:solidFill>
              </a:rPr>
              <a:t>Yahuah</a:t>
            </a:r>
            <a:r>
              <a:rPr lang="en-US" sz="2800" b="1" dirty="0">
                <a:solidFill>
                  <a:srgbClr val="00B050"/>
                </a:solidFill>
              </a:rPr>
              <a:t>] 	has spoken we shall do</a:t>
            </a:r>
            <a:r>
              <a:rPr lang="en-US" sz="2800" dirty="0">
                <a:solidFill>
                  <a:srgbClr val="00B050"/>
                </a:solidFill>
              </a:rPr>
              <a:t>.</a:t>
            </a:r>
            <a:r>
              <a:rPr lang="en-US" sz="2800" dirty="0">
                <a:solidFill>
                  <a:schemeClr val="tx1">
                    <a:lumMod val="65000"/>
                    <a:lumOff val="35000"/>
                  </a:schemeClr>
                </a:solidFill>
              </a:rPr>
              <a:t>”</a:t>
            </a:r>
            <a:r>
              <a:rPr lang="en-US" sz="2800" dirty="0">
                <a:solidFill>
                  <a:schemeClr val="tx1"/>
                </a:solidFill>
              </a:rPr>
              <a:t>  So </a:t>
            </a:r>
            <a:r>
              <a:rPr lang="en-US" sz="2800" b="1" dirty="0">
                <a:solidFill>
                  <a:srgbClr val="7030A0"/>
                </a:solidFill>
              </a:rPr>
              <a:t>Mosheh</a:t>
            </a:r>
            <a:r>
              <a:rPr lang="en-US" sz="2800" b="1" dirty="0">
                <a:solidFill>
                  <a:srgbClr val="0070C0"/>
                </a:solidFill>
              </a:rPr>
              <a:t> </a:t>
            </a:r>
            <a:r>
              <a:rPr lang="en-US" sz="2400" b="1" dirty="0">
                <a:solidFill>
                  <a:schemeClr val="tx1"/>
                </a:solidFill>
                <a:effectLst>
                  <a:glow rad="228600">
                    <a:schemeClr val="accent4">
                      <a:satMod val="175000"/>
                      <a:alpha val="40000"/>
                    </a:schemeClr>
                  </a:glow>
                </a:effectLst>
              </a:rPr>
              <a:t>[on trip # 3 UP Mt Sinai]</a:t>
            </a:r>
            <a:r>
              <a:rPr lang="en-US" sz="2400" dirty="0">
                <a:solidFill>
                  <a:schemeClr val="tx1"/>
                </a:solidFill>
                <a:effectLst>
                  <a:glow rad="228600">
                    <a:schemeClr val="accent4">
                      <a:satMod val="175000"/>
                      <a:alpha val="40000"/>
                    </a:schemeClr>
                  </a:glow>
                </a:effectLst>
              </a:rPr>
              <a:t> </a:t>
            </a:r>
            <a:r>
              <a:rPr lang="en-US" sz="2800" b="1" dirty="0">
                <a:solidFill>
                  <a:srgbClr val="7030A0"/>
                </a:solidFill>
              </a:rPr>
              <a:t>brought</a:t>
            </a:r>
            <a:r>
              <a:rPr lang="en-US" sz="2800" dirty="0">
                <a:solidFill>
                  <a:schemeClr val="tx1"/>
                </a:solidFill>
              </a:rPr>
              <a:t> 	back the words of the people to </a:t>
            </a:r>
            <a:r>
              <a:rPr lang="he-IL" sz="2800" dirty="0">
                <a:solidFill>
                  <a:schemeClr val="tx1"/>
                </a:solidFill>
              </a:rPr>
              <a:t>יהוה</a:t>
            </a:r>
            <a:r>
              <a:rPr lang="en-US" sz="2800" dirty="0">
                <a:solidFill>
                  <a:schemeClr val="tx1"/>
                </a:solidFill>
              </a:rPr>
              <a:t>.</a:t>
            </a:r>
          </a:p>
          <a:p>
            <a:endParaRPr lang="en-US" sz="2800" dirty="0">
              <a:solidFill>
                <a:schemeClr val="tx1"/>
              </a:solidFill>
            </a:endParaRPr>
          </a:p>
          <a:p>
            <a:r>
              <a:rPr lang="en-US" sz="2800" b="1" dirty="0">
                <a:solidFill>
                  <a:srgbClr val="00B050"/>
                </a:solidFill>
              </a:rPr>
              <a:t>9</a:t>
            </a:r>
            <a:r>
              <a:rPr lang="en-US" sz="2800" dirty="0">
                <a:solidFill>
                  <a:srgbClr val="00B050"/>
                </a:solidFill>
              </a:rPr>
              <a:t>  </a:t>
            </a:r>
            <a:r>
              <a:rPr lang="en-US" sz="2800" b="1" dirty="0">
                <a:solidFill>
                  <a:srgbClr val="0070C0"/>
                </a:solidFill>
              </a:rPr>
              <a:t>And </a:t>
            </a:r>
            <a:r>
              <a:rPr lang="he-IL" sz="2800" b="1" dirty="0">
                <a:solidFill>
                  <a:srgbClr val="0070C0"/>
                </a:solidFill>
              </a:rPr>
              <a:t>יהוה</a:t>
            </a:r>
            <a:r>
              <a:rPr lang="en-US" sz="2800" b="1" dirty="0">
                <a:solidFill>
                  <a:srgbClr val="0070C0"/>
                </a:solidFill>
              </a:rPr>
              <a:t> said to Mosheh</a:t>
            </a:r>
            <a:r>
              <a:rPr lang="en-US" sz="2800" dirty="0">
                <a:solidFill>
                  <a:srgbClr val="0070C0"/>
                </a:solidFill>
              </a:rPr>
              <a:t>,</a:t>
            </a:r>
            <a:r>
              <a:rPr lang="en-US" sz="2800" dirty="0">
                <a:solidFill>
                  <a:schemeClr val="tx1"/>
                </a:solidFill>
              </a:rPr>
              <a:t> </a:t>
            </a:r>
            <a:r>
              <a:rPr lang="en-US" sz="2800" dirty="0">
                <a:solidFill>
                  <a:srgbClr val="0070C0"/>
                </a:solidFill>
              </a:rPr>
              <a:t>“</a:t>
            </a:r>
            <a:r>
              <a:rPr lang="en-US" sz="2800" b="1" dirty="0">
                <a:solidFill>
                  <a:srgbClr val="0070C0"/>
                </a:solidFill>
              </a:rPr>
              <a:t>See, I am coming to you in the thick cloud, </a:t>
            </a:r>
            <a:r>
              <a:rPr lang="en-US" sz="2800" b="1" dirty="0">
                <a:ln>
                  <a:solidFill>
                    <a:srgbClr val="002060"/>
                  </a:solidFill>
                </a:ln>
                <a:solidFill>
                  <a:srgbClr val="0070C0"/>
                </a:solidFill>
                <a:effectLst>
                  <a:glow rad="127000">
                    <a:srgbClr val="FFFF00"/>
                  </a:glow>
                </a:effectLst>
              </a:rPr>
              <a:t>so 	that the people hear when I speak with you</a:t>
            </a:r>
            <a:r>
              <a:rPr lang="en-US" sz="2800" b="1" dirty="0">
                <a:solidFill>
                  <a:srgbClr val="0070C0"/>
                </a:solidFill>
              </a:rPr>
              <a:t>, and believe you forever</a:t>
            </a:r>
            <a:r>
              <a:rPr lang="en-US" sz="2800" dirty="0">
                <a:solidFill>
                  <a:srgbClr val="0070C0"/>
                </a:solidFill>
              </a:rPr>
              <a:t>.” </a:t>
            </a:r>
            <a:r>
              <a:rPr lang="en-US" sz="2800" dirty="0">
                <a:solidFill>
                  <a:schemeClr val="tx1"/>
                </a:solidFill>
              </a:rPr>
              <a:t>	And </a:t>
            </a:r>
            <a:r>
              <a:rPr lang="en-US" sz="2800" b="1" dirty="0">
                <a:solidFill>
                  <a:srgbClr val="7030A0"/>
                </a:solidFill>
              </a:rPr>
              <a:t>Mosheh</a:t>
            </a:r>
            <a:r>
              <a:rPr lang="en-US" sz="2800" dirty="0">
                <a:solidFill>
                  <a:schemeClr val="tx1"/>
                </a:solidFill>
              </a:rPr>
              <a:t> </a:t>
            </a:r>
            <a:r>
              <a:rPr lang="en-US" sz="2800" b="1" dirty="0">
                <a:solidFill>
                  <a:srgbClr val="7030A0"/>
                </a:solidFill>
              </a:rPr>
              <a:t>reported</a:t>
            </a:r>
            <a:r>
              <a:rPr lang="en-US" sz="2800" dirty="0">
                <a:solidFill>
                  <a:schemeClr val="tx1"/>
                </a:solidFill>
              </a:rPr>
              <a:t> </a:t>
            </a:r>
            <a:r>
              <a:rPr lang="en-US" sz="2800" b="1" dirty="0">
                <a:solidFill>
                  <a:srgbClr val="7030A0"/>
                </a:solidFill>
              </a:rPr>
              <a:t>the words of the people</a:t>
            </a:r>
            <a:r>
              <a:rPr lang="en-US" sz="2800" dirty="0">
                <a:solidFill>
                  <a:schemeClr val="tx1"/>
                </a:solidFill>
              </a:rPr>
              <a:t> to </a:t>
            </a:r>
            <a:r>
              <a:rPr lang="he-IL" sz="2800" dirty="0">
                <a:solidFill>
                  <a:schemeClr val="tx1"/>
                </a:solidFill>
              </a:rPr>
              <a:t>יהוה</a:t>
            </a:r>
            <a:r>
              <a:rPr lang="en-US" sz="2800" dirty="0">
                <a:solidFill>
                  <a:schemeClr val="tx1"/>
                </a:solidFill>
              </a:rPr>
              <a:t>.</a:t>
            </a:r>
          </a:p>
          <a:p>
            <a:r>
              <a:rPr lang="en-US" sz="1050" dirty="0">
                <a:solidFill>
                  <a:schemeClr val="tx1"/>
                </a:solidFill>
              </a:rPr>
              <a:t> </a:t>
            </a:r>
          </a:p>
          <a:p>
            <a:r>
              <a:rPr lang="en-US" sz="2800" b="1" dirty="0">
                <a:solidFill>
                  <a:srgbClr val="00B050"/>
                </a:solidFill>
              </a:rPr>
              <a:t>10</a:t>
            </a:r>
            <a:r>
              <a:rPr lang="en-US" sz="2800" dirty="0">
                <a:solidFill>
                  <a:srgbClr val="00B050"/>
                </a:solidFill>
              </a:rPr>
              <a:t>  </a:t>
            </a:r>
            <a:r>
              <a:rPr lang="en-US" sz="2800" b="1" dirty="0">
                <a:solidFill>
                  <a:srgbClr val="0070C0"/>
                </a:solidFill>
              </a:rPr>
              <a:t>And </a:t>
            </a:r>
            <a:r>
              <a:rPr lang="he-IL" sz="2800" b="1" dirty="0">
                <a:solidFill>
                  <a:srgbClr val="0070C0"/>
                </a:solidFill>
              </a:rPr>
              <a:t>יהוה</a:t>
            </a:r>
            <a:r>
              <a:rPr lang="en-US" sz="2800" b="1" dirty="0">
                <a:solidFill>
                  <a:srgbClr val="0070C0"/>
                </a:solidFill>
              </a:rPr>
              <a:t> said to Mosheh</a:t>
            </a:r>
            <a:r>
              <a:rPr lang="en-US" sz="2800" dirty="0">
                <a:solidFill>
                  <a:srgbClr val="0070C0"/>
                </a:solidFill>
              </a:rPr>
              <a:t>,</a:t>
            </a:r>
            <a:r>
              <a:rPr lang="en-US" sz="2800" dirty="0">
                <a:solidFill>
                  <a:schemeClr val="tx1"/>
                </a:solidFill>
              </a:rPr>
              <a:t> </a:t>
            </a:r>
            <a:r>
              <a:rPr lang="en-US" sz="2800" dirty="0">
                <a:solidFill>
                  <a:srgbClr val="0070C0"/>
                </a:solidFill>
              </a:rPr>
              <a:t>“</a:t>
            </a:r>
            <a:r>
              <a:rPr lang="en-US" sz="2800" b="1" dirty="0">
                <a:ln>
                  <a:solidFill>
                    <a:srgbClr val="002060"/>
                  </a:solidFill>
                </a:ln>
                <a:solidFill>
                  <a:srgbClr val="0070C0"/>
                </a:solidFill>
                <a:effectLst>
                  <a:glow rad="127000">
                    <a:srgbClr val="00FFFF"/>
                  </a:glow>
                </a:effectLst>
              </a:rPr>
              <a:t>Go to the people and set them apart </a:t>
            </a:r>
            <a:r>
              <a:rPr lang="en-US" sz="2800" b="1" u="sng" dirty="0">
                <a:ln>
                  <a:solidFill>
                    <a:srgbClr val="002060"/>
                  </a:solidFill>
                </a:ln>
                <a:solidFill>
                  <a:srgbClr val="0070C0"/>
                </a:solidFill>
                <a:effectLst>
                  <a:glow rad="127000">
                    <a:srgbClr val="00FFFF"/>
                  </a:glow>
                </a:effectLst>
              </a:rPr>
              <a:t>toda</a:t>
            </a:r>
            <a:r>
              <a:rPr lang="en-US" sz="2800" b="1" dirty="0">
                <a:ln>
                  <a:solidFill>
                    <a:srgbClr val="002060"/>
                  </a:solidFill>
                </a:ln>
                <a:solidFill>
                  <a:srgbClr val="0070C0"/>
                </a:solidFill>
                <a:effectLst>
                  <a:glow rad="127000">
                    <a:srgbClr val="00FFFF"/>
                  </a:glow>
                </a:effectLst>
              </a:rPr>
              <a:t>y </a:t>
            </a:r>
            <a:br>
              <a:rPr lang="en-US" sz="2800" b="1" dirty="0">
                <a:ln>
                  <a:solidFill>
                    <a:srgbClr val="002060"/>
                  </a:solidFill>
                </a:ln>
                <a:solidFill>
                  <a:srgbClr val="0070C0"/>
                </a:solidFill>
                <a:effectLst>
                  <a:glow rad="127000">
                    <a:srgbClr val="00FFFF"/>
                  </a:glow>
                </a:effectLst>
              </a:rPr>
            </a:br>
            <a:r>
              <a:rPr lang="en-US" sz="2800" b="1" dirty="0">
                <a:ln>
                  <a:solidFill>
                    <a:srgbClr val="002060"/>
                  </a:solidFill>
                </a:ln>
                <a:solidFill>
                  <a:srgbClr val="0070C0"/>
                </a:solidFill>
                <a:effectLst>
                  <a:glow rad="127000">
                    <a:srgbClr val="00FFFF"/>
                  </a:glow>
                </a:effectLst>
              </a:rPr>
              <a:t>           and </a:t>
            </a:r>
            <a:r>
              <a:rPr lang="en-US" sz="2800" b="1" u="sng" dirty="0">
                <a:ln>
                  <a:solidFill>
                    <a:srgbClr val="002060"/>
                  </a:solidFill>
                </a:ln>
                <a:solidFill>
                  <a:srgbClr val="0070C0"/>
                </a:solidFill>
                <a:effectLst>
                  <a:glow rad="127000">
                    <a:srgbClr val="00FFFF"/>
                  </a:glow>
                </a:effectLst>
              </a:rPr>
              <a:t>tomorrow</a:t>
            </a:r>
            <a:r>
              <a:rPr lang="en-US" sz="2800" b="1" dirty="0">
                <a:ln>
                  <a:solidFill>
                    <a:srgbClr val="002060"/>
                  </a:solidFill>
                </a:ln>
                <a:solidFill>
                  <a:srgbClr val="0070C0"/>
                </a:solidFill>
                <a:effectLst>
                  <a:glow rad="127000">
                    <a:srgbClr val="00FFFF"/>
                  </a:glow>
                </a:effectLst>
              </a:rPr>
              <a:t>.</a:t>
            </a:r>
            <a:r>
              <a:rPr lang="en-US" sz="2800" dirty="0">
                <a:solidFill>
                  <a:schemeClr val="tx1"/>
                </a:solidFill>
              </a:rPr>
              <a:t>  And they shall wash their garments,</a:t>
            </a:r>
          </a:p>
          <a:p>
            <a:r>
              <a:rPr lang="en-US" sz="1050" dirty="0">
                <a:solidFill>
                  <a:schemeClr val="tx1"/>
                </a:solidFill>
              </a:rPr>
              <a:t> </a:t>
            </a:r>
          </a:p>
          <a:p>
            <a:r>
              <a:rPr lang="en-US" sz="2800" b="1" dirty="0">
                <a:solidFill>
                  <a:srgbClr val="00B050"/>
                </a:solidFill>
              </a:rPr>
              <a:t>11</a:t>
            </a:r>
            <a:r>
              <a:rPr lang="en-US" sz="2800" dirty="0">
                <a:solidFill>
                  <a:srgbClr val="00B050"/>
                </a:solidFill>
              </a:rPr>
              <a:t>  </a:t>
            </a:r>
            <a:r>
              <a:rPr lang="en-US" sz="2800" b="1" dirty="0">
                <a:solidFill>
                  <a:srgbClr val="0070C0"/>
                </a:solidFill>
                <a:effectLst>
                  <a:glow rad="127000">
                    <a:srgbClr val="00FFFF"/>
                  </a:glow>
                </a:effectLst>
              </a:rPr>
              <a:t>and shall be prepared by </a:t>
            </a:r>
            <a:r>
              <a:rPr lang="en-US" sz="2800" b="1" u="sng" dirty="0">
                <a:solidFill>
                  <a:srgbClr val="0070C0"/>
                </a:solidFill>
                <a:effectLst>
                  <a:glow rad="127000">
                    <a:srgbClr val="00FFFF"/>
                  </a:glow>
                </a:effectLst>
              </a:rPr>
              <a:t>the third da</a:t>
            </a:r>
            <a:r>
              <a:rPr lang="en-US" sz="2800" b="1" dirty="0">
                <a:solidFill>
                  <a:srgbClr val="0070C0"/>
                </a:solidFill>
                <a:effectLst>
                  <a:glow rad="127000">
                    <a:srgbClr val="00FFFF"/>
                  </a:glow>
                </a:effectLst>
              </a:rPr>
              <a:t>y.  </a:t>
            </a:r>
            <a:r>
              <a:rPr lang="en-US" sz="2800" b="1" dirty="0">
                <a:solidFill>
                  <a:srgbClr val="0070C0"/>
                </a:solidFill>
              </a:rPr>
              <a:t>For on the third day </a:t>
            </a:r>
            <a:r>
              <a:rPr lang="he-IL" sz="2800" b="1" dirty="0">
                <a:solidFill>
                  <a:srgbClr val="0070C0"/>
                </a:solidFill>
              </a:rPr>
              <a:t>יהוה</a:t>
            </a:r>
            <a:r>
              <a:rPr lang="en-US" sz="2800" b="1" dirty="0">
                <a:solidFill>
                  <a:srgbClr val="0070C0"/>
                </a:solidFill>
              </a:rPr>
              <a:t> shall 	come down upon Mount Sinai before the eyes of all the people. </a:t>
            </a:r>
          </a:p>
        </p:txBody>
      </p:sp>
      <p:sp>
        <p:nvSpPr>
          <p:cNvPr id="4" name="Rounded Rectangular Callout 3"/>
          <p:cNvSpPr/>
          <p:nvPr/>
        </p:nvSpPr>
        <p:spPr>
          <a:xfrm>
            <a:off x="6312024" y="144016"/>
            <a:ext cx="5472608" cy="620688"/>
          </a:xfrm>
          <a:prstGeom prst="wedgeRoundRectCallout">
            <a:avLst>
              <a:gd name="adj1" fmla="val 10649"/>
              <a:gd name="adj2" fmla="val 91860"/>
              <a:gd name="adj3" fmla="val 16667"/>
            </a:avLst>
          </a:prstGeom>
          <a:solidFill>
            <a:schemeClr val="accent2">
              <a:lumMod val="60000"/>
              <a:lumOff val="40000"/>
            </a:schemeClr>
          </a:solidFill>
          <a:ln>
            <a:solidFill>
              <a:srgbClr val="FF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b="1" dirty="0">
                <a:solidFill>
                  <a:srgbClr val="7030A0"/>
                </a:solidFill>
              </a:rPr>
              <a:t>2</a:t>
            </a:r>
            <a:r>
              <a:rPr lang="en-CA" sz="2400" b="1" baseline="30000" dirty="0">
                <a:solidFill>
                  <a:srgbClr val="7030A0"/>
                </a:solidFill>
              </a:rPr>
              <a:t>nd</a:t>
            </a:r>
            <a:r>
              <a:rPr lang="en-CA" sz="2400" b="1" dirty="0">
                <a:solidFill>
                  <a:srgbClr val="7030A0"/>
                </a:solidFill>
              </a:rPr>
              <a:t> Portion </a:t>
            </a:r>
            <a:r>
              <a:rPr lang="en-CA" sz="2400" b="1" dirty="0">
                <a:ln>
                  <a:solidFill>
                    <a:srgbClr val="002060"/>
                  </a:solidFill>
                </a:ln>
                <a:solidFill>
                  <a:srgbClr val="0070C0"/>
                </a:solidFill>
              </a:rPr>
              <a:t>– </a:t>
            </a:r>
            <a:r>
              <a:rPr lang="en-CA" sz="3200" b="1" dirty="0">
                <a:ln>
                  <a:solidFill>
                    <a:srgbClr val="002060"/>
                  </a:solidFill>
                </a:ln>
                <a:solidFill>
                  <a:srgbClr val="0070C0"/>
                </a:solidFill>
              </a:rPr>
              <a:t>Proposal </a:t>
            </a:r>
            <a:r>
              <a:rPr lang="en-CA" sz="3200" b="1" dirty="0">
                <a:ln>
                  <a:solidFill>
                    <a:srgbClr val="002060"/>
                  </a:solidFill>
                </a:ln>
                <a:solidFill>
                  <a:srgbClr val="0070C0"/>
                </a:solidFill>
                <a:effectLst>
                  <a:glow rad="127000">
                    <a:srgbClr val="FFFF00"/>
                  </a:glow>
                </a:effectLst>
              </a:rPr>
              <a:t>Acceptance</a:t>
            </a:r>
            <a:r>
              <a:rPr lang="en-CA" sz="3200" b="1" dirty="0">
                <a:ln>
                  <a:solidFill>
                    <a:srgbClr val="002060"/>
                  </a:solidFill>
                </a:ln>
                <a:solidFill>
                  <a:srgbClr val="0070C0"/>
                </a:solidFill>
              </a:rPr>
              <a:t> </a:t>
            </a:r>
          </a:p>
        </p:txBody>
      </p:sp>
    </p:spTree>
    <p:extLst>
      <p:ext uri="{BB962C8B-B14F-4D97-AF65-F5344CB8AC3E}">
        <p14:creationId xmlns:p14="http://schemas.microsoft.com/office/powerpoint/2010/main" val="1280513692"/>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5" end="5"/>
                                            </p:txEl>
                                          </p:spTgt>
                                        </p:tgtEl>
                                        <p:attrNameLst>
                                          <p:attrName>style.visibility</p:attrName>
                                        </p:attrNameLst>
                                      </p:cBhvr>
                                      <p:to>
                                        <p:strVal val="visible"/>
                                      </p:to>
                                    </p:set>
                                    <p:animEffect transition="in" filter="fade">
                                      <p:cBhvr>
                                        <p:cTn id="14" dur="1000"/>
                                        <p:tgtEl>
                                          <p:spTgt spid="3">
                                            <p:txEl>
                                              <p:pRg st="5" end="5"/>
                                            </p:txEl>
                                          </p:spTgt>
                                        </p:tgtEl>
                                      </p:cBhvr>
                                    </p:animEffect>
                                    <p:anim calcmode="lin" valueType="num">
                                      <p:cBhvr>
                                        <p:cTn id="1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1000"/>
                                        <p:tgtEl>
                                          <p:spTgt spid="3">
                                            <p:txEl>
                                              <p:pRg st="7" end="7"/>
                                            </p:txEl>
                                          </p:spTgt>
                                        </p:tgtEl>
                                      </p:cBhvr>
                                    </p:animEffect>
                                    <p:anim calcmode="lin" valueType="num">
                                      <p:cBhvr>
                                        <p:cTn id="2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blipFill>
          <a:blip r:embed="rId2">
            <a:extLst>
              <a:ext uri="{BEBA8EAE-BF5A-486C-A8C5-ECC9F3942E4B}">
                <a14:imgProps xmlns:a14="http://schemas.microsoft.com/office/drawing/2010/main">
                  <a14:imgLayer r:embed="rId3">
                    <a14:imgEffect>
                      <a14:artisticCrisscrossEtching/>
                    </a14:imgEffect>
                  </a14:imgLayer>
                </a14:imgProps>
              </a:ext>
            </a:extLst>
          </a:blip>
          <a:tile tx="0" ty="0" sx="100000" sy="100000" flip="none" algn="tl"/>
        </a:blipFill>
        <a:effectLst/>
      </p:bgPr>
    </p:bg>
    <p:spTree>
      <p:nvGrpSpPr>
        <p:cNvPr id="1" name=""/>
        <p:cNvGrpSpPr/>
        <p:nvPr/>
      </p:nvGrpSpPr>
      <p:grpSpPr>
        <a:xfrm>
          <a:off x="0" y="0"/>
          <a:ext cx="0" cy="0"/>
          <a:chOff x="0" y="0"/>
          <a:chExt cx="0" cy="0"/>
        </a:xfrm>
      </p:grpSpPr>
      <p:sp>
        <p:nvSpPr>
          <p:cNvPr id="20" name="Slide Number Placeholder 1"/>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85F3E72-97D8-4E0E-8DB2-A67F030E614A}" type="slidenum">
              <a:rPr lang="en-US" smtClean="0">
                <a:solidFill>
                  <a:schemeClr val="tx1"/>
                </a:solidFill>
              </a:rPr>
              <a:pPr/>
              <a:t>57</a:t>
            </a:fld>
            <a:endParaRPr lang="en-US" dirty="0">
              <a:solidFill>
                <a:schemeClr val="tx1"/>
              </a:solidFill>
            </a:endParaRPr>
          </a:p>
        </p:txBody>
      </p:sp>
      <p:sp>
        <p:nvSpPr>
          <p:cNvPr id="3" name="Rounded Rectangle 2"/>
          <p:cNvSpPr/>
          <p:nvPr/>
        </p:nvSpPr>
        <p:spPr>
          <a:xfrm>
            <a:off x="22248" y="144016"/>
            <a:ext cx="12144672" cy="659735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82550" h="38100" prst="coolSlant"/>
            </a:sp3d>
          </a:bodyPr>
          <a:lstStyle/>
          <a:p>
            <a:r>
              <a:rPr lang="en-US" sz="2800" b="1" dirty="0">
                <a:solidFill>
                  <a:srgbClr val="00B050"/>
                </a:solidFill>
              </a:rPr>
              <a:t>Exo</a:t>
            </a:r>
            <a:r>
              <a:rPr lang="en-US" sz="2800" b="1" dirty="0">
                <a:solidFill>
                  <a:schemeClr val="tx1"/>
                </a:solidFill>
              </a:rPr>
              <a:t> </a:t>
            </a:r>
            <a:r>
              <a:rPr lang="en-US" sz="2800" b="1" dirty="0">
                <a:solidFill>
                  <a:srgbClr val="00B050"/>
                </a:solidFill>
              </a:rPr>
              <a:t>19:12</a:t>
            </a:r>
            <a:r>
              <a:rPr lang="en-US" sz="2800" b="1" dirty="0">
                <a:solidFill>
                  <a:schemeClr val="tx1"/>
                </a:solidFill>
              </a:rPr>
              <a:t>  </a:t>
            </a:r>
            <a:r>
              <a:rPr lang="en-US" sz="2800" dirty="0">
                <a:solidFill>
                  <a:schemeClr val="tx1"/>
                </a:solidFill>
              </a:rPr>
              <a:t>“And </a:t>
            </a:r>
            <a:r>
              <a:rPr lang="en-US" sz="2800" b="1" dirty="0">
                <a:solidFill>
                  <a:srgbClr val="0070C0"/>
                </a:solidFill>
              </a:rPr>
              <a:t>you shall make a border </a:t>
            </a:r>
            <a:r>
              <a:rPr lang="en-US" sz="2800" dirty="0">
                <a:solidFill>
                  <a:schemeClr val="tx1"/>
                </a:solidFill>
              </a:rPr>
              <a:t>for the people </a:t>
            </a:r>
            <a:r>
              <a:rPr lang="en-US" sz="2800" b="1" dirty="0">
                <a:solidFill>
                  <a:srgbClr val="0070C0"/>
                </a:solidFill>
              </a:rPr>
              <a:t>all around</a:t>
            </a:r>
            <a:r>
              <a:rPr lang="en-US" sz="2800" dirty="0">
                <a:solidFill>
                  <a:schemeClr val="tx1"/>
                </a:solidFill>
              </a:rPr>
              <a:t>, saying, 	‘Take heed to yourselves that you </a:t>
            </a:r>
            <a:r>
              <a:rPr lang="en-US" sz="2800" b="1" dirty="0">
                <a:solidFill>
                  <a:srgbClr val="0070C0"/>
                </a:solidFill>
              </a:rPr>
              <a:t>do not go up to the mountain or 	touch the border of it.  </a:t>
            </a:r>
            <a:r>
              <a:rPr lang="en-US" sz="2800" dirty="0">
                <a:solidFill>
                  <a:schemeClr val="tx1"/>
                </a:solidFill>
              </a:rPr>
              <a:t>Whoever touches the mountain shall certainly </a:t>
            </a:r>
            <a:br>
              <a:rPr lang="en-US" sz="2800" dirty="0">
                <a:solidFill>
                  <a:schemeClr val="tx1"/>
                </a:solidFill>
              </a:rPr>
            </a:br>
            <a:r>
              <a:rPr lang="en-US" sz="2800" dirty="0">
                <a:solidFill>
                  <a:schemeClr val="tx1"/>
                </a:solidFill>
              </a:rPr>
              <a:t>           be </a:t>
            </a:r>
            <a:r>
              <a:rPr lang="en-US" sz="2800" b="1" dirty="0">
                <a:solidFill>
                  <a:srgbClr val="0070C0"/>
                </a:solidFill>
              </a:rPr>
              <a:t>p</a:t>
            </a:r>
            <a:r>
              <a:rPr lang="en-US" sz="2800" b="1" u="sng" dirty="0">
                <a:solidFill>
                  <a:srgbClr val="0070C0"/>
                </a:solidFill>
              </a:rPr>
              <a:t>ut to death</a:t>
            </a:r>
            <a:r>
              <a:rPr lang="en-US" sz="2800" dirty="0">
                <a:solidFill>
                  <a:srgbClr val="0070C0"/>
                </a:solidFill>
              </a:rPr>
              <a:t>.  </a:t>
            </a:r>
            <a:r>
              <a:rPr lang="en-US" sz="2400" dirty="0">
                <a:solidFill>
                  <a:schemeClr val="tx1">
                    <a:lumMod val="75000"/>
                    <a:lumOff val="25000"/>
                  </a:schemeClr>
                </a:solidFill>
              </a:rPr>
              <a:t>[Any connection to the </a:t>
            </a:r>
            <a:r>
              <a:rPr lang="en-US" sz="2400" dirty="0" err="1">
                <a:solidFill>
                  <a:schemeClr val="tx1">
                    <a:lumMod val="75000"/>
                    <a:lumOff val="25000"/>
                  </a:schemeClr>
                </a:solidFill>
              </a:rPr>
              <a:t>moedim</a:t>
            </a:r>
            <a:r>
              <a:rPr lang="en-US" sz="2400" dirty="0">
                <a:solidFill>
                  <a:schemeClr val="tx1">
                    <a:lumMod val="75000"/>
                    <a:lumOff val="25000"/>
                  </a:schemeClr>
                </a:solidFill>
              </a:rPr>
              <a:t> “mount of the congregation.”]</a:t>
            </a:r>
            <a:endParaRPr lang="en-US" sz="2800" dirty="0">
              <a:solidFill>
                <a:srgbClr val="0070C0"/>
              </a:solidFill>
            </a:endParaRPr>
          </a:p>
          <a:p>
            <a:r>
              <a:rPr lang="en-US" sz="2800" b="1" dirty="0">
                <a:solidFill>
                  <a:srgbClr val="00B050"/>
                </a:solidFill>
              </a:rPr>
              <a:t>13</a:t>
            </a:r>
            <a:r>
              <a:rPr lang="en-US" sz="2800" dirty="0">
                <a:solidFill>
                  <a:srgbClr val="00B050"/>
                </a:solidFill>
              </a:rPr>
              <a:t>  </a:t>
            </a:r>
            <a:r>
              <a:rPr lang="en-US" sz="2800" dirty="0">
                <a:solidFill>
                  <a:schemeClr val="tx1"/>
                </a:solidFill>
              </a:rPr>
              <a:t>‘Not a hand is to touch it, but he shall certainly be </a:t>
            </a:r>
            <a:r>
              <a:rPr lang="en-US" sz="2800" b="1" u="sng" dirty="0">
                <a:solidFill>
                  <a:srgbClr val="0070C0"/>
                </a:solidFill>
              </a:rPr>
              <a:t>stoned</a:t>
            </a:r>
            <a:r>
              <a:rPr lang="en-US" sz="2800" dirty="0">
                <a:solidFill>
                  <a:schemeClr val="tx1"/>
                </a:solidFill>
              </a:rPr>
              <a:t> or </a:t>
            </a:r>
            <a:r>
              <a:rPr lang="en-US" sz="2800" b="1" u="sng" dirty="0">
                <a:solidFill>
                  <a:srgbClr val="0070C0"/>
                </a:solidFill>
              </a:rPr>
              <a:t>shot with an  </a:t>
            </a:r>
            <a:br>
              <a:rPr lang="en-US" sz="2800" dirty="0">
                <a:solidFill>
                  <a:schemeClr val="tx1"/>
                </a:solidFill>
              </a:rPr>
            </a:br>
            <a:r>
              <a:rPr lang="en-US" sz="2800" dirty="0">
                <a:solidFill>
                  <a:schemeClr val="tx1"/>
                </a:solidFill>
              </a:rPr>
              <a:t>           </a:t>
            </a:r>
            <a:r>
              <a:rPr lang="en-US" sz="2800" b="1" u="sng" dirty="0">
                <a:solidFill>
                  <a:srgbClr val="0070C0"/>
                </a:solidFill>
              </a:rPr>
              <a:t>arrow</a:t>
            </a:r>
            <a:r>
              <a:rPr lang="en-US" sz="2800" dirty="0">
                <a:solidFill>
                  <a:srgbClr val="0070C0"/>
                </a:solidFill>
              </a:rPr>
              <a:t>, </a:t>
            </a:r>
            <a:r>
              <a:rPr lang="en-US" sz="2800" dirty="0">
                <a:solidFill>
                  <a:schemeClr val="tx1"/>
                </a:solidFill>
              </a:rPr>
              <a:t>whether man or beast, he shall not live.’ </a:t>
            </a:r>
            <a:br>
              <a:rPr lang="en-US" sz="2800" dirty="0">
                <a:solidFill>
                  <a:schemeClr val="tx1"/>
                </a:solidFill>
              </a:rPr>
            </a:br>
            <a:r>
              <a:rPr lang="en-US" sz="2800" dirty="0">
                <a:solidFill>
                  <a:schemeClr val="tx1"/>
                </a:solidFill>
              </a:rPr>
              <a:t>          When the trumpet sounds long, let them come near the mountain.” </a:t>
            </a:r>
          </a:p>
          <a:p>
            <a:r>
              <a:rPr lang="en-US" sz="2800" b="1" dirty="0">
                <a:solidFill>
                  <a:srgbClr val="00B050"/>
                </a:solidFill>
              </a:rPr>
              <a:t>14</a:t>
            </a:r>
            <a:r>
              <a:rPr lang="en-US" sz="2800" dirty="0">
                <a:solidFill>
                  <a:srgbClr val="00B050"/>
                </a:solidFill>
              </a:rPr>
              <a:t>  </a:t>
            </a:r>
            <a:r>
              <a:rPr lang="en-US" sz="2800" dirty="0">
                <a:solidFill>
                  <a:schemeClr val="tx1"/>
                </a:solidFill>
              </a:rPr>
              <a:t>And </a:t>
            </a:r>
            <a:r>
              <a:rPr lang="en-US" sz="2800" b="1" dirty="0">
                <a:solidFill>
                  <a:srgbClr val="7030A0"/>
                </a:solidFill>
              </a:rPr>
              <a:t>Mosheh</a:t>
            </a:r>
            <a:r>
              <a:rPr lang="en-US" sz="2800" dirty="0">
                <a:solidFill>
                  <a:schemeClr val="tx1"/>
                </a:solidFill>
              </a:rPr>
              <a:t> </a:t>
            </a:r>
            <a:r>
              <a:rPr lang="en-US" sz="2800" b="1" dirty="0">
                <a:solidFill>
                  <a:srgbClr val="7030A0"/>
                </a:solidFill>
              </a:rPr>
              <a:t>came down </a:t>
            </a:r>
            <a:r>
              <a:rPr lang="en-US" sz="2800" dirty="0">
                <a:solidFill>
                  <a:schemeClr val="tx1"/>
                </a:solidFill>
              </a:rPr>
              <a:t>from the mountain </a:t>
            </a:r>
            <a:r>
              <a:rPr lang="en-US" sz="2000" b="1" dirty="0">
                <a:solidFill>
                  <a:schemeClr val="tx1"/>
                </a:solidFill>
                <a:effectLst>
                  <a:glow rad="228600">
                    <a:schemeClr val="accent4">
                      <a:satMod val="175000"/>
                      <a:alpha val="40000"/>
                    </a:schemeClr>
                  </a:glow>
                </a:effectLst>
              </a:rPr>
              <a:t>[trip #3]</a:t>
            </a:r>
            <a:r>
              <a:rPr lang="en-US" sz="2800" dirty="0">
                <a:solidFill>
                  <a:schemeClr val="tx1"/>
                </a:solidFill>
                <a:effectLst>
                  <a:glow rad="228600">
                    <a:schemeClr val="accent4">
                      <a:satMod val="175000"/>
                      <a:alpha val="40000"/>
                    </a:schemeClr>
                  </a:glow>
                </a:effectLst>
              </a:rPr>
              <a:t> </a:t>
            </a:r>
            <a:r>
              <a:rPr lang="en-US" sz="2800" dirty="0">
                <a:solidFill>
                  <a:schemeClr val="tx1"/>
                </a:solidFill>
              </a:rPr>
              <a:t>to the people and set 	the people apart, and they washed their garments. </a:t>
            </a:r>
          </a:p>
          <a:p>
            <a:r>
              <a:rPr lang="en-US" sz="2800" b="1" dirty="0">
                <a:solidFill>
                  <a:srgbClr val="00B050"/>
                </a:solidFill>
              </a:rPr>
              <a:t>15</a:t>
            </a:r>
            <a:r>
              <a:rPr lang="en-US" sz="2800" dirty="0">
                <a:solidFill>
                  <a:srgbClr val="00B050"/>
                </a:solidFill>
              </a:rPr>
              <a:t>  </a:t>
            </a:r>
            <a:r>
              <a:rPr lang="en-US" sz="2800" dirty="0">
                <a:solidFill>
                  <a:schemeClr val="tx1"/>
                </a:solidFill>
              </a:rPr>
              <a:t>And </a:t>
            </a:r>
            <a:r>
              <a:rPr lang="en-US" sz="2800" b="1" dirty="0">
                <a:solidFill>
                  <a:srgbClr val="7030A0"/>
                </a:solidFill>
              </a:rPr>
              <a:t>he said </a:t>
            </a:r>
            <a:r>
              <a:rPr lang="en-US" sz="2800" dirty="0">
                <a:solidFill>
                  <a:schemeClr val="tx1"/>
                </a:solidFill>
              </a:rPr>
              <a:t>to the people, “</a:t>
            </a:r>
            <a:r>
              <a:rPr lang="en-US" sz="2800" b="1" u="sng" dirty="0">
                <a:solidFill>
                  <a:srgbClr val="7030A0"/>
                </a:solidFill>
              </a:rPr>
              <a:t>Be</a:t>
            </a:r>
            <a:r>
              <a:rPr lang="en-US" sz="2800" b="1" dirty="0">
                <a:solidFill>
                  <a:srgbClr val="7030A0"/>
                </a:solidFill>
              </a:rPr>
              <a:t> p</a:t>
            </a:r>
            <a:r>
              <a:rPr lang="en-US" sz="2800" b="1" u="sng" dirty="0">
                <a:solidFill>
                  <a:srgbClr val="7030A0"/>
                </a:solidFill>
              </a:rPr>
              <a:t>re</a:t>
            </a:r>
            <a:r>
              <a:rPr lang="en-US" sz="2800" b="1" dirty="0">
                <a:solidFill>
                  <a:srgbClr val="7030A0"/>
                </a:solidFill>
              </a:rPr>
              <a:t>p</a:t>
            </a:r>
            <a:r>
              <a:rPr lang="en-US" sz="2800" b="1" u="sng" dirty="0">
                <a:solidFill>
                  <a:srgbClr val="7030A0"/>
                </a:solidFill>
              </a:rPr>
              <a:t>ared b</a:t>
            </a:r>
            <a:r>
              <a:rPr lang="en-US" sz="2800" b="1" dirty="0">
                <a:solidFill>
                  <a:srgbClr val="7030A0"/>
                </a:solidFill>
              </a:rPr>
              <a:t>y </a:t>
            </a:r>
            <a:r>
              <a:rPr lang="en-US" sz="2800" b="1" u="sng" dirty="0">
                <a:solidFill>
                  <a:srgbClr val="7030A0"/>
                </a:solidFill>
              </a:rPr>
              <a:t>the third da</a:t>
            </a:r>
            <a:r>
              <a:rPr lang="en-US" sz="2800" b="1" dirty="0">
                <a:solidFill>
                  <a:srgbClr val="7030A0"/>
                </a:solidFill>
              </a:rPr>
              <a:t>y.  </a:t>
            </a:r>
            <a:r>
              <a:rPr lang="en-US" sz="2800" b="1" u="sng" dirty="0">
                <a:solidFill>
                  <a:srgbClr val="7030A0"/>
                </a:solidFill>
              </a:rPr>
              <a:t>Do not come</a:t>
            </a:r>
            <a:r>
              <a:rPr lang="en-US" sz="2800" b="1" dirty="0">
                <a:solidFill>
                  <a:srgbClr val="7030A0"/>
                </a:solidFill>
              </a:rPr>
              <a:t> 	near a wife</a:t>
            </a:r>
            <a:r>
              <a:rPr lang="en-US" sz="2800" dirty="0">
                <a:solidFill>
                  <a:srgbClr val="7030A0"/>
                </a:solidFill>
              </a:rPr>
              <a:t>.</a:t>
            </a:r>
            <a:r>
              <a:rPr lang="en-US" sz="2800" dirty="0">
                <a:solidFill>
                  <a:schemeClr val="tx1"/>
                </a:solidFill>
              </a:rPr>
              <a:t>” </a:t>
            </a:r>
          </a:p>
          <a:p>
            <a:r>
              <a:rPr lang="en-US" sz="2800" b="1" dirty="0">
                <a:solidFill>
                  <a:srgbClr val="00B050"/>
                </a:solidFill>
              </a:rPr>
              <a:t>16</a:t>
            </a:r>
            <a:r>
              <a:rPr lang="en-US" sz="2800" dirty="0">
                <a:solidFill>
                  <a:srgbClr val="00B050"/>
                </a:solidFill>
              </a:rPr>
              <a:t>  </a:t>
            </a:r>
            <a:r>
              <a:rPr lang="en-US" sz="2800" dirty="0">
                <a:solidFill>
                  <a:schemeClr val="tx1"/>
                </a:solidFill>
              </a:rPr>
              <a:t>And it came to be, </a:t>
            </a:r>
            <a:r>
              <a:rPr lang="en-US" sz="2800" b="1" u="sng" dirty="0">
                <a:solidFill>
                  <a:schemeClr val="tx1"/>
                </a:solidFill>
              </a:rPr>
              <a:t>on the third da</a:t>
            </a:r>
            <a:r>
              <a:rPr lang="en-US" sz="2800" b="1" dirty="0">
                <a:solidFill>
                  <a:schemeClr val="tx1"/>
                </a:solidFill>
              </a:rPr>
              <a:t>y </a:t>
            </a:r>
            <a:r>
              <a:rPr lang="en-US" sz="2800" b="1" u="sng" dirty="0">
                <a:solidFill>
                  <a:schemeClr val="tx1"/>
                </a:solidFill>
              </a:rPr>
              <a:t>in the mornin</a:t>
            </a:r>
            <a:r>
              <a:rPr lang="en-US" sz="2800" b="1" dirty="0">
                <a:solidFill>
                  <a:schemeClr val="tx1"/>
                </a:solidFill>
              </a:rPr>
              <a:t>g</a:t>
            </a:r>
            <a:r>
              <a:rPr lang="en-US" sz="2800" dirty="0">
                <a:solidFill>
                  <a:schemeClr val="tx1"/>
                </a:solidFill>
              </a:rPr>
              <a:t>, that there were 	thunders and </a:t>
            </a:r>
            <a:r>
              <a:rPr lang="en-US" sz="2800" dirty="0" err="1">
                <a:solidFill>
                  <a:schemeClr val="tx1"/>
                </a:solidFill>
              </a:rPr>
              <a:t>lightnings</a:t>
            </a:r>
            <a:r>
              <a:rPr lang="en-US" sz="2800" dirty="0">
                <a:solidFill>
                  <a:schemeClr val="tx1"/>
                </a:solidFill>
              </a:rPr>
              <a:t>, and a thick cloud on the mountain.  And the 	sound of the ram’s horn was very loud, and all the people who were in 	the camp trembled. </a:t>
            </a:r>
          </a:p>
        </p:txBody>
      </p:sp>
    </p:spTree>
    <p:extLst>
      <p:ext uri="{BB962C8B-B14F-4D97-AF65-F5344CB8AC3E}">
        <p14:creationId xmlns:p14="http://schemas.microsoft.com/office/powerpoint/2010/main" val="561893461"/>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1000"/>
                                        <p:tgtEl>
                                          <p:spTgt spid="3">
                                            <p:txEl>
                                              <p:pRg st="3" end="3"/>
                                            </p:txEl>
                                          </p:spTgt>
                                        </p:tgtEl>
                                      </p:cBhvr>
                                    </p:animEffect>
                                    <p:anim calcmode="lin" valueType="num">
                                      <p:cBhvr>
                                        <p:cTn id="1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3" end="3"/>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1000"/>
                                        <p:tgtEl>
                                          <p:spTgt spid="3">
                                            <p:txEl>
                                              <p:pRg st="4" end="4"/>
                                            </p:txEl>
                                          </p:spTgt>
                                        </p:tgtEl>
                                      </p:cBhvr>
                                    </p:animEffect>
                                    <p:anim calcmode="lin" valueType="num">
                                      <p:cBhvr>
                                        <p:cTn id="1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blipFill>
          <a:blip r:embed="rId2">
            <a:extLst>
              <a:ext uri="{BEBA8EAE-BF5A-486C-A8C5-ECC9F3942E4B}">
                <a14:imgProps xmlns:a14="http://schemas.microsoft.com/office/drawing/2010/main">
                  <a14:imgLayer r:embed="rId3">
                    <a14:imgEffect>
                      <a14:artisticCrisscrossEtching/>
                    </a14:imgEffect>
                  </a14:imgLayer>
                </a14:imgProps>
              </a:ext>
            </a:extLst>
          </a:blip>
          <a:tile tx="0" ty="0" sx="100000" sy="100000" flip="none" algn="tl"/>
        </a:blipFill>
        <a:effectLst/>
      </p:bgPr>
    </p:bg>
    <p:spTree>
      <p:nvGrpSpPr>
        <p:cNvPr id="1" name=""/>
        <p:cNvGrpSpPr/>
        <p:nvPr/>
      </p:nvGrpSpPr>
      <p:grpSpPr>
        <a:xfrm>
          <a:off x="0" y="0"/>
          <a:ext cx="0" cy="0"/>
          <a:chOff x="0" y="0"/>
          <a:chExt cx="0" cy="0"/>
        </a:xfrm>
      </p:grpSpPr>
      <p:sp>
        <p:nvSpPr>
          <p:cNvPr id="20" name="Slide Number Placeholder 1"/>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85F3E72-97D8-4E0E-8DB2-A67F030E614A}" type="slidenum">
              <a:rPr lang="en-US" smtClean="0">
                <a:solidFill>
                  <a:schemeClr val="tx1"/>
                </a:solidFill>
              </a:rPr>
              <a:pPr/>
              <a:t>58</a:t>
            </a:fld>
            <a:endParaRPr lang="en-US" dirty="0">
              <a:solidFill>
                <a:schemeClr val="tx1"/>
              </a:solidFill>
            </a:endParaRPr>
          </a:p>
        </p:txBody>
      </p:sp>
      <p:sp>
        <p:nvSpPr>
          <p:cNvPr id="3" name="Rounded Rectangle 2"/>
          <p:cNvSpPr/>
          <p:nvPr/>
        </p:nvSpPr>
        <p:spPr>
          <a:xfrm>
            <a:off x="0" y="144016"/>
            <a:ext cx="12144672" cy="659735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82550" h="38100" prst="coolSlant"/>
            </a:sp3d>
          </a:bodyPr>
          <a:lstStyle/>
          <a:p>
            <a:r>
              <a:rPr lang="en-US" sz="2800" b="1" dirty="0">
                <a:solidFill>
                  <a:srgbClr val="00B050"/>
                </a:solidFill>
              </a:rPr>
              <a:t>Exo 19:17  </a:t>
            </a:r>
            <a:r>
              <a:rPr lang="en-US" sz="2800" dirty="0">
                <a:solidFill>
                  <a:schemeClr val="tx1"/>
                </a:solidFill>
              </a:rPr>
              <a:t>And </a:t>
            </a:r>
            <a:r>
              <a:rPr lang="en-US" sz="2800" b="1" dirty="0">
                <a:solidFill>
                  <a:srgbClr val="7030A0"/>
                </a:solidFill>
              </a:rPr>
              <a:t>Mosheh brought the people out of the camp </a:t>
            </a:r>
            <a:r>
              <a:rPr lang="en-US" sz="2800" dirty="0">
                <a:solidFill>
                  <a:schemeClr val="tx1"/>
                </a:solidFill>
              </a:rPr>
              <a:t>to meet with 	Elohim, and they stood at the foot of the mountain. </a:t>
            </a:r>
          </a:p>
          <a:p>
            <a:r>
              <a:rPr lang="en-US" sz="2800" b="1" dirty="0">
                <a:solidFill>
                  <a:srgbClr val="00B050"/>
                </a:solidFill>
              </a:rPr>
              <a:t>18</a:t>
            </a:r>
            <a:r>
              <a:rPr lang="en-US" sz="2800" dirty="0">
                <a:solidFill>
                  <a:srgbClr val="00B050"/>
                </a:solidFill>
              </a:rPr>
              <a:t>  </a:t>
            </a:r>
            <a:r>
              <a:rPr lang="en-US" sz="2800" dirty="0">
                <a:solidFill>
                  <a:schemeClr val="tx1"/>
                </a:solidFill>
              </a:rPr>
              <a:t>And </a:t>
            </a:r>
            <a:r>
              <a:rPr lang="en-US" sz="2800" b="1" dirty="0">
                <a:solidFill>
                  <a:srgbClr val="0070C0"/>
                </a:solidFill>
              </a:rPr>
              <a:t>Mount Sinai was in smoke, </a:t>
            </a:r>
            <a:r>
              <a:rPr lang="en-US" sz="2800" dirty="0">
                <a:solidFill>
                  <a:schemeClr val="tx1"/>
                </a:solidFill>
              </a:rPr>
              <a:t>all of it, because </a:t>
            </a:r>
            <a:r>
              <a:rPr lang="he-IL" sz="2800" dirty="0">
                <a:solidFill>
                  <a:schemeClr val="tx1"/>
                </a:solidFill>
              </a:rPr>
              <a:t>יהוה</a:t>
            </a:r>
            <a:r>
              <a:rPr lang="en-US" sz="2800" dirty="0">
                <a:solidFill>
                  <a:schemeClr val="tx1"/>
                </a:solidFill>
              </a:rPr>
              <a:t> [Yahuah] descended 	upon it in </a:t>
            </a:r>
            <a:r>
              <a:rPr lang="en-US" sz="2800" b="1" dirty="0">
                <a:solidFill>
                  <a:srgbClr val="0070C0"/>
                </a:solidFill>
              </a:rPr>
              <a:t>fire.  </a:t>
            </a:r>
            <a:r>
              <a:rPr lang="en-US" sz="2800" dirty="0">
                <a:solidFill>
                  <a:schemeClr val="tx1"/>
                </a:solidFill>
              </a:rPr>
              <a:t>And its smoke went up like the smoke of a furnace, and 	all </a:t>
            </a:r>
            <a:r>
              <a:rPr lang="en-US" sz="2800" b="1" dirty="0">
                <a:solidFill>
                  <a:srgbClr val="0070C0"/>
                </a:solidFill>
              </a:rPr>
              <a:t>the mountain trembled exceedingly</a:t>
            </a:r>
            <a:r>
              <a:rPr lang="en-US" sz="2800" dirty="0">
                <a:solidFill>
                  <a:srgbClr val="0070C0"/>
                </a:solidFill>
              </a:rPr>
              <a:t>. </a:t>
            </a:r>
          </a:p>
          <a:p>
            <a:r>
              <a:rPr lang="en-US" sz="2800" b="1" dirty="0">
                <a:solidFill>
                  <a:srgbClr val="00B050"/>
                </a:solidFill>
              </a:rPr>
              <a:t>19</a:t>
            </a:r>
            <a:r>
              <a:rPr lang="en-US" sz="2800" dirty="0">
                <a:solidFill>
                  <a:srgbClr val="00B050"/>
                </a:solidFill>
              </a:rPr>
              <a:t>  </a:t>
            </a:r>
            <a:r>
              <a:rPr lang="en-US" sz="2800" dirty="0">
                <a:solidFill>
                  <a:schemeClr val="tx1"/>
                </a:solidFill>
              </a:rPr>
              <a:t>And when the blast of the ram’s horn sounded long and became louder 	and louder, Mosheh spoke, and Elohim answered him by voice. </a:t>
            </a:r>
          </a:p>
          <a:p>
            <a:r>
              <a:rPr lang="en-US" sz="2800" b="1" dirty="0">
                <a:solidFill>
                  <a:srgbClr val="00B050"/>
                </a:solidFill>
              </a:rPr>
              <a:t>20</a:t>
            </a:r>
            <a:r>
              <a:rPr lang="en-US" sz="2800" dirty="0">
                <a:solidFill>
                  <a:srgbClr val="00B050"/>
                </a:solidFill>
              </a:rPr>
              <a:t>  </a:t>
            </a:r>
            <a:r>
              <a:rPr lang="en-US" sz="2800" dirty="0">
                <a:solidFill>
                  <a:schemeClr val="tx1"/>
                </a:solidFill>
              </a:rPr>
              <a:t>And </a:t>
            </a:r>
            <a:r>
              <a:rPr lang="he-IL" sz="2800" dirty="0">
                <a:solidFill>
                  <a:srgbClr val="0070C0"/>
                </a:solidFill>
              </a:rPr>
              <a:t>יהוה</a:t>
            </a:r>
            <a:r>
              <a:rPr lang="en-US" sz="2800" b="1" dirty="0">
                <a:solidFill>
                  <a:srgbClr val="0070C0"/>
                </a:solidFill>
              </a:rPr>
              <a:t> came down upon Mount Sinai</a:t>
            </a:r>
            <a:r>
              <a:rPr lang="en-US" sz="2800" dirty="0">
                <a:solidFill>
                  <a:srgbClr val="0070C0"/>
                </a:solidFill>
              </a:rPr>
              <a:t>, </a:t>
            </a:r>
            <a:r>
              <a:rPr lang="en-US" sz="2800" dirty="0">
                <a:solidFill>
                  <a:schemeClr val="tx1"/>
                </a:solidFill>
              </a:rPr>
              <a:t>on the top of the mountain. </a:t>
            </a:r>
            <a:br>
              <a:rPr lang="en-US" sz="2800" dirty="0">
                <a:solidFill>
                  <a:schemeClr val="tx1"/>
                </a:solidFill>
              </a:rPr>
            </a:br>
            <a:r>
              <a:rPr lang="en-US" sz="2800" dirty="0">
                <a:solidFill>
                  <a:schemeClr val="tx1"/>
                </a:solidFill>
              </a:rPr>
              <a:t>          And </a:t>
            </a:r>
            <a:r>
              <a:rPr lang="he-IL" sz="2800" dirty="0">
                <a:solidFill>
                  <a:schemeClr val="tx1"/>
                </a:solidFill>
              </a:rPr>
              <a:t>יהוה</a:t>
            </a:r>
            <a:r>
              <a:rPr lang="en-CA" sz="2800" dirty="0">
                <a:solidFill>
                  <a:schemeClr val="tx1"/>
                </a:solidFill>
              </a:rPr>
              <a:t> </a:t>
            </a:r>
            <a:r>
              <a:rPr lang="en-US" sz="2800" dirty="0">
                <a:solidFill>
                  <a:schemeClr val="tx1"/>
                </a:solidFill>
              </a:rPr>
              <a:t>called </a:t>
            </a:r>
            <a:r>
              <a:rPr lang="en-US" sz="2800" b="1" dirty="0">
                <a:solidFill>
                  <a:srgbClr val="7030A0"/>
                </a:solidFill>
              </a:rPr>
              <a:t>Mosheh</a:t>
            </a:r>
            <a:r>
              <a:rPr lang="en-US" sz="2000" b="1" dirty="0">
                <a:solidFill>
                  <a:srgbClr val="7030A0"/>
                </a:solidFill>
              </a:rPr>
              <a:t> </a:t>
            </a:r>
            <a:r>
              <a:rPr lang="en-US" sz="2800" b="1" dirty="0">
                <a:solidFill>
                  <a:srgbClr val="7030A0"/>
                </a:solidFill>
              </a:rPr>
              <a:t>to the top of the mountain</a:t>
            </a:r>
            <a:r>
              <a:rPr lang="en-US" sz="2800" dirty="0">
                <a:solidFill>
                  <a:srgbClr val="7030A0"/>
                </a:solidFill>
              </a:rPr>
              <a:t>, </a:t>
            </a:r>
            <a:br>
              <a:rPr lang="en-US" sz="2800" dirty="0">
                <a:solidFill>
                  <a:srgbClr val="7030A0"/>
                </a:solidFill>
              </a:rPr>
            </a:br>
            <a:r>
              <a:rPr lang="en-US" sz="2800" dirty="0">
                <a:solidFill>
                  <a:srgbClr val="7030A0"/>
                </a:solidFill>
              </a:rPr>
              <a:t>          </a:t>
            </a:r>
            <a:r>
              <a:rPr lang="en-US" sz="2800" dirty="0">
                <a:solidFill>
                  <a:schemeClr val="tx1"/>
                </a:solidFill>
              </a:rPr>
              <a:t>and Mosheh went up </a:t>
            </a:r>
            <a:r>
              <a:rPr lang="en-US" sz="2000" b="1" dirty="0">
                <a:solidFill>
                  <a:schemeClr val="tx1"/>
                </a:solidFill>
                <a:effectLst>
                  <a:glow rad="228600">
                    <a:schemeClr val="accent4">
                      <a:satMod val="175000"/>
                      <a:alpha val="40000"/>
                    </a:schemeClr>
                  </a:glow>
                </a:effectLst>
              </a:rPr>
              <a:t>[for trip #4]</a:t>
            </a:r>
            <a:r>
              <a:rPr lang="en-US" sz="2800" dirty="0">
                <a:solidFill>
                  <a:schemeClr val="tx1"/>
                </a:solidFill>
                <a:effectLst>
                  <a:glow rad="228600">
                    <a:schemeClr val="accent4">
                      <a:satMod val="175000"/>
                      <a:alpha val="40000"/>
                    </a:schemeClr>
                  </a:glow>
                </a:effectLst>
              </a:rPr>
              <a:t>. </a:t>
            </a:r>
          </a:p>
          <a:p>
            <a:r>
              <a:rPr lang="en-CA" sz="2800" b="1" dirty="0">
                <a:solidFill>
                  <a:srgbClr val="00B050"/>
                </a:solidFill>
              </a:rPr>
              <a:t>21</a:t>
            </a:r>
            <a:r>
              <a:rPr lang="en-CA" sz="2800" dirty="0">
                <a:solidFill>
                  <a:srgbClr val="00B050"/>
                </a:solidFill>
              </a:rPr>
              <a:t>  </a:t>
            </a:r>
            <a:r>
              <a:rPr lang="en-CA" sz="2800" b="1" dirty="0">
                <a:solidFill>
                  <a:srgbClr val="0070C0"/>
                </a:solidFill>
              </a:rPr>
              <a:t>And </a:t>
            </a:r>
            <a:r>
              <a:rPr lang="he-IL" sz="2800" b="1" dirty="0">
                <a:solidFill>
                  <a:srgbClr val="0070C0"/>
                </a:solidFill>
              </a:rPr>
              <a:t>יהוה</a:t>
            </a:r>
            <a:r>
              <a:rPr lang="en-US" sz="2800" b="1" dirty="0">
                <a:solidFill>
                  <a:srgbClr val="0070C0"/>
                </a:solidFill>
              </a:rPr>
              <a:t> said </a:t>
            </a:r>
            <a:r>
              <a:rPr lang="en-US" sz="2800" dirty="0">
                <a:solidFill>
                  <a:schemeClr val="tx1"/>
                </a:solidFill>
              </a:rPr>
              <a:t>to Mosheh, “Go down, </a:t>
            </a:r>
            <a:r>
              <a:rPr lang="en-US" sz="2800" i="1" dirty="0">
                <a:solidFill>
                  <a:schemeClr val="tx1"/>
                </a:solidFill>
              </a:rPr>
              <a:t>and</a:t>
            </a:r>
            <a:r>
              <a:rPr lang="en-US" sz="2800" dirty="0">
                <a:solidFill>
                  <a:schemeClr val="tx1"/>
                </a:solidFill>
              </a:rPr>
              <a:t> </a:t>
            </a:r>
            <a:r>
              <a:rPr lang="en-US" sz="2800" b="1" dirty="0">
                <a:solidFill>
                  <a:srgbClr val="0070C0"/>
                </a:solidFill>
              </a:rPr>
              <a:t>warn the people</a:t>
            </a:r>
            <a:r>
              <a:rPr lang="en-US" sz="2800" dirty="0">
                <a:solidFill>
                  <a:srgbClr val="0070C0"/>
                </a:solidFill>
              </a:rPr>
              <a:t>, </a:t>
            </a:r>
            <a:r>
              <a:rPr lang="en-US" sz="2800" dirty="0">
                <a:solidFill>
                  <a:schemeClr val="tx1"/>
                </a:solidFill>
              </a:rPr>
              <a:t>lest they 	break through unto </a:t>
            </a:r>
            <a:r>
              <a:rPr lang="he-IL" sz="2800" dirty="0">
                <a:solidFill>
                  <a:schemeClr val="tx1"/>
                </a:solidFill>
              </a:rPr>
              <a:t>יהוה</a:t>
            </a:r>
            <a:r>
              <a:rPr lang="en-US" sz="2800" dirty="0">
                <a:solidFill>
                  <a:schemeClr val="tx1"/>
                </a:solidFill>
              </a:rPr>
              <a:t> to see, and many of them fall.</a:t>
            </a:r>
            <a:br>
              <a:rPr lang="en-US" sz="2800" dirty="0">
                <a:solidFill>
                  <a:schemeClr val="tx1"/>
                </a:solidFill>
              </a:rPr>
            </a:br>
            <a:r>
              <a:rPr lang="en-US" sz="2800" b="1" dirty="0">
                <a:solidFill>
                  <a:srgbClr val="00B050"/>
                </a:solidFill>
              </a:rPr>
              <a:t>22</a:t>
            </a:r>
            <a:r>
              <a:rPr lang="en-US" sz="2800" dirty="0">
                <a:solidFill>
                  <a:srgbClr val="00B050"/>
                </a:solidFill>
              </a:rPr>
              <a:t>  </a:t>
            </a:r>
            <a:r>
              <a:rPr lang="en-US" sz="2800" dirty="0">
                <a:solidFill>
                  <a:schemeClr val="tx1"/>
                </a:solidFill>
              </a:rPr>
              <a:t>“And let the priests </a:t>
            </a:r>
            <a:r>
              <a:rPr lang="en-US" sz="2000" b="1" dirty="0">
                <a:solidFill>
                  <a:schemeClr val="accent2">
                    <a:lumMod val="50000"/>
                  </a:schemeClr>
                </a:solidFill>
              </a:rPr>
              <a:t>[heads of each household of all tribes]</a:t>
            </a:r>
            <a:r>
              <a:rPr lang="en-US" sz="2000" dirty="0">
                <a:solidFill>
                  <a:schemeClr val="tx1"/>
                </a:solidFill>
              </a:rPr>
              <a:t> </a:t>
            </a:r>
            <a:r>
              <a:rPr lang="en-US" sz="2800" dirty="0">
                <a:solidFill>
                  <a:schemeClr val="tx1"/>
                </a:solidFill>
              </a:rPr>
              <a:t>who come near </a:t>
            </a:r>
            <a:r>
              <a:rPr lang="he-IL" sz="2800" dirty="0">
                <a:solidFill>
                  <a:schemeClr val="tx1"/>
                </a:solidFill>
              </a:rPr>
              <a:t>יהוה</a:t>
            </a:r>
            <a:r>
              <a:rPr lang="en-US" sz="2800" dirty="0">
                <a:solidFill>
                  <a:schemeClr val="tx1"/>
                </a:solidFill>
              </a:rPr>
              <a:t> set </a:t>
            </a:r>
            <a:br>
              <a:rPr lang="en-US" sz="2800" dirty="0">
                <a:solidFill>
                  <a:schemeClr val="tx1"/>
                </a:solidFill>
              </a:rPr>
            </a:br>
            <a:r>
              <a:rPr lang="en-US" sz="2800" dirty="0">
                <a:solidFill>
                  <a:schemeClr val="tx1"/>
                </a:solidFill>
              </a:rPr>
              <a:t>           themselves apart too, lest </a:t>
            </a:r>
            <a:r>
              <a:rPr lang="he-IL" sz="2800" dirty="0">
                <a:solidFill>
                  <a:schemeClr val="tx1"/>
                </a:solidFill>
              </a:rPr>
              <a:t>יהוה</a:t>
            </a:r>
            <a:r>
              <a:rPr lang="en-US" sz="2800" dirty="0">
                <a:solidFill>
                  <a:schemeClr val="tx1"/>
                </a:solidFill>
              </a:rPr>
              <a:t> break out against them.” </a:t>
            </a:r>
          </a:p>
        </p:txBody>
      </p:sp>
    </p:spTree>
    <p:extLst>
      <p:ext uri="{BB962C8B-B14F-4D97-AF65-F5344CB8AC3E}">
        <p14:creationId xmlns:p14="http://schemas.microsoft.com/office/powerpoint/2010/main" val="3439426948"/>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blipFill>
          <a:blip r:embed="rId2">
            <a:extLst>
              <a:ext uri="{BEBA8EAE-BF5A-486C-A8C5-ECC9F3942E4B}">
                <a14:imgProps xmlns:a14="http://schemas.microsoft.com/office/drawing/2010/main">
                  <a14:imgLayer r:embed="rId3">
                    <a14:imgEffect>
                      <a14:artisticCrisscrossEtching/>
                    </a14:imgEffect>
                  </a14:imgLayer>
                </a14:imgProps>
              </a:ext>
            </a:extLst>
          </a:blip>
          <a:tile tx="0" ty="0" sx="100000" sy="100000" flip="none" algn="tl"/>
        </a:blipFill>
        <a:effectLst/>
      </p:bgPr>
    </p:bg>
    <p:spTree>
      <p:nvGrpSpPr>
        <p:cNvPr id="1" name=""/>
        <p:cNvGrpSpPr/>
        <p:nvPr/>
      </p:nvGrpSpPr>
      <p:grpSpPr>
        <a:xfrm>
          <a:off x="0" y="0"/>
          <a:ext cx="0" cy="0"/>
          <a:chOff x="0" y="0"/>
          <a:chExt cx="0" cy="0"/>
        </a:xfrm>
      </p:grpSpPr>
      <p:sp>
        <p:nvSpPr>
          <p:cNvPr id="20" name="Slide Number Placeholder 1"/>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85F3E72-97D8-4E0E-8DB2-A67F030E614A}" type="slidenum">
              <a:rPr lang="en-US" smtClean="0">
                <a:solidFill>
                  <a:schemeClr val="tx1"/>
                </a:solidFill>
              </a:rPr>
              <a:pPr/>
              <a:t>59</a:t>
            </a:fld>
            <a:endParaRPr lang="en-US" dirty="0">
              <a:solidFill>
                <a:schemeClr val="tx1"/>
              </a:solidFill>
            </a:endParaRPr>
          </a:p>
        </p:txBody>
      </p:sp>
      <p:sp>
        <p:nvSpPr>
          <p:cNvPr id="3" name="Rounded Rectangle 2"/>
          <p:cNvSpPr/>
          <p:nvPr/>
        </p:nvSpPr>
        <p:spPr>
          <a:xfrm>
            <a:off x="263352" y="144016"/>
            <a:ext cx="5256584" cy="6597352"/>
          </a:xfrm>
          <a:prstGeom prst="roundRect">
            <a:avLst>
              <a:gd name="adj" fmla="val 8389"/>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82550" h="38100" prst="coolSlant"/>
            </a:sp3d>
          </a:bodyPr>
          <a:lstStyle/>
          <a:p>
            <a:r>
              <a:rPr lang="en-US" sz="2400" b="1" dirty="0">
                <a:solidFill>
                  <a:srgbClr val="00B050"/>
                </a:solidFill>
              </a:rPr>
              <a:t>Exo 19:23  </a:t>
            </a:r>
            <a:r>
              <a:rPr lang="en-US" sz="2400" dirty="0">
                <a:solidFill>
                  <a:schemeClr val="tx1"/>
                </a:solidFill>
              </a:rPr>
              <a:t>And </a:t>
            </a:r>
            <a:r>
              <a:rPr lang="en-US" sz="2400" b="1" dirty="0">
                <a:solidFill>
                  <a:srgbClr val="7030A0"/>
                </a:solidFill>
              </a:rPr>
              <a:t>Mosheh said </a:t>
            </a:r>
            <a:r>
              <a:rPr lang="en-US" sz="2400" dirty="0">
                <a:solidFill>
                  <a:schemeClr val="tx1"/>
                </a:solidFill>
              </a:rPr>
              <a:t>to </a:t>
            </a:r>
            <a:r>
              <a:rPr lang="he-IL" sz="2400" dirty="0">
                <a:solidFill>
                  <a:schemeClr val="tx1"/>
                </a:solidFill>
              </a:rPr>
              <a:t>יהוה</a:t>
            </a:r>
            <a:r>
              <a:rPr lang="en-US" sz="2400" dirty="0">
                <a:solidFill>
                  <a:schemeClr val="tx1"/>
                </a:solidFill>
              </a:rPr>
              <a:t>, “</a:t>
            </a:r>
            <a:r>
              <a:rPr lang="en-US" sz="2400" b="1" dirty="0">
                <a:solidFill>
                  <a:srgbClr val="7030A0"/>
                </a:solidFill>
              </a:rPr>
              <a:t>The people are not able to come up to Mount Sinai, for You warned us</a:t>
            </a:r>
            <a:r>
              <a:rPr lang="en-US" sz="2400" dirty="0">
                <a:solidFill>
                  <a:srgbClr val="7030A0"/>
                </a:solidFill>
              </a:rPr>
              <a:t>, </a:t>
            </a:r>
            <a:r>
              <a:rPr lang="en-US" sz="2400" dirty="0">
                <a:solidFill>
                  <a:schemeClr val="tx1"/>
                </a:solidFill>
              </a:rPr>
              <a:t>saying, ‘Make a border around the mountain and set it apart.’ ”</a:t>
            </a:r>
          </a:p>
          <a:p>
            <a:r>
              <a:rPr lang="en-US" sz="2800" dirty="0">
                <a:solidFill>
                  <a:schemeClr val="tx1"/>
                </a:solidFill>
              </a:rPr>
              <a:t> </a:t>
            </a:r>
          </a:p>
          <a:p>
            <a:r>
              <a:rPr lang="en-US" sz="2400" b="1" dirty="0">
                <a:solidFill>
                  <a:srgbClr val="00B050"/>
                </a:solidFill>
              </a:rPr>
              <a:t>24</a:t>
            </a:r>
            <a:r>
              <a:rPr lang="en-US" sz="2400" dirty="0">
                <a:solidFill>
                  <a:srgbClr val="00B050"/>
                </a:solidFill>
              </a:rPr>
              <a:t>  </a:t>
            </a:r>
            <a:r>
              <a:rPr lang="en-US" sz="2400" dirty="0">
                <a:solidFill>
                  <a:schemeClr val="tx1"/>
                </a:solidFill>
              </a:rPr>
              <a:t>And </a:t>
            </a:r>
            <a:r>
              <a:rPr lang="he-IL" sz="2400" dirty="0">
                <a:solidFill>
                  <a:schemeClr val="tx1"/>
                </a:solidFill>
              </a:rPr>
              <a:t>יהוה</a:t>
            </a:r>
            <a:r>
              <a:rPr lang="en-US" sz="2400" dirty="0">
                <a:solidFill>
                  <a:schemeClr val="tx1"/>
                </a:solidFill>
              </a:rPr>
              <a:t> said to him, “Come, go down and then come up, you and Aharon with you </a:t>
            </a:r>
            <a:r>
              <a:rPr lang="en-US" b="1" dirty="0">
                <a:solidFill>
                  <a:schemeClr val="accent2">
                    <a:lumMod val="50000"/>
                  </a:schemeClr>
                </a:solidFill>
              </a:rPr>
              <a:t>[this will be a future trip]</a:t>
            </a:r>
            <a:r>
              <a:rPr lang="en-US" sz="2400" dirty="0">
                <a:solidFill>
                  <a:schemeClr val="tx1"/>
                </a:solidFill>
              </a:rPr>
              <a:t>.  But do not let the priests and the people break through to come up to </a:t>
            </a:r>
            <a:r>
              <a:rPr lang="he-IL" sz="2400" dirty="0">
                <a:solidFill>
                  <a:schemeClr val="tx1"/>
                </a:solidFill>
              </a:rPr>
              <a:t>יהוה</a:t>
            </a:r>
            <a:r>
              <a:rPr lang="en-US" sz="2400" dirty="0">
                <a:solidFill>
                  <a:schemeClr val="tx1"/>
                </a:solidFill>
              </a:rPr>
              <a:t>, lest He break out against them.” </a:t>
            </a:r>
          </a:p>
          <a:p>
            <a:endParaRPr lang="en-US" sz="2800" dirty="0">
              <a:solidFill>
                <a:schemeClr val="tx1"/>
              </a:solidFill>
            </a:endParaRPr>
          </a:p>
          <a:p>
            <a:r>
              <a:rPr lang="en-US" sz="2400" b="1" dirty="0">
                <a:solidFill>
                  <a:srgbClr val="00B050"/>
                </a:solidFill>
              </a:rPr>
              <a:t>25</a:t>
            </a:r>
            <a:r>
              <a:rPr lang="en-US" sz="2400" dirty="0">
                <a:solidFill>
                  <a:srgbClr val="00B050"/>
                </a:solidFill>
              </a:rPr>
              <a:t>  </a:t>
            </a:r>
            <a:r>
              <a:rPr lang="en-US" sz="2400" dirty="0">
                <a:solidFill>
                  <a:schemeClr val="tx1"/>
                </a:solidFill>
              </a:rPr>
              <a:t>And </a:t>
            </a:r>
            <a:r>
              <a:rPr lang="en-US" sz="2400" b="1" dirty="0">
                <a:solidFill>
                  <a:srgbClr val="7030A0"/>
                </a:solidFill>
              </a:rPr>
              <a:t>Mosheh went down </a:t>
            </a:r>
            <a:r>
              <a:rPr lang="en-US" b="1" dirty="0">
                <a:solidFill>
                  <a:schemeClr val="accent2">
                    <a:lumMod val="50000"/>
                  </a:schemeClr>
                </a:solidFill>
              </a:rPr>
              <a:t>[Mt Sinai </a:t>
            </a:r>
            <a:br>
              <a:rPr lang="en-US" b="1" dirty="0">
                <a:solidFill>
                  <a:schemeClr val="accent2">
                    <a:lumMod val="50000"/>
                  </a:schemeClr>
                </a:solidFill>
              </a:rPr>
            </a:br>
            <a:r>
              <a:rPr lang="en-US" b="1" dirty="0">
                <a:solidFill>
                  <a:schemeClr val="accent2">
                    <a:lumMod val="50000"/>
                  </a:schemeClr>
                </a:solidFill>
              </a:rPr>
              <a:t>for trip #4]</a:t>
            </a:r>
            <a:r>
              <a:rPr lang="en-US" dirty="0">
                <a:solidFill>
                  <a:schemeClr val="tx1"/>
                </a:solidFill>
              </a:rPr>
              <a:t> </a:t>
            </a:r>
            <a:r>
              <a:rPr lang="en-US" sz="2400" b="1" u="sng" dirty="0">
                <a:solidFill>
                  <a:srgbClr val="7030A0"/>
                </a:solidFill>
              </a:rPr>
              <a:t>to the</a:t>
            </a:r>
            <a:r>
              <a:rPr lang="en-US" sz="2400" b="1" dirty="0">
                <a:solidFill>
                  <a:srgbClr val="7030A0"/>
                </a:solidFill>
              </a:rPr>
              <a:t> p</a:t>
            </a:r>
            <a:r>
              <a:rPr lang="en-US" sz="2400" b="1" u="sng" dirty="0">
                <a:solidFill>
                  <a:srgbClr val="7030A0"/>
                </a:solidFill>
              </a:rPr>
              <a:t>eo</a:t>
            </a:r>
            <a:r>
              <a:rPr lang="en-US" sz="2400" b="1" dirty="0">
                <a:solidFill>
                  <a:srgbClr val="7030A0"/>
                </a:solidFill>
              </a:rPr>
              <a:t>p</a:t>
            </a:r>
            <a:r>
              <a:rPr lang="en-US" sz="2400" b="1" u="sng" dirty="0">
                <a:solidFill>
                  <a:srgbClr val="7030A0"/>
                </a:solidFill>
              </a:rPr>
              <a:t>le and </a:t>
            </a:r>
            <a:r>
              <a:rPr lang="en-US" sz="2400" b="1" u="sng" dirty="0">
                <a:solidFill>
                  <a:srgbClr val="7030A0"/>
                </a:solidFill>
                <a:effectLst>
                  <a:glow rad="88900">
                    <a:srgbClr val="00FF99"/>
                  </a:glow>
                </a:effectLst>
              </a:rPr>
              <a:t>s</a:t>
            </a:r>
            <a:r>
              <a:rPr lang="en-US" sz="2400" b="1" dirty="0">
                <a:solidFill>
                  <a:srgbClr val="7030A0"/>
                </a:solidFill>
                <a:effectLst>
                  <a:glow rad="88900">
                    <a:srgbClr val="00FF99"/>
                  </a:glow>
                </a:effectLst>
              </a:rPr>
              <a:t>p</a:t>
            </a:r>
            <a:r>
              <a:rPr lang="en-US" sz="2400" b="1" u="sng" dirty="0">
                <a:solidFill>
                  <a:srgbClr val="7030A0"/>
                </a:solidFill>
                <a:effectLst>
                  <a:glow rad="88900">
                    <a:srgbClr val="00FF99"/>
                  </a:glow>
                </a:effectLst>
              </a:rPr>
              <a:t>oke</a:t>
            </a:r>
            <a:r>
              <a:rPr lang="en-US" sz="2400" b="1" u="sng" dirty="0">
                <a:solidFill>
                  <a:srgbClr val="7030A0"/>
                </a:solidFill>
              </a:rPr>
              <a:t> to them</a:t>
            </a:r>
            <a:r>
              <a:rPr lang="en-US" sz="2400" dirty="0">
                <a:solidFill>
                  <a:schemeClr val="tx1"/>
                </a:solidFill>
              </a:rPr>
              <a:t>. </a:t>
            </a:r>
          </a:p>
          <a:p>
            <a:endParaRPr lang="en-US" sz="2800" dirty="0">
              <a:solidFill>
                <a:schemeClr val="tx1"/>
              </a:solidFill>
            </a:endParaRPr>
          </a:p>
        </p:txBody>
      </p:sp>
      <p:sp>
        <p:nvSpPr>
          <p:cNvPr id="4" name="Rounded Rectangle 3"/>
          <p:cNvSpPr/>
          <p:nvPr/>
        </p:nvSpPr>
        <p:spPr>
          <a:xfrm>
            <a:off x="5303912" y="174941"/>
            <a:ext cx="6888088" cy="6597352"/>
          </a:xfrm>
          <a:prstGeom prst="roundRect">
            <a:avLst>
              <a:gd name="adj" fmla="val 8389"/>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r>
              <a:rPr lang="en-US" sz="2800" b="1" dirty="0">
                <a:solidFill>
                  <a:srgbClr val="00B050"/>
                </a:solidFill>
              </a:rPr>
              <a:t>There are several important points to take note of in this chapter: </a:t>
            </a:r>
          </a:p>
          <a:p>
            <a:pPr marL="514350" indent="-514350">
              <a:buFont typeface="+mj-lt"/>
              <a:buAutoNum type="arabicPeriod"/>
            </a:pPr>
            <a:r>
              <a:rPr lang="en-US" sz="2400" dirty="0">
                <a:solidFill>
                  <a:schemeClr val="tx1"/>
                </a:solidFill>
              </a:rPr>
              <a:t>Mosheh acted as “mediator” for the people </a:t>
            </a:r>
            <a:br>
              <a:rPr lang="en-US" sz="2400" dirty="0">
                <a:solidFill>
                  <a:schemeClr val="tx1"/>
                </a:solidFill>
              </a:rPr>
            </a:br>
            <a:r>
              <a:rPr lang="en-US" sz="2400" dirty="0">
                <a:solidFill>
                  <a:schemeClr val="tx1"/>
                </a:solidFill>
              </a:rPr>
              <a:t>in three separate trips up &amp; down Mt Sinai.</a:t>
            </a:r>
          </a:p>
          <a:p>
            <a:pPr marL="514350" indent="-514350">
              <a:buFont typeface="+mj-lt"/>
              <a:buAutoNum type="arabicPeriod"/>
            </a:pPr>
            <a:r>
              <a:rPr lang="en-US" sz="2400" dirty="0">
                <a:solidFill>
                  <a:schemeClr val="tx1"/>
                </a:solidFill>
              </a:rPr>
              <a:t>The people trusted Mosheh for direction.  Why?</a:t>
            </a:r>
          </a:p>
          <a:p>
            <a:pPr marL="514350" indent="-514350">
              <a:buFont typeface="+mj-lt"/>
              <a:buAutoNum type="arabicPeriod"/>
            </a:pPr>
            <a:r>
              <a:rPr lang="en-US" sz="2400" dirty="0">
                <a:solidFill>
                  <a:schemeClr val="tx1"/>
                </a:solidFill>
              </a:rPr>
              <a:t>vs 9:  </a:t>
            </a:r>
            <a:r>
              <a:rPr lang="en-US" sz="2400" b="1" dirty="0">
                <a:ln>
                  <a:solidFill>
                    <a:srgbClr val="002060"/>
                  </a:solidFill>
                </a:ln>
                <a:solidFill>
                  <a:srgbClr val="0070C0"/>
                </a:solidFill>
              </a:rPr>
              <a:t>Yahuah</a:t>
            </a:r>
            <a:r>
              <a:rPr lang="en-US" sz="2400" b="1" dirty="0">
                <a:solidFill>
                  <a:srgbClr val="0070C0"/>
                </a:solidFill>
              </a:rPr>
              <a:t> said</a:t>
            </a:r>
            <a:r>
              <a:rPr lang="en-US" sz="2400" dirty="0">
                <a:solidFill>
                  <a:srgbClr val="0070C0"/>
                </a:solidFill>
              </a:rPr>
              <a:t>:</a:t>
            </a:r>
            <a:r>
              <a:rPr lang="en-US" sz="2400" b="1" dirty="0">
                <a:solidFill>
                  <a:srgbClr val="0070C0"/>
                </a:solidFill>
              </a:rPr>
              <a:t>  “I am coming to you in </a:t>
            </a:r>
            <a:br>
              <a:rPr lang="en-US" sz="2400" b="1" dirty="0">
                <a:solidFill>
                  <a:srgbClr val="0070C0"/>
                </a:solidFill>
              </a:rPr>
            </a:br>
            <a:r>
              <a:rPr lang="en-US" sz="2400" b="1" dirty="0">
                <a:solidFill>
                  <a:srgbClr val="0070C0"/>
                </a:solidFill>
              </a:rPr>
              <a:t>the thick cloud, </a:t>
            </a:r>
            <a:r>
              <a:rPr lang="en-US" sz="2400" b="1" dirty="0">
                <a:ln>
                  <a:solidFill>
                    <a:srgbClr val="002060"/>
                  </a:solidFill>
                </a:ln>
                <a:solidFill>
                  <a:srgbClr val="0070C0"/>
                </a:solidFill>
                <a:effectLst>
                  <a:glow rad="127000">
                    <a:srgbClr val="FFFF00"/>
                  </a:glow>
                </a:effectLst>
              </a:rPr>
              <a:t>so that the people </a:t>
            </a:r>
            <a:r>
              <a:rPr lang="en-US" sz="2400" b="1" u="sng" dirty="0">
                <a:ln>
                  <a:solidFill>
                    <a:srgbClr val="002060"/>
                  </a:solidFill>
                </a:ln>
                <a:solidFill>
                  <a:srgbClr val="0070C0"/>
                </a:solidFill>
                <a:effectLst>
                  <a:glow rad="127000">
                    <a:srgbClr val="FFFF00"/>
                  </a:glow>
                </a:effectLst>
              </a:rPr>
              <a:t>hear</a:t>
            </a:r>
            <a:r>
              <a:rPr lang="en-US" sz="2400" b="1" dirty="0">
                <a:ln>
                  <a:solidFill>
                    <a:srgbClr val="002060"/>
                  </a:solidFill>
                </a:ln>
                <a:solidFill>
                  <a:srgbClr val="0070C0"/>
                </a:solidFill>
                <a:effectLst>
                  <a:glow rad="127000">
                    <a:srgbClr val="FFFF00"/>
                  </a:glow>
                </a:effectLst>
              </a:rPr>
              <a:t> when I speak with you</a:t>
            </a:r>
            <a:r>
              <a:rPr lang="en-US" sz="2400" b="1" dirty="0">
                <a:solidFill>
                  <a:srgbClr val="0070C0"/>
                </a:solidFill>
              </a:rPr>
              <a:t>, and </a:t>
            </a:r>
            <a:r>
              <a:rPr lang="en-US" sz="2400" b="1" u="sng" dirty="0">
                <a:solidFill>
                  <a:srgbClr val="0070C0"/>
                </a:solidFill>
              </a:rPr>
              <a:t>believe</a:t>
            </a:r>
            <a:r>
              <a:rPr lang="en-US" sz="2400" b="1" dirty="0">
                <a:solidFill>
                  <a:srgbClr val="0070C0"/>
                </a:solidFill>
              </a:rPr>
              <a:t> y</a:t>
            </a:r>
            <a:r>
              <a:rPr lang="en-US" sz="2400" b="1" u="sng" dirty="0">
                <a:solidFill>
                  <a:srgbClr val="0070C0"/>
                </a:solidFill>
              </a:rPr>
              <a:t>ou</a:t>
            </a:r>
            <a:r>
              <a:rPr lang="en-US" sz="2400" b="1" dirty="0">
                <a:solidFill>
                  <a:srgbClr val="0070C0"/>
                </a:solidFill>
              </a:rPr>
              <a:t> </a:t>
            </a:r>
            <a:r>
              <a:rPr lang="en-US" sz="2400" b="1" u="sng" dirty="0">
                <a:solidFill>
                  <a:srgbClr val="0070C0"/>
                </a:solidFill>
              </a:rPr>
              <a:t>forever</a:t>
            </a:r>
            <a:r>
              <a:rPr lang="en-US" sz="2400" dirty="0">
                <a:solidFill>
                  <a:srgbClr val="0070C0"/>
                </a:solidFill>
              </a:rPr>
              <a:t>.”</a:t>
            </a:r>
            <a:endParaRPr lang="en-US" sz="2400" dirty="0">
              <a:solidFill>
                <a:schemeClr val="tx1"/>
              </a:solidFill>
            </a:endParaRPr>
          </a:p>
          <a:p>
            <a:pPr marL="514350" indent="-514350">
              <a:buFont typeface="+mj-lt"/>
              <a:buAutoNum type="arabicPeriod"/>
            </a:pPr>
            <a:r>
              <a:rPr lang="en-US" sz="2400" dirty="0">
                <a:solidFill>
                  <a:schemeClr val="tx1"/>
                </a:solidFill>
              </a:rPr>
              <a:t>The people </a:t>
            </a:r>
            <a:r>
              <a:rPr lang="en-US" sz="2400" b="1" u="sng" dirty="0">
                <a:solidFill>
                  <a:schemeClr val="tx1"/>
                </a:solidFill>
              </a:rPr>
              <a:t>knew</a:t>
            </a:r>
            <a:r>
              <a:rPr lang="en-US" sz="2400" dirty="0">
                <a:solidFill>
                  <a:schemeClr val="tx1"/>
                </a:solidFill>
              </a:rPr>
              <a:t> Mosheh gave them the </a:t>
            </a:r>
            <a:br>
              <a:rPr lang="en-US" sz="2400" dirty="0">
                <a:solidFill>
                  <a:schemeClr val="tx1"/>
                </a:solidFill>
              </a:rPr>
            </a:br>
            <a:r>
              <a:rPr lang="en-US" sz="2400" dirty="0">
                <a:solidFill>
                  <a:schemeClr val="tx1"/>
                </a:solidFill>
              </a:rPr>
              <a:t>exact same “words” as was spoken at the top </a:t>
            </a:r>
            <a:br>
              <a:rPr lang="en-US" sz="2400" dirty="0">
                <a:solidFill>
                  <a:schemeClr val="tx1"/>
                </a:solidFill>
              </a:rPr>
            </a:br>
            <a:r>
              <a:rPr lang="en-US" sz="2400" dirty="0">
                <a:solidFill>
                  <a:schemeClr val="tx1"/>
                </a:solidFill>
              </a:rPr>
              <a:t>of Mt Sinai.</a:t>
            </a:r>
          </a:p>
          <a:p>
            <a:pPr marL="514350" indent="-514350">
              <a:buFont typeface="+mj-lt"/>
              <a:buAutoNum type="arabicPeriod"/>
            </a:pPr>
            <a:r>
              <a:rPr lang="en-US" sz="2400" dirty="0">
                <a:solidFill>
                  <a:schemeClr val="tx1"/>
                </a:solidFill>
              </a:rPr>
              <a:t>They trusted Mosheh to deliver the exact message from </a:t>
            </a:r>
            <a:r>
              <a:rPr lang="en-US" sz="2400" b="1" dirty="0">
                <a:ln>
                  <a:solidFill>
                    <a:srgbClr val="002060"/>
                  </a:solidFill>
                </a:ln>
                <a:solidFill>
                  <a:srgbClr val="0070C0"/>
                </a:solidFill>
              </a:rPr>
              <a:t>Yahuah!</a:t>
            </a:r>
          </a:p>
          <a:p>
            <a:pPr algn="ctr"/>
            <a:r>
              <a:rPr lang="en-US" sz="3200" dirty="0">
                <a:ln>
                  <a:solidFill>
                    <a:srgbClr val="002060"/>
                  </a:solidFill>
                </a:ln>
                <a:gradFill flip="none" rotWithShape="1">
                  <a:gsLst>
                    <a:gs pos="0">
                      <a:srgbClr val="000082"/>
                    </a:gs>
                    <a:gs pos="30000">
                      <a:srgbClr val="66008F"/>
                    </a:gs>
                    <a:gs pos="64999">
                      <a:srgbClr val="BA0066"/>
                    </a:gs>
                    <a:gs pos="89999">
                      <a:srgbClr val="FF0000"/>
                    </a:gs>
                    <a:gs pos="100000">
                      <a:srgbClr val="FF8200"/>
                    </a:gs>
                  </a:gsLst>
                  <a:lin ang="13500000" scaled="1"/>
                  <a:tileRect/>
                </a:gradFill>
                <a:latin typeface="Cooper Black" pitchFamily="18" charset="0"/>
              </a:rPr>
              <a:t>This is extremely important </a:t>
            </a:r>
            <a:br>
              <a:rPr lang="en-US" sz="3200" dirty="0">
                <a:ln>
                  <a:solidFill>
                    <a:srgbClr val="002060"/>
                  </a:solidFill>
                </a:ln>
                <a:gradFill flip="none" rotWithShape="1">
                  <a:gsLst>
                    <a:gs pos="0">
                      <a:srgbClr val="000082"/>
                    </a:gs>
                    <a:gs pos="30000">
                      <a:srgbClr val="66008F"/>
                    </a:gs>
                    <a:gs pos="64999">
                      <a:srgbClr val="BA0066"/>
                    </a:gs>
                    <a:gs pos="89999">
                      <a:srgbClr val="FF0000"/>
                    </a:gs>
                    <a:gs pos="100000">
                      <a:srgbClr val="FF8200"/>
                    </a:gs>
                  </a:gsLst>
                  <a:lin ang="13500000" scaled="1"/>
                  <a:tileRect/>
                </a:gradFill>
                <a:latin typeface="Cooper Black" pitchFamily="18" charset="0"/>
              </a:rPr>
            </a:br>
            <a:r>
              <a:rPr lang="en-US" sz="3200" dirty="0">
                <a:ln>
                  <a:solidFill>
                    <a:srgbClr val="002060"/>
                  </a:solidFill>
                </a:ln>
                <a:gradFill flip="none" rotWithShape="1">
                  <a:gsLst>
                    <a:gs pos="0">
                      <a:srgbClr val="000082"/>
                    </a:gs>
                    <a:gs pos="30000">
                      <a:srgbClr val="66008F"/>
                    </a:gs>
                    <a:gs pos="64999">
                      <a:srgbClr val="BA0066"/>
                    </a:gs>
                    <a:gs pos="89999">
                      <a:srgbClr val="FF0000"/>
                    </a:gs>
                    <a:gs pos="100000">
                      <a:srgbClr val="FF8200"/>
                    </a:gs>
                  </a:gsLst>
                  <a:lin ang="13500000" scaled="1"/>
                  <a:tileRect/>
                </a:gradFill>
                <a:latin typeface="Cooper Black" pitchFamily="18" charset="0"/>
              </a:rPr>
              <a:t>to remember!</a:t>
            </a:r>
          </a:p>
        </p:txBody>
      </p:sp>
      <p:sp>
        <p:nvSpPr>
          <p:cNvPr id="5" name="Rounded Rectangular Callout 4"/>
          <p:cNvSpPr/>
          <p:nvPr/>
        </p:nvSpPr>
        <p:spPr>
          <a:xfrm>
            <a:off x="1559496" y="6144183"/>
            <a:ext cx="2506666" cy="612648"/>
          </a:xfrm>
          <a:prstGeom prst="wedgeRoundRectCallout">
            <a:avLst>
              <a:gd name="adj1" fmla="val 52579"/>
              <a:gd name="adj2" fmla="val -102631"/>
              <a:gd name="adj3" fmla="val 16667"/>
            </a:avLst>
          </a:prstGeom>
          <a:solidFill>
            <a:schemeClr val="accent6">
              <a:lumMod val="40000"/>
              <a:lumOff val="6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ln>
                  <a:solidFill>
                    <a:srgbClr val="002060"/>
                  </a:solidFill>
                </a:ln>
                <a:solidFill>
                  <a:srgbClr val="00FF99"/>
                </a:solidFill>
              </a:rPr>
              <a:t>H559 Amar</a:t>
            </a:r>
          </a:p>
        </p:txBody>
      </p:sp>
    </p:spTree>
    <p:extLst>
      <p:ext uri="{BB962C8B-B14F-4D97-AF65-F5344CB8AC3E}">
        <p14:creationId xmlns:p14="http://schemas.microsoft.com/office/powerpoint/2010/main" val="2542212904"/>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250"/>
                                        <p:tgtEl>
                                          <p:spTgt spid="4">
                                            <p:txEl>
                                              <p:pRg st="0" end="0"/>
                                            </p:txEl>
                                          </p:spTgt>
                                        </p:tgtEl>
                                      </p:cBhvr>
                                    </p:animEffect>
                                    <p:anim calcmode="lin" valueType="num">
                                      <p:cBhvr>
                                        <p:cTn id="8" dur="125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25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250"/>
                                        <p:tgtEl>
                                          <p:spTgt spid="4">
                                            <p:txEl>
                                              <p:pRg st="1" end="1"/>
                                            </p:txEl>
                                          </p:spTgt>
                                        </p:tgtEl>
                                      </p:cBhvr>
                                    </p:animEffect>
                                    <p:anim calcmode="lin" valueType="num">
                                      <p:cBhvr>
                                        <p:cTn id="15" dur="125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25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par>
                          <p:cTn id="17" fill="hold">
                            <p:stCondLst>
                              <p:cond delay="1250"/>
                            </p:stCondLst>
                            <p:childTnLst>
                              <p:par>
                                <p:cTn id="18" presetID="42" presetClass="entr" presetSubtype="0" fill="hold" nodeType="afterEffect">
                                  <p:stCondLst>
                                    <p:cond delay="2000"/>
                                  </p:stCondLst>
                                  <p:childTnLst>
                                    <p:set>
                                      <p:cBhvr>
                                        <p:cTn id="19" dur="1" fill="hold">
                                          <p:stCondLst>
                                            <p:cond delay="0"/>
                                          </p:stCondLst>
                                        </p:cTn>
                                        <p:tgtEl>
                                          <p:spTgt spid="4">
                                            <p:txEl>
                                              <p:pRg st="2" end="2"/>
                                            </p:txEl>
                                          </p:spTgt>
                                        </p:tgtEl>
                                        <p:attrNameLst>
                                          <p:attrName>style.visibility</p:attrName>
                                        </p:attrNameLst>
                                      </p:cBhvr>
                                      <p:to>
                                        <p:strVal val="visible"/>
                                      </p:to>
                                    </p:set>
                                    <p:animEffect transition="in" filter="fade">
                                      <p:cBhvr>
                                        <p:cTn id="20" dur="1250"/>
                                        <p:tgtEl>
                                          <p:spTgt spid="4">
                                            <p:txEl>
                                              <p:pRg st="2" end="2"/>
                                            </p:txEl>
                                          </p:spTgt>
                                        </p:tgtEl>
                                      </p:cBhvr>
                                    </p:animEffect>
                                    <p:anim calcmode="lin" valueType="num">
                                      <p:cBhvr>
                                        <p:cTn id="21" dur="125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2" dur="125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Effect transition="in" filter="fade">
                                      <p:cBhvr>
                                        <p:cTn id="27" dur="1250"/>
                                        <p:tgtEl>
                                          <p:spTgt spid="4">
                                            <p:txEl>
                                              <p:pRg st="3" end="3"/>
                                            </p:txEl>
                                          </p:spTgt>
                                        </p:tgtEl>
                                      </p:cBhvr>
                                    </p:animEffect>
                                    <p:anim calcmode="lin" valueType="num">
                                      <p:cBhvr>
                                        <p:cTn id="28" dur="125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9" dur="125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4">
                                            <p:txEl>
                                              <p:pRg st="4" end="4"/>
                                            </p:txEl>
                                          </p:spTgt>
                                        </p:tgtEl>
                                        <p:attrNameLst>
                                          <p:attrName>style.visibility</p:attrName>
                                        </p:attrNameLst>
                                      </p:cBhvr>
                                      <p:to>
                                        <p:strVal val="visible"/>
                                      </p:to>
                                    </p:set>
                                    <p:animEffect transition="in" filter="fade">
                                      <p:cBhvr>
                                        <p:cTn id="34" dur="1250"/>
                                        <p:tgtEl>
                                          <p:spTgt spid="4">
                                            <p:txEl>
                                              <p:pRg st="4" end="4"/>
                                            </p:txEl>
                                          </p:spTgt>
                                        </p:tgtEl>
                                      </p:cBhvr>
                                    </p:animEffect>
                                    <p:anim calcmode="lin" valueType="num">
                                      <p:cBhvr>
                                        <p:cTn id="35" dur="125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6" dur="125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par>
                          <p:cTn id="37" fill="hold">
                            <p:stCondLst>
                              <p:cond delay="1250"/>
                            </p:stCondLst>
                            <p:childTnLst>
                              <p:par>
                                <p:cTn id="38" presetID="42" presetClass="entr" presetSubtype="0" fill="hold" nodeType="afterEffect">
                                  <p:stCondLst>
                                    <p:cond delay="2000"/>
                                  </p:stCondLst>
                                  <p:childTnLst>
                                    <p:set>
                                      <p:cBhvr>
                                        <p:cTn id="39" dur="1" fill="hold">
                                          <p:stCondLst>
                                            <p:cond delay="0"/>
                                          </p:stCondLst>
                                        </p:cTn>
                                        <p:tgtEl>
                                          <p:spTgt spid="4">
                                            <p:txEl>
                                              <p:pRg st="5" end="5"/>
                                            </p:txEl>
                                          </p:spTgt>
                                        </p:tgtEl>
                                        <p:attrNameLst>
                                          <p:attrName>style.visibility</p:attrName>
                                        </p:attrNameLst>
                                      </p:cBhvr>
                                      <p:to>
                                        <p:strVal val="visible"/>
                                      </p:to>
                                    </p:set>
                                    <p:animEffect transition="in" filter="fade">
                                      <p:cBhvr>
                                        <p:cTn id="40" dur="1250"/>
                                        <p:tgtEl>
                                          <p:spTgt spid="4">
                                            <p:txEl>
                                              <p:pRg st="5" end="5"/>
                                            </p:txEl>
                                          </p:spTgt>
                                        </p:tgtEl>
                                      </p:cBhvr>
                                    </p:animEffect>
                                    <p:anim calcmode="lin" valueType="num">
                                      <p:cBhvr>
                                        <p:cTn id="41" dur="125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42" dur="125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4">
                                            <p:txEl>
                                              <p:pRg st="6" end="6"/>
                                            </p:txEl>
                                          </p:spTgt>
                                        </p:tgtEl>
                                        <p:attrNameLst>
                                          <p:attrName>style.visibility</p:attrName>
                                        </p:attrNameLst>
                                      </p:cBhvr>
                                      <p:to>
                                        <p:strVal val="visible"/>
                                      </p:to>
                                    </p:set>
                                    <p:animEffect transition="in" filter="fade">
                                      <p:cBhvr>
                                        <p:cTn id="47" dur="1250"/>
                                        <p:tgtEl>
                                          <p:spTgt spid="4">
                                            <p:txEl>
                                              <p:pRg st="6" end="6"/>
                                            </p:txEl>
                                          </p:spTgt>
                                        </p:tgtEl>
                                      </p:cBhvr>
                                    </p:animEffect>
                                    <p:anim calcmode="lin" valueType="num">
                                      <p:cBhvr>
                                        <p:cTn id="48" dur="125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9" dur="125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blipFill>
          <a:blip r:embed="rId2">
            <a:extLst>
              <a:ext uri="{BEBA8EAE-BF5A-486C-A8C5-ECC9F3942E4B}">
                <a14:imgProps xmlns:a14="http://schemas.microsoft.com/office/drawing/2010/main">
                  <a14:imgLayer r:embed="rId3">
                    <a14:imgEffect>
                      <a14:artisticCrisscrossEtching/>
                    </a14:imgEffect>
                  </a14:imgLayer>
                </a14:imgProps>
              </a:ext>
            </a:extLst>
          </a:blip>
          <a:tile tx="0" ty="0" sx="100000" sy="100000" flip="none" algn="tl"/>
        </a:blipFill>
        <a:effectLst/>
      </p:bgPr>
    </p:bg>
    <p:spTree>
      <p:nvGrpSpPr>
        <p:cNvPr id="1" name=""/>
        <p:cNvGrpSpPr/>
        <p:nvPr/>
      </p:nvGrpSpPr>
      <p:grpSpPr>
        <a:xfrm>
          <a:off x="0" y="0"/>
          <a:ext cx="0" cy="0"/>
          <a:chOff x="0" y="0"/>
          <a:chExt cx="0" cy="0"/>
        </a:xfrm>
      </p:grpSpPr>
      <p:sp>
        <p:nvSpPr>
          <p:cNvPr id="20" name="Slide Number Placeholder 1"/>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85F3E72-97D8-4E0E-8DB2-A67F030E614A}" type="slidenum">
              <a:rPr lang="en-US" smtClean="0">
                <a:solidFill>
                  <a:schemeClr val="tx1"/>
                </a:solidFill>
              </a:rPr>
              <a:pPr/>
              <a:t>60</a:t>
            </a:fld>
            <a:endParaRPr lang="en-US" dirty="0">
              <a:solidFill>
                <a:schemeClr val="tx1"/>
              </a:solidFill>
            </a:endParaRPr>
          </a:p>
        </p:txBody>
      </p:sp>
      <p:sp>
        <p:nvSpPr>
          <p:cNvPr id="3" name="Content Placeholder 3"/>
          <p:cNvSpPr>
            <a:spLocks noGrp="1"/>
          </p:cNvSpPr>
          <p:nvPr>
            <p:ph sz="half" idx="2"/>
          </p:nvPr>
        </p:nvSpPr>
        <p:spPr>
          <a:xfrm>
            <a:off x="479376" y="2060848"/>
            <a:ext cx="5112568" cy="4569410"/>
          </a:xfrm>
        </p:spPr>
        <p:txBody>
          <a:bodyPr>
            <a:normAutofit fontScale="92500" lnSpcReduction="10000"/>
            <a:scene3d>
              <a:camera prst="orthographicFront"/>
              <a:lightRig rig="threePt" dir="t"/>
            </a:scene3d>
            <a:sp3d extrusionH="57150">
              <a:bevelT w="82550" h="38100" prst="coolSlant"/>
            </a:sp3d>
          </a:bodyPr>
          <a:lstStyle/>
          <a:p>
            <a:pPr marL="0" indent="0">
              <a:buNone/>
            </a:pPr>
            <a:r>
              <a:rPr lang="en-US" dirty="0"/>
              <a:t>This is no ordinary covenant </a:t>
            </a:r>
            <a:r>
              <a:rPr lang="en-US" b="1" u="sng" dirty="0"/>
              <a:t>or</a:t>
            </a:r>
            <a:r>
              <a:rPr lang="en-US" dirty="0"/>
              <a:t> agreement! </a:t>
            </a:r>
          </a:p>
          <a:p>
            <a:r>
              <a:rPr lang="en-US" dirty="0"/>
              <a:t>Thus far </a:t>
            </a:r>
            <a:r>
              <a:rPr lang="en-US" u="sng" dirty="0"/>
              <a:t>two</a:t>
            </a:r>
            <a:r>
              <a:rPr lang="en-US" dirty="0"/>
              <a:t> conditions of an everlasting covenant have been realized. </a:t>
            </a:r>
          </a:p>
          <a:p>
            <a:pPr marL="514350" indent="-514350">
              <a:buAutoNum type="arabicParenR"/>
            </a:pPr>
            <a:r>
              <a:rPr lang="en-US" b="1" dirty="0">
                <a:ln>
                  <a:solidFill>
                    <a:srgbClr val="002060"/>
                  </a:solidFill>
                </a:ln>
                <a:solidFill>
                  <a:srgbClr val="0070C0"/>
                </a:solidFill>
              </a:rPr>
              <a:t>Yahuah</a:t>
            </a:r>
            <a:r>
              <a:rPr lang="en-US" dirty="0"/>
              <a:t> </a:t>
            </a:r>
            <a:r>
              <a:rPr lang="en-US" b="1" dirty="0">
                <a:effectLst>
                  <a:glow rad="88900">
                    <a:srgbClr val="00FFFF"/>
                  </a:glow>
                </a:effectLst>
              </a:rPr>
              <a:t>proposed</a:t>
            </a:r>
            <a:r>
              <a:rPr lang="en-US" dirty="0"/>
              <a:t> to the people He had a covenant. </a:t>
            </a:r>
          </a:p>
          <a:p>
            <a:pPr marL="514350" indent="-514350">
              <a:buAutoNum type="arabicParenR"/>
            </a:pPr>
            <a:r>
              <a:rPr lang="en-US" dirty="0"/>
              <a:t>The people agreed they would come into covenant with </a:t>
            </a:r>
            <a:r>
              <a:rPr lang="en-US" b="1" dirty="0">
                <a:ln>
                  <a:solidFill>
                    <a:srgbClr val="002060"/>
                  </a:solidFill>
                </a:ln>
                <a:solidFill>
                  <a:srgbClr val="0070C0"/>
                </a:solidFill>
              </a:rPr>
              <a:t>Yahuah</a:t>
            </a:r>
            <a:r>
              <a:rPr lang="en-US" dirty="0"/>
              <a:t> </a:t>
            </a:r>
            <a:r>
              <a:rPr lang="en-US" u="sng" dirty="0"/>
              <a:t>before</a:t>
            </a:r>
            <a:r>
              <a:rPr lang="en-US" dirty="0"/>
              <a:t> they heard the “words” of </a:t>
            </a:r>
            <a:r>
              <a:rPr lang="en-US" b="1" dirty="0">
                <a:solidFill>
                  <a:srgbClr val="0070C0"/>
                </a:solidFill>
              </a:rPr>
              <a:t>T</a:t>
            </a:r>
            <a:r>
              <a:rPr lang="en-US" sz="2400" b="1" dirty="0">
                <a:solidFill>
                  <a:srgbClr val="0070C0"/>
                </a:solidFill>
              </a:rPr>
              <a:t>HE</a:t>
            </a:r>
            <a:r>
              <a:rPr lang="en-US" b="1" dirty="0">
                <a:solidFill>
                  <a:srgbClr val="0070C0"/>
                </a:solidFill>
              </a:rPr>
              <a:t> C</a:t>
            </a:r>
            <a:r>
              <a:rPr lang="en-US" sz="2400" b="1" dirty="0">
                <a:solidFill>
                  <a:srgbClr val="0070C0"/>
                </a:solidFill>
              </a:rPr>
              <a:t>OVENANT</a:t>
            </a:r>
            <a:r>
              <a:rPr lang="en-US" sz="2400" dirty="0">
                <a:solidFill>
                  <a:srgbClr val="0070C0"/>
                </a:solidFill>
              </a:rPr>
              <a:t>.</a:t>
            </a:r>
            <a:r>
              <a:rPr lang="en-US" dirty="0"/>
              <a:t>  This was their </a:t>
            </a:r>
            <a:r>
              <a:rPr lang="en-US" b="1" dirty="0">
                <a:effectLst>
                  <a:glow rad="127000">
                    <a:srgbClr val="00FF99"/>
                  </a:glow>
                </a:effectLst>
              </a:rPr>
              <a:t>acceptance</a:t>
            </a:r>
            <a:r>
              <a:rPr lang="en-US" b="1" dirty="0">
                <a:effectLst/>
              </a:rPr>
              <a:t>.</a:t>
            </a:r>
          </a:p>
        </p:txBody>
      </p:sp>
      <p:sp>
        <p:nvSpPr>
          <p:cNvPr id="4" name="Subtitle 2"/>
          <p:cNvSpPr txBox="1">
            <a:spLocks/>
          </p:cNvSpPr>
          <p:nvPr/>
        </p:nvSpPr>
        <p:spPr>
          <a:xfrm>
            <a:off x="827076" y="219000"/>
            <a:ext cx="10165468" cy="1625824"/>
          </a:xfrm>
          <a:prstGeom prst="homePlate">
            <a:avLst>
              <a:gd name="adj" fmla="val 18681"/>
            </a:avLst>
          </a:prstGeom>
          <a:blipFill dpi="0" rotWithShape="1">
            <a:blip r:embed="rId4">
              <a:extLst>
                <a:ext uri="{28A0092B-C50C-407E-A947-70E740481C1C}">
                  <a14:useLocalDpi xmlns:a14="http://schemas.microsoft.com/office/drawing/2010/main"/>
                </a:ext>
              </a:extLst>
            </a:blip>
            <a:srcRect/>
            <a:stretch>
              <a:fillRect/>
            </a:stretch>
          </a:blipFill>
          <a:ln w="57150">
            <a:solidFill>
              <a:srgbClr val="FF00FF"/>
            </a:solidFill>
          </a:ln>
          <a:scene3d>
            <a:camera prst="orthographicFront"/>
            <a:lightRig rig="threePt" dir="t"/>
          </a:scene3d>
          <a:sp3d>
            <a:bevelT w="165100" prst="coolSlant"/>
          </a:sp3d>
        </p:spPr>
        <p:txBody>
          <a:bodyPr vert="horz" lIns="91440" tIns="45720" rIns="91440" bIns="45720" rtlCol="0" anchor="ctr">
            <a:noAutofit/>
            <a:sp3d extrusionH="57150">
              <a:bevelT w="38100" h="38100" prst="convex"/>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5400" b="1" spc="50" dirty="0">
                <a:ln w="12700" cmpd="sng">
                  <a:solidFill>
                    <a:schemeClr val="accent6">
                      <a:satMod val="120000"/>
                      <a:shade val="80000"/>
                    </a:schemeClr>
                  </a:solidFill>
                  <a:prstDash val="solid"/>
                </a:ln>
                <a:solidFill>
                  <a:srgbClr val="8F45C7"/>
                </a:solidFill>
                <a:effectLst>
                  <a:glow rad="101600">
                    <a:schemeClr val="accent4">
                      <a:lumMod val="20000"/>
                      <a:lumOff val="80000"/>
                      <a:alpha val="94000"/>
                    </a:schemeClr>
                  </a:glow>
                </a:effectLst>
              </a:rPr>
              <a:t>Everyone is ready to hear the “words” of Yahuah’s Covenant!</a:t>
            </a:r>
          </a:p>
        </p:txBody>
      </p:sp>
      <p:sp>
        <p:nvSpPr>
          <p:cNvPr id="5" name="Content Placeholder 3"/>
          <p:cNvSpPr>
            <a:spLocks noGrp="1"/>
          </p:cNvSpPr>
          <p:nvPr>
            <p:ph sz="half" idx="2"/>
          </p:nvPr>
        </p:nvSpPr>
        <p:spPr>
          <a:xfrm>
            <a:off x="5807968" y="2039545"/>
            <a:ext cx="3296394" cy="4680520"/>
          </a:xfrm>
          <a:gradFill>
            <a:gsLst>
              <a:gs pos="0">
                <a:srgbClr val="FFFF00">
                  <a:alpha val="32000"/>
                </a:srgbClr>
              </a:gs>
              <a:gs pos="50000">
                <a:srgbClr val="FDE2E2">
                  <a:alpha val="46000"/>
                  <a:lumMod val="92000"/>
                </a:srgbClr>
              </a:gs>
              <a:gs pos="92000">
                <a:srgbClr val="00B0F0">
                  <a:alpha val="35000"/>
                </a:srgbClr>
              </a:gs>
            </a:gsLst>
            <a:lin ang="13500000" scaled="1"/>
          </a:gradFill>
          <a:ln w="60325" cmpd="tri">
            <a:solidFill>
              <a:srgbClr val="0070C0"/>
            </a:solidFill>
          </a:ln>
          <a:scene3d>
            <a:camera prst="orthographicFront"/>
            <a:lightRig rig="threePt" dir="t"/>
          </a:scene3d>
          <a:sp3d>
            <a:bevelT w="165100" prst="coolSlant"/>
          </a:sp3d>
        </p:spPr>
        <p:txBody>
          <a:bodyPr>
            <a:noAutofit/>
            <a:sp3d extrusionH="57150">
              <a:bevelT w="82550" h="38100" prst="coolSlant"/>
            </a:sp3d>
          </a:bodyPr>
          <a:lstStyle/>
          <a:p>
            <a:pPr marL="0" indent="0" algn="ctr">
              <a:buNone/>
            </a:pPr>
            <a:r>
              <a:rPr lang="en-US" dirty="0"/>
              <a:t>Exodus 20 is a well known chapter containing the </a:t>
            </a:r>
            <a:br>
              <a:rPr lang="en-US" sz="2400" dirty="0"/>
            </a:br>
            <a:r>
              <a:rPr lang="en-US" b="1" dirty="0">
                <a:solidFill>
                  <a:srgbClr val="0070C0"/>
                </a:solidFill>
              </a:rPr>
              <a:t>TEN Commandments </a:t>
            </a:r>
            <a:r>
              <a:rPr lang="en-US" dirty="0"/>
              <a:t>or – the </a:t>
            </a:r>
            <a:r>
              <a:rPr lang="en-US" u="sng" dirty="0"/>
              <a:t>first</a:t>
            </a:r>
            <a:r>
              <a:rPr lang="en-US" dirty="0"/>
              <a:t> “words” of the everlasting covenant.</a:t>
            </a:r>
          </a:p>
          <a:p>
            <a:pPr marL="0" indent="0" algn="ctr">
              <a:buNone/>
            </a:pPr>
            <a:r>
              <a:rPr lang="en-US" b="1" dirty="0">
                <a:solidFill>
                  <a:schemeClr val="accent2">
                    <a:lumMod val="75000"/>
                  </a:schemeClr>
                </a:solidFill>
              </a:rPr>
              <a:t>How long will the people listen at the foot of a trembling mountain?</a:t>
            </a:r>
          </a:p>
        </p:txBody>
      </p:sp>
      <p:pic>
        <p:nvPicPr>
          <p:cNvPr id="6" name="Picture 3" descr="C:\Users\Rae\Desktop\moses only.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9192344" y="2039545"/>
            <a:ext cx="2880320" cy="457200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 name="Rounded Rectangular Callout 6"/>
          <p:cNvSpPr/>
          <p:nvPr/>
        </p:nvSpPr>
        <p:spPr>
          <a:xfrm>
            <a:off x="2799606" y="3509957"/>
            <a:ext cx="1656184" cy="288032"/>
          </a:xfrm>
          <a:prstGeom prst="wedgeRoundRectCallout">
            <a:avLst>
              <a:gd name="adj1" fmla="val -46523"/>
              <a:gd name="adj2" fmla="val 110457"/>
              <a:gd name="adj3" fmla="val 16667"/>
            </a:avLst>
          </a:prstGeom>
          <a:solidFill>
            <a:schemeClr val="accent1">
              <a:lumMod val="20000"/>
              <a:lumOff val="80000"/>
            </a:schemeClr>
          </a:solidFill>
          <a:ln>
            <a:solidFill>
              <a:srgbClr val="0000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b="1" dirty="0">
                <a:ln>
                  <a:solidFill>
                    <a:srgbClr val="002060"/>
                  </a:solidFill>
                </a:ln>
                <a:solidFill>
                  <a:srgbClr val="00FF99"/>
                </a:solidFill>
              </a:rPr>
              <a:t>1</a:t>
            </a:r>
            <a:r>
              <a:rPr lang="en-CA" b="1" baseline="30000" dirty="0">
                <a:ln>
                  <a:solidFill>
                    <a:srgbClr val="002060"/>
                  </a:solidFill>
                </a:ln>
                <a:solidFill>
                  <a:srgbClr val="00FF99"/>
                </a:solidFill>
              </a:rPr>
              <a:t>st</a:t>
            </a:r>
            <a:r>
              <a:rPr lang="en-CA" b="1" dirty="0">
                <a:ln>
                  <a:solidFill>
                    <a:srgbClr val="002060"/>
                  </a:solidFill>
                </a:ln>
                <a:solidFill>
                  <a:srgbClr val="00FF99"/>
                </a:solidFill>
              </a:rPr>
              <a:t> Component</a:t>
            </a:r>
          </a:p>
        </p:txBody>
      </p:sp>
      <p:sp>
        <p:nvSpPr>
          <p:cNvPr id="8" name="Rounded Rectangular Callout 7"/>
          <p:cNvSpPr/>
          <p:nvPr/>
        </p:nvSpPr>
        <p:spPr>
          <a:xfrm>
            <a:off x="3071664" y="6057399"/>
            <a:ext cx="1656184" cy="288032"/>
          </a:xfrm>
          <a:prstGeom prst="wedgeRoundRectCallout">
            <a:avLst>
              <a:gd name="adj1" fmla="val -74300"/>
              <a:gd name="adj2" fmla="val -24109"/>
              <a:gd name="adj3" fmla="val 16667"/>
            </a:avLst>
          </a:prstGeom>
          <a:solidFill>
            <a:schemeClr val="accent1">
              <a:lumMod val="20000"/>
              <a:lumOff val="80000"/>
            </a:schemeClr>
          </a:solidFill>
          <a:ln>
            <a:solidFill>
              <a:srgbClr val="0000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b="1" dirty="0">
                <a:ln>
                  <a:solidFill>
                    <a:srgbClr val="002060"/>
                  </a:solidFill>
                </a:ln>
                <a:solidFill>
                  <a:srgbClr val="00FF99"/>
                </a:solidFill>
              </a:rPr>
              <a:t>2</a:t>
            </a:r>
            <a:r>
              <a:rPr lang="en-CA" b="1" baseline="30000" dirty="0">
                <a:ln>
                  <a:solidFill>
                    <a:srgbClr val="002060"/>
                  </a:solidFill>
                </a:ln>
                <a:solidFill>
                  <a:srgbClr val="00FF99"/>
                </a:solidFill>
              </a:rPr>
              <a:t>nd</a:t>
            </a:r>
            <a:r>
              <a:rPr lang="en-CA" b="1" dirty="0">
                <a:ln>
                  <a:solidFill>
                    <a:srgbClr val="002060"/>
                  </a:solidFill>
                </a:ln>
                <a:solidFill>
                  <a:srgbClr val="00FF99"/>
                </a:solidFill>
              </a:rPr>
              <a:t> Component</a:t>
            </a:r>
          </a:p>
        </p:txBody>
      </p:sp>
    </p:spTree>
    <p:extLst>
      <p:ext uri="{BB962C8B-B14F-4D97-AF65-F5344CB8AC3E}">
        <p14:creationId xmlns:p14="http://schemas.microsoft.com/office/powerpoint/2010/main" val="1630967645"/>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1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1000"/>
                                        <p:tgtEl>
                                          <p:spTgt spid="3">
                                            <p:txEl>
                                              <p:pRg st="2" end="2"/>
                                            </p:txEl>
                                          </p:spTgt>
                                        </p:tgtEl>
                                      </p:cBhvr>
                                    </p:animEffect>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1000" fill="hold"/>
                                        <p:tgtEl>
                                          <p:spTgt spid="7"/>
                                        </p:tgtEl>
                                        <p:attrNameLst>
                                          <p:attrName>ppt_w</p:attrName>
                                        </p:attrNameLst>
                                      </p:cBhvr>
                                      <p:tavLst>
                                        <p:tav tm="0">
                                          <p:val>
                                            <p:fltVal val="0"/>
                                          </p:val>
                                        </p:tav>
                                        <p:tav tm="100000">
                                          <p:val>
                                            <p:strVal val="#ppt_w"/>
                                          </p:val>
                                        </p:tav>
                                      </p:tavLst>
                                    </p:anim>
                                    <p:anim calcmode="lin" valueType="num">
                                      <p:cBhvr>
                                        <p:cTn id="17" dur="1000" fill="hold"/>
                                        <p:tgtEl>
                                          <p:spTgt spid="7"/>
                                        </p:tgtEl>
                                        <p:attrNameLst>
                                          <p:attrName>ppt_h</p:attrName>
                                        </p:attrNameLst>
                                      </p:cBhvr>
                                      <p:tavLst>
                                        <p:tav tm="0">
                                          <p:val>
                                            <p:fltVal val="0"/>
                                          </p:val>
                                        </p:tav>
                                        <p:tav tm="100000">
                                          <p:val>
                                            <p:strVal val="#ppt_h"/>
                                          </p:val>
                                        </p:tav>
                                      </p:tavLst>
                                    </p:anim>
                                    <p:anim calcmode="lin" valueType="num">
                                      <p:cBhvr>
                                        <p:cTn id="18" dur="1000" fill="hold"/>
                                        <p:tgtEl>
                                          <p:spTgt spid="7"/>
                                        </p:tgtEl>
                                        <p:attrNameLst>
                                          <p:attrName>style.rotation</p:attrName>
                                        </p:attrNameLst>
                                      </p:cBhvr>
                                      <p:tavLst>
                                        <p:tav tm="0">
                                          <p:val>
                                            <p:fltVal val="90"/>
                                          </p:val>
                                        </p:tav>
                                        <p:tav tm="100000">
                                          <p:val>
                                            <p:fltVal val="0"/>
                                          </p:val>
                                        </p:tav>
                                      </p:tavLst>
                                    </p:anim>
                                    <p:animEffect transition="in" filter="fade">
                                      <p:cBhvr>
                                        <p:cTn id="19" dur="10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dissolve">
                                      <p:cBhvr>
                                        <p:cTn id="24" dur="1000"/>
                                        <p:tgtEl>
                                          <p:spTgt spid="3">
                                            <p:txEl>
                                              <p:pRg st="3" end="3"/>
                                            </p:txEl>
                                          </p:spTgt>
                                        </p:tgtEl>
                                      </p:cBhvr>
                                    </p:animEffect>
                                  </p:childTnLst>
                                </p:cTn>
                              </p:par>
                            </p:childTnLst>
                          </p:cTn>
                        </p:par>
                        <p:par>
                          <p:cTn id="25" fill="hold">
                            <p:stCondLst>
                              <p:cond delay="1000"/>
                            </p:stCondLst>
                            <p:childTnLst>
                              <p:par>
                                <p:cTn id="26" presetID="31" presetClass="entr" presetSubtype="0"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3000" fill="hold"/>
                                        <p:tgtEl>
                                          <p:spTgt spid="8"/>
                                        </p:tgtEl>
                                        <p:attrNameLst>
                                          <p:attrName>ppt_w</p:attrName>
                                        </p:attrNameLst>
                                      </p:cBhvr>
                                      <p:tavLst>
                                        <p:tav tm="0">
                                          <p:val>
                                            <p:fltVal val="0"/>
                                          </p:val>
                                        </p:tav>
                                        <p:tav tm="100000">
                                          <p:val>
                                            <p:strVal val="#ppt_w"/>
                                          </p:val>
                                        </p:tav>
                                      </p:tavLst>
                                    </p:anim>
                                    <p:anim calcmode="lin" valueType="num">
                                      <p:cBhvr>
                                        <p:cTn id="29" dur="3000" fill="hold"/>
                                        <p:tgtEl>
                                          <p:spTgt spid="8"/>
                                        </p:tgtEl>
                                        <p:attrNameLst>
                                          <p:attrName>ppt_h</p:attrName>
                                        </p:attrNameLst>
                                      </p:cBhvr>
                                      <p:tavLst>
                                        <p:tav tm="0">
                                          <p:val>
                                            <p:fltVal val="0"/>
                                          </p:val>
                                        </p:tav>
                                        <p:tav tm="100000">
                                          <p:val>
                                            <p:strVal val="#ppt_h"/>
                                          </p:val>
                                        </p:tav>
                                      </p:tavLst>
                                    </p:anim>
                                    <p:anim calcmode="lin" valueType="num">
                                      <p:cBhvr>
                                        <p:cTn id="30" dur="3000" fill="hold"/>
                                        <p:tgtEl>
                                          <p:spTgt spid="8"/>
                                        </p:tgtEl>
                                        <p:attrNameLst>
                                          <p:attrName>style.rotation</p:attrName>
                                        </p:attrNameLst>
                                      </p:cBhvr>
                                      <p:tavLst>
                                        <p:tav tm="0">
                                          <p:val>
                                            <p:fltVal val="90"/>
                                          </p:val>
                                        </p:tav>
                                        <p:tav tm="100000">
                                          <p:val>
                                            <p:fltVal val="0"/>
                                          </p:val>
                                        </p:tav>
                                      </p:tavLst>
                                    </p:anim>
                                    <p:animEffect transition="in" filter="fade">
                                      <p:cBhvr>
                                        <p:cTn id="31" dur="3000"/>
                                        <p:tgtEl>
                                          <p:spTgt spid="8"/>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nodeType="clickEffect">
                                  <p:stCondLst>
                                    <p:cond delay="0"/>
                                  </p:stCondLst>
                                  <p:childTnLst>
                                    <p:set>
                                      <p:cBhvr>
                                        <p:cTn id="35" dur="1" fill="hold">
                                          <p:stCondLst>
                                            <p:cond delay="0"/>
                                          </p:stCondLst>
                                        </p:cTn>
                                        <p:tgtEl>
                                          <p:spTgt spid="5">
                                            <p:txEl>
                                              <p:pRg st="0" end="0"/>
                                            </p:txEl>
                                          </p:spTgt>
                                        </p:tgtEl>
                                        <p:attrNameLst>
                                          <p:attrName>style.visibility</p:attrName>
                                        </p:attrNameLst>
                                      </p:cBhvr>
                                      <p:to>
                                        <p:strVal val="visible"/>
                                      </p:to>
                                    </p:set>
                                    <p:animEffect transition="in" filter="barn(inVertical)">
                                      <p:cBhvr>
                                        <p:cTn id="36" dur="1000"/>
                                        <p:tgtEl>
                                          <p:spTgt spid="5">
                                            <p:txEl>
                                              <p:pRg st="0" end="0"/>
                                            </p:txEl>
                                          </p:spTgt>
                                        </p:tgtEl>
                                      </p:cBhvr>
                                    </p:animEffect>
                                  </p:childTnLst>
                                </p:cTn>
                              </p:par>
                            </p:childTnLst>
                          </p:cTn>
                        </p:par>
                        <p:par>
                          <p:cTn id="37" fill="hold">
                            <p:stCondLst>
                              <p:cond delay="1000"/>
                            </p:stCondLst>
                            <p:childTnLst>
                              <p:par>
                                <p:cTn id="38" presetID="16" presetClass="entr" presetSubtype="21" fill="hold" nodeType="afterEffect">
                                  <p:stCondLst>
                                    <p:cond delay="0"/>
                                  </p:stCondLst>
                                  <p:childTnLst>
                                    <p:set>
                                      <p:cBhvr>
                                        <p:cTn id="39" dur="1" fill="hold">
                                          <p:stCondLst>
                                            <p:cond delay="0"/>
                                          </p:stCondLst>
                                        </p:cTn>
                                        <p:tgtEl>
                                          <p:spTgt spid="5">
                                            <p:txEl>
                                              <p:pRg st="1" end="1"/>
                                            </p:txEl>
                                          </p:spTgt>
                                        </p:tgtEl>
                                        <p:attrNameLst>
                                          <p:attrName>style.visibility</p:attrName>
                                        </p:attrNameLst>
                                      </p:cBhvr>
                                      <p:to>
                                        <p:strVal val="visible"/>
                                      </p:to>
                                    </p:set>
                                    <p:animEffect transition="in" filter="barn(inVertical)">
                                      <p:cBhvr>
                                        <p:cTn id="40" dur="10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40000"/>
                <a:lumOff val="60000"/>
                <a:alpha val="40000"/>
              </a:schemeClr>
            </a:gs>
            <a:gs pos="33000">
              <a:schemeClr val="accent4">
                <a:lumMod val="47000"/>
                <a:lumOff val="53000"/>
                <a:alpha val="46000"/>
              </a:schemeClr>
            </a:gs>
            <a:gs pos="74000">
              <a:schemeClr val="accent1">
                <a:lumMod val="45000"/>
                <a:lumOff val="55000"/>
                <a:alpha val="53000"/>
              </a:schemeClr>
            </a:gs>
            <a:gs pos="100000">
              <a:srgbClr val="FF0000">
                <a:alpha val="19000"/>
              </a:srgbClr>
            </a:gs>
          </a:gsLst>
          <a:lin ang="5400000" scaled="1"/>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610599" y="6356350"/>
            <a:ext cx="3483077" cy="365125"/>
          </a:xfrm>
        </p:spPr>
        <p:txBody>
          <a:bodyPr/>
          <a:lstStyle/>
          <a:p>
            <a:fld id="{385F3E72-97D8-4E0E-8DB2-A67F030E614A}" type="slidenum">
              <a:rPr lang="en-US" smtClean="0">
                <a:solidFill>
                  <a:schemeClr val="tx1"/>
                </a:solidFill>
              </a:rPr>
              <a:t>61</a:t>
            </a:fld>
            <a:endParaRPr lang="en-US" dirty="0">
              <a:solidFill>
                <a:schemeClr val="tx1"/>
              </a:solidFill>
            </a:endParaRPr>
          </a:p>
        </p:txBody>
      </p:sp>
      <p:pic>
        <p:nvPicPr>
          <p:cNvPr id="3" name="Picture 3" descr="C:\Users\Rae\Desktop\Horn with bkgd.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4790" y="1513551"/>
            <a:ext cx="6866890" cy="3825838"/>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9" name="Right Arrow 8"/>
          <p:cNvSpPr/>
          <p:nvPr/>
        </p:nvSpPr>
        <p:spPr>
          <a:xfrm>
            <a:off x="1640115" y="55672"/>
            <a:ext cx="4484913" cy="1457879"/>
          </a:xfrm>
          <a:prstGeom prst="rightArrow">
            <a:avLst>
              <a:gd name="adj1" fmla="val 71455"/>
              <a:gd name="adj2" fmla="val 50000"/>
            </a:avLst>
          </a:prstGeom>
          <a:gradFill flip="none" rotWithShape="1">
            <a:gsLst>
              <a:gs pos="0">
                <a:schemeClr val="accent2">
                  <a:lumMod val="40000"/>
                  <a:lumOff val="60000"/>
                  <a:alpha val="4000"/>
                </a:schemeClr>
              </a:gs>
              <a:gs pos="33000">
                <a:schemeClr val="accent4">
                  <a:lumMod val="47000"/>
                  <a:lumOff val="53000"/>
                  <a:alpha val="46000"/>
                </a:schemeClr>
              </a:gs>
              <a:gs pos="74000">
                <a:schemeClr val="accent1">
                  <a:lumMod val="45000"/>
                  <a:lumOff val="55000"/>
                  <a:alpha val="53000"/>
                </a:schemeClr>
              </a:gs>
              <a:gs pos="100000">
                <a:srgbClr val="FF0000">
                  <a:alpha val="19000"/>
                </a:srgbClr>
              </a:gs>
            </a:gsLst>
            <a:lin ang="0" scaled="1"/>
            <a:tileRect/>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dirty="0">
                <a:ln w="11430"/>
                <a:solidFill>
                  <a:srgbClr val="7F4141"/>
                </a:solidFill>
                <a:effectLst>
                  <a:outerShdw blurRad="50800" dist="39000" dir="5460000" algn="tl">
                    <a:srgbClr val="000000">
                      <a:alpha val="38000"/>
                    </a:srgbClr>
                  </a:outerShdw>
                </a:effectLst>
                <a:latin typeface="Matura MT Script Capitals" pitchFamily="66" charset="0"/>
              </a:rPr>
              <a:t> </a:t>
            </a:r>
            <a:r>
              <a:rPr lang="en-US" sz="4400" b="1" dirty="0">
                <a:ln w="11430"/>
                <a:solidFill>
                  <a:srgbClr val="00B0F0"/>
                </a:solidFill>
                <a:effectLst>
                  <a:outerShdw blurRad="50800" dist="39000" dir="5460000" algn="tl">
                    <a:srgbClr val="000000">
                      <a:alpha val="38000"/>
                    </a:srgbClr>
                  </a:outerShdw>
                </a:effectLst>
                <a:latin typeface="Matura MT Script Capitals" pitchFamily="66" charset="0"/>
              </a:rPr>
              <a:t>Question </a:t>
            </a:r>
            <a:r>
              <a:rPr lang="en-US" sz="4400" b="1" dirty="0">
                <a:ln w="11430"/>
                <a:solidFill>
                  <a:srgbClr val="C00000"/>
                </a:solidFill>
                <a:effectLst>
                  <a:outerShdw blurRad="50800" dist="39000" dir="5460000" algn="tl">
                    <a:srgbClr val="000000">
                      <a:alpha val="38000"/>
                    </a:srgbClr>
                  </a:outerShdw>
                </a:effectLst>
                <a:latin typeface="Matura MT Script Capitals" pitchFamily="66" charset="0"/>
              </a:rPr>
              <a:t>#6</a:t>
            </a:r>
          </a:p>
        </p:txBody>
      </p:sp>
      <p:pic>
        <p:nvPicPr>
          <p:cNvPr id="7" name="Picture 6">
            <a:extLst>
              <a:ext uri="{FF2B5EF4-FFF2-40B4-BE49-F238E27FC236}">
                <a16:creationId xmlns:a16="http://schemas.microsoft.com/office/drawing/2014/main" id="{BAD15CF1-7402-4CF4-B7AD-65E8B31BBFA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33830" y="120970"/>
            <a:ext cx="1524000" cy="1524000"/>
          </a:xfrm>
          <a:prstGeom prst="ellipse">
            <a:avLst/>
          </a:prstGeom>
          <a:ln>
            <a:noFill/>
          </a:ln>
          <a:effectLst>
            <a:softEdge rad="112500"/>
          </a:effectLst>
        </p:spPr>
      </p:pic>
      <p:sp>
        <p:nvSpPr>
          <p:cNvPr id="10" name="TextBox 9">
            <a:extLst>
              <a:ext uri="{FF2B5EF4-FFF2-40B4-BE49-F238E27FC236}">
                <a16:creationId xmlns:a16="http://schemas.microsoft.com/office/drawing/2014/main" id="{3523D019-142D-4042-9BA0-DA81FCF8D2A9}"/>
              </a:ext>
            </a:extLst>
          </p:cNvPr>
          <p:cNvSpPr txBox="1"/>
          <p:nvPr/>
        </p:nvSpPr>
        <p:spPr>
          <a:xfrm>
            <a:off x="4974610" y="1832034"/>
            <a:ext cx="7014190" cy="3785652"/>
          </a:xfrm>
          <a:prstGeom prst="rect">
            <a:avLst/>
          </a:prstGeom>
          <a:noFill/>
        </p:spPr>
        <p:txBody>
          <a:bodyPr wrap="square" rtlCol="0">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0070C0"/>
                </a:solidFill>
                <a:effectLst/>
                <a:uLnTx/>
                <a:uFillTx/>
                <a:latin typeface="Comic Sans MS" panose="030F0702030302020204" pitchFamily="66" charset="0"/>
                <a:cs typeface="Arial" panose="020B0604020202020204" pitchFamily="34" charset="0"/>
              </a:rPr>
              <a:t>What are the </a:t>
            </a:r>
            <a:br>
              <a:rPr kumimoji="0" lang="en-US" sz="4800" b="1" i="0" u="none" strike="noStrike" kern="1200" cap="none" spc="0" normalizeH="0" baseline="0" noProof="0" dirty="0">
                <a:ln>
                  <a:noFill/>
                </a:ln>
                <a:solidFill>
                  <a:srgbClr val="0070C0"/>
                </a:solidFill>
                <a:effectLst/>
                <a:uLnTx/>
                <a:uFillTx/>
                <a:latin typeface="Comic Sans MS" panose="030F0702030302020204" pitchFamily="66" charset="0"/>
                <a:cs typeface="Arial" panose="020B0604020202020204" pitchFamily="34" charset="0"/>
              </a:rPr>
            </a:br>
            <a:r>
              <a:rPr kumimoji="0" lang="en-US" sz="4800" b="1" i="0" u="none" strike="noStrike" kern="1200" cap="none" spc="0" normalizeH="0" baseline="0" noProof="0" dirty="0">
                <a:ln>
                  <a:noFill/>
                </a:ln>
                <a:solidFill>
                  <a:srgbClr val="0070C0"/>
                </a:solidFill>
                <a:effectLst/>
                <a:uLnTx/>
                <a:uFillTx/>
                <a:latin typeface="Comic Sans MS" panose="030F0702030302020204" pitchFamily="66" charset="0"/>
                <a:cs typeface="Arial" panose="020B0604020202020204" pitchFamily="34" charset="0"/>
              </a:rPr>
              <a:t>“Words” of the </a:t>
            </a:r>
            <a:br>
              <a:rPr kumimoji="0" lang="en-US" sz="4800" b="1" i="0" u="none" strike="noStrike" kern="1200" cap="none" spc="0" normalizeH="0" baseline="0" noProof="0" dirty="0">
                <a:ln>
                  <a:noFill/>
                </a:ln>
                <a:solidFill>
                  <a:srgbClr val="0070C0"/>
                </a:solidFill>
                <a:effectLst/>
                <a:uLnTx/>
                <a:uFillTx/>
                <a:latin typeface="Comic Sans MS" panose="030F0702030302020204" pitchFamily="66" charset="0"/>
                <a:cs typeface="Arial" panose="020B0604020202020204" pitchFamily="34" charset="0"/>
              </a:rPr>
            </a:br>
            <a:r>
              <a:rPr kumimoji="0" lang="en-US" sz="4800" b="1" i="0" u="none" strike="noStrike" kern="1200" cap="none" spc="0" normalizeH="0" baseline="0" noProof="0" dirty="0">
                <a:ln>
                  <a:noFill/>
                </a:ln>
                <a:solidFill>
                  <a:srgbClr val="0070C0"/>
                </a:solidFill>
                <a:effectLst/>
                <a:uLnTx/>
                <a:uFillTx/>
                <a:latin typeface="Comic Sans MS" panose="030F0702030302020204" pitchFamily="66" charset="0"/>
                <a:cs typeface="Arial" panose="020B0604020202020204" pitchFamily="34" charset="0"/>
              </a:rPr>
              <a:t>Book of the Covenant and where </a:t>
            </a:r>
            <a:br>
              <a:rPr kumimoji="0" lang="en-US" sz="4800" b="1" i="0" u="none" strike="noStrike" kern="1200" cap="none" spc="0" normalizeH="0" baseline="0" noProof="0" dirty="0">
                <a:ln>
                  <a:noFill/>
                </a:ln>
                <a:solidFill>
                  <a:srgbClr val="0070C0"/>
                </a:solidFill>
                <a:effectLst/>
                <a:uLnTx/>
                <a:uFillTx/>
                <a:latin typeface="Comic Sans MS" panose="030F0702030302020204" pitchFamily="66" charset="0"/>
                <a:cs typeface="Arial" panose="020B0604020202020204" pitchFamily="34" charset="0"/>
              </a:rPr>
            </a:br>
            <a:r>
              <a:rPr kumimoji="0" lang="en-US" sz="4800" b="1" i="0" u="none" strike="noStrike" kern="1200" cap="none" spc="0" normalizeH="0" baseline="0" noProof="0" dirty="0">
                <a:ln>
                  <a:noFill/>
                </a:ln>
                <a:solidFill>
                  <a:srgbClr val="0070C0"/>
                </a:solidFill>
                <a:effectLst/>
                <a:uLnTx/>
                <a:uFillTx/>
                <a:latin typeface="Comic Sans MS" panose="030F0702030302020204" pitchFamily="66" charset="0"/>
                <a:cs typeface="Arial" panose="020B0604020202020204" pitchFamily="34" charset="0"/>
              </a:rPr>
              <a:t>are they found? </a:t>
            </a:r>
            <a:endParaRPr kumimoji="0" lang="en-US" sz="3200" b="1" i="0" u="none" strike="noStrike" kern="1200" cap="none" spc="0" normalizeH="0" baseline="0" noProof="0" dirty="0">
              <a:ln>
                <a:noFill/>
              </a:ln>
              <a:solidFill>
                <a:srgbClr val="0070C0"/>
              </a:solidFill>
              <a:effectLst/>
              <a:uLnTx/>
              <a:uFillTx/>
              <a:latin typeface="Comic Sans MS" panose="030F0702030302020204" pitchFamily="66" charset="0"/>
              <a:cs typeface="Arial" panose="020B0604020202020204" pitchFamily="34" charset="0"/>
            </a:endParaRPr>
          </a:p>
        </p:txBody>
      </p:sp>
    </p:spTree>
    <p:extLst>
      <p:ext uri="{BB962C8B-B14F-4D97-AF65-F5344CB8AC3E}">
        <p14:creationId xmlns:p14="http://schemas.microsoft.com/office/powerpoint/2010/main" val="2742393924"/>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bg>
      <p:bgPr>
        <a:blipFill>
          <a:blip r:embed="rId2">
            <a:extLst>
              <a:ext uri="{BEBA8EAE-BF5A-486C-A8C5-ECC9F3942E4B}">
                <a14:imgProps xmlns:a14="http://schemas.microsoft.com/office/drawing/2010/main">
                  <a14:imgLayer r:embed="rId3">
                    <a14:imgEffect>
                      <a14:artisticCrisscrossEtching/>
                    </a14:imgEffect>
                  </a14:imgLayer>
                </a14:imgProps>
              </a:ext>
            </a:extLst>
          </a:blip>
          <a:tile tx="0" ty="0" sx="100000" sy="100000" flip="none" algn="tl"/>
        </a:blipFill>
        <a:effectLst/>
      </p:bgPr>
    </p:bg>
    <p:spTree>
      <p:nvGrpSpPr>
        <p:cNvPr id="1" name=""/>
        <p:cNvGrpSpPr/>
        <p:nvPr/>
      </p:nvGrpSpPr>
      <p:grpSpPr>
        <a:xfrm>
          <a:off x="0" y="0"/>
          <a:ext cx="0" cy="0"/>
          <a:chOff x="0" y="0"/>
          <a:chExt cx="0" cy="0"/>
        </a:xfrm>
      </p:grpSpPr>
      <p:sp>
        <p:nvSpPr>
          <p:cNvPr id="20" name="Slide Number Placeholder 1"/>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85F3E72-97D8-4E0E-8DB2-A67F030E614A}" type="slidenum">
              <a:rPr lang="en-US" smtClean="0">
                <a:solidFill>
                  <a:schemeClr val="tx1"/>
                </a:solidFill>
              </a:rPr>
              <a:pPr/>
              <a:t>62</a:t>
            </a:fld>
            <a:endParaRPr lang="en-US" dirty="0">
              <a:solidFill>
                <a:schemeClr val="tx1"/>
              </a:solidFill>
            </a:endParaRPr>
          </a:p>
        </p:txBody>
      </p:sp>
      <p:sp>
        <p:nvSpPr>
          <p:cNvPr id="3" name="Text Placeholder 4"/>
          <p:cNvSpPr>
            <a:spLocks noGrp="1"/>
          </p:cNvSpPr>
          <p:nvPr>
            <p:ph type="body" idx="1"/>
          </p:nvPr>
        </p:nvSpPr>
        <p:spPr>
          <a:xfrm>
            <a:off x="479378" y="188640"/>
            <a:ext cx="4680518" cy="823912"/>
          </a:xfrm>
          <a:solidFill>
            <a:schemeClr val="accent5">
              <a:lumMod val="20000"/>
              <a:lumOff val="80000"/>
            </a:schemeClr>
          </a:solidFill>
          <a:scene3d>
            <a:camera prst="orthographicFront"/>
            <a:lightRig rig="threePt" dir="t"/>
          </a:scene3d>
          <a:sp3d>
            <a:bevelT/>
          </a:sp3d>
        </p:spPr>
        <p:txBody>
          <a:bodyPr/>
          <a:lstStyle/>
          <a:p>
            <a:pPr algn="ctr"/>
            <a:r>
              <a:rPr lang="en-US" dirty="0">
                <a:solidFill>
                  <a:srgbClr val="002060"/>
                </a:solidFill>
              </a:rPr>
              <a:t>The First Words of the Covenant:</a:t>
            </a:r>
            <a:br>
              <a:rPr lang="en-US" dirty="0">
                <a:solidFill>
                  <a:srgbClr val="002060"/>
                </a:solidFill>
              </a:rPr>
            </a:br>
            <a:r>
              <a:rPr lang="en-US" dirty="0">
                <a:solidFill>
                  <a:srgbClr val="002060"/>
                </a:solidFill>
              </a:rPr>
              <a:t>THE “TEN” Commandments</a:t>
            </a:r>
          </a:p>
        </p:txBody>
      </p:sp>
      <p:sp>
        <p:nvSpPr>
          <p:cNvPr id="4" name="Content Placeholder 5"/>
          <p:cNvSpPr>
            <a:spLocks noGrp="1"/>
          </p:cNvSpPr>
          <p:nvPr>
            <p:ph sz="half" idx="2"/>
          </p:nvPr>
        </p:nvSpPr>
        <p:spPr>
          <a:xfrm>
            <a:off x="335361" y="1052736"/>
            <a:ext cx="5328592" cy="5805264"/>
          </a:xfrm>
        </p:spPr>
        <p:txBody>
          <a:bodyPr>
            <a:normAutofit/>
            <a:scene3d>
              <a:camera prst="orthographicFront"/>
              <a:lightRig rig="threePt" dir="t"/>
            </a:scene3d>
            <a:sp3d extrusionH="57150">
              <a:bevelT w="82550" h="38100" prst="coolSlant"/>
            </a:sp3d>
          </a:bodyPr>
          <a:lstStyle/>
          <a:p>
            <a:pPr marL="514350" indent="-514350">
              <a:buAutoNum type="arabicParenR"/>
            </a:pPr>
            <a:r>
              <a:rPr lang="en-US" sz="2600" b="1" dirty="0">
                <a:solidFill>
                  <a:srgbClr val="0070C0"/>
                </a:solidFill>
              </a:rPr>
              <a:t>Have no other gods before Me.</a:t>
            </a:r>
          </a:p>
          <a:p>
            <a:pPr marL="514350" indent="-514350">
              <a:buAutoNum type="arabicParenR"/>
            </a:pPr>
            <a:r>
              <a:rPr lang="en-US" sz="2600" b="1" dirty="0">
                <a:solidFill>
                  <a:srgbClr val="0070C0"/>
                </a:solidFill>
              </a:rPr>
              <a:t>Do not make and worship images.</a:t>
            </a:r>
          </a:p>
          <a:p>
            <a:pPr marL="514350" indent="-514350">
              <a:buAutoNum type="arabicParenR"/>
            </a:pPr>
            <a:r>
              <a:rPr lang="en-US" sz="2600" b="1" dirty="0">
                <a:solidFill>
                  <a:srgbClr val="0070C0"/>
                </a:solidFill>
              </a:rPr>
              <a:t>Don’t take </a:t>
            </a:r>
            <a:r>
              <a:rPr lang="en-US" sz="2600" b="1" dirty="0">
                <a:ln>
                  <a:solidFill>
                    <a:srgbClr val="002060"/>
                  </a:solidFill>
                </a:ln>
                <a:solidFill>
                  <a:srgbClr val="00B0F0"/>
                </a:solidFill>
              </a:rPr>
              <a:t>Yahuah’s</a:t>
            </a:r>
            <a:r>
              <a:rPr lang="en-US" sz="2600" b="1" dirty="0">
                <a:solidFill>
                  <a:srgbClr val="0070C0"/>
                </a:solidFill>
              </a:rPr>
              <a:t> name </a:t>
            </a:r>
            <a:br>
              <a:rPr lang="en-US" sz="2600" b="1" dirty="0">
                <a:solidFill>
                  <a:srgbClr val="0070C0"/>
                </a:solidFill>
              </a:rPr>
            </a:br>
            <a:r>
              <a:rPr lang="en-US" sz="2600" b="1" dirty="0">
                <a:solidFill>
                  <a:srgbClr val="0070C0"/>
                </a:solidFill>
              </a:rPr>
              <a:t>in vain.</a:t>
            </a:r>
          </a:p>
          <a:p>
            <a:pPr marL="514350" indent="-514350">
              <a:buAutoNum type="arabicParenR"/>
            </a:pPr>
            <a:r>
              <a:rPr lang="en-US" sz="2600" b="1" dirty="0">
                <a:solidFill>
                  <a:srgbClr val="0070C0"/>
                </a:solidFill>
              </a:rPr>
              <a:t>Remember the Shabbat day.</a:t>
            </a:r>
          </a:p>
          <a:p>
            <a:pPr marL="514350" indent="-514350">
              <a:buAutoNum type="arabicParenR"/>
            </a:pPr>
            <a:r>
              <a:rPr lang="en-US" sz="2600" b="1" dirty="0">
                <a:solidFill>
                  <a:srgbClr val="0070C0"/>
                </a:solidFill>
              </a:rPr>
              <a:t>Honour your parents.</a:t>
            </a:r>
          </a:p>
          <a:p>
            <a:pPr marL="514350" indent="-514350">
              <a:buAutoNum type="arabicParenR"/>
            </a:pPr>
            <a:r>
              <a:rPr lang="en-US" sz="2600" b="1" dirty="0">
                <a:solidFill>
                  <a:srgbClr val="0070C0"/>
                </a:solidFill>
              </a:rPr>
              <a:t>Do not murder.</a:t>
            </a:r>
          </a:p>
          <a:p>
            <a:pPr marL="514350" indent="-514350">
              <a:buAutoNum type="arabicParenR"/>
            </a:pPr>
            <a:r>
              <a:rPr lang="en-US" sz="2600" b="1" dirty="0">
                <a:solidFill>
                  <a:srgbClr val="0070C0"/>
                </a:solidFill>
              </a:rPr>
              <a:t>Do not commit adultery.</a:t>
            </a:r>
          </a:p>
          <a:p>
            <a:pPr marL="514350" indent="-514350">
              <a:buAutoNum type="arabicParenR"/>
            </a:pPr>
            <a:r>
              <a:rPr lang="en-US" sz="2600" b="1" dirty="0">
                <a:solidFill>
                  <a:srgbClr val="0070C0"/>
                </a:solidFill>
              </a:rPr>
              <a:t>Do not steal.</a:t>
            </a:r>
          </a:p>
          <a:p>
            <a:pPr marL="514350" indent="-514350">
              <a:buAutoNum type="arabicParenR"/>
            </a:pPr>
            <a:r>
              <a:rPr lang="en-US" sz="2600" b="1" dirty="0">
                <a:solidFill>
                  <a:srgbClr val="0070C0"/>
                </a:solidFill>
              </a:rPr>
              <a:t>Do not bear a false testimony.</a:t>
            </a:r>
          </a:p>
          <a:p>
            <a:pPr marL="514350" indent="-514350">
              <a:buAutoNum type="arabicParenR"/>
            </a:pPr>
            <a:r>
              <a:rPr lang="en-US" sz="2600" b="1" dirty="0">
                <a:solidFill>
                  <a:srgbClr val="0070C0"/>
                </a:solidFill>
              </a:rPr>
              <a:t> Do not covet anything.</a:t>
            </a:r>
          </a:p>
        </p:txBody>
      </p:sp>
      <p:sp>
        <p:nvSpPr>
          <p:cNvPr id="5" name="Text Placeholder 6"/>
          <p:cNvSpPr>
            <a:spLocks noGrp="1"/>
          </p:cNvSpPr>
          <p:nvPr>
            <p:ph type="body" sz="quarter" idx="3"/>
          </p:nvPr>
        </p:nvSpPr>
        <p:spPr>
          <a:xfrm>
            <a:off x="5956176" y="188640"/>
            <a:ext cx="5756448" cy="823912"/>
          </a:xfrm>
        </p:spPr>
        <p:txBody>
          <a:bodyPr>
            <a:noAutofit/>
            <a:scene3d>
              <a:camera prst="orthographicFront"/>
              <a:lightRig rig="threePt" dir="t"/>
            </a:scene3d>
            <a:sp3d extrusionH="57150">
              <a:bevelT w="38100" h="38100"/>
            </a:sp3d>
          </a:bodyPr>
          <a:lstStyle/>
          <a:p>
            <a:pPr algn="ctr"/>
            <a:r>
              <a:rPr lang="en-US" sz="2800" dirty="0">
                <a:ln>
                  <a:solidFill>
                    <a:srgbClr val="002060"/>
                  </a:solidFill>
                </a:ln>
                <a:gradFill flip="none" rotWithShape="1">
                  <a:gsLst>
                    <a:gs pos="0">
                      <a:srgbClr val="000082"/>
                    </a:gs>
                    <a:gs pos="30000">
                      <a:srgbClr val="66008F"/>
                    </a:gs>
                    <a:gs pos="64999">
                      <a:srgbClr val="BA0066"/>
                    </a:gs>
                    <a:gs pos="89999">
                      <a:srgbClr val="FF0000"/>
                    </a:gs>
                    <a:gs pos="100000">
                      <a:srgbClr val="FF8200"/>
                    </a:gs>
                  </a:gsLst>
                  <a:lin ang="13500000" scaled="1"/>
                  <a:tileRect/>
                </a:gradFill>
                <a:latin typeface="Cooper Black" pitchFamily="18" charset="0"/>
              </a:rPr>
              <a:t>What happens next is of major importance &amp; </a:t>
            </a:r>
            <a:r>
              <a:rPr lang="en-US" sz="2800" dirty="0">
                <a:ln>
                  <a:solidFill>
                    <a:srgbClr val="002060"/>
                  </a:solidFill>
                </a:ln>
                <a:gradFill flip="none" rotWithShape="1">
                  <a:gsLst>
                    <a:gs pos="0">
                      <a:srgbClr val="FFF200"/>
                    </a:gs>
                    <a:gs pos="45000">
                      <a:srgbClr val="FF7A00"/>
                    </a:gs>
                    <a:gs pos="70000">
                      <a:srgbClr val="FF0300"/>
                    </a:gs>
                    <a:gs pos="100000">
                      <a:srgbClr val="4D0808"/>
                    </a:gs>
                  </a:gsLst>
                  <a:lin ang="13500000" scaled="0"/>
                  <a:tileRect/>
                </a:gradFill>
                <a:latin typeface="Cooper Black" pitchFamily="18" charset="0"/>
              </a:rPr>
              <a:t>missed</a:t>
            </a:r>
            <a:r>
              <a:rPr lang="en-US" sz="2800" dirty="0">
                <a:ln>
                  <a:solidFill>
                    <a:srgbClr val="002060"/>
                  </a:solidFill>
                </a:ln>
                <a:gradFill flip="none" rotWithShape="1">
                  <a:gsLst>
                    <a:gs pos="0">
                      <a:srgbClr val="000082"/>
                    </a:gs>
                    <a:gs pos="30000">
                      <a:srgbClr val="66008F"/>
                    </a:gs>
                    <a:gs pos="64999">
                      <a:srgbClr val="BA0066"/>
                    </a:gs>
                    <a:gs pos="89999">
                      <a:srgbClr val="FF0000"/>
                    </a:gs>
                    <a:gs pos="100000">
                      <a:srgbClr val="FF8200"/>
                    </a:gs>
                  </a:gsLst>
                  <a:lin ang="13500000" scaled="1"/>
                  <a:tileRect/>
                </a:gradFill>
                <a:latin typeface="Cooper Black" pitchFamily="18" charset="0"/>
              </a:rPr>
              <a:t> by most!</a:t>
            </a:r>
            <a:endParaRPr lang="en-US" sz="2800" dirty="0">
              <a:ln>
                <a:solidFill>
                  <a:srgbClr val="002060"/>
                </a:solidFill>
              </a:ln>
            </a:endParaRPr>
          </a:p>
        </p:txBody>
      </p:sp>
      <p:sp>
        <p:nvSpPr>
          <p:cNvPr id="6" name="Content Placeholder 7"/>
          <p:cNvSpPr>
            <a:spLocks noGrp="1"/>
          </p:cNvSpPr>
          <p:nvPr>
            <p:ph sz="quarter" idx="4"/>
          </p:nvPr>
        </p:nvSpPr>
        <p:spPr>
          <a:xfrm>
            <a:off x="5956176" y="1012552"/>
            <a:ext cx="5756448" cy="2776488"/>
          </a:xfrm>
        </p:spPr>
        <p:txBody>
          <a:bodyPr>
            <a:normAutofit fontScale="85000" lnSpcReduction="20000"/>
            <a:scene3d>
              <a:camera prst="orthographicFront"/>
              <a:lightRig rig="threePt" dir="t"/>
            </a:scene3d>
            <a:sp3d extrusionH="57150">
              <a:bevelT w="82550" h="38100" prst="coolSlant"/>
            </a:sp3d>
          </a:bodyPr>
          <a:lstStyle/>
          <a:p>
            <a:pPr marL="0" indent="0" algn="ctr">
              <a:buNone/>
            </a:pPr>
            <a:r>
              <a:rPr lang="en-US" b="1" dirty="0">
                <a:solidFill>
                  <a:srgbClr val="00B050"/>
                </a:solidFill>
              </a:rPr>
              <a:t>Exo 20:</a:t>
            </a:r>
            <a:r>
              <a:rPr lang="en-US" b="1" u="sng" dirty="0">
                <a:solidFill>
                  <a:srgbClr val="00B050"/>
                </a:solidFill>
              </a:rPr>
              <a:t>18-21</a:t>
            </a:r>
          </a:p>
          <a:p>
            <a:pPr marL="0" indent="0">
              <a:buNone/>
            </a:pPr>
            <a:r>
              <a:rPr lang="en-US" b="1" dirty="0">
                <a:solidFill>
                  <a:srgbClr val="00B050"/>
                </a:solidFill>
              </a:rPr>
              <a:t>18  </a:t>
            </a:r>
            <a:r>
              <a:rPr lang="en-US" b="1" dirty="0">
                <a:solidFill>
                  <a:schemeClr val="accent2">
                    <a:lumMod val="50000"/>
                  </a:schemeClr>
                </a:solidFill>
              </a:rPr>
              <a:t>And all the people saw the </a:t>
            </a:r>
            <a:r>
              <a:rPr lang="en-US" b="1" dirty="0" err="1">
                <a:solidFill>
                  <a:schemeClr val="accent2">
                    <a:lumMod val="50000"/>
                  </a:schemeClr>
                </a:solidFill>
              </a:rPr>
              <a:t>thunderings</a:t>
            </a:r>
            <a:r>
              <a:rPr lang="en-US" b="1" dirty="0">
                <a:solidFill>
                  <a:schemeClr val="accent2">
                    <a:lumMod val="50000"/>
                  </a:schemeClr>
                </a:solidFill>
              </a:rPr>
              <a:t>, and the </a:t>
            </a:r>
            <a:r>
              <a:rPr lang="en-US" b="1" dirty="0" err="1">
                <a:solidFill>
                  <a:schemeClr val="accent2">
                    <a:lumMod val="50000"/>
                  </a:schemeClr>
                </a:solidFill>
              </a:rPr>
              <a:t>lightnings</a:t>
            </a:r>
            <a:r>
              <a:rPr lang="en-US" b="1" dirty="0">
                <a:solidFill>
                  <a:schemeClr val="accent2">
                    <a:lumMod val="50000"/>
                  </a:schemeClr>
                </a:solidFill>
              </a:rPr>
              <a:t>, and the noise of the trumpet, and the mountain smoking: and when the people saw it, they removed, </a:t>
            </a:r>
            <a:br>
              <a:rPr lang="en-US" b="1" dirty="0">
                <a:solidFill>
                  <a:schemeClr val="accent2">
                    <a:lumMod val="50000"/>
                  </a:schemeClr>
                </a:solidFill>
              </a:rPr>
            </a:br>
            <a:r>
              <a:rPr lang="en-US" b="1" dirty="0">
                <a:solidFill>
                  <a:schemeClr val="accent2">
                    <a:lumMod val="50000"/>
                  </a:schemeClr>
                </a:solidFill>
              </a:rPr>
              <a:t>and stood afar off.</a:t>
            </a:r>
          </a:p>
          <a:p>
            <a:pPr marL="0" indent="0">
              <a:buNone/>
            </a:pPr>
            <a:r>
              <a:rPr lang="en-US" b="1" dirty="0">
                <a:solidFill>
                  <a:srgbClr val="00B050"/>
                </a:solidFill>
              </a:rPr>
              <a:t>19  </a:t>
            </a:r>
            <a:r>
              <a:rPr lang="en-US" b="1" dirty="0">
                <a:solidFill>
                  <a:schemeClr val="accent2">
                    <a:lumMod val="50000"/>
                  </a:schemeClr>
                </a:solidFill>
              </a:rPr>
              <a:t>And </a:t>
            </a:r>
            <a:r>
              <a:rPr lang="en-US" b="1" dirty="0">
                <a:solidFill>
                  <a:schemeClr val="accent2">
                    <a:lumMod val="50000"/>
                  </a:schemeClr>
                </a:solidFill>
                <a:effectLst>
                  <a:glow rad="393700">
                    <a:srgbClr val="FFFF00"/>
                  </a:glow>
                </a:effectLst>
              </a:rPr>
              <a:t>they said unto Mosheh,</a:t>
            </a:r>
            <a:r>
              <a:rPr lang="en-US" b="1" dirty="0">
                <a:solidFill>
                  <a:schemeClr val="accent2">
                    <a:lumMod val="50000"/>
                  </a:schemeClr>
                </a:solidFill>
                <a:effectLst>
                  <a:glow rad="127000">
                    <a:srgbClr val="8F45C7">
                      <a:alpha val="64000"/>
                    </a:srgbClr>
                  </a:glow>
                </a:effectLst>
              </a:rPr>
              <a:t> </a:t>
            </a:r>
            <a:r>
              <a:rPr lang="en-US" b="1" dirty="0">
                <a:solidFill>
                  <a:srgbClr val="7030A0"/>
                </a:solidFill>
                <a:effectLst>
                  <a:glow rad="101600">
                    <a:srgbClr val="00FF99">
                      <a:alpha val="64000"/>
                    </a:srgbClr>
                  </a:glow>
                </a:effectLst>
              </a:rPr>
              <a:t>Speak thou with us, and we will hear:</a:t>
            </a:r>
            <a:r>
              <a:rPr lang="en-US" b="1" dirty="0">
                <a:solidFill>
                  <a:srgbClr val="7030A0"/>
                </a:solidFill>
                <a:effectLst>
                  <a:glow rad="127000">
                    <a:srgbClr val="8F45C7">
                      <a:alpha val="64000"/>
                    </a:srgbClr>
                  </a:glow>
                </a:effectLst>
              </a:rPr>
              <a:t> </a:t>
            </a:r>
            <a:r>
              <a:rPr lang="en-US" b="1" dirty="0">
                <a:solidFill>
                  <a:schemeClr val="accent2">
                    <a:lumMod val="50000"/>
                  </a:schemeClr>
                </a:solidFill>
                <a:effectLst>
                  <a:glow rad="279400">
                    <a:schemeClr val="accent1">
                      <a:lumMod val="40000"/>
                      <a:lumOff val="60000"/>
                    </a:schemeClr>
                  </a:glow>
                </a:effectLst>
              </a:rPr>
              <a:t>but let not </a:t>
            </a:r>
            <a:r>
              <a:rPr lang="en-US" b="1" dirty="0">
                <a:ln>
                  <a:solidFill>
                    <a:srgbClr val="002060"/>
                  </a:solidFill>
                </a:ln>
                <a:solidFill>
                  <a:srgbClr val="0070C0"/>
                </a:solidFill>
                <a:effectLst>
                  <a:glow rad="279400">
                    <a:schemeClr val="accent1">
                      <a:lumMod val="40000"/>
                      <a:lumOff val="60000"/>
                    </a:schemeClr>
                  </a:glow>
                </a:effectLst>
              </a:rPr>
              <a:t>Yahuah</a:t>
            </a:r>
            <a:r>
              <a:rPr lang="en-US" b="1" dirty="0">
                <a:solidFill>
                  <a:schemeClr val="accent2">
                    <a:lumMod val="50000"/>
                  </a:schemeClr>
                </a:solidFill>
                <a:effectLst>
                  <a:glow rad="279400">
                    <a:schemeClr val="accent1">
                      <a:lumMod val="40000"/>
                      <a:lumOff val="60000"/>
                    </a:schemeClr>
                  </a:glow>
                </a:effectLst>
              </a:rPr>
              <a:t> speak with us, lest we die.</a:t>
            </a:r>
          </a:p>
        </p:txBody>
      </p:sp>
      <p:sp>
        <p:nvSpPr>
          <p:cNvPr id="7" name="Content Placeholder 7"/>
          <p:cNvSpPr txBox="1">
            <a:spLocks/>
          </p:cNvSpPr>
          <p:nvPr/>
        </p:nvSpPr>
        <p:spPr>
          <a:xfrm>
            <a:off x="5884168" y="5301208"/>
            <a:ext cx="5756448" cy="1579948"/>
          </a:xfrm>
          <a:prstGeom prst="rect">
            <a:avLst/>
          </a:prstGeom>
        </p:spPr>
        <p:txBody>
          <a:bodyPr vert="horz" lIns="91440" tIns="45720" rIns="91440" bIns="45720" rtlCol="0">
            <a:normAutofit fontScale="85000" lnSpcReduction="20000"/>
            <a:scene3d>
              <a:camera prst="orthographicFront"/>
              <a:lightRig rig="threePt" dir="t"/>
            </a:scene3d>
            <a:sp3d extrusionH="57150">
              <a:bevelT w="82550" h="38100" prst="coolSlant"/>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dirty="0">
                <a:solidFill>
                  <a:srgbClr val="00B050"/>
                </a:solidFill>
              </a:rPr>
              <a:t>20  </a:t>
            </a:r>
            <a:r>
              <a:rPr lang="en-US" b="1" dirty="0">
                <a:solidFill>
                  <a:schemeClr val="accent2">
                    <a:lumMod val="50000"/>
                  </a:schemeClr>
                </a:solidFill>
              </a:rPr>
              <a:t>And </a:t>
            </a:r>
            <a:r>
              <a:rPr lang="en-US" b="1" dirty="0">
                <a:solidFill>
                  <a:srgbClr val="7030A0"/>
                </a:solidFill>
              </a:rPr>
              <a:t>Mosheh said </a:t>
            </a:r>
            <a:r>
              <a:rPr lang="en-US" b="1" dirty="0">
                <a:solidFill>
                  <a:schemeClr val="accent2">
                    <a:lumMod val="50000"/>
                  </a:schemeClr>
                </a:solidFill>
              </a:rPr>
              <a:t>unto the people, </a:t>
            </a:r>
            <a:br>
              <a:rPr lang="en-US" b="1" dirty="0">
                <a:solidFill>
                  <a:schemeClr val="accent2">
                    <a:lumMod val="50000"/>
                  </a:schemeClr>
                </a:solidFill>
              </a:rPr>
            </a:br>
            <a:r>
              <a:rPr lang="en-US" b="1" dirty="0">
                <a:solidFill>
                  <a:srgbClr val="7030A0"/>
                </a:solidFill>
              </a:rPr>
              <a:t>Fear not: for </a:t>
            </a:r>
            <a:r>
              <a:rPr lang="en-US" b="1" dirty="0">
                <a:ln>
                  <a:solidFill>
                    <a:srgbClr val="002060"/>
                  </a:solidFill>
                </a:ln>
                <a:solidFill>
                  <a:srgbClr val="0070C0"/>
                </a:solidFill>
              </a:rPr>
              <a:t>Yahuah</a:t>
            </a:r>
            <a:r>
              <a:rPr lang="en-US" b="1" dirty="0">
                <a:solidFill>
                  <a:srgbClr val="7030A0"/>
                </a:solidFill>
              </a:rPr>
              <a:t> is come to prove you</a:t>
            </a:r>
            <a:r>
              <a:rPr lang="en-US" dirty="0">
                <a:solidFill>
                  <a:srgbClr val="7030A0"/>
                </a:solidFill>
              </a:rPr>
              <a:t>,</a:t>
            </a:r>
            <a:r>
              <a:rPr lang="en-US" b="1" dirty="0">
                <a:solidFill>
                  <a:srgbClr val="7030A0"/>
                </a:solidFill>
              </a:rPr>
              <a:t> </a:t>
            </a:r>
            <a:r>
              <a:rPr lang="en-US" b="1" dirty="0">
                <a:solidFill>
                  <a:schemeClr val="accent2">
                    <a:lumMod val="50000"/>
                  </a:schemeClr>
                </a:solidFill>
              </a:rPr>
              <a:t>and that his fear may be before your faces, that ye sin not.</a:t>
            </a:r>
          </a:p>
          <a:p>
            <a:pPr marL="0" indent="0">
              <a:buFont typeface="Arial" panose="020B0604020202020204" pitchFamily="34" charset="0"/>
              <a:buNone/>
            </a:pPr>
            <a:r>
              <a:rPr lang="en-US" b="1" dirty="0">
                <a:solidFill>
                  <a:srgbClr val="00B050"/>
                </a:solidFill>
              </a:rPr>
              <a:t>21</a:t>
            </a:r>
            <a:r>
              <a:rPr lang="en-US" sz="2600" b="1" dirty="0">
                <a:solidFill>
                  <a:srgbClr val="00B050"/>
                </a:solidFill>
              </a:rPr>
              <a:t>[a]</a:t>
            </a:r>
            <a:r>
              <a:rPr lang="en-US" b="1" dirty="0">
                <a:solidFill>
                  <a:srgbClr val="00B050"/>
                </a:solidFill>
              </a:rPr>
              <a:t>  </a:t>
            </a:r>
            <a:r>
              <a:rPr lang="en-US" b="1" dirty="0">
                <a:solidFill>
                  <a:srgbClr val="C00000"/>
                </a:solidFill>
              </a:rPr>
              <a:t>And the people stood afar off … </a:t>
            </a:r>
          </a:p>
        </p:txBody>
      </p:sp>
      <p:sp>
        <p:nvSpPr>
          <p:cNvPr id="8" name="Text Placeholder 6"/>
          <p:cNvSpPr txBox="1">
            <a:spLocks/>
          </p:cNvSpPr>
          <p:nvPr/>
        </p:nvSpPr>
        <p:spPr>
          <a:xfrm>
            <a:off x="5159896" y="3717032"/>
            <a:ext cx="6836568" cy="1584176"/>
          </a:xfrm>
          <a:prstGeom prst="rect">
            <a:avLst/>
          </a:prstGeom>
        </p:spPr>
        <p:txBody>
          <a:bodyPr vert="horz" lIns="91440" tIns="45720" rIns="91440" bIns="45720" rtlCol="0" anchor="b">
            <a:noAutofit/>
            <a:scene3d>
              <a:camera prst="orthographicFront"/>
              <a:lightRig rig="threePt" dir="t"/>
            </a:scene3d>
            <a:sp3d extrusionH="57150">
              <a:bevelT w="82550" h="38100" prst="coolSlant"/>
            </a:sp3d>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US" sz="2800" dirty="0">
                <a:gradFill flip="none" rotWithShape="1">
                  <a:gsLst>
                    <a:gs pos="0">
                      <a:srgbClr val="FFF200"/>
                    </a:gs>
                    <a:gs pos="45000">
                      <a:srgbClr val="FF7A00"/>
                    </a:gs>
                    <a:gs pos="70000">
                      <a:srgbClr val="FF0300"/>
                    </a:gs>
                    <a:gs pos="100000">
                      <a:srgbClr val="4D0808"/>
                    </a:gs>
                  </a:gsLst>
                  <a:lin ang="5400000" scaled="1"/>
                  <a:tileRect/>
                </a:gradFill>
                <a:latin typeface="Cooper Black" pitchFamily="18" charset="0"/>
              </a:rPr>
              <a:t>What just happened?  </a:t>
            </a:r>
            <a:br>
              <a:rPr lang="en-US" sz="2800" dirty="0">
                <a:gradFill flip="none" rotWithShape="1">
                  <a:gsLst>
                    <a:gs pos="0">
                      <a:srgbClr val="FFF200"/>
                    </a:gs>
                    <a:gs pos="45000">
                      <a:srgbClr val="FF7A00"/>
                    </a:gs>
                    <a:gs pos="70000">
                      <a:srgbClr val="FF0300"/>
                    </a:gs>
                    <a:gs pos="100000">
                      <a:srgbClr val="4D0808"/>
                    </a:gs>
                  </a:gsLst>
                  <a:lin ang="5400000" scaled="1"/>
                  <a:tileRect/>
                </a:gradFill>
                <a:latin typeface="Cooper Black" pitchFamily="18" charset="0"/>
              </a:rPr>
            </a:br>
            <a:r>
              <a:rPr lang="en-US" sz="2800" dirty="0">
                <a:ln>
                  <a:solidFill>
                    <a:srgbClr val="002060"/>
                  </a:solidFill>
                </a:ln>
                <a:gradFill flip="none" rotWithShape="1">
                  <a:gsLst>
                    <a:gs pos="0">
                      <a:srgbClr val="03D4A8"/>
                    </a:gs>
                    <a:gs pos="25000">
                      <a:srgbClr val="21D6E0"/>
                    </a:gs>
                    <a:gs pos="75000">
                      <a:srgbClr val="0087E6"/>
                    </a:gs>
                    <a:gs pos="100000">
                      <a:srgbClr val="005CBF"/>
                    </a:gs>
                  </a:gsLst>
                  <a:lin ang="2700000" scaled="1"/>
                  <a:tileRect/>
                </a:gradFill>
                <a:latin typeface="Cooper Black" pitchFamily="18" charset="0"/>
              </a:rPr>
              <a:t>Yahuah’s voice has frightened them.  </a:t>
            </a:r>
            <a:br>
              <a:rPr lang="en-US" sz="2800" dirty="0">
                <a:ln>
                  <a:solidFill>
                    <a:srgbClr val="002060"/>
                  </a:solidFill>
                </a:ln>
                <a:gradFill flip="none" rotWithShape="1">
                  <a:gsLst>
                    <a:gs pos="0">
                      <a:srgbClr val="03D4A8"/>
                    </a:gs>
                    <a:gs pos="25000">
                      <a:srgbClr val="21D6E0"/>
                    </a:gs>
                    <a:gs pos="75000">
                      <a:srgbClr val="0087E6"/>
                    </a:gs>
                    <a:gs pos="100000">
                      <a:srgbClr val="005CBF"/>
                    </a:gs>
                  </a:gsLst>
                  <a:lin ang="2700000" scaled="1"/>
                  <a:tileRect/>
                </a:gradFill>
                <a:latin typeface="Cooper Black" pitchFamily="18" charset="0"/>
              </a:rPr>
            </a:br>
            <a:r>
              <a:rPr lang="en-US" sz="2800" dirty="0">
                <a:ln>
                  <a:solidFill>
                    <a:srgbClr val="002060"/>
                  </a:solidFill>
                </a:ln>
                <a:gradFill flip="none" rotWithShape="1">
                  <a:gsLst>
                    <a:gs pos="8000">
                      <a:srgbClr val="0A128C"/>
                    </a:gs>
                    <a:gs pos="24000">
                      <a:srgbClr val="181CC7"/>
                    </a:gs>
                    <a:gs pos="44000">
                      <a:srgbClr val="7005D4"/>
                    </a:gs>
                    <a:gs pos="75000">
                      <a:srgbClr val="8C3D91"/>
                    </a:gs>
                  </a:gsLst>
                  <a:lin ang="2700000" scaled="1"/>
                  <a:tileRect/>
                </a:gradFill>
                <a:latin typeface="Cooper Black" pitchFamily="18" charset="0"/>
              </a:rPr>
              <a:t>This never happened with Mosheh.  </a:t>
            </a:r>
            <a:r>
              <a:rPr lang="en-US" sz="2800" dirty="0">
                <a:ln>
                  <a:solidFill>
                    <a:srgbClr val="002060"/>
                  </a:solidFill>
                </a:ln>
                <a:gradFill flip="none" rotWithShape="1">
                  <a:gsLst>
                    <a:gs pos="0">
                      <a:srgbClr val="FFF200"/>
                    </a:gs>
                    <a:gs pos="45000">
                      <a:srgbClr val="FF7A00"/>
                    </a:gs>
                    <a:gs pos="70000">
                      <a:srgbClr val="FF0300"/>
                    </a:gs>
                    <a:gs pos="100000">
                      <a:srgbClr val="4D0808"/>
                    </a:gs>
                  </a:gsLst>
                  <a:lin ang="5400000" scaled="1"/>
                  <a:tileRect/>
                </a:gradFill>
                <a:latin typeface="Cooper Black" pitchFamily="18" charset="0"/>
              </a:rPr>
              <a:t>Then look …</a:t>
            </a:r>
            <a:endParaRPr lang="en-US" sz="2800" dirty="0">
              <a:ln>
                <a:solidFill>
                  <a:srgbClr val="002060"/>
                </a:solidFill>
              </a:ln>
              <a:gradFill flip="none" rotWithShape="1">
                <a:gsLst>
                  <a:gs pos="0">
                    <a:srgbClr val="FFF200"/>
                  </a:gs>
                  <a:gs pos="45000">
                    <a:srgbClr val="FF7A00"/>
                  </a:gs>
                  <a:gs pos="70000">
                    <a:srgbClr val="FF0300"/>
                  </a:gs>
                  <a:gs pos="100000">
                    <a:srgbClr val="4D0808"/>
                  </a:gs>
                </a:gsLst>
                <a:lin ang="5400000" scaled="1"/>
                <a:tileRect/>
              </a:gradFill>
            </a:endParaRPr>
          </a:p>
        </p:txBody>
      </p:sp>
    </p:spTree>
    <p:extLst>
      <p:ext uri="{BB962C8B-B14F-4D97-AF65-F5344CB8AC3E}">
        <p14:creationId xmlns:p14="http://schemas.microsoft.com/office/powerpoint/2010/main" val="4062922030"/>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fade">
                                      <p:cBhvr>
                                        <p:cTn id="13" dur="1000"/>
                                        <p:tgtEl>
                                          <p:spTgt spid="6">
                                            <p:txEl>
                                              <p:pRg st="0" end="0"/>
                                            </p:txEl>
                                          </p:spTgt>
                                        </p:tgtEl>
                                      </p:cBhvr>
                                    </p:animEffect>
                                    <p:anim calcmode="lin" valueType="num">
                                      <p:cBhvr>
                                        <p:cTn id="14"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2000"/>
                                  </p:stCondLst>
                                  <p:childTnLst>
                                    <p:set>
                                      <p:cBhvr>
                                        <p:cTn id="18" dur="1" fill="hold">
                                          <p:stCondLst>
                                            <p:cond delay="0"/>
                                          </p:stCondLst>
                                        </p:cTn>
                                        <p:tgtEl>
                                          <p:spTgt spid="6">
                                            <p:txEl>
                                              <p:pRg st="1" end="1"/>
                                            </p:txEl>
                                          </p:spTgt>
                                        </p:tgtEl>
                                        <p:attrNameLst>
                                          <p:attrName>style.visibility</p:attrName>
                                        </p:attrNameLst>
                                      </p:cBhvr>
                                      <p:to>
                                        <p:strVal val="visible"/>
                                      </p:to>
                                    </p:set>
                                    <p:animEffect transition="in" filter="fade">
                                      <p:cBhvr>
                                        <p:cTn id="19" dur="1000"/>
                                        <p:tgtEl>
                                          <p:spTgt spid="6">
                                            <p:txEl>
                                              <p:pRg st="1" end="1"/>
                                            </p:txEl>
                                          </p:spTgt>
                                        </p:tgtEl>
                                      </p:cBhvr>
                                    </p:animEffect>
                                    <p:anim calcmode="lin" valueType="num">
                                      <p:cBhvr>
                                        <p:cTn id="20"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6">
                                            <p:txEl>
                                              <p:pRg st="2" end="2"/>
                                            </p:txEl>
                                          </p:spTgt>
                                        </p:tgtEl>
                                        <p:attrNameLst>
                                          <p:attrName>style.visibility</p:attrName>
                                        </p:attrNameLst>
                                      </p:cBhvr>
                                      <p:to>
                                        <p:strVal val="visible"/>
                                      </p:to>
                                    </p:set>
                                    <p:animEffect transition="in" filter="fade">
                                      <p:cBhvr>
                                        <p:cTn id="26" dur="1000"/>
                                        <p:tgtEl>
                                          <p:spTgt spid="6">
                                            <p:txEl>
                                              <p:pRg st="2" end="2"/>
                                            </p:txEl>
                                          </p:spTgt>
                                        </p:tgtEl>
                                      </p:cBhvr>
                                    </p:animEffect>
                                    <p:anim calcmode="lin" valueType="num">
                                      <p:cBhvr>
                                        <p:cTn id="27"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wipe(up)">
                                      <p:cBhvr>
                                        <p:cTn id="33" dur="1500"/>
                                        <p:tgtEl>
                                          <p:spTgt spid="8"/>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1" fill="hold" nodeType="clickEffect">
                                  <p:stCondLst>
                                    <p:cond delay="0"/>
                                  </p:stCondLst>
                                  <p:childTnLst>
                                    <p:set>
                                      <p:cBhvr>
                                        <p:cTn id="37" dur="1" fill="hold">
                                          <p:stCondLst>
                                            <p:cond delay="0"/>
                                          </p:stCondLst>
                                        </p:cTn>
                                        <p:tgtEl>
                                          <p:spTgt spid="7">
                                            <p:txEl>
                                              <p:pRg st="0" end="0"/>
                                            </p:txEl>
                                          </p:spTgt>
                                        </p:tgtEl>
                                        <p:attrNameLst>
                                          <p:attrName>style.visibility</p:attrName>
                                        </p:attrNameLst>
                                      </p:cBhvr>
                                      <p:to>
                                        <p:strVal val="visible"/>
                                      </p:to>
                                    </p:set>
                                    <p:animEffect transition="in" filter="wipe(up)">
                                      <p:cBhvr>
                                        <p:cTn id="38" dur="1250"/>
                                        <p:tgtEl>
                                          <p:spTgt spid="7">
                                            <p:txEl>
                                              <p:pRg st="0" end="0"/>
                                            </p:txEl>
                                          </p:spTgt>
                                        </p:tgtEl>
                                      </p:cBhvr>
                                    </p:animEffect>
                                  </p:childTnLst>
                                </p:cTn>
                              </p:par>
                            </p:childTnLst>
                          </p:cTn>
                        </p:par>
                        <p:par>
                          <p:cTn id="39" fill="hold">
                            <p:stCondLst>
                              <p:cond delay="1250"/>
                            </p:stCondLst>
                            <p:childTnLst>
                              <p:par>
                                <p:cTn id="40" presetID="22" presetClass="entr" presetSubtype="1" fill="hold" nodeType="afterEffect">
                                  <p:stCondLst>
                                    <p:cond delay="1000"/>
                                  </p:stCondLst>
                                  <p:childTnLst>
                                    <p:set>
                                      <p:cBhvr>
                                        <p:cTn id="41" dur="1" fill="hold">
                                          <p:stCondLst>
                                            <p:cond delay="0"/>
                                          </p:stCondLst>
                                        </p:cTn>
                                        <p:tgtEl>
                                          <p:spTgt spid="7">
                                            <p:txEl>
                                              <p:pRg st="1" end="1"/>
                                            </p:txEl>
                                          </p:spTgt>
                                        </p:tgtEl>
                                        <p:attrNameLst>
                                          <p:attrName>style.visibility</p:attrName>
                                        </p:attrNameLst>
                                      </p:cBhvr>
                                      <p:to>
                                        <p:strVal val="visible"/>
                                      </p:to>
                                    </p:set>
                                    <p:animEffect transition="in" filter="wipe(up)">
                                      <p:cBhvr>
                                        <p:cTn id="42" dur="1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8" grpId="0"/>
    </p:bldLst>
  </p:timing>
</p:sld>
</file>

<file path=ppt/slides/slide63.xml><?xml version="1.0" encoding="utf-8"?>
<p:sld xmlns:a="http://schemas.openxmlformats.org/drawingml/2006/main" xmlns:r="http://schemas.openxmlformats.org/officeDocument/2006/relationships" xmlns:p="http://schemas.openxmlformats.org/presentationml/2006/main">
  <p:cSld>
    <p:bg>
      <p:bgPr>
        <a:blipFill>
          <a:blip r:embed="rId2">
            <a:extLst>
              <a:ext uri="{BEBA8EAE-BF5A-486C-A8C5-ECC9F3942E4B}">
                <a14:imgProps xmlns:a14="http://schemas.microsoft.com/office/drawing/2010/main">
                  <a14:imgLayer r:embed="rId3">
                    <a14:imgEffect>
                      <a14:artisticCrisscrossEtching/>
                    </a14:imgEffect>
                  </a14:imgLayer>
                </a14:imgProps>
              </a:ext>
            </a:extLst>
          </a:blip>
          <a:tile tx="0" ty="0" sx="100000" sy="100000" flip="none" algn="tl"/>
        </a:blipFill>
        <a:effectLst/>
      </p:bgPr>
    </p:bg>
    <p:spTree>
      <p:nvGrpSpPr>
        <p:cNvPr id="1" name=""/>
        <p:cNvGrpSpPr/>
        <p:nvPr/>
      </p:nvGrpSpPr>
      <p:grpSpPr>
        <a:xfrm>
          <a:off x="0" y="0"/>
          <a:ext cx="0" cy="0"/>
          <a:chOff x="0" y="0"/>
          <a:chExt cx="0" cy="0"/>
        </a:xfrm>
      </p:grpSpPr>
      <p:sp>
        <p:nvSpPr>
          <p:cNvPr id="20" name="Slide Number Placeholder 1"/>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85F3E72-97D8-4E0E-8DB2-A67F030E614A}" type="slidenum">
              <a:rPr lang="en-US" smtClean="0">
                <a:solidFill>
                  <a:schemeClr val="tx1"/>
                </a:solidFill>
              </a:rPr>
              <a:pPr/>
              <a:t>63</a:t>
            </a:fld>
            <a:endParaRPr lang="en-US" dirty="0">
              <a:solidFill>
                <a:schemeClr val="tx1"/>
              </a:solidFill>
            </a:endParaRPr>
          </a:p>
        </p:txBody>
      </p:sp>
      <p:sp>
        <p:nvSpPr>
          <p:cNvPr id="3" name="Title 1"/>
          <p:cNvSpPr>
            <a:spLocks noGrp="1"/>
          </p:cNvSpPr>
          <p:nvPr>
            <p:ph type="title"/>
          </p:nvPr>
        </p:nvSpPr>
        <p:spPr>
          <a:xfrm>
            <a:off x="838200" y="365125"/>
            <a:ext cx="10515600" cy="1325563"/>
          </a:xfrm>
        </p:spPr>
        <p:txBody>
          <a:bodyPr/>
          <a:lstStyle/>
          <a:p>
            <a:endParaRPr lang="en-US"/>
          </a:p>
        </p:txBody>
      </p:sp>
      <p:sp>
        <p:nvSpPr>
          <p:cNvPr id="5" name="Subtitle 2"/>
          <p:cNvSpPr txBox="1">
            <a:spLocks/>
          </p:cNvSpPr>
          <p:nvPr/>
        </p:nvSpPr>
        <p:spPr>
          <a:xfrm>
            <a:off x="484312" y="219000"/>
            <a:ext cx="11228312" cy="1625824"/>
          </a:xfrm>
          <a:prstGeom prst="homePlate">
            <a:avLst>
              <a:gd name="adj" fmla="val 18681"/>
            </a:avLst>
          </a:prstGeom>
          <a:blipFill dpi="0" rotWithShape="1">
            <a:blip r:embed="rId4">
              <a:extLst>
                <a:ext uri="{28A0092B-C50C-407E-A947-70E740481C1C}">
                  <a14:useLocalDpi xmlns:a14="http://schemas.microsoft.com/office/drawing/2010/main"/>
                </a:ext>
              </a:extLst>
            </a:blip>
            <a:srcRect/>
            <a:stretch>
              <a:fillRect/>
            </a:stretch>
          </a:blipFill>
          <a:ln w="57150">
            <a:solidFill>
              <a:srgbClr val="FF00FF"/>
            </a:solidFill>
          </a:ln>
          <a:scene3d>
            <a:camera prst="orthographicFront"/>
            <a:lightRig rig="threePt" dir="t"/>
          </a:scene3d>
          <a:sp3d>
            <a:bevelT w="165100" prst="coolSlant"/>
          </a:sp3d>
        </p:spPr>
        <p:txBody>
          <a:bodyPr vert="horz" lIns="91440" tIns="45720" rIns="91440" bIns="45720" rtlCol="0" anchor="ctr">
            <a:noAutofit/>
            <a:sp3d extrusionH="57150">
              <a:bevelT w="38100" h="38100" prst="convex"/>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5400" b="1" spc="50" dirty="0">
                <a:ln w="12700" cmpd="sng">
                  <a:solidFill>
                    <a:schemeClr val="accent6">
                      <a:satMod val="120000"/>
                      <a:shade val="80000"/>
                    </a:schemeClr>
                  </a:solidFill>
                  <a:prstDash val="solid"/>
                </a:ln>
                <a:solidFill>
                  <a:srgbClr val="8F45C7"/>
                </a:solidFill>
                <a:effectLst>
                  <a:glow rad="101600">
                    <a:schemeClr val="accent4">
                      <a:lumMod val="20000"/>
                      <a:lumOff val="80000"/>
                      <a:alpha val="94000"/>
                    </a:schemeClr>
                  </a:glow>
                </a:effectLst>
              </a:rPr>
              <a:t>The people were “done” listening and beckoned Mosheh to mediate!</a:t>
            </a:r>
          </a:p>
        </p:txBody>
      </p:sp>
      <p:sp>
        <p:nvSpPr>
          <p:cNvPr id="6" name="Content Placeholder 3"/>
          <p:cNvSpPr>
            <a:spLocks noGrp="1"/>
          </p:cNvSpPr>
          <p:nvPr>
            <p:ph sz="half" idx="2"/>
          </p:nvPr>
        </p:nvSpPr>
        <p:spPr>
          <a:xfrm>
            <a:off x="8633555" y="2073371"/>
            <a:ext cx="3151077" cy="4451973"/>
          </a:xfrm>
          <a:gradFill>
            <a:gsLst>
              <a:gs pos="0">
                <a:srgbClr val="FFFF00">
                  <a:alpha val="32000"/>
                </a:srgbClr>
              </a:gs>
              <a:gs pos="50000">
                <a:srgbClr val="FDE2E2">
                  <a:alpha val="46000"/>
                  <a:lumMod val="92000"/>
                </a:srgbClr>
              </a:gs>
              <a:gs pos="92000">
                <a:srgbClr val="00B0F0">
                  <a:alpha val="35000"/>
                </a:srgbClr>
              </a:gs>
            </a:gsLst>
            <a:lin ang="13500000" scaled="1"/>
          </a:gradFill>
          <a:ln w="60325" cmpd="tri">
            <a:solidFill>
              <a:srgbClr val="0070C0"/>
            </a:solidFill>
          </a:ln>
          <a:scene3d>
            <a:camera prst="orthographicFront"/>
            <a:lightRig rig="threePt" dir="t"/>
          </a:scene3d>
          <a:sp3d>
            <a:bevelT w="165100" prst="coolSlant"/>
          </a:sp3d>
        </p:spPr>
        <p:txBody>
          <a:bodyPr>
            <a:noAutofit/>
            <a:sp3d extrusionH="57150">
              <a:bevelT h="25400" prst="softRound"/>
            </a:sp3d>
          </a:bodyPr>
          <a:lstStyle/>
          <a:p>
            <a:pPr marL="0" indent="0" algn="ctr">
              <a:buNone/>
            </a:pPr>
            <a:r>
              <a:rPr lang="en-US" dirty="0"/>
              <a:t>It is with Mosheh “only” that </a:t>
            </a:r>
            <a:r>
              <a:rPr lang="en-US" b="1" dirty="0">
                <a:ln>
                  <a:solidFill>
                    <a:srgbClr val="002060"/>
                  </a:solidFill>
                </a:ln>
                <a:solidFill>
                  <a:srgbClr val="0070C0"/>
                </a:solidFill>
              </a:rPr>
              <a:t>Yahuah</a:t>
            </a:r>
            <a:r>
              <a:rPr lang="en-US" dirty="0"/>
              <a:t> gives the rest of the </a:t>
            </a:r>
            <a:r>
              <a:rPr lang="en-US" b="1" dirty="0">
                <a:solidFill>
                  <a:srgbClr val="0000FF"/>
                </a:solidFill>
              </a:rPr>
              <a:t>Debarim; -</a:t>
            </a:r>
            <a:r>
              <a:rPr lang="en-US" dirty="0"/>
              <a:t> “words” of His covenant </a:t>
            </a:r>
            <a:br>
              <a:rPr lang="en-US" dirty="0"/>
            </a:br>
            <a:r>
              <a:rPr lang="en-US" dirty="0"/>
              <a:t>for the people.</a:t>
            </a:r>
          </a:p>
          <a:p>
            <a:pPr marL="0" indent="0" algn="ctr">
              <a:buNone/>
            </a:pPr>
            <a:r>
              <a:rPr lang="en-US" b="1" dirty="0">
                <a:solidFill>
                  <a:schemeClr val="accent2">
                    <a:lumMod val="75000"/>
                  </a:schemeClr>
                </a:solidFill>
              </a:rPr>
              <a:t>While Mosheh is upon the Mount, do the people hear </a:t>
            </a:r>
            <a:r>
              <a:rPr lang="en-US" b="1" dirty="0">
                <a:ln>
                  <a:solidFill>
                    <a:srgbClr val="002060"/>
                  </a:solidFill>
                </a:ln>
                <a:solidFill>
                  <a:srgbClr val="0070C0"/>
                </a:solidFill>
              </a:rPr>
              <a:t>Yahuah</a:t>
            </a:r>
            <a:r>
              <a:rPr lang="en-US" b="1" dirty="0">
                <a:solidFill>
                  <a:schemeClr val="accent2">
                    <a:lumMod val="75000"/>
                  </a:schemeClr>
                </a:solidFill>
              </a:rPr>
              <a:t> talking to Mosheh again?</a:t>
            </a:r>
          </a:p>
        </p:txBody>
      </p:sp>
      <p:pic>
        <p:nvPicPr>
          <p:cNvPr id="9" name="Picture 4" descr="F:\Art on Desktop - 1\Ten Commandments  Law\Mt Sinai #11.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79376" y="2073371"/>
            <a:ext cx="7836255" cy="4451973"/>
          </a:xfrm>
          <a:prstGeom prst="rect">
            <a:avLst/>
          </a:prstGeom>
          <a:noFill/>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10" name="Rectangle 9"/>
          <p:cNvSpPr/>
          <p:nvPr/>
        </p:nvSpPr>
        <p:spPr>
          <a:xfrm>
            <a:off x="633655" y="3574881"/>
            <a:ext cx="7344816" cy="2954655"/>
          </a:xfrm>
          <a:prstGeom prst="rect">
            <a:avLst/>
          </a:prstGeom>
          <a:noFill/>
        </p:spPr>
        <p:txBody>
          <a:bodyPr wrap="square" lIns="91440" tIns="45720" rIns="91440" bIns="45720">
            <a:spAutoFit/>
          </a:bodyPr>
          <a:lstStyle/>
          <a:p>
            <a:r>
              <a:rPr lang="en-US" sz="5400" b="1" cap="none" spc="0" dirty="0" err="1">
                <a:ln w="1905"/>
                <a:solidFill>
                  <a:schemeClr val="bg1"/>
                </a:solidFill>
                <a:effectLst>
                  <a:innerShdw blurRad="69850" dist="43180" dir="5400000">
                    <a:srgbClr val="000000">
                      <a:alpha val="65000"/>
                    </a:srgbClr>
                  </a:innerShdw>
                </a:effectLst>
              </a:rPr>
              <a:t>Exo</a:t>
            </a:r>
            <a:r>
              <a:rPr lang="en-US" sz="5400" b="1" cap="none" spc="0" dirty="0">
                <a:ln w="1905"/>
                <a:solidFill>
                  <a:schemeClr val="bg1"/>
                </a:solidFill>
                <a:effectLst>
                  <a:innerShdw blurRad="69850" dist="43180" dir="5400000">
                    <a:srgbClr val="000000">
                      <a:alpha val="65000"/>
                    </a:srgbClr>
                  </a:innerShdw>
                </a:effectLst>
              </a:rPr>
              <a:t> </a:t>
            </a:r>
            <a:r>
              <a:rPr lang="en-US" sz="4400" b="1" cap="none" spc="0" dirty="0">
                <a:ln w="1905"/>
                <a:solidFill>
                  <a:schemeClr val="bg1"/>
                </a:solidFill>
                <a:effectLst>
                  <a:innerShdw blurRad="69850" dist="43180" dir="5400000">
                    <a:srgbClr val="000000">
                      <a:alpha val="65000"/>
                    </a:srgbClr>
                  </a:innerShdw>
                </a:effectLst>
              </a:rPr>
              <a:t>20:21</a:t>
            </a:r>
            <a:r>
              <a:rPr lang="en-US" sz="3600" b="1" cap="none" spc="0" dirty="0">
                <a:ln w="1905"/>
                <a:solidFill>
                  <a:schemeClr val="bg1"/>
                </a:solidFill>
                <a:effectLst>
                  <a:innerShdw blurRad="69850" dist="43180" dir="5400000">
                    <a:srgbClr val="000000">
                      <a:alpha val="65000"/>
                    </a:srgbClr>
                  </a:innerShdw>
                </a:effectLst>
              </a:rPr>
              <a:t>[b] </a:t>
            </a:r>
            <a:endParaRPr lang="en-US" sz="4400" b="1" dirty="0">
              <a:ln w="1905"/>
              <a:solidFill>
                <a:schemeClr val="bg1"/>
              </a:solidFill>
              <a:effectLst>
                <a:innerShdw blurRad="69850" dist="43180" dir="5400000">
                  <a:srgbClr val="000000">
                    <a:alpha val="65000"/>
                  </a:srgbClr>
                </a:innerShdw>
              </a:effectLst>
            </a:endParaRPr>
          </a:p>
          <a:p>
            <a:r>
              <a:rPr lang="en-US" sz="4400" b="1" dirty="0">
                <a:ln w="1905"/>
                <a:solidFill>
                  <a:schemeClr val="bg1"/>
                </a:solidFill>
                <a:effectLst>
                  <a:innerShdw blurRad="69850" dist="43180" dir="5400000">
                    <a:srgbClr val="000000">
                      <a:alpha val="65000"/>
                    </a:srgbClr>
                  </a:innerShdw>
                </a:effectLst>
              </a:rPr>
              <a:t>Mosheh drew near unto the thick darkness where </a:t>
            </a:r>
            <a:r>
              <a:rPr lang="en-US" sz="4400" b="1" dirty="0">
                <a:ln w="1905">
                  <a:solidFill>
                    <a:srgbClr val="002060"/>
                  </a:solidFill>
                </a:ln>
                <a:solidFill>
                  <a:srgbClr val="00B0F0"/>
                </a:solidFill>
                <a:effectLst>
                  <a:innerShdw blurRad="69850" dist="43180" dir="5400000">
                    <a:srgbClr val="000000">
                      <a:alpha val="65000"/>
                    </a:srgbClr>
                  </a:innerShdw>
                </a:effectLst>
              </a:rPr>
              <a:t>Yahuah</a:t>
            </a:r>
            <a:r>
              <a:rPr lang="en-US" sz="4400" b="1" dirty="0">
                <a:ln w="1905"/>
                <a:solidFill>
                  <a:schemeClr val="bg1"/>
                </a:solidFill>
                <a:effectLst>
                  <a:innerShdw blurRad="69850" dist="43180" dir="5400000">
                    <a:srgbClr val="000000">
                      <a:alpha val="65000"/>
                    </a:srgbClr>
                  </a:innerShdw>
                </a:effectLst>
              </a:rPr>
              <a:t> was </a:t>
            </a:r>
            <a:r>
              <a:rPr lang="en-US" sz="3600" b="1" dirty="0">
                <a:ln w="1905"/>
                <a:solidFill>
                  <a:schemeClr val="accent2">
                    <a:lumMod val="60000"/>
                    <a:lumOff val="40000"/>
                  </a:schemeClr>
                </a:solidFill>
                <a:effectLst>
                  <a:innerShdw blurRad="69850" dist="43180" dir="5400000">
                    <a:srgbClr val="000000">
                      <a:alpha val="65000"/>
                    </a:srgbClr>
                  </a:innerShdw>
                </a:effectLst>
              </a:rPr>
              <a:t>[the </a:t>
            </a:r>
            <a:r>
              <a:rPr lang="en-US" sz="3600" b="1" dirty="0">
                <a:ln w="1905">
                  <a:solidFill>
                    <a:srgbClr val="0000FF"/>
                  </a:solidFill>
                </a:ln>
                <a:solidFill>
                  <a:schemeClr val="accent2">
                    <a:lumMod val="60000"/>
                    <a:lumOff val="40000"/>
                  </a:schemeClr>
                </a:solidFill>
                <a:effectLst>
                  <a:glow rad="101600">
                    <a:schemeClr val="bg1">
                      <a:alpha val="97000"/>
                    </a:schemeClr>
                  </a:glow>
                  <a:innerShdw blurRad="69850" dist="43180" dir="5400000">
                    <a:srgbClr val="000000">
                      <a:alpha val="65000"/>
                    </a:srgbClr>
                  </a:innerShdw>
                </a:effectLst>
              </a:rPr>
              <a:t>5</a:t>
            </a:r>
            <a:r>
              <a:rPr lang="en-US" sz="3600" b="1" baseline="30000" dirty="0">
                <a:ln w="1905">
                  <a:solidFill>
                    <a:srgbClr val="0000FF"/>
                  </a:solidFill>
                </a:ln>
                <a:solidFill>
                  <a:schemeClr val="accent2">
                    <a:lumMod val="60000"/>
                    <a:lumOff val="40000"/>
                  </a:schemeClr>
                </a:solidFill>
                <a:effectLst>
                  <a:glow rad="101600">
                    <a:schemeClr val="bg1">
                      <a:alpha val="97000"/>
                    </a:schemeClr>
                  </a:glow>
                  <a:innerShdw blurRad="69850" dist="43180" dir="5400000">
                    <a:srgbClr val="000000">
                      <a:alpha val="65000"/>
                    </a:srgbClr>
                  </a:innerShdw>
                </a:effectLst>
              </a:rPr>
              <a:t>th</a:t>
            </a:r>
            <a:r>
              <a:rPr lang="en-US" sz="3600" b="1" dirty="0">
                <a:ln w="1905">
                  <a:solidFill>
                    <a:srgbClr val="0000FF"/>
                  </a:solidFill>
                </a:ln>
                <a:solidFill>
                  <a:schemeClr val="accent2">
                    <a:lumMod val="60000"/>
                    <a:lumOff val="40000"/>
                  </a:schemeClr>
                </a:solidFill>
                <a:effectLst>
                  <a:glow rad="101600">
                    <a:schemeClr val="bg1">
                      <a:alpha val="97000"/>
                    </a:schemeClr>
                  </a:glow>
                  <a:innerShdw blurRad="69850" dist="43180" dir="5400000">
                    <a:srgbClr val="000000">
                      <a:alpha val="65000"/>
                    </a:srgbClr>
                  </a:innerShdw>
                </a:effectLst>
              </a:rPr>
              <a:t> trip </a:t>
            </a:r>
            <a:r>
              <a:rPr lang="en-US" sz="3600" b="1" dirty="0">
                <a:ln w="1905"/>
                <a:solidFill>
                  <a:schemeClr val="accent2">
                    <a:lumMod val="60000"/>
                    <a:lumOff val="40000"/>
                  </a:schemeClr>
                </a:solidFill>
                <a:effectLst>
                  <a:innerShdw blurRad="69850" dist="43180" dir="5400000">
                    <a:srgbClr val="000000">
                      <a:alpha val="65000"/>
                    </a:srgbClr>
                  </a:innerShdw>
                </a:effectLst>
              </a:rPr>
              <a:t>up Mt Sinai</a:t>
            </a:r>
            <a:r>
              <a:rPr lang="en-US" sz="3600" dirty="0">
                <a:ln w="1905"/>
                <a:solidFill>
                  <a:schemeClr val="accent2">
                    <a:lumMod val="60000"/>
                    <a:lumOff val="40000"/>
                  </a:schemeClr>
                </a:solidFill>
                <a:effectLst>
                  <a:innerShdw blurRad="69850" dist="43180" dir="5400000">
                    <a:srgbClr val="000000">
                      <a:alpha val="65000"/>
                    </a:srgbClr>
                  </a:innerShdw>
                </a:effectLst>
              </a:rPr>
              <a:t>].</a:t>
            </a:r>
            <a:endParaRPr lang="en-US" sz="5400" cap="none" spc="0" dirty="0">
              <a:ln w="1905"/>
              <a:solidFill>
                <a:schemeClr val="bg1"/>
              </a:solidFill>
              <a:effectLst>
                <a:innerShdw blurRad="69850" dist="43180" dir="5400000">
                  <a:srgbClr val="000000">
                    <a:alpha val="65000"/>
                  </a:srgbClr>
                </a:innerShdw>
              </a:effectLst>
            </a:endParaRPr>
          </a:p>
        </p:txBody>
      </p:sp>
      <p:pic>
        <p:nvPicPr>
          <p:cNvPr id="11" name="Picture 3" descr="C:\Users\Rae\Desktop\moses only.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769512" y="2583090"/>
            <a:ext cx="1546119" cy="2333467"/>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081509"/>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1000" fill="hold"/>
                                        <p:tgtEl>
                                          <p:spTgt spid="6">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6">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 calcmode="lin" valueType="num">
                                      <p:cBhvr>
                                        <p:cTn id="14" dur="1000" fill="hold"/>
                                        <p:tgtEl>
                                          <p:spTgt spid="6">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6">
                                            <p:txEl>
                                              <p:pRg st="1" end="1"/>
                                            </p:txEl>
                                          </p:spTgt>
                                        </p:tgtEl>
                                        <p:attrNameLst>
                                          <p:attrName>ppt_h</p:attrName>
                                        </p:attrNameLst>
                                      </p:cBhvr>
                                      <p:tavLst>
                                        <p:tav tm="0">
                                          <p:val>
                                            <p:fltVal val="0"/>
                                          </p:val>
                                        </p:tav>
                                        <p:tav tm="100000">
                                          <p:val>
                                            <p:strVal val="#ppt_h"/>
                                          </p:val>
                                        </p:tav>
                                      </p:tavLst>
                                    </p:anim>
                                    <p:animEffect transition="in" filter="fade">
                                      <p:cBhvr>
                                        <p:cTn id="16" dur="10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Content Placeholder 3"/>
          <p:cNvSpPr>
            <a:spLocks noGrp="1"/>
          </p:cNvSpPr>
          <p:nvPr>
            <p:ph sz="half" idx="1"/>
          </p:nvPr>
        </p:nvSpPr>
        <p:spPr>
          <a:xfrm>
            <a:off x="313629" y="1604367"/>
            <a:ext cx="8123888" cy="5573570"/>
          </a:xfrm>
          <a:noFill/>
          <a:ln w="60325" cmpd="tri">
            <a:noFill/>
          </a:ln>
          <a:scene3d>
            <a:camera prst="orthographicFront"/>
            <a:lightRig rig="threePt" dir="t"/>
          </a:scene3d>
          <a:sp3d>
            <a:bevelT w="165100" prst="coolSlant"/>
          </a:sp3d>
        </p:spPr>
        <p:txBody>
          <a:bodyPr>
            <a:noAutofit/>
          </a:bodyPr>
          <a:lstStyle/>
          <a:p>
            <a:pPr marL="0" indent="0">
              <a:buNone/>
            </a:pPr>
            <a:r>
              <a:rPr lang="en-US" b="1" dirty="0">
                <a:solidFill>
                  <a:srgbClr val="00B0F0"/>
                </a:solidFill>
                <a:effectLst>
                  <a:glow rad="127000">
                    <a:schemeClr val="bg1"/>
                  </a:glow>
                </a:effectLst>
              </a:rPr>
              <a:t>       Exodus 20  </a:t>
            </a:r>
            <a:r>
              <a:rPr lang="en-US" b="1" dirty="0" err="1">
                <a:solidFill>
                  <a:schemeClr val="bg1"/>
                </a:solidFill>
              </a:rPr>
              <a:t>Vss</a:t>
            </a:r>
            <a:r>
              <a:rPr lang="en-US" b="1" dirty="0">
                <a:solidFill>
                  <a:schemeClr val="bg1"/>
                </a:solidFill>
              </a:rPr>
              <a:t> 23-26  </a:t>
            </a:r>
            <a:r>
              <a:rPr lang="en-US" dirty="0">
                <a:solidFill>
                  <a:srgbClr val="00B0F0"/>
                </a:solidFill>
                <a:effectLst>
                  <a:glow rad="127000">
                    <a:schemeClr val="bg1"/>
                  </a:glow>
                </a:effectLst>
              </a:rPr>
              <a:t>The Law of the Altar</a:t>
            </a:r>
            <a:endParaRPr lang="en-US" b="1" dirty="0">
              <a:solidFill>
                <a:schemeClr val="bg1"/>
              </a:solidFill>
            </a:endParaRPr>
          </a:p>
          <a:p>
            <a:pPr marL="457200" indent="-457200">
              <a:buAutoNum type="arabicPlain" startAt="23"/>
            </a:pPr>
            <a:r>
              <a:rPr lang="en-US" dirty="0">
                <a:solidFill>
                  <a:schemeClr val="bg1"/>
                </a:solidFill>
              </a:rPr>
              <a:t>Ye shall NOT make with me gods of silver, </a:t>
            </a:r>
            <a:br>
              <a:rPr lang="en-US" dirty="0">
                <a:solidFill>
                  <a:schemeClr val="bg1"/>
                </a:solidFill>
              </a:rPr>
            </a:br>
            <a:r>
              <a:rPr lang="en-US" dirty="0">
                <a:solidFill>
                  <a:schemeClr val="bg1"/>
                </a:solidFill>
              </a:rPr>
              <a:t>neither shall ye make unto you gods of gold.</a:t>
            </a:r>
          </a:p>
          <a:p>
            <a:pPr marL="457200" indent="-457200">
              <a:buAutoNum type="arabicPlain" startAt="24"/>
            </a:pPr>
            <a:r>
              <a:rPr lang="en-US" b="1" dirty="0">
                <a:solidFill>
                  <a:schemeClr val="bg1"/>
                </a:solidFill>
              </a:rPr>
              <a:t>An Altar of earth thou shalt make unto me, </a:t>
            </a:r>
            <a:br>
              <a:rPr lang="en-US" b="1" dirty="0">
                <a:solidFill>
                  <a:schemeClr val="bg1"/>
                </a:solidFill>
              </a:rPr>
            </a:br>
            <a:r>
              <a:rPr lang="en-US" b="1" dirty="0">
                <a:solidFill>
                  <a:schemeClr val="bg1"/>
                </a:solidFill>
              </a:rPr>
              <a:t>and shalt sacrifice thereon thy burnt offerings, </a:t>
            </a:r>
            <a:br>
              <a:rPr lang="en-US" b="1" dirty="0">
                <a:solidFill>
                  <a:schemeClr val="bg1"/>
                </a:solidFill>
              </a:rPr>
            </a:br>
            <a:r>
              <a:rPr lang="en-US" b="1" dirty="0">
                <a:solidFill>
                  <a:schemeClr val="bg1"/>
                </a:solidFill>
              </a:rPr>
              <a:t>and thy peace offerings, thy sheep and thine oxen: </a:t>
            </a:r>
            <a:br>
              <a:rPr lang="en-US" b="1" dirty="0">
                <a:solidFill>
                  <a:schemeClr val="bg1"/>
                </a:solidFill>
              </a:rPr>
            </a:br>
            <a:r>
              <a:rPr lang="en-US" b="1" dirty="0">
                <a:solidFill>
                  <a:schemeClr val="bg1"/>
                </a:solidFill>
              </a:rPr>
              <a:t>in all places where I record my name I will come </a:t>
            </a:r>
            <a:br>
              <a:rPr lang="en-US" b="1" dirty="0">
                <a:solidFill>
                  <a:schemeClr val="bg1"/>
                </a:solidFill>
              </a:rPr>
            </a:br>
            <a:r>
              <a:rPr lang="en-US" b="1" dirty="0">
                <a:solidFill>
                  <a:schemeClr val="bg1"/>
                </a:solidFill>
              </a:rPr>
              <a:t>unto thee, and I will bless thee.</a:t>
            </a:r>
          </a:p>
          <a:p>
            <a:pPr marL="457200" indent="-457200">
              <a:buAutoNum type="arabicPlain" startAt="24"/>
            </a:pPr>
            <a:r>
              <a:rPr lang="en-US" dirty="0">
                <a:solidFill>
                  <a:schemeClr val="bg1"/>
                </a:solidFill>
              </a:rPr>
              <a:t>And if thou wilt make me an altar of stone, thou </a:t>
            </a:r>
            <a:br>
              <a:rPr lang="en-US" dirty="0">
                <a:solidFill>
                  <a:schemeClr val="bg1"/>
                </a:solidFill>
              </a:rPr>
            </a:br>
            <a:r>
              <a:rPr lang="en-US" dirty="0">
                <a:solidFill>
                  <a:schemeClr val="bg1"/>
                </a:solidFill>
              </a:rPr>
              <a:t>shalt not build it of hewn stone: for if thou lift up </a:t>
            </a:r>
            <a:br>
              <a:rPr lang="en-US" dirty="0">
                <a:solidFill>
                  <a:schemeClr val="bg1"/>
                </a:solidFill>
              </a:rPr>
            </a:br>
            <a:r>
              <a:rPr lang="en-US" dirty="0">
                <a:solidFill>
                  <a:schemeClr val="bg1"/>
                </a:solidFill>
              </a:rPr>
              <a:t>thy tool upon it, thou hast polluted it.</a:t>
            </a:r>
          </a:p>
          <a:p>
            <a:pPr marL="457200" indent="-457200">
              <a:buAutoNum type="arabicPlain" startAt="24"/>
            </a:pPr>
            <a:r>
              <a:rPr lang="en-US" b="1" dirty="0">
                <a:solidFill>
                  <a:schemeClr val="bg1"/>
                </a:solidFill>
              </a:rPr>
              <a:t>26  neither shall thou go up by steps unto mine altar, </a:t>
            </a:r>
            <a:br>
              <a:rPr lang="en-US" b="1" dirty="0">
                <a:solidFill>
                  <a:schemeClr val="bg1"/>
                </a:solidFill>
              </a:rPr>
            </a:br>
            <a:r>
              <a:rPr lang="en-US" b="1" dirty="0">
                <a:solidFill>
                  <a:schemeClr val="bg1"/>
                </a:solidFill>
              </a:rPr>
              <a:t>that thy nakedness be not discovered thereon.</a:t>
            </a:r>
          </a:p>
          <a:p>
            <a:pPr marL="0" indent="0">
              <a:buNone/>
            </a:pPr>
            <a:endParaRPr lang="en-US" b="1" dirty="0">
              <a:solidFill>
                <a:schemeClr val="bg1"/>
              </a:solidFill>
            </a:endParaRPr>
          </a:p>
        </p:txBody>
      </p:sp>
      <p:sp>
        <p:nvSpPr>
          <p:cNvPr id="6" name="Slide Number Placeholder 4"/>
          <p:cNvSpPr>
            <a:spLocks noGrp="1"/>
          </p:cNvSpPr>
          <p:nvPr>
            <p:ph type="sldNum" sz="quarter" idx="12"/>
          </p:nvPr>
        </p:nvSpPr>
        <p:spPr>
          <a:xfrm>
            <a:off x="9445014" y="6380766"/>
            <a:ext cx="2743200" cy="365125"/>
          </a:xfrm>
        </p:spPr>
        <p:txBody>
          <a:bodyPr/>
          <a:lstStyle/>
          <a:p>
            <a:fld id="{DA64F31B-23FA-4075-AF7D-6228CFD12F03}" type="slidenum">
              <a:rPr lang="en-US" smtClean="0">
                <a:solidFill>
                  <a:schemeClr val="bg1"/>
                </a:solidFill>
              </a:rPr>
              <a:t>64</a:t>
            </a:fld>
            <a:endParaRPr lang="en-US" dirty="0">
              <a:solidFill>
                <a:schemeClr val="bg1"/>
              </a:solidFill>
            </a:endParaRPr>
          </a:p>
        </p:txBody>
      </p:sp>
      <p:sp>
        <p:nvSpPr>
          <p:cNvPr id="8" name="Subtitle 2"/>
          <p:cNvSpPr txBox="1">
            <a:spLocks/>
          </p:cNvSpPr>
          <p:nvPr/>
        </p:nvSpPr>
        <p:spPr>
          <a:xfrm>
            <a:off x="215900" y="74984"/>
            <a:ext cx="11567526" cy="1625824"/>
          </a:xfrm>
          <a:prstGeom prst="homePlate">
            <a:avLst>
              <a:gd name="adj" fmla="val 18681"/>
            </a:avLst>
          </a:prstGeom>
          <a:blipFill dpi="0" rotWithShape="1">
            <a:blip r:embed="rId3">
              <a:extLst>
                <a:ext uri="{28A0092B-C50C-407E-A947-70E740481C1C}">
                  <a14:useLocalDpi xmlns:a14="http://schemas.microsoft.com/office/drawing/2010/main"/>
                </a:ext>
              </a:extLst>
            </a:blip>
            <a:srcRect/>
            <a:stretch>
              <a:fillRect/>
            </a:stretch>
          </a:blipFill>
          <a:ln w="57150">
            <a:solidFill>
              <a:srgbClr val="FF00FF"/>
            </a:solidFill>
          </a:ln>
          <a:scene3d>
            <a:camera prst="orthographicFront"/>
            <a:lightRig rig="threePt" dir="t"/>
          </a:scene3d>
          <a:sp3d>
            <a:bevelT w="165100" prst="coolSlant"/>
          </a:sp3d>
        </p:spPr>
        <p:txBody>
          <a:bodyPr vert="horz" lIns="91440" tIns="45720" rIns="91440" bIns="45720" rtlCol="0" anchor="ctr">
            <a:noAutofit/>
            <a:sp3d extrusionH="57150">
              <a:bevelT w="38100" h="38100" prst="convex"/>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5400" b="1" spc="50" dirty="0">
                <a:ln w="12700" cmpd="sng">
                  <a:solidFill>
                    <a:schemeClr val="accent6">
                      <a:satMod val="120000"/>
                      <a:shade val="80000"/>
                    </a:schemeClr>
                  </a:solidFill>
                  <a:prstDash val="solid"/>
                </a:ln>
                <a:solidFill>
                  <a:srgbClr val="8F45C7"/>
                </a:solidFill>
                <a:effectLst>
                  <a:glow rad="101600">
                    <a:schemeClr val="accent4">
                      <a:lumMod val="20000"/>
                      <a:lumOff val="80000"/>
                      <a:alpha val="94000"/>
                    </a:schemeClr>
                  </a:glow>
                </a:effectLst>
              </a:rPr>
              <a:t>Yahuah begins to speak the rest of </a:t>
            </a:r>
            <a:br>
              <a:rPr lang="en-US" sz="5400" b="1" spc="50" dirty="0">
                <a:ln w="12700" cmpd="sng">
                  <a:solidFill>
                    <a:schemeClr val="accent6">
                      <a:satMod val="120000"/>
                      <a:shade val="80000"/>
                    </a:schemeClr>
                  </a:solidFill>
                  <a:prstDash val="solid"/>
                </a:ln>
                <a:solidFill>
                  <a:srgbClr val="8F45C7"/>
                </a:solidFill>
                <a:effectLst>
                  <a:glow rad="101600">
                    <a:schemeClr val="accent4">
                      <a:lumMod val="20000"/>
                      <a:lumOff val="80000"/>
                      <a:alpha val="94000"/>
                    </a:schemeClr>
                  </a:glow>
                </a:effectLst>
              </a:rPr>
            </a:br>
            <a:r>
              <a:rPr lang="en-US" sz="5400" b="1" spc="50" dirty="0">
                <a:ln w="12700" cmpd="sng">
                  <a:solidFill>
                    <a:schemeClr val="accent6">
                      <a:satMod val="120000"/>
                      <a:shade val="80000"/>
                    </a:schemeClr>
                  </a:solidFill>
                  <a:prstDash val="solid"/>
                </a:ln>
                <a:solidFill>
                  <a:srgbClr val="8F45C7"/>
                </a:solidFill>
                <a:effectLst>
                  <a:glow rad="101600">
                    <a:schemeClr val="accent4">
                      <a:lumMod val="20000"/>
                      <a:lumOff val="80000"/>
                      <a:alpha val="94000"/>
                    </a:schemeClr>
                  </a:glow>
                </a:effectLst>
              </a:rPr>
              <a:t>the covenant “words” to </a:t>
            </a:r>
            <a:r>
              <a:rPr lang="en-US" sz="5400" b="1" spc="50" dirty="0" err="1">
                <a:ln w="12700" cmpd="sng">
                  <a:solidFill>
                    <a:schemeClr val="accent6">
                      <a:satMod val="120000"/>
                      <a:shade val="80000"/>
                    </a:schemeClr>
                  </a:solidFill>
                  <a:prstDash val="solid"/>
                </a:ln>
                <a:solidFill>
                  <a:srgbClr val="8F45C7"/>
                </a:solidFill>
                <a:effectLst>
                  <a:glow rad="101600">
                    <a:schemeClr val="accent4">
                      <a:lumMod val="20000"/>
                      <a:lumOff val="80000"/>
                      <a:alpha val="94000"/>
                    </a:schemeClr>
                  </a:glow>
                </a:effectLst>
              </a:rPr>
              <a:t>Mosheh</a:t>
            </a:r>
            <a:r>
              <a:rPr lang="en-US" sz="5400" b="1" spc="50" dirty="0">
                <a:ln w="12700" cmpd="sng">
                  <a:solidFill>
                    <a:schemeClr val="accent6">
                      <a:satMod val="120000"/>
                      <a:shade val="80000"/>
                    </a:schemeClr>
                  </a:solidFill>
                  <a:prstDash val="solid"/>
                </a:ln>
                <a:solidFill>
                  <a:srgbClr val="8F45C7"/>
                </a:solidFill>
                <a:effectLst>
                  <a:glow rad="101600">
                    <a:schemeClr val="accent4">
                      <a:lumMod val="20000"/>
                      <a:lumOff val="80000"/>
                      <a:alpha val="94000"/>
                    </a:schemeClr>
                  </a:glow>
                </a:effectLst>
              </a:rPr>
              <a:t> </a:t>
            </a:r>
            <a:r>
              <a:rPr lang="en-US" sz="3200" b="1" spc="50" dirty="0">
                <a:ln w="12700" cmpd="sng">
                  <a:solidFill>
                    <a:schemeClr val="accent6">
                      <a:satMod val="120000"/>
                      <a:shade val="80000"/>
                    </a:schemeClr>
                  </a:solidFill>
                  <a:prstDash val="solid"/>
                </a:ln>
                <a:solidFill>
                  <a:srgbClr val="8F45C7"/>
                </a:solidFill>
                <a:effectLst>
                  <a:glow rad="101600">
                    <a:schemeClr val="accent4">
                      <a:lumMod val="20000"/>
                      <a:lumOff val="80000"/>
                      <a:alpha val="94000"/>
                    </a:schemeClr>
                  </a:glow>
                </a:effectLst>
              </a:rPr>
              <a:t>[vs 22]</a:t>
            </a:r>
            <a:endParaRPr lang="en-US" sz="5400" b="1" spc="50" dirty="0">
              <a:ln w="12700" cmpd="sng">
                <a:solidFill>
                  <a:schemeClr val="accent6">
                    <a:satMod val="120000"/>
                    <a:shade val="80000"/>
                  </a:schemeClr>
                </a:solidFill>
                <a:prstDash val="solid"/>
              </a:ln>
              <a:solidFill>
                <a:srgbClr val="8F45C7"/>
              </a:solidFill>
              <a:effectLst>
                <a:glow rad="101600">
                  <a:schemeClr val="accent4">
                    <a:lumMod val="20000"/>
                    <a:lumOff val="80000"/>
                    <a:alpha val="94000"/>
                  </a:schemeClr>
                </a:glow>
              </a:effectLst>
            </a:endParaRPr>
          </a:p>
        </p:txBody>
      </p:sp>
      <p:pic>
        <p:nvPicPr>
          <p:cNvPr id="7" name="Picture 6">
            <a:extLst>
              <a:ext uri="{FF2B5EF4-FFF2-40B4-BE49-F238E27FC236}">
                <a16:creationId xmlns:a16="http://schemas.microsoft.com/office/drawing/2014/main" id="{6B671C16-509F-E07A-0A3D-B3F1B31062D3}"/>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8618527" y="4064759"/>
            <a:ext cx="3313599" cy="2681132"/>
          </a:xfrm>
          <a:prstGeom prst="rect">
            <a:avLst/>
          </a:prstGeom>
          <a:ln>
            <a:noFill/>
          </a:ln>
          <a:effectLst>
            <a:softEdge rad="112500"/>
          </a:effectLst>
        </p:spPr>
      </p:pic>
      <p:pic>
        <p:nvPicPr>
          <p:cNvPr id="9" name="Picture 8">
            <a:extLst>
              <a:ext uri="{FF2B5EF4-FFF2-40B4-BE49-F238E27FC236}">
                <a16:creationId xmlns:a16="http://schemas.microsoft.com/office/drawing/2014/main" id="{0E7C84CE-557B-F579-D58A-26832C8E300E}"/>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a:stretch/>
        </p:blipFill>
        <p:spPr>
          <a:xfrm>
            <a:off x="7235509" y="1741972"/>
            <a:ext cx="2743200" cy="2728060"/>
          </a:xfrm>
          <a:prstGeom prst="rect">
            <a:avLst/>
          </a:prstGeom>
          <a:ln>
            <a:noFill/>
          </a:ln>
          <a:effectLst>
            <a:softEdge rad="112500"/>
          </a:effectLst>
        </p:spPr>
      </p:pic>
    </p:spTree>
    <p:extLst>
      <p:ext uri="{BB962C8B-B14F-4D97-AF65-F5344CB8AC3E}">
        <p14:creationId xmlns:p14="http://schemas.microsoft.com/office/powerpoint/2010/main" val="3741239768"/>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10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barn(inVertical)">
                                      <p:cBhvr>
                                        <p:cTn id="12" dur="1000"/>
                                        <p:tgtEl>
                                          <p:spTgt spid="4">
                                            <p:txEl>
                                              <p:pRg st="2" end="2"/>
                                            </p:txEl>
                                          </p:spTgt>
                                        </p:tgtEl>
                                      </p:cBhvr>
                                    </p:animEffect>
                                  </p:childTnLst>
                                </p:cTn>
                              </p:par>
                            </p:childTnLst>
                          </p:cTn>
                        </p:par>
                        <p:par>
                          <p:cTn id="13" fill="hold">
                            <p:stCondLst>
                              <p:cond delay="1000"/>
                            </p:stCondLst>
                            <p:childTnLst>
                              <p:par>
                                <p:cTn id="14" presetID="53" presetClass="entr" presetSubtype="16" fill="hold" nodeType="afterEffect">
                                  <p:stCondLst>
                                    <p:cond delay="500"/>
                                  </p:stCondLst>
                                  <p:childTnLst>
                                    <p:set>
                                      <p:cBhvr>
                                        <p:cTn id="15" dur="1" fill="hold">
                                          <p:stCondLst>
                                            <p:cond delay="0"/>
                                          </p:stCondLst>
                                        </p:cTn>
                                        <p:tgtEl>
                                          <p:spTgt spid="9"/>
                                        </p:tgtEl>
                                        <p:attrNameLst>
                                          <p:attrName>style.visibility</p:attrName>
                                        </p:attrNameLst>
                                      </p:cBhvr>
                                      <p:to>
                                        <p:strVal val="visible"/>
                                      </p:to>
                                    </p:set>
                                    <p:anim calcmode="lin" valueType="num">
                                      <p:cBhvr>
                                        <p:cTn id="16" dur="1000" fill="hold"/>
                                        <p:tgtEl>
                                          <p:spTgt spid="9"/>
                                        </p:tgtEl>
                                        <p:attrNameLst>
                                          <p:attrName>ppt_w</p:attrName>
                                        </p:attrNameLst>
                                      </p:cBhvr>
                                      <p:tavLst>
                                        <p:tav tm="0">
                                          <p:val>
                                            <p:fltVal val="0"/>
                                          </p:val>
                                        </p:tav>
                                        <p:tav tm="100000">
                                          <p:val>
                                            <p:strVal val="#ppt_w"/>
                                          </p:val>
                                        </p:tav>
                                      </p:tavLst>
                                    </p:anim>
                                    <p:anim calcmode="lin" valueType="num">
                                      <p:cBhvr>
                                        <p:cTn id="17" dur="1000" fill="hold"/>
                                        <p:tgtEl>
                                          <p:spTgt spid="9"/>
                                        </p:tgtEl>
                                        <p:attrNameLst>
                                          <p:attrName>ppt_h</p:attrName>
                                        </p:attrNameLst>
                                      </p:cBhvr>
                                      <p:tavLst>
                                        <p:tav tm="0">
                                          <p:val>
                                            <p:fltVal val="0"/>
                                          </p:val>
                                        </p:tav>
                                        <p:tav tm="100000">
                                          <p:val>
                                            <p:strVal val="#ppt_h"/>
                                          </p:val>
                                        </p:tav>
                                      </p:tavLst>
                                    </p:anim>
                                    <p:animEffect transition="in" filter="fade">
                                      <p:cBhvr>
                                        <p:cTn id="18" dur="10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animEffect transition="in" filter="barn(inVertical)">
                                      <p:cBhvr>
                                        <p:cTn id="23" dur="1000"/>
                                        <p:tgtEl>
                                          <p:spTgt spid="4">
                                            <p:txEl>
                                              <p:pRg st="3" end="3"/>
                                            </p:txEl>
                                          </p:spTgt>
                                        </p:tgtEl>
                                      </p:cBhvr>
                                    </p:animEffect>
                                  </p:childTnLst>
                                </p:cTn>
                              </p:par>
                            </p:childTnLst>
                          </p:cTn>
                        </p:par>
                        <p:par>
                          <p:cTn id="24" fill="hold">
                            <p:stCondLst>
                              <p:cond delay="1000"/>
                            </p:stCondLst>
                            <p:childTnLst>
                              <p:par>
                                <p:cTn id="25" presetID="53" presetClass="entr" presetSubtype="16" fill="hold" nodeType="afterEffect">
                                  <p:stCondLst>
                                    <p:cond delay="500"/>
                                  </p:stCondLst>
                                  <p:childTnLst>
                                    <p:set>
                                      <p:cBhvr>
                                        <p:cTn id="26" dur="1" fill="hold">
                                          <p:stCondLst>
                                            <p:cond delay="0"/>
                                          </p:stCondLst>
                                        </p:cTn>
                                        <p:tgtEl>
                                          <p:spTgt spid="7"/>
                                        </p:tgtEl>
                                        <p:attrNameLst>
                                          <p:attrName>style.visibility</p:attrName>
                                        </p:attrNameLst>
                                      </p:cBhvr>
                                      <p:to>
                                        <p:strVal val="visible"/>
                                      </p:to>
                                    </p:set>
                                    <p:anim calcmode="lin" valueType="num">
                                      <p:cBhvr>
                                        <p:cTn id="27" dur="1000" fill="hold"/>
                                        <p:tgtEl>
                                          <p:spTgt spid="7"/>
                                        </p:tgtEl>
                                        <p:attrNameLst>
                                          <p:attrName>ppt_w</p:attrName>
                                        </p:attrNameLst>
                                      </p:cBhvr>
                                      <p:tavLst>
                                        <p:tav tm="0">
                                          <p:val>
                                            <p:fltVal val="0"/>
                                          </p:val>
                                        </p:tav>
                                        <p:tav tm="100000">
                                          <p:val>
                                            <p:strVal val="#ppt_w"/>
                                          </p:val>
                                        </p:tav>
                                      </p:tavLst>
                                    </p:anim>
                                    <p:anim calcmode="lin" valueType="num">
                                      <p:cBhvr>
                                        <p:cTn id="28" dur="1000" fill="hold"/>
                                        <p:tgtEl>
                                          <p:spTgt spid="7"/>
                                        </p:tgtEl>
                                        <p:attrNameLst>
                                          <p:attrName>ppt_h</p:attrName>
                                        </p:attrNameLst>
                                      </p:cBhvr>
                                      <p:tavLst>
                                        <p:tav tm="0">
                                          <p:val>
                                            <p:fltVal val="0"/>
                                          </p:val>
                                        </p:tav>
                                        <p:tav tm="100000">
                                          <p:val>
                                            <p:strVal val="#ppt_h"/>
                                          </p:val>
                                        </p:tav>
                                      </p:tavLst>
                                    </p:anim>
                                    <p:animEffect transition="in" filter="fade">
                                      <p:cBhvr>
                                        <p:cTn id="29" dur="1000"/>
                                        <p:tgtEl>
                                          <p:spTgt spid="7"/>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grpId="0" nodeType="clickEffect">
                                  <p:stCondLst>
                                    <p:cond delay="0"/>
                                  </p:stCondLst>
                                  <p:childTnLst>
                                    <p:set>
                                      <p:cBhvr>
                                        <p:cTn id="33" dur="1" fill="hold">
                                          <p:stCondLst>
                                            <p:cond delay="0"/>
                                          </p:stCondLst>
                                        </p:cTn>
                                        <p:tgtEl>
                                          <p:spTgt spid="4">
                                            <p:txEl>
                                              <p:pRg st="4" end="4"/>
                                            </p:txEl>
                                          </p:spTgt>
                                        </p:tgtEl>
                                        <p:attrNameLst>
                                          <p:attrName>style.visibility</p:attrName>
                                        </p:attrNameLst>
                                      </p:cBhvr>
                                      <p:to>
                                        <p:strVal val="visible"/>
                                      </p:to>
                                    </p:set>
                                    <p:animEffect transition="in" filter="barn(inVertical)">
                                      <p:cBhvr>
                                        <p:cTn id="34" dur="10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Content Placeholder 3"/>
          <p:cNvSpPr>
            <a:spLocks noGrp="1"/>
          </p:cNvSpPr>
          <p:nvPr>
            <p:ph sz="half" idx="1"/>
          </p:nvPr>
        </p:nvSpPr>
        <p:spPr>
          <a:xfrm>
            <a:off x="456839" y="3415057"/>
            <a:ext cx="5645089" cy="3267334"/>
          </a:xfrm>
          <a:noFill/>
          <a:ln w="60325" cmpd="tri">
            <a:noFill/>
          </a:ln>
          <a:scene3d>
            <a:camera prst="orthographicFront"/>
            <a:lightRig rig="threePt" dir="t"/>
          </a:scene3d>
          <a:sp3d>
            <a:bevelT w="165100" prst="coolSlant"/>
          </a:sp3d>
        </p:spPr>
        <p:txBody>
          <a:bodyPr>
            <a:noAutofit/>
          </a:bodyPr>
          <a:lstStyle/>
          <a:p>
            <a:pPr algn="ctr"/>
            <a:r>
              <a:rPr lang="en-US" sz="2800" dirty="0">
                <a:solidFill>
                  <a:srgbClr val="00B0F0"/>
                </a:solidFill>
                <a:effectLst>
                  <a:glow rad="127000">
                    <a:schemeClr val="bg1"/>
                  </a:glow>
                </a:effectLst>
              </a:rPr>
              <a:t>Exodus 21 - Judgments</a:t>
            </a:r>
          </a:p>
          <a:p>
            <a:pPr marL="0" indent="0">
              <a:buNone/>
            </a:pPr>
            <a:r>
              <a:rPr lang="en-US" sz="2800" b="1" dirty="0" err="1">
                <a:solidFill>
                  <a:schemeClr val="bg1"/>
                </a:solidFill>
              </a:rPr>
              <a:t>Vss</a:t>
            </a:r>
            <a:r>
              <a:rPr lang="en-US" sz="2800" b="1" dirty="0">
                <a:solidFill>
                  <a:schemeClr val="bg1"/>
                </a:solidFill>
              </a:rPr>
              <a:t> 1-11  Laws Concerning Servants</a:t>
            </a:r>
          </a:p>
          <a:p>
            <a:pPr marL="0" indent="0">
              <a:buNone/>
            </a:pPr>
            <a:r>
              <a:rPr lang="en-US" sz="2800" b="1" dirty="0" err="1">
                <a:solidFill>
                  <a:schemeClr val="bg1"/>
                </a:solidFill>
              </a:rPr>
              <a:t>Vss</a:t>
            </a:r>
            <a:r>
              <a:rPr lang="en-US" sz="2800" b="1" dirty="0">
                <a:solidFill>
                  <a:schemeClr val="bg1"/>
                </a:solidFill>
              </a:rPr>
              <a:t> 12-27  Laws Concerning Violence</a:t>
            </a:r>
          </a:p>
          <a:p>
            <a:pPr marL="0" indent="0">
              <a:buNone/>
            </a:pPr>
            <a:r>
              <a:rPr lang="en-US" sz="2800" b="1" dirty="0" err="1">
                <a:solidFill>
                  <a:schemeClr val="bg1"/>
                </a:solidFill>
              </a:rPr>
              <a:t>Vss</a:t>
            </a:r>
            <a:r>
              <a:rPr lang="en-US" sz="2800" b="1" dirty="0">
                <a:solidFill>
                  <a:schemeClr val="bg1"/>
                </a:solidFill>
              </a:rPr>
              <a:t> 28-35  Animal Control Laws</a:t>
            </a:r>
          </a:p>
          <a:p>
            <a:pPr algn="ctr"/>
            <a:r>
              <a:rPr lang="en-US" sz="2800" dirty="0">
                <a:solidFill>
                  <a:srgbClr val="00B0F0"/>
                </a:solidFill>
                <a:effectLst>
                  <a:glow rad="127000">
                    <a:schemeClr val="bg1"/>
                  </a:glow>
                </a:effectLst>
              </a:rPr>
              <a:t>Exodus 22 - Judgments</a:t>
            </a:r>
          </a:p>
          <a:p>
            <a:r>
              <a:rPr lang="en-US" sz="2800" dirty="0" err="1">
                <a:solidFill>
                  <a:schemeClr val="bg1"/>
                </a:solidFill>
              </a:rPr>
              <a:t>Vss</a:t>
            </a:r>
            <a:r>
              <a:rPr lang="en-US" sz="2800" dirty="0">
                <a:solidFill>
                  <a:schemeClr val="bg1"/>
                </a:solidFill>
              </a:rPr>
              <a:t> 1-15  Responsibility for Property </a:t>
            </a:r>
          </a:p>
          <a:p>
            <a:r>
              <a:rPr lang="en-US" sz="2800" dirty="0" err="1">
                <a:solidFill>
                  <a:schemeClr val="bg1"/>
                </a:solidFill>
              </a:rPr>
              <a:t>Vss</a:t>
            </a:r>
            <a:r>
              <a:rPr lang="en-US" sz="2800" dirty="0">
                <a:solidFill>
                  <a:schemeClr val="bg1"/>
                </a:solidFill>
              </a:rPr>
              <a:t> 16-31  Moral &amp; Ceremonial </a:t>
            </a:r>
            <a:br>
              <a:rPr lang="en-US" sz="2800" dirty="0">
                <a:solidFill>
                  <a:schemeClr val="bg1"/>
                </a:solidFill>
              </a:rPr>
            </a:br>
            <a:r>
              <a:rPr lang="en-US" sz="2800" dirty="0">
                <a:solidFill>
                  <a:schemeClr val="bg1"/>
                </a:solidFill>
              </a:rPr>
              <a:t>                        Principles </a:t>
            </a:r>
          </a:p>
        </p:txBody>
      </p:sp>
      <p:sp>
        <p:nvSpPr>
          <p:cNvPr id="5" name="Content Placeholder 5"/>
          <p:cNvSpPr>
            <a:spLocks noGrp="1"/>
          </p:cNvSpPr>
          <p:nvPr>
            <p:ph sz="half" idx="2"/>
          </p:nvPr>
        </p:nvSpPr>
        <p:spPr>
          <a:xfrm>
            <a:off x="6096000" y="2790825"/>
            <a:ext cx="5904655" cy="4067176"/>
          </a:xfrm>
          <a:ln>
            <a:noFill/>
          </a:ln>
        </p:spPr>
        <p:txBody>
          <a:bodyPr>
            <a:normAutofit/>
          </a:bodyPr>
          <a:lstStyle/>
          <a:p>
            <a:pPr marL="0" indent="0" algn="ctr">
              <a:buNone/>
            </a:pPr>
            <a:r>
              <a:rPr lang="en-US" b="1" dirty="0">
                <a:solidFill>
                  <a:srgbClr val="00B0F0"/>
                </a:solidFill>
                <a:effectLst>
                  <a:glow rad="127000">
                    <a:schemeClr val="bg1"/>
                  </a:glow>
                </a:effectLst>
              </a:rPr>
              <a:t>Exodus 23 - Judgments/Statutes</a:t>
            </a:r>
          </a:p>
          <a:p>
            <a:pPr marL="0" indent="0">
              <a:buNone/>
            </a:pPr>
            <a:r>
              <a:rPr lang="en-US" b="1" dirty="0" err="1">
                <a:solidFill>
                  <a:schemeClr val="bg1"/>
                </a:solidFill>
              </a:rPr>
              <a:t>Vss</a:t>
            </a:r>
            <a:r>
              <a:rPr lang="en-US" b="1" dirty="0">
                <a:solidFill>
                  <a:schemeClr val="bg1"/>
                </a:solidFill>
              </a:rPr>
              <a:t> 1-9  Justice for All</a:t>
            </a:r>
          </a:p>
          <a:p>
            <a:pPr marL="0" indent="0">
              <a:buNone/>
            </a:pPr>
            <a:r>
              <a:rPr lang="en-US" b="1" dirty="0" err="1">
                <a:solidFill>
                  <a:srgbClr val="00FFFF"/>
                </a:solidFill>
              </a:rPr>
              <a:t>Vss</a:t>
            </a:r>
            <a:r>
              <a:rPr lang="en-US" b="1" dirty="0">
                <a:solidFill>
                  <a:srgbClr val="00FFFF"/>
                </a:solidFill>
              </a:rPr>
              <a:t> 10-13  Law of the Sabbaths**</a:t>
            </a:r>
          </a:p>
          <a:p>
            <a:pPr marL="0" indent="0">
              <a:buNone/>
            </a:pPr>
            <a:r>
              <a:rPr lang="en-US" b="1" dirty="0" err="1">
                <a:solidFill>
                  <a:srgbClr val="00FFFF"/>
                </a:solidFill>
              </a:rPr>
              <a:t>Vss</a:t>
            </a:r>
            <a:r>
              <a:rPr lang="en-US" b="1" dirty="0">
                <a:solidFill>
                  <a:srgbClr val="00FFFF"/>
                </a:solidFill>
              </a:rPr>
              <a:t> 14-19  Three Annual Feasts, </a:t>
            </a:r>
            <a:r>
              <a:rPr lang="en-US" b="1" dirty="0">
                <a:solidFill>
                  <a:schemeClr val="bg1"/>
                </a:solidFill>
              </a:rPr>
              <a:t>Etc.**</a:t>
            </a:r>
          </a:p>
          <a:p>
            <a:pPr marL="0" indent="0">
              <a:buNone/>
            </a:pPr>
            <a:r>
              <a:rPr lang="en-US" b="1" dirty="0" err="1">
                <a:solidFill>
                  <a:schemeClr val="bg1"/>
                </a:solidFill>
              </a:rPr>
              <a:t>Vss</a:t>
            </a:r>
            <a:r>
              <a:rPr lang="en-US" b="1" dirty="0">
                <a:solidFill>
                  <a:schemeClr val="bg1"/>
                </a:solidFill>
              </a:rPr>
              <a:t> 20-31  Conquest Regulations**</a:t>
            </a:r>
          </a:p>
          <a:p>
            <a:pPr marL="1028700" lvl="1" indent="-571500">
              <a:buFont typeface="+mj-lt"/>
              <a:buAutoNum type="romanLcPeriod"/>
            </a:pPr>
            <a:r>
              <a:rPr lang="en-US" b="1" dirty="0">
                <a:solidFill>
                  <a:schemeClr val="accent2">
                    <a:lumMod val="20000"/>
                    <a:lumOff val="80000"/>
                  </a:schemeClr>
                </a:solidFill>
              </a:rPr>
              <a:t>6 National Directives</a:t>
            </a:r>
          </a:p>
          <a:p>
            <a:pPr marL="1028700" lvl="1" indent="-571500">
              <a:buFont typeface="+mj-lt"/>
              <a:buAutoNum type="romanLcPeriod"/>
            </a:pPr>
            <a:r>
              <a:rPr lang="en-US" b="1" dirty="0">
                <a:solidFill>
                  <a:schemeClr val="accent2">
                    <a:lumMod val="20000"/>
                    <a:lumOff val="80000"/>
                  </a:schemeClr>
                </a:solidFill>
              </a:rPr>
              <a:t>12 National Blessings</a:t>
            </a:r>
          </a:p>
          <a:p>
            <a:pPr marL="0" indent="0">
              <a:buNone/>
            </a:pPr>
            <a:r>
              <a:rPr lang="en-US" b="1" dirty="0" err="1">
                <a:solidFill>
                  <a:schemeClr val="bg1"/>
                </a:solidFill>
              </a:rPr>
              <a:t>Vss</a:t>
            </a:r>
            <a:r>
              <a:rPr lang="en-US" b="1" dirty="0">
                <a:solidFill>
                  <a:schemeClr val="bg1"/>
                </a:solidFill>
              </a:rPr>
              <a:t> 32-33  Two National Warnings**</a:t>
            </a:r>
            <a:endParaRPr lang="en-US" b="1" dirty="0">
              <a:solidFill>
                <a:srgbClr val="FFFF00"/>
              </a:solidFill>
            </a:endParaRPr>
          </a:p>
        </p:txBody>
      </p:sp>
      <p:sp>
        <p:nvSpPr>
          <p:cNvPr id="6" name="Slide Number Placeholder 4"/>
          <p:cNvSpPr>
            <a:spLocks noGrp="1"/>
          </p:cNvSpPr>
          <p:nvPr>
            <p:ph type="sldNum" sz="quarter" idx="12"/>
          </p:nvPr>
        </p:nvSpPr>
        <p:spPr>
          <a:xfrm>
            <a:off x="9445014" y="6380766"/>
            <a:ext cx="2743200" cy="365125"/>
          </a:xfrm>
        </p:spPr>
        <p:txBody>
          <a:bodyPr/>
          <a:lstStyle/>
          <a:p>
            <a:fld id="{DA64F31B-23FA-4075-AF7D-6228CFD12F03}" type="slidenum">
              <a:rPr lang="en-US" smtClean="0">
                <a:solidFill>
                  <a:schemeClr val="accent2">
                    <a:lumMod val="60000"/>
                    <a:lumOff val="40000"/>
                  </a:schemeClr>
                </a:solidFill>
              </a:rPr>
              <a:t>65</a:t>
            </a:fld>
            <a:endParaRPr lang="en-US" dirty="0">
              <a:solidFill>
                <a:schemeClr val="accent2">
                  <a:lumMod val="60000"/>
                  <a:lumOff val="40000"/>
                </a:schemeClr>
              </a:solidFill>
            </a:endParaRPr>
          </a:p>
        </p:txBody>
      </p:sp>
      <p:sp>
        <p:nvSpPr>
          <p:cNvPr id="8" name="Subtitle 2"/>
          <p:cNvSpPr txBox="1">
            <a:spLocks/>
          </p:cNvSpPr>
          <p:nvPr/>
        </p:nvSpPr>
        <p:spPr>
          <a:xfrm>
            <a:off x="555114" y="74984"/>
            <a:ext cx="11228312" cy="1625824"/>
          </a:xfrm>
          <a:prstGeom prst="homePlate">
            <a:avLst>
              <a:gd name="adj" fmla="val 18681"/>
            </a:avLst>
          </a:prstGeom>
          <a:blipFill dpi="0" rotWithShape="1">
            <a:blip r:embed="rId3">
              <a:extLst>
                <a:ext uri="{28A0092B-C50C-407E-A947-70E740481C1C}">
                  <a14:useLocalDpi xmlns:a14="http://schemas.microsoft.com/office/drawing/2010/main"/>
                </a:ext>
              </a:extLst>
            </a:blip>
            <a:srcRect/>
            <a:stretch>
              <a:fillRect/>
            </a:stretch>
          </a:blipFill>
          <a:ln w="57150">
            <a:solidFill>
              <a:srgbClr val="FF00FF"/>
            </a:solidFill>
          </a:ln>
          <a:scene3d>
            <a:camera prst="orthographicFront"/>
            <a:lightRig rig="threePt" dir="t"/>
          </a:scene3d>
          <a:sp3d>
            <a:bevelT w="165100" prst="coolSlant"/>
          </a:sp3d>
        </p:spPr>
        <p:txBody>
          <a:bodyPr vert="horz" lIns="91440" tIns="45720" rIns="91440" bIns="45720" rtlCol="0" anchor="ctr">
            <a:noAutofit/>
            <a:sp3d extrusionH="57150">
              <a:bevelT w="38100" h="38100" prst="convex"/>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4400" b="1" spc="50" dirty="0">
                <a:ln w="12700" cmpd="sng">
                  <a:solidFill>
                    <a:schemeClr val="accent6">
                      <a:satMod val="120000"/>
                      <a:shade val="80000"/>
                    </a:schemeClr>
                  </a:solidFill>
                  <a:prstDash val="solid"/>
                </a:ln>
                <a:solidFill>
                  <a:srgbClr val="8F45C7"/>
                </a:solidFill>
                <a:effectLst>
                  <a:glow rad="101600">
                    <a:schemeClr val="accent4">
                      <a:lumMod val="20000"/>
                      <a:lumOff val="80000"/>
                      <a:alpha val="94000"/>
                    </a:schemeClr>
                  </a:glow>
                </a:effectLst>
              </a:rPr>
              <a:t>Yahuah continues speaking Judgments &amp; Statutes of the Covenant “words” to </a:t>
            </a:r>
            <a:r>
              <a:rPr lang="en-US" sz="4400" b="1" spc="50" dirty="0" err="1">
                <a:ln w="12700" cmpd="sng">
                  <a:solidFill>
                    <a:schemeClr val="accent6">
                      <a:satMod val="120000"/>
                      <a:shade val="80000"/>
                    </a:schemeClr>
                  </a:solidFill>
                  <a:prstDash val="solid"/>
                </a:ln>
                <a:solidFill>
                  <a:srgbClr val="8F45C7"/>
                </a:solidFill>
                <a:effectLst>
                  <a:glow rad="101600">
                    <a:schemeClr val="accent4">
                      <a:lumMod val="20000"/>
                      <a:lumOff val="80000"/>
                      <a:alpha val="94000"/>
                    </a:schemeClr>
                  </a:glow>
                </a:effectLst>
              </a:rPr>
              <a:t>Mosheh</a:t>
            </a:r>
            <a:endParaRPr lang="en-US" sz="4400" b="1" spc="50" dirty="0">
              <a:ln w="12700" cmpd="sng">
                <a:solidFill>
                  <a:schemeClr val="accent6">
                    <a:satMod val="120000"/>
                    <a:shade val="80000"/>
                  </a:schemeClr>
                </a:solidFill>
                <a:prstDash val="solid"/>
              </a:ln>
              <a:solidFill>
                <a:srgbClr val="8F45C7"/>
              </a:solidFill>
              <a:effectLst>
                <a:glow rad="101600">
                  <a:schemeClr val="accent4">
                    <a:lumMod val="20000"/>
                    <a:lumOff val="80000"/>
                    <a:alpha val="94000"/>
                  </a:schemeClr>
                </a:glow>
              </a:effectLst>
            </a:endParaRPr>
          </a:p>
        </p:txBody>
      </p:sp>
      <p:sp>
        <p:nvSpPr>
          <p:cNvPr id="12" name="Content Placeholder 3"/>
          <p:cNvSpPr txBox="1">
            <a:spLocks/>
          </p:cNvSpPr>
          <p:nvPr/>
        </p:nvSpPr>
        <p:spPr>
          <a:xfrm>
            <a:off x="3279383" y="1854685"/>
            <a:ext cx="5365184" cy="782262"/>
          </a:xfrm>
          <a:prstGeom prst="rect">
            <a:avLst/>
          </a:prstGeom>
          <a:gradFill flip="none" rotWithShape="1">
            <a:gsLst>
              <a:gs pos="0">
                <a:srgbClr val="FFFF00"/>
              </a:gs>
              <a:gs pos="76000">
                <a:srgbClr val="7EB7D7"/>
              </a:gs>
              <a:gs pos="35000">
                <a:srgbClr val="FDE2E2"/>
              </a:gs>
              <a:gs pos="47000">
                <a:srgbClr val="FDE2E2">
                  <a:lumMod val="92000"/>
                </a:srgbClr>
              </a:gs>
              <a:gs pos="99000">
                <a:srgbClr val="00B0F0"/>
              </a:gs>
            </a:gsLst>
            <a:lin ang="2700000" scaled="1"/>
            <a:tileRect/>
          </a:gradFill>
          <a:ln w="60325" cmpd="tri">
            <a:solidFill>
              <a:srgbClr val="0070C0"/>
            </a:solidFill>
          </a:ln>
          <a:scene3d>
            <a:camera prst="orthographicFront"/>
            <a:lightRig rig="threePt" dir="t"/>
          </a:scene3d>
          <a:sp3d>
            <a:bevelT w="165100" prst="coolSlant"/>
          </a:sp3d>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dirty="0"/>
              <a:t>Exo 21 to Exo 23:33 contain the </a:t>
            </a:r>
            <a:r>
              <a:rPr lang="en-US" sz="2400" b="1" u="sng" dirty="0"/>
              <a:t>rest</a:t>
            </a:r>
            <a:br>
              <a:rPr lang="en-US" sz="2400" dirty="0"/>
            </a:br>
            <a:r>
              <a:rPr lang="en-US" sz="2400" dirty="0"/>
              <a:t> of the “</a:t>
            </a:r>
            <a:r>
              <a:rPr lang="en-US" sz="2400" b="1" u="sng" dirty="0">
                <a:ln>
                  <a:solidFill>
                    <a:srgbClr val="002060"/>
                  </a:solidFill>
                </a:ln>
                <a:solidFill>
                  <a:srgbClr val="0070C0"/>
                </a:solidFill>
              </a:rPr>
              <a:t>Words</a:t>
            </a:r>
            <a:r>
              <a:rPr lang="en-US" sz="2400" dirty="0"/>
              <a:t>” of the “</a:t>
            </a:r>
            <a:r>
              <a:rPr lang="en-US" sz="2400" b="1" u="sng" dirty="0">
                <a:ln>
                  <a:solidFill>
                    <a:srgbClr val="002060"/>
                  </a:solidFill>
                </a:ln>
                <a:solidFill>
                  <a:srgbClr val="0070C0"/>
                </a:solidFill>
              </a:rPr>
              <a:t>Covenant</a:t>
            </a:r>
            <a:r>
              <a:rPr lang="en-US" sz="2400" b="1" dirty="0">
                <a:ln>
                  <a:solidFill>
                    <a:srgbClr val="002060"/>
                  </a:solidFill>
                </a:ln>
                <a:solidFill>
                  <a:srgbClr val="0070C0"/>
                </a:solidFill>
              </a:rPr>
              <a:t>.</a:t>
            </a:r>
            <a:r>
              <a:rPr lang="en-US" sz="2400" dirty="0"/>
              <a:t>”</a:t>
            </a:r>
            <a:endParaRPr lang="en-US" sz="2400" b="1" dirty="0">
              <a:solidFill>
                <a:schemeClr val="accent2">
                  <a:lumMod val="75000"/>
                </a:schemeClr>
              </a:solidFill>
            </a:endParaRPr>
          </a:p>
        </p:txBody>
      </p:sp>
    </p:spTree>
    <p:extLst>
      <p:ext uri="{BB962C8B-B14F-4D97-AF65-F5344CB8AC3E}">
        <p14:creationId xmlns:p14="http://schemas.microsoft.com/office/powerpoint/2010/main" val="1816883174"/>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1000"/>
                                        <p:tgtEl>
                                          <p:spTgt spid="4">
                                            <p:txEl>
                                              <p:pRg st="1" end="1"/>
                                            </p:txEl>
                                          </p:spTgt>
                                        </p:tgtEl>
                                      </p:cBhvr>
                                    </p:animEffect>
                                  </p:childTnLst>
                                </p:cTn>
                              </p:par>
                            </p:childTnLst>
                          </p:cTn>
                        </p:par>
                        <p:par>
                          <p:cTn id="8" fill="hold">
                            <p:stCondLst>
                              <p:cond delay="1000"/>
                            </p:stCondLst>
                            <p:childTnLst>
                              <p:par>
                                <p:cTn id="9" presetID="16" presetClass="entr" presetSubtype="21" fill="hold" grpId="0" nodeType="afterEffect">
                                  <p:stCondLst>
                                    <p:cond delay="1000"/>
                                  </p:stCondLst>
                                  <p:childTnLst>
                                    <p:set>
                                      <p:cBhvr>
                                        <p:cTn id="10" dur="1" fill="hold">
                                          <p:stCondLst>
                                            <p:cond delay="0"/>
                                          </p:stCondLst>
                                        </p:cTn>
                                        <p:tgtEl>
                                          <p:spTgt spid="4">
                                            <p:txEl>
                                              <p:pRg st="2" end="2"/>
                                            </p:txEl>
                                          </p:spTgt>
                                        </p:tgtEl>
                                        <p:attrNameLst>
                                          <p:attrName>style.visibility</p:attrName>
                                        </p:attrNameLst>
                                      </p:cBhvr>
                                      <p:to>
                                        <p:strVal val="visible"/>
                                      </p:to>
                                    </p:set>
                                    <p:animEffect transition="in" filter="barn(inVertical)">
                                      <p:cBhvr>
                                        <p:cTn id="11" dur="1000"/>
                                        <p:tgtEl>
                                          <p:spTgt spid="4">
                                            <p:txEl>
                                              <p:pRg st="2" end="2"/>
                                            </p:txEl>
                                          </p:spTgt>
                                        </p:tgtEl>
                                      </p:cBhvr>
                                    </p:animEffect>
                                  </p:childTnLst>
                                </p:cTn>
                              </p:par>
                            </p:childTnLst>
                          </p:cTn>
                        </p:par>
                        <p:par>
                          <p:cTn id="12" fill="hold">
                            <p:stCondLst>
                              <p:cond delay="3000"/>
                            </p:stCondLst>
                            <p:childTnLst>
                              <p:par>
                                <p:cTn id="13" presetID="16" presetClass="entr" presetSubtype="21" fill="hold" grpId="0" nodeType="afterEffect">
                                  <p:stCondLst>
                                    <p:cond delay="1000"/>
                                  </p:stCondLst>
                                  <p:childTnLst>
                                    <p:set>
                                      <p:cBhvr>
                                        <p:cTn id="14" dur="1" fill="hold">
                                          <p:stCondLst>
                                            <p:cond delay="0"/>
                                          </p:stCondLst>
                                        </p:cTn>
                                        <p:tgtEl>
                                          <p:spTgt spid="4">
                                            <p:txEl>
                                              <p:pRg st="3" end="3"/>
                                            </p:txEl>
                                          </p:spTgt>
                                        </p:tgtEl>
                                        <p:attrNameLst>
                                          <p:attrName>style.visibility</p:attrName>
                                        </p:attrNameLst>
                                      </p:cBhvr>
                                      <p:to>
                                        <p:strVal val="visible"/>
                                      </p:to>
                                    </p:set>
                                    <p:animEffect transition="in" filter="barn(inVertical)">
                                      <p:cBhvr>
                                        <p:cTn id="15" dur="1000"/>
                                        <p:tgtEl>
                                          <p:spTgt spid="4">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4">
                                            <p:txEl>
                                              <p:pRg st="5" end="5"/>
                                            </p:txEl>
                                          </p:spTgt>
                                        </p:tgtEl>
                                        <p:attrNameLst>
                                          <p:attrName>style.visibility</p:attrName>
                                        </p:attrNameLst>
                                      </p:cBhvr>
                                      <p:to>
                                        <p:strVal val="visible"/>
                                      </p:to>
                                    </p:set>
                                    <p:animEffect transition="in" filter="barn(inVertical)">
                                      <p:cBhvr>
                                        <p:cTn id="20" dur="1000"/>
                                        <p:tgtEl>
                                          <p:spTgt spid="4">
                                            <p:txEl>
                                              <p:pRg st="5" end="5"/>
                                            </p:txEl>
                                          </p:spTgt>
                                        </p:tgtEl>
                                      </p:cBhvr>
                                    </p:animEffect>
                                  </p:childTnLst>
                                </p:cTn>
                              </p:par>
                            </p:childTnLst>
                          </p:cTn>
                        </p:par>
                        <p:par>
                          <p:cTn id="21" fill="hold">
                            <p:stCondLst>
                              <p:cond delay="1000"/>
                            </p:stCondLst>
                            <p:childTnLst>
                              <p:par>
                                <p:cTn id="22" presetID="16" presetClass="entr" presetSubtype="21" fill="hold" grpId="0" nodeType="afterEffect">
                                  <p:stCondLst>
                                    <p:cond delay="1000"/>
                                  </p:stCondLst>
                                  <p:childTnLst>
                                    <p:set>
                                      <p:cBhvr>
                                        <p:cTn id="23" dur="1" fill="hold">
                                          <p:stCondLst>
                                            <p:cond delay="0"/>
                                          </p:stCondLst>
                                        </p:cTn>
                                        <p:tgtEl>
                                          <p:spTgt spid="4">
                                            <p:txEl>
                                              <p:pRg st="6" end="6"/>
                                            </p:txEl>
                                          </p:spTgt>
                                        </p:tgtEl>
                                        <p:attrNameLst>
                                          <p:attrName>style.visibility</p:attrName>
                                        </p:attrNameLst>
                                      </p:cBhvr>
                                      <p:to>
                                        <p:strVal val="visible"/>
                                      </p:to>
                                    </p:set>
                                    <p:animEffect transition="in" filter="barn(inVertical)">
                                      <p:cBhvr>
                                        <p:cTn id="24" dur="1000"/>
                                        <p:tgtEl>
                                          <p:spTgt spid="4">
                                            <p:txEl>
                                              <p:pRg st="6" end="6"/>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1000"/>
                                  </p:stCondLst>
                                  <p:childTnLst>
                                    <p:set>
                                      <p:cBhvr>
                                        <p:cTn id="28" dur="1" fill="hold">
                                          <p:stCondLst>
                                            <p:cond delay="0"/>
                                          </p:stCondLst>
                                        </p:cTn>
                                        <p:tgtEl>
                                          <p:spTgt spid="5">
                                            <p:txEl>
                                              <p:pRg st="1" end="1"/>
                                            </p:txEl>
                                          </p:spTgt>
                                        </p:tgtEl>
                                        <p:attrNameLst>
                                          <p:attrName>style.visibility</p:attrName>
                                        </p:attrNameLst>
                                      </p:cBhvr>
                                      <p:to>
                                        <p:strVal val="visible"/>
                                      </p:to>
                                    </p:set>
                                    <p:animEffect transition="in" filter="wipe(left)">
                                      <p:cBhvr>
                                        <p:cTn id="29" dur="1000"/>
                                        <p:tgtEl>
                                          <p:spTgt spid="5">
                                            <p:txEl>
                                              <p:pRg st="1" end="1"/>
                                            </p:txEl>
                                          </p:spTgt>
                                        </p:tgtEl>
                                      </p:cBhvr>
                                    </p:animEffect>
                                  </p:childTnLst>
                                </p:cTn>
                              </p:par>
                            </p:childTnLst>
                          </p:cTn>
                        </p:par>
                        <p:par>
                          <p:cTn id="30" fill="hold">
                            <p:stCondLst>
                              <p:cond delay="2000"/>
                            </p:stCondLst>
                            <p:childTnLst>
                              <p:par>
                                <p:cTn id="31" presetID="22" presetClass="entr" presetSubtype="8" fill="hold" nodeType="afterEffect">
                                  <p:stCondLst>
                                    <p:cond delay="1000"/>
                                  </p:stCondLst>
                                  <p:childTnLst>
                                    <p:set>
                                      <p:cBhvr>
                                        <p:cTn id="32" dur="1" fill="hold">
                                          <p:stCondLst>
                                            <p:cond delay="0"/>
                                          </p:stCondLst>
                                        </p:cTn>
                                        <p:tgtEl>
                                          <p:spTgt spid="5">
                                            <p:txEl>
                                              <p:pRg st="2" end="2"/>
                                            </p:txEl>
                                          </p:spTgt>
                                        </p:tgtEl>
                                        <p:attrNameLst>
                                          <p:attrName>style.visibility</p:attrName>
                                        </p:attrNameLst>
                                      </p:cBhvr>
                                      <p:to>
                                        <p:strVal val="visible"/>
                                      </p:to>
                                    </p:set>
                                    <p:animEffect transition="in" filter="wipe(left)">
                                      <p:cBhvr>
                                        <p:cTn id="33" dur="1000"/>
                                        <p:tgtEl>
                                          <p:spTgt spid="5">
                                            <p:txEl>
                                              <p:pRg st="2" end="2"/>
                                            </p:txEl>
                                          </p:spTgt>
                                        </p:tgtEl>
                                      </p:cBhvr>
                                    </p:animEffect>
                                  </p:childTnLst>
                                </p:cTn>
                              </p:par>
                            </p:childTnLst>
                          </p:cTn>
                        </p:par>
                        <p:par>
                          <p:cTn id="34" fill="hold">
                            <p:stCondLst>
                              <p:cond delay="4000"/>
                            </p:stCondLst>
                            <p:childTnLst>
                              <p:par>
                                <p:cTn id="35" presetID="22" presetClass="entr" presetSubtype="8" fill="hold" nodeType="afterEffect">
                                  <p:stCondLst>
                                    <p:cond delay="1000"/>
                                  </p:stCondLst>
                                  <p:childTnLst>
                                    <p:set>
                                      <p:cBhvr>
                                        <p:cTn id="36" dur="1" fill="hold">
                                          <p:stCondLst>
                                            <p:cond delay="0"/>
                                          </p:stCondLst>
                                        </p:cTn>
                                        <p:tgtEl>
                                          <p:spTgt spid="5">
                                            <p:txEl>
                                              <p:pRg st="3" end="3"/>
                                            </p:txEl>
                                          </p:spTgt>
                                        </p:tgtEl>
                                        <p:attrNameLst>
                                          <p:attrName>style.visibility</p:attrName>
                                        </p:attrNameLst>
                                      </p:cBhvr>
                                      <p:to>
                                        <p:strVal val="visible"/>
                                      </p:to>
                                    </p:set>
                                    <p:animEffect transition="in" filter="wipe(left)">
                                      <p:cBhvr>
                                        <p:cTn id="37" dur="1000"/>
                                        <p:tgtEl>
                                          <p:spTgt spid="5">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1000"/>
                                  </p:stCondLst>
                                  <p:childTnLst>
                                    <p:set>
                                      <p:cBhvr>
                                        <p:cTn id="41" dur="1" fill="hold">
                                          <p:stCondLst>
                                            <p:cond delay="0"/>
                                          </p:stCondLst>
                                        </p:cTn>
                                        <p:tgtEl>
                                          <p:spTgt spid="5">
                                            <p:txEl>
                                              <p:pRg st="4" end="4"/>
                                            </p:txEl>
                                          </p:spTgt>
                                        </p:tgtEl>
                                        <p:attrNameLst>
                                          <p:attrName>style.visibility</p:attrName>
                                        </p:attrNameLst>
                                      </p:cBhvr>
                                      <p:to>
                                        <p:strVal val="visible"/>
                                      </p:to>
                                    </p:set>
                                    <p:animEffect transition="in" filter="wipe(left)">
                                      <p:cBhvr>
                                        <p:cTn id="42" dur="1000"/>
                                        <p:tgtEl>
                                          <p:spTgt spid="5">
                                            <p:txEl>
                                              <p:pRg st="4" end="4"/>
                                            </p:txEl>
                                          </p:spTgt>
                                        </p:tgtEl>
                                      </p:cBhvr>
                                    </p:animEffect>
                                  </p:childTnLst>
                                </p:cTn>
                              </p:par>
                            </p:childTnLst>
                          </p:cTn>
                        </p:par>
                        <p:par>
                          <p:cTn id="43" fill="hold">
                            <p:stCondLst>
                              <p:cond delay="2000"/>
                            </p:stCondLst>
                            <p:childTnLst>
                              <p:par>
                                <p:cTn id="44" presetID="22" presetClass="entr" presetSubtype="8" fill="hold" nodeType="afterEffect">
                                  <p:stCondLst>
                                    <p:cond delay="1000"/>
                                  </p:stCondLst>
                                  <p:childTnLst>
                                    <p:set>
                                      <p:cBhvr>
                                        <p:cTn id="45" dur="1" fill="hold">
                                          <p:stCondLst>
                                            <p:cond delay="0"/>
                                          </p:stCondLst>
                                        </p:cTn>
                                        <p:tgtEl>
                                          <p:spTgt spid="5">
                                            <p:txEl>
                                              <p:pRg st="5" end="5"/>
                                            </p:txEl>
                                          </p:spTgt>
                                        </p:tgtEl>
                                        <p:attrNameLst>
                                          <p:attrName>style.visibility</p:attrName>
                                        </p:attrNameLst>
                                      </p:cBhvr>
                                      <p:to>
                                        <p:strVal val="visible"/>
                                      </p:to>
                                    </p:set>
                                    <p:animEffect transition="in" filter="wipe(left)">
                                      <p:cBhvr>
                                        <p:cTn id="46" dur="1000"/>
                                        <p:tgtEl>
                                          <p:spTgt spid="5">
                                            <p:txEl>
                                              <p:pRg st="5" end="5"/>
                                            </p:txEl>
                                          </p:spTgt>
                                        </p:tgtEl>
                                      </p:cBhvr>
                                    </p:animEffect>
                                  </p:childTnLst>
                                </p:cTn>
                              </p:par>
                            </p:childTnLst>
                          </p:cTn>
                        </p:par>
                        <p:par>
                          <p:cTn id="47" fill="hold">
                            <p:stCondLst>
                              <p:cond delay="4000"/>
                            </p:stCondLst>
                            <p:childTnLst>
                              <p:par>
                                <p:cTn id="48" presetID="22" presetClass="entr" presetSubtype="8" fill="hold" nodeType="afterEffect">
                                  <p:stCondLst>
                                    <p:cond delay="1000"/>
                                  </p:stCondLst>
                                  <p:childTnLst>
                                    <p:set>
                                      <p:cBhvr>
                                        <p:cTn id="49" dur="1" fill="hold">
                                          <p:stCondLst>
                                            <p:cond delay="0"/>
                                          </p:stCondLst>
                                        </p:cTn>
                                        <p:tgtEl>
                                          <p:spTgt spid="5">
                                            <p:txEl>
                                              <p:pRg st="6" end="6"/>
                                            </p:txEl>
                                          </p:spTgt>
                                        </p:tgtEl>
                                        <p:attrNameLst>
                                          <p:attrName>style.visibility</p:attrName>
                                        </p:attrNameLst>
                                      </p:cBhvr>
                                      <p:to>
                                        <p:strVal val="visible"/>
                                      </p:to>
                                    </p:set>
                                    <p:animEffect transition="in" filter="wipe(left)">
                                      <p:cBhvr>
                                        <p:cTn id="50" dur="1000"/>
                                        <p:tgtEl>
                                          <p:spTgt spid="5">
                                            <p:txEl>
                                              <p:pRg st="6" end="6"/>
                                            </p:txEl>
                                          </p:spTgt>
                                        </p:tgtEl>
                                      </p:cBhvr>
                                    </p:animEffect>
                                  </p:childTnLst>
                                </p:cTn>
                              </p:par>
                            </p:childTnLst>
                          </p:cTn>
                        </p:par>
                        <p:par>
                          <p:cTn id="51" fill="hold">
                            <p:stCondLst>
                              <p:cond delay="6000"/>
                            </p:stCondLst>
                            <p:childTnLst>
                              <p:par>
                                <p:cTn id="52" presetID="22" presetClass="entr" presetSubtype="8" fill="hold" nodeType="afterEffect">
                                  <p:stCondLst>
                                    <p:cond delay="1000"/>
                                  </p:stCondLst>
                                  <p:childTnLst>
                                    <p:set>
                                      <p:cBhvr>
                                        <p:cTn id="53" dur="1" fill="hold">
                                          <p:stCondLst>
                                            <p:cond delay="0"/>
                                          </p:stCondLst>
                                        </p:cTn>
                                        <p:tgtEl>
                                          <p:spTgt spid="5">
                                            <p:txEl>
                                              <p:pRg st="7" end="7"/>
                                            </p:txEl>
                                          </p:spTgt>
                                        </p:tgtEl>
                                        <p:attrNameLst>
                                          <p:attrName>style.visibility</p:attrName>
                                        </p:attrNameLst>
                                      </p:cBhvr>
                                      <p:to>
                                        <p:strVal val="visible"/>
                                      </p:to>
                                    </p:set>
                                    <p:animEffect transition="in" filter="wipe(left)">
                                      <p:cBhvr>
                                        <p:cTn id="54" dur="10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66.xml><?xml version="1.0" encoding="utf-8"?>
<p:sld xmlns:a="http://schemas.openxmlformats.org/drawingml/2006/main" xmlns:r="http://schemas.openxmlformats.org/officeDocument/2006/relationships" xmlns:p="http://schemas.openxmlformats.org/presentationml/2006/main">
  <p:cSld>
    <p:bg>
      <p:bgPr>
        <a:blipFill>
          <a:blip r:embed="rId2">
            <a:extLst>
              <a:ext uri="{BEBA8EAE-BF5A-486C-A8C5-ECC9F3942E4B}">
                <a14:imgProps xmlns:a14="http://schemas.microsoft.com/office/drawing/2010/main">
                  <a14:imgLayer r:embed="rId3">
                    <a14:imgEffect>
                      <a14:artisticCrisscrossEtching/>
                    </a14:imgEffect>
                  </a14:imgLayer>
                </a14:imgProps>
              </a:ext>
            </a:extLst>
          </a:blip>
          <a:tile tx="0" ty="0" sx="100000" sy="100000" flip="none" algn="tl"/>
        </a:blipFill>
        <a:effectLst/>
      </p:bgPr>
    </p:bg>
    <p:spTree>
      <p:nvGrpSpPr>
        <p:cNvPr id="1" name=""/>
        <p:cNvGrpSpPr/>
        <p:nvPr/>
      </p:nvGrpSpPr>
      <p:grpSpPr>
        <a:xfrm>
          <a:off x="0" y="0"/>
          <a:ext cx="0" cy="0"/>
          <a:chOff x="0" y="0"/>
          <a:chExt cx="0" cy="0"/>
        </a:xfrm>
      </p:grpSpPr>
      <p:sp>
        <p:nvSpPr>
          <p:cNvPr id="20" name="Slide Number Placeholder 1"/>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85F3E72-97D8-4E0E-8DB2-A67F030E614A}" type="slidenum">
              <a:rPr lang="en-US" smtClean="0">
                <a:solidFill>
                  <a:schemeClr val="tx1"/>
                </a:solidFill>
              </a:rPr>
              <a:pPr/>
              <a:t>66</a:t>
            </a:fld>
            <a:endParaRPr lang="en-US" dirty="0">
              <a:solidFill>
                <a:schemeClr val="tx1"/>
              </a:solidFill>
            </a:endParaRPr>
          </a:p>
        </p:txBody>
      </p:sp>
      <p:sp>
        <p:nvSpPr>
          <p:cNvPr id="4" name="Subtitle 2"/>
          <p:cNvSpPr txBox="1">
            <a:spLocks/>
          </p:cNvSpPr>
          <p:nvPr/>
        </p:nvSpPr>
        <p:spPr>
          <a:xfrm>
            <a:off x="397512" y="174402"/>
            <a:ext cx="6809738" cy="1487760"/>
          </a:xfrm>
          <a:prstGeom prst="homePlate">
            <a:avLst>
              <a:gd name="adj" fmla="val 18681"/>
            </a:avLst>
          </a:prstGeom>
          <a:blipFill dpi="0" rotWithShape="1">
            <a:blip r:embed="rId4">
              <a:extLst>
                <a:ext uri="{28A0092B-C50C-407E-A947-70E740481C1C}">
                  <a14:useLocalDpi xmlns:a14="http://schemas.microsoft.com/office/drawing/2010/main"/>
                </a:ext>
              </a:extLst>
            </a:blip>
            <a:srcRect/>
            <a:stretch>
              <a:fillRect/>
            </a:stretch>
          </a:blipFill>
          <a:ln w="57150">
            <a:solidFill>
              <a:srgbClr val="FF00FF"/>
            </a:solidFill>
          </a:ln>
          <a:scene3d>
            <a:camera prst="orthographicFront"/>
            <a:lightRig rig="threePt" dir="t"/>
          </a:scene3d>
          <a:sp3d>
            <a:bevelT w="165100" prst="coolSlant"/>
          </a:sp3d>
        </p:spPr>
        <p:txBody>
          <a:bodyPr vert="horz" lIns="91440" tIns="45720" rIns="91440" bIns="45720" rtlCol="0" anchor="ctr">
            <a:noAutofit/>
            <a:sp3d extrusionH="57150">
              <a:bevelT w="38100" h="38100" prst="convex"/>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4800" b="1" spc="50" dirty="0">
                <a:ln w="12700" cmpd="sng">
                  <a:solidFill>
                    <a:schemeClr val="accent6">
                      <a:satMod val="120000"/>
                      <a:shade val="80000"/>
                    </a:schemeClr>
                  </a:solidFill>
                  <a:prstDash val="solid"/>
                </a:ln>
                <a:solidFill>
                  <a:srgbClr val="8F45C7"/>
                </a:solidFill>
                <a:effectLst>
                  <a:glow rad="101600">
                    <a:schemeClr val="accent4">
                      <a:lumMod val="20000"/>
                      <a:lumOff val="80000"/>
                      <a:alpha val="94000"/>
                    </a:schemeClr>
                  </a:glow>
                </a:effectLst>
              </a:rPr>
              <a:t>Conquest Regulations </a:t>
            </a:r>
            <a:br>
              <a:rPr lang="en-US" sz="4800" b="1" spc="50" dirty="0">
                <a:ln w="12700" cmpd="sng">
                  <a:solidFill>
                    <a:schemeClr val="accent6">
                      <a:satMod val="120000"/>
                      <a:shade val="80000"/>
                    </a:schemeClr>
                  </a:solidFill>
                  <a:prstDash val="solid"/>
                </a:ln>
                <a:solidFill>
                  <a:srgbClr val="8F45C7"/>
                </a:solidFill>
                <a:effectLst>
                  <a:glow rad="101600">
                    <a:schemeClr val="accent4">
                      <a:lumMod val="20000"/>
                      <a:lumOff val="80000"/>
                      <a:alpha val="94000"/>
                    </a:schemeClr>
                  </a:glow>
                </a:effectLst>
              </a:rPr>
            </a:br>
            <a:r>
              <a:rPr lang="en-US" sz="4800" b="1" spc="50" dirty="0">
                <a:ln w="12700" cmpd="sng">
                  <a:solidFill>
                    <a:schemeClr val="accent6">
                      <a:satMod val="120000"/>
                      <a:shade val="80000"/>
                    </a:schemeClr>
                  </a:solidFill>
                  <a:prstDash val="solid"/>
                </a:ln>
                <a:solidFill>
                  <a:srgbClr val="8F45C7"/>
                </a:solidFill>
                <a:effectLst>
                  <a:glow rad="101600">
                    <a:schemeClr val="accent4">
                      <a:lumMod val="20000"/>
                      <a:lumOff val="80000"/>
                      <a:alpha val="94000"/>
                    </a:schemeClr>
                  </a:glow>
                </a:effectLst>
              </a:rPr>
              <a:t>&amp; 6 National Directives</a:t>
            </a:r>
          </a:p>
        </p:txBody>
      </p:sp>
      <p:sp>
        <p:nvSpPr>
          <p:cNvPr id="10" name="Content Placeholder 5">
            <a:extLst>
              <a:ext uri="{FF2B5EF4-FFF2-40B4-BE49-F238E27FC236}">
                <a16:creationId xmlns:a16="http://schemas.microsoft.com/office/drawing/2014/main" id="{0F45D457-0159-6D4C-DE17-0EBBDD0CFBE4}"/>
              </a:ext>
            </a:extLst>
          </p:cNvPr>
          <p:cNvSpPr txBox="1">
            <a:spLocks/>
          </p:cNvSpPr>
          <p:nvPr/>
        </p:nvSpPr>
        <p:spPr>
          <a:xfrm>
            <a:off x="372112" y="1806488"/>
            <a:ext cx="11459513" cy="5051512"/>
          </a:xfrm>
          <a:prstGeom prst="snip2SameRect">
            <a:avLst>
              <a:gd name="adj1" fmla="val 9873"/>
              <a:gd name="adj2" fmla="val 0"/>
            </a:avLst>
          </a:prstGeom>
          <a:gradFill flip="none" rotWithShape="1">
            <a:gsLst>
              <a:gs pos="0">
                <a:srgbClr val="441D61"/>
              </a:gs>
              <a:gs pos="27542">
                <a:srgbClr val="5E2886"/>
              </a:gs>
              <a:gs pos="76000">
                <a:srgbClr val="7EB7D7"/>
              </a:gs>
              <a:gs pos="47000">
                <a:srgbClr val="7030A0"/>
              </a:gs>
              <a:gs pos="99000">
                <a:srgbClr val="441D61"/>
              </a:gs>
            </a:gsLst>
            <a:lin ang="2700000" scaled="1"/>
            <a:tileRect/>
          </a:gradFill>
          <a:ln>
            <a:noFill/>
          </a:ln>
          <a:scene3d>
            <a:camera prst="orthographicFront"/>
            <a:lightRig rig="threePt" dir="t"/>
          </a:scene3d>
          <a:sp3d>
            <a:bevelT w="152400" h="50800" prst="softRound"/>
          </a:sp3d>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mj-lt"/>
              <a:buAutoNum type="arabicPeriod"/>
            </a:pPr>
            <a:r>
              <a:rPr lang="en-US" sz="3550" b="1" dirty="0">
                <a:ln>
                  <a:solidFill>
                    <a:srgbClr val="002060"/>
                  </a:solidFill>
                </a:ln>
                <a:solidFill>
                  <a:schemeClr val="bg1"/>
                </a:solidFill>
              </a:rPr>
              <a:t>  Obey and Yahuah will protect</a:t>
            </a:r>
          </a:p>
          <a:p>
            <a:pPr marL="342900" indent="-342900">
              <a:buFont typeface="+mj-lt"/>
              <a:buAutoNum type="arabicPeriod"/>
            </a:pPr>
            <a:r>
              <a:rPr lang="en-US" sz="3550" b="1" dirty="0">
                <a:ln>
                  <a:solidFill>
                    <a:srgbClr val="002060"/>
                  </a:solidFill>
                </a:ln>
                <a:solidFill>
                  <a:schemeClr val="bg1"/>
                </a:solidFill>
              </a:rPr>
              <a:t>  Do not provoke Yahuah</a:t>
            </a:r>
          </a:p>
          <a:p>
            <a:pPr marL="342900" indent="-342900">
              <a:buFont typeface="+mj-lt"/>
              <a:buAutoNum type="arabicPeriod"/>
            </a:pPr>
            <a:r>
              <a:rPr lang="en-US" sz="3550" b="1" dirty="0">
                <a:ln>
                  <a:solidFill>
                    <a:srgbClr val="002060"/>
                  </a:solidFill>
                </a:ln>
                <a:solidFill>
                  <a:schemeClr val="bg1"/>
                </a:solidFill>
              </a:rPr>
              <a:t>  </a:t>
            </a:r>
            <a:r>
              <a:rPr lang="en-US" sz="3550" b="1" dirty="0">
                <a:ln>
                  <a:solidFill>
                    <a:srgbClr val="002060"/>
                  </a:solidFill>
                </a:ln>
                <a:solidFill>
                  <a:srgbClr val="FFFF00"/>
                </a:solidFill>
              </a:rPr>
              <a:t>Do not worship other gods</a:t>
            </a:r>
          </a:p>
          <a:p>
            <a:pPr marL="342900" indent="-342900">
              <a:buFont typeface="+mj-lt"/>
              <a:buAutoNum type="arabicPeriod"/>
            </a:pPr>
            <a:r>
              <a:rPr lang="en-US" sz="3550" b="1" dirty="0">
                <a:ln>
                  <a:solidFill>
                    <a:srgbClr val="002060"/>
                  </a:solidFill>
                </a:ln>
                <a:solidFill>
                  <a:schemeClr val="bg1"/>
                </a:solidFill>
              </a:rPr>
              <a:t>  Break down the pagan gods and pillars</a:t>
            </a:r>
          </a:p>
          <a:p>
            <a:pPr marL="342900" indent="-342900">
              <a:buFont typeface="+mj-lt"/>
              <a:buAutoNum type="arabicPeriod"/>
            </a:pPr>
            <a:r>
              <a:rPr lang="en-US" sz="3550" b="1" dirty="0">
                <a:ln>
                  <a:solidFill>
                    <a:srgbClr val="002060"/>
                  </a:solidFill>
                </a:ln>
                <a:solidFill>
                  <a:schemeClr val="bg1"/>
                </a:solidFill>
              </a:rPr>
              <a:t>  Drive out the Hittites, Perizzites; Canaanites; </a:t>
            </a:r>
            <a:br>
              <a:rPr lang="en-US" sz="3550" b="1" dirty="0">
                <a:ln>
                  <a:solidFill>
                    <a:srgbClr val="002060"/>
                  </a:solidFill>
                </a:ln>
                <a:solidFill>
                  <a:schemeClr val="bg1"/>
                </a:solidFill>
              </a:rPr>
            </a:br>
            <a:r>
              <a:rPr lang="en-US" sz="3550" b="1" dirty="0">
                <a:ln>
                  <a:solidFill>
                    <a:srgbClr val="002060"/>
                  </a:solidFill>
                </a:ln>
                <a:solidFill>
                  <a:schemeClr val="bg1"/>
                </a:solidFill>
              </a:rPr>
              <a:t>  Hivites; Jebusites</a:t>
            </a:r>
          </a:p>
          <a:p>
            <a:pPr marL="342900" indent="-342900">
              <a:buFont typeface="+mj-lt"/>
              <a:buAutoNum type="arabicPeriod"/>
            </a:pPr>
            <a:r>
              <a:rPr lang="en-US" sz="3550" b="1" dirty="0">
                <a:ln>
                  <a:solidFill>
                    <a:srgbClr val="002060"/>
                  </a:solidFill>
                </a:ln>
                <a:solidFill>
                  <a:schemeClr val="bg1"/>
                </a:solidFill>
              </a:rPr>
              <a:t>  Set the boundaries of the land from Red Sea to Sea of </a:t>
            </a:r>
            <a:br>
              <a:rPr lang="en-US" sz="3550" b="1" dirty="0">
                <a:ln>
                  <a:solidFill>
                    <a:srgbClr val="002060"/>
                  </a:solidFill>
                </a:ln>
                <a:solidFill>
                  <a:schemeClr val="bg1"/>
                </a:solidFill>
              </a:rPr>
            </a:br>
            <a:r>
              <a:rPr lang="en-US" sz="3550" b="1" dirty="0">
                <a:ln>
                  <a:solidFill>
                    <a:srgbClr val="002060"/>
                  </a:solidFill>
                </a:ln>
                <a:solidFill>
                  <a:schemeClr val="bg1"/>
                </a:solidFill>
              </a:rPr>
              <a:t>  Philistines and from the desert to The River Euphrates</a:t>
            </a:r>
          </a:p>
        </p:txBody>
      </p:sp>
      <p:sp>
        <p:nvSpPr>
          <p:cNvPr id="13" name="Content Placeholder 5">
            <a:extLst>
              <a:ext uri="{FF2B5EF4-FFF2-40B4-BE49-F238E27FC236}">
                <a16:creationId xmlns:a16="http://schemas.microsoft.com/office/drawing/2014/main" id="{426FE900-E70A-AE7E-F11B-F6E02EEF8970}"/>
              </a:ext>
            </a:extLst>
          </p:cNvPr>
          <p:cNvSpPr txBox="1">
            <a:spLocks/>
          </p:cNvSpPr>
          <p:nvPr/>
        </p:nvSpPr>
        <p:spPr>
          <a:xfrm>
            <a:off x="7514615" y="589721"/>
            <a:ext cx="4196356" cy="764591"/>
          </a:xfrm>
          <a:prstGeom prst="roundRect">
            <a:avLst/>
          </a:prstGeom>
          <a:solidFill>
            <a:srgbClr val="441D61"/>
          </a:solidFill>
          <a:ln>
            <a:noFill/>
          </a:ln>
          <a:scene3d>
            <a:camera prst="orthographicFront"/>
            <a:lightRig rig="threePt" dir="t"/>
          </a:scene3d>
          <a:sp3d>
            <a:bevelT w="152400" h="50800" prst="softRound"/>
          </a:sp3d>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4000" b="1" dirty="0">
                <a:solidFill>
                  <a:srgbClr val="00B0F0"/>
                </a:solidFill>
                <a:effectLst>
                  <a:glow rad="127000">
                    <a:schemeClr val="bg1"/>
                  </a:glow>
                </a:effectLst>
              </a:rPr>
              <a:t>Exodus 23:20-31</a:t>
            </a:r>
          </a:p>
        </p:txBody>
      </p:sp>
    </p:spTree>
    <p:extLst>
      <p:ext uri="{BB962C8B-B14F-4D97-AF65-F5344CB8AC3E}">
        <p14:creationId xmlns:p14="http://schemas.microsoft.com/office/powerpoint/2010/main" val="3619634644"/>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animEffect transition="in" filter="fade">
                                      <p:cBhvr>
                                        <p:cTn id="7" dur="1000"/>
                                        <p:tgtEl>
                                          <p:spTgt spid="10">
                                            <p:txEl>
                                              <p:pRg st="1" end="1"/>
                                            </p:txEl>
                                          </p:spTgt>
                                        </p:tgtEl>
                                      </p:cBhvr>
                                    </p:animEffect>
                                    <p:anim calcmode="lin" valueType="num">
                                      <p:cBhvr>
                                        <p:cTn id="8" dur="10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0">
                                            <p:txEl>
                                              <p:pRg st="1" end="1"/>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1000"/>
                                  </p:stCondLst>
                                  <p:childTnLst>
                                    <p:set>
                                      <p:cBhvr>
                                        <p:cTn id="12" dur="1" fill="hold">
                                          <p:stCondLst>
                                            <p:cond delay="0"/>
                                          </p:stCondLst>
                                        </p:cTn>
                                        <p:tgtEl>
                                          <p:spTgt spid="10">
                                            <p:txEl>
                                              <p:pRg st="2" end="2"/>
                                            </p:txEl>
                                          </p:spTgt>
                                        </p:tgtEl>
                                        <p:attrNameLst>
                                          <p:attrName>style.visibility</p:attrName>
                                        </p:attrNameLst>
                                      </p:cBhvr>
                                      <p:to>
                                        <p:strVal val="visible"/>
                                      </p:to>
                                    </p:set>
                                    <p:animEffect transition="in" filter="fade">
                                      <p:cBhvr>
                                        <p:cTn id="13" dur="1000"/>
                                        <p:tgtEl>
                                          <p:spTgt spid="10">
                                            <p:txEl>
                                              <p:pRg st="2" end="2"/>
                                            </p:txEl>
                                          </p:spTgt>
                                        </p:tgtEl>
                                      </p:cBhvr>
                                    </p:animEffect>
                                    <p:anim calcmode="lin" valueType="num">
                                      <p:cBhvr>
                                        <p:cTn id="14" dur="10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10">
                                            <p:txEl>
                                              <p:pRg st="2" end="2"/>
                                            </p:txEl>
                                          </p:spTgt>
                                        </p:tgtEl>
                                        <p:attrNameLst>
                                          <p:attrName>ppt_y</p:attrName>
                                        </p:attrNameLst>
                                      </p:cBhvr>
                                      <p:tavLst>
                                        <p:tav tm="0">
                                          <p:val>
                                            <p:strVal val="#ppt_y+.1"/>
                                          </p:val>
                                        </p:tav>
                                        <p:tav tm="100000">
                                          <p:val>
                                            <p:strVal val="#ppt_y"/>
                                          </p:val>
                                        </p:tav>
                                      </p:tavLst>
                                    </p:anim>
                                  </p:childTnLst>
                                </p:cTn>
                              </p:par>
                            </p:childTnLst>
                          </p:cTn>
                        </p:par>
                        <p:par>
                          <p:cTn id="16" fill="hold">
                            <p:stCondLst>
                              <p:cond delay="3000"/>
                            </p:stCondLst>
                            <p:childTnLst>
                              <p:par>
                                <p:cTn id="17" presetID="42" presetClass="entr" presetSubtype="0" fill="hold" nodeType="afterEffect">
                                  <p:stCondLst>
                                    <p:cond delay="1000"/>
                                  </p:stCondLst>
                                  <p:childTnLst>
                                    <p:set>
                                      <p:cBhvr>
                                        <p:cTn id="18" dur="1" fill="hold">
                                          <p:stCondLst>
                                            <p:cond delay="0"/>
                                          </p:stCondLst>
                                        </p:cTn>
                                        <p:tgtEl>
                                          <p:spTgt spid="10">
                                            <p:txEl>
                                              <p:pRg st="3" end="3"/>
                                            </p:txEl>
                                          </p:spTgt>
                                        </p:tgtEl>
                                        <p:attrNameLst>
                                          <p:attrName>style.visibility</p:attrName>
                                        </p:attrNameLst>
                                      </p:cBhvr>
                                      <p:to>
                                        <p:strVal val="visible"/>
                                      </p:to>
                                    </p:set>
                                    <p:animEffect transition="in" filter="fade">
                                      <p:cBhvr>
                                        <p:cTn id="19" dur="1000"/>
                                        <p:tgtEl>
                                          <p:spTgt spid="10">
                                            <p:txEl>
                                              <p:pRg st="3" end="3"/>
                                            </p:txEl>
                                          </p:spTgt>
                                        </p:tgtEl>
                                      </p:cBhvr>
                                    </p:animEffect>
                                    <p:anim calcmode="lin" valueType="num">
                                      <p:cBhvr>
                                        <p:cTn id="20" dur="1000" fill="hold"/>
                                        <p:tgtEl>
                                          <p:spTgt spid="10">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10">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10">
                                            <p:txEl>
                                              <p:pRg st="4" end="4"/>
                                            </p:txEl>
                                          </p:spTgt>
                                        </p:tgtEl>
                                        <p:attrNameLst>
                                          <p:attrName>style.visibility</p:attrName>
                                        </p:attrNameLst>
                                      </p:cBhvr>
                                      <p:to>
                                        <p:strVal val="visible"/>
                                      </p:to>
                                    </p:set>
                                    <p:animEffect transition="in" filter="wipe(left)">
                                      <p:cBhvr>
                                        <p:cTn id="26" dur="1000"/>
                                        <p:tgtEl>
                                          <p:spTgt spid="10">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nodeType="clickEffect">
                                  <p:stCondLst>
                                    <p:cond delay="0"/>
                                  </p:stCondLst>
                                  <p:childTnLst>
                                    <p:set>
                                      <p:cBhvr>
                                        <p:cTn id="30" dur="1" fill="hold">
                                          <p:stCondLst>
                                            <p:cond delay="0"/>
                                          </p:stCondLst>
                                        </p:cTn>
                                        <p:tgtEl>
                                          <p:spTgt spid="10">
                                            <p:txEl>
                                              <p:pRg st="5" end="5"/>
                                            </p:txEl>
                                          </p:spTgt>
                                        </p:tgtEl>
                                        <p:attrNameLst>
                                          <p:attrName>style.visibility</p:attrName>
                                        </p:attrNameLst>
                                      </p:cBhvr>
                                      <p:to>
                                        <p:strVal val="visible"/>
                                      </p:to>
                                    </p:set>
                                    <p:animEffect transition="in" filter="barn(inVertical)">
                                      <p:cBhvr>
                                        <p:cTn id="31" dur="1000"/>
                                        <p:tgtEl>
                                          <p:spTgt spid="1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blipFill>
          <a:blip r:embed="rId2">
            <a:extLst>
              <a:ext uri="{BEBA8EAE-BF5A-486C-A8C5-ECC9F3942E4B}">
                <a14:imgProps xmlns:a14="http://schemas.microsoft.com/office/drawing/2010/main">
                  <a14:imgLayer r:embed="rId3">
                    <a14:imgEffect>
                      <a14:artisticCrisscrossEtching/>
                    </a14:imgEffect>
                  </a14:imgLayer>
                </a14:imgProps>
              </a:ext>
            </a:extLst>
          </a:blip>
          <a:tile tx="0" ty="0" sx="100000" sy="100000" flip="none" algn="tl"/>
        </a:blipFill>
        <a:effectLst/>
      </p:bgPr>
    </p:bg>
    <p:spTree>
      <p:nvGrpSpPr>
        <p:cNvPr id="1" name=""/>
        <p:cNvGrpSpPr/>
        <p:nvPr/>
      </p:nvGrpSpPr>
      <p:grpSpPr>
        <a:xfrm>
          <a:off x="0" y="0"/>
          <a:ext cx="0" cy="0"/>
          <a:chOff x="0" y="0"/>
          <a:chExt cx="0" cy="0"/>
        </a:xfrm>
      </p:grpSpPr>
      <p:sp>
        <p:nvSpPr>
          <p:cNvPr id="20" name="Slide Number Placeholder 1"/>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85F3E72-97D8-4E0E-8DB2-A67F030E614A}" type="slidenum">
              <a:rPr lang="en-US" smtClean="0">
                <a:solidFill>
                  <a:schemeClr val="tx1"/>
                </a:solidFill>
              </a:rPr>
              <a:pPr/>
              <a:t>67</a:t>
            </a:fld>
            <a:endParaRPr lang="en-US" dirty="0">
              <a:solidFill>
                <a:schemeClr val="tx1"/>
              </a:solidFill>
            </a:endParaRPr>
          </a:p>
        </p:txBody>
      </p:sp>
      <p:sp>
        <p:nvSpPr>
          <p:cNvPr id="4" name="Subtitle 2"/>
          <p:cNvSpPr txBox="1">
            <a:spLocks/>
          </p:cNvSpPr>
          <p:nvPr/>
        </p:nvSpPr>
        <p:spPr>
          <a:xfrm>
            <a:off x="295912" y="298741"/>
            <a:ext cx="6898010" cy="764591"/>
          </a:xfrm>
          <a:prstGeom prst="homePlate">
            <a:avLst>
              <a:gd name="adj" fmla="val 18681"/>
            </a:avLst>
          </a:prstGeom>
          <a:blipFill dpi="0" rotWithShape="1">
            <a:blip r:embed="rId4">
              <a:extLst>
                <a:ext uri="{28A0092B-C50C-407E-A947-70E740481C1C}">
                  <a14:useLocalDpi xmlns:a14="http://schemas.microsoft.com/office/drawing/2010/main"/>
                </a:ext>
              </a:extLst>
            </a:blip>
            <a:srcRect/>
            <a:stretch>
              <a:fillRect/>
            </a:stretch>
          </a:blipFill>
          <a:ln w="57150">
            <a:solidFill>
              <a:srgbClr val="FF00FF"/>
            </a:solidFill>
          </a:ln>
          <a:scene3d>
            <a:camera prst="orthographicFront"/>
            <a:lightRig rig="threePt" dir="t"/>
          </a:scene3d>
          <a:sp3d>
            <a:bevelT w="165100" prst="coolSlant"/>
          </a:sp3d>
        </p:spPr>
        <p:txBody>
          <a:bodyPr vert="horz" lIns="91440" tIns="45720" rIns="91440" bIns="45720" rtlCol="0" anchor="ctr">
            <a:noAutofit/>
            <a:sp3d extrusionH="57150">
              <a:bevelT w="38100" h="38100" prst="convex"/>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4800" b="1" spc="50" dirty="0">
                <a:ln w="12700" cmpd="sng">
                  <a:solidFill>
                    <a:schemeClr val="accent6">
                      <a:satMod val="120000"/>
                      <a:shade val="80000"/>
                    </a:schemeClr>
                  </a:solidFill>
                  <a:prstDash val="solid"/>
                </a:ln>
                <a:solidFill>
                  <a:srgbClr val="8F45C7"/>
                </a:solidFill>
                <a:effectLst>
                  <a:glow rad="101600">
                    <a:schemeClr val="accent4">
                      <a:lumMod val="20000"/>
                      <a:lumOff val="80000"/>
                      <a:alpha val="94000"/>
                    </a:schemeClr>
                  </a:glow>
                </a:effectLst>
              </a:rPr>
              <a:t>12 National Blessings </a:t>
            </a:r>
          </a:p>
        </p:txBody>
      </p:sp>
      <p:sp>
        <p:nvSpPr>
          <p:cNvPr id="6" name="Content Placeholder 5">
            <a:extLst>
              <a:ext uri="{FF2B5EF4-FFF2-40B4-BE49-F238E27FC236}">
                <a16:creationId xmlns:a16="http://schemas.microsoft.com/office/drawing/2014/main" id="{F7CF0E27-0738-CB3A-0D21-C2B87C7A6D58}"/>
              </a:ext>
            </a:extLst>
          </p:cNvPr>
          <p:cNvSpPr>
            <a:spLocks noGrp="1"/>
          </p:cNvSpPr>
          <p:nvPr>
            <p:ph sz="half" idx="1"/>
          </p:nvPr>
        </p:nvSpPr>
        <p:spPr>
          <a:xfrm>
            <a:off x="687796" y="1355507"/>
            <a:ext cx="4599938" cy="3663715"/>
          </a:xfrm>
          <a:gradFill>
            <a:gsLst>
              <a:gs pos="0">
                <a:srgbClr val="441D61"/>
              </a:gs>
              <a:gs pos="27542">
                <a:srgbClr val="5E2886"/>
              </a:gs>
              <a:gs pos="76000">
                <a:srgbClr val="7EB7D7"/>
              </a:gs>
              <a:gs pos="47000">
                <a:srgbClr val="7030A0"/>
              </a:gs>
              <a:gs pos="99000">
                <a:srgbClr val="441D61"/>
              </a:gs>
            </a:gsLst>
            <a:path path="shape">
              <a:fillToRect l="50000" t="50000" r="50000" b="50000"/>
            </a:path>
          </a:gradFill>
          <a:ln>
            <a:noFill/>
          </a:ln>
          <a:scene3d>
            <a:camera prst="orthographicFront"/>
            <a:lightRig rig="threePt" dir="t"/>
          </a:scene3d>
          <a:sp3d>
            <a:bevelT w="152400" h="50800" prst="softRound"/>
          </a:sp3d>
        </p:spPr>
        <p:txBody>
          <a:bodyPr>
            <a:normAutofit/>
          </a:bodyPr>
          <a:lstStyle/>
          <a:p>
            <a:pPr marL="342900" indent="-342900">
              <a:buFont typeface="+mj-lt"/>
              <a:buAutoNum type="arabicPeriod"/>
            </a:pPr>
            <a:r>
              <a:rPr lang="en-US" b="1" dirty="0">
                <a:ln>
                  <a:solidFill>
                    <a:srgbClr val="002060"/>
                  </a:solidFill>
                </a:ln>
                <a:solidFill>
                  <a:schemeClr val="bg1"/>
                </a:solidFill>
              </a:rPr>
              <a:t>  An angel will keep you</a:t>
            </a:r>
          </a:p>
          <a:p>
            <a:pPr marL="342900" indent="-342900">
              <a:buFont typeface="+mj-lt"/>
              <a:buAutoNum type="arabicPeriod"/>
            </a:pPr>
            <a:r>
              <a:rPr lang="en-US" b="1" dirty="0">
                <a:ln>
                  <a:solidFill>
                    <a:srgbClr val="002060"/>
                  </a:solidFill>
                </a:ln>
                <a:solidFill>
                  <a:schemeClr val="bg1"/>
                </a:solidFill>
              </a:rPr>
              <a:t>  I will bring you in the </a:t>
            </a:r>
            <a:br>
              <a:rPr lang="en-US" b="1" dirty="0">
                <a:ln>
                  <a:solidFill>
                    <a:srgbClr val="002060"/>
                  </a:solidFill>
                </a:ln>
                <a:solidFill>
                  <a:schemeClr val="bg1"/>
                </a:solidFill>
              </a:rPr>
            </a:br>
            <a:r>
              <a:rPr lang="en-US" b="1" dirty="0">
                <a:ln>
                  <a:solidFill>
                    <a:srgbClr val="002060"/>
                  </a:solidFill>
                </a:ln>
                <a:solidFill>
                  <a:schemeClr val="bg1"/>
                </a:solidFill>
              </a:rPr>
              <a:t>  place prepared for you</a:t>
            </a:r>
          </a:p>
          <a:p>
            <a:pPr marL="342900" indent="-342900">
              <a:buFont typeface="+mj-lt"/>
              <a:buAutoNum type="arabicPeriod"/>
            </a:pPr>
            <a:r>
              <a:rPr lang="en-US" b="1" dirty="0">
                <a:ln>
                  <a:solidFill>
                    <a:srgbClr val="002060"/>
                  </a:solidFill>
                </a:ln>
                <a:solidFill>
                  <a:schemeClr val="bg1"/>
                </a:solidFill>
              </a:rPr>
              <a:t>  Blessing of your bread</a:t>
            </a:r>
          </a:p>
          <a:p>
            <a:pPr marL="342900" indent="-342900">
              <a:buFont typeface="+mj-lt"/>
              <a:buAutoNum type="arabicPeriod"/>
            </a:pPr>
            <a:r>
              <a:rPr lang="en-US" b="1" dirty="0">
                <a:ln>
                  <a:solidFill>
                    <a:srgbClr val="002060"/>
                  </a:solidFill>
                </a:ln>
                <a:solidFill>
                  <a:schemeClr val="bg1"/>
                </a:solidFill>
              </a:rPr>
              <a:t>  Blessing of your water</a:t>
            </a:r>
          </a:p>
          <a:p>
            <a:pPr marL="342900" indent="-342900">
              <a:buFont typeface="+mj-lt"/>
              <a:buAutoNum type="arabicPeriod"/>
            </a:pPr>
            <a:r>
              <a:rPr lang="en-US" b="1" dirty="0">
                <a:ln>
                  <a:solidFill>
                    <a:srgbClr val="002060"/>
                  </a:solidFill>
                </a:ln>
                <a:solidFill>
                  <a:schemeClr val="bg1"/>
                </a:solidFill>
              </a:rPr>
              <a:t>  Blessing of health</a:t>
            </a:r>
          </a:p>
          <a:p>
            <a:pPr marL="342900" indent="-342900">
              <a:buFont typeface="+mj-lt"/>
              <a:buAutoNum type="arabicPeriod"/>
            </a:pPr>
            <a:r>
              <a:rPr lang="en-US" b="1" dirty="0">
                <a:ln>
                  <a:solidFill>
                    <a:srgbClr val="002060"/>
                  </a:solidFill>
                </a:ln>
                <a:solidFill>
                  <a:schemeClr val="bg1"/>
                </a:solidFill>
              </a:rPr>
              <a:t>  Blessing of no barrenness</a:t>
            </a:r>
          </a:p>
        </p:txBody>
      </p:sp>
      <p:sp>
        <p:nvSpPr>
          <p:cNvPr id="10" name="Content Placeholder 5">
            <a:extLst>
              <a:ext uri="{FF2B5EF4-FFF2-40B4-BE49-F238E27FC236}">
                <a16:creationId xmlns:a16="http://schemas.microsoft.com/office/drawing/2014/main" id="{0F45D457-0159-6D4C-DE17-0EBBDD0CFBE4}"/>
              </a:ext>
            </a:extLst>
          </p:cNvPr>
          <p:cNvSpPr txBox="1">
            <a:spLocks/>
          </p:cNvSpPr>
          <p:nvPr/>
        </p:nvSpPr>
        <p:spPr>
          <a:xfrm>
            <a:off x="5945230" y="1335285"/>
            <a:ext cx="5675086" cy="5001751"/>
          </a:xfrm>
          <a:prstGeom prst="rect">
            <a:avLst/>
          </a:prstGeom>
          <a:gradFill>
            <a:gsLst>
              <a:gs pos="0">
                <a:srgbClr val="441D61"/>
              </a:gs>
              <a:gs pos="64000">
                <a:srgbClr val="7EB7D7"/>
              </a:gs>
              <a:gs pos="33000">
                <a:srgbClr val="7030A0"/>
              </a:gs>
              <a:gs pos="99000">
                <a:srgbClr val="441D61"/>
              </a:gs>
            </a:gsLst>
            <a:path path="shape">
              <a:fillToRect l="50000" t="50000" r="50000" b="50000"/>
            </a:path>
          </a:gradFill>
          <a:ln>
            <a:noFill/>
          </a:ln>
          <a:scene3d>
            <a:camera prst="orthographicFront"/>
            <a:lightRig rig="threePt" dir="t"/>
          </a:scene3d>
          <a:sp3d>
            <a:bevelT w="152400" h="50800" prst="softRound"/>
          </a:sp3d>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Font typeface="+mj-lt"/>
              <a:buAutoNum type="arabicPeriod" startAt="7"/>
            </a:pPr>
            <a:r>
              <a:rPr lang="en-US" b="1" dirty="0">
                <a:ln>
                  <a:solidFill>
                    <a:srgbClr val="002060"/>
                  </a:solidFill>
                </a:ln>
                <a:solidFill>
                  <a:schemeClr val="bg1"/>
                </a:solidFill>
              </a:rPr>
              <a:t>Blessing of long life</a:t>
            </a:r>
          </a:p>
          <a:p>
            <a:pPr marL="514350" indent="-514350">
              <a:buFont typeface="+mj-lt"/>
              <a:buAutoNum type="arabicPeriod" startAt="7"/>
            </a:pPr>
            <a:r>
              <a:rPr lang="en-US" b="1" dirty="0">
                <a:ln>
                  <a:solidFill>
                    <a:srgbClr val="002060"/>
                  </a:solidFill>
                </a:ln>
                <a:solidFill>
                  <a:schemeClr val="bg1"/>
                </a:solidFill>
              </a:rPr>
              <a:t>Yahuah will fight for you</a:t>
            </a:r>
          </a:p>
          <a:p>
            <a:pPr marL="514350" indent="-514350">
              <a:buFont typeface="+mj-lt"/>
              <a:buAutoNum type="arabicPeriod" startAt="7"/>
            </a:pPr>
            <a:r>
              <a:rPr lang="en-US" b="1" dirty="0">
                <a:ln>
                  <a:solidFill>
                    <a:srgbClr val="002060"/>
                  </a:solidFill>
                </a:ln>
                <a:solidFill>
                  <a:schemeClr val="bg1"/>
                </a:solidFill>
              </a:rPr>
              <a:t>Yahuah will cause enemies </a:t>
            </a:r>
            <a:br>
              <a:rPr lang="en-US" b="1" dirty="0">
                <a:ln>
                  <a:solidFill>
                    <a:srgbClr val="002060"/>
                  </a:solidFill>
                </a:ln>
                <a:solidFill>
                  <a:schemeClr val="bg1"/>
                </a:solidFill>
              </a:rPr>
            </a:br>
            <a:r>
              <a:rPr lang="en-US" b="1" dirty="0">
                <a:ln>
                  <a:solidFill>
                    <a:srgbClr val="002060"/>
                  </a:solidFill>
                </a:ln>
                <a:solidFill>
                  <a:schemeClr val="bg1"/>
                </a:solidFill>
              </a:rPr>
              <a:t>to turn away</a:t>
            </a:r>
          </a:p>
          <a:p>
            <a:pPr marL="514350" indent="-514350">
              <a:buFont typeface="+mj-lt"/>
              <a:buAutoNum type="arabicPeriod" startAt="7"/>
            </a:pPr>
            <a:r>
              <a:rPr lang="en-US" b="1" dirty="0">
                <a:ln>
                  <a:solidFill>
                    <a:srgbClr val="002060"/>
                  </a:solidFill>
                </a:ln>
                <a:solidFill>
                  <a:schemeClr val="bg1"/>
                </a:solidFill>
              </a:rPr>
              <a:t>Yahuah will cause confusion </a:t>
            </a:r>
            <a:br>
              <a:rPr lang="en-US" b="1" dirty="0">
                <a:ln>
                  <a:solidFill>
                    <a:srgbClr val="002060"/>
                  </a:solidFill>
                </a:ln>
                <a:solidFill>
                  <a:schemeClr val="bg1"/>
                </a:solidFill>
              </a:rPr>
            </a:br>
            <a:r>
              <a:rPr lang="en-US" b="1" dirty="0">
                <a:ln>
                  <a:solidFill>
                    <a:srgbClr val="002060"/>
                  </a:solidFill>
                </a:ln>
                <a:solidFill>
                  <a:schemeClr val="bg1"/>
                </a:solidFill>
              </a:rPr>
              <a:t>in the enemy</a:t>
            </a:r>
          </a:p>
          <a:p>
            <a:pPr marL="514350" indent="-514350">
              <a:buFont typeface="+mj-lt"/>
              <a:buAutoNum type="arabicPeriod" startAt="7"/>
            </a:pPr>
            <a:r>
              <a:rPr lang="en-US" b="1" dirty="0">
                <a:ln>
                  <a:solidFill>
                    <a:srgbClr val="002060"/>
                  </a:solidFill>
                </a:ln>
                <a:solidFill>
                  <a:schemeClr val="bg1"/>
                </a:solidFill>
              </a:rPr>
              <a:t>Yahuah will send hornets to </a:t>
            </a:r>
            <a:br>
              <a:rPr lang="en-US" b="1" dirty="0">
                <a:ln>
                  <a:solidFill>
                    <a:srgbClr val="002060"/>
                  </a:solidFill>
                </a:ln>
                <a:solidFill>
                  <a:schemeClr val="bg1"/>
                </a:solidFill>
              </a:rPr>
            </a:br>
            <a:r>
              <a:rPr lang="en-US" b="1" dirty="0">
                <a:ln>
                  <a:solidFill>
                    <a:srgbClr val="002060"/>
                  </a:solidFill>
                </a:ln>
                <a:solidFill>
                  <a:schemeClr val="bg1"/>
                </a:solidFill>
              </a:rPr>
              <a:t>drive out the enemy</a:t>
            </a:r>
          </a:p>
          <a:p>
            <a:pPr marL="514350" indent="-514350">
              <a:buFont typeface="+mj-lt"/>
              <a:buAutoNum type="arabicPeriod" startAt="7"/>
            </a:pPr>
            <a:r>
              <a:rPr lang="en-US" b="1" dirty="0">
                <a:ln>
                  <a:solidFill>
                    <a:srgbClr val="002060"/>
                  </a:solidFill>
                </a:ln>
                <a:solidFill>
                  <a:schemeClr val="bg1"/>
                </a:solidFill>
              </a:rPr>
              <a:t>Yahuah will protect you and </a:t>
            </a:r>
            <a:br>
              <a:rPr lang="en-US" b="1" dirty="0">
                <a:ln>
                  <a:solidFill>
                    <a:srgbClr val="002060"/>
                  </a:solidFill>
                </a:ln>
                <a:solidFill>
                  <a:schemeClr val="bg1"/>
                </a:solidFill>
              </a:rPr>
            </a:br>
            <a:r>
              <a:rPr lang="en-US" b="1" dirty="0">
                <a:ln>
                  <a:solidFill>
                    <a:srgbClr val="002060"/>
                  </a:solidFill>
                </a:ln>
                <a:solidFill>
                  <a:schemeClr val="bg1"/>
                </a:solidFill>
              </a:rPr>
              <a:t>be the enemy to your enemies until you inherit the land</a:t>
            </a:r>
          </a:p>
        </p:txBody>
      </p:sp>
      <p:sp>
        <p:nvSpPr>
          <p:cNvPr id="14" name="Content Placeholder 5">
            <a:extLst>
              <a:ext uri="{FF2B5EF4-FFF2-40B4-BE49-F238E27FC236}">
                <a16:creationId xmlns:a16="http://schemas.microsoft.com/office/drawing/2014/main" id="{E3F7C071-18D4-F774-7433-DFAC56EAF48D}"/>
              </a:ext>
            </a:extLst>
          </p:cNvPr>
          <p:cNvSpPr txBox="1">
            <a:spLocks/>
          </p:cNvSpPr>
          <p:nvPr/>
        </p:nvSpPr>
        <p:spPr>
          <a:xfrm>
            <a:off x="7612407" y="298741"/>
            <a:ext cx="4196356" cy="764591"/>
          </a:xfrm>
          <a:prstGeom prst="roundRect">
            <a:avLst/>
          </a:prstGeom>
          <a:gradFill>
            <a:gsLst>
              <a:gs pos="0">
                <a:srgbClr val="441D61"/>
              </a:gs>
              <a:gs pos="69000">
                <a:srgbClr val="7EB7D7"/>
              </a:gs>
              <a:gs pos="89000">
                <a:srgbClr val="7030A0"/>
              </a:gs>
              <a:gs pos="99000">
                <a:srgbClr val="441D61"/>
              </a:gs>
            </a:gsLst>
            <a:path path="shape">
              <a:fillToRect l="50000" t="50000" r="50000" b="50000"/>
            </a:path>
          </a:gradFill>
          <a:ln>
            <a:noFill/>
          </a:ln>
          <a:scene3d>
            <a:camera prst="orthographicFront"/>
            <a:lightRig rig="threePt" dir="t"/>
          </a:scene3d>
          <a:sp3d>
            <a:bevelT w="152400" h="50800" prst="softRound"/>
          </a:sp3d>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4000" b="1" dirty="0">
                <a:solidFill>
                  <a:srgbClr val="00B0F0"/>
                </a:solidFill>
                <a:effectLst>
                  <a:glow rad="127000">
                    <a:schemeClr val="bg1"/>
                  </a:glow>
                </a:effectLst>
              </a:rPr>
              <a:t>Exodus 23:20-31</a:t>
            </a:r>
          </a:p>
        </p:txBody>
      </p:sp>
      <p:sp>
        <p:nvSpPr>
          <p:cNvPr id="15" name="Subtitle 2">
            <a:extLst>
              <a:ext uri="{FF2B5EF4-FFF2-40B4-BE49-F238E27FC236}">
                <a16:creationId xmlns:a16="http://schemas.microsoft.com/office/drawing/2014/main" id="{ADD54ED3-05EF-0BC7-4DCF-177826091980}"/>
              </a:ext>
            </a:extLst>
          </p:cNvPr>
          <p:cNvSpPr txBox="1">
            <a:spLocks/>
          </p:cNvSpPr>
          <p:nvPr/>
        </p:nvSpPr>
        <p:spPr>
          <a:xfrm>
            <a:off x="323308" y="5268069"/>
            <a:ext cx="5239292" cy="1291190"/>
          </a:xfrm>
          <a:prstGeom prst="homePlate">
            <a:avLst>
              <a:gd name="adj" fmla="val 18681"/>
            </a:avLst>
          </a:prstGeom>
          <a:blipFill dpi="0" rotWithShape="1">
            <a:blip r:embed="rId4">
              <a:extLst>
                <a:ext uri="{28A0092B-C50C-407E-A947-70E740481C1C}">
                  <a14:useLocalDpi xmlns:a14="http://schemas.microsoft.com/office/drawing/2010/main"/>
                </a:ext>
              </a:extLst>
            </a:blip>
            <a:srcRect/>
            <a:stretch>
              <a:fillRect/>
            </a:stretch>
          </a:blipFill>
          <a:ln w="57150">
            <a:solidFill>
              <a:srgbClr val="FF00FF"/>
            </a:solidFill>
          </a:ln>
          <a:scene3d>
            <a:camera prst="orthographicFront"/>
            <a:lightRig rig="threePt" dir="t"/>
          </a:scene3d>
          <a:sp3d>
            <a:bevelT w="165100" prst="coolSlant"/>
          </a:sp3d>
        </p:spPr>
        <p:txBody>
          <a:bodyPr vert="horz" lIns="91440" tIns="45720" rIns="91440" bIns="45720" rtlCol="0" anchor="ctr">
            <a:noAutofit/>
            <a:sp3d extrusionH="57150">
              <a:bevelT w="38100" h="38100" prst="convex"/>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4800" b="1" spc="50" dirty="0">
                <a:ln w="12700" cmpd="sng">
                  <a:solidFill>
                    <a:schemeClr val="accent6">
                      <a:satMod val="120000"/>
                      <a:shade val="80000"/>
                    </a:schemeClr>
                  </a:solidFill>
                  <a:prstDash val="solid"/>
                </a:ln>
                <a:solidFill>
                  <a:srgbClr val="8F45C7"/>
                </a:solidFill>
                <a:effectLst>
                  <a:glow rad="101600">
                    <a:schemeClr val="accent4">
                      <a:lumMod val="20000"/>
                      <a:lumOff val="80000"/>
                      <a:alpha val="94000"/>
                    </a:schemeClr>
                  </a:glow>
                </a:effectLst>
              </a:rPr>
              <a:t>Covenant Ends with Warnings </a:t>
            </a:r>
          </a:p>
        </p:txBody>
      </p:sp>
    </p:spTree>
    <p:extLst>
      <p:ext uri="{BB962C8B-B14F-4D97-AF65-F5344CB8AC3E}">
        <p14:creationId xmlns:p14="http://schemas.microsoft.com/office/powerpoint/2010/main" val="2501740143"/>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1000"/>
                                        <p:tgtEl>
                                          <p:spTgt spid="10">
                                            <p:txEl>
                                              <p:pRg st="0" end="0"/>
                                            </p:txEl>
                                          </p:spTgt>
                                        </p:tgtEl>
                                      </p:cBhvr>
                                    </p:animEffect>
                                    <p:anim calcmode="lin" valueType="num">
                                      <p:cBhvr>
                                        <p:cTn id="8"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500"/>
                                  </p:stCondLst>
                                  <p:childTnLst>
                                    <p:set>
                                      <p:cBhvr>
                                        <p:cTn id="12" dur="1" fill="hold">
                                          <p:stCondLst>
                                            <p:cond delay="0"/>
                                          </p:stCondLst>
                                        </p:cTn>
                                        <p:tgtEl>
                                          <p:spTgt spid="10">
                                            <p:txEl>
                                              <p:pRg st="1" end="1"/>
                                            </p:txEl>
                                          </p:spTgt>
                                        </p:tgtEl>
                                        <p:attrNameLst>
                                          <p:attrName>style.visibility</p:attrName>
                                        </p:attrNameLst>
                                      </p:cBhvr>
                                      <p:to>
                                        <p:strVal val="visible"/>
                                      </p:to>
                                    </p:set>
                                    <p:animEffect transition="in" filter="fade">
                                      <p:cBhvr>
                                        <p:cTn id="13" dur="1000"/>
                                        <p:tgtEl>
                                          <p:spTgt spid="10">
                                            <p:txEl>
                                              <p:pRg st="1" end="1"/>
                                            </p:txEl>
                                          </p:spTgt>
                                        </p:tgtEl>
                                      </p:cBhvr>
                                    </p:animEffect>
                                    <p:anim calcmode="lin" valueType="num">
                                      <p:cBhvr>
                                        <p:cTn id="14" dur="10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10">
                                            <p:txEl>
                                              <p:pRg st="1" end="1"/>
                                            </p:txEl>
                                          </p:spTgt>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1500"/>
                                  </p:stCondLst>
                                  <p:childTnLst>
                                    <p:set>
                                      <p:cBhvr>
                                        <p:cTn id="17" dur="1" fill="hold">
                                          <p:stCondLst>
                                            <p:cond delay="0"/>
                                          </p:stCondLst>
                                        </p:cTn>
                                        <p:tgtEl>
                                          <p:spTgt spid="10">
                                            <p:txEl>
                                              <p:pRg st="2" end="2"/>
                                            </p:txEl>
                                          </p:spTgt>
                                        </p:tgtEl>
                                        <p:attrNameLst>
                                          <p:attrName>style.visibility</p:attrName>
                                        </p:attrNameLst>
                                      </p:cBhvr>
                                      <p:to>
                                        <p:strVal val="visible"/>
                                      </p:to>
                                    </p:set>
                                    <p:animEffect transition="in" filter="fade">
                                      <p:cBhvr>
                                        <p:cTn id="18" dur="1000"/>
                                        <p:tgtEl>
                                          <p:spTgt spid="10">
                                            <p:txEl>
                                              <p:pRg st="2" end="2"/>
                                            </p:txEl>
                                          </p:spTgt>
                                        </p:tgtEl>
                                      </p:cBhvr>
                                    </p:animEffect>
                                    <p:anim calcmode="lin" valueType="num">
                                      <p:cBhvr>
                                        <p:cTn id="19" dur="10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20" dur="1000" fill="hold"/>
                                        <p:tgtEl>
                                          <p:spTgt spid="1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10">
                                            <p:txEl>
                                              <p:pRg st="3" end="3"/>
                                            </p:txEl>
                                          </p:spTgt>
                                        </p:tgtEl>
                                        <p:attrNameLst>
                                          <p:attrName>style.visibility</p:attrName>
                                        </p:attrNameLst>
                                      </p:cBhvr>
                                      <p:to>
                                        <p:strVal val="visible"/>
                                      </p:to>
                                    </p:set>
                                    <p:animEffect transition="in" filter="barn(inVertical)">
                                      <p:cBhvr>
                                        <p:cTn id="25" dur="750"/>
                                        <p:tgtEl>
                                          <p:spTgt spid="10">
                                            <p:txEl>
                                              <p:pRg st="3" end="3"/>
                                            </p:txEl>
                                          </p:spTgt>
                                        </p:tgtEl>
                                      </p:cBhvr>
                                    </p:animEffect>
                                  </p:childTnLst>
                                </p:cTn>
                              </p:par>
                              <p:par>
                                <p:cTn id="26" presetID="16" presetClass="entr" presetSubtype="21" fill="hold" nodeType="withEffect">
                                  <p:stCondLst>
                                    <p:cond delay="1000"/>
                                  </p:stCondLst>
                                  <p:childTnLst>
                                    <p:set>
                                      <p:cBhvr>
                                        <p:cTn id="27" dur="1" fill="hold">
                                          <p:stCondLst>
                                            <p:cond delay="0"/>
                                          </p:stCondLst>
                                        </p:cTn>
                                        <p:tgtEl>
                                          <p:spTgt spid="10">
                                            <p:txEl>
                                              <p:pRg st="4" end="4"/>
                                            </p:txEl>
                                          </p:spTgt>
                                        </p:tgtEl>
                                        <p:attrNameLst>
                                          <p:attrName>style.visibility</p:attrName>
                                        </p:attrNameLst>
                                      </p:cBhvr>
                                      <p:to>
                                        <p:strVal val="visible"/>
                                      </p:to>
                                    </p:set>
                                    <p:animEffect transition="in" filter="barn(inVertical)">
                                      <p:cBhvr>
                                        <p:cTn id="28" dur="750"/>
                                        <p:tgtEl>
                                          <p:spTgt spid="10">
                                            <p:txEl>
                                              <p:pRg st="4" end="4"/>
                                            </p:txEl>
                                          </p:spTgt>
                                        </p:tgtEl>
                                      </p:cBhvr>
                                    </p:animEffect>
                                  </p:childTnLst>
                                </p:cTn>
                              </p:par>
                              <p:par>
                                <p:cTn id="29" presetID="16" presetClass="entr" presetSubtype="21" fill="hold" nodeType="withEffect">
                                  <p:stCondLst>
                                    <p:cond delay="2000"/>
                                  </p:stCondLst>
                                  <p:childTnLst>
                                    <p:set>
                                      <p:cBhvr>
                                        <p:cTn id="30" dur="1" fill="hold">
                                          <p:stCondLst>
                                            <p:cond delay="0"/>
                                          </p:stCondLst>
                                        </p:cTn>
                                        <p:tgtEl>
                                          <p:spTgt spid="10">
                                            <p:txEl>
                                              <p:pRg st="5" end="5"/>
                                            </p:txEl>
                                          </p:spTgt>
                                        </p:tgtEl>
                                        <p:attrNameLst>
                                          <p:attrName>style.visibility</p:attrName>
                                        </p:attrNameLst>
                                      </p:cBhvr>
                                      <p:to>
                                        <p:strVal val="visible"/>
                                      </p:to>
                                    </p:set>
                                    <p:animEffect transition="in" filter="barn(inVertical)">
                                      <p:cBhvr>
                                        <p:cTn id="31" dur="750"/>
                                        <p:tgtEl>
                                          <p:spTgt spid="10">
                                            <p:txEl>
                                              <p:pRg st="5" end="5"/>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nodeType="clickEffect">
                                  <p:stCondLst>
                                    <p:cond delay="0"/>
                                  </p:stCondLst>
                                  <p:childTnLst>
                                    <p:set>
                                      <p:cBhvr>
                                        <p:cTn id="35" dur="1" fill="hold">
                                          <p:stCondLst>
                                            <p:cond delay="0"/>
                                          </p:stCondLst>
                                        </p:cTn>
                                        <p:tgtEl>
                                          <p:spTgt spid="15">
                                            <p:txEl>
                                              <p:pRg st="0" end="0"/>
                                            </p:txEl>
                                          </p:spTgt>
                                        </p:tgtEl>
                                        <p:attrNameLst>
                                          <p:attrName>style.visibility</p:attrName>
                                        </p:attrNameLst>
                                      </p:cBhvr>
                                      <p:to>
                                        <p:strVal val="visible"/>
                                      </p:to>
                                    </p:set>
                                    <p:animEffect transition="in" filter="barn(inVertical)">
                                      <p:cBhvr>
                                        <p:cTn id="36" dur="10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blipFill>
          <a:blip r:embed="rId2">
            <a:extLst>
              <a:ext uri="{BEBA8EAE-BF5A-486C-A8C5-ECC9F3942E4B}">
                <a14:imgProps xmlns:a14="http://schemas.microsoft.com/office/drawing/2010/main">
                  <a14:imgLayer r:embed="rId3">
                    <a14:imgEffect>
                      <a14:artisticCrisscrossEtching/>
                    </a14:imgEffect>
                  </a14:imgLayer>
                </a14:imgProps>
              </a:ext>
            </a:extLst>
          </a:blip>
          <a:tile tx="0" ty="0" sx="100000" sy="100000" flip="none" algn="tl"/>
        </a:blipFill>
        <a:effectLst/>
      </p:bgPr>
    </p:bg>
    <p:spTree>
      <p:nvGrpSpPr>
        <p:cNvPr id="1" name=""/>
        <p:cNvGrpSpPr/>
        <p:nvPr/>
      </p:nvGrpSpPr>
      <p:grpSpPr>
        <a:xfrm>
          <a:off x="0" y="0"/>
          <a:ext cx="0" cy="0"/>
          <a:chOff x="0" y="0"/>
          <a:chExt cx="0" cy="0"/>
        </a:xfrm>
      </p:grpSpPr>
      <p:sp>
        <p:nvSpPr>
          <p:cNvPr id="20" name="Slide Number Placeholder 1"/>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85F3E72-97D8-4E0E-8DB2-A67F030E614A}" type="slidenum">
              <a:rPr lang="en-US" smtClean="0">
                <a:solidFill>
                  <a:schemeClr val="tx1"/>
                </a:solidFill>
              </a:rPr>
              <a:pPr/>
              <a:t>68</a:t>
            </a:fld>
            <a:endParaRPr lang="en-US" dirty="0">
              <a:solidFill>
                <a:schemeClr val="tx1"/>
              </a:solidFill>
            </a:endParaRPr>
          </a:p>
        </p:txBody>
      </p:sp>
      <p:sp>
        <p:nvSpPr>
          <p:cNvPr id="4" name="Subtitle 2"/>
          <p:cNvSpPr txBox="1">
            <a:spLocks/>
          </p:cNvSpPr>
          <p:nvPr/>
        </p:nvSpPr>
        <p:spPr>
          <a:xfrm>
            <a:off x="295912" y="298741"/>
            <a:ext cx="6898010" cy="764591"/>
          </a:xfrm>
          <a:prstGeom prst="homePlate">
            <a:avLst>
              <a:gd name="adj" fmla="val 18681"/>
            </a:avLst>
          </a:prstGeom>
          <a:blipFill dpi="0" rotWithShape="1">
            <a:blip r:embed="rId4">
              <a:extLst>
                <a:ext uri="{28A0092B-C50C-407E-A947-70E740481C1C}">
                  <a14:useLocalDpi xmlns:a14="http://schemas.microsoft.com/office/drawing/2010/main"/>
                </a:ext>
              </a:extLst>
            </a:blip>
            <a:srcRect/>
            <a:stretch>
              <a:fillRect/>
            </a:stretch>
          </a:blipFill>
          <a:ln w="57150">
            <a:solidFill>
              <a:srgbClr val="FF00FF"/>
            </a:solidFill>
          </a:ln>
          <a:scene3d>
            <a:camera prst="orthographicFront"/>
            <a:lightRig rig="threePt" dir="t"/>
          </a:scene3d>
          <a:sp3d>
            <a:bevelT w="165100" prst="coolSlant"/>
          </a:sp3d>
        </p:spPr>
        <p:txBody>
          <a:bodyPr vert="horz" lIns="91440" tIns="45720" rIns="91440" bIns="45720" rtlCol="0" anchor="ctr">
            <a:noAutofit/>
            <a:sp3d extrusionH="57150">
              <a:bevelT w="38100" h="38100" prst="convex"/>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4800" b="1" spc="50" dirty="0">
                <a:ln w="12700" cmpd="sng">
                  <a:solidFill>
                    <a:schemeClr val="accent6">
                      <a:satMod val="120000"/>
                      <a:shade val="80000"/>
                    </a:schemeClr>
                  </a:solidFill>
                  <a:prstDash val="solid"/>
                </a:ln>
                <a:solidFill>
                  <a:srgbClr val="8F45C7"/>
                </a:solidFill>
                <a:effectLst>
                  <a:glow rad="101600">
                    <a:schemeClr val="accent4">
                      <a:lumMod val="20000"/>
                      <a:lumOff val="80000"/>
                      <a:alpha val="94000"/>
                    </a:schemeClr>
                  </a:glow>
                </a:effectLst>
              </a:rPr>
              <a:t>Two National Warnings </a:t>
            </a:r>
          </a:p>
        </p:txBody>
      </p:sp>
      <p:sp>
        <p:nvSpPr>
          <p:cNvPr id="6" name="Content Placeholder 5">
            <a:extLst>
              <a:ext uri="{FF2B5EF4-FFF2-40B4-BE49-F238E27FC236}">
                <a16:creationId xmlns:a16="http://schemas.microsoft.com/office/drawing/2014/main" id="{F7CF0E27-0738-CB3A-0D21-C2B87C7A6D58}"/>
              </a:ext>
            </a:extLst>
          </p:cNvPr>
          <p:cNvSpPr>
            <a:spLocks noGrp="1"/>
          </p:cNvSpPr>
          <p:nvPr>
            <p:ph sz="half" idx="1"/>
          </p:nvPr>
        </p:nvSpPr>
        <p:spPr>
          <a:xfrm>
            <a:off x="237855" y="3287652"/>
            <a:ext cx="5205002" cy="3132504"/>
          </a:xfrm>
          <a:gradFill flip="none" rotWithShape="1">
            <a:gsLst>
              <a:gs pos="0">
                <a:srgbClr val="441D61"/>
              </a:gs>
              <a:gs pos="27542">
                <a:srgbClr val="5E2886"/>
              </a:gs>
              <a:gs pos="76000">
                <a:srgbClr val="7EB7D7"/>
              </a:gs>
              <a:gs pos="47000">
                <a:srgbClr val="7030A0"/>
              </a:gs>
              <a:gs pos="99000">
                <a:srgbClr val="441D61"/>
              </a:gs>
            </a:gsLst>
            <a:lin ang="18900000" scaled="1"/>
            <a:tileRect/>
          </a:gradFill>
          <a:ln>
            <a:noFill/>
          </a:ln>
          <a:scene3d>
            <a:camera prst="orthographicFront"/>
            <a:lightRig rig="threePt" dir="t"/>
          </a:scene3d>
          <a:sp3d>
            <a:bevelT w="152400" h="50800" prst="softRound"/>
          </a:sp3d>
        </p:spPr>
        <p:txBody>
          <a:bodyPr>
            <a:noAutofit/>
          </a:bodyPr>
          <a:lstStyle/>
          <a:p>
            <a:pPr marL="0" indent="0">
              <a:buNone/>
            </a:pPr>
            <a:r>
              <a:rPr lang="en-US" sz="2700" b="1" dirty="0">
                <a:solidFill>
                  <a:srgbClr val="FFFF00"/>
                </a:solidFill>
              </a:rPr>
              <a:t>Exo 20:3-5</a:t>
            </a:r>
            <a:r>
              <a:rPr lang="en-US" sz="2700" b="1" dirty="0">
                <a:solidFill>
                  <a:srgbClr val="FF0000"/>
                </a:solidFill>
                <a:effectLst>
                  <a:glow rad="127000">
                    <a:schemeClr val="bg1"/>
                  </a:glow>
                </a:effectLst>
              </a:rPr>
              <a:t>  </a:t>
            </a:r>
            <a:r>
              <a:rPr lang="en-US" sz="2400" b="1" dirty="0">
                <a:solidFill>
                  <a:srgbClr val="FF0000"/>
                </a:solidFill>
                <a:effectLst>
                  <a:glow rad="127000">
                    <a:schemeClr val="bg1"/>
                  </a:glow>
                </a:effectLst>
              </a:rPr>
              <a:t>Thou shalt have no other gods before me.</a:t>
            </a:r>
            <a:r>
              <a:rPr lang="en-US" sz="2400" b="1" dirty="0">
                <a:solidFill>
                  <a:srgbClr val="FFFF00"/>
                </a:solidFill>
              </a:rPr>
              <a:t>  4 </a:t>
            </a:r>
            <a:r>
              <a:rPr lang="en-US" sz="2400" b="1" dirty="0">
                <a:solidFill>
                  <a:srgbClr val="FF0000"/>
                </a:solidFill>
                <a:effectLst>
                  <a:glow rad="127000">
                    <a:schemeClr val="bg1"/>
                  </a:glow>
                </a:effectLst>
              </a:rPr>
              <a:t>Thou shalt not make unto thee any graven image,  </a:t>
            </a:r>
            <a:r>
              <a:rPr lang="en-US" sz="2400" b="1" dirty="0">
                <a:solidFill>
                  <a:srgbClr val="FFFF00"/>
                </a:solidFill>
              </a:rPr>
              <a:t>5 </a:t>
            </a:r>
            <a:r>
              <a:rPr lang="en-US" sz="2400" b="1" dirty="0">
                <a:solidFill>
                  <a:srgbClr val="FF0000"/>
                </a:solidFill>
                <a:effectLst>
                  <a:glow rad="127000">
                    <a:schemeClr val="bg1"/>
                  </a:glow>
                </a:effectLst>
              </a:rPr>
              <a:t>Thou shalt not bow down thyself to them, nor serve them: </a:t>
            </a:r>
            <a:r>
              <a:rPr lang="en-US" sz="2400" b="1" dirty="0">
                <a:solidFill>
                  <a:schemeClr val="bg1"/>
                </a:solidFill>
              </a:rPr>
              <a:t>for I Yahuah thy </a:t>
            </a:r>
            <a:br>
              <a:rPr lang="en-US" sz="2400" b="1" dirty="0">
                <a:solidFill>
                  <a:schemeClr val="bg1"/>
                </a:solidFill>
              </a:rPr>
            </a:br>
            <a:r>
              <a:rPr lang="en-US" sz="2400" b="1" dirty="0">
                <a:solidFill>
                  <a:schemeClr val="bg1"/>
                </a:solidFill>
              </a:rPr>
              <a:t>Elohim am a jealous Elohim, visiting </a:t>
            </a:r>
            <a:br>
              <a:rPr lang="en-US" sz="2400" b="1" dirty="0">
                <a:solidFill>
                  <a:schemeClr val="bg1"/>
                </a:solidFill>
              </a:rPr>
            </a:br>
            <a:r>
              <a:rPr lang="en-US" sz="2400" b="1" dirty="0">
                <a:solidFill>
                  <a:schemeClr val="bg1"/>
                </a:solidFill>
              </a:rPr>
              <a:t>the iniquity of the fathers upon the children unto the third and fourth generation of them that hate me.</a:t>
            </a:r>
            <a:endParaRPr lang="en-US" sz="2700" b="1" dirty="0">
              <a:solidFill>
                <a:schemeClr val="bg1"/>
              </a:solidFill>
            </a:endParaRPr>
          </a:p>
        </p:txBody>
      </p:sp>
      <p:sp>
        <p:nvSpPr>
          <p:cNvPr id="10" name="Content Placeholder 5">
            <a:extLst>
              <a:ext uri="{FF2B5EF4-FFF2-40B4-BE49-F238E27FC236}">
                <a16:creationId xmlns:a16="http://schemas.microsoft.com/office/drawing/2014/main" id="{0F45D457-0159-6D4C-DE17-0EBBDD0CFBE4}"/>
              </a:ext>
            </a:extLst>
          </p:cNvPr>
          <p:cNvSpPr txBox="1">
            <a:spLocks/>
          </p:cNvSpPr>
          <p:nvPr/>
        </p:nvSpPr>
        <p:spPr>
          <a:xfrm>
            <a:off x="5776685" y="3287652"/>
            <a:ext cx="6177459" cy="3132504"/>
          </a:xfrm>
          <a:prstGeom prst="rect">
            <a:avLst/>
          </a:prstGeom>
          <a:gradFill flip="none" rotWithShape="1">
            <a:gsLst>
              <a:gs pos="0">
                <a:srgbClr val="441D61"/>
              </a:gs>
              <a:gs pos="27542">
                <a:srgbClr val="5E2886"/>
              </a:gs>
              <a:gs pos="76000">
                <a:srgbClr val="7EB7D7"/>
              </a:gs>
              <a:gs pos="47000">
                <a:srgbClr val="7030A0"/>
              </a:gs>
              <a:gs pos="99000">
                <a:srgbClr val="441D61"/>
              </a:gs>
            </a:gsLst>
            <a:lin ang="13500000" scaled="1"/>
            <a:tileRect/>
          </a:gradFill>
          <a:ln>
            <a:noFill/>
          </a:ln>
          <a:scene3d>
            <a:camera prst="orthographicFront"/>
            <a:lightRig rig="threePt" dir="t"/>
          </a:scene3d>
          <a:sp3d>
            <a:bevelT w="152400" h="50800" prst="softRound"/>
          </a:sp3d>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b="1" dirty="0">
                <a:solidFill>
                  <a:srgbClr val="FFFF00"/>
                </a:solidFill>
              </a:rPr>
              <a:t>32</a:t>
            </a:r>
            <a:r>
              <a:rPr lang="en-US" sz="3200" b="1" dirty="0">
                <a:solidFill>
                  <a:schemeClr val="bg1"/>
                </a:solidFill>
              </a:rPr>
              <a:t> Thou shalt make </a:t>
            </a:r>
            <a:r>
              <a:rPr lang="en-US" sz="3200" b="1" dirty="0">
                <a:solidFill>
                  <a:srgbClr val="FF0000"/>
                </a:solidFill>
                <a:effectLst>
                  <a:glow rad="127000">
                    <a:schemeClr val="bg1"/>
                  </a:glow>
                </a:effectLst>
              </a:rPr>
              <a:t>no covenant </a:t>
            </a:r>
            <a:r>
              <a:rPr lang="en-US" sz="3200" b="1" dirty="0">
                <a:solidFill>
                  <a:schemeClr val="bg1"/>
                </a:solidFill>
              </a:rPr>
              <a:t>with them, nor </a:t>
            </a:r>
            <a:r>
              <a:rPr lang="en-US" sz="3200" b="1" dirty="0">
                <a:solidFill>
                  <a:srgbClr val="FF0000"/>
                </a:solidFill>
                <a:effectLst>
                  <a:glow rad="127000">
                    <a:schemeClr val="bg1"/>
                  </a:glow>
                </a:effectLst>
              </a:rPr>
              <a:t>with their gods.  </a:t>
            </a:r>
            <a:endParaRPr lang="en-US" sz="3200" b="1" dirty="0">
              <a:solidFill>
                <a:srgbClr val="FF0000"/>
              </a:solidFill>
            </a:endParaRPr>
          </a:p>
          <a:p>
            <a:pPr marL="0" indent="0" algn="ctr">
              <a:buNone/>
            </a:pPr>
            <a:r>
              <a:rPr lang="en-US" sz="3200" b="1" dirty="0">
                <a:solidFill>
                  <a:srgbClr val="FFFF00"/>
                </a:solidFill>
              </a:rPr>
              <a:t>33 </a:t>
            </a:r>
            <a:r>
              <a:rPr lang="en-US" sz="3200" b="1" dirty="0">
                <a:solidFill>
                  <a:schemeClr val="bg1"/>
                </a:solidFill>
              </a:rPr>
              <a:t>They shall not dwell in thy land, lest they make thee sin against me: for </a:t>
            </a:r>
            <a:br>
              <a:rPr lang="en-US" sz="3200" b="1" dirty="0">
                <a:solidFill>
                  <a:schemeClr val="bg1"/>
                </a:solidFill>
              </a:rPr>
            </a:br>
            <a:r>
              <a:rPr lang="en-US" sz="3200" b="1" dirty="0">
                <a:solidFill>
                  <a:srgbClr val="FF0000"/>
                </a:solidFill>
                <a:effectLst>
                  <a:glow rad="127000">
                    <a:schemeClr val="bg1"/>
                  </a:glow>
                </a:effectLst>
              </a:rPr>
              <a:t>if thou serve their gods, </a:t>
            </a:r>
            <a:br>
              <a:rPr lang="en-US" sz="3200" b="1" dirty="0">
                <a:solidFill>
                  <a:srgbClr val="FF0000"/>
                </a:solidFill>
                <a:effectLst>
                  <a:glow rad="127000">
                    <a:schemeClr val="bg1"/>
                  </a:glow>
                </a:effectLst>
              </a:rPr>
            </a:br>
            <a:r>
              <a:rPr lang="en-US" sz="3200" b="1" dirty="0">
                <a:solidFill>
                  <a:srgbClr val="FF0000"/>
                </a:solidFill>
                <a:effectLst>
                  <a:glow rad="127000">
                    <a:schemeClr val="bg1"/>
                  </a:glow>
                </a:effectLst>
              </a:rPr>
              <a:t>it will surely be a snare unto thee.</a:t>
            </a:r>
          </a:p>
          <a:p>
            <a:pPr marL="0" indent="0" algn="ctr">
              <a:buNone/>
            </a:pPr>
            <a:r>
              <a:rPr lang="en-US" sz="3200" b="1" dirty="0">
                <a:solidFill>
                  <a:srgbClr val="FFFF00"/>
                </a:solidFill>
              </a:rPr>
              <a:t>(Also see: Exo 20:3, 23; 22:28; </a:t>
            </a:r>
            <a:br>
              <a:rPr lang="en-US" sz="3200" b="1" dirty="0">
                <a:solidFill>
                  <a:srgbClr val="FFFF00"/>
                </a:solidFill>
              </a:rPr>
            </a:br>
            <a:r>
              <a:rPr lang="en-US" sz="3200" b="1" dirty="0">
                <a:solidFill>
                  <a:srgbClr val="FFFF00"/>
                </a:solidFill>
              </a:rPr>
              <a:t>23:13; 23:24.)</a:t>
            </a:r>
          </a:p>
          <a:p>
            <a:pPr marL="0" indent="0">
              <a:buNone/>
            </a:pPr>
            <a:endParaRPr lang="en-US" sz="3200" b="1" dirty="0">
              <a:solidFill>
                <a:srgbClr val="FF0000"/>
              </a:solidFill>
              <a:effectLst>
                <a:glow rad="127000">
                  <a:schemeClr val="bg1"/>
                </a:glow>
              </a:effectLst>
            </a:endParaRPr>
          </a:p>
          <a:p>
            <a:pPr marL="514350" indent="-514350">
              <a:buAutoNum type="arabicPlain" startAt="33"/>
            </a:pPr>
            <a:endParaRPr lang="en-US" b="1" dirty="0">
              <a:solidFill>
                <a:schemeClr val="bg1"/>
              </a:solidFill>
            </a:endParaRPr>
          </a:p>
        </p:txBody>
      </p:sp>
      <p:sp>
        <p:nvSpPr>
          <p:cNvPr id="12" name="Content Placeholder 5">
            <a:extLst>
              <a:ext uri="{FF2B5EF4-FFF2-40B4-BE49-F238E27FC236}">
                <a16:creationId xmlns:a16="http://schemas.microsoft.com/office/drawing/2014/main" id="{3887B0C7-8F73-8AD4-EFD1-7D64C8F4E3A8}"/>
              </a:ext>
            </a:extLst>
          </p:cNvPr>
          <p:cNvSpPr txBox="1">
            <a:spLocks/>
          </p:cNvSpPr>
          <p:nvPr/>
        </p:nvSpPr>
        <p:spPr>
          <a:xfrm>
            <a:off x="232593" y="1341832"/>
            <a:ext cx="4726576" cy="1662623"/>
          </a:xfrm>
          <a:prstGeom prst="rect">
            <a:avLst/>
          </a:prstGeom>
          <a:gradFill>
            <a:gsLst>
              <a:gs pos="0">
                <a:srgbClr val="441D61"/>
              </a:gs>
              <a:gs pos="27542">
                <a:srgbClr val="5E2886"/>
              </a:gs>
              <a:gs pos="76000">
                <a:srgbClr val="7EB7D7"/>
              </a:gs>
              <a:gs pos="47000">
                <a:srgbClr val="7030A0"/>
              </a:gs>
              <a:gs pos="99000">
                <a:srgbClr val="441D61"/>
              </a:gs>
            </a:gsLst>
            <a:lin ang="2700000" scaled="1"/>
          </a:gradFill>
          <a:ln>
            <a:noFill/>
          </a:ln>
          <a:scene3d>
            <a:camera prst="orthographicFront"/>
            <a:lightRig rig="threePt" dir="t"/>
          </a:scene3d>
          <a:sp3d>
            <a:bevelT w="152400" h="50800" prst="softRound"/>
          </a:sp3d>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dirty="0">
                <a:solidFill>
                  <a:srgbClr val="00FFCC"/>
                </a:solidFill>
              </a:rPr>
              <a:t>Note:  there are NO National Curse[s]</a:t>
            </a:r>
            <a:r>
              <a:rPr lang="en-US" dirty="0">
                <a:solidFill>
                  <a:srgbClr val="00FFCC"/>
                </a:solidFill>
              </a:rPr>
              <a:t> </a:t>
            </a:r>
            <a:r>
              <a:rPr lang="en-US" b="1" dirty="0">
                <a:solidFill>
                  <a:srgbClr val="FFFF00"/>
                </a:solidFill>
              </a:rPr>
              <a:t>different than the individual limited family curse of the 2</a:t>
            </a:r>
            <a:r>
              <a:rPr lang="en-US" b="1" baseline="30000" dirty="0">
                <a:solidFill>
                  <a:srgbClr val="FFFF00"/>
                </a:solidFill>
              </a:rPr>
              <a:t>nd</a:t>
            </a:r>
            <a:r>
              <a:rPr lang="en-US" b="1" dirty="0">
                <a:solidFill>
                  <a:srgbClr val="FFFF00"/>
                </a:solidFill>
              </a:rPr>
              <a:t> Commandment.</a:t>
            </a:r>
          </a:p>
        </p:txBody>
      </p:sp>
      <p:sp>
        <p:nvSpPr>
          <p:cNvPr id="14" name="Content Placeholder 5">
            <a:extLst>
              <a:ext uri="{FF2B5EF4-FFF2-40B4-BE49-F238E27FC236}">
                <a16:creationId xmlns:a16="http://schemas.microsoft.com/office/drawing/2014/main" id="{E3F7C071-18D4-F774-7433-DFAC56EAF48D}"/>
              </a:ext>
            </a:extLst>
          </p:cNvPr>
          <p:cNvSpPr txBox="1">
            <a:spLocks/>
          </p:cNvSpPr>
          <p:nvPr/>
        </p:nvSpPr>
        <p:spPr>
          <a:xfrm>
            <a:off x="7612407" y="298741"/>
            <a:ext cx="4196356" cy="764591"/>
          </a:xfrm>
          <a:prstGeom prst="roundRect">
            <a:avLst/>
          </a:prstGeom>
          <a:gradFill flip="none" rotWithShape="1">
            <a:gsLst>
              <a:gs pos="0">
                <a:srgbClr val="441D61"/>
              </a:gs>
              <a:gs pos="27542">
                <a:srgbClr val="5E2886"/>
              </a:gs>
              <a:gs pos="76000">
                <a:srgbClr val="7EB7D7"/>
              </a:gs>
              <a:gs pos="47000">
                <a:srgbClr val="7030A0"/>
              </a:gs>
              <a:gs pos="99000">
                <a:srgbClr val="441D61"/>
              </a:gs>
            </a:gsLst>
            <a:path path="shape">
              <a:fillToRect l="50000" t="50000" r="50000" b="50000"/>
            </a:path>
            <a:tileRect/>
          </a:gradFill>
          <a:ln>
            <a:noFill/>
          </a:ln>
          <a:scene3d>
            <a:camera prst="orthographicFront"/>
            <a:lightRig rig="threePt" dir="t"/>
          </a:scene3d>
          <a:sp3d>
            <a:bevelT w="152400" h="50800" prst="softRound"/>
          </a:sp3d>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4000" b="1" dirty="0">
                <a:solidFill>
                  <a:srgbClr val="00B0F0"/>
                </a:solidFill>
                <a:effectLst>
                  <a:glow rad="127000">
                    <a:schemeClr val="bg1"/>
                  </a:glow>
                </a:effectLst>
              </a:rPr>
              <a:t>Exodus 23:32-33</a:t>
            </a:r>
          </a:p>
        </p:txBody>
      </p:sp>
      <p:sp>
        <p:nvSpPr>
          <p:cNvPr id="7" name="Content Placeholder 5">
            <a:extLst>
              <a:ext uri="{FF2B5EF4-FFF2-40B4-BE49-F238E27FC236}">
                <a16:creationId xmlns:a16="http://schemas.microsoft.com/office/drawing/2014/main" id="{D0D2E7FD-3FA9-AA3C-9116-20C37AA07215}"/>
              </a:ext>
            </a:extLst>
          </p:cNvPr>
          <p:cNvSpPr txBox="1">
            <a:spLocks/>
          </p:cNvSpPr>
          <p:nvPr/>
        </p:nvSpPr>
        <p:spPr>
          <a:xfrm>
            <a:off x="5249119" y="1349087"/>
            <a:ext cx="6705026" cy="1662623"/>
          </a:xfrm>
          <a:prstGeom prst="rect">
            <a:avLst/>
          </a:prstGeom>
          <a:gradFill flip="none" rotWithShape="1">
            <a:gsLst>
              <a:gs pos="0">
                <a:srgbClr val="441D61"/>
              </a:gs>
              <a:gs pos="27542">
                <a:srgbClr val="5E2886"/>
              </a:gs>
              <a:gs pos="76000">
                <a:srgbClr val="7EB7D7"/>
              </a:gs>
              <a:gs pos="47000">
                <a:srgbClr val="7030A0"/>
              </a:gs>
              <a:gs pos="99000">
                <a:srgbClr val="441D61"/>
              </a:gs>
            </a:gsLst>
            <a:lin ang="8100000" scaled="1"/>
            <a:tileRect/>
          </a:gradFill>
          <a:ln>
            <a:noFill/>
          </a:ln>
          <a:scene3d>
            <a:camera prst="orthographicFront"/>
            <a:lightRig rig="threePt" dir="t"/>
          </a:scene3d>
          <a:sp3d>
            <a:bevelT w="152400" h="50800" prst="softRound"/>
          </a:sp3d>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dirty="0">
                <a:solidFill>
                  <a:srgbClr val="00FFCC"/>
                </a:solidFill>
              </a:rPr>
              <a:t>Note:  Between Exo 20-Exo 23:33 there are </a:t>
            </a:r>
            <a:r>
              <a:rPr lang="en-US" sz="3000" b="1" dirty="0">
                <a:solidFill>
                  <a:srgbClr val="FF0000"/>
                </a:solidFill>
                <a:effectLst>
                  <a:glow rad="127000">
                    <a:schemeClr val="bg1"/>
                  </a:glow>
                </a:effectLst>
              </a:rPr>
              <a:t>eight</a:t>
            </a:r>
            <a:r>
              <a:rPr lang="en-US" b="1" dirty="0">
                <a:solidFill>
                  <a:srgbClr val="00FFCC"/>
                </a:solidFill>
              </a:rPr>
              <a:t> reminders to </a:t>
            </a:r>
            <a:r>
              <a:rPr lang="en-US" sz="3200" b="1" dirty="0">
                <a:solidFill>
                  <a:srgbClr val="FF0000"/>
                </a:solidFill>
                <a:effectLst>
                  <a:glow rad="127000">
                    <a:schemeClr val="bg1"/>
                  </a:glow>
                </a:effectLst>
              </a:rPr>
              <a:t>NOT have a covenant with other gods.  </a:t>
            </a:r>
            <a:r>
              <a:rPr lang="en-US" b="1" dirty="0">
                <a:solidFill>
                  <a:srgbClr val="FFFF00"/>
                </a:solidFill>
              </a:rPr>
              <a:t>This is so important, the covenant ends with these last two reminders.</a:t>
            </a:r>
          </a:p>
        </p:txBody>
      </p:sp>
    </p:spTree>
    <p:extLst>
      <p:ext uri="{BB962C8B-B14F-4D97-AF65-F5344CB8AC3E}">
        <p14:creationId xmlns:p14="http://schemas.microsoft.com/office/powerpoint/2010/main" val="3702396819"/>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arn(inVertical)">
                                      <p:cBhvr>
                                        <p:cTn id="7" dur="1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barn(inVertical)">
                                      <p:cBhvr>
                                        <p:cTn id="12" dur="10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0">
                                            <p:txEl>
                                              <p:pRg st="0" end="0"/>
                                            </p:txEl>
                                          </p:spTgt>
                                        </p:tgtEl>
                                        <p:attrNameLst>
                                          <p:attrName>style.visibility</p:attrName>
                                        </p:attrNameLst>
                                      </p:cBhvr>
                                      <p:to>
                                        <p:strVal val="visible"/>
                                      </p:to>
                                    </p:set>
                                    <p:animEffect transition="in" filter="barn(inVertical)">
                                      <p:cBhvr>
                                        <p:cTn id="17" dur="1000"/>
                                        <p:tgtEl>
                                          <p:spTgt spid="10">
                                            <p:txEl>
                                              <p:pRg st="0" end="0"/>
                                            </p:txEl>
                                          </p:spTgt>
                                        </p:tgtEl>
                                      </p:cBhvr>
                                    </p:animEffect>
                                  </p:childTnLst>
                                </p:cTn>
                              </p:par>
                              <p:par>
                                <p:cTn id="18" presetID="16" presetClass="entr" presetSubtype="21" fill="hold" nodeType="withEffect">
                                  <p:stCondLst>
                                    <p:cond delay="0"/>
                                  </p:stCondLst>
                                  <p:childTnLst>
                                    <p:set>
                                      <p:cBhvr>
                                        <p:cTn id="19" dur="1" fill="hold">
                                          <p:stCondLst>
                                            <p:cond delay="0"/>
                                          </p:stCondLst>
                                        </p:cTn>
                                        <p:tgtEl>
                                          <p:spTgt spid="10">
                                            <p:txEl>
                                              <p:pRg st="1" end="1"/>
                                            </p:txEl>
                                          </p:spTgt>
                                        </p:tgtEl>
                                        <p:attrNameLst>
                                          <p:attrName>style.visibility</p:attrName>
                                        </p:attrNameLst>
                                      </p:cBhvr>
                                      <p:to>
                                        <p:strVal val="visible"/>
                                      </p:to>
                                    </p:set>
                                    <p:animEffect transition="in" filter="barn(inVertical)">
                                      <p:cBhvr>
                                        <p:cTn id="20" dur="1000"/>
                                        <p:tgtEl>
                                          <p:spTgt spid="10">
                                            <p:txEl>
                                              <p:pRg st="1" end="1"/>
                                            </p:txEl>
                                          </p:spTgt>
                                        </p:tgtEl>
                                      </p:cBhvr>
                                    </p:animEffect>
                                  </p:childTnLst>
                                </p:cTn>
                              </p:par>
                              <p:par>
                                <p:cTn id="21" presetID="16" presetClass="entr" presetSubtype="21" fill="hold" nodeType="withEffect">
                                  <p:stCondLst>
                                    <p:cond delay="0"/>
                                  </p:stCondLst>
                                  <p:childTnLst>
                                    <p:set>
                                      <p:cBhvr>
                                        <p:cTn id="22" dur="1" fill="hold">
                                          <p:stCondLst>
                                            <p:cond delay="0"/>
                                          </p:stCondLst>
                                        </p:cTn>
                                        <p:tgtEl>
                                          <p:spTgt spid="10">
                                            <p:txEl>
                                              <p:pRg st="2" end="2"/>
                                            </p:txEl>
                                          </p:spTgt>
                                        </p:tgtEl>
                                        <p:attrNameLst>
                                          <p:attrName>style.visibility</p:attrName>
                                        </p:attrNameLst>
                                      </p:cBhvr>
                                      <p:to>
                                        <p:strVal val="visible"/>
                                      </p:to>
                                    </p:set>
                                    <p:animEffect transition="in" filter="barn(inVertical)">
                                      <p:cBhvr>
                                        <p:cTn id="23" dur="1000"/>
                                        <p:tgtEl>
                                          <p:spTgt spid="1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0" name="Slide Number Placeholder 1"/>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85F3E72-97D8-4E0E-8DB2-A67F030E614A}" type="slidenum">
              <a:rPr lang="en-US" smtClean="0">
                <a:solidFill>
                  <a:schemeClr val="tx1"/>
                </a:solidFill>
              </a:rPr>
              <a:pPr/>
              <a:t>69</a:t>
            </a:fld>
            <a:endParaRPr lang="en-US" dirty="0">
              <a:solidFill>
                <a:schemeClr val="tx1"/>
              </a:solidFill>
            </a:endParaRPr>
          </a:p>
        </p:txBody>
      </p:sp>
      <p:sp>
        <p:nvSpPr>
          <p:cNvPr id="3" name="Title 3"/>
          <p:cNvSpPr>
            <a:spLocks noGrp="1"/>
          </p:cNvSpPr>
          <p:nvPr>
            <p:ph type="title"/>
          </p:nvPr>
        </p:nvSpPr>
        <p:spPr>
          <a:xfrm>
            <a:off x="838200" y="365125"/>
            <a:ext cx="10515600" cy="1325563"/>
          </a:xfrm>
        </p:spPr>
        <p:txBody>
          <a:bodyPr/>
          <a:lstStyle/>
          <a:p>
            <a:endParaRPr lang="en-US"/>
          </a:p>
        </p:txBody>
      </p:sp>
      <p:sp>
        <p:nvSpPr>
          <p:cNvPr id="4" name="Content Placeholder 5"/>
          <p:cNvSpPr>
            <a:spLocks noGrp="1"/>
          </p:cNvSpPr>
          <p:nvPr>
            <p:ph sz="half" idx="2"/>
          </p:nvPr>
        </p:nvSpPr>
        <p:spPr>
          <a:xfrm>
            <a:off x="6384033" y="1844824"/>
            <a:ext cx="5715180" cy="4807199"/>
          </a:xfrm>
          <a:ln>
            <a:noFill/>
          </a:ln>
        </p:spPr>
        <p:txBody>
          <a:bodyPr>
            <a:normAutofit/>
          </a:bodyPr>
          <a:lstStyle/>
          <a:p>
            <a:pPr marL="0" indent="0" algn="ctr">
              <a:buNone/>
            </a:pPr>
            <a:r>
              <a:rPr lang="en-US" b="1" dirty="0">
                <a:solidFill>
                  <a:srgbClr val="0070C0"/>
                </a:solidFill>
                <a:effectLst>
                  <a:glow rad="127000">
                    <a:schemeClr val="bg1"/>
                  </a:glow>
                </a:effectLst>
              </a:rPr>
              <a:t>Facts on the Words of the Covenant</a:t>
            </a:r>
          </a:p>
          <a:p>
            <a:pPr marL="0" indent="0">
              <a:buNone/>
            </a:pPr>
            <a:r>
              <a:rPr lang="en-US" b="1" dirty="0">
                <a:solidFill>
                  <a:schemeClr val="bg1"/>
                </a:solidFill>
              </a:rPr>
              <a:t>‘LARGE’ PRINT:   ~300 words</a:t>
            </a:r>
          </a:p>
          <a:p>
            <a:pPr marL="0" indent="0">
              <a:buNone/>
            </a:pPr>
            <a:r>
              <a:rPr lang="en-US" b="1" dirty="0">
                <a:solidFill>
                  <a:schemeClr val="bg1"/>
                </a:solidFill>
              </a:rPr>
              <a:t>‘small’ print:     ~</a:t>
            </a:r>
            <a:r>
              <a:rPr lang="en-US" b="1" u="sng" dirty="0">
                <a:solidFill>
                  <a:schemeClr val="bg1"/>
                </a:solidFill>
              </a:rPr>
              <a:t>2700</a:t>
            </a:r>
            <a:r>
              <a:rPr lang="en-US" b="1" dirty="0">
                <a:solidFill>
                  <a:schemeClr val="bg1"/>
                </a:solidFill>
              </a:rPr>
              <a:t> words  </a:t>
            </a:r>
          </a:p>
          <a:p>
            <a:pPr marL="0" indent="0">
              <a:buNone/>
            </a:pPr>
            <a:r>
              <a:rPr lang="en-US" b="1" dirty="0">
                <a:solidFill>
                  <a:schemeClr val="bg1"/>
                </a:solidFill>
              </a:rPr>
              <a:t>Total words:      ~3000 words!</a:t>
            </a:r>
          </a:p>
          <a:p>
            <a:pPr marL="0" indent="0">
              <a:buNone/>
            </a:pPr>
            <a:r>
              <a:rPr lang="en-US" b="1" dirty="0">
                <a:solidFill>
                  <a:schemeClr val="bg1"/>
                </a:solidFill>
              </a:rPr>
              <a:t>NOTE: </a:t>
            </a:r>
            <a:r>
              <a:rPr lang="en-US" b="1" dirty="0">
                <a:solidFill>
                  <a:srgbClr val="00FF99"/>
                </a:solidFill>
              </a:rPr>
              <a:t> When </a:t>
            </a:r>
            <a:r>
              <a:rPr lang="en-US" b="1" dirty="0" err="1">
                <a:solidFill>
                  <a:schemeClr val="bg1"/>
                </a:solidFill>
              </a:rPr>
              <a:t>Mosheh</a:t>
            </a:r>
            <a:r>
              <a:rPr lang="en-US" b="1" dirty="0">
                <a:solidFill>
                  <a:schemeClr val="bg1"/>
                </a:solidFill>
              </a:rPr>
              <a:t> </a:t>
            </a:r>
            <a:r>
              <a:rPr lang="en-US" b="1" dirty="0">
                <a:solidFill>
                  <a:srgbClr val="00FF99"/>
                </a:solidFill>
              </a:rPr>
              <a:t>gave</a:t>
            </a:r>
            <a:r>
              <a:rPr lang="en-US" b="1" dirty="0">
                <a:solidFill>
                  <a:schemeClr val="bg1"/>
                </a:solidFill>
              </a:rPr>
              <a:t> even </a:t>
            </a:r>
            <a:r>
              <a:rPr lang="en-US" b="1" dirty="0">
                <a:solidFill>
                  <a:srgbClr val="00FF99"/>
                </a:solidFill>
              </a:rPr>
              <a:t>more detailed instruction </a:t>
            </a:r>
            <a:r>
              <a:rPr lang="en-US" b="1" dirty="0">
                <a:solidFill>
                  <a:schemeClr val="bg1"/>
                </a:solidFill>
              </a:rPr>
              <a:t>for any </a:t>
            </a:r>
            <a:br>
              <a:rPr lang="en-US" b="1" dirty="0">
                <a:solidFill>
                  <a:schemeClr val="bg1"/>
                </a:solidFill>
              </a:rPr>
            </a:br>
            <a:r>
              <a:rPr lang="en-US" b="1" dirty="0">
                <a:solidFill>
                  <a:schemeClr val="bg1"/>
                </a:solidFill>
              </a:rPr>
              <a:t>of these covenant laws later </a:t>
            </a:r>
            <a:br>
              <a:rPr lang="en-US" b="1" dirty="0">
                <a:solidFill>
                  <a:schemeClr val="bg1"/>
                </a:solidFill>
              </a:rPr>
            </a:br>
            <a:r>
              <a:rPr lang="en-US" b="1" dirty="0">
                <a:solidFill>
                  <a:schemeClr val="bg1"/>
                </a:solidFill>
              </a:rPr>
              <a:t>on – this would be “finer” print, </a:t>
            </a:r>
            <a:br>
              <a:rPr lang="en-US" b="1" dirty="0">
                <a:solidFill>
                  <a:schemeClr val="bg1"/>
                </a:solidFill>
              </a:rPr>
            </a:br>
            <a:r>
              <a:rPr lang="en-US" b="1" dirty="0">
                <a:solidFill>
                  <a:schemeClr val="bg1"/>
                </a:solidFill>
              </a:rPr>
              <a:t>and still considered part of the everlasting Covenant Agreement.</a:t>
            </a:r>
          </a:p>
        </p:txBody>
      </p:sp>
      <p:sp>
        <p:nvSpPr>
          <p:cNvPr id="5" name="Subtitle 2"/>
          <p:cNvSpPr txBox="1">
            <a:spLocks/>
          </p:cNvSpPr>
          <p:nvPr/>
        </p:nvSpPr>
        <p:spPr>
          <a:xfrm>
            <a:off x="514792" y="81840"/>
            <a:ext cx="11228312" cy="1625824"/>
          </a:xfrm>
          <a:prstGeom prst="homePlate">
            <a:avLst>
              <a:gd name="adj" fmla="val 18681"/>
            </a:avLst>
          </a:prstGeom>
          <a:blipFill dpi="0" rotWithShape="1">
            <a:blip r:embed="rId3">
              <a:extLst>
                <a:ext uri="{28A0092B-C50C-407E-A947-70E740481C1C}">
                  <a14:useLocalDpi xmlns:a14="http://schemas.microsoft.com/office/drawing/2010/main"/>
                </a:ext>
              </a:extLst>
            </a:blip>
            <a:srcRect/>
            <a:stretch>
              <a:fillRect/>
            </a:stretch>
          </a:blipFill>
          <a:ln w="57150">
            <a:solidFill>
              <a:srgbClr val="FF00FF"/>
            </a:solidFill>
          </a:ln>
          <a:scene3d>
            <a:camera prst="orthographicFront"/>
            <a:lightRig rig="threePt" dir="t"/>
          </a:scene3d>
          <a:sp3d>
            <a:bevelT w="165100" prst="coolSlant"/>
          </a:sp3d>
        </p:spPr>
        <p:txBody>
          <a:bodyPr vert="horz" lIns="91440" tIns="45720" rIns="91440" bIns="45720" rtlCol="0" anchor="ctr">
            <a:noAutofit/>
            <a:sp3d extrusionH="57150">
              <a:bevelT w="38100" h="38100" prst="convex"/>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4800" b="1" spc="50" dirty="0">
                <a:ln w="12700" cmpd="sng">
                  <a:solidFill>
                    <a:schemeClr val="accent6">
                      <a:satMod val="120000"/>
                      <a:shade val="80000"/>
                    </a:schemeClr>
                  </a:solidFill>
                  <a:prstDash val="solid"/>
                </a:ln>
                <a:solidFill>
                  <a:srgbClr val="8F45C7"/>
                </a:solidFill>
                <a:effectLst>
                  <a:glow rad="101600">
                    <a:schemeClr val="accent4">
                      <a:lumMod val="20000"/>
                      <a:lumOff val="80000"/>
                      <a:alpha val="94000"/>
                    </a:schemeClr>
                  </a:glow>
                </a:effectLst>
              </a:rPr>
              <a:t>What is so special about these “words” following the 10 Commandments?</a:t>
            </a:r>
          </a:p>
        </p:txBody>
      </p:sp>
      <p:sp>
        <p:nvSpPr>
          <p:cNvPr id="7" name="Content Placeholder 3"/>
          <p:cNvSpPr txBox="1">
            <a:spLocks/>
          </p:cNvSpPr>
          <p:nvPr/>
        </p:nvSpPr>
        <p:spPr>
          <a:xfrm>
            <a:off x="514792" y="1844824"/>
            <a:ext cx="5365184" cy="4788000"/>
          </a:xfrm>
          <a:prstGeom prst="rect">
            <a:avLst/>
          </a:prstGeom>
          <a:gradFill flip="none" rotWithShape="1">
            <a:gsLst>
              <a:gs pos="0">
                <a:srgbClr val="FFFF00"/>
              </a:gs>
              <a:gs pos="76000">
                <a:srgbClr val="7EB7D7"/>
              </a:gs>
              <a:gs pos="35000">
                <a:srgbClr val="FDE2E2"/>
              </a:gs>
              <a:gs pos="47000">
                <a:srgbClr val="FDE2E2">
                  <a:lumMod val="92000"/>
                </a:srgbClr>
              </a:gs>
              <a:gs pos="99000">
                <a:srgbClr val="00B0F0"/>
              </a:gs>
            </a:gsLst>
            <a:lin ang="2700000" scaled="1"/>
            <a:tileRect/>
          </a:gradFill>
          <a:ln w="60325" cmpd="tri">
            <a:solidFill>
              <a:srgbClr val="0070C0"/>
            </a:solidFill>
          </a:ln>
          <a:scene3d>
            <a:camera prst="orthographicFront"/>
            <a:lightRig rig="threePt" dir="t"/>
          </a:scene3d>
          <a:sp3d>
            <a:bevelT w="165100" prst="coolSlant"/>
          </a:sp3d>
        </p:spPr>
        <p:txBody>
          <a:bodyPr vert="horz" lIns="91440" tIns="45720" rIns="91440" bIns="45720" rtlCol="0">
            <a:noAutofit/>
            <a:sp3d extrusionH="57150">
              <a:bevelT w="82550" h="38100" prst="coolSlant"/>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dirty="0"/>
              <a:t>There are usually several parts in a covenant agreement:  the </a:t>
            </a:r>
            <a:r>
              <a:rPr lang="en-US" dirty="0">
                <a:latin typeface="Arial Black" panose="020B0A04020102020204" pitchFamily="34" charset="0"/>
              </a:rPr>
              <a:t>Large Print</a:t>
            </a:r>
            <a:r>
              <a:rPr lang="en-US" dirty="0"/>
              <a:t> </a:t>
            </a:r>
            <a:r>
              <a:rPr lang="en-US" b="1" u="sng" dirty="0">
                <a:solidFill>
                  <a:srgbClr val="C00000"/>
                </a:solidFill>
              </a:rPr>
              <a:t>and the</a:t>
            </a:r>
            <a:r>
              <a:rPr lang="en-US" b="1" dirty="0">
                <a:solidFill>
                  <a:srgbClr val="C00000"/>
                </a:solidFill>
              </a:rPr>
              <a:t> </a:t>
            </a:r>
            <a:r>
              <a:rPr lang="en-US" dirty="0"/>
              <a:t>Fine Print. </a:t>
            </a:r>
          </a:p>
          <a:p>
            <a:r>
              <a:rPr lang="en-US" b="1" dirty="0">
                <a:solidFill>
                  <a:srgbClr val="0070C0"/>
                </a:solidFill>
              </a:rPr>
              <a:t>The 10 Commandments act as the LARGE print or the outline </a:t>
            </a:r>
            <a:br>
              <a:rPr lang="en-US" b="1" dirty="0">
                <a:solidFill>
                  <a:srgbClr val="0070C0"/>
                </a:solidFill>
              </a:rPr>
            </a:br>
            <a:r>
              <a:rPr lang="en-US" b="1" dirty="0">
                <a:solidFill>
                  <a:srgbClr val="0070C0"/>
                </a:solidFill>
              </a:rPr>
              <a:t>of general principles for all laws. </a:t>
            </a:r>
          </a:p>
          <a:p>
            <a:r>
              <a:rPr lang="en-US" b="1" dirty="0">
                <a:solidFill>
                  <a:srgbClr val="7030A0"/>
                </a:solidFill>
              </a:rPr>
              <a:t>The rest of the “words” in </a:t>
            </a:r>
            <a:br>
              <a:rPr lang="en-US" b="1" dirty="0">
                <a:solidFill>
                  <a:srgbClr val="7030A0"/>
                </a:solidFill>
              </a:rPr>
            </a:br>
            <a:r>
              <a:rPr lang="en-US" b="1" dirty="0" err="1">
                <a:solidFill>
                  <a:srgbClr val="7030A0"/>
                </a:solidFill>
              </a:rPr>
              <a:t>Exo</a:t>
            </a:r>
            <a:r>
              <a:rPr lang="en-US" b="1" dirty="0">
                <a:solidFill>
                  <a:srgbClr val="7030A0"/>
                </a:solidFill>
              </a:rPr>
              <a:t> 20:22-26, and Chapters 21, 22 &amp; 23 are the </a:t>
            </a:r>
            <a:r>
              <a:rPr lang="en-US" sz="2000" b="1" dirty="0">
                <a:solidFill>
                  <a:srgbClr val="7030A0"/>
                </a:solidFill>
              </a:rPr>
              <a:t>smaller</a:t>
            </a:r>
            <a:r>
              <a:rPr lang="en-US" b="1" dirty="0">
                <a:solidFill>
                  <a:srgbClr val="7030A0"/>
                </a:solidFill>
              </a:rPr>
              <a:t> print that serve to govern a whole nation of people in every circumstance. </a:t>
            </a:r>
            <a:r>
              <a:rPr lang="en-US" dirty="0"/>
              <a:t> </a:t>
            </a:r>
          </a:p>
          <a:p>
            <a:pPr marL="0" indent="0" algn="ctr">
              <a:buFont typeface="Arial" panose="020B0604020202020204" pitchFamily="34" charset="0"/>
              <a:buNone/>
            </a:pPr>
            <a:endParaRPr lang="en-US" b="1" dirty="0">
              <a:solidFill>
                <a:schemeClr val="accent2">
                  <a:lumMod val="75000"/>
                </a:schemeClr>
              </a:solidFill>
            </a:endParaRPr>
          </a:p>
        </p:txBody>
      </p:sp>
      <p:sp>
        <p:nvSpPr>
          <p:cNvPr id="8" name="Slide Number Placeholder 4"/>
          <p:cNvSpPr>
            <a:spLocks noGrp="1"/>
          </p:cNvSpPr>
          <p:nvPr>
            <p:ph type="sldNum" sz="quarter" idx="12"/>
          </p:nvPr>
        </p:nvSpPr>
        <p:spPr>
          <a:xfrm>
            <a:off x="9401472" y="6453336"/>
            <a:ext cx="2743200" cy="365125"/>
          </a:xfrm>
        </p:spPr>
        <p:txBody>
          <a:bodyPr/>
          <a:lstStyle/>
          <a:p>
            <a:fld id="{DA64F31B-23FA-4075-AF7D-6228CFD12F03}" type="slidenum">
              <a:rPr lang="en-US" smtClean="0">
                <a:solidFill>
                  <a:schemeClr val="bg1"/>
                </a:solidFill>
              </a:rPr>
              <a:t>69</a:t>
            </a:fld>
            <a:endParaRPr lang="en-US" dirty="0">
              <a:solidFill>
                <a:schemeClr val="bg1"/>
              </a:solidFill>
            </a:endParaRPr>
          </a:p>
        </p:txBody>
      </p:sp>
    </p:spTree>
    <p:extLst>
      <p:ext uri="{BB962C8B-B14F-4D97-AF65-F5344CB8AC3E}">
        <p14:creationId xmlns:p14="http://schemas.microsoft.com/office/powerpoint/2010/main" val="1586839410"/>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100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fade">
                                      <p:cBhvr>
                                        <p:cTn id="13" dur="1000"/>
                                        <p:tgtEl>
                                          <p:spTgt spid="4">
                                            <p:txEl>
                                              <p:pRg st="2" end="2"/>
                                            </p:txEl>
                                          </p:spTgt>
                                        </p:tgtEl>
                                      </p:cBhvr>
                                    </p:animEffect>
                                    <p:anim calcmode="lin" valueType="num">
                                      <p:cBhvr>
                                        <p:cTn id="14"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par>
                          <p:cTn id="16" fill="hold">
                            <p:stCondLst>
                              <p:cond delay="3000"/>
                            </p:stCondLst>
                            <p:childTnLst>
                              <p:par>
                                <p:cTn id="17" presetID="42" presetClass="entr" presetSubtype="0" fill="hold" nodeType="afterEffect">
                                  <p:stCondLst>
                                    <p:cond delay="1000"/>
                                  </p:stCondLst>
                                  <p:childTnLst>
                                    <p:set>
                                      <p:cBhvr>
                                        <p:cTn id="18" dur="1" fill="hold">
                                          <p:stCondLst>
                                            <p:cond delay="0"/>
                                          </p:stCondLst>
                                        </p:cTn>
                                        <p:tgtEl>
                                          <p:spTgt spid="4">
                                            <p:txEl>
                                              <p:pRg st="3" end="3"/>
                                            </p:txEl>
                                          </p:spTgt>
                                        </p:tgtEl>
                                        <p:attrNameLst>
                                          <p:attrName>style.visibility</p:attrName>
                                        </p:attrNameLst>
                                      </p:cBhvr>
                                      <p:to>
                                        <p:strVal val="visible"/>
                                      </p:to>
                                    </p:set>
                                    <p:animEffect transition="in" filter="fade">
                                      <p:cBhvr>
                                        <p:cTn id="19" dur="1000"/>
                                        <p:tgtEl>
                                          <p:spTgt spid="4">
                                            <p:txEl>
                                              <p:pRg st="3" end="3"/>
                                            </p:txEl>
                                          </p:spTgt>
                                        </p:tgtEl>
                                      </p:cBhvr>
                                    </p:animEffect>
                                    <p:anim calcmode="lin" valueType="num">
                                      <p:cBhvr>
                                        <p:cTn id="20"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4">
                                            <p:txEl>
                                              <p:pRg st="4" end="4"/>
                                            </p:txEl>
                                          </p:spTgt>
                                        </p:tgtEl>
                                        <p:attrNameLst>
                                          <p:attrName>style.visibility</p:attrName>
                                        </p:attrNameLst>
                                      </p:cBhvr>
                                      <p:to>
                                        <p:strVal val="visible"/>
                                      </p:to>
                                    </p:set>
                                    <p:animEffect transition="in" filter="fade">
                                      <p:cBhvr>
                                        <p:cTn id="26" dur="1000"/>
                                        <p:tgtEl>
                                          <p:spTgt spid="4">
                                            <p:txEl>
                                              <p:pRg st="4" end="4"/>
                                            </p:txEl>
                                          </p:spTgt>
                                        </p:tgtEl>
                                      </p:cBhvr>
                                    </p:animEffect>
                                    <p:anim calcmode="lin" valueType="num">
                                      <p:cBhvr>
                                        <p:cTn id="27"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8"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blipFill>
          <a:blip r:embed="rId2">
            <a:extLst>
              <a:ext uri="{BEBA8EAE-BF5A-486C-A8C5-ECC9F3942E4B}">
                <a14:imgProps xmlns:a14="http://schemas.microsoft.com/office/drawing/2010/main">
                  <a14:imgLayer r:embed="rId3">
                    <a14:imgEffect>
                      <a14:artisticCrisscrossEtching/>
                    </a14:imgEffect>
                  </a14:imgLayer>
                </a14:imgProps>
              </a:ext>
            </a:extLst>
          </a:blip>
          <a:tile tx="0" ty="0" sx="100000" sy="100000" flip="none" algn="tl"/>
        </a:blipFill>
        <a:effectLst/>
      </p:bgPr>
    </p:bg>
    <p:spTree>
      <p:nvGrpSpPr>
        <p:cNvPr id="1" name=""/>
        <p:cNvGrpSpPr/>
        <p:nvPr/>
      </p:nvGrpSpPr>
      <p:grpSpPr>
        <a:xfrm>
          <a:off x="0" y="0"/>
          <a:ext cx="0" cy="0"/>
          <a:chOff x="0" y="0"/>
          <a:chExt cx="0" cy="0"/>
        </a:xfrm>
      </p:grpSpPr>
      <p:sp>
        <p:nvSpPr>
          <p:cNvPr id="20" name="Slide Number Placeholder 1"/>
          <p:cNvSpPr txBox="1">
            <a:spLocks/>
          </p:cNvSpPr>
          <p:nvPr/>
        </p:nvSpPr>
        <p:spPr>
          <a:xfrm>
            <a:off x="9448800" y="6492875"/>
            <a:ext cx="238316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85F3E72-97D8-4E0E-8DB2-A67F030E614A}" type="slidenum">
              <a:rPr lang="en-US" smtClean="0">
                <a:solidFill>
                  <a:schemeClr val="tx1"/>
                </a:solidFill>
              </a:rPr>
              <a:pPr/>
              <a:t>70</a:t>
            </a:fld>
            <a:endParaRPr lang="en-US" dirty="0">
              <a:solidFill>
                <a:schemeClr val="tx1"/>
              </a:solidFill>
            </a:endParaRPr>
          </a:p>
        </p:txBody>
      </p:sp>
      <p:sp>
        <p:nvSpPr>
          <p:cNvPr id="3" name="Rounded Rectangle 2"/>
          <p:cNvSpPr/>
          <p:nvPr/>
        </p:nvSpPr>
        <p:spPr>
          <a:xfrm>
            <a:off x="360040" y="1412776"/>
            <a:ext cx="12144672" cy="5341248"/>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82550" h="38100" prst="coolSlant"/>
            </a:sp3d>
          </a:bodyPr>
          <a:lstStyle/>
          <a:p>
            <a:r>
              <a:rPr lang="en-US" sz="2800" b="1" dirty="0">
                <a:ln>
                  <a:solidFill>
                    <a:srgbClr val="002060"/>
                  </a:solidFill>
                </a:ln>
                <a:solidFill>
                  <a:srgbClr val="00B050"/>
                </a:solidFill>
              </a:rPr>
              <a:t>Exo 23:14  </a:t>
            </a:r>
            <a:r>
              <a:rPr lang="en-US" sz="2800" b="1" dirty="0">
                <a:ln w="1905">
                  <a:solidFill>
                    <a:srgbClr val="002060"/>
                  </a:solidFill>
                </a:ln>
                <a:solidFill>
                  <a:srgbClr val="00B0F0"/>
                </a:solidFill>
                <a:effectLst>
                  <a:innerShdw blurRad="69850" dist="43180" dir="5400000">
                    <a:srgbClr val="000000">
                      <a:alpha val="65000"/>
                    </a:srgbClr>
                  </a:innerShdw>
                </a:effectLst>
              </a:rPr>
              <a:t>“</a:t>
            </a:r>
            <a:r>
              <a:rPr lang="en-US" sz="3000" b="1" dirty="0">
                <a:ln w="1905">
                  <a:solidFill>
                    <a:srgbClr val="002060"/>
                  </a:solidFill>
                </a:ln>
                <a:solidFill>
                  <a:srgbClr val="00B0F0"/>
                </a:solidFill>
                <a:effectLst>
                  <a:innerShdw blurRad="69850" dist="43180" dir="5400000">
                    <a:srgbClr val="000000">
                      <a:alpha val="65000"/>
                    </a:srgbClr>
                  </a:innerShdw>
                </a:effectLst>
              </a:rPr>
              <a:t>Three times in the year you are to observe a festival to Me: </a:t>
            </a:r>
            <a:endParaRPr lang="en-US" sz="3000" dirty="0">
              <a:ln w="1905">
                <a:solidFill>
                  <a:srgbClr val="002060"/>
                </a:solidFill>
              </a:ln>
              <a:solidFill>
                <a:srgbClr val="00B0F0"/>
              </a:solidFill>
            </a:endParaRPr>
          </a:p>
          <a:p>
            <a:r>
              <a:rPr lang="en-US" sz="1200" dirty="0">
                <a:solidFill>
                  <a:schemeClr val="tx1"/>
                </a:solidFill>
              </a:rPr>
              <a:t>	</a:t>
            </a:r>
          </a:p>
          <a:p>
            <a:r>
              <a:rPr lang="en-US" sz="2800" b="1" dirty="0">
                <a:ln>
                  <a:solidFill>
                    <a:srgbClr val="002060"/>
                  </a:solidFill>
                </a:ln>
                <a:solidFill>
                  <a:srgbClr val="00B050"/>
                </a:solidFill>
              </a:rPr>
              <a:t>15</a:t>
            </a:r>
            <a:r>
              <a:rPr lang="en-US" sz="2800" dirty="0">
                <a:solidFill>
                  <a:srgbClr val="00B050"/>
                </a:solidFill>
              </a:rPr>
              <a:t>  </a:t>
            </a:r>
            <a:r>
              <a:rPr lang="en-US" sz="2800" b="1" dirty="0">
                <a:ln w="1905">
                  <a:solidFill>
                    <a:srgbClr val="002060"/>
                  </a:solidFill>
                </a:ln>
                <a:solidFill>
                  <a:srgbClr val="00B0F0"/>
                </a:solidFill>
                <a:effectLst>
                  <a:innerShdw blurRad="69850" dist="43180" dir="5400000">
                    <a:srgbClr val="000000">
                      <a:alpha val="65000"/>
                    </a:srgbClr>
                  </a:innerShdw>
                </a:effectLst>
              </a:rPr>
              <a:t>“</a:t>
            </a:r>
            <a:r>
              <a:rPr lang="en-US" sz="3200" b="1" dirty="0">
                <a:ln w="1905">
                  <a:solidFill>
                    <a:srgbClr val="002060"/>
                  </a:solidFill>
                </a:ln>
                <a:solidFill>
                  <a:srgbClr val="00B0F0"/>
                </a:solidFill>
                <a:effectLst>
                  <a:innerShdw blurRad="69850" dist="43180" dir="5400000">
                    <a:srgbClr val="000000">
                      <a:alpha val="65000"/>
                    </a:srgbClr>
                  </a:innerShdw>
                </a:effectLst>
              </a:rPr>
              <a:t>Guard the Festival of Unleavened Bread.  </a:t>
            </a:r>
            <a:r>
              <a:rPr lang="en-US" sz="2800" dirty="0">
                <a:solidFill>
                  <a:schemeClr val="tx1"/>
                </a:solidFill>
              </a:rPr>
              <a:t>Seven days you eat 	unleavened bread, as I commanded you, at the time appointed in the 	month of </a:t>
            </a:r>
            <a:r>
              <a:rPr lang="en-US" sz="2800" dirty="0" err="1">
                <a:solidFill>
                  <a:schemeClr val="tx1"/>
                </a:solidFill>
              </a:rPr>
              <a:t>Aḇib</a:t>
            </a:r>
            <a:r>
              <a:rPr lang="en-US" sz="2800" dirty="0">
                <a:solidFill>
                  <a:schemeClr val="tx1"/>
                </a:solidFill>
              </a:rPr>
              <a:t>̱ – for in it you came out of Mitsrayim – and do not 	appear before Me empty-handed; </a:t>
            </a:r>
          </a:p>
          <a:p>
            <a:endParaRPr lang="en-US" sz="1200" dirty="0">
              <a:solidFill>
                <a:schemeClr val="tx1"/>
              </a:solidFill>
            </a:endParaRPr>
          </a:p>
          <a:p>
            <a:r>
              <a:rPr lang="en-US" sz="2800" b="1" dirty="0">
                <a:ln>
                  <a:solidFill>
                    <a:srgbClr val="002060"/>
                  </a:solidFill>
                </a:ln>
                <a:solidFill>
                  <a:srgbClr val="00B050"/>
                </a:solidFill>
              </a:rPr>
              <a:t>16</a:t>
            </a:r>
            <a:r>
              <a:rPr lang="en-US" sz="2800" dirty="0">
                <a:solidFill>
                  <a:srgbClr val="00B050"/>
                </a:solidFill>
              </a:rPr>
              <a:t>  </a:t>
            </a:r>
            <a:r>
              <a:rPr lang="en-US" sz="2800" b="1" dirty="0">
                <a:ln w="1905">
                  <a:solidFill>
                    <a:srgbClr val="002060"/>
                  </a:solidFill>
                </a:ln>
                <a:solidFill>
                  <a:srgbClr val="00B0F0"/>
                </a:solidFill>
                <a:effectLst>
                  <a:innerShdw blurRad="69850" dist="43180" dir="5400000">
                    <a:srgbClr val="000000">
                      <a:alpha val="65000"/>
                    </a:srgbClr>
                  </a:innerShdw>
                </a:effectLst>
              </a:rPr>
              <a:t>and the Festival of the Harvest, </a:t>
            </a:r>
            <a:r>
              <a:rPr lang="en-US" sz="2800" dirty="0">
                <a:solidFill>
                  <a:schemeClr val="tx1"/>
                </a:solidFill>
              </a:rPr>
              <a:t>the first-fruits of your </a:t>
            </a:r>
            <a:r>
              <a:rPr lang="en-US" sz="2800" dirty="0" err="1">
                <a:solidFill>
                  <a:schemeClr val="tx1"/>
                </a:solidFill>
              </a:rPr>
              <a:t>labours</a:t>
            </a:r>
            <a:r>
              <a:rPr lang="en-US" sz="2800" dirty="0">
                <a:solidFill>
                  <a:schemeClr val="tx1"/>
                </a:solidFill>
              </a:rPr>
              <a:t> which </a:t>
            </a:r>
            <a:br>
              <a:rPr lang="en-US" sz="2800" dirty="0">
                <a:solidFill>
                  <a:schemeClr val="tx1"/>
                </a:solidFill>
              </a:rPr>
            </a:br>
            <a:r>
              <a:rPr lang="en-US" sz="2800" dirty="0">
                <a:solidFill>
                  <a:schemeClr val="tx1"/>
                </a:solidFill>
              </a:rPr>
              <a:t> 	you have sown in the field; </a:t>
            </a:r>
            <a:r>
              <a:rPr lang="en-US" sz="2800" b="1" dirty="0">
                <a:ln w="1905">
                  <a:solidFill>
                    <a:srgbClr val="002060"/>
                  </a:solidFill>
                </a:ln>
                <a:solidFill>
                  <a:srgbClr val="00B0F0"/>
                </a:solidFill>
                <a:effectLst>
                  <a:innerShdw blurRad="69850" dist="43180" dir="5400000">
                    <a:srgbClr val="000000">
                      <a:alpha val="65000"/>
                    </a:srgbClr>
                  </a:innerShdw>
                </a:effectLst>
              </a:rPr>
              <a:t>and the Festival of the Ingathering at the 	outgoing of the year, </a:t>
            </a:r>
            <a:r>
              <a:rPr lang="en-US" sz="2800" dirty="0">
                <a:solidFill>
                  <a:schemeClr val="tx1"/>
                </a:solidFill>
              </a:rPr>
              <a:t>when you have gathered in the fruit of your 	</a:t>
            </a:r>
            <a:r>
              <a:rPr lang="en-US" sz="2800" dirty="0" err="1">
                <a:solidFill>
                  <a:schemeClr val="tx1"/>
                </a:solidFill>
              </a:rPr>
              <a:t>labours</a:t>
            </a:r>
            <a:r>
              <a:rPr lang="en-US" sz="2800" dirty="0">
                <a:solidFill>
                  <a:schemeClr val="tx1"/>
                </a:solidFill>
              </a:rPr>
              <a:t> from the field. </a:t>
            </a:r>
          </a:p>
          <a:p>
            <a:r>
              <a:rPr lang="en-US" sz="2800" b="1" dirty="0">
                <a:ln>
                  <a:solidFill>
                    <a:srgbClr val="002060"/>
                  </a:solidFill>
                </a:ln>
                <a:solidFill>
                  <a:srgbClr val="00B050"/>
                </a:solidFill>
              </a:rPr>
              <a:t>17</a:t>
            </a:r>
            <a:r>
              <a:rPr lang="en-US" sz="2800" dirty="0">
                <a:solidFill>
                  <a:srgbClr val="00B050"/>
                </a:solidFill>
              </a:rPr>
              <a:t>  </a:t>
            </a:r>
            <a:r>
              <a:rPr lang="en-US" sz="3200" b="1" dirty="0">
                <a:ln>
                  <a:solidFill>
                    <a:srgbClr val="002060"/>
                  </a:solidFill>
                </a:ln>
                <a:solidFill>
                  <a:srgbClr val="00B050"/>
                </a:solidFill>
              </a:rPr>
              <a:t>“Three times in the year </a:t>
            </a:r>
            <a:r>
              <a:rPr lang="en-US" sz="3200" b="1" u="sng" dirty="0">
                <a:ln>
                  <a:solidFill>
                    <a:srgbClr val="002060"/>
                  </a:solidFill>
                </a:ln>
                <a:solidFill>
                  <a:srgbClr val="00B050"/>
                </a:solidFill>
              </a:rPr>
              <a:t>all</a:t>
            </a:r>
            <a:r>
              <a:rPr lang="en-US" sz="3200" b="1" dirty="0">
                <a:ln>
                  <a:solidFill>
                    <a:srgbClr val="002060"/>
                  </a:solidFill>
                </a:ln>
                <a:solidFill>
                  <a:srgbClr val="00B050"/>
                </a:solidFill>
              </a:rPr>
              <a:t> y</a:t>
            </a:r>
            <a:r>
              <a:rPr lang="en-US" sz="3200" b="1" u="sng" dirty="0">
                <a:ln>
                  <a:solidFill>
                    <a:srgbClr val="002060"/>
                  </a:solidFill>
                </a:ln>
                <a:solidFill>
                  <a:srgbClr val="00B050"/>
                </a:solidFill>
              </a:rPr>
              <a:t>our males</a:t>
            </a:r>
            <a:r>
              <a:rPr lang="en-US" sz="3200" b="1" dirty="0">
                <a:ln>
                  <a:solidFill>
                    <a:srgbClr val="002060"/>
                  </a:solidFill>
                </a:ln>
                <a:solidFill>
                  <a:srgbClr val="00B050"/>
                </a:solidFill>
              </a:rPr>
              <a:t> are to appear before </a:t>
            </a:r>
            <a:br>
              <a:rPr lang="en-US" sz="3200" b="1" dirty="0">
                <a:ln>
                  <a:solidFill>
                    <a:srgbClr val="002060"/>
                  </a:solidFill>
                </a:ln>
                <a:solidFill>
                  <a:srgbClr val="00B050"/>
                </a:solidFill>
              </a:rPr>
            </a:br>
            <a:r>
              <a:rPr lang="en-US" sz="3200" b="1" dirty="0">
                <a:ln>
                  <a:solidFill>
                    <a:srgbClr val="002060"/>
                  </a:solidFill>
                </a:ln>
                <a:solidFill>
                  <a:srgbClr val="00B050"/>
                </a:solidFill>
              </a:rPr>
              <a:t>        the Master </a:t>
            </a:r>
            <a:r>
              <a:rPr lang="he-IL" sz="3200" b="1" dirty="0">
                <a:ln>
                  <a:solidFill>
                    <a:srgbClr val="002060"/>
                  </a:solidFill>
                </a:ln>
                <a:solidFill>
                  <a:srgbClr val="00B050"/>
                </a:solidFill>
              </a:rPr>
              <a:t>יהוה</a:t>
            </a:r>
            <a:r>
              <a:rPr lang="en-CA" sz="3200" b="1" dirty="0">
                <a:ln>
                  <a:solidFill>
                    <a:srgbClr val="002060"/>
                  </a:solidFill>
                </a:ln>
                <a:solidFill>
                  <a:srgbClr val="00B050"/>
                </a:solidFill>
              </a:rPr>
              <a:t> [Yahuah]</a:t>
            </a:r>
            <a:r>
              <a:rPr lang="en-US" sz="3200" b="1" dirty="0">
                <a:ln>
                  <a:solidFill>
                    <a:srgbClr val="002060"/>
                  </a:solidFill>
                </a:ln>
                <a:solidFill>
                  <a:srgbClr val="00B050"/>
                </a:solidFill>
              </a:rPr>
              <a:t>.” </a:t>
            </a:r>
          </a:p>
        </p:txBody>
      </p:sp>
      <p:sp>
        <p:nvSpPr>
          <p:cNvPr id="4" name="Subtitle 2"/>
          <p:cNvSpPr txBox="1">
            <a:spLocks/>
          </p:cNvSpPr>
          <p:nvPr/>
        </p:nvSpPr>
        <p:spPr>
          <a:xfrm>
            <a:off x="514792" y="188640"/>
            <a:ext cx="11228312" cy="1186920"/>
          </a:xfrm>
          <a:prstGeom prst="homePlate">
            <a:avLst>
              <a:gd name="adj" fmla="val 18681"/>
            </a:avLst>
          </a:prstGeom>
          <a:blipFill dpi="0" rotWithShape="1">
            <a:blip r:embed="rId4">
              <a:extLst>
                <a:ext uri="{28A0092B-C50C-407E-A947-70E740481C1C}">
                  <a14:useLocalDpi xmlns:a14="http://schemas.microsoft.com/office/drawing/2010/main"/>
                </a:ext>
              </a:extLst>
            </a:blip>
            <a:srcRect/>
            <a:stretch>
              <a:fillRect/>
            </a:stretch>
          </a:blipFill>
          <a:ln w="57150">
            <a:solidFill>
              <a:srgbClr val="FF00FF"/>
            </a:solidFill>
          </a:ln>
          <a:scene3d>
            <a:camera prst="orthographicFront"/>
            <a:lightRig rig="threePt" dir="t"/>
          </a:scene3d>
          <a:sp3d>
            <a:bevelT w="165100" prst="coolSlant"/>
          </a:sp3d>
        </p:spPr>
        <p:txBody>
          <a:bodyPr vert="horz" lIns="91440" tIns="45720" rIns="91440" bIns="45720" rtlCol="0" anchor="ctr">
            <a:noAutofit/>
            <a:sp3d extrusionH="57150">
              <a:bevelT w="38100" h="38100" prst="convex"/>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4800" b="1" spc="50" dirty="0">
                <a:ln w="12700" cmpd="sng">
                  <a:solidFill>
                    <a:schemeClr val="accent6">
                      <a:satMod val="120000"/>
                      <a:shade val="80000"/>
                    </a:schemeClr>
                  </a:solidFill>
                  <a:prstDash val="solid"/>
                </a:ln>
                <a:solidFill>
                  <a:srgbClr val="8F45C7"/>
                </a:solidFill>
                <a:effectLst>
                  <a:glow rad="101600">
                    <a:schemeClr val="accent4">
                      <a:lumMod val="20000"/>
                      <a:lumOff val="80000"/>
                      <a:alpha val="94000"/>
                    </a:schemeClr>
                  </a:glow>
                </a:effectLst>
              </a:rPr>
              <a:t>Special Worship Statutes to Take Note of:</a:t>
            </a:r>
          </a:p>
        </p:txBody>
      </p:sp>
    </p:spTree>
    <p:extLst>
      <p:ext uri="{BB962C8B-B14F-4D97-AF65-F5344CB8AC3E}">
        <p14:creationId xmlns:p14="http://schemas.microsoft.com/office/powerpoint/2010/main" val="2270987378"/>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bg>
      <p:bgPr>
        <a:blipFill>
          <a:blip r:embed="rId2">
            <a:extLst>
              <a:ext uri="{BEBA8EAE-BF5A-486C-A8C5-ECC9F3942E4B}">
                <a14:imgProps xmlns:a14="http://schemas.microsoft.com/office/drawing/2010/main">
                  <a14:imgLayer r:embed="rId3">
                    <a14:imgEffect>
                      <a14:artisticCrisscrossEtching/>
                    </a14:imgEffect>
                  </a14:imgLayer>
                </a14:imgProps>
              </a:ext>
            </a:extLst>
          </a:blip>
          <a:tile tx="0" ty="0" sx="100000" sy="100000" flip="none" algn="tl"/>
        </a:blipFill>
        <a:effectLst/>
      </p:bgPr>
    </p:bg>
    <p:spTree>
      <p:nvGrpSpPr>
        <p:cNvPr id="1" name=""/>
        <p:cNvGrpSpPr/>
        <p:nvPr/>
      </p:nvGrpSpPr>
      <p:grpSpPr>
        <a:xfrm>
          <a:off x="0" y="0"/>
          <a:ext cx="0" cy="0"/>
          <a:chOff x="0" y="0"/>
          <a:chExt cx="0" cy="0"/>
        </a:xfrm>
      </p:grpSpPr>
      <p:sp>
        <p:nvSpPr>
          <p:cNvPr id="20" name="Slide Number Placeholder 1"/>
          <p:cNvSpPr txBox="1">
            <a:spLocks/>
          </p:cNvSpPr>
          <p:nvPr/>
        </p:nvSpPr>
        <p:spPr>
          <a:xfrm>
            <a:off x="9448800" y="6492875"/>
            <a:ext cx="256783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85F3E72-97D8-4E0E-8DB2-A67F030E614A}" type="slidenum">
              <a:rPr lang="en-US" smtClean="0">
                <a:solidFill>
                  <a:schemeClr val="tx1"/>
                </a:solidFill>
              </a:rPr>
              <a:pPr/>
              <a:t>71</a:t>
            </a:fld>
            <a:endParaRPr lang="en-US" dirty="0">
              <a:solidFill>
                <a:schemeClr val="tx1"/>
              </a:solidFill>
            </a:endParaRPr>
          </a:p>
        </p:txBody>
      </p:sp>
      <p:sp>
        <p:nvSpPr>
          <p:cNvPr id="3" name="Content Placeholder 3"/>
          <p:cNvSpPr>
            <a:spLocks noGrp="1"/>
          </p:cNvSpPr>
          <p:nvPr>
            <p:ph sz="half" idx="2"/>
          </p:nvPr>
        </p:nvSpPr>
        <p:spPr>
          <a:xfrm>
            <a:off x="6384032" y="2132854"/>
            <a:ext cx="5544616" cy="4725145"/>
          </a:xfrm>
        </p:spPr>
        <p:txBody>
          <a:bodyPr>
            <a:normAutofit fontScale="77500" lnSpcReduction="20000"/>
            <a:scene3d>
              <a:camera prst="orthographicFront"/>
              <a:lightRig rig="threePt" dir="t"/>
            </a:scene3d>
            <a:sp3d extrusionH="57150">
              <a:bevelT w="82550" h="38100" prst="coolSlant"/>
            </a:sp3d>
          </a:bodyPr>
          <a:lstStyle/>
          <a:p>
            <a:pPr marL="0" indent="0">
              <a:buNone/>
            </a:pPr>
            <a:r>
              <a:rPr lang="en-US" sz="3400" dirty="0"/>
              <a:t>This interesting story continues in:  </a:t>
            </a:r>
          </a:p>
          <a:p>
            <a:pPr marL="0" indent="0">
              <a:buNone/>
            </a:pPr>
            <a:r>
              <a:rPr lang="en-US" sz="3400" b="1" dirty="0" err="1">
                <a:solidFill>
                  <a:srgbClr val="00B050"/>
                </a:solidFill>
              </a:rPr>
              <a:t>Exo</a:t>
            </a:r>
            <a:r>
              <a:rPr lang="en-US" sz="3400" b="1" dirty="0">
                <a:solidFill>
                  <a:srgbClr val="00B050"/>
                </a:solidFill>
              </a:rPr>
              <a:t> 24:1-3</a:t>
            </a:r>
          </a:p>
          <a:p>
            <a:pPr marL="0" indent="0">
              <a:buNone/>
            </a:pPr>
            <a:r>
              <a:rPr lang="en-US" sz="3400" dirty="0"/>
              <a:t>And </a:t>
            </a:r>
            <a:r>
              <a:rPr lang="en-US" sz="3400" b="1" dirty="0">
                <a:ln>
                  <a:solidFill>
                    <a:srgbClr val="002060"/>
                  </a:solidFill>
                </a:ln>
                <a:solidFill>
                  <a:srgbClr val="0070C0"/>
                </a:solidFill>
              </a:rPr>
              <a:t>Yahuah</a:t>
            </a:r>
            <a:r>
              <a:rPr lang="en-US" sz="3400" dirty="0"/>
              <a:t> said unto Mosheh, Come up unto Me </a:t>
            </a:r>
            <a:r>
              <a:rPr lang="en-US" sz="2600" b="1" dirty="0">
                <a:solidFill>
                  <a:schemeClr val="accent2">
                    <a:lumMod val="50000"/>
                  </a:schemeClr>
                </a:solidFill>
              </a:rPr>
              <a:t>[</a:t>
            </a:r>
            <a:r>
              <a:rPr lang="en-US" sz="2600" b="1" dirty="0">
                <a:solidFill>
                  <a:schemeClr val="accent2">
                    <a:lumMod val="50000"/>
                  </a:schemeClr>
                </a:solidFill>
                <a:effectLst>
                  <a:glow rad="127000">
                    <a:srgbClr val="FFFF00"/>
                  </a:glow>
                </a:effectLst>
              </a:rPr>
              <a:t>next time on trip #6 </a:t>
            </a:r>
            <a:r>
              <a:rPr lang="en-US" sz="2600" b="1" dirty="0">
                <a:solidFill>
                  <a:schemeClr val="accent2">
                    <a:lumMod val="50000"/>
                  </a:schemeClr>
                </a:solidFill>
              </a:rPr>
              <a:t>up Mt Sinai]</a:t>
            </a:r>
            <a:r>
              <a:rPr lang="en-US" sz="2600" dirty="0">
                <a:solidFill>
                  <a:schemeClr val="accent2">
                    <a:lumMod val="50000"/>
                  </a:schemeClr>
                </a:solidFill>
              </a:rPr>
              <a:t>, </a:t>
            </a:r>
            <a:r>
              <a:rPr lang="en-US" sz="3400" dirty="0"/>
              <a:t>thou, and Aharon, </a:t>
            </a:r>
            <a:r>
              <a:rPr lang="en-US" sz="3400" dirty="0" err="1"/>
              <a:t>Nadab</a:t>
            </a:r>
            <a:r>
              <a:rPr lang="en-US" sz="3400" dirty="0"/>
              <a:t>, and </a:t>
            </a:r>
            <a:r>
              <a:rPr lang="en-US" sz="3400" dirty="0" err="1"/>
              <a:t>Abihu</a:t>
            </a:r>
            <a:r>
              <a:rPr lang="en-US" sz="3400" dirty="0"/>
              <a:t>, and seventy of the elders of Israel; and worship ye afar off.</a:t>
            </a:r>
          </a:p>
          <a:p>
            <a:pPr marL="0" indent="0">
              <a:buNone/>
            </a:pPr>
            <a:endParaRPr lang="en-US" sz="500" dirty="0"/>
          </a:p>
          <a:p>
            <a:pPr marL="0" indent="0">
              <a:buNone/>
            </a:pPr>
            <a:r>
              <a:rPr lang="en-US" sz="3400" b="1" dirty="0">
                <a:solidFill>
                  <a:srgbClr val="00B050"/>
                </a:solidFill>
              </a:rPr>
              <a:t>2</a:t>
            </a:r>
            <a:r>
              <a:rPr lang="en-US" sz="3400" dirty="0"/>
              <a:t>  And Mosheh alone shall come near unto </a:t>
            </a:r>
            <a:r>
              <a:rPr lang="en-US" sz="3400" b="1" dirty="0">
                <a:ln>
                  <a:solidFill>
                    <a:srgbClr val="002060"/>
                  </a:solidFill>
                </a:ln>
                <a:solidFill>
                  <a:srgbClr val="0070C0"/>
                </a:solidFill>
              </a:rPr>
              <a:t>Yahuah</a:t>
            </a:r>
            <a:r>
              <a:rPr lang="en-US" sz="3400" dirty="0">
                <a:ln>
                  <a:solidFill>
                    <a:srgbClr val="002060"/>
                  </a:solidFill>
                </a:ln>
                <a:solidFill>
                  <a:srgbClr val="0070C0"/>
                </a:solidFill>
              </a:rPr>
              <a:t>:</a:t>
            </a:r>
            <a:r>
              <a:rPr lang="en-US" sz="3400" dirty="0"/>
              <a:t> but they shall not come nigh; neither shall the people go up with him.</a:t>
            </a:r>
          </a:p>
          <a:p>
            <a:pPr marL="0" indent="0">
              <a:buNone/>
            </a:pPr>
            <a:endParaRPr lang="en-US" sz="500" dirty="0"/>
          </a:p>
          <a:p>
            <a:pPr marL="0" indent="0">
              <a:buNone/>
            </a:pPr>
            <a:r>
              <a:rPr lang="en-US" sz="3400" b="1" dirty="0">
                <a:solidFill>
                  <a:srgbClr val="00B050"/>
                </a:solidFill>
              </a:rPr>
              <a:t>3</a:t>
            </a:r>
            <a:r>
              <a:rPr lang="en-US" sz="2600" b="1" dirty="0">
                <a:solidFill>
                  <a:srgbClr val="00B050"/>
                </a:solidFill>
              </a:rPr>
              <a:t>[a] </a:t>
            </a:r>
            <a:r>
              <a:rPr lang="en-US" sz="1800" dirty="0"/>
              <a:t> </a:t>
            </a:r>
            <a:r>
              <a:rPr lang="en-US" sz="3400" dirty="0"/>
              <a:t>And Mosheh came </a:t>
            </a:r>
            <a:r>
              <a:rPr lang="en-US" sz="2100" b="1" dirty="0">
                <a:solidFill>
                  <a:schemeClr val="accent2">
                    <a:lumMod val="50000"/>
                  </a:schemeClr>
                </a:solidFill>
              </a:rPr>
              <a:t>[</a:t>
            </a:r>
            <a:r>
              <a:rPr lang="en-US" sz="2100" b="1" dirty="0">
                <a:solidFill>
                  <a:schemeClr val="accent2">
                    <a:lumMod val="50000"/>
                  </a:schemeClr>
                </a:solidFill>
                <a:effectLst>
                  <a:glow rad="127000">
                    <a:srgbClr val="FFFF00"/>
                  </a:glow>
                </a:effectLst>
              </a:rPr>
              <a:t>down from the 5</a:t>
            </a:r>
            <a:r>
              <a:rPr lang="en-US" sz="2100" b="1" baseline="30000" dirty="0">
                <a:solidFill>
                  <a:schemeClr val="accent2">
                    <a:lumMod val="50000"/>
                  </a:schemeClr>
                </a:solidFill>
                <a:effectLst>
                  <a:glow rad="127000">
                    <a:srgbClr val="FFFF00"/>
                  </a:glow>
                </a:effectLst>
              </a:rPr>
              <a:t>th</a:t>
            </a:r>
            <a:r>
              <a:rPr lang="en-US" sz="2100" b="1" dirty="0">
                <a:solidFill>
                  <a:schemeClr val="accent2">
                    <a:lumMod val="50000"/>
                  </a:schemeClr>
                </a:solidFill>
                <a:effectLst>
                  <a:glow rad="127000">
                    <a:srgbClr val="FFFF00"/>
                  </a:glow>
                </a:effectLst>
              </a:rPr>
              <a:t> </a:t>
            </a:r>
            <a:br>
              <a:rPr lang="en-US" sz="2100" b="1" baseline="30000" dirty="0">
                <a:solidFill>
                  <a:schemeClr val="accent2">
                    <a:lumMod val="50000"/>
                  </a:schemeClr>
                </a:solidFill>
              </a:rPr>
            </a:br>
            <a:r>
              <a:rPr lang="en-US" sz="2100" b="1" baseline="30000" dirty="0">
                <a:solidFill>
                  <a:schemeClr val="accent2">
                    <a:lumMod val="50000"/>
                  </a:schemeClr>
                </a:solidFill>
              </a:rPr>
              <a:t>  </a:t>
            </a:r>
            <a:r>
              <a:rPr lang="en-US" sz="2100" b="1" dirty="0">
                <a:solidFill>
                  <a:schemeClr val="accent2">
                    <a:lumMod val="50000"/>
                  </a:schemeClr>
                </a:solidFill>
              </a:rPr>
              <a:t>                                                                          </a:t>
            </a:r>
            <a:r>
              <a:rPr lang="en-US" sz="2100" b="1" dirty="0">
                <a:solidFill>
                  <a:schemeClr val="accent2">
                    <a:lumMod val="50000"/>
                  </a:schemeClr>
                </a:solidFill>
                <a:effectLst>
                  <a:glow rad="127000">
                    <a:srgbClr val="FFFF00"/>
                  </a:glow>
                </a:effectLst>
              </a:rPr>
              <a:t>Mt Sinai trip</a:t>
            </a:r>
            <a:r>
              <a:rPr lang="en-US" sz="2100" b="1" dirty="0">
                <a:solidFill>
                  <a:schemeClr val="accent2">
                    <a:lumMod val="50000"/>
                  </a:schemeClr>
                </a:solidFill>
              </a:rPr>
              <a:t>] …</a:t>
            </a:r>
            <a:endParaRPr lang="en-US" dirty="0"/>
          </a:p>
          <a:p>
            <a:pPr marL="0" indent="0">
              <a:buNone/>
            </a:pPr>
            <a:endParaRPr lang="en-US" dirty="0"/>
          </a:p>
        </p:txBody>
      </p:sp>
      <p:sp>
        <p:nvSpPr>
          <p:cNvPr id="4" name="Subtitle 2"/>
          <p:cNvSpPr txBox="1">
            <a:spLocks/>
          </p:cNvSpPr>
          <p:nvPr/>
        </p:nvSpPr>
        <p:spPr>
          <a:xfrm>
            <a:off x="47328" y="260648"/>
            <a:ext cx="12097344" cy="1625824"/>
          </a:xfrm>
          <a:prstGeom prst="homePlate">
            <a:avLst>
              <a:gd name="adj" fmla="val 18681"/>
            </a:avLst>
          </a:prstGeom>
          <a:blipFill dpi="0" rotWithShape="1">
            <a:blip r:embed="rId4">
              <a:extLst>
                <a:ext uri="{28A0092B-C50C-407E-A947-70E740481C1C}">
                  <a14:useLocalDpi xmlns:a14="http://schemas.microsoft.com/office/drawing/2010/main"/>
                </a:ext>
              </a:extLst>
            </a:blip>
            <a:srcRect/>
            <a:stretch>
              <a:fillRect/>
            </a:stretch>
          </a:blipFill>
          <a:ln w="57150">
            <a:solidFill>
              <a:srgbClr val="FF00FF"/>
            </a:solidFill>
          </a:ln>
          <a:scene3d>
            <a:camera prst="orthographicFront"/>
            <a:lightRig rig="threePt" dir="t"/>
          </a:scene3d>
          <a:sp3d>
            <a:bevelT w="165100" prst="coolSlant"/>
          </a:sp3d>
        </p:spPr>
        <p:txBody>
          <a:bodyPr vert="horz" lIns="91440" tIns="45720" rIns="91440" bIns="45720" rtlCol="0" anchor="ctr">
            <a:noAutofit/>
            <a:sp3d extrusionH="57150">
              <a:bevelT w="38100" h="38100" prst="convex"/>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5400" b="1" spc="50" dirty="0">
                <a:ln w="12700" cmpd="sng">
                  <a:solidFill>
                    <a:schemeClr val="accent6">
                      <a:satMod val="120000"/>
                      <a:shade val="80000"/>
                    </a:schemeClr>
                  </a:solidFill>
                  <a:prstDash val="solid"/>
                </a:ln>
                <a:solidFill>
                  <a:srgbClr val="8F45C7"/>
                </a:solidFill>
                <a:effectLst>
                  <a:glow rad="101600">
                    <a:schemeClr val="accent4">
                      <a:lumMod val="20000"/>
                      <a:lumOff val="80000"/>
                      <a:alpha val="94000"/>
                    </a:schemeClr>
                  </a:glow>
                </a:effectLst>
              </a:rPr>
              <a:t>Mosheh has now obtained the complete </a:t>
            </a:r>
            <a:r>
              <a:rPr lang="en-US" sz="5400" b="1" spc="50" dirty="0">
                <a:ln w="12700" cmpd="sng">
                  <a:solidFill>
                    <a:schemeClr val="accent6">
                      <a:satMod val="120000"/>
                      <a:shade val="80000"/>
                    </a:schemeClr>
                  </a:solidFill>
                  <a:prstDash val="solid"/>
                </a:ln>
                <a:solidFill>
                  <a:srgbClr val="8F45C7"/>
                </a:solidFill>
                <a:effectLst>
                  <a:glow rad="101600">
                    <a:srgbClr val="00FFFF">
                      <a:alpha val="94000"/>
                    </a:srgbClr>
                  </a:glow>
                </a:effectLst>
              </a:rPr>
              <a:t>Debarim</a:t>
            </a:r>
            <a:r>
              <a:rPr lang="en-US" sz="5400" b="1" spc="50" dirty="0">
                <a:ln w="12700" cmpd="sng">
                  <a:solidFill>
                    <a:schemeClr val="accent6">
                      <a:satMod val="120000"/>
                      <a:shade val="80000"/>
                    </a:schemeClr>
                  </a:solidFill>
                  <a:prstDash val="solid"/>
                </a:ln>
                <a:solidFill>
                  <a:srgbClr val="8F45C7"/>
                </a:solidFill>
                <a:effectLst>
                  <a:glow rad="101600">
                    <a:schemeClr val="accent4">
                      <a:lumMod val="20000"/>
                      <a:lumOff val="80000"/>
                      <a:alpha val="94000"/>
                    </a:schemeClr>
                  </a:glow>
                </a:effectLst>
              </a:rPr>
              <a:t> </a:t>
            </a:r>
            <a:r>
              <a:rPr lang="en-US" sz="2800" b="1" spc="50" dirty="0">
                <a:ln w="12700" cmpd="sng">
                  <a:solidFill>
                    <a:schemeClr val="accent6">
                      <a:satMod val="120000"/>
                      <a:shade val="80000"/>
                    </a:schemeClr>
                  </a:solidFill>
                  <a:prstDash val="solid"/>
                </a:ln>
                <a:solidFill>
                  <a:srgbClr val="8F45C7"/>
                </a:solidFill>
                <a:effectLst>
                  <a:glow rad="101600">
                    <a:schemeClr val="accent4">
                      <a:lumMod val="20000"/>
                      <a:lumOff val="80000"/>
                      <a:alpha val="94000"/>
                    </a:schemeClr>
                  </a:glow>
                </a:effectLst>
              </a:rPr>
              <a:t>(“words”</a:t>
            </a:r>
            <a:r>
              <a:rPr lang="en-US" sz="2800" spc="50" dirty="0">
                <a:ln w="12700" cmpd="sng">
                  <a:solidFill>
                    <a:schemeClr val="accent6">
                      <a:satMod val="120000"/>
                      <a:shade val="80000"/>
                    </a:schemeClr>
                  </a:solidFill>
                  <a:prstDash val="solid"/>
                </a:ln>
                <a:solidFill>
                  <a:srgbClr val="8F45C7"/>
                </a:solidFill>
                <a:effectLst>
                  <a:glow rad="101600">
                    <a:schemeClr val="accent4">
                      <a:lumMod val="20000"/>
                      <a:lumOff val="80000"/>
                      <a:alpha val="94000"/>
                    </a:schemeClr>
                  </a:glow>
                </a:effectLst>
              </a:rPr>
              <a:t>)</a:t>
            </a:r>
            <a:r>
              <a:rPr lang="en-US" sz="2800" b="1" spc="50" dirty="0">
                <a:ln w="12700" cmpd="sng">
                  <a:solidFill>
                    <a:schemeClr val="accent6">
                      <a:satMod val="120000"/>
                      <a:shade val="80000"/>
                    </a:schemeClr>
                  </a:solidFill>
                  <a:prstDash val="solid"/>
                </a:ln>
                <a:solidFill>
                  <a:srgbClr val="8F45C7"/>
                </a:solidFill>
                <a:effectLst>
                  <a:glow rad="101600">
                    <a:schemeClr val="accent4">
                      <a:lumMod val="20000"/>
                      <a:lumOff val="80000"/>
                      <a:alpha val="94000"/>
                    </a:schemeClr>
                  </a:glow>
                </a:effectLst>
              </a:rPr>
              <a:t> </a:t>
            </a:r>
            <a:r>
              <a:rPr lang="en-US" sz="5400" b="1" spc="50" dirty="0">
                <a:ln w="12700" cmpd="sng">
                  <a:solidFill>
                    <a:schemeClr val="accent6">
                      <a:satMod val="120000"/>
                      <a:shade val="80000"/>
                    </a:schemeClr>
                  </a:solidFill>
                  <a:prstDash val="solid"/>
                </a:ln>
                <a:solidFill>
                  <a:srgbClr val="8F45C7"/>
                </a:solidFill>
                <a:effectLst>
                  <a:glow rad="101600">
                    <a:schemeClr val="accent4">
                      <a:lumMod val="20000"/>
                      <a:lumOff val="80000"/>
                      <a:alpha val="94000"/>
                    </a:schemeClr>
                  </a:glow>
                </a:effectLst>
              </a:rPr>
              <a:t>of the Covenant.</a:t>
            </a:r>
          </a:p>
        </p:txBody>
      </p:sp>
      <p:sp>
        <p:nvSpPr>
          <p:cNvPr id="5" name="Content Placeholder 3"/>
          <p:cNvSpPr>
            <a:spLocks noGrp="1"/>
          </p:cNvSpPr>
          <p:nvPr>
            <p:ph sz="half" idx="2"/>
          </p:nvPr>
        </p:nvSpPr>
        <p:spPr>
          <a:xfrm>
            <a:off x="2999656" y="2060847"/>
            <a:ext cx="3296394" cy="4464497"/>
          </a:xfrm>
          <a:gradFill>
            <a:gsLst>
              <a:gs pos="0">
                <a:srgbClr val="FFFF00">
                  <a:alpha val="32000"/>
                </a:srgbClr>
              </a:gs>
              <a:gs pos="50000">
                <a:srgbClr val="FDE2E2">
                  <a:alpha val="46000"/>
                  <a:lumMod val="92000"/>
                </a:srgbClr>
              </a:gs>
              <a:gs pos="92000">
                <a:srgbClr val="00B0F0">
                  <a:alpha val="35000"/>
                </a:srgbClr>
              </a:gs>
            </a:gsLst>
            <a:lin ang="13500000" scaled="1"/>
          </a:gradFill>
          <a:ln w="60325" cmpd="tri">
            <a:solidFill>
              <a:srgbClr val="0070C0"/>
            </a:solidFill>
          </a:ln>
          <a:scene3d>
            <a:camera prst="orthographicFront"/>
            <a:lightRig rig="threePt" dir="t"/>
          </a:scene3d>
          <a:sp3d>
            <a:bevelT w="165100" prst="coolSlant"/>
          </a:sp3d>
        </p:spPr>
        <p:txBody>
          <a:bodyPr>
            <a:noAutofit/>
            <a:sp3d extrusionH="57150">
              <a:bevelT w="38100" h="38100" prst="angle"/>
            </a:sp3d>
          </a:bodyPr>
          <a:lstStyle/>
          <a:p>
            <a:pPr marL="0" indent="0" algn="ctr">
              <a:buNone/>
            </a:pPr>
            <a:r>
              <a:rPr lang="en-US" dirty="0"/>
              <a:t>It’s time to give these “words” to the people.</a:t>
            </a:r>
          </a:p>
          <a:p>
            <a:pPr marL="0" indent="0" algn="ctr">
              <a:buNone/>
            </a:pPr>
            <a:r>
              <a:rPr lang="en-US" b="1" dirty="0">
                <a:solidFill>
                  <a:schemeClr val="accent2">
                    <a:lumMod val="75000"/>
                  </a:schemeClr>
                </a:solidFill>
              </a:rPr>
              <a:t>Will the people listen to Mosheh and agree to the </a:t>
            </a:r>
            <a:r>
              <a:rPr lang="en-US" b="1" u="sng" dirty="0">
                <a:solidFill>
                  <a:srgbClr val="0000CC"/>
                </a:solidFill>
              </a:rPr>
              <a:t>fullness of the Covenant</a:t>
            </a:r>
            <a:r>
              <a:rPr lang="en-US" b="1" dirty="0">
                <a:solidFill>
                  <a:srgbClr val="0000CC"/>
                </a:solidFill>
              </a:rPr>
              <a:t> </a:t>
            </a:r>
            <a:r>
              <a:rPr lang="en-US" b="1" dirty="0">
                <a:solidFill>
                  <a:schemeClr val="accent2">
                    <a:lumMod val="75000"/>
                  </a:schemeClr>
                </a:solidFill>
              </a:rPr>
              <a:t>which was completely spoken by </a:t>
            </a:r>
            <a:r>
              <a:rPr lang="en-US" b="1" dirty="0">
                <a:solidFill>
                  <a:srgbClr val="0000FF"/>
                </a:solidFill>
              </a:rPr>
              <a:t>Yahuah</a:t>
            </a:r>
            <a:r>
              <a:rPr lang="en-US" b="1" dirty="0">
                <a:solidFill>
                  <a:schemeClr val="accent2">
                    <a:lumMod val="75000"/>
                  </a:schemeClr>
                </a:solidFill>
              </a:rPr>
              <a:t> on the Mount that day?</a:t>
            </a:r>
          </a:p>
        </p:txBody>
      </p:sp>
      <p:pic>
        <p:nvPicPr>
          <p:cNvPr id="6" name="Picture 3" descr="C:\Users\Rae\Desktop\moses only.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flipH="1">
            <a:off x="47328" y="2060848"/>
            <a:ext cx="2896294" cy="457200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Sun 1">
            <a:extLst>
              <a:ext uri="{FF2B5EF4-FFF2-40B4-BE49-F238E27FC236}">
                <a16:creationId xmlns:a16="http://schemas.microsoft.com/office/drawing/2014/main" id="{B3169B0D-BED8-4890-9582-7339610FC485}"/>
              </a:ext>
            </a:extLst>
          </p:cNvPr>
          <p:cNvSpPr/>
          <p:nvPr/>
        </p:nvSpPr>
        <p:spPr>
          <a:xfrm>
            <a:off x="11626727" y="86272"/>
            <a:ext cx="508000" cy="473193"/>
          </a:xfrm>
          <a:prstGeom prst="sun">
            <a:avLst>
              <a:gd name="adj" fmla="val 27118"/>
            </a:avLst>
          </a:prstGeom>
          <a:solidFill>
            <a:schemeClr val="accent4">
              <a:lumMod val="60000"/>
              <a:lumOff val="40000"/>
            </a:schemeClr>
          </a:solidFill>
          <a:ln>
            <a:solidFill>
              <a:schemeClr val="accent2">
                <a:lumMod val="5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8884237"/>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0"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wedge">
                                      <p:cBhvr>
                                        <p:cTn id="14" dur="1250"/>
                                        <p:tgtEl>
                                          <p:spTgt spid="3">
                                            <p:txEl>
                                              <p:pRg st="4" end="4"/>
                                            </p:txEl>
                                          </p:spTgt>
                                        </p:tgtEl>
                                      </p:cBhvr>
                                    </p:animEffect>
                                  </p:childTnLst>
                                </p:cTn>
                              </p:par>
                            </p:childTnLst>
                          </p:cTn>
                        </p:par>
                        <p:par>
                          <p:cTn id="15" fill="hold">
                            <p:stCondLst>
                              <p:cond delay="1250"/>
                            </p:stCondLst>
                            <p:childTnLst>
                              <p:par>
                                <p:cTn id="16" presetID="20" presetClass="entr" presetSubtype="0" fill="hold" nodeType="afterEffect">
                                  <p:stCondLst>
                                    <p:cond delay="300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wedge">
                                      <p:cBhvr>
                                        <p:cTn id="18" dur="125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blipFill>
          <a:blip r:embed="rId2">
            <a:extLst>
              <a:ext uri="{BEBA8EAE-BF5A-486C-A8C5-ECC9F3942E4B}">
                <a14:imgProps xmlns:a14="http://schemas.microsoft.com/office/drawing/2010/main">
                  <a14:imgLayer r:embed="rId3">
                    <a14:imgEffect>
                      <a14:artisticCrisscrossEtching/>
                    </a14:imgEffect>
                  </a14:imgLayer>
                </a14:imgProps>
              </a:ext>
            </a:extLst>
          </a:blip>
          <a:tile tx="0" ty="0" sx="100000" sy="100000" flip="none" algn="tl"/>
        </a:blipFill>
        <a:effectLst/>
      </p:bgPr>
    </p:bg>
    <p:spTree>
      <p:nvGrpSpPr>
        <p:cNvPr id="1" name=""/>
        <p:cNvGrpSpPr/>
        <p:nvPr/>
      </p:nvGrpSpPr>
      <p:grpSpPr>
        <a:xfrm>
          <a:off x="0" y="0"/>
          <a:ext cx="0" cy="0"/>
          <a:chOff x="0" y="0"/>
          <a:chExt cx="0" cy="0"/>
        </a:xfrm>
      </p:grpSpPr>
      <p:sp>
        <p:nvSpPr>
          <p:cNvPr id="20" name="Slide Number Placeholder 1"/>
          <p:cNvSpPr txBox="1">
            <a:spLocks/>
          </p:cNvSpPr>
          <p:nvPr/>
        </p:nvSpPr>
        <p:spPr>
          <a:xfrm>
            <a:off x="9448800" y="6492875"/>
            <a:ext cx="2611524"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85F3E72-97D8-4E0E-8DB2-A67F030E614A}" type="slidenum">
              <a:rPr lang="en-US" smtClean="0">
                <a:solidFill>
                  <a:schemeClr val="tx1"/>
                </a:solidFill>
              </a:rPr>
              <a:pPr/>
              <a:t>72</a:t>
            </a:fld>
            <a:endParaRPr lang="en-US" dirty="0">
              <a:solidFill>
                <a:schemeClr val="tx1"/>
              </a:solidFill>
            </a:endParaRPr>
          </a:p>
        </p:txBody>
      </p:sp>
      <p:sp>
        <p:nvSpPr>
          <p:cNvPr id="3" name="Content Placeholder 3"/>
          <p:cNvSpPr>
            <a:spLocks noGrp="1"/>
          </p:cNvSpPr>
          <p:nvPr>
            <p:ph sz="half" idx="2"/>
          </p:nvPr>
        </p:nvSpPr>
        <p:spPr>
          <a:xfrm>
            <a:off x="6168008" y="1988840"/>
            <a:ext cx="5760640" cy="4752528"/>
          </a:xfrm>
        </p:spPr>
        <p:txBody>
          <a:bodyPr>
            <a:normAutofit fontScale="70000" lnSpcReduction="20000"/>
            <a:scene3d>
              <a:camera prst="orthographicFront"/>
              <a:lightRig rig="threePt" dir="t"/>
            </a:scene3d>
            <a:sp3d extrusionH="57150">
              <a:bevelT w="82550" h="38100" prst="coolSlant"/>
            </a:sp3d>
          </a:bodyPr>
          <a:lstStyle/>
          <a:p>
            <a:pPr marL="0" indent="0">
              <a:buNone/>
            </a:pPr>
            <a:r>
              <a:rPr lang="en-US" sz="3400" dirty="0"/>
              <a:t>This excitement builds in </a:t>
            </a:r>
            <a:r>
              <a:rPr lang="en-US" sz="3400" b="1" dirty="0" err="1">
                <a:ln>
                  <a:solidFill>
                    <a:srgbClr val="002060"/>
                  </a:solidFill>
                </a:ln>
                <a:solidFill>
                  <a:srgbClr val="00B050"/>
                </a:solidFill>
              </a:rPr>
              <a:t>Exo</a:t>
            </a:r>
            <a:r>
              <a:rPr lang="en-US" sz="3400" b="1" dirty="0">
                <a:ln>
                  <a:solidFill>
                    <a:srgbClr val="002060"/>
                  </a:solidFill>
                </a:ln>
                <a:solidFill>
                  <a:srgbClr val="00B050"/>
                </a:solidFill>
              </a:rPr>
              <a:t> 24:3</a:t>
            </a:r>
            <a:r>
              <a:rPr lang="en-US" sz="2600" b="1" dirty="0">
                <a:ln>
                  <a:solidFill>
                    <a:srgbClr val="002060"/>
                  </a:solidFill>
                </a:ln>
                <a:solidFill>
                  <a:srgbClr val="00B050"/>
                </a:solidFill>
              </a:rPr>
              <a:t>[b] </a:t>
            </a:r>
            <a:r>
              <a:rPr lang="en-US" sz="3400" b="1" dirty="0">
                <a:ln>
                  <a:solidFill>
                    <a:srgbClr val="002060"/>
                  </a:solidFill>
                </a:ln>
                <a:solidFill>
                  <a:srgbClr val="00B050"/>
                </a:solidFill>
              </a:rPr>
              <a:t>– 7.</a:t>
            </a:r>
          </a:p>
          <a:p>
            <a:pPr marL="0" indent="0">
              <a:buNone/>
            </a:pPr>
            <a:endParaRPr lang="en-US" sz="200" dirty="0"/>
          </a:p>
          <a:p>
            <a:pPr marL="0" indent="0">
              <a:buNone/>
            </a:pPr>
            <a:r>
              <a:rPr lang="en-US" sz="3400" b="1" dirty="0">
                <a:ln>
                  <a:solidFill>
                    <a:srgbClr val="002060"/>
                  </a:solidFill>
                </a:ln>
                <a:solidFill>
                  <a:srgbClr val="00B050"/>
                </a:solidFill>
              </a:rPr>
              <a:t>3</a:t>
            </a:r>
            <a:r>
              <a:rPr lang="en-US" sz="2600" b="1" dirty="0">
                <a:ln>
                  <a:solidFill>
                    <a:srgbClr val="002060"/>
                  </a:solidFill>
                </a:ln>
                <a:solidFill>
                  <a:srgbClr val="00B050"/>
                </a:solidFill>
              </a:rPr>
              <a:t>[b] </a:t>
            </a:r>
            <a:r>
              <a:rPr lang="en-US" sz="1800" dirty="0">
                <a:ln>
                  <a:solidFill>
                    <a:srgbClr val="002060"/>
                  </a:solidFill>
                </a:ln>
                <a:solidFill>
                  <a:srgbClr val="00B050"/>
                </a:solidFill>
              </a:rPr>
              <a:t> </a:t>
            </a:r>
            <a:r>
              <a:rPr lang="en-US" sz="3400" dirty="0"/>
              <a:t>[and] </a:t>
            </a:r>
            <a:r>
              <a:rPr lang="en-US" sz="3400" b="1" dirty="0">
                <a:solidFill>
                  <a:srgbClr val="7030A0"/>
                </a:solidFill>
              </a:rPr>
              <a:t>Mosheh </a:t>
            </a:r>
            <a:r>
              <a:rPr lang="en-US" sz="3400" b="1" u="sng" dirty="0">
                <a:solidFill>
                  <a:srgbClr val="7030A0"/>
                </a:solidFill>
              </a:rPr>
              <a:t>told</a:t>
            </a:r>
            <a:r>
              <a:rPr lang="en-US" sz="3400" dirty="0"/>
              <a:t> </a:t>
            </a:r>
            <a:r>
              <a:rPr lang="en-US" sz="3400" b="1" dirty="0">
                <a:solidFill>
                  <a:srgbClr val="00B050"/>
                </a:solidFill>
              </a:rPr>
              <a:t>the people </a:t>
            </a:r>
            <a:r>
              <a:rPr lang="en-US" sz="3400" b="1" dirty="0">
                <a:solidFill>
                  <a:srgbClr val="0070C0"/>
                </a:solidFill>
              </a:rPr>
              <a:t>all the </a:t>
            </a:r>
            <a:r>
              <a:rPr lang="en-US" sz="3400" b="1" u="sng" dirty="0">
                <a:solidFill>
                  <a:srgbClr val="0070C0"/>
                </a:solidFill>
              </a:rPr>
              <a:t>words</a:t>
            </a:r>
            <a:r>
              <a:rPr lang="en-US" sz="3400" b="1" dirty="0">
                <a:solidFill>
                  <a:srgbClr val="0070C0"/>
                </a:solidFill>
              </a:rPr>
              <a:t> of </a:t>
            </a:r>
            <a:r>
              <a:rPr lang="en-US" sz="3400" b="1" dirty="0">
                <a:ln>
                  <a:solidFill>
                    <a:srgbClr val="002060"/>
                  </a:solidFill>
                </a:ln>
                <a:solidFill>
                  <a:srgbClr val="0070C0"/>
                </a:solidFill>
              </a:rPr>
              <a:t>Yahuah</a:t>
            </a:r>
            <a:r>
              <a:rPr lang="en-US" sz="3400" b="1" dirty="0">
                <a:solidFill>
                  <a:srgbClr val="0070C0"/>
                </a:solidFill>
              </a:rPr>
              <a:t>,</a:t>
            </a:r>
            <a:r>
              <a:rPr lang="en-US" sz="3400" dirty="0"/>
              <a:t> and all the </a:t>
            </a:r>
            <a:r>
              <a:rPr lang="en-US" sz="3400" b="1" dirty="0">
                <a:solidFill>
                  <a:srgbClr val="0070C0"/>
                </a:solidFill>
              </a:rPr>
              <a:t>j</a:t>
            </a:r>
            <a:r>
              <a:rPr lang="en-US" sz="3400" b="1" u="sng" dirty="0">
                <a:solidFill>
                  <a:srgbClr val="0070C0"/>
                </a:solidFill>
              </a:rPr>
              <a:t>ud</a:t>
            </a:r>
            <a:r>
              <a:rPr lang="en-US" sz="3400" b="1" dirty="0">
                <a:solidFill>
                  <a:srgbClr val="0070C0"/>
                </a:solidFill>
              </a:rPr>
              <a:t>g</a:t>
            </a:r>
            <a:r>
              <a:rPr lang="en-US" sz="3400" b="1" u="sng" dirty="0">
                <a:solidFill>
                  <a:srgbClr val="0070C0"/>
                </a:solidFill>
              </a:rPr>
              <a:t>ments</a:t>
            </a:r>
            <a:r>
              <a:rPr lang="en-US" sz="3400" dirty="0">
                <a:solidFill>
                  <a:srgbClr val="0070C0"/>
                </a:solidFill>
              </a:rPr>
              <a:t>:</a:t>
            </a:r>
            <a:r>
              <a:rPr lang="en-US" sz="3400" dirty="0"/>
              <a:t> and </a:t>
            </a:r>
            <a:r>
              <a:rPr lang="en-US" sz="3400" b="1" dirty="0">
                <a:solidFill>
                  <a:srgbClr val="00B050"/>
                </a:solidFill>
              </a:rPr>
              <a:t>all </a:t>
            </a:r>
            <a:r>
              <a:rPr lang="en-US" sz="3400" b="1" dirty="0">
                <a:ln>
                  <a:solidFill>
                    <a:srgbClr val="002060"/>
                  </a:solidFill>
                </a:ln>
                <a:solidFill>
                  <a:srgbClr val="00B050"/>
                </a:solidFill>
              </a:rPr>
              <a:t>the people answered </a:t>
            </a:r>
            <a:r>
              <a:rPr lang="en-US" sz="3400" b="1" dirty="0">
                <a:solidFill>
                  <a:srgbClr val="00B050"/>
                </a:solidFill>
              </a:rPr>
              <a:t>with one voice, and said, </a:t>
            </a:r>
            <a:r>
              <a:rPr lang="en-US" sz="3400" b="1" dirty="0">
                <a:ln>
                  <a:solidFill>
                    <a:srgbClr val="002060"/>
                  </a:solidFill>
                </a:ln>
                <a:solidFill>
                  <a:srgbClr val="00B050"/>
                </a:solidFill>
                <a:effectLst>
                  <a:glow rad="127000">
                    <a:srgbClr val="FFFF00"/>
                  </a:glow>
                </a:effectLst>
              </a:rPr>
              <a:t>All the words which </a:t>
            </a:r>
            <a:r>
              <a:rPr lang="en-US" sz="3400" b="1" dirty="0">
                <a:ln>
                  <a:solidFill>
                    <a:srgbClr val="002060"/>
                  </a:solidFill>
                </a:ln>
                <a:solidFill>
                  <a:srgbClr val="0070C0"/>
                </a:solidFill>
                <a:effectLst>
                  <a:glow rad="127000">
                    <a:srgbClr val="FFFF00"/>
                  </a:glow>
                </a:effectLst>
              </a:rPr>
              <a:t>Yahuah</a:t>
            </a:r>
            <a:r>
              <a:rPr lang="en-US" sz="3400" b="1" dirty="0">
                <a:ln>
                  <a:solidFill>
                    <a:srgbClr val="002060"/>
                  </a:solidFill>
                </a:ln>
                <a:solidFill>
                  <a:srgbClr val="00B050"/>
                </a:solidFill>
                <a:effectLst>
                  <a:glow rad="127000">
                    <a:srgbClr val="FFFF00"/>
                  </a:glow>
                </a:effectLst>
              </a:rPr>
              <a:t> hath said will we do.  </a:t>
            </a:r>
            <a:br>
              <a:rPr lang="en-US" sz="3400" dirty="0">
                <a:solidFill>
                  <a:schemeClr val="accent2">
                    <a:lumMod val="50000"/>
                  </a:schemeClr>
                </a:solidFill>
              </a:rPr>
            </a:br>
            <a:br>
              <a:rPr lang="en-US" sz="5100" dirty="0">
                <a:solidFill>
                  <a:schemeClr val="accent2">
                    <a:lumMod val="50000"/>
                  </a:schemeClr>
                </a:solidFill>
              </a:rPr>
            </a:br>
            <a:endParaRPr lang="en-US" sz="600" dirty="0"/>
          </a:p>
          <a:p>
            <a:pPr marL="0" indent="0">
              <a:buNone/>
            </a:pPr>
            <a:r>
              <a:rPr lang="en-US" sz="3400" b="1" dirty="0">
                <a:ln>
                  <a:solidFill>
                    <a:srgbClr val="002060"/>
                  </a:solidFill>
                </a:ln>
                <a:solidFill>
                  <a:srgbClr val="00B050"/>
                </a:solidFill>
              </a:rPr>
              <a:t>4</a:t>
            </a:r>
            <a:r>
              <a:rPr lang="en-US" sz="3400" dirty="0"/>
              <a:t> And </a:t>
            </a:r>
            <a:r>
              <a:rPr lang="en-US" sz="3400" b="1" dirty="0">
                <a:solidFill>
                  <a:srgbClr val="7030A0"/>
                </a:solidFill>
              </a:rPr>
              <a:t>Mosheh </a:t>
            </a:r>
            <a:r>
              <a:rPr lang="en-US" sz="3400" b="1" u="sng" dirty="0">
                <a:solidFill>
                  <a:srgbClr val="7030A0"/>
                </a:solidFill>
              </a:rPr>
              <a:t>wrote</a:t>
            </a:r>
            <a:r>
              <a:rPr lang="en-US" sz="3400" b="1" dirty="0">
                <a:solidFill>
                  <a:srgbClr val="7030A0"/>
                </a:solidFill>
              </a:rPr>
              <a:t> </a:t>
            </a:r>
            <a:r>
              <a:rPr lang="en-US" sz="3400" b="1" dirty="0">
                <a:solidFill>
                  <a:srgbClr val="0070C0"/>
                </a:solidFill>
              </a:rPr>
              <a:t>all the words of Yahuah, </a:t>
            </a:r>
            <a:r>
              <a:rPr lang="en-US" sz="3400" dirty="0"/>
              <a:t>and rose up early in the morning, and </a:t>
            </a:r>
            <a:r>
              <a:rPr lang="en-US" sz="3400" dirty="0" err="1"/>
              <a:t>builded</a:t>
            </a:r>
            <a:r>
              <a:rPr lang="en-US" sz="3400" dirty="0"/>
              <a:t> an altar under the hill, and twelve pillars, according to the twelve </a:t>
            </a:r>
            <a:br>
              <a:rPr lang="en-US" sz="3400" dirty="0"/>
            </a:br>
            <a:r>
              <a:rPr lang="en-US" sz="3400" dirty="0"/>
              <a:t>tribes of Israel.</a:t>
            </a:r>
          </a:p>
          <a:p>
            <a:pPr marL="0" indent="0">
              <a:buNone/>
            </a:pPr>
            <a:r>
              <a:rPr lang="en-US" sz="3400" b="1" dirty="0">
                <a:ln>
                  <a:solidFill>
                    <a:srgbClr val="002060"/>
                  </a:solidFill>
                </a:ln>
                <a:solidFill>
                  <a:srgbClr val="00B050"/>
                </a:solidFill>
              </a:rPr>
              <a:t>5</a:t>
            </a:r>
            <a:r>
              <a:rPr lang="en-US" sz="3400" dirty="0"/>
              <a:t>  [Burnt &amp; Peace offerings were sacrificed.]</a:t>
            </a:r>
          </a:p>
          <a:p>
            <a:pPr marL="0" indent="0">
              <a:buNone/>
            </a:pPr>
            <a:r>
              <a:rPr lang="en-US" sz="3400" b="1" dirty="0">
                <a:ln>
                  <a:solidFill>
                    <a:srgbClr val="002060"/>
                  </a:solidFill>
                </a:ln>
                <a:solidFill>
                  <a:srgbClr val="00B050"/>
                </a:solidFill>
              </a:rPr>
              <a:t>6  </a:t>
            </a:r>
            <a:r>
              <a:rPr lang="en-US" sz="3400" dirty="0"/>
              <a:t>[Mosheh sprinkled the altar with blood.]</a:t>
            </a:r>
          </a:p>
          <a:p>
            <a:pPr marL="0" indent="0">
              <a:buNone/>
            </a:pPr>
            <a:endParaRPr lang="en-US" sz="3400" dirty="0"/>
          </a:p>
          <a:p>
            <a:pPr marL="0" indent="0">
              <a:buNone/>
            </a:pPr>
            <a:endParaRPr lang="en-US" dirty="0"/>
          </a:p>
        </p:txBody>
      </p:sp>
      <p:sp>
        <p:nvSpPr>
          <p:cNvPr id="4" name="Subtitle 2"/>
          <p:cNvSpPr txBox="1">
            <a:spLocks/>
          </p:cNvSpPr>
          <p:nvPr/>
        </p:nvSpPr>
        <p:spPr>
          <a:xfrm>
            <a:off x="407368" y="219000"/>
            <a:ext cx="11219359" cy="1625824"/>
          </a:xfrm>
          <a:prstGeom prst="homePlate">
            <a:avLst>
              <a:gd name="adj" fmla="val 18681"/>
            </a:avLst>
          </a:prstGeom>
          <a:blipFill dpi="0" rotWithShape="1">
            <a:blip r:embed="rId4">
              <a:extLst>
                <a:ext uri="{28A0092B-C50C-407E-A947-70E740481C1C}">
                  <a14:useLocalDpi xmlns:a14="http://schemas.microsoft.com/office/drawing/2010/main"/>
                </a:ext>
              </a:extLst>
            </a:blip>
            <a:srcRect/>
            <a:stretch>
              <a:fillRect/>
            </a:stretch>
          </a:blipFill>
          <a:ln w="57150">
            <a:solidFill>
              <a:srgbClr val="FF00FF"/>
            </a:solidFill>
          </a:ln>
          <a:scene3d>
            <a:camera prst="orthographicFront"/>
            <a:lightRig rig="threePt" dir="t"/>
          </a:scene3d>
          <a:sp3d>
            <a:bevelT w="165100" prst="coolSlant"/>
          </a:sp3d>
        </p:spPr>
        <p:txBody>
          <a:bodyPr vert="horz" lIns="91440" tIns="45720" rIns="91440" bIns="45720" rtlCol="0" anchor="ctr">
            <a:noAutofit/>
            <a:sp3d extrusionH="57150">
              <a:bevelT w="38100" h="38100" prst="convex"/>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5400" b="1" spc="50" dirty="0">
                <a:ln w="12700" cmpd="sng">
                  <a:solidFill>
                    <a:schemeClr val="accent6">
                      <a:satMod val="120000"/>
                      <a:shade val="80000"/>
                    </a:schemeClr>
                  </a:solidFill>
                  <a:prstDash val="solid"/>
                </a:ln>
                <a:solidFill>
                  <a:srgbClr val="8F45C7"/>
                </a:solidFill>
                <a:effectLst>
                  <a:glow rad="101600">
                    <a:schemeClr val="accent4">
                      <a:lumMod val="20000"/>
                      <a:lumOff val="80000"/>
                      <a:alpha val="94000"/>
                    </a:schemeClr>
                  </a:glow>
                </a:effectLst>
              </a:rPr>
              <a:t>Mosheh now delivers the balance </a:t>
            </a:r>
            <a:br>
              <a:rPr lang="en-US" sz="5400" b="1" spc="50" dirty="0">
                <a:ln w="12700" cmpd="sng">
                  <a:solidFill>
                    <a:schemeClr val="accent6">
                      <a:satMod val="120000"/>
                      <a:shade val="80000"/>
                    </a:schemeClr>
                  </a:solidFill>
                  <a:prstDash val="solid"/>
                </a:ln>
                <a:solidFill>
                  <a:srgbClr val="8F45C7"/>
                </a:solidFill>
                <a:effectLst>
                  <a:glow rad="101600">
                    <a:schemeClr val="accent4">
                      <a:lumMod val="20000"/>
                      <a:lumOff val="80000"/>
                      <a:alpha val="94000"/>
                    </a:schemeClr>
                  </a:glow>
                </a:effectLst>
              </a:rPr>
            </a:br>
            <a:r>
              <a:rPr lang="en-US" sz="5400" b="1" spc="50" dirty="0">
                <a:ln w="12700" cmpd="sng">
                  <a:solidFill>
                    <a:schemeClr val="accent6">
                      <a:satMod val="120000"/>
                      <a:shade val="80000"/>
                    </a:schemeClr>
                  </a:solidFill>
                  <a:prstDash val="solid"/>
                </a:ln>
                <a:solidFill>
                  <a:srgbClr val="8F45C7"/>
                </a:solidFill>
                <a:effectLst>
                  <a:glow rad="101600">
                    <a:schemeClr val="accent4">
                      <a:lumMod val="20000"/>
                      <a:lumOff val="80000"/>
                      <a:alpha val="94000"/>
                    </a:schemeClr>
                  </a:glow>
                </a:effectLst>
              </a:rPr>
              <a:t>of the </a:t>
            </a:r>
            <a:r>
              <a:rPr lang="en-US" sz="5400" b="1" spc="50" dirty="0">
                <a:ln w="12700" cmpd="sng">
                  <a:solidFill>
                    <a:schemeClr val="accent6">
                      <a:satMod val="120000"/>
                      <a:shade val="80000"/>
                    </a:schemeClr>
                  </a:solidFill>
                  <a:prstDash val="solid"/>
                </a:ln>
                <a:solidFill>
                  <a:srgbClr val="8F45C7"/>
                </a:solidFill>
                <a:effectLst>
                  <a:glow rad="101600">
                    <a:srgbClr val="00FFFF">
                      <a:alpha val="94000"/>
                    </a:srgbClr>
                  </a:glow>
                </a:effectLst>
              </a:rPr>
              <a:t>Debarim </a:t>
            </a:r>
            <a:r>
              <a:rPr lang="en-US" sz="2800" spc="50" dirty="0">
                <a:ln w="12700" cmpd="sng">
                  <a:solidFill>
                    <a:schemeClr val="accent6">
                      <a:satMod val="120000"/>
                      <a:shade val="80000"/>
                    </a:schemeClr>
                  </a:solidFill>
                  <a:prstDash val="solid"/>
                </a:ln>
                <a:solidFill>
                  <a:srgbClr val="8F45C7"/>
                </a:solidFill>
                <a:effectLst>
                  <a:glow rad="101600">
                    <a:schemeClr val="accent4">
                      <a:lumMod val="20000"/>
                      <a:lumOff val="80000"/>
                      <a:alpha val="94000"/>
                    </a:schemeClr>
                  </a:glow>
                </a:effectLst>
              </a:rPr>
              <a:t>(</a:t>
            </a:r>
            <a:r>
              <a:rPr lang="en-US" sz="2800" b="1" spc="50" dirty="0">
                <a:ln w="12700" cmpd="sng">
                  <a:solidFill>
                    <a:schemeClr val="accent6">
                      <a:satMod val="120000"/>
                      <a:shade val="80000"/>
                    </a:schemeClr>
                  </a:solidFill>
                  <a:prstDash val="solid"/>
                </a:ln>
                <a:solidFill>
                  <a:srgbClr val="8F45C7"/>
                </a:solidFill>
                <a:effectLst>
                  <a:glow rad="101600">
                    <a:schemeClr val="accent4">
                      <a:lumMod val="20000"/>
                      <a:lumOff val="80000"/>
                      <a:alpha val="94000"/>
                    </a:schemeClr>
                  </a:glow>
                </a:effectLst>
              </a:rPr>
              <a:t>words</a:t>
            </a:r>
            <a:r>
              <a:rPr lang="en-US" sz="2800" spc="50" dirty="0">
                <a:ln w="12700" cmpd="sng">
                  <a:solidFill>
                    <a:schemeClr val="accent6">
                      <a:satMod val="120000"/>
                      <a:shade val="80000"/>
                    </a:schemeClr>
                  </a:solidFill>
                  <a:prstDash val="solid"/>
                </a:ln>
                <a:solidFill>
                  <a:srgbClr val="8F45C7"/>
                </a:solidFill>
                <a:effectLst>
                  <a:glow rad="101600">
                    <a:schemeClr val="accent4">
                      <a:lumMod val="20000"/>
                      <a:lumOff val="80000"/>
                      <a:alpha val="94000"/>
                    </a:schemeClr>
                  </a:glow>
                </a:effectLst>
              </a:rPr>
              <a:t>)</a:t>
            </a:r>
            <a:r>
              <a:rPr lang="en-US" sz="2800" b="1" spc="50" dirty="0">
                <a:ln w="12700" cmpd="sng">
                  <a:solidFill>
                    <a:schemeClr val="accent6">
                      <a:satMod val="120000"/>
                      <a:shade val="80000"/>
                    </a:schemeClr>
                  </a:solidFill>
                  <a:prstDash val="solid"/>
                </a:ln>
                <a:solidFill>
                  <a:srgbClr val="8F45C7"/>
                </a:solidFill>
                <a:effectLst>
                  <a:glow rad="101600">
                    <a:schemeClr val="accent4">
                      <a:lumMod val="20000"/>
                      <a:lumOff val="80000"/>
                      <a:alpha val="94000"/>
                    </a:schemeClr>
                  </a:glow>
                </a:effectLst>
              </a:rPr>
              <a:t> </a:t>
            </a:r>
            <a:r>
              <a:rPr lang="en-US" sz="5400" b="1" spc="50" dirty="0">
                <a:ln w="12700" cmpd="sng">
                  <a:solidFill>
                    <a:schemeClr val="accent6">
                      <a:satMod val="120000"/>
                      <a:shade val="80000"/>
                    </a:schemeClr>
                  </a:solidFill>
                  <a:prstDash val="solid"/>
                </a:ln>
                <a:solidFill>
                  <a:srgbClr val="8F45C7"/>
                </a:solidFill>
                <a:effectLst>
                  <a:glow rad="101600">
                    <a:schemeClr val="accent4">
                      <a:lumMod val="20000"/>
                      <a:lumOff val="80000"/>
                      <a:alpha val="94000"/>
                    </a:schemeClr>
                  </a:glow>
                </a:effectLst>
              </a:rPr>
              <a:t>to the people.</a:t>
            </a:r>
          </a:p>
        </p:txBody>
      </p:sp>
      <p:pic>
        <p:nvPicPr>
          <p:cNvPr id="5" name="Picture 2" descr="C:\Users\Rae\Desktop\Moses writing at the mount.jp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 y="2176818"/>
            <a:ext cx="4433975" cy="3412422"/>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Content Placeholder 3"/>
          <p:cNvSpPr>
            <a:spLocks noGrp="1"/>
          </p:cNvSpPr>
          <p:nvPr>
            <p:ph sz="half" idx="2"/>
          </p:nvPr>
        </p:nvSpPr>
        <p:spPr>
          <a:xfrm>
            <a:off x="3215680" y="2204864"/>
            <a:ext cx="2736304" cy="2088232"/>
          </a:xfrm>
          <a:gradFill>
            <a:gsLst>
              <a:gs pos="0">
                <a:srgbClr val="FFFF00">
                  <a:alpha val="32000"/>
                </a:srgbClr>
              </a:gs>
              <a:gs pos="50000">
                <a:srgbClr val="FDE2E2">
                  <a:alpha val="46000"/>
                  <a:lumMod val="92000"/>
                </a:srgbClr>
              </a:gs>
              <a:gs pos="92000">
                <a:srgbClr val="00B0F0">
                  <a:alpha val="35000"/>
                </a:srgbClr>
              </a:gs>
            </a:gsLst>
            <a:lin ang="13500000" scaled="1"/>
          </a:gradFill>
          <a:ln w="60325" cmpd="tri">
            <a:solidFill>
              <a:srgbClr val="C00000"/>
            </a:solidFill>
          </a:ln>
          <a:scene3d>
            <a:camera prst="orthographicFront"/>
            <a:lightRig rig="threePt" dir="t"/>
          </a:scene3d>
          <a:sp3d>
            <a:bevelT w="165100" prst="coolSlant"/>
          </a:sp3d>
        </p:spPr>
        <p:txBody>
          <a:bodyPr>
            <a:noAutofit/>
            <a:sp3d extrusionH="57150">
              <a:bevelT w="82550" h="38100" prst="coolSlant"/>
            </a:sp3d>
          </a:bodyPr>
          <a:lstStyle/>
          <a:p>
            <a:pPr marL="0" indent="0" algn="ctr">
              <a:buNone/>
            </a:pPr>
            <a:r>
              <a:rPr lang="en-US" b="1" dirty="0">
                <a:solidFill>
                  <a:srgbClr val="C00000"/>
                </a:solidFill>
              </a:rPr>
              <a:t>The next five verses of </a:t>
            </a:r>
            <a:br>
              <a:rPr lang="en-US" b="1" dirty="0">
                <a:solidFill>
                  <a:srgbClr val="C00000"/>
                </a:solidFill>
              </a:rPr>
            </a:br>
            <a:r>
              <a:rPr lang="en-US" b="1" dirty="0" err="1">
                <a:solidFill>
                  <a:srgbClr val="00B050"/>
                </a:solidFill>
              </a:rPr>
              <a:t>Exo</a:t>
            </a:r>
            <a:r>
              <a:rPr lang="en-US" b="1" dirty="0">
                <a:solidFill>
                  <a:srgbClr val="00B050"/>
                </a:solidFill>
              </a:rPr>
              <a:t> 24:3-7 </a:t>
            </a:r>
            <a:br>
              <a:rPr lang="en-US" b="1" dirty="0">
                <a:solidFill>
                  <a:srgbClr val="C00000"/>
                </a:solidFill>
              </a:rPr>
            </a:br>
            <a:r>
              <a:rPr lang="en-US" b="1" dirty="0">
                <a:solidFill>
                  <a:srgbClr val="C00000"/>
                </a:solidFill>
              </a:rPr>
              <a:t>are extremely important.</a:t>
            </a:r>
          </a:p>
        </p:txBody>
      </p:sp>
      <p:sp>
        <p:nvSpPr>
          <p:cNvPr id="7" name="Content Placeholder 3"/>
          <p:cNvSpPr>
            <a:spLocks noGrp="1"/>
          </p:cNvSpPr>
          <p:nvPr>
            <p:ph sz="half" idx="2"/>
          </p:nvPr>
        </p:nvSpPr>
        <p:spPr>
          <a:xfrm>
            <a:off x="551384" y="5229200"/>
            <a:ext cx="5040560" cy="1231329"/>
          </a:xfrm>
          <a:gradFill>
            <a:gsLst>
              <a:gs pos="0">
                <a:srgbClr val="FFFF00">
                  <a:alpha val="32000"/>
                </a:srgbClr>
              </a:gs>
              <a:gs pos="50000">
                <a:srgbClr val="FDE2E2">
                  <a:alpha val="46000"/>
                  <a:lumMod val="92000"/>
                </a:srgbClr>
              </a:gs>
              <a:gs pos="92000">
                <a:srgbClr val="00B0F0">
                  <a:alpha val="35000"/>
                </a:srgbClr>
              </a:gs>
            </a:gsLst>
            <a:lin ang="13500000" scaled="1"/>
          </a:gradFill>
          <a:ln w="60325" cmpd="tri">
            <a:solidFill>
              <a:srgbClr val="0070C0"/>
            </a:solidFill>
          </a:ln>
          <a:scene3d>
            <a:camera prst="orthographicFront"/>
            <a:lightRig rig="threePt" dir="t"/>
          </a:scene3d>
          <a:sp3d>
            <a:bevelT w="165100" prst="coolSlant"/>
          </a:sp3d>
        </p:spPr>
        <p:txBody>
          <a:bodyPr>
            <a:noAutofit/>
            <a:sp3d extrusionH="57150">
              <a:bevelT w="82550" h="38100" prst="coolSlant"/>
            </a:sp3d>
          </a:bodyPr>
          <a:lstStyle/>
          <a:p>
            <a:pPr marL="0" indent="0" algn="ctr">
              <a:buNone/>
            </a:pPr>
            <a:r>
              <a:rPr lang="en-US" b="1" dirty="0">
                <a:solidFill>
                  <a:schemeClr val="accent2">
                    <a:lumMod val="50000"/>
                  </a:schemeClr>
                </a:solidFill>
              </a:rPr>
              <a:t>This is where we find out if the people accept </a:t>
            </a:r>
            <a:r>
              <a:rPr lang="en-US" b="1" dirty="0">
                <a:ln>
                  <a:solidFill>
                    <a:srgbClr val="002060"/>
                  </a:solidFill>
                </a:ln>
                <a:solidFill>
                  <a:srgbClr val="0070C0"/>
                </a:solidFill>
              </a:rPr>
              <a:t>Yahuah’s</a:t>
            </a:r>
            <a:r>
              <a:rPr lang="en-US" b="1" dirty="0">
                <a:solidFill>
                  <a:schemeClr val="accent2">
                    <a:lumMod val="50000"/>
                  </a:schemeClr>
                </a:solidFill>
              </a:rPr>
              <a:t> “words” </a:t>
            </a:r>
            <a:br>
              <a:rPr lang="en-US" b="1" dirty="0">
                <a:solidFill>
                  <a:schemeClr val="accent2">
                    <a:lumMod val="50000"/>
                  </a:schemeClr>
                </a:solidFill>
              </a:rPr>
            </a:br>
            <a:r>
              <a:rPr lang="en-US" b="1" dirty="0">
                <a:solidFill>
                  <a:schemeClr val="accent2">
                    <a:lumMod val="50000"/>
                  </a:schemeClr>
                </a:solidFill>
              </a:rPr>
              <a:t>that Mosheh has brought back.</a:t>
            </a:r>
          </a:p>
        </p:txBody>
      </p:sp>
      <p:sp>
        <p:nvSpPr>
          <p:cNvPr id="8" name="Rounded Rectangular Callout 7"/>
          <p:cNvSpPr/>
          <p:nvPr/>
        </p:nvSpPr>
        <p:spPr>
          <a:xfrm>
            <a:off x="8699058" y="3869762"/>
            <a:ext cx="3361266" cy="423334"/>
          </a:xfrm>
          <a:prstGeom prst="wedgeRoundRectCallout">
            <a:avLst>
              <a:gd name="adj1" fmla="val -44300"/>
              <a:gd name="adj2" fmla="val -91710"/>
              <a:gd name="adj3" fmla="val 16667"/>
            </a:avLst>
          </a:prstGeom>
          <a:solidFill>
            <a:schemeClr val="accent2">
              <a:lumMod val="60000"/>
              <a:lumOff val="40000"/>
            </a:schemeClr>
          </a:solidFill>
          <a:ln>
            <a:solidFill>
              <a:srgbClr val="FF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a:solidFill>
                  <a:srgbClr val="7030A0"/>
                </a:solidFill>
              </a:rPr>
              <a:t>2</a:t>
            </a:r>
            <a:r>
              <a:rPr lang="en-CA" b="1" baseline="30000" dirty="0">
                <a:solidFill>
                  <a:srgbClr val="7030A0"/>
                </a:solidFill>
              </a:rPr>
              <a:t>nd</a:t>
            </a:r>
            <a:r>
              <a:rPr lang="en-CA" b="1" dirty="0">
                <a:solidFill>
                  <a:srgbClr val="7030A0"/>
                </a:solidFill>
              </a:rPr>
              <a:t> </a:t>
            </a:r>
            <a:r>
              <a:rPr lang="en-CA" b="1" dirty="0">
                <a:ln>
                  <a:solidFill>
                    <a:srgbClr val="0070C0"/>
                  </a:solidFill>
                </a:ln>
                <a:solidFill>
                  <a:srgbClr val="00FF99"/>
                </a:solidFill>
              </a:rPr>
              <a:t> </a:t>
            </a:r>
            <a:r>
              <a:rPr lang="en-CA" sz="2400" b="1" dirty="0">
                <a:ln>
                  <a:solidFill>
                    <a:srgbClr val="0070C0"/>
                  </a:solidFill>
                </a:ln>
                <a:solidFill>
                  <a:srgbClr val="00FF99"/>
                </a:solidFill>
              </a:rPr>
              <a:t>Proposal </a:t>
            </a:r>
            <a:r>
              <a:rPr lang="en-CA" sz="2400" b="1" dirty="0">
                <a:ln>
                  <a:solidFill>
                    <a:srgbClr val="0070C0"/>
                  </a:solidFill>
                </a:ln>
                <a:solidFill>
                  <a:srgbClr val="00FF99"/>
                </a:solidFill>
                <a:effectLst>
                  <a:glow rad="127000">
                    <a:srgbClr val="FFFF00"/>
                  </a:glow>
                </a:effectLst>
              </a:rPr>
              <a:t>Acceptance</a:t>
            </a:r>
            <a:r>
              <a:rPr lang="en-CA" sz="2400" b="1" dirty="0">
                <a:ln>
                  <a:solidFill>
                    <a:srgbClr val="0070C0"/>
                  </a:solidFill>
                </a:ln>
                <a:solidFill>
                  <a:srgbClr val="00FF99"/>
                </a:solidFill>
              </a:rPr>
              <a:t> </a:t>
            </a:r>
          </a:p>
        </p:txBody>
      </p:sp>
      <p:sp>
        <p:nvSpPr>
          <p:cNvPr id="2" name="Sun 1">
            <a:extLst>
              <a:ext uri="{FF2B5EF4-FFF2-40B4-BE49-F238E27FC236}">
                <a16:creationId xmlns:a16="http://schemas.microsoft.com/office/drawing/2014/main" id="{1683AD78-45F1-1D35-DACC-2A0874545B58}"/>
              </a:ext>
            </a:extLst>
          </p:cNvPr>
          <p:cNvSpPr/>
          <p:nvPr/>
        </p:nvSpPr>
        <p:spPr>
          <a:xfrm>
            <a:off x="11626727" y="86272"/>
            <a:ext cx="508000" cy="473193"/>
          </a:xfrm>
          <a:prstGeom prst="sun">
            <a:avLst>
              <a:gd name="adj" fmla="val 27118"/>
            </a:avLst>
          </a:prstGeom>
          <a:solidFill>
            <a:schemeClr val="accent4">
              <a:lumMod val="60000"/>
              <a:lumOff val="40000"/>
            </a:schemeClr>
          </a:solidFill>
          <a:ln>
            <a:solidFill>
              <a:schemeClr val="accent2">
                <a:lumMod val="5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82057780"/>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1500"/>
                                        <p:tgtEl>
                                          <p:spTgt spid="3">
                                            <p:txEl>
                                              <p:pRg st="0" end="0"/>
                                            </p:txEl>
                                          </p:spTgt>
                                        </p:tgtEl>
                                      </p:cBhvr>
                                    </p:animEffect>
                                  </p:childTnLst>
                                </p:cTn>
                              </p:par>
                            </p:childTnLst>
                          </p:cTn>
                        </p:par>
                        <p:par>
                          <p:cTn id="8" fill="hold">
                            <p:stCondLst>
                              <p:cond delay="1500"/>
                            </p:stCondLst>
                            <p:childTnLst>
                              <p:par>
                                <p:cTn id="9" presetID="42" presetClass="entr" presetSubtype="0" fill="hold" nodeType="after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fade">
                                      <p:cBhvr>
                                        <p:cTn id="11" dur="1000"/>
                                        <p:tgtEl>
                                          <p:spTgt spid="3">
                                            <p:txEl>
                                              <p:pRg st="2" end="2"/>
                                            </p:txEl>
                                          </p:spTgt>
                                        </p:tgtEl>
                                      </p:cBhvr>
                                    </p:animEffect>
                                    <p:anim calcmode="lin" valueType="num">
                                      <p:cBhvr>
                                        <p:cTn id="1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8">
                                            <p:txEl>
                                              <p:pRg st="0" end="0"/>
                                            </p:txEl>
                                          </p:spTgt>
                                        </p:tgtEl>
                                        <p:attrNameLst>
                                          <p:attrName>style.visibility</p:attrName>
                                        </p:attrNameLst>
                                      </p:cBhvr>
                                      <p:to>
                                        <p:strVal val="visible"/>
                                      </p:to>
                                    </p:set>
                                    <p:animEffect transition="in" filter="wipe(left)">
                                      <p:cBhvr>
                                        <p:cTn id="18" dur="1250"/>
                                        <p:tgtEl>
                                          <p:spTgt spid="8">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8" presetClass="entr" presetSubtype="12"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strips(downLeft)">
                                      <p:cBhvr>
                                        <p:cTn id="23" dur="1250"/>
                                        <p:tgtEl>
                                          <p:spTgt spid="3">
                                            <p:txEl>
                                              <p:pRg st="3" end="3"/>
                                            </p:txEl>
                                          </p:spTgt>
                                        </p:tgtEl>
                                      </p:cBhvr>
                                    </p:animEffect>
                                  </p:childTnLst>
                                </p:cTn>
                              </p:par>
                            </p:childTnLst>
                          </p:cTn>
                        </p:par>
                        <p:par>
                          <p:cTn id="24" fill="hold">
                            <p:stCondLst>
                              <p:cond delay="1250"/>
                            </p:stCondLst>
                            <p:childTnLst>
                              <p:par>
                                <p:cTn id="25" presetID="16" presetClass="entr" presetSubtype="21" fill="hold" nodeType="afterEffect">
                                  <p:stCondLst>
                                    <p:cond delay="100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750"/>
                                        <p:tgtEl>
                                          <p:spTgt spid="3">
                                            <p:txEl>
                                              <p:pRg st="4" end="4"/>
                                            </p:txEl>
                                          </p:spTgt>
                                        </p:tgtEl>
                                      </p:cBhvr>
                                    </p:animEffect>
                                  </p:childTnLst>
                                </p:cTn>
                              </p:par>
                              <p:par>
                                <p:cTn id="28" presetID="16" presetClass="entr" presetSubtype="21" fill="hold" nodeType="withEffect">
                                  <p:stCondLst>
                                    <p:cond delay="100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barn(inVertical)">
                                      <p:cBhvr>
                                        <p:cTn id="30" dur="75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bg>
      <p:bgPr>
        <a:blipFill>
          <a:blip r:embed="rId2">
            <a:extLst>
              <a:ext uri="{BEBA8EAE-BF5A-486C-A8C5-ECC9F3942E4B}">
                <a14:imgProps xmlns:a14="http://schemas.microsoft.com/office/drawing/2010/main">
                  <a14:imgLayer r:embed="rId3">
                    <a14:imgEffect>
                      <a14:artisticCrisscrossEtching/>
                    </a14:imgEffect>
                  </a14:imgLayer>
                </a14:imgProps>
              </a:ext>
            </a:extLst>
          </a:blip>
          <a:tile tx="0" ty="0" sx="100000" sy="100000" flip="none" algn="tl"/>
        </a:blipFill>
        <a:effectLst/>
      </p:bgPr>
    </p:bg>
    <p:spTree>
      <p:nvGrpSpPr>
        <p:cNvPr id="1" name=""/>
        <p:cNvGrpSpPr/>
        <p:nvPr/>
      </p:nvGrpSpPr>
      <p:grpSpPr>
        <a:xfrm>
          <a:off x="0" y="0"/>
          <a:ext cx="0" cy="0"/>
          <a:chOff x="0" y="0"/>
          <a:chExt cx="0" cy="0"/>
        </a:xfrm>
      </p:grpSpPr>
      <p:sp>
        <p:nvSpPr>
          <p:cNvPr id="20" name="Slide Number Placeholder 1"/>
          <p:cNvSpPr txBox="1">
            <a:spLocks/>
          </p:cNvSpPr>
          <p:nvPr/>
        </p:nvSpPr>
        <p:spPr>
          <a:xfrm>
            <a:off x="9448800" y="6492875"/>
            <a:ext cx="2504707"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85F3E72-97D8-4E0E-8DB2-A67F030E614A}" type="slidenum">
              <a:rPr lang="en-US" smtClean="0">
                <a:solidFill>
                  <a:schemeClr val="tx1"/>
                </a:solidFill>
              </a:rPr>
              <a:pPr/>
              <a:t>73</a:t>
            </a:fld>
            <a:endParaRPr lang="en-US" dirty="0">
              <a:solidFill>
                <a:schemeClr val="tx1"/>
              </a:solidFill>
            </a:endParaRPr>
          </a:p>
        </p:txBody>
      </p:sp>
      <p:pic>
        <p:nvPicPr>
          <p:cNvPr id="3" name="Picture 19" descr="C:\Users\Rae\Desktop\Art on Desktop\white man clip art\yellow-blue smiley faces\yello face - shocked.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0145580" y="131606"/>
            <a:ext cx="918972" cy="976122"/>
          </a:xfrm>
          <a:prstGeom prst="ellipse">
            <a:avLst/>
          </a:prstGeom>
          <a:ln>
            <a:noFill/>
          </a:ln>
          <a:effectLst>
            <a:outerShdw blurRad="149987" dist="250190" dir="8460000" algn="ctr">
              <a:srgbClr val="000000">
                <a:alpha val="28000"/>
              </a:srgbClr>
            </a:outerShdw>
            <a:softEdge rad="112500"/>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Lst>
        </p:spPr>
      </p:pic>
      <p:sp>
        <p:nvSpPr>
          <p:cNvPr id="4" name="Content Placeholder 1"/>
          <p:cNvSpPr>
            <a:spLocks noGrp="1"/>
          </p:cNvSpPr>
          <p:nvPr>
            <p:ph sz="half" idx="2"/>
          </p:nvPr>
        </p:nvSpPr>
        <p:spPr>
          <a:xfrm>
            <a:off x="238493" y="4805536"/>
            <a:ext cx="11618147" cy="2204864"/>
          </a:xfrm>
        </p:spPr>
        <p:txBody>
          <a:bodyPr>
            <a:normAutofit/>
            <a:scene3d>
              <a:camera prst="orthographicFront"/>
              <a:lightRig rig="threePt" dir="t"/>
            </a:scene3d>
            <a:sp3d extrusionH="57150">
              <a:bevelT h="25400" prst="softRound"/>
            </a:sp3d>
          </a:bodyPr>
          <a:lstStyle/>
          <a:p>
            <a:r>
              <a:rPr lang="en-CA" sz="3600" dirty="0">
                <a:ln w="19050">
                  <a:solidFill>
                    <a:srgbClr val="0000FF"/>
                  </a:solidFill>
                </a:ln>
                <a:solidFill>
                  <a:srgbClr val="FF00FF"/>
                </a:solidFill>
                <a:effectLst>
                  <a:glow rad="127000">
                    <a:srgbClr val="FFFF00"/>
                  </a:glow>
                </a:effectLst>
              </a:rPr>
              <a:t>Did Mosheh write out the original </a:t>
            </a:r>
            <a:r>
              <a:rPr lang="en-CA" sz="6600" u="sng" dirty="0">
                <a:ln w="19050">
                  <a:solidFill>
                    <a:srgbClr val="0000FF"/>
                  </a:solidFill>
                </a:ln>
                <a:solidFill>
                  <a:srgbClr val="FF00FF"/>
                </a:solidFill>
                <a:effectLst>
                  <a:glow rad="127000">
                    <a:srgbClr val="FFFF00"/>
                  </a:glow>
                </a:effectLst>
                <a:latin typeface="Arial Black" panose="020B0A04020102020204" pitchFamily="34" charset="0"/>
              </a:rPr>
              <a:t>BOOK</a:t>
            </a:r>
            <a:r>
              <a:rPr lang="en-CA" sz="3600" dirty="0">
                <a:ln w="19050">
                  <a:solidFill>
                    <a:srgbClr val="0000FF"/>
                  </a:solidFill>
                </a:ln>
                <a:solidFill>
                  <a:srgbClr val="FF00FF"/>
                </a:solidFill>
                <a:effectLst>
                  <a:glow rad="127000">
                    <a:srgbClr val="FFFF00"/>
                  </a:glow>
                </a:effectLst>
              </a:rPr>
              <a:t> OF THE COVENANT - that being the very </a:t>
            </a:r>
            <a:r>
              <a:rPr lang="en-CA" sz="3600" dirty="0">
                <a:ln w="19050">
                  <a:solidFill>
                    <a:srgbClr val="0000FF"/>
                  </a:solidFill>
                </a:ln>
                <a:solidFill>
                  <a:srgbClr val="FF00FF"/>
                </a:solidFill>
                <a:effectLst>
                  <a:glow rad="127000">
                    <a:srgbClr val="00FFFF"/>
                  </a:glow>
                </a:effectLst>
              </a:rPr>
              <a:t>Debarim</a:t>
            </a:r>
            <a:r>
              <a:rPr lang="en-CA" sz="3600" dirty="0">
                <a:ln w="19050">
                  <a:solidFill>
                    <a:srgbClr val="0000FF"/>
                  </a:solidFill>
                </a:ln>
                <a:solidFill>
                  <a:srgbClr val="FF00FF"/>
                </a:solidFill>
                <a:effectLst>
                  <a:glow rad="127000">
                    <a:srgbClr val="FFFF00"/>
                  </a:glow>
                </a:effectLst>
              </a:rPr>
              <a:t> that </a:t>
            </a:r>
            <a:r>
              <a:rPr lang="en-CA" sz="3600" b="1" dirty="0">
                <a:ln w="19050">
                  <a:solidFill>
                    <a:srgbClr val="0000FF"/>
                  </a:solidFill>
                </a:ln>
                <a:solidFill>
                  <a:srgbClr val="FF00FF"/>
                </a:solidFill>
                <a:effectLst>
                  <a:glow rad="127000">
                    <a:srgbClr val="00FFFF"/>
                  </a:glow>
                </a:effectLst>
              </a:rPr>
              <a:t>Yahuah</a:t>
            </a:r>
            <a:r>
              <a:rPr lang="en-CA" sz="3600" dirty="0">
                <a:ln w="19050">
                  <a:solidFill>
                    <a:srgbClr val="0000FF"/>
                  </a:solidFill>
                </a:ln>
                <a:solidFill>
                  <a:srgbClr val="FF00FF"/>
                </a:solidFill>
                <a:effectLst>
                  <a:glow rad="127000">
                    <a:srgbClr val="FFFF00"/>
                  </a:glow>
                </a:effectLst>
              </a:rPr>
              <a:t> spoke to him </a:t>
            </a:r>
            <a:r>
              <a:rPr lang="en-CA" sz="3600" b="1" u="sng" dirty="0">
                <a:ln w="19050">
                  <a:solidFill>
                    <a:srgbClr val="0000FF"/>
                  </a:solidFill>
                </a:ln>
                <a:solidFill>
                  <a:srgbClr val="FF00FF"/>
                </a:solidFill>
                <a:effectLst>
                  <a:glow rad="127000">
                    <a:srgbClr val="FFFF00"/>
                  </a:glow>
                </a:effectLst>
              </a:rPr>
              <a:t>PRIOR TO</a:t>
            </a:r>
            <a:r>
              <a:rPr lang="en-CA" sz="3600" b="1" dirty="0">
                <a:ln w="19050">
                  <a:solidFill>
                    <a:srgbClr val="0000FF"/>
                  </a:solidFill>
                </a:ln>
                <a:solidFill>
                  <a:srgbClr val="FF00FF"/>
                </a:solidFill>
                <a:effectLst>
                  <a:glow rad="127000">
                    <a:srgbClr val="FFFF00"/>
                  </a:glow>
                </a:effectLst>
              </a:rPr>
              <a:t> </a:t>
            </a:r>
            <a:r>
              <a:rPr lang="en-CA" sz="3600" dirty="0">
                <a:ln w="19050">
                  <a:solidFill>
                    <a:srgbClr val="0000FF"/>
                  </a:solidFill>
                </a:ln>
                <a:solidFill>
                  <a:srgbClr val="FF00FF"/>
                </a:solidFill>
                <a:effectLst>
                  <a:glow rad="127000">
                    <a:srgbClr val="FFFF00"/>
                  </a:glow>
                </a:effectLst>
              </a:rPr>
              <a:t>the </a:t>
            </a:r>
            <a:r>
              <a:rPr lang="en-CA" sz="3600" dirty="0">
                <a:ln w="19050">
                  <a:solidFill>
                    <a:srgbClr val="0000FF"/>
                  </a:solidFill>
                </a:ln>
                <a:solidFill>
                  <a:srgbClr val="FF0000"/>
                </a:solidFill>
                <a:effectLst>
                  <a:glow rad="127000">
                    <a:srgbClr val="FFFF00"/>
                  </a:glow>
                </a:effectLst>
              </a:rPr>
              <a:t>blood</a:t>
            </a:r>
            <a:r>
              <a:rPr lang="en-CA" sz="3600" dirty="0">
                <a:ln w="19050">
                  <a:solidFill>
                    <a:srgbClr val="0000FF"/>
                  </a:solidFill>
                </a:ln>
                <a:solidFill>
                  <a:srgbClr val="FF00FF"/>
                </a:solidFill>
                <a:effectLst>
                  <a:glow rad="127000">
                    <a:srgbClr val="FFFF00"/>
                  </a:glow>
                </a:effectLst>
              </a:rPr>
              <a:t> ratifying ceremony? </a:t>
            </a:r>
          </a:p>
        </p:txBody>
      </p:sp>
      <p:pic>
        <p:nvPicPr>
          <p:cNvPr id="5" name="Picture 2" descr="C:\Users\Rae\Desktop\Torah writing 3.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flipH="1">
            <a:off x="154024" y="413047"/>
            <a:ext cx="6446031" cy="4615611"/>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Content Placeholder 1"/>
          <p:cNvSpPr>
            <a:spLocks noGrp="1"/>
          </p:cNvSpPr>
          <p:nvPr>
            <p:ph sz="half" idx="2"/>
          </p:nvPr>
        </p:nvSpPr>
        <p:spPr>
          <a:xfrm>
            <a:off x="5447928" y="644148"/>
            <a:ext cx="6696744" cy="4680520"/>
          </a:xfrm>
        </p:spPr>
        <p:txBody>
          <a:bodyPr>
            <a:normAutofit/>
            <a:scene3d>
              <a:camera prst="orthographicFront"/>
              <a:lightRig rig="threePt" dir="t"/>
            </a:scene3d>
            <a:sp3d extrusionH="57150">
              <a:bevelT w="82550" h="38100" prst="coolSlant"/>
            </a:sp3d>
          </a:bodyPr>
          <a:lstStyle/>
          <a:p>
            <a:r>
              <a:rPr lang="en-CA" sz="3600" b="1" dirty="0" err="1">
                <a:solidFill>
                  <a:srgbClr val="00B050"/>
                </a:solidFill>
              </a:rPr>
              <a:t>Exo</a:t>
            </a:r>
            <a:r>
              <a:rPr lang="en-CA" sz="3600" b="1" dirty="0">
                <a:solidFill>
                  <a:srgbClr val="00B050"/>
                </a:solidFill>
              </a:rPr>
              <a:t> 24:4 </a:t>
            </a:r>
            <a:br>
              <a:rPr lang="en-CA" sz="3600" b="1" dirty="0"/>
            </a:br>
            <a:r>
              <a:rPr lang="en-CA" sz="3600" dirty="0"/>
              <a:t>And </a:t>
            </a:r>
            <a:r>
              <a:rPr lang="en-CA" sz="4800" u="sng" dirty="0">
                <a:ln w="28575">
                  <a:solidFill>
                    <a:srgbClr val="0000FF"/>
                  </a:solidFill>
                </a:ln>
                <a:solidFill>
                  <a:srgbClr val="FF0000"/>
                </a:solidFill>
                <a:effectLst>
                  <a:glow rad="127000">
                    <a:srgbClr val="00FF99"/>
                  </a:glow>
                </a:effectLst>
                <a:latin typeface="Arial Black" panose="020B0A04020102020204" pitchFamily="34" charset="0"/>
              </a:rPr>
              <a:t>Mosheh WROTE</a:t>
            </a:r>
            <a:r>
              <a:rPr lang="en-CA" sz="4800" dirty="0">
                <a:ln w="28575">
                  <a:solidFill>
                    <a:srgbClr val="0000FF"/>
                  </a:solidFill>
                </a:ln>
                <a:solidFill>
                  <a:srgbClr val="FF0000"/>
                </a:solidFill>
                <a:effectLst>
                  <a:glow rad="127000">
                    <a:srgbClr val="00FF99"/>
                  </a:glow>
                </a:effectLst>
                <a:latin typeface="Arial Black" panose="020B0A04020102020204" pitchFamily="34" charset="0"/>
              </a:rPr>
              <a:t> </a:t>
            </a:r>
            <a:r>
              <a:rPr lang="en-CA" sz="3600" dirty="0"/>
              <a:t>all the </a:t>
            </a:r>
            <a:r>
              <a:rPr lang="en-US" sz="3600" b="1" spc="50" dirty="0">
                <a:ln w="12700" cmpd="sng">
                  <a:solidFill>
                    <a:srgbClr val="0000FF"/>
                  </a:solidFill>
                  <a:prstDash val="solid"/>
                </a:ln>
                <a:solidFill>
                  <a:srgbClr val="8F45C7"/>
                </a:solidFill>
                <a:effectLst>
                  <a:glow rad="101600">
                    <a:srgbClr val="00FFFF">
                      <a:alpha val="94000"/>
                    </a:srgbClr>
                  </a:glow>
                </a:effectLst>
              </a:rPr>
              <a:t>Debarim</a:t>
            </a:r>
            <a:r>
              <a:rPr lang="en-CA" sz="3600" dirty="0"/>
              <a:t> </a:t>
            </a:r>
            <a:r>
              <a:rPr lang="en-CA" sz="1800" dirty="0"/>
              <a:t>(words) </a:t>
            </a:r>
            <a:r>
              <a:rPr lang="en-CA" sz="3600" dirty="0"/>
              <a:t>of </a:t>
            </a:r>
            <a:r>
              <a:rPr lang="en-US" sz="3600" b="1" spc="50" dirty="0">
                <a:ln w="12700" cmpd="sng">
                  <a:solidFill>
                    <a:srgbClr val="0000FF"/>
                  </a:solidFill>
                  <a:prstDash val="solid"/>
                </a:ln>
                <a:solidFill>
                  <a:srgbClr val="8F45C7"/>
                </a:solidFill>
                <a:effectLst>
                  <a:glow rad="101600">
                    <a:srgbClr val="00FFFF">
                      <a:alpha val="94000"/>
                    </a:srgbClr>
                  </a:glow>
                </a:effectLst>
              </a:rPr>
              <a:t>Yahuah!</a:t>
            </a:r>
            <a:br>
              <a:rPr lang="en-US" sz="3600" b="1" spc="50" dirty="0">
                <a:ln w="12700" cmpd="sng">
                  <a:solidFill>
                    <a:schemeClr val="accent6">
                      <a:satMod val="120000"/>
                      <a:shade val="80000"/>
                    </a:schemeClr>
                  </a:solidFill>
                  <a:prstDash val="solid"/>
                </a:ln>
                <a:solidFill>
                  <a:srgbClr val="8F45C7"/>
                </a:solidFill>
                <a:effectLst>
                  <a:glow rad="101600">
                    <a:srgbClr val="00FFFF">
                      <a:alpha val="94000"/>
                    </a:srgbClr>
                  </a:glow>
                </a:effectLst>
              </a:rPr>
            </a:br>
            <a:endParaRPr lang="en-CA" sz="1000" dirty="0"/>
          </a:p>
          <a:p>
            <a:r>
              <a:rPr lang="en-CA" sz="3600" dirty="0">
                <a:effectLst>
                  <a:glow rad="127000">
                    <a:srgbClr val="00FF99"/>
                  </a:glow>
                </a:effectLst>
              </a:rPr>
              <a:t>Upon </a:t>
            </a:r>
            <a:r>
              <a:rPr lang="en-CA" sz="3600" u="sng" dirty="0">
                <a:effectLst>
                  <a:glow rad="127000">
                    <a:srgbClr val="00FF99"/>
                  </a:glow>
                </a:effectLst>
                <a:latin typeface="Arial Black" panose="020B0A04020102020204" pitchFamily="34" charset="0"/>
              </a:rPr>
              <a:t>WHAT</a:t>
            </a:r>
            <a:r>
              <a:rPr lang="en-CA" sz="3600" dirty="0"/>
              <a:t> did Mosheh write?</a:t>
            </a:r>
          </a:p>
          <a:p>
            <a:r>
              <a:rPr lang="en-CA" sz="3600" b="1" dirty="0">
                <a:ln>
                  <a:solidFill>
                    <a:srgbClr val="0000FF"/>
                  </a:solidFill>
                </a:ln>
                <a:solidFill>
                  <a:srgbClr val="FF0000"/>
                </a:solidFill>
              </a:rPr>
              <a:t>Was it on the “tablets of stone?”</a:t>
            </a:r>
          </a:p>
          <a:p>
            <a:r>
              <a:rPr lang="en-CA" sz="3600" b="1" dirty="0">
                <a:ln>
                  <a:solidFill>
                    <a:srgbClr val="0000FF"/>
                  </a:solidFill>
                </a:ln>
                <a:solidFill>
                  <a:srgbClr val="FF0000"/>
                </a:solidFill>
              </a:rPr>
              <a:t>Or, was it on a parchment of some type?</a:t>
            </a:r>
            <a:endParaRPr lang="en-CA" sz="3600" b="1" dirty="0">
              <a:ln w="19050">
                <a:solidFill>
                  <a:srgbClr val="0000FF"/>
                </a:solidFill>
              </a:ln>
              <a:solidFill>
                <a:srgbClr val="FF00FF"/>
              </a:solidFill>
              <a:effectLst>
                <a:glow rad="127000">
                  <a:srgbClr val="FFFF00"/>
                </a:glow>
              </a:effectLst>
            </a:endParaRPr>
          </a:p>
        </p:txBody>
      </p:sp>
      <p:sp>
        <p:nvSpPr>
          <p:cNvPr id="2" name="Sun 1">
            <a:extLst>
              <a:ext uri="{FF2B5EF4-FFF2-40B4-BE49-F238E27FC236}">
                <a16:creationId xmlns:a16="http://schemas.microsoft.com/office/drawing/2014/main" id="{488627B4-3662-2CE2-C225-86886F9DD72D}"/>
              </a:ext>
            </a:extLst>
          </p:cNvPr>
          <p:cNvSpPr/>
          <p:nvPr/>
        </p:nvSpPr>
        <p:spPr>
          <a:xfrm>
            <a:off x="11626727" y="86272"/>
            <a:ext cx="508000" cy="473193"/>
          </a:xfrm>
          <a:prstGeom prst="sun">
            <a:avLst>
              <a:gd name="adj" fmla="val 27118"/>
            </a:avLst>
          </a:prstGeom>
          <a:solidFill>
            <a:schemeClr val="accent4">
              <a:lumMod val="60000"/>
              <a:lumOff val="40000"/>
            </a:schemeClr>
          </a:solidFill>
          <a:ln>
            <a:solidFill>
              <a:schemeClr val="accent2">
                <a:lumMod val="5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73699346"/>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225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1000"/>
                                        <p:tgtEl>
                                          <p:spTgt spid="6">
                                            <p:txEl>
                                              <p:pRg st="1" end="1"/>
                                            </p:txEl>
                                          </p:spTgt>
                                        </p:tgtEl>
                                      </p:cBhvr>
                                    </p:animEffect>
                                    <p:anim calcmode="lin" valueType="num">
                                      <p:cBhvr>
                                        <p:cTn id="13"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6">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1000"/>
                                        <p:tgtEl>
                                          <p:spTgt spid="6">
                                            <p:txEl>
                                              <p:pRg st="2" end="2"/>
                                            </p:txEl>
                                          </p:spTgt>
                                        </p:tgtEl>
                                      </p:cBhvr>
                                    </p:animEffect>
                                    <p:anim calcmode="lin" valueType="num">
                                      <p:cBhvr>
                                        <p:cTn id="18"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6">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1000"/>
                                        <p:tgtEl>
                                          <p:spTgt spid="6">
                                            <p:txEl>
                                              <p:pRg st="3" end="3"/>
                                            </p:txEl>
                                          </p:spTgt>
                                        </p:tgtEl>
                                      </p:cBhvr>
                                    </p:animEffect>
                                    <p:anim calcmode="lin" valueType="num">
                                      <p:cBhvr>
                                        <p:cTn id="23"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nodeType="clickEffect">
                                  <p:stCondLst>
                                    <p:cond delay="0"/>
                                  </p:stCondLst>
                                  <p:childTnLst>
                                    <p:set>
                                      <p:cBhvr>
                                        <p:cTn id="28" dur="1" fill="hold">
                                          <p:stCondLst>
                                            <p:cond delay="0"/>
                                          </p:stCondLst>
                                        </p:cTn>
                                        <p:tgtEl>
                                          <p:spTgt spid="4">
                                            <p:txEl>
                                              <p:pRg st="0" end="0"/>
                                            </p:txEl>
                                          </p:spTgt>
                                        </p:tgtEl>
                                        <p:attrNameLst>
                                          <p:attrName>style.visibility</p:attrName>
                                        </p:attrNameLst>
                                      </p:cBhvr>
                                      <p:to>
                                        <p:strVal val="visible"/>
                                      </p:to>
                                    </p:set>
                                    <p:animEffect transition="in" filter="blinds(horizontal)">
                                      <p:cBhvr>
                                        <p:cTn id="29"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bg>
      <p:bgPr>
        <a:blipFill>
          <a:blip r:embed="rId2">
            <a:extLst>
              <a:ext uri="{BEBA8EAE-BF5A-486C-A8C5-ECC9F3942E4B}">
                <a14:imgProps xmlns:a14="http://schemas.microsoft.com/office/drawing/2010/main">
                  <a14:imgLayer r:embed="rId3">
                    <a14:imgEffect>
                      <a14:artisticCrisscrossEtching/>
                    </a14:imgEffect>
                  </a14:imgLayer>
                </a14:imgProps>
              </a:ext>
            </a:extLst>
          </a:blip>
          <a:tile tx="0" ty="0" sx="100000" sy="100000" flip="none" algn="tl"/>
        </a:blipFill>
        <a:effectLst/>
      </p:bgPr>
    </p:bg>
    <p:spTree>
      <p:nvGrpSpPr>
        <p:cNvPr id="1" name=""/>
        <p:cNvGrpSpPr/>
        <p:nvPr/>
      </p:nvGrpSpPr>
      <p:grpSpPr>
        <a:xfrm>
          <a:off x="0" y="0"/>
          <a:ext cx="0" cy="0"/>
          <a:chOff x="0" y="0"/>
          <a:chExt cx="0" cy="0"/>
        </a:xfrm>
      </p:grpSpPr>
      <p:sp>
        <p:nvSpPr>
          <p:cNvPr id="20" name="Slide Number Placeholder 1"/>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85F3E72-97D8-4E0E-8DB2-A67F030E614A}" type="slidenum">
              <a:rPr lang="en-US" smtClean="0">
                <a:solidFill>
                  <a:schemeClr val="tx1"/>
                </a:solidFill>
              </a:rPr>
              <a:pPr/>
              <a:t>74</a:t>
            </a:fld>
            <a:endParaRPr lang="en-US" dirty="0">
              <a:solidFill>
                <a:schemeClr val="tx1"/>
              </a:solidFill>
            </a:endParaRPr>
          </a:p>
        </p:txBody>
      </p:sp>
      <p:sp>
        <p:nvSpPr>
          <p:cNvPr id="4" name="Content Placeholder 1"/>
          <p:cNvSpPr>
            <a:spLocks noGrp="1"/>
          </p:cNvSpPr>
          <p:nvPr>
            <p:ph sz="half" idx="2"/>
          </p:nvPr>
        </p:nvSpPr>
        <p:spPr>
          <a:xfrm>
            <a:off x="5519936" y="260648"/>
            <a:ext cx="6912768" cy="5112568"/>
          </a:xfrm>
        </p:spPr>
        <p:txBody>
          <a:bodyPr>
            <a:noAutofit/>
            <a:scene3d>
              <a:camera prst="orthographicFront"/>
              <a:lightRig rig="threePt" dir="t"/>
            </a:scene3d>
            <a:sp3d extrusionH="57150">
              <a:bevelT w="82550" h="38100" prst="coolSlant"/>
            </a:sp3d>
          </a:bodyPr>
          <a:lstStyle/>
          <a:p>
            <a:pPr marL="0" indent="0" algn="ctr">
              <a:buNone/>
            </a:pPr>
            <a:r>
              <a:rPr lang="en-CA" sz="5400" b="1" dirty="0">
                <a:solidFill>
                  <a:schemeClr val="tx1">
                    <a:lumMod val="65000"/>
                    <a:lumOff val="35000"/>
                  </a:schemeClr>
                </a:solidFill>
              </a:rPr>
              <a:t>Was there a</a:t>
            </a:r>
            <a:r>
              <a:rPr lang="en-CA" sz="5400" b="1" dirty="0">
                <a:solidFill>
                  <a:schemeClr val="tx1">
                    <a:lumMod val="65000"/>
                    <a:lumOff val="35000"/>
                  </a:schemeClr>
                </a:solidFill>
                <a:effectLst>
                  <a:glow rad="127000">
                    <a:srgbClr val="00FFFF"/>
                  </a:glow>
                </a:effectLst>
              </a:rPr>
              <a:t> </a:t>
            </a:r>
            <a:br>
              <a:rPr lang="en-CA" sz="4400" dirty="0">
                <a:effectLst>
                  <a:glow rad="127000">
                    <a:srgbClr val="00FFFF"/>
                  </a:glow>
                </a:effectLst>
              </a:rPr>
            </a:br>
            <a:r>
              <a:rPr lang="en-CA" sz="6000" u="sng" dirty="0">
                <a:ln w="19050">
                  <a:solidFill>
                    <a:srgbClr val="0000FF"/>
                  </a:solidFill>
                </a:ln>
                <a:solidFill>
                  <a:srgbClr val="FF00FF"/>
                </a:solidFill>
                <a:effectLst>
                  <a:glow rad="127000">
                    <a:srgbClr val="00FFFF"/>
                  </a:glow>
                </a:effectLst>
                <a:latin typeface="Arial Black" panose="020B0A04020102020204" pitchFamily="34" charset="0"/>
              </a:rPr>
              <a:t>BOOK </a:t>
            </a:r>
            <a:br>
              <a:rPr lang="en-CA" sz="6000" u="sng" dirty="0">
                <a:ln w="19050">
                  <a:solidFill>
                    <a:srgbClr val="0000FF"/>
                  </a:solidFill>
                </a:ln>
                <a:solidFill>
                  <a:srgbClr val="FF00FF"/>
                </a:solidFill>
                <a:effectLst>
                  <a:glow rad="127000">
                    <a:srgbClr val="00FFFF"/>
                  </a:glow>
                </a:effectLst>
                <a:latin typeface="Arial Black" panose="020B0A04020102020204" pitchFamily="34" charset="0"/>
              </a:rPr>
            </a:br>
            <a:r>
              <a:rPr lang="en-CA" sz="4400" u="sng" dirty="0">
                <a:ln w="19050">
                  <a:solidFill>
                    <a:srgbClr val="0000FF"/>
                  </a:solidFill>
                </a:ln>
                <a:solidFill>
                  <a:srgbClr val="FF00FF"/>
                </a:solidFill>
                <a:effectLst>
                  <a:glow rad="127000">
                    <a:srgbClr val="FFFF00"/>
                  </a:glow>
                </a:effectLst>
              </a:rPr>
              <a:t>of the</a:t>
            </a:r>
            <a:r>
              <a:rPr lang="en-CA" sz="4400" u="sng" dirty="0">
                <a:ln w="19050">
                  <a:solidFill>
                    <a:srgbClr val="0000FF"/>
                  </a:solidFill>
                </a:ln>
                <a:solidFill>
                  <a:srgbClr val="FF00FF"/>
                </a:solidFill>
                <a:effectLst>
                  <a:glow rad="127000">
                    <a:srgbClr val="FFFF00"/>
                  </a:glow>
                </a:effectLst>
                <a:latin typeface="Arial Black" panose="020B0A04020102020204" pitchFamily="34" charset="0"/>
              </a:rPr>
              <a:t> COVENANT</a:t>
            </a:r>
            <a:r>
              <a:rPr lang="en-CA" sz="4400" dirty="0"/>
              <a:t> </a:t>
            </a:r>
            <a:br>
              <a:rPr lang="en-CA" sz="4400" dirty="0"/>
            </a:br>
            <a:r>
              <a:rPr lang="en-CA" sz="5400" b="1" dirty="0">
                <a:ln>
                  <a:solidFill>
                    <a:srgbClr val="0000FF"/>
                  </a:solidFill>
                </a:ln>
                <a:solidFill>
                  <a:srgbClr val="FF0000"/>
                </a:solidFill>
                <a:effectLst>
                  <a:outerShdw blurRad="50800" dist="38100" dir="10800000" sx="101000" sy="101000" algn="r" rotWithShape="0">
                    <a:srgbClr val="00B050"/>
                  </a:outerShdw>
                </a:effectLst>
              </a:rPr>
              <a:t>EVEN </a:t>
            </a:r>
            <a:r>
              <a:rPr lang="en-CA" sz="5400" b="1" u="sng" dirty="0">
                <a:ln>
                  <a:solidFill>
                    <a:srgbClr val="0000FF"/>
                  </a:solidFill>
                </a:ln>
                <a:solidFill>
                  <a:srgbClr val="FF0000"/>
                </a:solidFill>
                <a:effectLst>
                  <a:outerShdw blurRad="50800" dist="38100" dir="10800000" sx="101000" sy="101000" algn="r" rotWithShape="0">
                    <a:srgbClr val="00B050"/>
                  </a:outerShdw>
                </a:effectLst>
              </a:rPr>
              <a:t>BEFORE</a:t>
            </a:r>
            <a:r>
              <a:rPr lang="en-CA" sz="5400" b="1" dirty="0">
                <a:ln>
                  <a:solidFill>
                    <a:srgbClr val="0000FF"/>
                  </a:solidFill>
                </a:ln>
                <a:solidFill>
                  <a:srgbClr val="FF0000"/>
                </a:solidFill>
                <a:effectLst>
                  <a:outerShdw blurRad="50800" dist="38100" dir="10800000" sx="101000" sy="101000" algn="r" rotWithShape="0">
                    <a:srgbClr val="00B050"/>
                  </a:outerShdw>
                </a:effectLst>
              </a:rPr>
              <a:t> </a:t>
            </a:r>
          </a:p>
          <a:p>
            <a:pPr marL="0" indent="0" algn="ctr">
              <a:buNone/>
            </a:pPr>
            <a:r>
              <a:rPr lang="en-CA" sz="4800" b="1" dirty="0">
                <a:solidFill>
                  <a:schemeClr val="tx1">
                    <a:lumMod val="65000"/>
                    <a:lumOff val="35000"/>
                  </a:schemeClr>
                </a:solidFill>
              </a:rPr>
              <a:t>the</a:t>
            </a:r>
            <a:r>
              <a:rPr lang="en-CA" sz="4800" dirty="0"/>
              <a:t> </a:t>
            </a:r>
            <a:r>
              <a:rPr lang="en-CA" sz="4800" b="1" dirty="0">
                <a:solidFill>
                  <a:srgbClr val="0000FF"/>
                </a:solidFill>
                <a:effectLst>
                  <a:glow rad="127000">
                    <a:srgbClr val="00FF99"/>
                  </a:glow>
                </a:effectLst>
              </a:rPr>
              <a:t>Royal Blue Tablets </a:t>
            </a:r>
            <a:br>
              <a:rPr lang="en-CA" sz="4800" b="1" dirty="0">
                <a:solidFill>
                  <a:srgbClr val="0000FF"/>
                </a:solidFill>
                <a:effectLst>
                  <a:glow rad="127000">
                    <a:srgbClr val="00FF99"/>
                  </a:glow>
                </a:effectLst>
              </a:rPr>
            </a:br>
            <a:r>
              <a:rPr lang="en-CA" sz="4000" dirty="0">
                <a:solidFill>
                  <a:schemeClr val="tx1">
                    <a:lumMod val="75000"/>
                    <a:lumOff val="25000"/>
                  </a:schemeClr>
                </a:solidFill>
              </a:rPr>
              <a:t>were imprinted with the </a:t>
            </a:r>
            <a:br>
              <a:rPr lang="en-CA" sz="4000" dirty="0">
                <a:solidFill>
                  <a:schemeClr val="tx1">
                    <a:lumMod val="75000"/>
                    <a:lumOff val="25000"/>
                  </a:schemeClr>
                </a:solidFill>
              </a:rPr>
            </a:br>
            <a:r>
              <a:rPr lang="en-CA" sz="4800" dirty="0">
                <a:solidFill>
                  <a:schemeClr val="tx1">
                    <a:lumMod val="75000"/>
                    <a:lumOff val="25000"/>
                  </a:schemeClr>
                </a:solidFill>
              </a:rPr>
              <a:t>very finger of </a:t>
            </a:r>
            <a:r>
              <a:rPr lang="en-CA" sz="4800" b="1" dirty="0">
                <a:ln>
                  <a:solidFill>
                    <a:srgbClr val="002060"/>
                  </a:solidFill>
                </a:ln>
                <a:solidFill>
                  <a:srgbClr val="0070C0"/>
                </a:solidFill>
              </a:rPr>
              <a:t>Yahuah?</a:t>
            </a:r>
            <a:endParaRPr lang="en-CA" sz="4800" dirty="0">
              <a:ln>
                <a:solidFill>
                  <a:srgbClr val="002060"/>
                </a:solidFill>
              </a:ln>
              <a:solidFill>
                <a:srgbClr val="0070C0"/>
              </a:solidFill>
              <a:effectLst>
                <a:glow rad="127000">
                  <a:srgbClr val="FFFF00"/>
                </a:glow>
              </a:effectLst>
            </a:endParaRPr>
          </a:p>
        </p:txBody>
      </p:sp>
      <p:sp>
        <p:nvSpPr>
          <p:cNvPr id="5" name="Content Placeholder 1"/>
          <p:cNvSpPr>
            <a:spLocks noGrp="1"/>
          </p:cNvSpPr>
          <p:nvPr>
            <p:ph sz="half" idx="2"/>
          </p:nvPr>
        </p:nvSpPr>
        <p:spPr>
          <a:xfrm>
            <a:off x="335360" y="5748458"/>
            <a:ext cx="11665296" cy="632870"/>
          </a:xfrm>
          <a:solidFill>
            <a:schemeClr val="accent1">
              <a:lumMod val="20000"/>
              <a:lumOff val="80000"/>
            </a:schemeClr>
          </a:solidFill>
          <a:scene3d>
            <a:camera prst="orthographicFront"/>
            <a:lightRig rig="threePt" dir="t"/>
          </a:scene3d>
          <a:sp3d>
            <a:bevelT w="152400" h="50800" prst="softRound"/>
          </a:sp3d>
        </p:spPr>
        <p:txBody>
          <a:bodyPr>
            <a:noAutofit/>
            <a:sp3d extrusionH="57150">
              <a:bevelT w="82550" h="38100" prst="coolSlant"/>
            </a:sp3d>
          </a:bodyPr>
          <a:lstStyle/>
          <a:p>
            <a:pPr marL="0" indent="0" algn="ctr">
              <a:buNone/>
            </a:pPr>
            <a:r>
              <a:rPr lang="en-CA" sz="3600" b="1" u="sng" dirty="0">
                <a:ln>
                  <a:solidFill>
                    <a:srgbClr val="0000CC"/>
                  </a:solidFill>
                </a:ln>
                <a:solidFill>
                  <a:srgbClr val="9933FF"/>
                </a:solidFill>
                <a:effectLst>
                  <a:outerShdw blurRad="50800" dist="38100" dir="10800000" algn="r" rotWithShape="0">
                    <a:srgbClr val="FF6699"/>
                  </a:outerShdw>
                </a:effectLst>
                <a:latin typeface="Comic Sans MS" pitchFamily="66" charset="0"/>
              </a:rPr>
              <a:t>When</a:t>
            </a:r>
            <a:r>
              <a:rPr lang="en-CA" sz="3600" b="1" dirty="0">
                <a:solidFill>
                  <a:srgbClr val="9933FF"/>
                </a:solidFill>
                <a:latin typeface="Comic Sans MS" pitchFamily="66" charset="0"/>
              </a:rPr>
              <a:t> did Mosheh receive the </a:t>
            </a:r>
            <a:r>
              <a:rPr lang="en-CA" sz="3600" b="1" dirty="0">
                <a:solidFill>
                  <a:srgbClr val="0000FF"/>
                </a:solidFill>
                <a:latin typeface="Comic Sans MS" pitchFamily="66" charset="0"/>
              </a:rPr>
              <a:t>Royal Blue Tablets?</a:t>
            </a:r>
            <a:endParaRPr lang="en-CA" sz="3600" dirty="0">
              <a:ln w="19050">
                <a:solidFill>
                  <a:srgbClr val="0000FF"/>
                </a:solidFill>
              </a:ln>
              <a:effectLst>
                <a:glow rad="127000">
                  <a:srgbClr val="FFFF00"/>
                </a:glow>
              </a:effectLst>
              <a:latin typeface="Comic Sans MS" pitchFamily="66" charset="0"/>
            </a:endParaRPr>
          </a:p>
        </p:txBody>
      </p:sp>
      <p:pic>
        <p:nvPicPr>
          <p:cNvPr id="6" name="Picture 2"/>
          <p:cNvPicPr>
            <a:picLocks noChangeAspect="1" noChangeArrowheads="1"/>
          </p:cNvPicPr>
          <p:nvPr/>
        </p:nvPicPr>
        <p:blipFill>
          <a:blip r:embed="rId4" cstate="email">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a:ext>
            </a:extLst>
          </a:blip>
          <a:stretch>
            <a:fillRect/>
          </a:stretch>
        </p:blipFill>
        <p:spPr bwMode="auto">
          <a:xfrm flipH="1">
            <a:off x="242157" y="116633"/>
            <a:ext cx="5565811" cy="5256584"/>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 name="Bent Arrow 6"/>
          <p:cNvSpPr/>
          <p:nvPr/>
        </p:nvSpPr>
        <p:spPr>
          <a:xfrm rot="16200000" flipH="1">
            <a:off x="5411924" y="485690"/>
            <a:ext cx="1512168" cy="2736304"/>
          </a:xfrm>
          <a:prstGeom prst="bentArrow">
            <a:avLst>
              <a:gd name="adj1" fmla="val 27184"/>
              <a:gd name="adj2" fmla="val 37370"/>
              <a:gd name="adj3" fmla="val 25000"/>
              <a:gd name="adj4" fmla="val 57395"/>
            </a:avLst>
          </a:prstGeom>
          <a:gradFill>
            <a:gsLst>
              <a:gs pos="0">
                <a:srgbClr val="00FFFF"/>
              </a:gs>
              <a:gs pos="38000">
                <a:srgbClr val="0000FF"/>
              </a:gs>
              <a:gs pos="68000">
                <a:srgbClr val="9933FF"/>
              </a:gs>
              <a:gs pos="100000">
                <a:srgbClr val="FFFF00"/>
              </a:gs>
            </a:gsLst>
            <a:lin ang="5400000" scaled="1"/>
          </a:gradFill>
          <a:ln w="19050">
            <a:solidFill>
              <a:srgbClr val="FF00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pic>
        <p:nvPicPr>
          <p:cNvPr id="8" name="Picture 4" descr="C:\Users\Rae\Desktop\Big 10 on blue stone.jpg"/>
          <p:cNvPicPr>
            <a:picLocks noChangeAspect="1" noChangeArrowheads="1"/>
          </p:cNvPicPr>
          <p:nvPr/>
        </p:nvPicPr>
        <p:blipFill>
          <a:blip r:embed="rId6" cstate="email">
            <a:extLst>
              <a:ext uri="{BEBA8EAE-BF5A-486C-A8C5-ECC9F3942E4B}">
                <a14:imgProps xmlns:a14="http://schemas.microsoft.com/office/drawing/2010/main">
                  <a14:imgLayer r:embed="rId7">
                    <a14:imgEffect>
                      <a14:backgroundRemoval t="0" b="100000" l="0" r="100000"/>
                    </a14:imgEffect>
                  </a14:imgLayer>
                </a14:imgProps>
              </a:ext>
              <a:ext uri="{28A0092B-C50C-407E-A947-70E740481C1C}">
                <a14:useLocalDpi xmlns:a14="http://schemas.microsoft.com/office/drawing/2010/main"/>
              </a:ext>
            </a:extLst>
          </a:blip>
          <a:srcRect/>
          <a:stretch>
            <a:fillRect/>
          </a:stretch>
        </p:blipFill>
        <p:spPr bwMode="auto">
          <a:xfrm>
            <a:off x="3318278" y="4138780"/>
            <a:ext cx="2683872" cy="197646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C:\Users\Rae\Desktop\Big 10 on blue stone.jpg"/>
          <p:cNvPicPr>
            <a:picLocks noChangeAspect="1" noChangeArrowheads="1"/>
          </p:cNvPicPr>
          <p:nvPr/>
        </p:nvPicPr>
        <p:blipFill>
          <a:blip r:embed="rId8" cstate="email">
            <a:extLst>
              <a:ext uri="{BEBA8EAE-BF5A-486C-A8C5-ECC9F3942E4B}">
                <a14:imgProps xmlns:a14="http://schemas.microsoft.com/office/drawing/2010/main">
                  <a14:imgLayer r:embed="rId9">
                    <a14:imgEffect>
                      <a14:backgroundRemoval t="0" b="100000" l="0" r="100000"/>
                    </a14:imgEffect>
                  </a14:imgLayer>
                </a14:imgProps>
              </a:ext>
              <a:ext uri="{28A0092B-C50C-407E-A947-70E740481C1C}">
                <a14:useLocalDpi xmlns:a14="http://schemas.microsoft.com/office/drawing/2010/main"/>
              </a:ext>
            </a:extLst>
          </a:blip>
          <a:srcRect/>
          <a:stretch>
            <a:fillRect/>
          </a:stretch>
        </p:blipFill>
        <p:spPr bwMode="auto">
          <a:xfrm flipH="1">
            <a:off x="3215680" y="4055396"/>
            <a:ext cx="2733178" cy="1936897"/>
          </a:xfrm>
          <a:prstGeom prst="rect">
            <a:avLst/>
          </a:prstGeom>
          <a:noFill/>
          <a:extLst>
            <a:ext uri="{909E8E84-426E-40DD-AFC4-6F175D3DCCD1}">
              <a14:hiddenFill xmlns:a14="http://schemas.microsoft.com/office/drawing/2010/main">
                <a:solidFill>
                  <a:srgbClr val="FFFFFF"/>
                </a:solidFill>
              </a14:hiddenFill>
            </a:ext>
          </a:extLst>
        </p:spPr>
      </p:pic>
      <p:sp>
        <p:nvSpPr>
          <p:cNvPr id="2" name="Sun 1">
            <a:extLst>
              <a:ext uri="{FF2B5EF4-FFF2-40B4-BE49-F238E27FC236}">
                <a16:creationId xmlns:a16="http://schemas.microsoft.com/office/drawing/2014/main" id="{314BFD65-5376-A22C-8BFC-70863E06596C}"/>
              </a:ext>
            </a:extLst>
          </p:cNvPr>
          <p:cNvSpPr/>
          <p:nvPr/>
        </p:nvSpPr>
        <p:spPr>
          <a:xfrm>
            <a:off x="11626727" y="86272"/>
            <a:ext cx="508000" cy="473193"/>
          </a:xfrm>
          <a:prstGeom prst="sun">
            <a:avLst>
              <a:gd name="adj" fmla="val 27118"/>
            </a:avLst>
          </a:prstGeom>
          <a:solidFill>
            <a:schemeClr val="accent4">
              <a:lumMod val="60000"/>
              <a:lumOff val="40000"/>
            </a:schemeClr>
          </a:solidFill>
          <a:ln>
            <a:solidFill>
              <a:schemeClr val="accent2">
                <a:lumMod val="5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45230540"/>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repeatCount="5000"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right)">
                                      <p:cBhvr>
                                        <p:cTn id="7" dur="500"/>
                                        <p:tgtEl>
                                          <p:spTgt spid="7"/>
                                        </p:tgtEl>
                                      </p:cBhvr>
                                    </p:animEffect>
                                  </p:childTnLst>
                                </p:cTn>
                              </p:par>
                            </p:childTnLst>
                          </p:cTn>
                        </p:par>
                        <p:par>
                          <p:cTn id="8" fill="hold">
                            <p:stCondLst>
                              <p:cond delay="3500"/>
                            </p:stCondLst>
                            <p:childTnLst>
                              <p:par>
                                <p:cTn id="9" presetID="47" presetClass="entr" presetSubtype="0" fill="hold" nodeType="afterEffect">
                                  <p:stCondLst>
                                    <p:cond delay="200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500"/>
                                        <p:tgtEl>
                                          <p:spTgt spid="8"/>
                                        </p:tgtEl>
                                      </p:cBhvr>
                                    </p:animEffect>
                                    <p:anim calcmode="lin" valueType="num">
                                      <p:cBhvr>
                                        <p:cTn id="12" dur="1500" fill="hold"/>
                                        <p:tgtEl>
                                          <p:spTgt spid="8"/>
                                        </p:tgtEl>
                                        <p:attrNameLst>
                                          <p:attrName>ppt_x</p:attrName>
                                        </p:attrNameLst>
                                      </p:cBhvr>
                                      <p:tavLst>
                                        <p:tav tm="0">
                                          <p:val>
                                            <p:strVal val="#ppt_x"/>
                                          </p:val>
                                        </p:tav>
                                        <p:tav tm="100000">
                                          <p:val>
                                            <p:strVal val="#ppt_x"/>
                                          </p:val>
                                        </p:tav>
                                      </p:tavLst>
                                    </p:anim>
                                    <p:anim calcmode="lin" valueType="num">
                                      <p:cBhvr>
                                        <p:cTn id="13" dur="150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7000"/>
                            </p:stCondLst>
                            <p:childTnLst>
                              <p:par>
                                <p:cTn id="15" presetID="47" presetClass="entr" presetSubtype="0"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childTnLst>
                          </p:cTn>
                        </p:par>
                        <p:par>
                          <p:cTn id="20" fill="hold">
                            <p:stCondLst>
                              <p:cond delay="8000"/>
                            </p:stCondLst>
                            <p:childTnLst>
                              <p:par>
                                <p:cTn id="21" presetID="22" presetClass="entr" presetSubtype="8" fill="hold" nodeType="afterEffect">
                                  <p:stCondLst>
                                    <p:cond delay="0"/>
                                  </p:stCondLst>
                                  <p:childTnLst>
                                    <p:set>
                                      <p:cBhvr>
                                        <p:cTn id="22" dur="1" fill="hold">
                                          <p:stCondLst>
                                            <p:cond delay="0"/>
                                          </p:stCondLst>
                                        </p:cTn>
                                        <p:tgtEl>
                                          <p:spTgt spid="5">
                                            <p:txEl>
                                              <p:pRg st="0" end="0"/>
                                            </p:txEl>
                                          </p:spTgt>
                                        </p:tgtEl>
                                        <p:attrNameLst>
                                          <p:attrName>style.visibility</p:attrName>
                                        </p:attrNameLst>
                                      </p:cBhvr>
                                      <p:to>
                                        <p:strVal val="visible"/>
                                      </p:to>
                                    </p:set>
                                    <p:animEffect transition="in" filter="wipe(left)">
                                      <p:cBhvr>
                                        <p:cTn id="23" dur="1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ontent Placeholder 5"/>
          <p:cNvSpPr>
            <a:spLocks noGrp="1"/>
          </p:cNvSpPr>
          <p:nvPr>
            <p:ph sz="half" idx="2"/>
          </p:nvPr>
        </p:nvSpPr>
        <p:spPr>
          <a:xfrm>
            <a:off x="3647728" y="1556792"/>
            <a:ext cx="8352928" cy="4807199"/>
          </a:xfrm>
          <a:ln>
            <a:noFill/>
          </a:ln>
        </p:spPr>
        <p:txBody>
          <a:bodyPr>
            <a:normAutofit/>
            <a:scene3d>
              <a:camera prst="orthographicFront"/>
              <a:lightRig rig="threePt" dir="t"/>
            </a:scene3d>
            <a:sp3d extrusionH="57150">
              <a:bevelT w="82550" h="38100" prst="coolSlant"/>
            </a:sp3d>
          </a:bodyPr>
          <a:lstStyle/>
          <a:p>
            <a:pPr marL="0" indent="0">
              <a:buNone/>
            </a:pPr>
            <a:r>
              <a:rPr lang="en-US" sz="3600" b="1" dirty="0" err="1">
                <a:ln w="19050">
                  <a:solidFill>
                    <a:srgbClr val="002060"/>
                  </a:solidFill>
                </a:ln>
                <a:solidFill>
                  <a:srgbClr val="00B0F0"/>
                </a:solidFill>
                <a:effectLst>
                  <a:glow rad="127000">
                    <a:schemeClr val="bg1"/>
                  </a:glow>
                </a:effectLst>
              </a:rPr>
              <a:t>Exo</a:t>
            </a:r>
            <a:r>
              <a:rPr lang="en-US" sz="3600" b="1" dirty="0">
                <a:ln w="19050">
                  <a:solidFill>
                    <a:srgbClr val="002060"/>
                  </a:solidFill>
                </a:ln>
                <a:solidFill>
                  <a:srgbClr val="00B0F0"/>
                </a:solidFill>
                <a:effectLst>
                  <a:glow rad="127000">
                    <a:schemeClr val="bg1"/>
                  </a:glow>
                </a:effectLst>
              </a:rPr>
              <a:t> 24:7-8</a:t>
            </a:r>
          </a:p>
          <a:p>
            <a:pPr marL="0" indent="0">
              <a:buNone/>
            </a:pPr>
            <a:r>
              <a:rPr lang="en-US" b="1" dirty="0">
                <a:solidFill>
                  <a:schemeClr val="bg1"/>
                </a:solidFill>
              </a:rPr>
              <a:t>7  And [</a:t>
            </a:r>
            <a:r>
              <a:rPr lang="en-US" b="1" dirty="0">
                <a:solidFill>
                  <a:srgbClr val="7030A0"/>
                </a:solidFill>
                <a:effectLst>
                  <a:glow rad="254000">
                    <a:schemeClr val="accent4">
                      <a:lumMod val="40000"/>
                      <a:lumOff val="60000"/>
                    </a:schemeClr>
                  </a:glow>
                </a:effectLst>
              </a:rPr>
              <a:t>Mosheh</a:t>
            </a:r>
            <a:r>
              <a:rPr lang="en-US" b="1" dirty="0">
                <a:solidFill>
                  <a:schemeClr val="bg1"/>
                </a:solidFill>
              </a:rPr>
              <a:t>] took the </a:t>
            </a:r>
            <a:r>
              <a:rPr lang="en-US" b="1" dirty="0">
                <a:solidFill>
                  <a:srgbClr val="FF0000"/>
                </a:solidFill>
                <a:effectLst>
                  <a:glow rad="254000">
                    <a:schemeClr val="bg1"/>
                  </a:glow>
                </a:effectLst>
              </a:rPr>
              <a:t>book of the covenant</a:t>
            </a:r>
            <a:r>
              <a:rPr lang="en-US" dirty="0">
                <a:solidFill>
                  <a:srgbClr val="FF0000"/>
                </a:solidFill>
                <a:effectLst>
                  <a:glow rad="254000">
                    <a:schemeClr val="bg1"/>
                  </a:glow>
                </a:effectLst>
              </a:rPr>
              <a:t>,</a:t>
            </a:r>
            <a:r>
              <a:rPr lang="en-US" b="1" dirty="0">
                <a:solidFill>
                  <a:schemeClr val="bg1"/>
                </a:solidFill>
              </a:rPr>
              <a:t> </a:t>
            </a:r>
            <a:br>
              <a:rPr lang="en-US" b="1" dirty="0">
                <a:solidFill>
                  <a:schemeClr val="bg1"/>
                </a:solidFill>
              </a:rPr>
            </a:br>
            <a:r>
              <a:rPr lang="en-US" b="1" dirty="0">
                <a:solidFill>
                  <a:schemeClr val="bg1"/>
                </a:solidFill>
              </a:rPr>
              <a:t>and </a:t>
            </a:r>
            <a:r>
              <a:rPr lang="en-US" b="1" dirty="0">
                <a:solidFill>
                  <a:srgbClr val="7030A0"/>
                </a:solidFill>
                <a:effectLst>
                  <a:glow rad="254000">
                    <a:schemeClr val="accent4">
                      <a:lumMod val="40000"/>
                      <a:lumOff val="60000"/>
                    </a:schemeClr>
                  </a:glow>
                </a:effectLst>
              </a:rPr>
              <a:t>read</a:t>
            </a:r>
            <a:r>
              <a:rPr lang="en-US" b="1" dirty="0">
                <a:solidFill>
                  <a:schemeClr val="bg1"/>
                </a:solidFill>
              </a:rPr>
              <a:t> in the audience of the people: </a:t>
            </a:r>
            <a:r>
              <a:rPr lang="en-US" b="1" dirty="0">
                <a:solidFill>
                  <a:srgbClr val="00B050"/>
                </a:solidFill>
              </a:rPr>
              <a:t>and they said, </a:t>
            </a:r>
            <a:r>
              <a:rPr lang="en-US" b="1" dirty="0">
                <a:solidFill>
                  <a:srgbClr val="00B050"/>
                </a:solidFill>
                <a:effectLst>
                  <a:glow rad="254000">
                    <a:srgbClr val="FFFF00"/>
                  </a:glow>
                </a:effectLst>
              </a:rPr>
              <a:t>All that [</a:t>
            </a:r>
            <a:r>
              <a:rPr lang="en-US" b="1" dirty="0">
                <a:solidFill>
                  <a:srgbClr val="0070C0"/>
                </a:solidFill>
                <a:effectLst>
                  <a:glow rad="254000">
                    <a:srgbClr val="FFFF00"/>
                  </a:glow>
                </a:effectLst>
              </a:rPr>
              <a:t>Yahuah</a:t>
            </a:r>
            <a:r>
              <a:rPr lang="en-US" b="1" dirty="0">
                <a:solidFill>
                  <a:srgbClr val="00B050"/>
                </a:solidFill>
                <a:effectLst>
                  <a:glow rad="254000">
                    <a:srgbClr val="FFFF00"/>
                  </a:glow>
                </a:effectLst>
              </a:rPr>
              <a:t>] hath said will we do, </a:t>
            </a:r>
            <a:br>
              <a:rPr lang="en-US" b="1" dirty="0">
                <a:solidFill>
                  <a:srgbClr val="00B050"/>
                </a:solidFill>
                <a:effectLst>
                  <a:glow rad="254000">
                    <a:srgbClr val="FFFF00"/>
                  </a:glow>
                </a:effectLst>
              </a:rPr>
            </a:br>
            <a:r>
              <a:rPr lang="en-US" b="1" u="sng" dirty="0">
                <a:solidFill>
                  <a:srgbClr val="00B050"/>
                </a:solidFill>
                <a:effectLst>
                  <a:glow rad="254000">
                    <a:srgbClr val="FFFF00"/>
                  </a:glow>
                </a:effectLst>
              </a:rPr>
              <a:t>and</a:t>
            </a:r>
            <a:r>
              <a:rPr lang="en-US" b="1" dirty="0">
                <a:solidFill>
                  <a:srgbClr val="00B050"/>
                </a:solidFill>
                <a:effectLst>
                  <a:glow rad="254000">
                    <a:srgbClr val="FFFF00"/>
                  </a:glow>
                </a:effectLst>
              </a:rPr>
              <a:t> </a:t>
            </a:r>
            <a:r>
              <a:rPr lang="en-US" b="1" u="sng" dirty="0">
                <a:solidFill>
                  <a:srgbClr val="00B050"/>
                </a:solidFill>
                <a:effectLst>
                  <a:glow rad="254000">
                    <a:srgbClr val="FFFF00"/>
                  </a:glow>
                </a:effectLst>
              </a:rPr>
              <a:t>be</a:t>
            </a:r>
            <a:r>
              <a:rPr lang="en-US" b="1" dirty="0">
                <a:solidFill>
                  <a:srgbClr val="00B050"/>
                </a:solidFill>
                <a:effectLst>
                  <a:glow rad="254000">
                    <a:srgbClr val="FFFF00"/>
                  </a:glow>
                </a:effectLst>
              </a:rPr>
              <a:t> </a:t>
            </a:r>
            <a:r>
              <a:rPr lang="en-US" b="1" u="sng" dirty="0">
                <a:solidFill>
                  <a:srgbClr val="00B050"/>
                </a:solidFill>
                <a:effectLst>
                  <a:glow rad="254000">
                    <a:srgbClr val="FFFF00"/>
                  </a:glow>
                </a:effectLst>
              </a:rPr>
              <a:t>obedient</a:t>
            </a:r>
            <a:r>
              <a:rPr lang="en-US" b="1" dirty="0">
                <a:solidFill>
                  <a:srgbClr val="00B050"/>
                </a:solidFill>
                <a:effectLst>
                  <a:glow rad="254000">
                    <a:srgbClr val="FFFF00"/>
                  </a:glow>
                </a:effectLst>
              </a:rPr>
              <a:t>.  </a:t>
            </a:r>
            <a:endParaRPr lang="en-US" b="1" dirty="0">
              <a:solidFill>
                <a:srgbClr val="00B050"/>
              </a:solidFill>
              <a:effectLst>
                <a:glow rad="203200">
                  <a:srgbClr val="FDE2E2"/>
                </a:glow>
              </a:effectLst>
            </a:endParaRPr>
          </a:p>
          <a:p>
            <a:pPr marL="0" indent="0">
              <a:buNone/>
            </a:pPr>
            <a:endParaRPr lang="en-US" sz="900" b="1" dirty="0">
              <a:solidFill>
                <a:schemeClr val="bg1"/>
              </a:solidFill>
            </a:endParaRPr>
          </a:p>
          <a:p>
            <a:pPr marL="0" indent="0">
              <a:buNone/>
            </a:pPr>
            <a:r>
              <a:rPr lang="en-US" b="1" dirty="0">
                <a:solidFill>
                  <a:schemeClr val="bg1"/>
                </a:solidFill>
              </a:rPr>
              <a:t>8  And </a:t>
            </a:r>
            <a:r>
              <a:rPr lang="en-US" b="1" dirty="0">
                <a:solidFill>
                  <a:srgbClr val="7030A0"/>
                </a:solidFill>
                <a:effectLst>
                  <a:glow rad="254000">
                    <a:schemeClr val="accent4">
                      <a:lumMod val="40000"/>
                      <a:lumOff val="60000"/>
                    </a:schemeClr>
                  </a:glow>
                </a:effectLst>
              </a:rPr>
              <a:t>Mosheh took the blood, </a:t>
            </a:r>
            <a:r>
              <a:rPr lang="en-US" b="1" dirty="0">
                <a:solidFill>
                  <a:schemeClr val="bg1"/>
                </a:solidFill>
              </a:rPr>
              <a:t>and </a:t>
            </a:r>
            <a:r>
              <a:rPr lang="en-US" b="1" dirty="0">
                <a:ln>
                  <a:solidFill>
                    <a:srgbClr val="0000FF"/>
                  </a:solidFill>
                </a:ln>
                <a:solidFill>
                  <a:schemeClr val="bg1"/>
                </a:solidFill>
                <a:effectLst>
                  <a:glow rad="76200">
                    <a:srgbClr val="00FF99"/>
                  </a:glow>
                </a:effectLst>
              </a:rPr>
              <a:t>sprinkled</a:t>
            </a:r>
            <a:r>
              <a:rPr lang="en-US" b="1" dirty="0">
                <a:solidFill>
                  <a:schemeClr val="bg1"/>
                </a:solidFill>
              </a:rPr>
              <a:t> </a:t>
            </a:r>
            <a:br>
              <a:rPr lang="en-US" b="1" dirty="0">
                <a:solidFill>
                  <a:schemeClr val="bg1"/>
                </a:solidFill>
              </a:rPr>
            </a:br>
            <a:r>
              <a:rPr lang="en-US" b="1" dirty="0">
                <a:solidFill>
                  <a:schemeClr val="bg1"/>
                </a:solidFill>
              </a:rPr>
              <a:t>it on the people, </a:t>
            </a:r>
            <a:r>
              <a:rPr lang="en-US" b="1" dirty="0">
                <a:solidFill>
                  <a:srgbClr val="7030A0"/>
                </a:solidFill>
                <a:effectLst>
                  <a:glow rad="254000">
                    <a:schemeClr val="accent4">
                      <a:lumMod val="40000"/>
                      <a:lumOff val="60000"/>
                    </a:schemeClr>
                  </a:glow>
                </a:effectLst>
              </a:rPr>
              <a:t>and said, </a:t>
            </a:r>
            <a:r>
              <a:rPr lang="en-US" b="1" dirty="0">
                <a:solidFill>
                  <a:srgbClr val="FF0000"/>
                </a:solidFill>
                <a:effectLst>
                  <a:glow rad="254000">
                    <a:schemeClr val="bg1"/>
                  </a:glow>
                </a:effectLst>
              </a:rPr>
              <a:t>Behold the blood of </a:t>
            </a:r>
            <a:br>
              <a:rPr lang="en-US" b="1" dirty="0">
                <a:solidFill>
                  <a:srgbClr val="FF0000"/>
                </a:solidFill>
                <a:effectLst>
                  <a:glow rad="254000">
                    <a:schemeClr val="bg1"/>
                  </a:glow>
                </a:effectLst>
              </a:rPr>
            </a:br>
            <a:r>
              <a:rPr lang="en-US" b="1" dirty="0">
                <a:solidFill>
                  <a:srgbClr val="FF0000"/>
                </a:solidFill>
                <a:effectLst>
                  <a:glow rad="254000">
                    <a:schemeClr val="bg1"/>
                  </a:glow>
                </a:effectLst>
              </a:rPr>
              <a:t>the covenant, which </a:t>
            </a:r>
            <a:r>
              <a:rPr lang="en-US" b="1" dirty="0">
                <a:solidFill>
                  <a:srgbClr val="0070C0"/>
                </a:solidFill>
                <a:effectLst>
                  <a:glow rad="254000">
                    <a:schemeClr val="bg1"/>
                  </a:glow>
                </a:effectLst>
              </a:rPr>
              <a:t>Yahuah</a:t>
            </a:r>
            <a:r>
              <a:rPr lang="en-US" b="1" dirty="0">
                <a:solidFill>
                  <a:srgbClr val="FF0000"/>
                </a:solidFill>
                <a:effectLst>
                  <a:glow rad="254000">
                    <a:schemeClr val="bg1"/>
                  </a:glow>
                </a:effectLst>
              </a:rPr>
              <a:t> hath made with you concerning all these words.</a:t>
            </a:r>
            <a:r>
              <a:rPr lang="en-US" b="1" dirty="0">
                <a:ln w="12700">
                  <a:solidFill>
                    <a:schemeClr val="tx1"/>
                  </a:solidFill>
                </a:ln>
                <a:solidFill>
                  <a:srgbClr val="FF0000"/>
                </a:solidFill>
                <a:effectLst>
                  <a:glow rad="254000">
                    <a:schemeClr val="bg1"/>
                  </a:glow>
                </a:effectLst>
              </a:rPr>
              <a:t>             </a:t>
            </a:r>
            <a:r>
              <a:rPr lang="en-US" b="1" dirty="0">
                <a:ln w="19050">
                  <a:solidFill>
                    <a:schemeClr val="bg1"/>
                  </a:solidFill>
                </a:ln>
                <a:solidFill>
                  <a:srgbClr val="FF00FF"/>
                </a:solidFill>
              </a:rPr>
              <a:t>(ref. also </a:t>
            </a:r>
            <a:r>
              <a:rPr lang="en-US" b="1" dirty="0" err="1">
                <a:ln w="19050">
                  <a:solidFill>
                    <a:schemeClr val="bg1"/>
                  </a:solidFill>
                </a:ln>
                <a:solidFill>
                  <a:srgbClr val="FF00FF"/>
                </a:solidFill>
              </a:rPr>
              <a:t>Heb</a:t>
            </a:r>
            <a:r>
              <a:rPr lang="en-US" b="1" dirty="0">
                <a:ln w="19050">
                  <a:solidFill>
                    <a:schemeClr val="bg1"/>
                  </a:solidFill>
                </a:ln>
                <a:solidFill>
                  <a:srgbClr val="FF00FF"/>
                </a:solidFill>
              </a:rPr>
              <a:t> 9:19)</a:t>
            </a:r>
            <a:endParaRPr lang="en-US" b="1" dirty="0">
              <a:ln w="19050">
                <a:solidFill>
                  <a:schemeClr val="bg1"/>
                </a:solidFill>
              </a:ln>
              <a:solidFill>
                <a:srgbClr val="FF00FF"/>
              </a:solidFill>
              <a:effectLst>
                <a:glow rad="254000">
                  <a:schemeClr val="bg1"/>
                </a:glow>
              </a:effectLst>
            </a:endParaRPr>
          </a:p>
        </p:txBody>
      </p:sp>
      <p:sp>
        <p:nvSpPr>
          <p:cNvPr id="4" name="Slide Number Placeholder 4"/>
          <p:cNvSpPr>
            <a:spLocks noGrp="1"/>
          </p:cNvSpPr>
          <p:nvPr>
            <p:ph type="sldNum" sz="quarter" idx="12"/>
          </p:nvPr>
        </p:nvSpPr>
        <p:spPr>
          <a:xfrm>
            <a:off x="9401472" y="6453336"/>
            <a:ext cx="2743200" cy="365125"/>
          </a:xfrm>
        </p:spPr>
        <p:txBody>
          <a:bodyPr/>
          <a:lstStyle/>
          <a:p>
            <a:fld id="{DA64F31B-23FA-4075-AF7D-6228CFD12F03}" type="slidenum">
              <a:rPr lang="en-US" smtClean="0">
                <a:solidFill>
                  <a:schemeClr val="bg1"/>
                </a:solidFill>
              </a:rPr>
              <a:t>75</a:t>
            </a:fld>
            <a:endParaRPr lang="en-US" dirty="0">
              <a:solidFill>
                <a:schemeClr val="bg1"/>
              </a:solidFill>
            </a:endParaRPr>
          </a:p>
        </p:txBody>
      </p:sp>
      <p:sp>
        <p:nvSpPr>
          <p:cNvPr id="5" name="Subtitle 2"/>
          <p:cNvSpPr txBox="1">
            <a:spLocks/>
          </p:cNvSpPr>
          <p:nvPr/>
        </p:nvSpPr>
        <p:spPr>
          <a:xfrm>
            <a:off x="318344" y="260648"/>
            <a:ext cx="11305256" cy="1114912"/>
          </a:xfrm>
          <a:prstGeom prst="homePlate">
            <a:avLst>
              <a:gd name="adj" fmla="val 18681"/>
            </a:avLst>
          </a:prstGeom>
          <a:blipFill dpi="0" rotWithShape="1">
            <a:blip r:embed="rId3">
              <a:extLst>
                <a:ext uri="{28A0092B-C50C-407E-A947-70E740481C1C}">
                  <a14:useLocalDpi xmlns:a14="http://schemas.microsoft.com/office/drawing/2010/main"/>
                </a:ext>
              </a:extLst>
            </a:blip>
            <a:srcRect/>
            <a:stretch>
              <a:fillRect/>
            </a:stretch>
          </a:blipFill>
          <a:ln w="57150">
            <a:solidFill>
              <a:srgbClr val="FF00FF"/>
            </a:solidFill>
          </a:ln>
          <a:scene3d>
            <a:camera prst="orthographicFront"/>
            <a:lightRig rig="threePt" dir="t"/>
          </a:scene3d>
          <a:sp3d>
            <a:bevelT w="165100" prst="coolSlant"/>
          </a:sp3d>
        </p:spPr>
        <p:txBody>
          <a:bodyPr vert="horz" lIns="91440" tIns="45720" rIns="91440" bIns="45720" rtlCol="0" anchor="ctr">
            <a:noAutofit/>
            <a:sp3d extrusionH="57150">
              <a:bevelT w="38100" h="38100" prst="convex"/>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4200" b="1" spc="50" dirty="0">
                <a:ln w="12700" cmpd="sng">
                  <a:solidFill>
                    <a:schemeClr val="accent6">
                      <a:satMod val="120000"/>
                      <a:shade val="80000"/>
                    </a:schemeClr>
                  </a:solidFill>
                  <a:prstDash val="solid"/>
                </a:ln>
                <a:solidFill>
                  <a:srgbClr val="8F45C7"/>
                </a:solidFill>
                <a:effectLst>
                  <a:glow rad="101600">
                    <a:schemeClr val="accent4">
                      <a:lumMod val="20000"/>
                      <a:lumOff val="80000"/>
                      <a:alpha val="94000"/>
                    </a:schemeClr>
                  </a:glow>
                </a:effectLst>
              </a:rPr>
              <a:t>The “</a:t>
            </a:r>
            <a:r>
              <a:rPr lang="en-US" sz="4200" b="1" u="sng" spc="50" dirty="0">
                <a:ln w="12700" cmpd="sng">
                  <a:solidFill>
                    <a:schemeClr val="accent6">
                      <a:satMod val="120000"/>
                      <a:shade val="80000"/>
                    </a:schemeClr>
                  </a:solidFill>
                  <a:prstDash val="solid"/>
                </a:ln>
                <a:solidFill>
                  <a:srgbClr val="8F45C7"/>
                </a:solidFill>
                <a:effectLst>
                  <a:glow rad="101600">
                    <a:schemeClr val="accent4">
                      <a:lumMod val="20000"/>
                      <a:lumOff val="80000"/>
                      <a:alpha val="94000"/>
                    </a:schemeClr>
                  </a:glow>
                </a:effectLst>
              </a:rPr>
              <a:t>s</a:t>
            </a:r>
            <a:r>
              <a:rPr lang="en-US" sz="4200" b="1" spc="50" dirty="0">
                <a:ln w="12700" cmpd="sng">
                  <a:solidFill>
                    <a:schemeClr val="accent6">
                      <a:satMod val="120000"/>
                      <a:shade val="80000"/>
                    </a:schemeClr>
                  </a:solidFill>
                  <a:prstDash val="solid"/>
                </a:ln>
                <a:solidFill>
                  <a:srgbClr val="8F45C7"/>
                </a:solidFill>
                <a:effectLst>
                  <a:glow rad="101600">
                    <a:schemeClr val="accent4">
                      <a:lumMod val="20000"/>
                      <a:lumOff val="80000"/>
                      <a:alpha val="94000"/>
                    </a:schemeClr>
                  </a:glow>
                </a:effectLst>
              </a:rPr>
              <a:t>p</a:t>
            </a:r>
            <a:r>
              <a:rPr lang="en-US" sz="4200" b="1" u="sng" spc="50" dirty="0">
                <a:ln w="12700" cmpd="sng">
                  <a:solidFill>
                    <a:schemeClr val="accent6">
                      <a:satMod val="120000"/>
                      <a:shade val="80000"/>
                    </a:schemeClr>
                  </a:solidFill>
                  <a:prstDash val="solid"/>
                </a:ln>
                <a:solidFill>
                  <a:srgbClr val="8F45C7"/>
                </a:solidFill>
                <a:effectLst>
                  <a:glow rad="101600">
                    <a:schemeClr val="accent4">
                      <a:lumMod val="20000"/>
                      <a:lumOff val="80000"/>
                      <a:alpha val="94000"/>
                    </a:schemeClr>
                  </a:glow>
                </a:effectLst>
              </a:rPr>
              <a:t>oken</a:t>
            </a:r>
            <a:r>
              <a:rPr lang="en-US" sz="4200" b="1" spc="50" dirty="0">
                <a:ln w="12700" cmpd="sng">
                  <a:solidFill>
                    <a:schemeClr val="accent6">
                      <a:satMod val="120000"/>
                      <a:shade val="80000"/>
                    </a:schemeClr>
                  </a:solidFill>
                  <a:prstDash val="solid"/>
                </a:ln>
                <a:solidFill>
                  <a:srgbClr val="8F45C7"/>
                </a:solidFill>
                <a:effectLst>
                  <a:glow rad="101600">
                    <a:schemeClr val="accent4">
                      <a:lumMod val="20000"/>
                      <a:lumOff val="80000"/>
                      <a:alpha val="94000"/>
                    </a:schemeClr>
                  </a:glow>
                </a:effectLst>
              </a:rPr>
              <a:t> words” become “</a:t>
            </a:r>
            <a:r>
              <a:rPr lang="en-US" sz="4200" b="1" u="sng" spc="50" dirty="0">
                <a:ln w="12700" cmpd="sng">
                  <a:solidFill>
                    <a:schemeClr val="accent6">
                      <a:satMod val="120000"/>
                      <a:shade val="80000"/>
                    </a:schemeClr>
                  </a:solidFill>
                  <a:prstDash val="solid"/>
                </a:ln>
                <a:solidFill>
                  <a:srgbClr val="8F45C7"/>
                </a:solidFill>
                <a:effectLst>
                  <a:glow rad="101600">
                    <a:schemeClr val="accent4">
                      <a:lumMod val="20000"/>
                      <a:lumOff val="80000"/>
                      <a:alpha val="94000"/>
                    </a:schemeClr>
                  </a:glow>
                </a:effectLst>
              </a:rPr>
              <a:t>written</a:t>
            </a:r>
            <a:r>
              <a:rPr lang="en-US" sz="4200" b="1" spc="50" dirty="0">
                <a:ln w="12700" cmpd="sng">
                  <a:solidFill>
                    <a:schemeClr val="accent6">
                      <a:satMod val="120000"/>
                      <a:shade val="80000"/>
                    </a:schemeClr>
                  </a:solidFill>
                  <a:prstDash val="solid"/>
                </a:ln>
                <a:solidFill>
                  <a:srgbClr val="8F45C7"/>
                </a:solidFill>
                <a:effectLst>
                  <a:glow rad="101600">
                    <a:schemeClr val="accent4">
                      <a:lumMod val="20000"/>
                      <a:lumOff val="80000"/>
                      <a:alpha val="94000"/>
                    </a:schemeClr>
                  </a:glow>
                </a:effectLst>
              </a:rPr>
              <a:t> words”!</a:t>
            </a:r>
          </a:p>
        </p:txBody>
      </p:sp>
      <p:pic>
        <p:nvPicPr>
          <p:cNvPr id="6" name="Picture 2" descr="F:\Art on Desktop - 1\Ten Commandments  Law\Moses' law 79kb.gif"/>
          <p:cNvPicPr>
            <a:picLocks noChangeAspect="1" noChangeArrowheads="1"/>
          </p:cNvPicPr>
          <p:nvPr/>
        </p:nvPicPr>
        <p:blipFill>
          <a:blip r:embed="rId4">
            <a:extLst>
              <a:ext uri="{BEBA8EAE-BF5A-486C-A8C5-ECC9F3942E4B}">
                <a14:imgProps xmlns:a14="http://schemas.microsoft.com/office/drawing/2010/main">
                  <a14:imgLayer r:embed="rId5">
                    <a14:imgEffect>
                      <a14:colorTemperature colorTemp="5300"/>
                    </a14:imgEffect>
                  </a14:imgLayer>
                </a14:imgProps>
              </a:ext>
              <a:ext uri="{28A0092B-C50C-407E-A947-70E740481C1C}">
                <a14:useLocalDpi xmlns:a14="http://schemas.microsoft.com/office/drawing/2010/main"/>
              </a:ext>
            </a:extLst>
          </a:blip>
          <a:srcRect/>
          <a:stretch>
            <a:fillRect/>
          </a:stretch>
        </p:blipFill>
        <p:spPr bwMode="auto">
          <a:xfrm>
            <a:off x="335360" y="2060848"/>
            <a:ext cx="3086100" cy="3305175"/>
          </a:xfrm>
          <a:prstGeom prst="ellipse">
            <a:avLst/>
          </a:prstGeom>
          <a:ln>
            <a:noFill/>
          </a:ln>
          <a:effectLst>
            <a:glow rad="127000">
              <a:schemeClr val="accent1">
                <a:lumMod val="40000"/>
                <a:lumOff val="60000"/>
              </a:schemeClr>
            </a:glow>
            <a:softEdge rad="112500"/>
          </a:effectLst>
          <a:extLst>
            <a:ext uri="{909E8E84-426E-40DD-AFC4-6F175D3DCCD1}">
              <a14:hiddenFill xmlns:a14="http://schemas.microsoft.com/office/drawing/2010/main">
                <a:solidFill>
                  <a:srgbClr val="FFFFFF"/>
                </a:solidFill>
              </a14:hiddenFill>
            </a:ext>
          </a:extLst>
        </p:spPr>
      </p:pic>
      <p:sp>
        <p:nvSpPr>
          <p:cNvPr id="7" name="Rounded Rectangular Callout 6"/>
          <p:cNvSpPr/>
          <p:nvPr/>
        </p:nvSpPr>
        <p:spPr>
          <a:xfrm>
            <a:off x="3421460" y="6046081"/>
            <a:ext cx="7381608" cy="725166"/>
          </a:xfrm>
          <a:prstGeom prst="wedgeRoundRectCallout">
            <a:avLst>
              <a:gd name="adj1" fmla="val 11055"/>
              <a:gd name="adj2" fmla="val -142418"/>
              <a:gd name="adj3" fmla="val 16667"/>
            </a:avLst>
          </a:prstGeom>
          <a:solidFill>
            <a:schemeClr val="accent1">
              <a:lumMod val="40000"/>
              <a:lumOff val="60000"/>
            </a:schemeClr>
          </a:solidFill>
          <a:ln w="28575">
            <a:solidFill>
              <a:srgbClr val="FF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82550" h="38100" prst="coolSlant"/>
            </a:sp3d>
          </a:bodyPr>
          <a:lstStyle/>
          <a:p>
            <a:pPr algn="ctr"/>
            <a:r>
              <a:rPr lang="en-CA" sz="3600" b="1" dirty="0">
                <a:solidFill>
                  <a:srgbClr val="7030A0"/>
                </a:solidFill>
              </a:rPr>
              <a:t>3</a:t>
            </a:r>
            <a:r>
              <a:rPr lang="en-CA" sz="3600" b="1" baseline="30000" dirty="0">
                <a:solidFill>
                  <a:srgbClr val="7030A0"/>
                </a:solidFill>
              </a:rPr>
              <a:t>rd</a:t>
            </a:r>
            <a:r>
              <a:rPr lang="en-CA" sz="3600" b="1" dirty="0">
                <a:solidFill>
                  <a:srgbClr val="7030A0"/>
                </a:solidFill>
              </a:rPr>
              <a:t> Portion – </a:t>
            </a:r>
            <a:r>
              <a:rPr lang="en-CA" sz="4800" b="1" dirty="0">
                <a:ln w="12700">
                  <a:solidFill>
                    <a:srgbClr val="FF0000"/>
                  </a:solidFill>
                </a:ln>
                <a:solidFill>
                  <a:srgbClr val="FF0000"/>
                </a:solidFill>
                <a:effectLst>
                  <a:glow rad="76200">
                    <a:srgbClr val="FFFF00"/>
                  </a:glow>
                </a:effectLst>
              </a:rPr>
              <a:t>Blood</a:t>
            </a:r>
            <a:r>
              <a:rPr lang="en-CA" sz="4800" b="1" dirty="0">
                <a:ln w="12700">
                  <a:solidFill>
                    <a:srgbClr val="FF0000"/>
                  </a:solidFill>
                </a:ln>
                <a:solidFill>
                  <a:srgbClr val="00FF99"/>
                </a:solidFill>
                <a:effectLst>
                  <a:glow rad="76200">
                    <a:srgbClr val="FFFF00"/>
                  </a:glow>
                </a:effectLst>
              </a:rPr>
              <a:t> Ratification</a:t>
            </a:r>
          </a:p>
        </p:txBody>
      </p:sp>
      <p:sp>
        <p:nvSpPr>
          <p:cNvPr id="9" name="Bent Arrow 8"/>
          <p:cNvSpPr/>
          <p:nvPr/>
        </p:nvSpPr>
        <p:spPr>
          <a:xfrm flipH="1">
            <a:off x="10416480" y="4149080"/>
            <a:ext cx="1080120" cy="1152128"/>
          </a:xfrm>
          <a:prstGeom prst="bentArrow">
            <a:avLst>
              <a:gd name="adj1" fmla="val 12580"/>
              <a:gd name="adj2" fmla="val 15221"/>
              <a:gd name="adj3" fmla="val 26789"/>
              <a:gd name="adj4" fmla="val 43750"/>
            </a:avLst>
          </a:prstGeom>
          <a:gradFill>
            <a:gsLst>
              <a:gs pos="0">
                <a:srgbClr val="FF0000"/>
              </a:gs>
              <a:gs pos="38000">
                <a:srgbClr val="00FFFF"/>
              </a:gs>
              <a:gs pos="99000">
                <a:srgbClr val="00FF99">
                  <a:alpha val="58000"/>
                </a:srgbClr>
              </a:gs>
            </a:gsLst>
            <a:lin ang="5400000" scaled="1"/>
          </a:gradFill>
          <a:ln w="28575">
            <a:solidFill>
              <a:schemeClr val="bg1">
                <a:lumMod val="95000"/>
              </a:schemeClr>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10" name="Rounded Rectangular Callout 9"/>
          <p:cNvSpPr/>
          <p:nvPr/>
        </p:nvSpPr>
        <p:spPr>
          <a:xfrm>
            <a:off x="7595274" y="3501768"/>
            <a:ext cx="3361266" cy="423334"/>
          </a:xfrm>
          <a:prstGeom prst="wedgeRoundRectCallout">
            <a:avLst>
              <a:gd name="adj1" fmla="val -88129"/>
              <a:gd name="adj2" fmla="val -43710"/>
              <a:gd name="adj3" fmla="val 16667"/>
            </a:avLst>
          </a:prstGeom>
          <a:solidFill>
            <a:schemeClr val="accent2">
              <a:lumMod val="60000"/>
              <a:lumOff val="40000"/>
            </a:schemeClr>
          </a:solidFill>
          <a:ln>
            <a:solidFill>
              <a:srgbClr val="FF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a:solidFill>
                  <a:srgbClr val="7030A0"/>
                </a:solidFill>
              </a:rPr>
              <a:t>3</a:t>
            </a:r>
            <a:r>
              <a:rPr lang="en-CA" b="1" baseline="30000" dirty="0">
                <a:solidFill>
                  <a:srgbClr val="7030A0"/>
                </a:solidFill>
              </a:rPr>
              <a:t>rd</a:t>
            </a:r>
            <a:r>
              <a:rPr lang="en-CA" b="1" dirty="0">
                <a:solidFill>
                  <a:srgbClr val="7030A0"/>
                </a:solidFill>
              </a:rPr>
              <a:t> </a:t>
            </a:r>
            <a:r>
              <a:rPr lang="en-CA" sz="2400" b="1" dirty="0">
                <a:ln>
                  <a:solidFill>
                    <a:srgbClr val="0070C0"/>
                  </a:solidFill>
                </a:ln>
                <a:solidFill>
                  <a:srgbClr val="00FF99"/>
                </a:solidFill>
              </a:rPr>
              <a:t>Proposal </a:t>
            </a:r>
            <a:r>
              <a:rPr lang="en-CA" sz="2400" b="1" dirty="0">
                <a:ln>
                  <a:solidFill>
                    <a:srgbClr val="0070C0"/>
                  </a:solidFill>
                </a:ln>
                <a:solidFill>
                  <a:srgbClr val="00FF99"/>
                </a:solidFill>
                <a:effectLst>
                  <a:glow rad="127000">
                    <a:srgbClr val="FFFF00"/>
                  </a:glow>
                </a:effectLst>
              </a:rPr>
              <a:t>Acceptance</a:t>
            </a:r>
            <a:r>
              <a:rPr lang="en-CA" sz="2400" b="1" dirty="0">
                <a:ln>
                  <a:solidFill>
                    <a:srgbClr val="0070C0"/>
                  </a:solidFill>
                </a:ln>
                <a:solidFill>
                  <a:srgbClr val="00FF99"/>
                </a:solidFill>
              </a:rPr>
              <a:t> </a:t>
            </a:r>
          </a:p>
        </p:txBody>
      </p:sp>
      <p:sp>
        <p:nvSpPr>
          <p:cNvPr id="2" name="Sun 1">
            <a:extLst>
              <a:ext uri="{FF2B5EF4-FFF2-40B4-BE49-F238E27FC236}">
                <a16:creationId xmlns:a16="http://schemas.microsoft.com/office/drawing/2014/main" id="{B7D9194D-E854-E123-1EF4-27AC96E85B68}"/>
              </a:ext>
            </a:extLst>
          </p:cNvPr>
          <p:cNvSpPr/>
          <p:nvPr/>
        </p:nvSpPr>
        <p:spPr>
          <a:xfrm>
            <a:off x="11636672" y="39539"/>
            <a:ext cx="508000" cy="473193"/>
          </a:xfrm>
          <a:prstGeom prst="sun">
            <a:avLst>
              <a:gd name="adj" fmla="val 27118"/>
            </a:avLst>
          </a:prstGeom>
          <a:solidFill>
            <a:schemeClr val="accent4">
              <a:lumMod val="60000"/>
              <a:lumOff val="40000"/>
            </a:schemeClr>
          </a:solidFill>
          <a:ln>
            <a:solidFill>
              <a:schemeClr val="accent2">
                <a:lumMod val="5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35893822"/>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wipe(left)">
                                      <p:cBhvr>
                                        <p:cTn id="7" dur="1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1000"/>
                                        <p:tgtEl>
                                          <p:spTgt spid="3">
                                            <p:txEl>
                                              <p:pRg st="3" end="3"/>
                                            </p:txEl>
                                          </p:spTgt>
                                        </p:tgtEl>
                                      </p:cBhvr>
                                    </p:animEffect>
                                    <p:anim calcmode="lin" valueType="num">
                                      <p:cBhvr>
                                        <p:cTn id="1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down)">
                                      <p:cBhvr>
                                        <p:cTn id="19" dur="125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5" presetClass="entr" presetSubtype="10"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checkerboard(across)">
                                      <p:cBhvr>
                                        <p:cTn id="2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40000"/>
                <a:lumOff val="60000"/>
                <a:alpha val="40000"/>
              </a:schemeClr>
            </a:gs>
            <a:gs pos="33000">
              <a:schemeClr val="accent4">
                <a:lumMod val="47000"/>
                <a:lumOff val="53000"/>
                <a:alpha val="46000"/>
              </a:schemeClr>
            </a:gs>
            <a:gs pos="74000">
              <a:schemeClr val="accent1">
                <a:lumMod val="45000"/>
                <a:lumOff val="55000"/>
                <a:alpha val="53000"/>
              </a:schemeClr>
            </a:gs>
            <a:gs pos="100000">
              <a:srgbClr val="FF0000">
                <a:alpha val="19000"/>
              </a:srgbClr>
            </a:gs>
          </a:gsLst>
          <a:lin ang="5400000" scaled="1"/>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610599" y="6356350"/>
            <a:ext cx="3483077" cy="365125"/>
          </a:xfrm>
        </p:spPr>
        <p:txBody>
          <a:bodyPr/>
          <a:lstStyle/>
          <a:p>
            <a:fld id="{385F3E72-97D8-4E0E-8DB2-A67F030E614A}" type="slidenum">
              <a:rPr lang="en-US" smtClean="0">
                <a:solidFill>
                  <a:schemeClr val="tx1"/>
                </a:solidFill>
              </a:rPr>
              <a:t>76</a:t>
            </a:fld>
            <a:endParaRPr lang="en-US" dirty="0">
              <a:solidFill>
                <a:schemeClr val="tx1"/>
              </a:solidFill>
            </a:endParaRPr>
          </a:p>
        </p:txBody>
      </p:sp>
      <p:pic>
        <p:nvPicPr>
          <p:cNvPr id="3" name="Picture 3" descr="C:\Users\Rae\Desktop\Horn with bkgd.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4926" y="1138265"/>
            <a:ext cx="6866890" cy="3825838"/>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9" name="Right Arrow 8"/>
          <p:cNvSpPr/>
          <p:nvPr/>
        </p:nvSpPr>
        <p:spPr>
          <a:xfrm>
            <a:off x="1640115" y="55672"/>
            <a:ext cx="4484913" cy="1457879"/>
          </a:xfrm>
          <a:prstGeom prst="rightArrow">
            <a:avLst>
              <a:gd name="adj1" fmla="val 71455"/>
              <a:gd name="adj2" fmla="val 50000"/>
            </a:avLst>
          </a:prstGeom>
          <a:gradFill flip="none" rotWithShape="1">
            <a:gsLst>
              <a:gs pos="0">
                <a:schemeClr val="accent2">
                  <a:lumMod val="40000"/>
                  <a:lumOff val="60000"/>
                  <a:alpha val="4000"/>
                </a:schemeClr>
              </a:gs>
              <a:gs pos="33000">
                <a:schemeClr val="accent4">
                  <a:lumMod val="47000"/>
                  <a:lumOff val="53000"/>
                  <a:alpha val="46000"/>
                </a:schemeClr>
              </a:gs>
              <a:gs pos="74000">
                <a:schemeClr val="accent1">
                  <a:lumMod val="45000"/>
                  <a:lumOff val="55000"/>
                  <a:alpha val="53000"/>
                </a:schemeClr>
              </a:gs>
              <a:gs pos="100000">
                <a:srgbClr val="FF0000">
                  <a:alpha val="19000"/>
                </a:srgbClr>
              </a:gs>
            </a:gsLst>
            <a:lin ang="0" scaled="1"/>
            <a:tileRect/>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dirty="0">
                <a:ln w="11430"/>
                <a:solidFill>
                  <a:srgbClr val="7F4141"/>
                </a:solidFill>
                <a:effectLst>
                  <a:outerShdw blurRad="50800" dist="39000" dir="5460000" algn="tl">
                    <a:srgbClr val="000000">
                      <a:alpha val="38000"/>
                    </a:srgbClr>
                  </a:outerShdw>
                </a:effectLst>
                <a:latin typeface="Matura MT Script Capitals" pitchFamily="66" charset="0"/>
              </a:rPr>
              <a:t> </a:t>
            </a:r>
            <a:r>
              <a:rPr lang="en-US" sz="4400" b="1" dirty="0">
                <a:ln w="11430"/>
                <a:solidFill>
                  <a:srgbClr val="00B0F0"/>
                </a:solidFill>
                <a:effectLst>
                  <a:outerShdw blurRad="50800" dist="39000" dir="5460000" algn="tl">
                    <a:srgbClr val="000000">
                      <a:alpha val="38000"/>
                    </a:srgbClr>
                  </a:outerShdw>
                </a:effectLst>
                <a:latin typeface="Matura MT Script Capitals" pitchFamily="66" charset="0"/>
              </a:rPr>
              <a:t>Question </a:t>
            </a:r>
            <a:r>
              <a:rPr lang="en-US" sz="4400" b="1" dirty="0">
                <a:ln w="11430"/>
                <a:solidFill>
                  <a:srgbClr val="C00000"/>
                </a:solidFill>
                <a:effectLst>
                  <a:outerShdw blurRad="50800" dist="39000" dir="5460000" algn="tl">
                    <a:srgbClr val="000000">
                      <a:alpha val="38000"/>
                    </a:srgbClr>
                  </a:outerShdw>
                </a:effectLst>
                <a:latin typeface="Matura MT Script Capitals" pitchFamily="66" charset="0"/>
              </a:rPr>
              <a:t>#7</a:t>
            </a:r>
          </a:p>
        </p:txBody>
      </p:sp>
      <p:pic>
        <p:nvPicPr>
          <p:cNvPr id="7" name="Picture 6">
            <a:extLst>
              <a:ext uri="{FF2B5EF4-FFF2-40B4-BE49-F238E27FC236}">
                <a16:creationId xmlns:a16="http://schemas.microsoft.com/office/drawing/2014/main" id="{BAD15CF1-7402-4CF4-B7AD-65E8B31BBFA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33830" y="120970"/>
            <a:ext cx="1524000" cy="1524000"/>
          </a:xfrm>
          <a:prstGeom prst="ellipse">
            <a:avLst/>
          </a:prstGeom>
          <a:ln>
            <a:noFill/>
          </a:ln>
          <a:effectLst>
            <a:softEdge rad="112500"/>
          </a:effectLst>
        </p:spPr>
      </p:pic>
      <p:sp>
        <p:nvSpPr>
          <p:cNvPr id="8" name="TextBox 7">
            <a:extLst>
              <a:ext uri="{FF2B5EF4-FFF2-40B4-BE49-F238E27FC236}">
                <a16:creationId xmlns:a16="http://schemas.microsoft.com/office/drawing/2014/main" id="{3523D019-142D-4042-9BA0-DA81FCF8D2A9}"/>
              </a:ext>
            </a:extLst>
          </p:cNvPr>
          <p:cNvSpPr txBox="1"/>
          <p:nvPr/>
        </p:nvSpPr>
        <p:spPr>
          <a:xfrm>
            <a:off x="5128031" y="688191"/>
            <a:ext cx="6911588" cy="3046988"/>
          </a:xfrm>
          <a:prstGeom prst="rect">
            <a:avLst/>
          </a:prstGeom>
          <a:noFill/>
        </p:spPr>
        <p:txBody>
          <a:bodyPr wrap="square" rtlCol="0">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0070C0"/>
                </a:solidFill>
                <a:effectLst/>
                <a:uLnTx/>
                <a:uFillTx/>
                <a:latin typeface="Comic Sans MS" panose="030F0702030302020204" pitchFamily="66" charset="0"/>
                <a:cs typeface="Arial" panose="020B0604020202020204" pitchFamily="34" charset="0"/>
              </a:rPr>
              <a:t>What happened </a:t>
            </a:r>
            <a:br>
              <a:rPr kumimoji="0" lang="en-US" sz="4800" b="1" i="0" u="none" strike="noStrike" kern="1200" cap="none" spc="0" normalizeH="0" baseline="0" noProof="0" dirty="0">
                <a:ln>
                  <a:noFill/>
                </a:ln>
                <a:solidFill>
                  <a:srgbClr val="0070C0"/>
                </a:solidFill>
                <a:effectLst/>
                <a:uLnTx/>
                <a:uFillTx/>
                <a:latin typeface="Comic Sans MS" panose="030F0702030302020204" pitchFamily="66" charset="0"/>
                <a:cs typeface="Arial" panose="020B0604020202020204" pitchFamily="34" charset="0"/>
              </a:rPr>
            </a:br>
            <a:r>
              <a:rPr kumimoji="0" lang="en-US" sz="4800" b="1" i="0" u="none" strike="noStrike" kern="1200" cap="none" spc="0" normalizeH="0" baseline="0" noProof="0" dirty="0">
                <a:ln>
                  <a:noFill/>
                </a:ln>
                <a:solidFill>
                  <a:srgbClr val="0070C0"/>
                </a:solidFill>
                <a:effectLst/>
                <a:uLnTx/>
                <a:uFillTx/>
                <a:latin typeface="Comic Sans MS" panose="030F0702030302020204" pitchFamily="66" charset="0"/>
                <a:cs typeface="Arial" panose="020B0604020202020204" pitchFamily="34" charset="0"/>
              </a:rPr>
              <a:t>after the </a:t>
            </a:r>
            <a:br>
              <a:rPr kumimoji="0" lang="en-US" sz="4800" b="1" i="0" u="none" strike="noStrike" kern="1200" cap="none" spc="0" normalizeH="0" baseline="0" noProof="0" dirty="0">
                <a:ln>
                  <a:noFill/>
                </a:ln>
                <a:solidFill>
                  <a:srgbClr val="0070C0"/>
                </a:solidFill>
                <a:effectLst/>
                <a:uLnTx/>
                <a:uFillTx/>
                <a:latin typeface="Comic Sans MS" panose="030F0702030302020204" pitchFamily="66" charset="0"/>
                <a:cs typeface="Arial" panose="020B0604020202020204" pitchFamily="34" charset="0"/>
              </a:rPr>
            </a:br>
            <a:r>
              <a:rPr kumimoji="0" lang="en-US" sz="4800" b="1" i="0" u="none" strike="noStrike" kern="1200" cap="none" spc="0" normalizeH="0" baseline="0" noProof="0" dirty="0">
                <a:ln>
                  <a:noFill/>
                </a:ln>
                <a:solidFill>
                  <a:srgbClr val="0070C0"/>
                </a:solidFill>
                <a:effectLst/>
                <a:uLnTx/>
                <a:uFillTx/>
                <a:latin typeface="Comic Sans MS" panose="030F0702030302020204" pitchFamily="66" charset="0"/>
                <a:cs typeface="Arial" panose="020B0604020202020204" pitchFamily="34" charset="0"/>
              </a:rPr>
              <a:t>Book of the Covenant </a:t>
            </a:r>
            <a:br>
              <a:rPr kumimoji="0" lang="en-US" sz="4800" b="1" i="0" u="none" strike="noStrike" kern="1200" cap="none" spc="0" normalizeH="0" baseline="0" noProof="0" dirty="0">
                <a:ln>
                  <a:noFill/>
                </a:ln>
                <a:solidFill>
                  <a:srgbClr val="0070C0"/>
                </a:solidFill>
                <a:effectLst/>
                <a:uLnTx/>
                <a:uFillTx/>
                <a:latin typeface="Comic Sans MS" panose="030F0702030302020204" pitchFamily="66" charset="0"/>
                <a:cs typeface="Arial" panose="020B0604020202020204" pitchFamily="34" charset="0"/>
              </a:rPr>
            </a:br>
            <a:r>
              <a:rPr kumimoji="0" lang="en-US" sz="4800" b="1" i="0" u="none" strike="noStrike" kern="1200" cap="none" spc="0" normalizeH="0" baseline="0" noProof="0" dirty="0">
                <a:ln>
                  <a:noFill/>
                </a:ln>
                <a:solidFill>
                  <a:srgbClr val="0070C0"/>
                </a:solidFill>
                <a:effectLst/>
                <a:uLnTx/>
                <a:uFillTx/>
                <a:latin typeface="Comic Sans MS" panose="030F0702030302020204" pitchFamily="66" charset="0"/>
                <a:cs typeface="Arial" panose="020B0604020202020204" pitchFamily="34" charset="0"/>
              </a:rPr>
              <a:t>was </a:t>
            </a:r>
            <a:r>
              <a:rPr kumimoji="0" lang="en-US" sz="4800" b="1" i="0" u="none" strike="noStrike" kern="1200" cap="none" spc="0" normalizeH="0" baseline="0" noProof="0" dirty="0">
                <a:ln>
                  <a:noFill/>
                </a:ln>
                <a:solidFill>
                  <a:srgbClr val="C00000"/>
                </a:solidFill>
                <a:effectLst>
                  <a:outerShdw blurRad="50800" dist="50800" dir="5400000" sx="103000" sy="103000" algn="ctr" rotWithShape="0">
                    <a:srgbClr val="0000FF"/>
                  </a:outerShdw>
                </a:effectLst>
                <a:uLnTx/>
                <a:uFillTx/>
                <a:latin typeface="Comic Sans MS" panose="030F0702030302020204" pitchFamily="66" charset="0"/>
                <a:cs typeface="Arial" panose="020B0604020202020204" pitchFamily="34" charset="0"/>
              </a:rPr>
              <a:t>blood</a:t>
            </a:r>
            <a:r>
              <a:rPr kumimoji="0" lang="en-US" sz="4800" b="1" i="0" u="none" strike="noStrike" kern="1200" cap="none" spc="0" normalizeH="0" baseline="0" noProof="0" dirty="0">
                <a:ln>
                  <a:noFill/>
                </a:ln>
                <a:solidFill>
                  <a:srgbClr val="C00000"/>
                </a:solidFill>
                <a:effectLst/>
                <a:uLnTx/>
                <a:uFillTx/>
                <a:latin typeface="Comic Sans MS" panose="030F0702030302020204" pitchFamily="66" charset="0"/>
                <a:cs typeface="Arial" panose="020B0604020202020204" pitchFamily="34" charset="0"/>
              </a:rPr>
              <a:t>-ratified</a:t>
            </a:r>
            <a:r>
              <a:rPr kumimoji="0" lang="en-US" sz="4800" b="1" i="0" u="none" strike="noStrike" kern="1200" cap="none" spc="0" normalizeH="0" baseline="0" noProof="0" dirty="0">
                <a:ln>
                  <a:noFill/>
                </a:ln>
                <a:solidFill>
                  <a:srgbClr val="0070C0"/>
                </a:solidFill>
                <a:effectLst/>
                <a:uLnTx/>
                <a:uFillTx/>
                <a:latin typeface="Comic Sans MS" panose="030F0702030302020204" pitchFamily="66" charset="0"/>
                <a:cs typeface="Arial" panose="020B0604020202020204" pitchFamily="34" charset="0"/>
              </a:rPr>
              <a:t>? </a:t>
            </a:r>
            <a:endParaRPr kumimoji="0" lang="en-US" sz="3200" b="1" i="0" u="none" strike="noStrike" kern="1200" cap="none" spc="0" normalizeH="0" baseline="0" noProof="0" dirty="0">
              <a:ln>
                <a:noFill/>
              </a:ln>
              <a:solidFill>
                <a:srgbClr val="0070C0"/>
              </a:solidFill>
              <a:effectLst/>
              <a:uLnTx/>
              <a:uFillTx/>
              <a:latin typeface="Comic Sans MS" panose="030F0702030302020204" pitchFamily="66" charset="0"/>
              <a:cs typeface="Arial" panose="020B0604020202020204" pitchFamily="34" charset="0"/>
            </a:endParaRPr>
          </a:p>
        </p:txBody>
      </p:sp>
      <p:sp>
        <p:nvSpPr>
          <p:cNvPr id="4" name="Thought Bubble: Cloud 3">
            <a:extLst>
              <a:ext uri="{FF2B5EF4-FFF2-40B4-BE49-F238E27FC236}">
                <a16:creationId xmlns:a16="http://schemas.microsoft.com/office/drawing/2014/main" id="{93EA47E7-DFC7-454F-95D2-7AAE658B27C8}"/>
              </a:ext>
            </a:extLst>
          </p:cNvPr>
          <p:cNvSpPr/>
          <p:nvPr/>
        </p:nvSpPr>
        <p:spPr>
          <a:xfrm>
            <a:off x="5682946" y="4387174"/>
            <a:ext cx="6356673" cy="2305177"/>
          </a:xfrm>
          <a:prstGeom prst="cloudCallout">
            <a:avLst>
              <a:gd name="adj1" fmla="val -15416"/>
              <a:gd name="adj2" fmla="val -78252"/>
            </a:avLst>
          </a:prstGeom>
          <a:solidFill>
            <a:srgbClr val="FFFF00"/>
          </a:solidFill>
          <a:ln w="57150">
            <a:solidFill>
              <a:srgbClr val="0000FF"/>
            </a:solid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prst="angle"/>
            </a:sp3d>
          </a:bodyPr>
          <a:lstStyle/>
          <a:p>
            <a:pPr algn="ctr"/>
            <a:r>
              <a:rPr lang="en-CA" sz="3200" b="1" dirty="0">
                <a:solidFill>
                  <a:srgbClr val="7030A0"/>
                </a:solidFill>
              </a:rPr>
              <a:t>With</a:t>
            </a:r>
            <a:r>
              <a:rPr lang="en-CA" sz="3200" dirty="0">
                <a:solidFill>
                  <a:srgbClr val="7030A0"/>
                </a:solidFill>
              </a:rPr>
              <a:t> </a:t>
            </a:r>
            <a:r>
              <a:rPr lang="en-CA" sz="6000" dirty="0">
                <a:ln w="19050">
                  <a:solidFill>
                    <a:srgbClr val="00FFCC"/>
                  </a:solidFill>
                </a:ln>
                <a:solidFill>
                  <a:srgbClr val="C00000"/>
                </a:solidFill>
                <a:effectLst>
                  <a:outerShdw blurRad="50800" dist="38100" dir="16200000" sx="102000" sy="102000" rotWithShape="0">
                    <a:srgbClr val="FF99CC"/>
                  </a:outerShdw>
                </a:effectLst>
                <a:latin typeface="Cooper Black" panose="0208090404030B020404" pitchFamily="18" charset="0"/>
              </a:rPr>
              <a:t>SCARLET</a:t>
            </a:r>
            <a:r>
              <a:rPr lang="en-CA" sz="3200" dirty="0">
                <a:solidFill>
                  <a:srgbClr val="7030A0"/>
                </a:solidFill>
              </a:rPr>
              <a:t> </a:t>
            </a:r>
            <a:r>
              <a:rPr lang="en-CA" sz="3200" b="1" dirty="0">
                <a:solidFill>
                  <a:srgbClr val="7030A0"/>
                </a:solidFill>
              </a:rPr>
              <a:t>wool!</a:t>
            </a:r>
            <a:endParaRPr lang="en-CA" sz="2000" dirty="0">
              <a:solidFill>
                <a:schemeClr val="tx1"/>
              </a:solidFill>
            </a:endParaRPr>
          </a:p>
        </p:txBody>
      </p:sp>
      <p:pic>
        <p:nvPicPr>
          <p:cNvPr id="1026" name="Picture 2" descr="https://endtimeheadlines.org/wp-content/uploads/2020/08/shutterstock_1286700406.jpg">
            <a:extLst>
              <a:ext uri="{FF2B5EF4-FFF2-40B4-BE49-F238E27FC236}">
                <a16:creationId xmlns:a16="http://schemas.microsoft.com/office/drawing/2014/main" id="{079EB36D-863D-46FB-97A7-6EF8BD3AB873}"/>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98324" y="5105665"/>
            <a:ext cx="2811757" cy="161581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pic>
        <p:nvPicPr>
          <p:cNvPr id="1028" name="Picture 4" descr="The Crimson Worm - YouTube">
            <a:extLst>
              <a:ext uri="{FF2B5EF4-FFF2-40B4-BE49-F238E27FC236}">
                <a16:creationId xmlns:a16="http://schemas.microsoft.com/office/drawing/2014/main" id="{61DED569-2C6B-4F6E-B5D1-63364B5EF9FE}"/>
              </a:ext>
            </a:extLst>
          </p:cNvPr>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2993767" y="5105665"/>
            <a:ext cx="2605493" cy="162999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
        <p:nvSpPr>
          <p:cNvPr id="5" name="Arrow: Curved Down 4">
            <a:extLst>
              <a:ext uri="{FF2B5EF4-FFF2-40B4-BE49-F238E27FC236}">
                <a16:creationId xmlns:a16="http://schemas.microsoft.com/office/drawing/2014/main" id="{2772B280-8E85-44B7-9685-C4FA02F227BA}"/>
              </a:ext>
            </a:extLst>
          </p:cNvPr>
          <p:cNvSpPr/>
          <p:nvPr/>
        </p:nvSpPr>
        <p:spPr>
          <a:xfrm>
            <a:off x="1032038" y="4338645"/>
            <a:ext cx="3364863" cy="767019"/>
          </a:xfrm>
          <a:prstGeom prst="curvedDownArrow">
            <a:avLst>
              <a:gd name="adj1" fmla="val 25000"/>
              <a:gd name="adj2" fmla="val 108806"/>
              <a:gd name="adj3" fmla="val 33878"/>
            </a:avLst>
          </a:prstGeom>
          <a:gradFill flip="none" rotWithShape="1">
            <a:gsLst>
              <a:gs pos="9000">
                <a:srgbClr val="FFFF00">
                  <a:lumMod val="25000"/>
                  <a:lumOff val="75000"/>
                </a:srgbClr>
              </a:gs>
              <a:gs pos="33000">
                <a:srgbClr val="0000FF"/>
              </a:gs>
              <a:gs pos="59000">
                <a:srgbClr val="00FFCC"/>
              </a:gs>
              <a:gs pos="90000">
                <a:srgbClr val="FF0000"/>
              </a:gs>
            </a:gsLst>
            <a:lin ang="0" scaled="1"/>
            <a:tileRect/>
          </a:gradFill>
          <a:ln>
            <a:solidFill>
              <a:srgbClr val="0000FF"/>
            </a:solidFill>
          </a:ln>
          <a:effectLst>
            <a:glow rad="127000">
              <a:srgbClr val="00B0F0"/>
            </a:glow>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11" name="Arrow: Curved Down 10">
            <a:extLst>
              <a:ext uri="{FF2B5EF4-FFF2-40B4-BE49-F238E27FC236}">
                <a16:creationId xmlns:a16="http://schemas.microsoft.com/office/drawing/2014/main" id="{2AA8C535-56E5-4CA0-9905-4725A062F078}"/>
              </a:ext>
            </a:extLst>
          </p:cNvPr>
          <p:cNvSpPr/>
          <p:nvPr/>
        </p:nvSpPr>
        <p:spPr>
          <a:xfrm>
            <a:off x="4534065" y="4358050"/>
            <a:ext cx="3364863" cy="767019"/>
          </a:xfrm>
          <a:prstGeom prst="curvedDownArrow">
            <a:avLst>
              <a:gd name="adj1" fmla="val 25000"/>
              <a:gd name="adj2" fmla="val 126704"/>
              <a:gd name="adj3" fmla="val 35146"/>
            </a:avLst>
          </a:prstGeom>
          <a:gradFill flip="none" rotWithShape="1">
            <a:gsLst>
              <a:gs pos="9000">
                <a:srgbClr val="FFFF00">
                  <a:lumMod val="25000"/>
                  <a:lumOff val="75000"/>
                </a:srgbClr>
              </a:gs>
              <a:gs pos="33000">
                <a:srgbClr val="0000FF"/>
              </a:gs>
              <a:gs pos="59000">
                <a:srgbClr val="00FFCC"/>
              </a:gs>
              <a:gs pos="90000">
                <a:srgbClr val="FF0000"/>
              </a:gs>
            </a:gsLst>
            <a:lin ang="0" scaled="1"/>
            <a:tileRect/>
          </a:gradFill>
          <a:ln>
            <a:solidFill>
              <a:srgbClr val="0000FF"/>
            </a:solidFill>
          </a:ln>
          <a:effectLst>
            <a:glow rad="127000">
              <a:srgbClr val="00B0F0"/>
            </a:glow>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6" name="Rectangle: Rounded Corners 5">
            <a:extLst>
              <a:ext uri="{FF2B5EF4-FFF2-40B4-BE49-F238E27FC236}">
                <a16:creationId xmlns:a16="http://schemas.microsoft.com/office/drawing/2014/main" id="{5AD0DDD7-2BD1-4E72-A5ED-71AC2EA144BD}"/>
              </a:ext>
            </a:extLst>
          </p:cNvPr>
          <p:cNvSpPr/>
          <p:nvPr/>
        </p:nvSpPr>
        <p:spPr>
          <a:xfrm>
            <a:off x="3440908" y="6405409"/>
            <a:ext cx="2532460" cy="393983"/>
          </a:xfrm>
          <a:prstGeom prst="roundRect">
            <a:avLst>
              <a:gd name="adj" fmla="val 50000"/>
            </a:avLst>
          </a:prstGeom>
          <a:solidFill>
            <a:srgbClr val="FF5773"/>
          </a:solidFill>
          <a:ln w="38100">
            <a:solidFill>
              <a:srgbClr val="FFFEB2"/>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err="1">
                <a:solidFill>
                  <a:schemeClr val="bg1"/>
                </a:solidFill>
              </a:rPr>
              <a:t>Towla</a:t>
            </a:r>
            <a:r>
              <a:rPr lang="en-CA" b="1" dirty="0">
                <a:solidFill>
                  <a:schemeClr val="bg1"/>
                </a:solidFill>
              </a:rPr>
              <a:t> </a:t>
            </a:r>
            <a:r>
              <a:rPr lang="en-CA" b="1" u="sng" dirty="0">
                <a:solidFill>
                  <a:schemeClr val="bg1"/>
                </a:solidFill>
              </a:rPr>
              <a:t>Worm</a:t>
            </a:r>
            <a:r>
              <a:rPr lang="en-CA" b="1" dirty="0">
                <a:solidFill>
                  <a:schemeClr val="bg1"/>
                </a:solidFill>
              </a:rPr>
              <a:t> – Ps 22:6</a:t>
            </a:r>
            <a:endParaRPr lang="en-CA" b="1" u="sng" dirty="0">
              <a:solidFill>
                <a:schemeClr val="bg1"/>
              </a:solidFill>
            </a:endParaRPr>
          </a:p>
        </p:txBody>
      </p:sp>
      <p:sp>
        <p:nvSpPr>
          <p:cNvPr id="13" name="TextBox 12">
            <a:extLst>
              <a:ext uri="{FF2B5EF4-FFF2-40B4-BE49-F238E27FC236}">
                <a16:creationId xmlns:a16="http://schemas.microsoft.com/office/drawing/2014/main" id="{A5658323-D567-5EFA-0A7C-1632CC469F42}"/>
              </a:ext>
            </a:extLst>
          </p:cNvPr>
          <p:cNvSpPr txBox="1"/>
          <p:nvPr/>
        </p:nvSpPr>
        <p:spPr>
          <a:xfrm rot="21540000">
            <a:off x="1239611" y="4411112"/>
            <a:ext cx="2727805" cy="523220"/>
          </a:xfrm>
          <a:prstGeom prst="rect">
            <a:avLst/>
          </a:prstGeom>
          <a:noFill/>
        </p:spPr>
        <p:txBody>
          <a:bodyPr wrap="square">
            <a:prstTxWarp prst="textArchDown">
              <a:avLst>
                <a:gd name="adj" fmla="val 183393"/>
              </a:avLst>
            </a:prstTxWarp>
            <a:spAutoFit/>
          </a:bodyPr>
          <a:lstStyle/>
          <a:p>
            <a:r>
              <a:rPr lang="en-US" sz="2800" b="1" dirty="0">
                <a:solidFill>
                  <a:srgbClr val="FF0000"/>
                </a:solidFill>
                <a:latin typeface="Comic Sans MS" panose="030F0702030302020204" pitchFamily="66" charset="0"/>
                <a:cs typeface="Arial" panose="020B0604020202020204" pitchFamily="34" charset="0"/>
              </a:rPr>
              <a:t>   </a:t>
            </a:r>
            <a:r>
              <a:rPr lang="en-US" sz="2800" b="1" u="sng" dirty="0">
                <a:ln>
                  <a:solidFill>
                    <a:srgbClr val="002060"/>
                  </a:solidFill>
                </a:ln>
                <a:solidFill>
                  <a:srgbClr val="FF0000"/>
                </a:solidFill>
                <a:latin typeface="Comic Sans MS" panose="030F0702030302020204" pitchFamily="66" charset="0"/>
                <a:cs typeface="Arial" panose="020B0604020202020204" pitchFamily="34" charset="0"/>
              </a:rPr>
              <a:t>Heb 9:19</a:t>
            </a:r>
            <a:endParaRPr lang="en-US" sz="2800" dirty="0">
              <a:ln>
                <a:solidFill>
                  <a:srgbClr val="002060"/>
                </a:solidFill>
              </a:ln>
            </a:endParaRPr>
          </a:p>
        </p:txBody>
      </p:sp>
      <p:sp>
        <p:nvSpPr>
          <p:cNvPr id="10" name="Sun 9">
            <a:extLst>
              <a:ext uri="{FF2B5EF4-FFF2-40B4-BE49-F238E27FC236}">
                <a16:creationId xmlns:a16="http://schemas.microsoft.com/office/drawing/2014/main" id="{0543F5BC-9E8B-E9E6-01F0-12DFB59DD5FD}"/>
              </a:ext>
            </a:extLst>
          </p:cNvPr>
          <p:cNvSpPr/>
          <p:nvPr/>
        </p:nvSpPr>
        <p:spPr>
          <a:xfrm>
            <a:off x="11626727" y="86272"/>
            <a:ext cx="508000" cy="473193"/>
          </a:xfrm>
          <a:prstGeom prst="sun">
            <a:avLst>
              <a:gd name="adj" fmla="val 27118"/>
            </a:avLst>
          </a:prstGeom>
          <a:solidFill>
            <a:schemeClr val="accent4">
              <a:lumMod val="60000"/>
              <a:lumOff val="40000"/>
            </a:schemeClr>
          </a:solidFill>
          <a:ln>
            <a:solidFill>
              <a:schemeClr val="accent2">
                <a:lumMod val="5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11809097"/>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1000"/>
                                  </p:stCondLst>
                                  <p:childTnLst>
                                    <p:set>
                                      <p:cBhvr>
                                        <p:cTn id="12" dur="1" fill="hold">
                                          <p:stCondLst>
                                            <p:cond delay="0"/>
                                          </p:stCondLst>
                                        </p:cTn>
                                        <p:tgtEl>
                                          <p:spTgt spid="1026"/>
                                        </p:tgtEl>
                                        <p:attrNameLst>
                                          <p:attrName>style.visibility</p:attrName>
                                        </p:attrNameLst>
                                      </p:cBhvr>
                                      <p:to>
                                        <p:strVal val="visible"/>
                                      </p:to>
                                    </p:set>
                                    <p:animEffect transition="in" filter="wipe(left)">
                                      <p:cBhvr>
                                        <p:cTn id="13" dur="500"/>
                                        <p:tgtEl>
                                          <p:spTgt spid="1026"/>
                                        </p:tgtEl>
                                      </p:cBhvr>
                                    </p:animEffect>
                                  </p:childTnLst>
                                </p:cTn>
                              </p:par>
                            </p:childTnLst>
                          </p:cTn>
                        </p:par>
                        <p:par>
                          <p:cTn id="14" fill="hold">
                            <p:stCondLst>
                              <p:cond delay="2500"/>
                            </p:stCondLst>
                            <p:childTnLst>
                              <p:par>
                                <p:cTn id="15" presetID="22" presetClass="entr" presetSubtype="8"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par>
                          <p:cTn id="18" fill="hold">
                            <p:stCondLst>
                              <p:cond delay="3000"/>
                            </p:stCondLst>
                            <p:childTnLst>
                              <p:par>
                                <p:cTn id="19" presetID="22" presetClass="entr" presetSubtype="8" fill="hold" nodeType="afterEffect">
                                  <p:stCondLst>
                                    <p:cond delay="0"/>
                                  </p:stCondLst>
                                  <p:childTnLst>
                                    <p:set>
                                      <p:cBhvr>
                                        <p:cTn id="20" dur="1" fill="hold">
                                          <p:stCondLst>
                                            <p:cond delay="0"/>
                                          </p:stCondLst>
                                        </p:cTn>
                                        <p:tgtEl>
                                          <p:spTgt spid="1028"/>
                                        </p:tgtEl>
                                        <p:attrNameLst>
                                          <p:attrName>style.visibility</p:attrName>
                                        </p:attrNameLst>
                                      </p:cBhvr>
                                      <p:to>
                                        <p:strVal val="visible"/>
                                      </p:to>
                                    </p:set>
                                    <p:animEffect transition="in" filter="wipe(left)">
                                      <p:cBhvr>
                                        <p:cTn id="21" dur="500"/>
                                        <p:tgtEl>
                                          <p:spTgt spid="1028"/>
                                        </p:tgtEl>
                                      </p:cBhvr>
                                    </p:animEffect>
                                  </p:childTnLst>
                                </p:cTn>
                              </p:par>
                            </p:childTnLst>
                          </p:cTn>
                        </p:par>
                        <p:par>
                          <p:cTn id="22" fill="hold">
                            <p:stCondLst>
                              <p:cond delay="3500"/>
                            </p:stCondLst>
                            <p:childTnLst>
                              <p:par>
                                <p:cTn id="23" presetID="22" presetClass="entr" presetSubtype="8"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500"/>
                                        <p:tgtEl>
                                          <p:spTgt spid="11"/>
                                        </p:tgtEl>
                                      </p:cBhvr>
                                    </p:animEffect>
                                  </p:childTnLst>
                                </p:cTn>
                              </p:par>
                            </p:childTnLst>
                          </p:cTn>
                        </p:par>
                        <p:par>
                          <p:cTn id="26" fill="hold">
                            <p:stCondLst>
                              <p:cond delay="4000"/>
                            </p:stCondLst>
                            <p:childTnLst>
                              <p:par>
                                <p:cTn id="27" presetID="22" presetClass="entr" presetSubtype="8"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11" grpId="0" animBg="1"/>
      <p:bldP spid="6"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0" name="Slide Number Placeholder 1"/>
          <p:cNvSpPr txBox="1">
            <a:spLocks/>
          </p:cNvSpPr>
          <p:nvPr/>
        </p:nvSpPr>
        <p:spPr>
          <a:xfrm>
            <a:off x="9401472" y="648934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85F3E72-97D8-4E0E-8DB2-A67F030E614A}" type="slidenum">
              <a:rPr lang="en-US" smtClean="0">
                <a:solidFill>
                  <a:schemeClr val="bg1"/>
                </a:solidFill>
              </a:rPr>
              <a:pPr/>
              <a:t>77</a:t>
            </a:fld>
            <a:endParaRPr lang="en-US" dirty="0">
              <a:solidFill>
                <a:schemeClr val="bg1"/>
              </a:solidFill>
            </a:endParaRPr>
          </a:p>
        </p:txBody>
      </p:sp>
      <p:sp>
        <p:nvSpPr>
          <p:cNvPr id="5" name="Subtitle 2"/>
          <p:cNvSpPr txBox="1">
            <a:spLocks/>
          </p:cNvSpPr>
          <p:nvPr/>
        </p:nvSpPr>
        <p:spPr>
          <a:xfrm>
            <a:off x="6240016" y="250793"/>
            <a:ext cx="5904656" cy="1656184"/>
          </a:xfrm>
          <a:prstGeom prst="homePlate">
            <a:avLst>
              <a:gd name="adj" fmla="val 18681"/>
            </a:avLst>
          </a:prstGeom>
          <a:blipFill dpi="0" rotWithShape="1">
            <a:blip r:embed="rId3">
              <a:extLst>
                <a:ext uri="{28A0092B-C50C-407E-A947-70E740481C1C}">
                  <a14:useLocalDpi xmlns:a14="http://schemas.microsoft.com/office/drawing/2010/main"/>
                </a:ext>
              </a:extLst>
            </a:blip>
            <a:srcRect/>
            <a:stretch>
              <a:fillRect/>
            </a:stretch>
          </a:blipFill>
          <a:ln w="57150">
            <a:solidFill>
              <a:srgbClr val="FF00FF"/>
            </a:solidFill>
          </a:ln>
          <a:scene3d>
            <a:camera prst="orthographicFront"/>
            <a:lightRig rig="threePt" dir="t"/>
          </a:scene3d>
          <a:sp3d>
            <a:bevelT w="165100" prst="coolSlant"/>
          </a:sp3d>
        </p:spPr>
        <p:txBody>
          <a:bodyPr vert="horz" lIns="91440" tIns="45720" rIns="91440" bIns="45720" rtlCol="0" anchor="ctr">
            <a:noAutofit/>
            <a:sp3d extrusionH="57150">
              <a:bevelT w="82550" h="38100" prst="coolSlant"/>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6000" b="1" spc="50" dirty="0">
                <a:ln w="12700" cmpd="sng">
                  <a:solidFill>
                    <a:schemeClr val="accent6">
                      <a:satMod val="120000"/>
                      <a:shade val="80000"/>
                    </a:schemeClr>
                  </a:solidFill>
                  <a:prstDash val="solid"/>
                </a:ln>
                <a:solidFill>
                  <a:srgbClr val="8F45C7"/>
                </a:solidFill>
                <a:effectLst>
                  <a:glow rad="101600">
                    <a:schemeClr val="accent4">
                      <a:lumMod val="20000"/>
                      <a:lumOff val="80000"/>
                      <a:alpha val="94000"/>
                    </a:schemeClr>
                  </a:glow>
                </a:effectLst>
              </a:rPr>
              <a:t>What About </a:t>
            </a:r>
            <a:br>
              <a:rPr lang="en-US" sz="6000" b="1" spc="50" dirty="0">
                <a:ln w="12700" cmpd="sng">
                  <a:solidFill>
                    <a:schemeClr val="accent6">
                      <a:satMod val="120000"/>
                      <a:shade val="80000"/>
                    </a:schemeClr>
                  </a:solidFill>
                  <a:prstDash val="solid"/>
                </a:ln>
                <a:solidFill>
                  <a:srgbClr val="8F45C7"/>
                </a:solidFill>
                <a:effectLst>
                  <a:glow rad="101600">
                    <a:schemeClr val="accent4">
                      <a:lumMod val="20000"/>
                      <a:lumOff val="80000"/>
                      <a:alpha val="94000"/>
                    </a:schemeClr>
                  </a:glow>
                </a:effectLst>
              </a:rPr>
            </a:br>
            <a:r>
              <a:rPr lang="en-US" sz="6000" b="1" spc="50" dirty="0" err="1">
                <a:ln w="12700" cmpd="sng">
                  <a:solidFill>
                    <a:schemeClr val="accent6">
                      <a:satMod val="120000"/>
                      <a:shade val="80000"/>
                    </a:schemeClr>
                  </a:solidFill>
                  <a:prstDash val="solid"/>
                </a:ln>
                <a:solidFill>
                  <a:srgbClr val="8F45C7"/>
                </a:solidFill>
                <a:effectLst>
                  <a:glow rad="101600">
                    <a:schemeClr val="accent4">
                      <a:lumMod val="20000"/>
                      <a:lumOff val="80000"/>
                      <a:alpha val="94000"/>
                    </a:schemeClr>
                  </a:glow>
                </a:effectLst>
              </a:rPr>
              <a:t>Exo</a:t>
            </a:r>
            <a:r>
              <a:rPr lang="en-US" sz="6000" b="1" spc="50" dirty="0">
                <a:ln w="12700" cmpd="sng">
                  <a:solidFill>
                    <a:schemeClr val="accent6">
                      <a:satMod val="120000"/>
                      <a:shade val="80000"/>
                    </a:schemeClr>
                  </a:solidFill>
                  <a:prstDash val="solid"/>
                </a:ln>
                <a:solidFill>
                  <a:srgbClr val="8F45C7"/>
                </a:solidFill>
                <a:effectLst>
                  <a:glow rad="101600">
                    <a:schemeClr val="accent4">
                      <a:lumMod val="20000"/>
                      <a:lumOff val="80000"/>
                      <a:alpha val="94000"/>
                    </a:schemeClr>
                  </a:glow>
                </a:effectLst>
              </a:rPr>
              <a:t> 24:8-18?</a:t>
            </a:r>
          </a:p>
        </p:txBody>
      </p:sp>
      <p:pic>
        <p:nvPicPr>
          <p:cNvPr id="7" name="Picture 2" descr="C:\Users\Rae\Desktop\covenant meal 75 elders.jpg"/>
          <p:cNvPicPr>
            <a:picLocks noChangeAspect="1" noChangeArrowheads="1"/>
          </p:cNvPicPr>
          <p:nvPr/>
        </p:nvPicPr>
        <p:blipFill>
          <a:blip r:embed="rId4" cstate="email">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a:ext>
            </a:extLst>
          </a:blip>
          <a:srcRect/>
          <a:stretch>
            <a:fillRect/>
          </a:stretch>
        </p:blipFill>
        <p:spPr bwMode="auto">
          <a:xfrm>
            <a:off x="1796480" y="5618435"/>
            <a:ext cx="1728192" cy="1134846"/>
          </a:xfrm>
          <a:prstGeom prst="roundRect">
            <a:avLst>
              <a:gd name="adj" fmla="val 16667"/>
            </a:avLst>
          </a:prstGeom>
          <a:ln>
            <a:noFill/>
          </a:ln>
          <a:effectLst>
            <a:glow rad="228600">
              <a:schemeClr val="accent5">
                <a:satMod val="175000"/>
                <a:alpha val="40000"/>
              </a:schemeClr>
            </a:glow>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8" name="Content Placeholder 5"/>
          <p:cNvSpPr>
            <a:spLocks noGrp="1"/>
          </p:cNvSpPr>
          <p:nvPr>
            <p:ph sz="half" idx="2"/>
          </p:nvPr>
        </p:nvSpPr>
        <p:spPr>
          <a:xfrm>
            <a:off x="6240016" y="2382937"/>
            <a:ext cx="5566742" cy="3115986"/>
          </a:xfrm>
          <a:solidFill>
            <a:schemeClr val="accent5">
              <a:lumMod val="20000"/>
              <a:lumOff val="80000"/>
              <a:alpha val="46000"/>
            </a:schemeClr>
          </a:solidFill>
          <a:ln w="38100">
            <a:solidFill>
              <a:srgbClr val="0070C0"/>
            </a:solidFill>
          </a:ln>
          <a:scene3d>
            <a:camera prst="orthographicFront"/>
            <a:lightRig rig="threePt" dir="t"/>
          </a:scene3d>
          <a:sp3d>
            <a:bevelT w="165100" prst="coolSlant"/>
          </a:sp3d>
        </p:spPr>
        <p:txBody>
          <a:bodyPr>
            <a:normAutofit fontScale="70000" lnSpcReduction="20000"/>
            <a:sp3d extrusionH="57150">
              <a:bevelT h="25400" prst="softRound"/>
            </a:sp3d>
          </a:bodyPr>
          <a:lstStyle/>
          <a:p>
            <a:pPr marL="0" indent="0" algn="ctr">
              <a:buNone/>
            </a:pPr>
            <a:endParaRPr lang="en-US" sz="1500" b="1" dirty="0">
              <a:ln w="28575">
                <a:solidFill>
                  <a:srgbClr val="002060"/>
                </a:solidFill>
              </a:ln>
              <a:solidFill>
                <a:srgbClr val="00B0F0"/>
              </a:solidFill>
              <a:latin typeface="Comic Sans MS" pitchFamily="66" charset="0"/>
            </a:endParaRPr>
          </a:p>
          <a:p>
            <a:pPr marL="0" indent="0" algn="ctr">
              <a:lnSpc>
                <a:spcPct val="120000"/>
              </a:lnSpc>
              <a:buNone/>
            </a:pPr>
            <a:r>
              <a:rPr lang="en-US" sz="4600" b="1" dirty="0">
                <a:ln w="28575">
                  <a:solidFill>
                    <a:srgbClr val="002060"/>
                  </a:solidFill>
                </a:ln>
                <a:solidFill>
                  <a:srgbClr val="00B0F0"/>
                </a:solidFill>
                <a:latin typeface="Comic Sans MS" pitchFamily="66" charset="0"/>
              </a:rPr>
              <a:t>Exo 24:8-18 introduces the 6</a:t>
            </a:r>
            <a:r>
              <a:rPr lang="en-US" sz="4600" b="1" baseline="30000" dirty="0">
                <a:ln w="28575">
                  <a:solidFill>
                    <a:srgbClr val="002060"/>
                  </a:solidFill>
                </a:ln>
                <a:solidFill>
                  <a:srgbClr val="00B0F0"/>
                </a:solidFill>
                <a:latin typeface="Comic Sans MS" pitchFamily="66" charset="0"/>
              </a:rPr>
              <a:t>th</a:t>
            </a:r>
            <a:r>
              <a:rPr lang="en-US" sz="4600" b="1" dirty="0">
                <a:ln w="28575">
                  <a:solidFill>
                    <a:srgbClr val="002060"/>
                  </a:solidFill>
                </a:ln>
                <a:solidFill>
                  <a:srgbClr val="00B0F0"/>
                </a:solidFill>
                <a:latin typeface="Comic Sans MS" pitchFamily="66" charset="0"/>
              </a:rPr>
              <a:t> trip for Mosheh </a:t>
            </a:r>
            <a:br>
              <a:rPr lang="en-US" sz="4600" b="1" dirty="0">
                <a:ln w="28575">
                  <a:solidFill>
                    <a:srgbClr val="002060"/>
                  </a:solidFill>
                </a:ln>
                <a:solidFill>
                  <a:srgbClr val="00B0F0"/>
                </a:solidFill>
                <a:latin typeface="Comic Sans MS" pitchFamily="66" charset="0"/>
              </a:rPr>
            </a:br>
            <a:r>
              <a:rPr lang="en-US" sz="4600" b="1" dirty="0">
                <a:ln w="28575">
                  <a:solidFill>
                    <a:srgbClr val="002060"/>
                  </a:solidFill>
                </a:ln>
                <a:solidFill>
                  <a:srgbClr val="00B0F0"/>
                </a:solidFill>
                <a:latin typeface="Comic Sans MS" pitchFamily="66" charset="0"/>
              </a:rPr>
              <a:t>up onto Mt Sinai</a:t>
            </a:r>
            <a:r>
              <a:rPr lang="en-US" sz="3600" b="1" dirty="0">
                <a:ln w="28575">
                  <a:solidFill>
                    <a:srgbClr val="002060"/>
                  </a:solidFill>
                </a:ln>
                <a:solidFill>
                  <a:srgbClr val="00B0F0"/>
                </a:solidFill>
                <a:latin typeface="Comic Sans MS" pitchFamily="66" charset="0"/>
              </a:rPr>
              <a:t>.  </a:t>
            </a:r>
            <a:br>
              <a:rPr lang="en-US" sz="3600" b="1" dirty="0">
                <a:ln w="28575">
                  <a:solidFill>
                    <a:srgbClr val="002060"/>
                  </a:solidFill>
                </a:ln>
                <a:solidFill>
                  <a:srgbClr val="00B0F0"/>
                </a:solidFill>
                <a:latin typeface="Comic Sans MS" pitchFamily="66" charset="0"/>
              </a:rPr>
            </a:br>
            <a:endParaRPr lang="en-US" sz="1200" b="1" dirty="0">
              <a:ln w="28575">
                <a:solidFill>
                  <a:srgbClr val="002060"/>
                </a:solidFill>
              </a:ln>
              <a:solidFill>
                <a:srgbClr val="00B0F0"/>
              </a:solidFill>
              <a:latin typeface="Comic Sans MS" pitchFamily="66" charset="0"/>
            </a:endParaRPr>
          </a:p>
          <a:p>
            <a:pPr marL="0" indent="0" algn="ctr">
              <a:lnSpc>
                <a:spcPct val="120000"/>
              </a:lnSpc>
              <a:buNone/>
            </a:pPr>
            <a:r>
              <a:rPr lang="en-US" sz="4500" b="1" dirty="0">
                <a:ln w="28575">
                  <a:solidFill>
                    <a:srgbClr val="002060"/>
                  </a:solidFill>
                </a:ln>
                <a:solidFill>
                  <a:srgbClr val="00B0F0"/>
                </a:solidFill>
                <a:latin typeface="Comic Sans MS" pitchFamily="66" charset="0"/>
              </a:rPr>
              <a:t>There are 3 “legs” </a:t>
            </a:r>
            <a:br>
              <a:rPr lang="en-US" sz="4500" b="1" dirty="0">
                <a:ln w="28575">
                  <a:solidFill>
                    <a:srgbClr val="002060"/>
                  </a:solidFill>
                </a:ln>
                <a:solidFill>
                  <a:srgbClr val="00B0F0"/>
                </a:solidFill>
                <a:latin typeface="Comic Sans MS" pitchFamily="66" charset="0"/>
              </a:rPr>
            </a:br>
            <a:r>
              <a:rPr lang="en-US" sz="4500" b="1" dirty="0">
                <a:ln w="28575">
                  <a:solidFill>
                    <a:srgbClr val="002060"/>
                  </a:solidFill>
                </a:ln>
                <a:solidFill>
                  <a:srgbClr val="00B0F0"/>
                </a:solidFill>
                <a:latin typeface="Comic Sans MS" pitchFamily="66" charset="0"/>
              </a:rPr>
              <a:t>to this journey</a:t>
            </a:r>
            <a:r>
              <a:rPr lang="en-US" sz="3600" b="1" dirty="0">
                <a:ln w="28575">
                  <a:solidFill>
                    <a:srgbClr val="002060"/>
                  </a:solidFill>
                </a:ln>
                <a:solidFill>
                  <a:srgbClr val="00B0F0"/>
                </a:solidFill>
                <a:latin typeface="Comic Sans MS" pitchFamily="66" charset="0"/>
              </a:rPr>
              <a:t>.</a:t>
            </a:r>
          </a:p>
        </p:txBody>
      </p:sp>
      <p:sp>
        <p:nvSpPr>
          <p:cNvPr id="9" name="Rectangle 8"/>
          <p:cNvSpPr/>
          <p:nvPr/>
        </p:nvSpPr>
        <p:spPr>
          <a:xfrm>
            <a:off x="479376" y="260648"/>
            <a:ext cx="2659651" cy="914400"/>
          </a:xfrm>
          <a:prstGeom prst="rect">
            <a:avLst/>
          </a:prstGeom>
          <a:solidFill>
            <a:srgbClr val="F1F8EC"/>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5400" b="1" dirty="0">
                <a:solidFill>
                  <a:schemeClr val="tx1"/>
                </a:solidFill>
              </a:rPr>
              <a:t>Mosheh</a:t>
            </a:r>
          </a:p>
        </p:txBody>
      </p:sp>
      <p:sp>
        <p:nvSpPr>
          <p:cNvPr id="10" name="Rectangle 9"/>
          <p:cNvSpPr/>
          <p:nvPr/>
        </p:nvSpPr>
        <p:spPr>
          <a:xfrm>
            <a:off x="839416" y="4354056"/>
            <a:ext cx="2157283" cy="709675"/>
          </a:xfrm>
          <a:prstGeom prst="rect">
            <a:avLst/>
          </a:prstGeom>
          <a:solidFill>
            <a:schemeClr val="bg1">
              <a:lumMod val="50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400" b="1" dirty="0">
                <a:solidFill>
                  <a:schemeClr val="tx1"/>
                </a:solidFill>
                <a:latin typeface="+mj-lt"/>
              </a:rPr>
              <a:t>Aharon</a:t>
            </a:r>
          </a:p>
        </p:txBody>
      </p:sp>
      <p:sp>
        <p:nvSpPr>
          <p:cNvPr id="11" name="Rectangle 10"/>
          <p:cNvSpPr/>
          <p:nvPr/>
        </p:nvSpPr>
        <p:spPr>
          <a:xfrm>
            <a:off x="3719736" y="5990487"/>
            <a:ext cx="4680520" cy="498853"/>
          </a:xfrm>
          <a:prstGeom prst="rect">
            <a:avLst/>
          </a:prstGeom>
          <a:solidFill>
            <a:schemeClr val="accent1">
              <a:lumMod val="40000"/>
              <a:lumOff val="60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82550" h="38100" prst="coolSlant"/>
            </a:sp3d>
          </a:bodyPr>
          <a:lstStyle/>
          <a:p>
            <a:pPr algn="ctr"/>
            <a:r>
              <a:rPr lang="en-CA" sz="2400" b="1" dirty="0">
                <a:ln w="1905">
                  <a:solidFill>
                    <a:srgbClr val="002060"/>
                  </a:solidFill>
                </a:ln>
                <a:solidFill>
                  <a:schemeClr val="accent6">
                    <a:lumMod val="75000"/>
                  </a:schemeClr>
                </a:solidFill>
                <a:effectLst>
                  <a:innerShdw blurRad="69850" dist="43180" dir="5400000">
                    <a:srgbClr val="000000">
                      <a:alpha val="65000"/>
                    </a:srgbClr>
                  </a:innerShdw>
                </a:effectLst>
                <a:latin typeface="Comic Sans MS" pitchFamily="66" charset="0"/>
              </a:rPr>
              <a:t>#6a Covenant Meal: </a:t>
            </a:r>
            <a:r>
              <a:rPr lang="en-CA" sz="2400" b="1" dirty="0" err="1">
                <a:ln w="1905">
                  <a:solidFill>
                    <a:srgbClr val="002060"/>
                  </a:solidFill>
                </a:ln>
                <a:solidFill>
                  <a:schemeClr val="accent6">
                    <a:lumMod val="75000"/>
                  </a:schemeClr>
                </a:solidFill>
                <a:effectLst>
                  <a:innerShdw blurRad="69850" dist="43180" dir="5400000">
                    <a:srgbClr val="000000">
                      <a:alpha val="65000"/>
                    </a:srgbClr>
                  </a:innerShdw>
                </a:effectLst>
                <a:latin typeface="Comic Sans MS" pitchFamily="66" charset="0"/>
              </a:rPr>
              <a:t>vs</a:t>
            </a:r>
            <a:r>
              <a:rPr lang="en-CA" sz="2400" b="1" dirty="0">
                <a:ln w="1905">
                  <a:solidFill>
                    <a:srgbClr val="002060"/>
                  </a:solidFill>
                </a:ln>
                <a:solidFill>
                  <a:schemeClr val="accent6">
                    <a:lumMod val="75000"/>
                  </a:schemeClr>
                </a:solidFill>
                <a:effectLst>
                  <a:innerShdw blurRad="69850" dist="43180" dir="5400000">
                    <a:srgbClr val="000000">
                      <a:alpha val="65000"/>
                    </a:srgbClr>
                  </a:innerShdw>
                </a:effectLst>
                <a:latin typeface="Comic Sans MS" pitchFamily="66" charset="0"/>
              </a:rPr>
              <a:t> 8-11</a:t>
            </a:r>
          </a:p>
        </p:txBody>
      </p:sp>
      <p:sp>
        <p:nvSpPr>
          <p:cNvPr id="12" name="Rectangle 11"/>
          <p:cNvSpPr/>
          <p:nvPr/>
        </p:nvSpPr>
        <p:spPr>
          <a:xfrm>
            <a:off x="551384" y="3691504"/>
            <a:ext cx="5184576" cy="498853"/>
          </a:xfrm>
          <a:prstGeom prst="rect">
            <a:avLst/>
          </a:prstGeom>
          <a:solidFill>
            <a:schemeClr val="accent1">
              <a:lumMod val="60000"/>
              <a:lumOff val="40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82550" h="38100" prst="coolSlant"/>
            </a:sp3d>
          </a:bodyPr>
          <a:lstStyle/>
          <a:p>
            <a:pPr algn="ctr"/>
            <a:r>
              <a:rPr lang="en-CA" sz="2400" b="1" dirty="0">
                <a:ln w="1905">
                  <a:solidFill>
                    <a:srgbClr val="002060"/>
                  </a:solidFill>
                </a:ln>
                <a:solidFill>
                  <a:srgbClr val="0070C0"/>
                </a:solidFill>
                <a:effectLst>
                  <a:innerShdw blurRad="69850" dist="43180" dir="5400000">
                    <a:srgbClr val="000000">
                      <a:alpha val="65000"/>
                    </a:srgbClr>
                  </a:innerShdw>
                </a:effectLst>
                <a:latin typeface="Comic Sans MS" pitchFamily="66" charset="0"/>
              </a:rPr>
              <a:t>#6b Mosheh &amp; Joshua: </a:t>
            </a:r>
            <a:r>
              <a:rPr lang="en-CA" sz="2400" b="1" dirty="0" err="1">
                <a:ln w="1905">
                  <a:solidFill>
                    <a:srgbClr val="002060"/>
                  </a:solidFill>
                </a:ln>
                <a:solidFill>
                  <a:srgbClr val="0070C0"/>
                </a:solidFill>
                <a:effectLst>
                  <a:innerShdw blurRad="69850" dist="43180" dir="5400000">
                    <a:srgbClr val="000000">
                      <a:alpha val="65000"/>
                    </a:srgbClr>
                  </a:innerShdw>
                </a:effectLst>
                <a:latin typeface="Comic Sans MS" pitchFamily="66" charset="0"/>
              </a:rPr>
              <a:t>vs</a:t>
            </a:r>
            <a:r>
              <a:rPr lang="en-CA" sz="2400" b="1" dirty="0">
                <a:ln w="1905">
                  <a:solidFill>
                    <a:srgbClr val="002060"/>
                  </a:solidFill>
                </a:ln>
                <a:solidFill>
                  <a:srgbClr val="0070C0"/>
                </a:solidFill>
                <a:effectLst>
                  <a:innerShdw blurRad="69850" dist="43180" dir="5400000">
                    <a:srgbClr val="000000">
                      <a:alpha val="65000"/>
                    </a:srgbClr>
                  </a:innerShdw>
                </a:effectLst>
                <a:latin typeface="Comic Sans MS" pitchFamily="66" charset="0"/>
              </a:rPr>
              <a:t> 12-14</a:t>
            </a:r>
          </a:p>
        </p:txBody>
      </p:sp>
      <p:sp>
        <p:nvSpPr>
          <p:cNvPr id="13" name="Rectangle 12"/>
          <p:cNvSpPr/>
          <p:nvPr/>
        </p:nvSpPr>
        <p:spPr>
          <a:xfrm>
            <a:off x="839416" y="1417979"/>
            <a:ext cx="4896544" cy="498853"/>
          </a:xfrm>
          <a:prstGeom prst="rect">
            <a:avLst/>
          </a:prstGeom>
          <a:solidFill>
            <a:schemeClr val="accent1">
              <a:lumMod val="7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82550" h="38100" prst="coolSlant"/>
            </a:sp3d>
          </a:bodyPr>
          <a:lstStyle/>
          <a:p>
            <a:pPr algn="ctr"/>
            <a:r>
              <a:rPr lang="en-CA" sz="2400" b="1" dirty="0">
                <a:ln w="1905"/>
                <a:solidFill>
                  <a:schemeClr val="accent4">
                    <a:lumMod val="20000"/>
                    <a:lumOff val="80000"/>
                  </a:schemeClr>
                </a:solidFill>
                <a:effectLst>
                  <a:innerShdw blurRad="69850" dist="43180" dir="5400000">
                    <a:srgbClr val="000000">
                      <a:alpha val="65000"/>
                    </a:srgbClr>
                  </a:innerShdw>
                </a:effectLst>
                <a:latin typeface="Comic Sans MS" pitchFamily="66" charset="0"/>
              </a:rPr>
              <a:t>#6c Mosheh Alone: </a:t>
            </a:r>
            <a:r>
              <a:rPr lang="en-CA" sz="2400" b="1" dirty="0" err="1">
                <a:ln w="1905"/>
                <a:solidFill>
                  <a:schemeClr val="accent4">
                    <a:lumMod val="20000"/>
                    <a:lumOff val="80000"/>
                  </a:schemeClr>
                </a:solidFill>
                <a:effectLst>
                  <a:innerShdw blurRad="69850" dist="43180" dir="5400000">
                    <a:srgbClr val="000000">
                      <a:alpha val="65000"/>
                    </a:srgbClr>
                  </a:innerShdw>
                </a:effectLst>
                <a:latin typeface="Comic Sans MS" pitchFamily="66" charset="0"/>
              </a:rPr>
              <a:t>vs</a:t>
            </a:r>
            <a:r>
              <a:rPr lang="en-CA" sz="2400" b="1" dirty="0">
                <a:ln w="1905"/>
                <a:solidFill>
                  <a:schemeClr val="accent4">
                    <a:lumMod val="20000"/>
                    <a:lumOff val="80000"/>
                  </a:schemeClr>
                </a:solidFill>
                <a:effectLst>
                  <a:innerShdw blurRad="69850" dist="43180" dir="5400000">
                    <a:srgbClr val="000000">
                      <a:alpha val="65000"/>
                    </a:srgbClr>
                  </a:innerShdw>
                </a:effectLst>
                <a:latin typeface="Comic Sans MS" pitchFamily="66" charset="0"/>
              </a:rPr>
              <a:t> 15-18</a:t>
            </a:r>
          </a:p>
        </p:txBody>
      </p:sp>
    </p:spTree>
    <p:extLst>
      <p:ext uri="{BB962C8B-B14F-4D97-AF65-F5344CB8AC3E}">
        <p14:creationId xmlns:p14="http://schemas.microsoft.com/office/powerpoint/2010/main" val="1980215207"/>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barn(inVertical)">
                                      <p:cBhvr>
                                        <p:cTn id="7" dur="1250"/>
                                        <p:tgtEl>
                                          <p:spTgt spid="8">
                                            <p:txEl>
                                              <p:pRg st="1" end="1"/>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8">
                                            <p:txEl>
                                              <p:pRg st="2" end="2"/>
                                            </p:txEl>
                                          </p:spTgt>
                                        </p:tgtEl>
                                        <p:attrNameLst>
                                          <p:attrName>style.visibility</p:attrName>
                                        </p:attrNameLst>
                                      </p:cBhvr>
                                      <p:to>
                                        <p:strVal val="visible"/>
                                      </p:to>
                                    </p:set>
                                    <p:animEffect transition="in" filter="barn(inVertical)">
                                      <p:cBhvr>
                                        <p:cTn id="10" dur="1250"/>
                                        <p:tgtEl>
                                          <p:spTgt spid="8">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11">
                                            <p:txEl>
                                              <p:pRg st="0" end="0"/>
                                            </p:txEl>
                                          </p:spTgt>
                                        </p:tgtEl>
                                        <p:attrNameLst>
                                          <p:attrName>style.visibility</p:attrName>
                                        </p:attrNameLst>
                                      </p:cBhvr>
                                      <p:to>
                                        <p:strVal val="visible"/>
                                      </p:to>
                                    </p:set>
                                    <p:animEffect transition="in" filter="wipe(left)">
                                      <p:cBhvr>
                                        <p:cTn id="15" dur="1500"/>
                                        <p:tgtEl>
                                          <p:spTgt spid="11">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12">
                                            <p:txEl>
                                              <p:pRg st="0" end="0"/>
                                            </p:txEl>
                                          </p:spTgt>
                                        </p:tgtEl>
                                        <p:attrNameLst>
                                          <p:attrName>style.visibility</p:attrName>
                                        </p:attrNameLst>
                                      </p:cBhvr>
                                      <p:to>
                                        <p:strVal val="visible"/>
                                      </p:to>
                                    </p:set>
                                    <p:animEffect transition="in" filter="wipe(left)">
                                      <p:cBhvr>
                                        <p:cTn id="20" dur="1500"/>
                                        <p:tgtEl>
                                          <p:spTgt spid="12">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13">
                                            <p:txEl>
                                              <p:pRg st="0" end="0"/>
                                            </p:txEl>
                                          </p:spTgt>
                                        </p:tgtEl>
                                        <p:attrNameLst>
                                          <p:attrName>style.visibility</p:attrName>
                                        </p:attrNameLst>
                                      </p:cBhvr>
                                      <p:to>
                                        <p:strVal val="visible"/>
                                      </p:to>
                                    </p:set>
                                    <p:animEffect transition="in" filter="wipe(left)">
                                      <p:cBhvr>
                                        <p:cTn id="25" dur="15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bg>
      <p:bgPr>
        <a:blipFill>
          <a:blip r:embed="rId2">
            <a:extLst>
              <a:ext uri="{BEBA8EAE-BF5A-486C-A8C5-ECC9F3942E4B}">
                <a14:imgProps xmlns:a14="http://schemas.microsoft.com/office/drawing/2010/main">
                  <a14:imgLayer r:embed="rId3">
                    <a14:imgEffect>
                      <a14:artisticCrisscrossEtching/>
                    </a14:imgEffect>
                  </a14:imgLayer>
                </a14:imgProps>
              </a:ext>
            </a:extLst>
          </a:blip>
          <a:tile tx="0" ty="0" sx="100000" sy="100000" flip="none" algn="tl"/>
        </a:blipFill>
        <a:effectLst/>
      </p:bgPr>
    </p:bg>
    <p:spTree>
      <p:nvGrpSpPr>
        <p:cNvPr id="1" name=""/>
        <p:cNvGrpSpPr/>
        <p:nvPr/>
      </p:nvGrpSpPr>
      <p:grpSpPr>
        <a:xfrm>
          <a:off x="0" y="0"/>
          <a:ext cx="0" cy="0"/>
          <a:chOff x="0" y="0"/>
          <a:chExt cx="0" cy="0"/>
        </a:xfrm>
      </p:grpSpPr>
      <p:sp>
        <p:nvSpPr>
          <p:cNvPr id="20" name="Slide Number Placeholder 1"/>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85F3E72-97D8-4E0E-8DB2-A67F030E614A}" type="slidenum">
              <a:rPr lang="en-US" smtClean="0">
                <a:solidFill>
                  <a:schemeClr val="tx1"/>
                </a:solidFill>
              </a:rPr>
              <a:pPr/>
              <a:t>78</a:t>
            </a:fld>
            <a:endParaRPr lang="en-US" dirty="0">
              <a:solidFill>
                <a:schemeClr val="tx1"/>
              </a:solidFill>
            </a:endParaRPr>
          </a:p>
        </p:txBody>
      </p:sp>
      <p:pic>
        <p:nvPicPr>
          <p:cNvPr id="3" name="Picture 3" descr="C:\Users\Rae\Desktop\sapphire.jpg"/>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0" b="100000" l="0" r="100000"/>
                    </a14:imgEffect>
                  </a14:imgLayer>
                </a14:imgProps>
              </a:ext>
              <a:ext uri="{28A0092B-C50C-407E-A947-70E740481C1C}">
                <a14:useLocalDpi xmlns:a14="http://schemas.microsoft.com/office/drawing/2010/main"/>
              </a:ext>
            </a:extLst>
          </a:blip>
          <a:srcRect/>
          <a:stretch>
            <a:fillRect/>
          </a:stretch>
        </p:blipFill>
        <p:spPr bwMode="auto">
          <a:xfrm>
            <a:off x="4325201" y="2574779"/>
            <a:ext cx="7272808" cy="2143096"/>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Content Placeholder 5"/>
          <p:cNvSpPr>
            <a:spLocks noGrp="1"/>
          </p:cNvSpPr>
          <p:nvPr>
            <p:ph sz="half" idx="2"/>
          </p:nvPr>
        </p:nvSpPr>
        <p:spPr>
          <a:xfrm>
            <a:off x="4727848" y="1412776"/>
            <a:ext cx="7344816" cy="4807199"/>
          </a:xfrm>
          <a:ln>
            <a:noFill/>
          </a:ln>
        </p:spPr>
        <p:txBody>
          <a:bodyPr>
            <a:normAutofit fontScale="77500" lnSpcReduction="20000"/>
            <a:scene3d>
              <a:camera prst="orthographicFront"/>
              <a:lightRig rig="threePt" dir="t"/>
            </a:scene3d>
            <a:sp3d extrusionH="57150">
              <a:bevelT h="25400" prst="softRound"/>
            </a:sp3d>
          </a:bodyPr>
          <a:lstStyle/>
          <a:p>
            <a:pPr marL="0" indent="0">
              <a:buNone/>
            </a:pPr>
            <a:r>
              <a:rPr lang="en-US" sz="4000" b="1" dirty="0" err="1">
                <a:ln>
                  <a:solidFill>
                    <a:srgbClr val="002060"/>
                  </a:solidFill>
                </a:ln>
                <a:solidFill>
                  <a:srgbClr val="00B050"/>
                </a:solidFill>
              </a:rPr>
              <a:t>Exo</a:t>
            </a:r>
            <a:r>
              <a:rPr lang="en-US" sz="4000" b="1" dirty="0">
                <a:ln>
                  <a:solidFill>
                    <a:srgbClr val="002060"/>
                  </a:solidFill>
                </a:ln>
                <a:solidFill>
                  <a:srgbClr val="00B050"/>
                </a:solidFill>
              </a:rPr>
              <a:t> 24:9-11</a:t>
            </a:r>
          </a:p>
          <a:p>
            <a:pPr marL="514350" indent="-514350">
              <a:buAutoNum type="arabicPlain" startAt="9"/>
            </a:pPr>
            <a:r>
              <a:rPr lang="en-US" sz="3400" b="1" dirty="0">
                <a:solidFill>
                  <a:srgbClr val="00B050"/>
                </a:solidFill>
              </a:rPr>
              <a:t>Then </a:t>
            </a:r>
            <a:r>
              <a:rPr lang="en-US" sz="3400" b="1" dirty="0">
                <a:solidFill>
                  <a:srgbClr val="7030A0"/>
                </a:solidFill>
              </a:rPr>
              <a:t>went up Mosheh, </a:t>
            </a:r>
            <a:r>
              <a:rPr lang="en-US" sz="2600" b="1" dirty="0">
                <a:effectLst>
                  <a:glow rad="101600">
                    <a:srgbClr val="FFFF00"/>
                  </a:glow>
                </a:effectLst>
              </a:rPr>
              <a:t>[#6 Mt Sinai trip]</a:t>
            </a:r>
            <a:r>
              <a:rPr lang="en-US" sz="5100" b="1" dirty="0">
                <a:effectLst>
                  <a:glow rad="101600">
                    <a:srgbClr val="FFFF00"/>
                  </a:glow>
                </a:effectLst>
              </a:rPr>
              <a:t> </a:t>
            </a:r>
            <a:r>
              <a:rPr lang="en-US" sz="3400" b="1" dirty="0">
                <a:solidFill>
                  <a:srgbClr val="00B050"/>
                </a:solidFill>
              </a:rPr>
              <a:t>and Aharon, </a:t>
            </a:r>
            <a:r>
              <a:rPr lang="en-US" sz="3400" b="1" dirty="0" err="1">
                <a:solidFill>
                  <a:srgbClr val="00B050"/>
                </a:solidFill>
              </a:rPr>
              <a:t>Nadab</a:t>
            </a:r>
            <a:r>
              <a:rPr lang="en-US" sz="3400" b="1" dirty="0">
                <a:solidFill>
                  <a:srgbClr val="00B050"/>
                </a:solidFill>
              </a:rPr>
              <a:t>, and </a:t>
            </a:r>
            <a:r>
              <a:rPr lang="en-US" sz="3400" b="1" dirty="0" err="1">
                <a:solidFill>
                  <a:srgbClr val="00B050"/>
                </a:solidFill>
              </a:rPr>
              <a:t>Abihu</a:t>
            </a:r>
            <a:r>
              <a:rPr lang="en-US" sz="3400" b="1" dirty="0">
                <a:solidFill>
                  <a:srgbClr val="00B050"/>
                </a:solidFill>
              </a:rPr>
              <a:t>, and seventy of the elders of Israel </a:t>
            </a:r>
            <a:r>
              <a:rPr lang="en-US" sz="2900" b="1" dirty="0">
                <a:solidFill>
                  <a:schemeClr val="accent2">
                    <a:lumMod val="50000"/>
                  </a:schemeClr>
                </a:solidFill>
              </a:rPr>
              <a:t>[total: 74 right now + Joshua = 75]:</a:t>
            </a:r>
            <a:br>
              <a:rPr lang="en-US" sz="2600" b="1" dirty="0">
                <a:solidFill>
                  <a:schemeClr val="accent2">
                    <a:lumMod val="50000"/>
                  </a:schemeClr>
                </a:solidFill>
              </a:rPr>
            </a:br>
            <a:endParaRPr lang="en-US" sz="2600" b="1" dirty="0">
              <a:solidFill>
                <a:schemeClr val="accent2">
                  <a:lumMod val="50000"/>
                </a:schemeClr>
              </a:solidFill>
            </a:endParaRPr>
          </a:p>
          <a:p>
            <a:pPr marL="514350" indent="-514350">
              <a:buAutoNum type="arabicPlain" startAt="10"/>
            </a:pPr>
            <a:r>
              <a:rPr lang="en-US" b="1" dirty="0">
                <a:effectLst>
                  <a:glow rad="127000">
                    <a:schemeClr val="bg1"/>
                  </a:glow>
                </a:effectLst>
              </a:rPr>
              <a:t>And</a:t>
            </a:r>
            <a:r>
              <a:rPr lang="en-US" b="1" dirty="0">
                <a:solidFill>
                  <a:schemeClr val="bg1"/>
                </a:solidFill>
                <a:effectLst>
                  <a:glow rad="127000">
                    <a:schemeClr val="bg1"/>
                  </a:glow>
                </a:effectLst>
              </a:rPr>
              <a:t> </a:t>
            </a:r>
            <a:r>
              <a:rPr lang="en-US" b="1" dirty="0">
                <a:solidFill>
                  <a:schemeClr val="bg1"/>
                </a:solidFill>
              </a:rPr>
              <a:t>they saw the Elohim of Israel: and there </a:t>
            </a:r>
            <a:br>
              <a:rPr lang="en-US" b="1" dirty="0">
                <a:solidFill>
                  <a:schemeClr val="bg1"/>
                </a:solidFill>
              </a:rPr>
            </a:br>
            <a:r>
              <a:rPr lang="en-US" b="1" dirty="0">
                <a:solidFill>
                  <a:schemeClr val="bg1"/>
                </a:solidFill>
              </a:rPr>
              <a:t>was under his feet as it were a paved work of </a:t>
            </a:r>
            <a:br>
              <a:rPr lang="en-US" b="1" dirty="0">
                <a:solidFill>
                  <a:schemeClr val="bg1"/>
                </a:solidFill>
              </a:rPr>
            </a:br>
            <a:r>
              <a:rPr lang="en-US" b="1" dirty="0">
                <a:solidFill>
                  <a:schemeClr val="bg1"/>
                </a:solidFill>
              </a:rPr>
              <a:t>a sapphire stone, and as it were the body of </a:t>
            </a:r>
            <a:br>
              <a:rPr lang="en-US" b="1" dirty="0">
                <a:solidFill>
                  <a:schemeClr val="bg1"/>
                </a:solidFill>
              </a:rPr>
            </a:br>
            <a:r>
              <a:rPr lang="en-US" b="1" dirty="0">
                <a:solidFill>
                  <a:schemeClr val="bg1"/>
                </a:solidFill>
              </a:rPr>
              <a:t>                  heaven in his clearness.</a:t>
            </a:r>
            <a:br>
              <a:rPr lang="en-US" b="1" dirty="0">
                <a:solidFill>
                  <a:schemeClr val="bg1"/>
                </a:solidFill>
              </a:rPr>
            </a:br>
            <a:endParaRPr lang="en-US" b="1" dirty="0">
              <a:solidFill>
                <a:schemeClr val="bg1"/>
              </a:solidFill>
            </a:endParaRPr>
          </a:p>
          <a:p>
            <a:pPr marL="514350" indent="-514350">
              <a:buAutoNum type="arabicPlain" startAt="11"/>
            </a:pPr>
            <a:r>
              <a:rPr lang="en-US" sz="3100" b="1" dirty="0">
                <a:solidFill>
                  <a:srgbClr val="00B050"/>
                </a:solidFill>
              </a:rPr>
              <a:t>And upon the nobles of the children of Israel he laid not his hand: also they saw Elohim, and did eat and drink </a:t>
            </a:r>
            <a:r>
              <a:rPr lang="en-US" sz="2600" b="1" dirty="0">
                <a:solidFill>
                  <a:schemeClr val="accent2">
                    <a:lumMod val="50000"/>
                  </a:schemeClr>
                </a:solidFill>
              </a:rPr>
              <a:t>[this is the Covenant Confirming Meal – signifying nothing can be added, removed or changed from a Covenant that has been blood-ratified – upon penalty of death].</a:t>
            </a:r>
          </a:p>
          <a:p>
            <a:pPr marL="0" indent="0">
              <a:buNone/>
            </a:pPr>
            <a:endParaRPr lang="en-US" b="1" dirty="0">
              <a:solidFill>
                <a:srgbClr val="00B050"/>
              </a:solidFill>
            </a:endParaRPr>
          </a:p>
        </p:txBody>
      </p:sp>
      <p:sp>
        <p:nvSpPr>
          <p:cNvPr id="5" name="Subtitle 2"/>
          <p:cNvSpPr txBox="1">
            <a:spLocks/>
          </p:cNvSpPr>
          <p:nvPr/>
        </p:nvSpPr>
        <p:spPr>
          <a:xfrm>
            <a:off x="514792" y="188640"/>
            <a:ext cx="11228312" cy="1114912"/>
          </a:xfrm>
          <a:prstGeom prst="homePlate">
            <a:avLst>
              <a:gd name="adj" fmla="val 18681"/>
            </a:avLst>
          </a:prstGeom>
          <a:blipFill dpi="0" rotWithShape="1">
            <a:blip r:embed="rId6">
              <a:extLst>
                <a:ext uri="{28A0092B-C50C-407E-A947-70E740481C1C}">
                  <a14:useLocalDpi xmlns:a14="http://schemas.microsoft.com/office/drawing/2010/main"/>
                </a:ext>
              </a:extLst>
            </a:blip>
            <a:srcRect/>
            <a:stretch>
              <a:fillRect/>
            </a:stretch>
          </a:blipFill>
          <a:ln w="57150">
            <a:solidFill>
              <a:srgbClr val="FF00FF"/>
            </a:solidFill>
          </a:ln>
          <a:scene3d>
            <a:camera prst="orthographicFront"/>
            <a:lightRig rig="threePt" dir="t"/>
          </a:scene3d>
          <a:sp3d>
            <a:bevelT w="165100" prst="coolSlant"/>
          </a:sp3d>
        </p:spPr>
        <p:txBody>
          <a:bodyPr vert="horz" lIns="91440" tIns="45720" rIns="91440" bIns="45720" rtlCol="0" anchor="ctr">
            <a:noAutofit/>
            <a:sp3d extrusionH="57150">
              <a:bevelT w="38100" h="38100" prst="convex"/>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4200" b="1" spc="50" dirty="0">
                <a:ln w="12700" cmpd="sng">
                  <a:solidFill>
                    <a:schemeClr val="accent6">
                      <a:satMod val="120000"/>
                      <a:shade val="80000"/>
                    </a:schemeClr>
                  </a:solidFill>
                  <a:prstDash val="solid"/>
                </a:ln>
                <a:solidFill>
                  <a:srgbClr val="8F45C7"/>
                </a:solidFill>
                <a:effectLst>
                  <a:glow rad="101600">
                    <a:schemeClr val="accent4">
                      <a:lumMod val="20000"/>
                      <a:lumOff val="80000"/>
                      <a:alpha val="94000"/>
                    </a:schemeClr>
                  </a:glow>
                </a:effectLst>
              </a:rPr>
              <a:t>The Covenant Confirming Meal with 75 Men</a:t>
            </a:r>
          </a:p>
        </p:txBody>
      </p:sp>
      <p:sp>
        <p:nvSpPr>
          <p:cNvPr id="6" name="Content Placeholder 3"/>
          <p:cNvSpPr txBox="1">
            <a:spLocks/>
          </p:cNvSpPr>
          <p:nvPr/>
        </p:nvSpPr>
        <p:spPr>
          <a:xfrm>
            <a:off x="362488" y="4365104"/>
            <a:ext cx="3978192" cy="2160240"/>
          </a:xfrm>
          <a:prstGeom prst="rect">
            <a:avLst/>
          </a:prstGeom>
          <a:gradFill flip="none" rotWithShape="1">
            <a:gsLst>
              <a:gs pos="0">
                <a:srgbClr val="FFFF00"/>
              </a:gs>
              <a:gs pos="76000">
                <a:srgbClr val="7EB7D7"/>
              </a:gs>
              <a:gs pos="35000">
                <a:srgbClr val="FDE2E2"/>
              </a:gs>
              <a:gs pos="47000">
                <a:srgbClr val="FDE2E2">
                  <a:lumMod val="92000"/>
                </a:srgbClr>
              </a:gs>
              <a:gs pos="99000">
                <a:srgbClr val="00B0F0"/>
              </a:gs>
            </a:gsLst>
            <a:lin ang="2700000" scaled="1"/>
            <a:tileRect/>
          </a:gradFill>
          <a:ln w="60325" cmpd="tri">
            <a:solidFill>
              <a:srgbClr val="0070C0"/>
            </a:solidFill>
          </a:ln>
          <a:scene3d>
            <a:camera prst="orthographicFront"/>
            <a:lightRig rig="threePt" dir="t"/>
          </a:scene3d>
          <a:sp3d>
            <a:bevelT w="165100" prst="coolSlant"/>
          </a:sp3d>
        </p:spPr>
        <p:txBody>
          <a:bodyPr vert="horz" lIns="91440" tIns="45720" rIns="91440" bIns="45720" rtlCol="0">
            <a:noAutofit/>
            <a:sp3d extrusionH="57150">
              <a:bevelT w="82550" h="38100" prst="coolSlant"/>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b="1" dirty="0">
                <a:solidFill>
                  <a:srgbClr val="0070C0"/>
                </a:solidFill>
              </a:rPr>
              <a:t>Exodus 19-24:11 is very clear of exactly what the [~3000] “words” are in the </a:t>
            </a:r>
            <a:r>
              <a:rPr lang="en-US" b="1" dirty="0">
                <a:ln>
                  <a:solidFill>
                    <a:srgbClr val="0000FF"/>
                  </a:solidFill>
                </a:ln>
                <a:solidFill>
                  <a:srgbClr val="FF0000"/>
                </a:solidFill>
              </a:rPr>
              <a:t>Blood-ratified</a:t>
            </a:r>
            <a:r>
              <a:rPr lang="en-US" b="1" dirty="0">
                <a:solidFill>
                  <a:srgbClr val="0070C0"/>
                </a:solidFill>
              </a:rPr>
              <a:t> Book of the Covenant.</a:t>
            </a:r>
            <a:endParaRPr lang="en-US" b="1" dirty="0">
              <a:solidFill>
                <a:schemeClr val="accent2">
                  <a:lumMod val="75000"/>
                </a:schemeClr>
              </a:solidFill>
            </a:endParaRPr>
          </a:p>
        </p:txBody>
      </p:sp>
      <p:pic>
        <p:nvPicPr>
          <p:cNvPr id="7" name="Picture 2" descr="C:\Users\Rae\Desktop\covenant meal 75 elders.jpg"/>
          <p:cNvPicPr>
            <a:picLocks noChangeAspect="1" noChangeArrowheads="1"/>
          </p:cNvPicPr>
          <p:nvPr/>
        </p:nvPicPr>
        <p:blipFill>
          <a:blip r:embed="rId7">
            <a:extLst>
              <a:ext uri="{BEBA8EAE-BF5A-486C-A8C5-ECC9F3942E4B}">
                <a14:imgProps xmlns:a14="http://schemas.microsoft.com/office/drawing/2010/main">
                  <a14:imgLayer r:embed="rId8">
                    <a14:imgEffect>
                      <a14:saturation sat="66000"/>
                    </a14:imgEffect>
                  </a14:imgLayer>
                </a14:imgProps>
              </a:ext>
              <a:ext uri="{28A0092B-C50C-407E-A947-70E740481C1C}">
                <a14:useLocalDpi xmlns:a14="http://schemas.microsoft.com/office/drawing/2010/main"/>
              </a:ext>
            </a:extLst>
          </a:blip>
          <a:srcRect/>
          <a:stretch>
            <a:fillRect/>
          </a:stretch>
        </p:blipFill>
        <p:spPr bwMode="auto">
          <a:xfrm>
            <a:off x="480888" y="1633942"/>
            <a:ext cx="3810000" cy="2501900"/>
          </a:xfrm>
          <a:prstGeom prst="roundRect">
            <a:avLst>
              <a:gd name="adj" fmla="val 16667"/>
            </a:avLst>
          </a:prstGeom>
          <a:ln>
            <a:noFill/>
          </a:ln>
          <a:effectLst>
            <a:glow rad="228600">
              <a:srgbClr val="0000CC">
                <a:alpha val="99000"/>
              </a:srgbClr>
            </a:glow>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8" name="Rounded Rectangular Callout 7"/>
          <p:cNvSpPr/>
          <p:nvPr/>
        </p:nvSpPr>
        <p:spPr>
          <a:xfrm>
            <a:off x="4439816" y="6093295"/>
            <a:ext cx="7381608" cy="725166"/>
          </a:xfrm>
          <a:prstGeom prst="wedgeRoundRectCallout">
            <a:avLst>
              <a:gd name="adj1" fmla="val 4271"/>
              <a:gd name="adj2" fmla="val -102783"/>
              <a:gd name="adj3" fmla="val 16667"/>
            </a:avLst>
          </a:prstGeom>
          <a:solidFill>
            <a:schemeClr val="accent1">
              <a:lumMod val="40000"/>
              <a:lumOff val="60000"/>
            </a:schemeClr>
          </a:solidFill>
          <a:ln w="38100">
            <a:solidFill>
              <a:srgbClr val="0070C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82550" h="38100" prst="coolSlant"/>
            </a:sp3d>
          </a:bodyPr>
          <a:lstStyle/>
          <a:p>
            <a:pPr algn="ctr"/>
            <a:r>
              <a:rPr lang="en-CA" sz="3600" b="1" dirty="0">
                <a:solidFill>
                  <a:srgbClr val="7030A0"/>
                </a:solidFill>
              </a:rPr>
              <a:t>4</a:t>
            </a:r>
            <a:r>
              <a:rPr lang="en-CA" sz="3600" b="1" baseline="30000" dirty="0">
                <a:solidFill>
                  <a:srgbClr val="7030A0"/>
                </a:solidFill>
              </a:rPr>
              <a:t>th</a:t>
            </a:r>
            <a:r>
              <a:rPr lang="en-CA" sz="3600" b="1" dirty="0">
                <a:solidFill>
                  <a:srgbClr val="7030A0"/>
                </a:solidFill>
              </a:rPr>
              <a:t>  Portion – </a:t>
            </a:r>
            <a:r>
              <a:rPr lang="en-CA" sz="4400" b="1" dirty="0">
                <a:ln w="12700">
                  <a:solidFill>
                    <a:srgbClr val="0000CC"/>
                  </a:solidFill>
                </a:ln>
                <a:solidFill>
                  <a:srgbClr val="00FF99"/>
                </a:solidFill>
                <a:effectLst>
                  <a:glow rad="76200">
                    <a:srgbClr val="FFFF00"/>
                  </a:glow>
                </a:effectLst>
              </a:rPr>
              <a:t>Confirmation Meal</a:t>
            </a:r>
          </a:p>
        </p:txBody>
      </p:sp>
      <p:sp>
        <p:nvSpPr>
          <p:cNvPr id="2" name="Rectangle 1">
            <a:extLst>
              <a:ext uri="{FF2B5EF4-FFF2-40B4-BE49-F238E27FC236}">
                <a16:creationId xmlns:a16="http://schemas.microsoft.com/office/drawing/2014/main" id="{39FFDFFE-07C1-410C-96CD-124729A1E2DC}"/>
              </a:ext>
            </a:extLst>
          </p:cNvPr>
          <p:cNvSpPr/>
          <p:nvPr/>
        </p:nvSpPr>
        <p:spPr>
          <a:xfrm>
            <a:off x="4439816" y="-1911790"/>
            <a:ext cx="7019636" cy="1827530"/>
          </a:xfrm>
          <a:prstGeom prst="rect">
            <a:avLst/>
          </a:prstGeom>
          <a:solidFill>
            <a:srgbClr val="C2A1C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rgbClr val="008080"/>
                </a:solidFill>
                <a:latin typeface="Georgia" panose="02040502050405020303" pitchFamily="18" charset="0"/>
              </a:rPr>
              <a:t>Heb 9:16</a:t>
            </a:r>
            <a:r>
              <a:rPr lang="en-US" dirty="0">
                <a:solidFill>
                  <a:prstClr val="black"/>
                </a:solidFill>
                <a:latin typeface="Georgia" panose="02040502050405020303" pitchFamily="18" charset="0"/>
              </a:rPr>
              <a:t>  For where a covenant is, it is necessary for the death of the covenanted one to be established. </a:t>
            </a:r>
          </a:p>
          <a:p>
            <a:r>
              <a:rPr lang="en-US" dirty="0">
                <a:solidFill>
                  <a:srgbClr val="008080"/>
                </a:solidFill>
                <a:latin typeface="Georgia" panose="02040502050405020303" pitchFamily="18" charset="0"/>
              </a:rPr>
              <a:t>Heb 9:17</a:t>
            </a:r>
            <a:r>
              <a:rPr lang="en-US" dirty="0">
                <a:solidFill>
                  <a:prstClr val="black"/>
                </a:solidFill>
                <a:latin typeface="Georgia" panose="02040502050405020303" pitchFamily="18" charset="0"/>
              </a:rPr>
              <a:t>  For a covenant over those dead is firm, since it is never valid while the covenanted one is living. </a:t>
            </a:r>
          </a:p>
        </p:txBody>
      </p:sp>
    </p:spTree>
    <p:extLst>
      <p:ext uri="{BB962C8B-B14F-4D97-AF65-F5344CB8AC3E}">
        <p14:creationId xmlns:p14="http://schemas.microsoft.com/office/powerpoint/2010/main" val="502351321"/>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left)">
                                      <p:cBhvr>
                                        <p:cTn id="7" dur="125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wipe(left)">
                                      <p:cBhvr>
                                        <p:cTn id="12" dur="125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wipe(left)">
                                      <p:cBhvr>
                                        <p:cTn id="17" dur="125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checkerboard(across)">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8"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bg>
      <p:bgPr>
        <a:blipFill>
          <a:blip r:embed="rId3">
            <a:extLst>
              <a:ext uri="{BEBA8EAE-BF5A-486C-A8C5-ECC9F3942E4B}">
                <a14:imgProps xmlns:a14="http://schemas.microsoft.com/office/drawing/2010/main">
                  <a14:imgLayer r:embed="rId4">
                    <a14:imgEffect>
                      <a14:artisticCrisscrossEtching/>
                    </a14:imgEffect>
                  </a14:imgLayer>
                </a14:imgProps>
              </a:ext>
            </a:extLst>
          </a:blip>
          <a:tile tx="0" ty="0" sx="100000" sy="100000" flip="none" algn="tl"/>
        </a:blipFill>
        <a:effectLst/>
      </p:bgPr>
    </p:bg>
    <p:spTree>
      <p:nvGrpSpPr>
        <p:cNvPr id="1" name=""/>
        <p:cNvGrpSpPr/>
        <p:nvPr/>
      </p:nvGrpSpPr>
      <p:grpSpPr>
        <a:xfrm>
          <a:off x="0" y="0"/>
          <a:ext cx="0" cy="0"/>
          <a:chOff x="0" y="0"/>
          <a:chExt cx="0" cy="0"/>
        </a:xfrm>
      </p:grpSpPr>
      <p:sp>
        <p:nvSpPr>
          <p:cNvPr id="20" name="Slide Number Placeholder 1"/>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85F3E72-97D8-4E0E-8DB2-A67F030E614A}" type="slidenum">
              <a:rPr lang="en-US" smtClean="0">
                <a:solidFill>
                  <a:schemeClr val="tx1"/>
                </a:solidFill>
              </a:rPr>
              <a:pPr/>
              <a:t>79</a:t>
            </a:fld>
            <a:endParaRPr lang="en-US" dirty="0">
              <a:solidFill>
                <a:schemeClr val="tx1"/>
              </a:solidFill>
            </a:endParaRPr>
          </a:p>
        </p:txBody>
      </p:sp>
      <p:sp>
        <p:nvSpPr>
          <p:cNvPr id="3" name="Content Placeholder 1"/>
          <p:cNvSpPr>
            <a:spLocks noGrp="1"/>
          </p:cNvSpPr>
          <p:nvPr>
            <p:ph sz="half" idx="2"/>
          </p:nvPr>
        </p:nvSpPr>
        <p:spPr>
          <a:xfrm>
            <a:off x="70562" y="238770"/>
            <a:ext cx="12192000" cy="4392488"/>
          </a:xfrm>
        </p:spPr>
        <p:txBody>
          <a:bodyPr anchor="ctr">
            <a:noAutofit/>
            <a:scene3d>
              <a:camera prst="orthographicFront"/>
              <a:lightRig rig="threePt" dir="t"/>
            </a:scene3d>
            <a:sp3d extrusionH="57150">
              <a:bevelT w="82550" h="38100" prst="coolSlant"/>
            </a:sp3d>
          </a:bodyPr>
          <a:lstStyle/>
          <a:p>
            <a:pPr marL="0" indent="0">
              <a:buNone/>
            </a:pPr>
            <a:r>
              <a:rPr lang="en-CA" sz="3600" dirty="0">
                <a:ln w="19050">
                  <a:solidFill>
                    <a:srgbClr val="0000FF"/>
                  </a:solidFill>
                </a:ln>
                <a:effectLst>
                  <a:glow rad="127000">
                    <a:srgbClr val="FFFF00"/>
                  </a:glow>
                </a:effectLst>
              </a:rPr>
              <a:t>  </a:t>
            </a:r>
            <a:r>
              <a:rPr lang="en-CA" sz="3600" b="1" dirty="0">
                <a:ln w="19050">
                  <a:solidFill>
                    <a:srgbClr val="0000FF"/>
                  </a:solidFill>
                </a:ln>
                <a:effectLst>
                  <a:glow rad="127000">
                    <a:srgbClr val="FFFF00"/>
                  </a:glow>
                </a:effectLst>
              </a:rPr>
              <a:t>Remember the </a:t>
            </a:r>
            <a:r>
              <a:rPr lang="en-CA" sz="3600" b="1" dirty="0">
                <a:ln w="19050">
                  <a:solidFill>
                    <a:srgbClr val="0000FF"/>
                  </a:solidFill>
                </a:ln>
                <a:solidFill>
                  <a:srgbClr val="00FF99"/>
                </a:solidFill>
                <a:effectLst>
                  <a:glow rad="127000">
                    <a:srgbClr val="00FF99"/>
                  </a:glow>
                </a:effectLst>
              </a:rPr>
              <a:t>4</a:t>
            </a:r>
            <a:r>
              <a:rPr lang="en-CA" sz="3600" b="1" dirty="0">
                <a:ln w="19050">
                  <a:solidFill>
                    <a:srgbClr val="0000FF"/>
                  </a:solidFill>
                </a:ln>
                <a:effectLst>
                  <a:glow rad="127000">
                    <a:srgbClr val="00FF99"/>
                  </a:glow>
                </a:effectLst>
              </a:rPr>
              <a:t> components </a:t>
            </a:r>
            <a:r>
              <a:rPr lang="en-CA" sz="3600" b="1" dirty="0">
                <a:ln w="19050">
                  <a:solidFill>
                    <a:srgbClr val="0000FF"/>
                  </a:solidFill>
                </a:ln>
                <a:effectLst>
                  <a:glow rad="127000">
                    <a:srgbClr val="FFFF00"/>
                  </a:glow>
                </a:effectLst>
              </a:rPr>
              <a:t>that formulate an everlasting </a:t>
            </a:r>
            <a:br>
              <a:rPr lang="en-CA" sz="3600" b="1" dirty="0">
                <a:ln w="19050">
                  <a:solidFill>
                    <a:srgbClr val="0000FF"/>
                  </a:solidFill>
                </a:ln>
                <a:effectLst>
                  <a:glow rad="127000">
                    <a:srgbClr val="FFFF00"/>
                  </a:glow>
                </a:effectLst>
              </a:rPr>
            </a:br>
            <a:r>
              <a:rPr lang="en-CA" sz="3600" b="1" dirty="0">
                <a:ln w="19050">
                  <a:solidFill>
                    <a:srgbClr val="0000FF"/>
                  </a:solidFill>
                </a:ln>
                <a:effectLst>
                  <a:glow rad="127000">
                    <a:srgbClr val="FFFF00"/>
                  </a:glow>
                </a:effectLst>
              </a:rPr>
              <a:t>    covenant with </a:t>
            </a:r>
            <a:r>
              <a:rPr lang="en-CA" sz="3600" b="1" dirty="0">
                <a:ln w="19050">
                  <a:solidFill>
                    <a:srgbClr val="0000FF"/>
                  </a:solidFill>
                </a:ln>
                <a:solidFill>
                  <a:srgbClr val="0000FF"/>
                </a:solidFill>
                <a:effectLst>
                  <a:glow rad="127000">
                    <a:srgbClr val="FFFF00"/>
                  </a:glow>
                </a:effectLst>
              </a:rPr>
              <a:t>Yahuah</a:t>
            </a:r>
            <a:r>
              <a:rPr lang="en-CA" sz="3600" b="1" dirty="0">
                <a:ln w="19050">
                  <a:solidFill>
                    <a:srgbClr val="0000FF"/>
                  </a:solidFill>
                </a:ln>
                <a:effectLst>
                  <a:glow rad="127000">
                    <a:srgbClr val="FFFF00"/>
                  </a:glow>
                </a:effectLst>
              </a:rPr>
              <a:t> include: </a:t>
            </a:r>
            <a:r>
              <a:rPr lang="en-CA" sz="4000" b="1" dirty="0">
                <a:ln w="19050">
                  <a:solidFill>
                    <a:srgbClr val="0000FF"/>
                  </a:solidFill>
                </a:ln>
                <a:effectLst/>
              </a:rPr>
              <a:t> </a:t>
            </a:r>
          </a:p>
          <a:p>
            <a:pPr marL="0" indent="0">
              <a:buNone/>
            </a:pPr>
            <a:r>
              <a:rPr lang="en-CA" sz="4000" dirty="0">
                <a:ln w="19050">
                  <a:solidFill>
                    <a:srgbClr val="0000FF"/>
                  </a:solidFill>
                </a:ln>
                <a:effectLst>
                  <a:glow rad="127000">
                    <a:srgbClr val="FFFF00"/>
                  </a:glow>
                </a:effectLst>
              </a:rPr>
              <a:t>	1. – Proposal</a:t>
            </a:r>
            <a:br>
              <a:rPr lang="en-CA" sz="4000" dirty="0">
                <a:ln w="19050">
                  <a:solidFill>
                    <a:srgbClr val="0000FF"/>
                  </a:solidFill>
                </a:ln>
                <a:effectLst>
                  <a:glow rad="127000">
                    <a:srgbClr val="FFFF00"/>
                  </a:glow>
                </a:effectLst>
              </a:rPr>
            </a:br>
            <a:r>
              <a:rPr lang="en-CA" sz="4000" dirty="0">
                <a:ln w="19050">
                  <a:solidFill>
                    <a:srgbClr val="0000FF"/>
                  </a:solidFill>
                </a:ln>
                <a:effectLst>
                  <a:glow rad="127000">
                    <a:srgbClr val="FFFF00"/>
                  </a:glow>
                </a:effectLst>
              </a:rPr>
              <a:t>	2. – Acceptance</a:t>
            </a:r>
          </a:p>
          <a:p>
            <a:pPr marL="0" indent="0">
              <a:buNone/>
            </a:pPr>
            <a:r>
              <a:rPr lang="en-CA" sz="4000" dirty="0">
                <a:ln w="19050">
                  <a:solidFill>
                    <a:srgbClr val="0000FF"/>
                  </a:solidFill>
                </a:ln>
                <a:effectLst>
                  <a:glow rad="127000">
                    <a:srgbClr val="FFFF00"/>
                  </a:glow>
                </a:effectLst>
              </a:rPr>
              <a:t>	3. – </a:t>
            </a:r>
            <a:r>
              <a:rPr lang="en-CA" sz="4000" b="1" i="1" dirty="0">
                <a:ln w="19050">
                  <a:solidFill>
                    <a:srgbClr val="0000FF"/>
                  </a:solidFill>
                </a:ln>
                <a:solidFill>
                  <a:srgbClr val="FF0000"/>
                </a:solidFill>
                <a:effectLst>
                  <a:glow rad="127000">
                    <a:srgbClr val="FFFF00"/>
                  </a:glow>
                </a:effectLst>
              </a:rPr>
              <a:t>BLOOD RATIFICATION</a:t>
            </a:r>
          </a:p>
          <a:p>
            <a:pPr marL="0" indent="0">
              <a:buNone/>
            </a:pPr>
            <a:r>
              <a:rPr lang="en-CA" sz="4000" b="1" i="1" dirty="0">
                <a:ln w="19050">
                  <a:solidFill>
                    <a:srgbClr val="0000FF"/>
                  </a:solidFill>
                </a:ln>
                <a:solidFill>
                  <a:srgbClr val="FF0000"/>
                </a:solidFill>
                <a:effectLst>
                  <a:glow rad="127000">
                    <a:srgbClr val="FFFF00"/>
                  </a:glow>
                </a:effectLst>
              </a:rPr>
              <a:t>	</a:t>
            </a:r>
            <a:r>
              <a:rPr lang="en-CA" sz="4000" dirty="0">
                <a:ln w="19050">
                  <a:solidFill>
                    <a:srgbClr val="0000FF"/>
                  </a:solidFill>
                </a:ln>
                <a:effectLst>
                  <a:glow rad="127000">
                    <a:srgbClr val="FFFF00"/>
                  </a:glow>
                </a:effectLst>
              </a:rPr>
              <a:t>4. – Covenant Confirming Meal </a:t>
            </a:r>
          </a:p>
          <a:p>
            <a:pPr marL="0" indent="0" algn="ctr">
              <a:buNone/>
            </a:pPr>
            <a:r>
              <a:rPr lang="en-CA" sz="4000" b="1" u="sng" dirty="0">
                <a:ln w="9525">
                  <a:solidFill>
                    <a:srgbClr val="0000FF"/>
                  </a:solidFill>
                </a:ln>
                <a:solidFill>
                  <a:srgbClr val="FF0000"/>
                </a:solidFill>
                <a:effectLst>
                  <a:glow rad="127000">
                    <a:srgbClr val="00FF99"/>
                  </a:glow>
                </a:effectLst>
              </a:rPr>
              <a:t>These 4 items</a:t>
            </a:r>
            <a:r>
              <a:rPr lang="en-CA" sz="4000" b="1" dirty="0">
                <a:ln w="9525">
                  <a:solidFill>
                    <a:srgbClr val="0000FF"/>
                  </a:solidFill>
                </a:ln>
                <a:solidFill>
                  <a:srgbClr val="FF0000"/>
                </a:solidFill>
                <a:effectLst>
                  <a:glow rad="127000">
                    <a:srgbClr val="00FF99"/>
                  </a:glow>
                </a:effectLst>
              </a:rPr>
              <a:t> </a:t>
            </a:r>
            <a:r>
              <a:rPr lang="en-CA" sz="4000" dirty="0">
                <a:ln w="19050">
                  <a:solidFill>
                    <a:srgbClr val="0000FF"/>
                  </a:solidFill>
                </a:ln>
                <a:solidFill>
                  <a:srgbClr val="FF0000"/>
                </a:solidFill>
                <a:effectLst>
                  <a:glow rad="127000">
                    <a:srgbClr val="00FF99"/>
                  </a:glow>
                </a:effectLst>
              </a:rPr>
              <a:t>- </a:t>
            </a:r>
            <a:r>
              <a:rPr lang="en-CA" sz="4000" dirty="0">
                <a:ln w="19050">
                  <a:solidFill>
                    <a:srgbClr val="0000FF"/>
                  </a:solidFill>
                </a:ln>
                <a:effectLst>
                  <a:glow rad="127000">
                    <a:srgbClr val="00FF99"/>
                  </a:glow>
                </a:effectLst>
              </a:rPr>
              <a:t>ACCOMPLISHED AND DOCUMENTED! </a:t>
            </a:r>
          </a:p>
        </p:txBody>
      </p:sp>
      <p:pic>
        <p:nvPicPr>
          <p:cNvPr id="4" name="Picture 2" descr="F:\Art on Desktop - 1\death penalty mallet.jp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23392" y="4693239"/>
            <a:ext cx="2736304" cy="1899435"/>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Lst>
        </p:spPr>
      </p:pic>
      <p:sp>
        <p:nvSpPr>
          <p:cNvPr id="5" name="Rectangle 4"/>
          <p:cNvSpPr/>
          <p:nvPr/>
        </p:nvSpPr>
        <p:spPr>
          <a:xfrm>
            <a:off x="3431704" y="4581128"/>
            <a:ext cx="8505096" cy="2123658"/>
          </a:xfrm>
          <a:prstGeom prst="rect">
            <a:avLst/>
          </a:prstGeom>
          <a:noFill/>
        </p:spPr>
        <p:txBody>
          <a:bodyPr wrap="square" lIns="91440" tIns="45720" rIns="91440" bIns="45720">
            <a:spAutoFit/>
          </a:bodyPr>
          <a:lstStyle/>
          <a:p>
            <a:pPr algn="ctr"/>
            <a:r>
              <a:rPr lang="en-US" sz="4400" b="1" cap="none" spc="0" dirty="0">
                <a:ln w="1905"/>
                <a:solidFill>
                  <a:schemeClr val="accent2">
                    <a:lumMod val="50000"/>
                  </a:schemeClr>
                </a:solidFill>
                <a:effectLst>
                  <a:innerShdw blurRad="69850" dist="43180" dir="5400000">
                    <a:srgbClr val="000000">
                      <a:alpha val="65000"/>
                    </a:srgbClr>
                  </a:innerShdw>
                </a:effectLst>
              </a:rPr>
              <a:t>It was understood by both parties, </a:t>
            </a:r>
            <a:br>
              <a:rPr lang="en-US" sz="4400" b="1" cap="none" spc="0" dirty="0">
                <a:ln w="1905"/>
                <a:solidFill>
                  <a:schemeClr val="accent2">
                    <a:lumMod val="50000"/>
                  </a:schemeClr>
                </a:solidFill>
                <a:effectLst>
                  <a:innerShdw blurRad="69850" dist="43180" dir="5400000">
                    <a:srgbClr val="000000">
                      <a:alpha val="65000"/>
                    </a:srgbClr>
                  </a:innerShdw>
                </a:effectLst>
              </a:rPr>
            </a:br>
            <a:r>
              <a:rPr lang="en-US" sz="4400" b="1" cap="none" spc="0" dirty="0">
                <a:ln w="1905"/>
                <a:solidFill>
                  <a:schemeClr val="accent2">
                    <a:lumMod val="50000"/>
                  </a:schemeClr>
                </a:solidFill>
                <a:effectLst>
                  <a:innerShdw blurRad="69850" dist="43180" dir="5400000">
                    <a:srgbClr val="000000">
                      <a:alpha val="65000"/>
                    </a:srgbClr>
                  </a:innerShdw>
                </a:effectLst>
              </a:rPr>
              <a:t>that whoever broke the covenant </a:t>
            </a:r>
            <a:br>
              <a:rPr lang="en-US" sz="4400" b="1" cap="none" spc="0" dirty="0">
                <a:ln w="1905"/>
                <a:solidFill>
                  <a:schemeClr val="accent2">
                    <a:lumMod val="50000"/>
                  </a:schemeClr>
                </a:solidFill>
                <a:effectLst>
                  <a:innerShdw blurRad="69850" dist="43180" dir="5400000">
                    <a:srgbClr val="000000">
                      <a:alpha val="65000"/>
                    </a:srgbClr>
                  </a:innerShdw>
                </a:effectLst>
              </a:rPr>
            </a:br>
            <a:r>
              <a:rPr lang="en-US" sz="4400" b="1" dirty="0">
                <a:ln w="1905"/>
                <a:solidFill>
                  <a:schemeClr val="accent2">
                    <a:lumMod val="50000"/>
                  </a:schemeClr>
                </a:solidFill>
                <a:effectLst>
                  <a:innerShdw blurRad="69850" dist="43180" dir="5400000">
                    <a:srgbClr val="000000">
                      <a:alpha val="65000"/>
                    </a:srgbClr>
                  </a:innerShdw>
                </a:effectLst>
              </a:rPr>
              <a:t>knew there was a </a:t>
            </a:r>
            <a:r>
              <a:rPr lang="en-US" sz="4400" b="1" cap="none" spc="0" dirty="0">
                <a:ln w="1905"/>
                <a:solidFill>
                  <a:srgbClr val="C00000"/>
                </a:solidFill>
                <a:effectLst>
                  <a:innerShdw blurRad="69850" dist="43180" dir="5400000">
                    <a:srgbClr val="000000">
                      <a:alpha val="65000"/>
                    </a:srgbClr>
                  </a:innerShdw>
                </a:effectLst>
              </a:rPr>
              <a:t>death penalty.</a:t>
            </a:r>
          </a:p>
        </p:txBody>
      </p:sp>
      <p:pic>
        <p:nvPicPr>
          <p:cNvPr id="2" name="Picture 1"/>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803987" y="814602"/>
            <a:ext cx="5132813" cy="2480141"/>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6" name="Sun 5">
            <a:extLst>
              <a:ext uri="{FF2B5EF4-FFF2-40B4-BE49-F238E27FC236}">
                <a16:creationId xmlns:a16="http://schemas.microsoft.com/office/drawing/2014/main" id="{31BF84F3-2861-9513-6A02-BD67691CBAAB}"/>
              </a:ext>
            </a:extLst>
          </p:cNvPr>
          <p:cNvSpPr/>
          <p:nvPr/>
        </p:nvSpPr>
        <p:spPr>
          <a:xfrm>
            <a:off x="11626727" y="86272"/>
            <a:ext cx="508000" cy="473193"/>
          </a:xfrm>
          <a:prstGeom prst="sun">
            <a:avLst>
              <a:gd name="adj" fmla="val 27118"/>
            </a:avLst>
          </a:prstGeom>
          <a:solidFill>
            <a:schemeClr val="accent4">
              <a:lumMod val="60000"/>
              <a:lumOff val="40000"/>
            </a:schemeClr>
          </a:solidFill>
          <a:ln>
            <a:solidFill>
              <a:schemeClr val="accent2">
                <a:lumMod val="5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26155206"/>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checkerboard(across)">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checkerboard(across)">
                                      <p:cBhvr>
                                        <p:cTn id="12" dur="500"/>
                                        <p:tgtEl>
                                          <p:spTgt spid="3">
                                            <p:txEl>
                                              <p:pRg st="2" end="2"/>
                                            </p:txEl>
                                          </p:spTgt>
                                        </p:tgtEl>
                                      </p:cBhvr>
                                    </p:animEffect>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p:cTn id="16" dur="1000" fill="hold"/>
                                        <p:tgtEl>
                                          <p:spTgt spid="2"/>
                                        </p:tgtEl>
                                        <p:attrNameLst>
                                          <p:attrName>ppt_w</p:attrName>
                                        </p:attrNameLst>
                                      </p:cBhvr>
                                      <p:tavLst>
                                        <p:tav tm="0">
                                          <p:val>
                                            <p:fltVal val="0"/>
                                          </p:val>
                                        </p:tav>
                                        <p:tav tm="100000">
                                          <p:val>
                                            <p:strVal val="#ppt_w"/>
                                          </p:val>
                                        </p:tav>
                                      </p:tavLst>
                                    </p:anim>
                                    <p:anim calcmode="lin" valueType="num">
                                      <p:cBhvr>
                                        <p:cTn id="17" dur="1000" fill="hold"/>
                                        <p:tgtEl>
                                          <p:spTgt spid="2"/>
                                        </p:tgtEl>
                                        <p:attrNameLst>
                                          <p:attrName>ppt_h</p:attrName>
                                        </p:attrNameLst>
                                      </p:cBhvr>
                                      <p:tavLst>
                                        <p:tav tm="0">
                                          <p:val>
                                            <p:fltVal val="0"/>
                                          </p:val>
                                        </p:tav>
                                        <p:tav tm="100000">
                                          <p:val>
                                            <p:strVal val="#ppt_h"/>
                                          </p:val>
                                        </p:tav>
                                      </p:tavLst>
                                    </p:anim>
                                    <p:animEffect transition="in" filter="fade">
                                      <p:cBhvr>
                                        <p:cTn id="18" dur="1000"/>
                                        <p:tgtEl>
                                          <p:spTgt spid="2"/>
                                        </p:tgtEl>
                                      </p:cBhvr>
                                    </p:animEffect>
                                  </p:childTnLst>
                                </p:cTn>
                              </p:par>
                              <p:par>
                                <p:cTn id="19" presetID="5" presetClass="entr" presetSubtype="10" fill="hold" nodeType="withEffect">
                                  <p:stCondLst>
                                    <p:cond delay="100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checkerboard(across)">
                                      <p:cBhvr>
                                        <p:cTn id="21" dur="500"/>
                                        <p:tgtEl>
                                          <p:spTgt spid="3">
                                            <p:txEl>
                                              <p:pRg st="3" end="3"/>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fade">
                                      <p:cBhvr>
                                        <p:cTn id="26" dur="1000"/>
                                        <p:tgtEl>
                                          <p:spTgt spid="3">
                                            <p:txEl>
                                              <p:pRg st="4" end="4"/>
                                            </p:txEl>
                                          </p:spTgt>
                                        </p:tgtEl>
                                      </p:cBhvr>
                                    </p:animEffect>
                                    <p:anim calcmode="lin" valueType="num">
                                      <p:cBhvr>
                                        <p:cTn id="27"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1750"/>
                                        <p:tgtEl>
                                          <p:spTgt spid="5"/>
                                        </p:tgtEl>
                                      </p:cBhvr>
                                    </p:animEffect>
                                    <p:anim calcmode="lin" valueType="num">
                                      <p:cBhvr>
                                        <p:cTn id="34" dur="1750" fill="hold"/>
                                        <p:tgtEl>
                                          <p:spTgt spid="5"/>
                                        </p:tgtEl>
                                        <p:attrNameLst>
                                          <p:attrName>ppt_x</p:attrName>
                                        </p:attrNameLst>
                                      </p:cBhvr>
                                      <p:tavLst>
                                        <p:tav tm="0">
                                          <p:val>
                                            <p:strVal val="#ppt_x"/>
                                          </p:val>
                                        </p:tav>
                                        <p:tav tm="100000">
                                          <p:val>
                                            <p:strVal val="#ppt_x"/>
                                          </p:val>
                                        </p:tav>
                                      </p:tavLst>
                                    </p:anim>
                                    <p:anim calcmode="lin" valueType="num">
                                      <p:cBhvr>
                                        <p:cTn id="35" dur="1750" fill="hold"/>
                                        <p:tgtEl>
                                          <p:spTgt spid="5"/>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fade">
                                      <p:cBhvr>
                                        <p:cTn id="38" dur="1750"/>
                                        <p:tgtEl>
                                          <p:spTgt spid="4"/>
                                        </p:tgtEl>
                                      </p:cBhvr>
                                    </p:animEffect>
                                    <p:anim calcmode="lin" valueType="num">
                                      <p:cBhvr>
                                        <p:cTn id="39" dur="1750" fill="hold"/>
                                        <p:tgtEl>
                                          <p:spTgt spid="4"/>
                                        </p:tgtEl>
                                        <p:attrNameLst>
                                          <p:attrName>ppt_x</p:attrName>
                                        </p:attrNameLst>
                                      </p:cBhvr>
                                      <p:tavLst>
                                        <p:tav tm="0">
                                          <p:val>
                                            <p:strVal val="#ppt_x"/>
                                          </p:val>
                                        </p:tav>
                                        <p:tav tm="100000">
                                          <p:val>
                                            <p:strVal val="#ppt_x"/>
                                          </p:val>
                                        </p:tav>
                                      </p:tavLst>
                                    </p:anim>
                                    <p:anim calcmode="lin" valueType="num">
                                      <p:cBhvr>
                                        <p:cTn id="40" dur="17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0.xml><?xml version="1.0" encoding="utf-8"?>
<p:sld xmlns:a="http://schemas.openxmlformats.org/drawingml/2006/main" xmlns:r="http://schemas.openxmlformats.org/officeDocument/2006/relationships" xmlns:p="http://schemas.openxmlformats.org/presentationml/2006/main">
  <p:cSld>
    <p:bg>
      <p:bgPr>
        <a:blipFill>
          <a:blip r:embed="rId2">
            <a:extLst>
              <a:ext uri="{BEBA8EAE-BF5A-486C-A8C5-ECC9F3942E4B}">
                <a14:imgProps xmlns:a14="http://schemas.microsoft.com/office/drawing/2010/main">
                  <a14:imgLayer r:embed="rId3">
                    <a14:imgEffect>
                      <a14:artisticCrisscrossEtching/>
                    </a14:imgEffect>
                  </a14:imgLayer>
                </a14:imgProps>
              </a:ext>
            </a:extLst>
          </a:blip>
          <a:tile tx="0" ty="0" sx="100000" sy="100000" flip="none" algn="tl"/>
        </a:blipFill>
        <a:effectLst/>
      </p:bgPr>
    </p:bg>
    <p:spTree>
      <p:nvGrpSpPr>
        <p:cNvPr id="1" name=""/>
        <p:cNvGrpSpPr/>
        <p:nvPr/>
      </p:nvGrpSpPr>
      <p:grpSpPr>
        <a:xfrm>
          <a:off x="0" y="0"/>
          <a:ext cx="0" cy="0"/>
          <a:chOff x="0" y="0"/>
          <a:chExt cx="0" cy="0"/>
        </a:xfrm>
      </p:grpSpPr>
      <p:sp>
        <p:nvSpPr>
          <p:cNvPr id="20" name="Slide Number Placeholder 1"/>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85F3E72-97D8-4E0E-8DB2-A67F030E614A}" type="slidenum">
              <a:rPr lang="en-US" smtClean="0">
                <a:solidFill>
                  <a:schemeClr val="tx1"/>
                </a:solidFill>
              </a:rPr>
              <a:pPr/>
              <a:t>80</a:t>
            </a:fld>
            <a:endParaRPr lang="en-US" dirty="0">
              <a:solidFill>
                <a:schemeClr val="tx1"/>
              </a:solidFill>
            </a:endParaRPr>
          </a:p>
        </p:txBody>
      </p:sp>
      <p:sp>
        <p:nvSpPr>
          <p:cNvPr id="9" name="Content Placeholder 1"/>
          <p:cNvSpPr>
            <a:spLocks noGrp="1"/>
          </p:cNvSpPr>
          <p:nvPr>
            <p:ph sz="half" idx="2"/>
          </p:nvPr>
        </p:nvSpPr>
        <p:spPr>
          <a:xfrm>
            <a:off x="479376" y="2348880"/>
            <a:ext cx="11233248" cy="4392488"/>
          </a:xfrm>
        </p:spPr>
        <p:txBody>
          <a:bodyPr anchor="t">
            <a:noAutofit/>
            <a:scene3d>
              <a:camera prst="orthographicFront"/>
              <a:lightRig rig="threePt" dir="t"/>
            </a:scene3d>
            <a:sp3d extrusionH="57150">
              <a:bevelT w="82550" h="38100" prst="coolSlant"/>
            </a:sp3d>
          </a:bodyPr>
          <a:lstStyle/>
          <a:p>
            <a:pPr marL="0" indent="0">
              <a:buNone/>
            </a:pPr>
            <a:r>
              <a:rPr lang="en-CA" dirty="0">
                <a:ln w="19050">
                  <a:solidFill>
                    <a:srgbClr val="0000FF"/>
                  </a:solidFill>
                </a:ln>
                <a:effectLst/>
              </a:rPr>
              <a:t>Was this concept just - </a:t>
            </a:r>
            <a:r>
              <a:rPr lang="en-CA" dirty="0">
                <a:ln w="19050">
                  <a:solidFill>
                    <a:srgbClr val="0000FF"/>
                  </a:solidFill>
                </a:ln>
                <a:effectLst>
                  <a:glow rad="88900">
                    <a:srgbClr val="00FF99"/>
                  </a:glow>
                </a:effectLst>
              </a:rPr>
              <a:t>“simply an understanding?”</a:t>
            </a:r>
          </a:p>
          <a:p>
            <a:pPr marL="0" indent="0">
              <a:buNone/>
            </a:pPr>
            <a:r>
              <a:rPr lang="en-CA" b="1" dirty="0">
                <a:ln w="19050">
                  <a:solidFill>
                    <a:srgbClr val="002060"/>
                  </a:solidFill>
                </a:ln>
                <a:solidFill>
                  <a:srgbClr val="0070C0"/>
                </a:solidFill>
              </a:rPr>
              <a:t>Yahuah</a:t>
            </a:r>
            <a:r>
              <a:rPr lang="en-CA" dirty="0">
                <a:ln w="19050">
                  <a:noFill/>
                </a:ln>
              </a:rPr>
              <a:t> provided a “treaty of authority” which was recognized by the people of that time as authoritative. </a:t>
            </a:r>
          </a:p>
          <a:p>
            <a:pPr marL="0" indent="0">
              <a:buNone/>
            </a:pPr>
            <a:r>
              <a:rPr lang="en-CA" dirty="0">
                <a:ln w="19050">
                  <a:noFill/>
                </a:ln>
                <a:solidFill>
                  <a:srgbClr val="FF0000"/>
                </a:solidFill>
              </a:rPr>
              <a:t>It</a:t>
            </a:r>
            <a:r>
              <a:rPr lang="en-CA" dirty="0">
                <a:ln w="19050">
                  <a:noFill/>
                </a:ln>
                <a:solidFill>
                  <a:srgbClr val="FF0000"/>
                </a:solidFill>
                <a:effectLst/>
              </a:rPr>
              <a:t> was </a:t>
            </a:r>
            <a:r>
              <a:rPr lang="en-CA" b="1" u="sng" dirty="0">
                <a:ln w="19050">
                  <a:noFill/>
                </a:ln>
                <a:solidFill>
                  <a:srgbClr val="FF0000"/>
                </a:solidFill>
                <a:effectLst/>
              </a:rPr>
              <a:t>also the acce</a:t>
            </a:r>
            <a:r>
              <a:rPr lang="en-CA" b="1" dirty="0">
                <a:ln w="19050">
                  <a:noFill/>
                </a:ln>
                <a:solidFill>
                  <a:srgbClr val="FF0000"/>
                </a:solidFill>
                <a:effectLst/>
              </a:rPr>
              <a:t>p</a:t>
            </a:r>
            <a:r>
              <a:rPr lang="en-CA" b="1" u="sng" dirty="0">
                <a:ln w="19050">
                  <a:noFill/>
                </a:ln>
                <a:solidFill>
                  <a:srgbClr val="FF0000"/>
                </a:solidFill>
                <a:effectLst/>
              </a:rPr>
              <a:t>ted authorit</a:t>
            </a:r>
            <a:r>
              <a:rPr lang="en-CA" b="1" dirty="0">
                <a:ln w="19050">
                  <a:noFill/>
                </a:ln>
                <a:solidFill>
                  <a:srgbClr val="FF0000"/>
                </a:solidFill>
                <a:effectLst/>
              </a:rPr>
              <a:t>y</a:t>
            </a:r>
            <a:r>
              <a:rPr lang="en-CA" dirty="0">
                <a:ln w="19050">
                  <a:noFill/>
                </a:ln>
                <a:solidFill>
                  <a:srgbClr val="FF0000"/>
                </a:solidFill>
                <a:effectLst/>
              </a:rPr>
              <a:t> of the current Ancient Suzerain Treaty. </a:t>
            </a:r>
          </a:p>
          <a:p>
            <a:pPr marL="0" indent="0">
              <a:buNone/>
            </a:pPr>
            <a:r>
              <a:rPr lang="en-CA" dirty="0">
                <a:ln w="19050">
                  <a:noFill/>
                </a:ln>
                <a:effectLst/>
              </a:rPr>
              <a:t>Abraham was told to sacrifice and divide some of the carcasses of the sacrifices.  Later, </a:t>
            </a:r>
            <a:r>
              <a:rPr lang="en-CA" b="1" dirty="0">
                <a:ln w="19050">
                  <a:solidFill>
                    <a:srgbClr val="002060"/>
                  </a:solidFill>
                </a:ln>
                <a:solidFill>
                  <a:srgbClr val="0070C0"/>
                </a:solidFill>
              </a:rPr>
              <a:t>Yahuah</a:t>
            </a:r>
            <a:r>
              <a:rPr lang="en-CA" dirty="0">
                <a:ln w="19050">
                  <a:noFill/>
                </a:ln>
                <a:effectLst/>
              </a:rPr>
              <a:t> passed between those very sacrifices in the </a:t>
            </a:r>
            <a:br>
              <a:rPr lang="en-CA" dirty="0">
                <a:ln w="19050">
                  <a:noFill/>
                </a:ln>
                <a:effectLst/>
              </a:rPr>
            </a:br>
            <a:r>
              <a:rPr lang="en-CA" dirty="0">
                <a:ln w="19050">
                  <a:noFill/>
                </a:ln>
                <a:effectLst/>
              </a:rPr>
              <a:t>Night </a:t>
            </a:r>
            <a:r>
              <a:rPr lang="en-CA" dirty="0">
                <a:ln w="19050">
                  <a:noFill/>
                </a:ln>
              </a:rPr>
              <a:t>S</a:t>
            </a:r>
            <a:r>
              <a:rPr lang="en-CA" dirty="0">
                <a:ln w="19050">
                  <a:noFill/>
                </a:ln>
                <a:effectLst/>
              </a:rPr>
              <a:t>eason </a:t>
            </a:r>
            <a:r>
              <a:rPr lang="en-CA" b="1" dirty="0">
                <a:ln w="19050">
                  <a:noFill/>
                </a:ln>
                <a:solidFill>
                  <a:srgbClr val="7F4141"/>
                </a:solidFill>
                <a:effectLst/>
              </a:rPr>
              <a:t>(layil) </a:t>
            </a:r>
            <a:r>
              <a:rPr lang="en-CA" dirty="0">
                <a:ln w="19050">
                  <a:noFill/>
                </a:ln>
                <a:effectLst/>
              </a:rPr>
              <a:t>as a </a:t>
            </a:r>
            <a:r>
              <a:rPr lang="en-CA" b="1" dirty="0">
                <a:ln w="19050">
                  <a:noFill/>
                </a:ln>
                <a:effectLst>
                  <a:outerShdw blurRad="50800" dist="38100" dir="16200000" rotWithShape="0">
                    <a:srgbClr val="0000FF">
                      <a:alpha val="99000"/>
                    </a:srgbClr>
                  </a:outerShdw>
                </a:effectLst>
              </a:rPr>
              <a:t>smoking furnace </a:t>
            </a:r>
            <a:r>
              <a:rPr lang="en-CA" dirty="0">
                <a:ln w="19050">
                  <a:noFill/>
                </a:ln>
                <a:effectLst/>
              </a:rPr>
              <a:t>and </a:t>
            </a:r>
            <a:r>
              <a:rPr lang="en-CA" b="1" dirty="0">
                <a:ln w="19050">
                  <a:noFill/>
                </a:ln>
                <a:effectLst>
                  <a:outerShdw blurRad="50800" dist="38100" dir="16200000" rotWithShape="0">
                    <a:srgbClr val="0000FF"/>
                  </a:outerShdw>
                </a:effectLst>
              </a:rPr>
              <a:t>burning lamp </a:t>
            </a:r>
            <a:r>
              <a:rPr lang="en-CA" dirty="0">
                <a:ln w="19050">
                  <a:noFill/>
                </a:ln>
                <a:effectLst/>
              </a:rPr>
              <a:t>(</a:t>
            </a:r>
            <a:r>
              <a:rPr lang="en-CA" dirty="0">
                <a:ln w="19050">
                  <a:noFill/>
                </a:ln>
                <a:solidFill>
                  <a:srgbClr val="00B050"/>
                </a:solidFill>
                <a:effectLst/>
              </a:rPr>
              <a:t>Gen 15:17</a:t>
            </a:r>
            <a:r>
              <a:rPr lang="en-CA" dirty="0">
                <a:ln w="19050">
                  <a:noFill/>
                </a:ln>
                <a:solidFill>
                  <a:sysClr val="windowText" lastClr="000000"/>
                </a:solidFill>
                <a:effectLst/>
              </a:rPr>
              <a:t>).</a:t>
            </a:r>
            <a:endParaRPr lang="en-CA" dirty="0">
              <a:ln w="19050">
                <a:noFill/>
              </a:ln>
              <a:solidFill>
                <a:srgbClr val="00B050"/>
              </a:solidFill>
              <a:effectLst/>
            </a:endParaRPr>
          </a:p>
          <a:p>
            <a:pPr marL="0" indent="0">
              <a:buNone/>
            </a:pPr>
            <a:r>
              <a:rPr lang="en-CA" dirty="0">
                <a:ln w="19050">
                  <a:noFill/>
                </a:ln>
                <a:solidFill>
                  <a:srgbClr val="9933FF"/>
                </a:solidFill>
                <a:effectLst/>
              </a:rPr>
              <a:t>The  </a:t>
            </a:r>
            <a:r>
              <a:rPr lang="en-CA" dirty="0">
                <a:ln w="19050">
                  <a:noFill/>
                </a:ln>
                <a:effectLst/>
              </a:rPr>
              <a:t>death sentence  (</a:t>
            </a:r>
            <a:r>
              <a:rPr lang="en-CA" b="1" dirty="0">
                <a:ln w="19050">
                  <a:noFill/>
                </a:ln>
                <a:solidFill>
                  <a:srgbClr val="FF0000"/>
                </a:solidFill>
                <a:effectLst/>
              </a:rPr>
              <a:t>blood shed</a:t>
            </a:r>
            <a:r>
              <a:rPr lang="en-CA" dirty="0">
                <a:ln w="19050">
                  <a:noFill/>
                </a:ln>
                <a:effectLst/>
              </a:rPr>
              <a:t>) </a:t>
            </a:r>
            <a:r>
              <a:rPr lang="en-CA" dirty="0">
                <a:ln w="19050">
                  <a:noFill/>
                </a:ln>
                <a:solidFill>
                  <a:srgbClr val="9933FF"/>
                </a:solidFill>
                <a:effectLst/>
              </a:rPr>
              <a:t>of those </a:t>
            </a:r>
            <a:r>
              <a:rPr lang="en-CA" u="sng" dirty="0">
                <a:ln w="19050">
                  <a:noFill/>
                </a:ln>
                <a:solidFill>
                  <a:srgbClr val="9933FF"/>
                </a:solidFill>
                <a:effectLst/>
              </a:rPr>
              <a:t>ori</a:t>
            </a:r>
            <a:r>
              <a:rPr lang="en-CA" dirty="0">
                <a:ln w="19050">
                  <a:noFill/>
                </a:ln>
                <a:solidFill>
                  <a:srgbClr val="9933FF"/>
                </a:solidFill>
                <a:effectLst/>
              </a:rPr>
              <a:t>g</a:t>
            </a:r>
            <a:r>
              <a:rPr lang="en-CA" u="sng" dirty="0">
                <a:ln w="19050">
                  <a:noFill/>
                </a:ln>
                <a:solidFill>
                  <a:srgbClr val="9933FF"/>
                </a:solidFill>
                <a:effectLst/>
              </a:rPr>
              <a:t>inal sacrifices b</a:t>
            </a:r>
            <a:r>
              <a:rPr lang="en-CA" dirty="0">
                <a:ln w="19050">
                  <a:noFill/>
                </a:ln>
                <a:solidFill>
                  <a:srgbClr val="9933FF"/>
                </a:solidFill>
                <a:effectLst/>
              </a:rPr>
              <a:t>y </a:t>
            </a:r>
            <a:r>
              <a:rPr lang="en-CA" u="sng" dirty="0">
                <a:ln w="19050">
                  <a:noFill/>
                </a:ln>
                <a:solidFill>
                  <a:srgbClr val="9933FF"/>
                </a:solidFill>
                <a:effectLst/>
              </a:rPr>
              <a:t>Abraham</a:t>
            </a:r>
            <a:r>
              <a:rPr lang="en-CA" dirty="0">
                <a:ln w="19050">
                  <a:noFill/>
                </a:ln>
                <a:solidFill>
                  <a:srgbClr val="9933FF"/>
                </a:solidFill>
                <a:effectLst/>
              </a:rPr>
              <a:t> </a:t>
            </a:r>
            <a:r>
              <a:rPr lang="en-CA" dirty="0">
                <a:ln w="19050">
                  <a:noFill/>
                </a:ln>
                <a:solidFill>
                  <a:srgbClr val="00B050"/>
                </a:solidFill>
                <a:effectLst/>
              </a:rPr>
              <a:t>(Gen 15) </a:t>
            </a:r>
            <a:r>
              <a:rPr lang="en-CA" dirty="0">
                <a:ln w="19050">
                  <a:noFill/>
                </a:ln>
                <a:solidFill>
                  <a:srgbClr val="9933FF"/>
                </a:solidFill>
                <a:effectLst/>
              </a:rPr>
              <a:t>signalled for all, the inevitable </a:t>
            </a:r>
            <a:r>
              <a:rPr lang="en-CA" u="sng" dirty="0">
                <a:ln w="19050">
                  <a:noFill/>
                </a:ln>
                <a:effectLst/>
              </a:rPr>
              <a:t>death sentence</a:t>
            </a:r>
            <a:r>
              <a:rPr lang="en-CA" dirty="0">
                <a:ln w="19050">
                  <a:noFill/>
                </a:ln>
                <a:effectLst/>
              </a:rPr>
              <a:t> p</a:t>
            </a:r>
            <a:r>
              <a:rPr lang="en-CA" u="sng" dirty="0">
                <a:ln w="19050">
                  <a:noFill/>
                </a:ln>
                <a:effectLst/>
              </a:rPr>
              <a:t>enalt</a:t>
            </a:r>
            <a:r>
              <a:rPr lang="en-CA" dirty="0">
                <a:ln w="19050">
                  <a:noFill/>
                </a:ln>
                <a:effectLst/>
              </a:rPr>
              <a:t>y (</a:t>
            </a:r>
            <a:r>
              <a:rPr lang="en-CA" b="1" dirty="0">
                <a:ln w="19050">
                  <a:noFill/>
                </a:ln>
                <a:solidFill>
                  <a:srgbClr val="FF0000"/>
                </a:solidFill>
                <a:effectLst/>
              </a:rPr>
              <a:t>blood shed</a:t>
            </a:r>
            <a:r>
              <a:rPr lang="en-CA" dirty="0">
                <a:ln w="19050">
                  <a:noFill/>
                </a:ln>
                <a:effectLst/>
              </a:rPr>
              <a:t>) </a:t>
            </a:r>
            <a:r>
              <a:rPr lang="en-CA" dirty="0">
                <a:ln w="19050">
                  <a:noFill/>
                </a:ln>
                <a:solidFill>
                  <a:srgbClr val="9933FF"/>
                </a:solidFill>
                <a:effectLst/>
              </a:rPr>
              <a:t>for those who broke the Covenant. </a:t>
            </a:r>
          </a:p>
        </p:txBody>
      </p:sp>
      <p:pic>
        <p:nvPicPr>
          <p:cNvPr id="10" name="Picture 2" descr="F:\Art on Desktop - 1\death penalty mallet.jp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864017" y="251067"/>
            <a:ext cx="2736304" cy="1899435"/>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Lst>
        </p:spPr>
      </p:pic>
      <p:sp>
        <p:nvSpPr>
          <p:cNvPr id="12" name="Rounded Rectangle 11"/>
          <p:cNvSpPr/>
          <p:nvPr/>
        </p:nvSpPr>
        <p:spPr>
          <a:xfrm>
            <a:off x="1170581" y="5569990"/>
            <a:ext cx="2376264" cy="410344"/>
          </a:xfrm>
          <a:prstGeom prst="roundRect">
            <a:avLst/>
          </a:prstGeom>
          <a:noFill/>
          <a:ln w="57150">
            <a:solidFill>
              <a:srgbClr val="FF00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Subtitle 2"/>
          <p:cNvSpPr txBox="1">
            <a:spLocks/>
          </p:cNvSpPr>
          <p:nvPr/>
        </p:nvSpPr>
        <p:spPr>
          <a:xfrm>
            <a:off x="3816344" y="643328"/>
            <a:ext cx="7772465" cy="1114912"/>
          </a:xfrm>
          <a:prstGeom prst="homePlate">
            <a:avLst>
              <a:gd name="adj" fmla="val 18681"/>
            </a:avLst>
          </a:prstGeom>
          <a:blipFill dpi="0" rotWithShape="1">
            <a:blip r:embed="rId5">
              <a:extLst>
                <a:ext uri="{28A0092B-C50C-407E-A947-70E740481C1C}">
                  <a14:useLocalDpi xmlns:a14="http://schemas.microsoft.com/office/drawing/2010/main"/>
                </a:ext>
              </a:extLst>
            </a:blip>
            <a:srcRect/>
            <a:stretch>
              <a:fillRect/>
            </a:stretch>
          </a:blipFill>
          <a:ln w="57150">
            <a:solidFill>
              <a:srgbClr val="FF00FF"/>
            </a:solidFill>
          </a:ln>
          <a:scene3d>
            <a:camera prst="orthographicFront"/>
            <a:lightRig rig="threePt" dir="t"/>
          </a:scene3d>
          <a:sp3d>
            <a:bevelT w="165100" prst="coolSlant"/>
          </a:sp3d>
        </p:spPr>
        <p:txBody>
          <a:bodyPr vert="horz" lIns="91440" tIns="45720" rIns="91440" bIns="45720" rtlCol="0" anchor="ctr">
            <a:noAutofit/>
            <a:sp3d extrusionH="57150">
              <a:bevelT w="38100" h="38100" prst="convex"/>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6000" b="1" spc="50" dirty="0">
                <a:ln w="12700" cmpd="sng">
                  <a:solidFill>
                    <a:schemeClr val="accent6">
                      <a:satMod val="120000"/>
                      <a:shade val="80000"/>
                    </a:schemeClr>
                  </a:solidFill>
                  <a:prstDash val="solid"/>
                </a:ln>
                <a:solidFill>
                  <a:srgbClr val="8F45C7"/>
                </a:solidFill>
                <a:effectLst>
                  <a:glow rad="101600">
                    <a:schemeClr val="accent4">
                      <a:lumMod val="20000"/>
                      <a:lumOff val="80000"/>
                      <a:alpha val="94000"/>
                    </a:schemeClr>
                  </a:glow>
                </a:effectLst>
              </a:rPr>
              <a:t>A Penalty of Death?!</a:t>
            </a:r>
          </a:p>
        </p:txBody>
      </p:sp>
      <p:sp>
        <p:nvSpPr>
          <p:cNvPr id="2" name="Sun 1">
            <a:extLst>
              <a:ext uri="{FF2B5EF4-FFF2-40B4-BE49-F238E27FC236}">
                <a16:creationId xmlns:a16="http://schemas.microsoft.com/office/drawing/2014/main" id="{27214F09-2930-4FE4-9FBB-07E138FF2834}"/>
              </a:ext>
            </a:extLst>
          </p:cNvPr>
          <p:cNvSpPr/>
          <p:nvPr/>
        </p:nvSpPr>
        <p:spPr>
          <a:xfrm>
            <a:off x="11626727" y="86272"/>
            <a:ext cx="508000" cy="473193"/>
          </a:xfrm>
          <a:prstGeom prst="sun">
            <a:avLst>
              <a:gd name="adj" fmla="val 27118"/>
            </a:avLst>
          </a:prstGeom>
          <a:solidFill>
            <a:schemeClr val="accent4">
              <a:lumMod val="60000"/>
              <a:lumOff val="40000"/>
            </a:schemeClr>
          </a:solidFill>
          <a:ln>
            <a:solidFill>
              <a:schemeClr val="accent2">
                <a:lumMod val="5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1920711"/>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xEl>
                                              <p:pRg st="3" end="3"/>
                                            </p:txEl>
                                          </p:spTgt>
                                        </p:tgtEl>
                                        <p:attrNameLst>
                                          <p:attrName>style.visibility</p:attrName>
                                        </p:attrNameLst>
                                      </p:cBhvr>
                                      <p:to>
                                        <p:strVal val="visible"/>
                                      </p:to>
                                    </p:set>
                                    <p:animEffect transition="in" filter="fade">
                                      <p:cBhvr>
                                        <p:cTn id="7" dur="1000"/>
                                        <p:tgtEl>
                                          <p:spTgt spid="9">
                                            <p:txEl>
                                              <p:pRg st="3" end="3"/>
                                            </p:txEl>
                                          </p:spTgt>
                                        </p:tgtEl>
                                      </p:cBhvr>
                                    </p:animEffect>
                                    <p:anim calcmode="lin" valueType="num">
                                      <p:cBhvr>
                                        <p:cTn id="8" dur="1000" fill="hold"/>
                                        <p:tgtEl>
                                          <p:spTgt spid="9">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xEl>
                                              <p:pRg st="4" end="4"/>
                                            </p:txEl>
                                          </p:spTgt>
                                        </p:tgtEl>
                                        <p:attrNameLst>
                                          <p:attrName>style.visibility</p:attrName>
                                        </p:attrNameLst>
                                      </p:cBhvr>
                                      <p:to>
                                        <p:strVal val="visible"/>
                                      </p:to>
                                    </p:set>
                                    <p:animEffect transition="in" filter="fade">
                                      <p:cBhvr>
                                        <p:cTn id="14" dur="1000"/>
                                        <p:tgtEl>
                                          <p:spTgt spid="9">
                                            <p:txEl>
                                              <p:pRg st="4" end="4"/>
                                            </p:txEl>
                                          </p:spTgt>
                                        </p:tgtEl>
                                      </p:cBhvr>
                                    </p:animEffect>
                                    <p:anim calcmode="lin" valueType="num">
                                      <p:cBhvr>
                                        <p:cTn id="15" dur="1000" fill="hold"/>
                                        <p:tgtEl>
                                          <p:spTgt spid="9">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9">
                                            <p:txEl>
                                              <p:pRg st="4" end="4"/>
                                            </p:txEl>
                                          </p:spTgt>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21" presetClass="entr" presetSubtype="1"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heel(1)">
                                      <p:cBhvr>
                                        <p:cTn id="20"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bg>
      <p:bgPr>
        <a:blipFill>
          <a:blip r:embed="rId2">
            <a:extLst>
              <a:ext uri="{BEBA8EAE-BF5A-486C-A8C5-ECC9F3942E4B}">
                <a14:imgProps xmlns:a14="http://schemas.microsoft.com/office/drawing/2010/main">
                  <a14:imgLayer r:embed="rId3">
                    <a14:imgEffect>
                      <a14:artisticCrisscrossEtching/>
                    </a14:imgEffect>
                  </a14:imgLayer>
                </a14:imgProps>
              </a:ext>
            </a:extLst>
          </a:blip>
          <a:tile tx="0" ty="0" sx="100000" sy="100000" flip="none" algn="tl"/>
        </a:blipFill>
        <a:effectLst/>
      </p:bgPr>
    </p:bg>
    <p:spTree>
      <p:nvGrpSpPr>
        <p:cNvPr id="1" name=""/>
        <p:cNvGrpSpPr/>
        <p:nvPr/>
      </p:nvGrpSpPr>
      <p:grpSpPr>
        <a:xfrm>
          <a:off x="0" y="0"/>
          <a:ext cx="0" cy="0"/>
          <a:chOff x="0" y="0"/>
          <a:chExt cx="0" cy="0"/>
        </a:xfrm>
      </p:grpSpPr>
      <p:sp>
        <p:nvSpPr>
          <p:cNvPr id="20" name="Slide Number Placeholder 1"/>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85F3E72-97D8-4E0E-8DB2-A67F030E614A}" type="slidenum">
              <a:rPr lang="en-US" smtClean="0">
                <a:solidFill>
                  <a:schemeClr val="tx1"/>
                </a:solidFill>
              </a:rPr>
              <a:pPr/>
              <a:t>81</a:t>
            </a:fld>
            <a:endParaRPr lang="en-US" dirty="0">
              <a:solidFill>
                <a:schemeClr val="tx1"/>
              </a:solidFill>
            </a:endParaRPr>
          </a:p>
        </p:txBody>
      </p:sp>
      <p:sp>
        <p:nvSpPr>
          <p:cNvPr id="3" name="Content Placeholder 1"/>
          <p:cNvSpPr>
            <a:spLocks noGrp="1"/>
          </p:cNvSpPr>
          <p:nvPr>
            <p:ph sz="half" idx="2"/>
          </p:nvPr>
        </p:nvSpPr>
        <p:spPr>
          <a:xfrm>
            <a:off x="0" y="-1"/>
            <a:ext cx="11809312" cy="5021691"/>
          </a:xfrm>
        </p:spPr>
        <p:txBody>
          <a:bodyPr anchor="ctr">
            <a:noAutofit/>
            <a:scene3d>
              <a:camera prst="orthographicFront"/>
              <a:lightRig rig="threePt" dir="t"/>
            </a:scene3d>
            <a:sp3d extrusionH="57150">
              <a:bevelT w="82550" h="38100" prst="coolSlant"/>
            </a:sp3d>
          </a:bodyPr>
          <a:lstStyle/>
          <a:p>
            <a:pPr algn="ctr"/>
            <a:r>
              <a:rPr lang="en-CA" sz="4800" b="1" dirty="0">
                <a:ln w="19050">
                  <a:solidFill>
                    <a:srgbClr val="0000FF"/>
                  </a:solidFill>
                </a:ln>
                <a:effectLst>
                  <a:glow rad="127000">
                    <a:srgbClr val="FFFF00"/>
                  </a:glow>
                </a:effectLst>
              </a:rPr>
              <a:t>The </a:t>
            </a:r>
            <a:r>
              <a:rPr lang="en-CA" sz="4800" b="1" dirty="0">
                <a:ln w="19050">
                  <a:solidFill>
                    <a:srgbClr val="0000FF"/>
                  </a:solidFill>
                </a:ln>
                <a:effectLst>
                  <a:glow rad="127000">
                    <a:srgbClr val="00FFFF"/>
                  </a:glow>
                </a:effectLst>
              </a:rPr>
              <a:t>Book of the Covenant </a:t>
            </a:r>
            <a:r>
              <a:rPr lang="en-CA" sz="4800" b="1" dirty="0">
                <a:ln w="19050">
                  <a:solidFill>
                    <a:srgbClr val="0000FF"/>
                  </a:solidFill>
                </a:ln>
                <a:effectLst>
                  <a:glow rad="127000">
                    <a:srgbClr val="FFFF00"/>
                  </a:glow>
                </a:effectLst>
              </a:rPr>
              <a:t>under the authority of Mosheh, </a:t>
            </a:r>
            <a:r>
              <a:rPr lang="en-CA" sz="4800" b="1" dirty="0">
                <a:ln w="19050">
                  <a:solidFill>
                    <a:srgbClr val="0000FF"/>
                  </a:solidFill>
                </a:ln>
                <a:effectLst>
                  <a:glow rad="76200">
                    <a:srgbClr val="00FFFF"/>
                  </a:glow>
                </a:effectLst>
              </a:rPr>
              <a:t>a priest within the  Melki-</a:t>
            </a:r>
            <a:r>
              <a:rPr lang="en-CA" sz="4800" b="1" dirty="0" err="1">
                <a:ln w="19050">
                  <a:solidFill>
                    <a:srgbClr val="0000FF"/>
                  </a:solidFill>
                </a:ln>
                <a:effectLst>
                  <a:glow rad="76200">
                    <a:srgbClr val="00FFFF"/>
                  </a:glow>
                </a:effectLst>
              </a:rPr>
              <a:t>Tzedeq</a:t>
            </a:r>
            <a:r>
              <a:rPr lang="en-CA" sz="4800" b="1" dirty="0">
                <a:ln w="19050">
                  <a:solidFill>
                    <a:srgbClr val="0000FF"/>
                  </a:solidFill>
                </a:ln>
                <a:effectLst>
                  <a:glow rad="76200">
                    <a:srgbClr val="00FFFF"/>
                  </a:glow>
                </a:effectLst>
              </a:rPr>
              <a:t> Administration (Order), </a:t>
            </a:r>
            <a:br>
              <a:rPr lang="en-CA" sz="4800" b="1" dirty="0">
                <a:ln w="19050">
                  <a:solidFill>
                    <a:srgbClr val="0000FF"/>
                  </a:solidFill>
                </a:ln>
                <a:effectLst>
                  <a:glow rad="76200">
                    <a:srgbClr val="00FFFF"/>
                  </a:glow>
                </a:effectLst>
              </a:rPr>
            </a:br>
            <a:r>
              <a:rPr lang="en-CA" sz="4800" b="1" dirty="0">
                <a:ln w="19050">
                  <a:solidFill>
                    <a:srgbClr val="0000FF"/>
                  </a:solidFill>
                </a:ln>
                <a:effectLst>
                  <a:glow rad="127000">
                    <a:srgbClr val="FFFF00"/>
                  </a:glow>
                </a:effectLst>
              </a:rPr>
              <a:t>had been fully finalized,</a:t>
            </a:r>
            <a:r>
              <a:rPr lang="en-CA" sz="4800" b="1" dirty="0">
                <a:ln w="19050">
                  <a:solidFill>
                    <a:srgbClr val="0000FF"/>
                  </a:solidFill>
                </a:ln>
                <a:solidFill>
                  <a:srgbClr val="FF0000"/>
                </a:solidFill>
                <a:effectLst>
                  <a:glow rad="127000">
                    <a:srgbClr val="FFFF00"/>
                  </a:glow>
                </a:effectLst>
              </a:rPr>
              <a:t> blood </a:t>
            </a:r>
            <a:r>
              <a:rPr lang="en-CA" sz="4800" b="1" dirty="0">
                <a:ln w="19050">
                  <a:solidFill>
                    <a:srgbClr val="0000FF"/>
                  </a:solidFill>
                </a:ln>
                <a:effectLst>
                  <a:glow rad="127000">
                    <a:srgbClr val="FFFF00"/>
                  </a:glow>
                </a:effectLst>
              </a:rPr>
              <a:t>sprinkled </a:t>
            </a:r>
            <a:br>
              <a:rPr lang="en-CA" sz="4800" b="1" dirty="0">
                <a:ln w="19050">
                  <a:solidFill>
                    <a:srgbClr val="0000FF"/>
                  </a:solidFill>
                </a:ln>
                <a:effectLst>
                  <a:glow rad="127000">
                    <a:srgbClr val="FFFF00"/>
                  </a:glow>
                </a:effectLst>
              </a:rPr>
            </a:br>
            <a:r>
              <a:rPr lang="en-CA" sz="4800" b="1" dirty="0">
                <a:ln w="19050">
                  <a:solidFill>
                    <a:srgbClr val="0000FF"/>
                  </a:solidFill>
                </a:ln>
                <a:effectLst>
                  <a:glow rad="127000">
                    <a:srgbClr val="FFFF00"/>
                  </a:glow>
                </a:effectLst>
              </a:rPr>
              <a:t>and the confirmation meal eaten!</a:t>
            </a:r>
          </a:p>
          <a:p>
            <a:pPr algn="ctr"/>
            <a:r>
              <a:rPr lang="en-CA" sz="4000" b="1" dirty="0">
                <a:ln w="19050">
                  <a:noFill/>
                </a:ln>
                <a:solidFill>
                  <a:srgbClr val="8F45C7"/>
                </a:solidFill>
                <a:effectLst/>
              </a:rPr>
              <a:t>And yet we have read </a:t>
            </a:r>
            <a:r>
              <a:rPr lang="en-CA" sz="4000" b="1" u="sng" dirty="0">
                <a:ln w="19050">
                  <a:noFill/>
                </a:ln>
                <a:effectLst/>
              </a:rPr>
              <a:t>nothin</a:t>
            </a:r>
            <a:r>
              <a:rPr lang="en-CA" sz="4000" b="1" dirty="0">
                <a:ln w="19050">
                  <a:noFill/>
                </a:ln>
                <a:effectLst/>
              </a:rPr>
              <a:t>g</a:t>
            </a:r>
            <a:r>
              <a:rPr lang="en-CA" sz="4000" b="1" dirty="0">
                <a:ln w="19050">
                  <a:noFill/>
                </a:ln>
                <a:solidFill>
                  <a:srgbClr val="8F45C7"/>
                </a:solidFill>
                <a:effectLst/>
              </a:rPr>
              <a:t> about either the:</a:t>
            </a:r>
            <a:br>
              <a:rPr lang="en-CA" sz="4000" b="1" dirty="0">
                <a:ln w="19050">
                  <a:solidFill>
                    <a:srgbClr val="0000FF"/>
                  </a:solidFill>
                </a:ln>
                <a:effectLst/>
              </a:rPr>
            </a:br>
            <a:r>
              <a:rPr lang="en-CA" sz="4000" b="1" dirty="0">
                <a:ln w="19050">
                  <a:solidFill>
                    <a:schemeClr val="accent2">
                      <a:lumMod val="50000"/>
                    </a:schemeClr>
                  </a:solidFill>
                </a:ln>
                <a:solidFill>
                  <a:schemeClr val="accent2">
                    <a:lumMod val="50000"/>
                  </a:schemeClr>
                </a:solidFill>
                <a:effectLst/>
              </a:rPr>
              <a:t>1. </a:t>
            </a:r>
            <a:r>
              <a:rPr lang="en-CA" sz="4000" b="1" dirty="0">
                <a:ln w="19050">
                  <a:solidFill>
                    <a:srgbClr val="0000FF"/>
                  </a:solidFill>
                </a:ln>
                <a:effectLst/>
              </a:rPr>
              <a:t>Tablets of Stone; </a:t>
            </a:r>
            <a:r>
              <a:rPr lang="en-CA" sz="4000" b="1" dirty="0">
                <a:ln w="19050">
                  <a:noFill/>
                </a:ln>
                <a:solidFill>
                  <a:srgbClr val="8F45C7"/>
                </a:solidFill>
                <a:effectLst/>
              </a:rPr>
              <a:t>and neither the </a:t>
            </a:r>
            <a:endParaRPr lang="en-CA" sz="4000" dirty="0">
              <a:ln w="19050">
                <a:solidFill>
                  <a:schemeClr val="tx1"/>
                </a:solidFill>
              </a:ln>
              <a:effectLst/>
            </a:endParaRPr>
          </a:p>
        </p:txBody>
      </p:sp>
      <p:sp>
        <p:nvSpPr>
          <p:cNvPr id="4" name="Rectangle 3"/>
          <p:cNvSpPr/>
          <p:nvPr/>
        </p:nvSpPr>
        <p:spPr>
          <a:xfrm>
            <a:off x="883680" y="4839128"/>
            <a:ext cx="11161240" cy="16537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90000"/>
              </a:lnSpc>
              <a:spcBef>
                <a:spcPts val="1000"/>
              </a:spcBef>
            </a:pPr>
            <a:r>
              <a:rPr lang="en-CA" sz="4000" dirty="0">
                <a:ln w="19050">
                  <a:solidFill>
                    <a:srgbClr val="ED7D31">
                      <a:lumMod val="50000"/>
                    </a:srgbClr>
                  </a:solidFill>
                </a:ln>
                <a:solidFill>
                  <a:srgbClr val="ED7D31">
                    <a:lumMod val="50000"/>
                  </a:srgbClr>
                </a:solidFill>
              </a:rPr>
              <a:t>2.  </a:t>
            </a:r>
            <a:r>
              <a:rPr lang="en-CA" sz="4000" b="1" dirty="0">
                <a:ln w="19050">
                  <a:solidFill>
                    <a:prstClr val="black"/>
                  </a:solidFill>
                </a:ln>
                <a:solidFill>
                  <a:srgbClr val="FF0000"/>
                </a:solidFill>
              </a:rPr>
              <a:t>Book</a:t>
            </a:r>
            <a:r>
              <a:rPr lang="en-CA" sz="4000" dirty="0">
                <a:ln w="19050">
                  <a:solidFill>
                    <a:prstClr val="black"/>
                  </a:solidFill>
                </a:ln>
                <a:solidFill>
                  <a:srgbClr val="FF0000"/>
                </a:solidFill>
              </a:rPr>
              <a:t> </a:t>
            </a:r>
            <a:r>
              <a:rPr lang="en-CA" sz="4000" b="1" dirty="0">
                <a:ln w="19050">
                  <a:solidFill>
                    <a:prstClr val="black"/>
                  </a:solidFill>
                </a:ln>
                <a:solidFill>
                  <a:srgbClr val="FF0000"/>
                </a:solidFill>
              </a:rPr>
              <a:t>of the Law </a:t>
            </a:r>
            <a:r>
              <a:rPr lang="en-CA" sz="4000" dirty="0">
                <a:ln w="19050">
                  <a:noFill/>
                </a:ln>
                <a:solidFill>
                  <a:prstClr val="black"/>
                </a:solidFill>
              </a:rPr>
              <a:t>which contained the </a:t>
            </a:r>
            <a:br>
              <a:rPr lang="en-CA" sz="4000" dirty="0">
                <a:ln w="19050">
                  <a:noFill/>
                </a:ln>
                <a:solidFill>
                  <a:prstClr val="black"/>
                </a:solidFill>
              </a:rPr>
            </a:br>
            <a:r>
              <a:rPr lang="en-CA" sz="4000" dirty="0">
                <a:ln w="19050">
                  <a:noFill/>
                </a:ln>
                <a:solidFill>
                  <a:prstClr val="black"/>
                </a:solidFill>
              </a:rPr>
              <a:t>      perimeters of the </a:t>
            </a:r>
            <a:r>
              <a:rPr lang="en-CA" sz="4000" b="1" dirty="0">
                <a:ln w="19050">
                  <a:solidFill>
                    <a:prstClr val="black"/>
                  </a:solidFill>
                </a:ln>
                <a:solidFill>
                  <a:srgbClr val="FF0000"/>
                </a:solidFill>
              </a:rPr>
              <a:t>Sacrificial</a:t>
            </a:r>
            <a:r>
              <a:rPr lang="en-CA" sz="4000" b="1" dirty="0">
                <a:ln w="19050">
                  <a:solidFill>
                    <a:prstClr val="black"/>
                  </a:solidFill>
                </a:ln>
                <a:solidFill>
                  <a:prstClr val="black"/>
                </a:solidFill>
              </a:rPr>
              <a:t> </a:t>
            </a:r>
            <a:r>
              <a:rPr lang="en-CA" sz="4000" b="1" dirty="0">
                <a:ln w="19050">
                  <a:solidFill>
                    <a:prstClr val="black"/>
                  </a:solidFill>
                </a:ln>
                <a:solidFill>
                  <a:srgbClr val="FF0000"/>
                </a:solidFill>
              </a:rPr>
              <a:t>System </a:t>
            </a:r>
            <a:r>
              <a:rPr lang="en-CA" sz="4000" b="1" u="sng" dirty="0">
                <a:ln w="19050">
                  <a:solidFill>
                    <a:prstClr val="black"/>
                  </a:solidFill>
                </a:ln>
                <a:solidFill>
                  <a:srgbClr val="FF0000"/>
                </a:solidFill>
              </a:rPr>
              <a:t>s</a:t>
            </a:r>
            <a:r>
              <a:rPr lang="en-CA" sz="4000" b="1" dirty="0">
                <a:ln w="19050">
                  <a:solidFill>
                    <a:prstClr val="black"/>
                  </a:solidFill>
                </a:ln>
                <a:solidFill>
                  <a:srgbClr val="FF0000"/>
                </a:solidFill>
              </a:rPr>
              <a:t>p</a:t>
            </a:r>
            <a:r>
              <a:rPr lang="en-CA" sz="4000" b="1" u="sng" dirty="0">
                <a:ln w="19050">
                  <a:solidFill>
                    <a:prstClr val="black"/>
                  </a:solidFill>
                </a:ln>
                <a:solidFill>
                  <a:srgbClr val="FF0000"/>
                </a:solidFill>
              </a:rPr>
              <a:t>ecificall</a:t>
            </a:r>
            <a:r>
              <a:rPr lang="en-CA" sz="4000" b="1" dirty="0">
                <a:ln w="19050">
                  <a:solidFill>
                    <a:prstClr val="black"/>
                  </a:solidFill>
                </a:ln>
                <a:solidFill>
                  <a:srgbClr val="FF0000"/>
                </a:solidFill>
              </a:rPr>
              <a:t>y designated within the Aharonic Priesthood!</a:t>
            </a:r>
          </a:p>
        </p:txBody>
      </p:sp>
      <p:pic>
        <p:nvPicPr>
          <p:cNvPr id="5" name="Picture 3" descr="C:\Users\Rae\Desktop\yellow face oooh clear.png">
            <a:extLst>
              <a:ext uri="{FF2B5EF4-FFF2-40B4-BE49-F238E27FC236}">
                <a16:creationId xmlns:a16="http://schemas.microsoft.com/office/drawing/2014/main" id="{727B60CF-8C8A-4D57-B6FA-A5152239BDCF}"/>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flipH="1">
            <a:off x="147080" y="4930409"/>
            <a:ext cx="1669648" cy="1653747"/>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2" name="Sun 1">
            <a:extLst>
              <a:ext uri="{FF2B5EF4-FFF2-40B4-BE49-F238E27FC236}">
                <a16:creationId xmlns:a16="http://schemas.microsoft.com/office/drawing/2014/main" id="{6598B7CA-09D1-3BB5-7982-07557F54DADC}"/>
              </a:ext>
            </a:extLst>
          </p:cNvPr>
          <p:cNvSpPr/>
          <p:nvPr/>
        </p:nvSpPr>
        <p:spPr>
          <a:xfrm>
            <a:off x="11626727" y="86272"/>
            <a:ext cx="508000" cy="473193"/>
          </a:xfrm>
          <a:prstGeom prst="sun">
            <a:avLst>
              <a:gd name="adj" fmla="val 27118"/>
            </a:avLst>
          </a:prstGeom>
          <a:solidFill>
            <a:schemeClr val="accent4">
              <a:lumMod val="60000"/>
              <a:lumOff val="40000"/>
            </a:schemeClr>
          </a:solidFill>
          <a:ln>
            <a:solidFill>
              <a:schemeClr val="accent2">
                <a:lumMod val="5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27595987"/>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7"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900" decel="100000" fill="hold"/>
                                        <p:tgtEl>
                                          <p:spTgt spid="5"/>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par>
                                <p:cTn id="17" presetID="3" presetClass="entr" presetSubtype="1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linds(horizontal)">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2.xml><?xml version="1.0" encoding="utf-8"?>
<p:sld xmlns:a="http://schemas.openxmlformats.org/drawingml/2006/main" xmlns:r="http://schemas.openxmlformats.org/officeDocument/2006/relationships" xmlns:p="http://schemas.openxmlformats.org/presentationml/2006/main">
  <p:cSld>
    <p:bg>
      <p:bgPr>
        <a:blipFill>
          <a:blip r:embed="rId2">
            <a:extLst>
              <a:ext uri="{BEBA8EAE-BF5A-486C-A8C5-ECC9F3942E4B}">
                <a14:imgProps xmlns:a14="http://schemas.microsoft.com/office/drawing/2010/main">
                  <a14:imgLayer r:embed="rId3">
                    <a14:imgEffect>
                      <a14:artisticCrisscrossEtching/>
                    </a14:imgEffect>
                  </a14:imgLayer>
                </a14:imgProps>
              </a:ext>
            </a:extLst>
          </a:blip>
          <a:tile tx="0" ty="0" sx="100000" sy="100000" flip="none" algn="tl"/>
        </a:blipFill>
        <a:effectLst/>
      </p:bgPr>
    </p:bg>
    <p:spTree>
      <p:nvGrpSpPr>
        <p:cNvPr id="1" name=""/>
        <p:cNvGrpSpPr/>
        <p:nvPr/>
      </p:nvGrpSpPr>
      <p:grpSpPr>
        <a:xfrm>
          <a:off x="0" y="0"/>
          <a:ext cx="0" cy="0"/>
          <a:chOff x="0" y="0"/>
          <a:chExt cx="0" cy="0"/>
        </a:xfrm>
      </p:grpSpPr>
      <p:sp>
        <p:nvSpPr>
          <p:cNvPr id="20" name="Slide Number Placeholder 1"/>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85F3E72-97D8-4E0E-8DB2-A67F030E614A}" type="slidenum">
              <a:rPr lang="en-US" smtClean="0">
                <a:solidFill>
                  <a:schemeClr val="tx1"/>
                </a:solidFill>
              </a:rPr>
              <a:pPr/>
              <a:t>82</a:t>
            </a:fld>
            <a:endParaRPr lang="en-US" dirty="0">
              <a:solidFill>
                <a:schemeClr val="tx1"/>
              </a:solidFill>
            </a:endParaRPr>
          </a:p>
        </p:txBody>
      </p:sp>
      <p:sp>
        <p:nvSpPr>
          <p:cNvPr id="3" name="Content Placeholder 1"/>
          <p:cNvSpPr>
            <a:spLocks noGrp="1"/>
          </p:cNvSpPr>
          <p:nvPr>
            <p:ph sz="half" idx="2"/>
          </p:nvPr>
        </p:nvSpPr>
        <p:spPr>
          <a:xfrm>
            <a:off x="5303912" y="116633"/>
            <a:ext cx="6696744" cy="6701828"/>
          </a:xfrm>
        </p:spPr>
        <p:txBody>
          <a:bodyPr anchor="ctr">
            <a:noAutofit/>
            <a:scene3d>
              <a:camera prst="orthographicFront"/>
              <a:lightRig rig="threePt" dir="t"/>
            </a:scene3d>
            <a:sp3d extrusionH="57150">
              <a:bevelT w="82550" h="38100" prst="coolSlant"/>
            </a:sp3d>
          </a:bodyPr>
          <a:lstStyle/>
          <a:p>
            <a:pPr algn="ctr"/>
            <a:r>
              <a:rPr lang="en-CA" sz="4000" b="1" u="sng" dirty="0">
                <a:ln w="19050">
                  <a:solidFill>
                    <a:schemeClr val="tx1"/>
                  </a:solidFill>
                </a:ln>
                <a:solidFill>
                  <a:srgbClr val="FF0000"/>
                </a:solidFill>
                <a:effectLst/>
                <a:latin typeface="Comic Sans MS" pitchFamily="66" charset="0"/>
              </a:rPr>
              <a:t>When</a:t>
            </a:r>
            <a:r>
              <a:rPr lang="en-CA" sz="4000" dirty="0">
                <a:ln w="19050">
                  <a:solidFill>
                    <a:schemeClr val="tx1"/>
                  </a:solidFill>
                </a:ln>
                <a:effectLst/>
                <a:latin typeface="Comic Sans MS" pitchFamily="66" charset="0"/>
              </a:rPr>
              <a:t> </a:t>
            </a:r>
            <a:r>
              <a:rPr lang="en-CA" sz="4000" dirty="0">
                <a:ln w="19050">
                  <a:solidFill>
                    <a:schemeClr val="tx1"/>
                  </a:solidFill>
                </a:ln>
                <a:solidFill>
                  <a:schemeClr val="tx1">
                    <a:lumMod val="65000"/>
                    <a:lumOff val="35000"/>
                  </a:schemeClr>
                </a:solidFill>
                <a:effectLst/>
                <a:latin typeface="Comic Sans MS" pitchFamily="66" charset="0"/>
              </a:rPr>
              <a:t>did Mosheh receive the Ten Debarim </a:t>
            </a:r>
            <a:r>
              <a:rPr lang="en-CA" sz="3200" dirty="0">
                <a:ln w="19050">
                  <a:solidFill>
                    <a:schemeClr val="tx1"/>
                  </a:solidFill>
                </a:ln>
                <a:solidFill>
                  <a:schemeClr val="tx1">
                    <a:lumMod val="65000"/>
                    <a:lumOff val="35000"/>
                  </a:schemeClr>
                </a:solidFill>
                <a:effectLst/>
                <a:latin typeface="Comic Sans MS" pitchFamily="66" charset="0"/>
              </a:rPr>
              <a:t>(Words) </a:t>
            </a:r>
            <a:r>
              <a:rPr lang="en-CA" sz="4000" dirty="0">
                <a:ln w="19050">
                  <a:solidFill>
                    <a:schemeClr val="tx1"/>
                  </a:solidFill>
                </a:ln>
                <a:solidFill>
                  <a:schemeClr val="tx1">
                    <a:lumMod val="65000"/>
                    <a:lumOff val="35000"/>
                  </a:schemeClr>
                </a:solidFill>
                <a:effectLst/>
                <a:latin typeface="Comic Sans MS" pitchFamily="66" charset="0"/>
              </a:rPr>
              <a:t>on the</a:t>
            </a:r>
            <a:r>
              <a:rPr lang="en-CA" sz="4000" dirty="0">
                <a:ln w="19050">
                  <a:solidFill>
                    <a:schemeClr val="tx1"/>
                  </a:solidFill>
                </a:ln>
                <a:effectLst/>
                <a:latin typeface="Comic Sans MS" pitchFamily="66" charset="0"/>
              </a:rPr>
              <a:t> </a:t>
            </a:r>
            <a:r>
              <a:rPr lang="en-CA" sz="4000" b="1" dirty="0">
                <a:ln w="19050">
                  <a:solidFill>
                    <a:schemeClr val="tx1"/>
                  </a:solidFill>
                </a:ln>
                <a:solidFill>
                  <a:srgbClr val="0000FF"/>
                </a:solidFill>
                <a:effectLst/>
                <a:latin typeface="Comic Sans MS" pitchFamily="66" charset="0"/>
              </a:rPr>
              <a:t>Royal Blue </a:t>
            </a:r>
            <a:br>
              <a:rPr lang="en-CA" sz="4000" b="1" dirty="0">
                <a:ln w="19050">
                  <a:solidFill>
                    <a:schemeClr val="tx1"/>
                  </a:solidFill>
                </a:ln>
                <a:solidFill>
                  <a:srgbClr val="0000FF"/>
                </a:solidFill>
                <a:effectLst/>
                <a:latin typeface="Comic Sans MS" pitchFamily="66" charset="0"/>
              </a:rPr>
            </a:br>
            <a:r>
              <a:rPr lang="en-CA" sz="4000" b="1" dirty="0">
                <a:ln w="19050">
                  <a:solidFill>
                    <a:schemeClr val="tx1"/>
                  </a:solidFill>
                </a:ln>
                <a:solidFill>
                  <a:srgbClr val="0000FF"/>
                </a:solidFill>
                <a:effectLst/>
                <a:latin typeface="Comic Sans MS" pitchFamily="66" charset="0"/>
              </a:rPr>
              <a:t>Tablets of Stone</a:t>
            </a:r>
            <a:r>
              <a:rPr lang="en-CA" sz="4000" dirty="0">
                <a:ln w="19050">
                  <a:solidFill>
                    <a:schemeClr val="tx1"/>
                  </a:solidFill>
                </a:ln>
                <a:solidFill>
                  <a:schemeClr val="tx1">
                    <a:lumMod val="65000"/>
                    <a:lumOff val="35000"/>
                  </a:schemeClr>
                </a:solidFill>
                <a:effectLst/>
                <a:latin typeface="Comic Sans MS" pitchFamily="66" charset="0"/>
              </a:rPr>
              <a:t>?</a:t>
            </a:r>
          </a:p>
          <a:p>
            <a:pPr algn="ctr"/>
            <a:endParaRPr lang="en-CA" sz="4000" dirty="0">
              <a:ln w="19050">
                <a:solidFill>
                  <a:schemeClr val="tx1"/>
                </a:solidFill>
              </a:ln>
            </a:endParaRPr>
          </a:p>
          <a:p>
            <a:pPr algn="ctr"/>
            <a:endParaRPr lang="en-CA" sz="4000" dirty="0">
              <a:ln w="19050">
                <a:solidFill>
                  <a:schemeClr val="tx1"/>
                </a:solidFill>
              </a:ln>
            </a:endParaRPr>
          </a:p>
          <a:p>
            <a:pPr marL="0" indent="0" algn="ctr">
              <a:buNone/>
            </a:pPr>
            <a:endParaRPr lang="en-CA" sz="4000" dirty="0">
              <a:ln w="19050">
                <a:solidFill>
                  <a:schemeClr val="tx1"/>
                </a:solidFill>
              </a:ln>
              <a:effectLst/>
            </a:endParaRPr>
          </a:p>
          <a:p>
            <a:pPr algn="ctr"/>
            <a:r>
              <a:rPr lang="en-CA" sz="4000" dirty="0">
                <a:ln w="19050">
                  <a:solidFill>
                    <a:schemeClr val="tx1"/>
                  </a:solidFill>
                </a:ln>
                <a:effectLst/>
              </a:rPr>
              <a:t>And </a:t>
            </a:r>
            <a:r>
              <a:rPr lang="en-CA" sz="4000" b="1" u="sng" dirty="0">
                <a:ln w="19050">
                  <a:solidFill>
                    <a:schemeClr val="tx1"/>
                  </a:solidFill>
                </a:ln>
                <a:solidFill>
                  <a:srgbClr val="FF0000"/>
                </a:solidFill>
                <a:effectLst/>
              </a:rPr>
              <a:t>whence cometh</a:t>
            </a:r>
            <a:r>
              <a:rPr lang="en-CA" sz="4000" b="1" dirty="0">
                <a:ln w="19050">
                  <a:solidFill>
                    <a:schemeClr val="tx1"/>
                  </a:solidFill>
                </a:ln>
                <a:solidFill>
                  <a:srgbClr val="FF0000"/>
                </a:solidFill>
                <a:effectLst/>
              </a:rPr>
              <a:t> </a:t>
            </a:r>
            <a:r>
              <a:rPr lang="en-CA" sz="4000" dirty="0">
                <a:ln w="19050">
                  <a:solidFill>
                    <a:schemeClr val="tx1"/>
                  </a:solidFill>
                </a:ln>
                <a:effectLst/>
              </a:rPr>
              <a:t>the </a:t>
            </a:r>
            <a:br>
              <a:rPr lang="en-CA" sz="4000" dirty="0">
                <a:ln w="19050">
                  <a:solidFill>
                    <a:schemeClr val="tx1"/>
                  </a:solidFill>
                </a:ln>
                <a:effectLst/>
              </a:rPr>
            </a:br>
            <a:r>
              <a:rPr lang="en-CA" sz="4000" dirty="0">
                <a:ln w="19050">
                  <a:solidFill>
                    <a:schemeClr val="tx1"/>
                  </a:solidFill>
                </a:ln>
                <a:effectLst/>
              </a:rPr>
              <a:t>Book of the </a:t>
            </a:r>
            <a:r>
              <a:rPr lang="en-CA" sz="4000" b="1" dirty="0">
                <a:ln w="19050">
                  <a:solidFill>
                    <a:schemeClr val="tx1"/>
                  </a:solidFill>
                </a:ln>
                <a:solidFill>
                  <a:srgbClr val="FF0000"/>
                </a:solidFill>
                <a:effectLst/>
              </a:rPr>
              <a:t>Law</a:t>
            </a:r>
            <a:r>
              <a:rPr lang="en-CA" sz="4000" dirty="0">
                <a:ln w="19050">
                  <a:solidFill>
                    <a:schemeClr val="tx1"/>
                  </a:solidFill>
                </a:ln>
                <a:effectLst/>
              </a:rPr>
              <a:t> with a new set of laws </a:t>
            </a:r>
            <a:r>
              <a:rPr lang="en-CA" sz="4000" b="1" u="sng" dirty="0">
                <a:ln w="19050">
                  <a:solidFill>
                    <a:schemeClr val="tx1"/>
                  </a:solidFill>
                </a:ln>
                <a:solidFill>
                  <a:srgbClr val="00FFCC"/>
                </a:solidFill>
                <a:effectLst/>
              </a:rPr>
              <a:t>not</a:t>
            </a:r>
            <a:r>
              <a:rPr lang="en-CA" sz="4000" b="1" dirty="0">
                <a:ln w="19050">
                  <a:solidFill>
                    <a:schemeClr val="tx1"/>
                  </a:solidFill>
                </a:ln>
                <a:solidFill>
                  <a:srgbClr val="00FFCC"/>
                </a:solidFill>
                <a:effectLst/>
              </a:rPr>
              <a:t> y</a:t>
            </a:r>
            <a:r>
              <a:rPr lang="en-CA" sz="4000" b="1" u="sng" dirty="0">
                <a:ln w="19050">
                  <a:solidFill>
                    <a:schemeClr val="tx1"/>
                  </a:solidFill>
                </a:ln>
                <a:solidFill>
                  <a:srgbClr val="00FFCC"/>
                </a:solidFill>
                <a:effectLst/>
              </a:rPr>
              <a:t>et heard of</a:t>
            </a:r>
            <a:r>
              <a:rPr lang="en-CA" sz="4000" b="1" dirty="0">
                <a:ln w="19050">
                  <a:solidFill>
                    <a:schemeClr val="tx1"/>
                  </a:solidFill>
                </a:ln>
                <a:solidFill>
                  <a:srgbClr val="00FFCC"/>
                </a:solidFill>
                <a:effectLst/>
              </a:rPr>
              <a:t>?</a:t>
            </a:r>
            <a:r>
              <a:rPr lang="en-CA" sz="4000" b="1" u="sng" dirty="0">
                <a:ln w="19050">
                  <a:solidFill>
                    <a:schemeClr val="tx1"/>
                  </a:solidFill>
                </a:ln>
                <a:solidFill>
                  <a:srgbClr val="00FFCC"/>
                </a:solidFill>
                <a:effectLst/>
              </a:rPr>
              <a:t> </a:t>
            </a:r>
          </a:p>
        </p:txBody>
      </p:sp>
      <p:sp>
        <p:nvSpPr>
          <p:cNvPr id="4" name="Bent Arrow 3"/>
          <p:cNvSpPr/>
          <p:nvPr/>
        </p:nvSpPr>
        <p:spPr>
          <a:xfrm rot="10800000" flipH="1">
            <a:off x="485934" y="476672"/>
            <a:ext cx="5616624" cy="5760640"/>
          </a:xfrm>
          <a:prstGeom prst="bentArrow">
            <a:avLst>
              <a:gd name="adj1" fmla="val 16468"/>
              <a:gd name="adj2" fmla="val 50000"/>
              <a:gd name="adj3" fmla="val 41811"/>
              <a:gd name="adj4" fmla="val 75000"/>
            </a:avLst>
          </a:prstGeom>
          <a:gradFill>
            <a:gsLst>
              <a:gs pos="0">
                <a:srgbClr val="00FFFF"/>
              </a:gs>
              <a:gs pos="38000">
                <a:srgbClr val="0000FF"/>
              </a:gs>
              <a:gs pos="68000">
                <a:srgbClr val="9933FF"/>
              </a:gs>
              <a:gs pos="100000">
                <a:srgbClr val="FFFF00"/>
              </a:gs>
            </a:gsLst>
            <a:lin ang="5400000" scaled="1"/>
          </a:gradFill>
          <a:ln w="19050">
            <a:solidFill>
              <a:srgbClr val="FF00FF"/>
            </a:solidFill>
          </a:ln>
          <a:effectLst>
            <a:outerShdw blurRad="63500" sx="102000" sy="102000" algn="ctr" rotWithShape="0">
              <a:prstClr val="black">
                <a:alpha val="40000"/>
              </a:prstClr>
            </a:outerShd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pic>
        <p:nvPicPr>
          <p:cNvPr id="5" name="Picture 4" descr="C:\Users\Rae\Desktop\Big 10 on blue stone.jpg"/>
          <p:cNvPicPr>
            <a:picLocks noChangeAspect="1" noChangeArrowheads="1"/>
          </p:cNvPicPr>
          <p:nvPr/>
        </p:nvPicPr>
        <p:blipFill>
          <a:blip r:embed="rId4" cstate="email">
            <a:extLst>
              <a:ext uri="{BEBA8EAE-BF5A-486C-A8C5-ECC9F3942E4B}">
                <a14:imgProps xmlns:a14="http://schemas.microsoft.com/office/drawing/2010/main">
                  <a14:imgLayer r:embed="rId5">
                    <a14:imgEffect>
                      <a14:backgroundRemoval t="0" b="100000" l="0" r="100000"/>
                    </a14:imgEffect>
                  </a14:imgLayer>
                </a14:imgProps>
              </a:ext>
              <a:ext uri="{28A0092B-C50C-407E-A947-70E740481C1C}">
                <a14:useLocalDpi xmlns:a14="http://schemas.microsoft.com/office/drawing/2010/main"/>
              </a:ext>
            </a:extLst>
          </a:blip>
          <a:srcRect/>
          <a:stretch>
            <a:fillRect/>
          </a:stretch>
        </p:blipFill>
        <p:spPr bwMode="auto">
          <a:xfrm>
            <a:off x="7320136" y="2813371"/>
            <a:ext cx="2683872" cy="1976462"/>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pic>
        <p:nvPicPr>
          <p:cNvPr id="6" name="Picture 4" descr="C:\Users\Rae\Desktop\Big 10 on blue stone.jpg"/>
          <p:cNvPicPr>
            <a:picLocks noChangeAspect="1" noChangeArrowheads="1"/>
          </p:cNvPicPr>
          <p:nvPr/>
        </p:nvPicPr>
        <p:blipFill>
          <a:blip r:embed="rId6" cstate="email">
            <a:extLst>
              <a:ext uri="{BEBA8EAE-BF5A-486C-A8C5-ECC9F3942E4B}">
                <a14:imgProps xmlns:a14="http://schemas.microsoft.com/office/drawing/2010/main">
                  <a14:imgLayer r:embed="rId7">
                    <a14:imgEffect>
                      <a14:backgroundRemoval t="0" b="100000" l="0" r="100000"/>
                    </a14:imgEffect>
                  </a14:imgLayer>
                </a14:imgProps>
              </a:ext>
              <a:ext uri="{28A0092B-C50C-407E-A947-70E740481C1C}">
                <a14:useLocalDpi xmlns:a14="http://schemas.microsoft.com/office/drawing/2010/main"/>
              </a:ext>
            </a:extLst>
          </a:blip>
          <a:srcRect/>
          <a:stretch>
            <a:fillRect/>
          </a:stretch>
        </p:blipFill>
        <p:spPr bwMode="auto">
          <a:xfrm flipH="1">
            <a:off x="7295483" y="2930559"/>
            <a:ext cx="2733178" cy="1936897"/>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pic>
        <p:nvPicPr>
          <p:cNvPr id="7" name="Picture 12" descr="C:\Users\Rae\Desktop\Art on Desktop\white man clip art\yellow-blue smiley faces\Smiley Face  jpeg.png"/>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flipH="1">
            <a:off x="4338615" y="4751881"/>
            <a:ext cx="1421226" cy="1923556"/>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2" name="Sun 1">
            <a:extLst>
              <a:ext uri="{FF2B5EF4-FFF2-40B4-BE49-F238E27FC236}">
                <a16:creationId xmlns:a16="http://schemas.microsoft.com/office/drawing/2014/main" id="{40A6CA69-EA70-871B-EA46-D184CF320FD9}"/>
              </a:ext>
            </a:extLst>
          </p:cNvPr>
          <p:cNvSpPr/>
          <p:nvPr/>
        </p:nvSpPr>
        <p:spPr>
          <a:xfrm>
            <a:off x="11626727" y="86272"/>
            <a:ext cx="508000" cy="473193"/>
          </a:xfrm>
          <a:prstGeom prst="sun">
            <a:avLst>
              <a:gd name="adj" fmla="val 27118"/>
            </a:avLst>
          </a:prstGeom>
          <a:solidFill>
            <a:schemeClr val="accent4">
              <a:lumMod val="60000"/>
              <a:lumOff val="40000"/>
            </a:schemeClr>
          </a:solidFill>
          <a:ln>
            <a:solidFill>
              <a:schemeClr val="accent2">
                <a:lumMod val="5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33617721"/>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repeatCount="500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9" presetClass="entr" presetSubtype="0" fill="hold" nodeType="withEffect">
                                  <p:stCondLst>
                                    <p:cond delay="100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dissolve">
                                      <p:cBhvr>
                                        <p:cTn id="10" dur="500"/>
                                        <p:tgtEl>
                                          <p:spTgt spid="3">
                                            <p:txEl>
                                              <p:pRg st="0" end="0"/>
                                            </p:txEl>
                                          </p:spTgt>
                                        </p:tgtEl>
                                      </p:cBhvr>
                                    </p:animEffect>
                                  </p:childTnLst>
                                </p:cTn>
                              </p:par>
                            </p:childTnLst>
                          </p:cTn>
                        </p:par>
                        <p:par>
                          <p:cTn id="11" fill="hold">
                            <p:stCondLst>
                              <p:cond delay="2500"/>
                            </p:stCondLst>
                            <p:childTnLst>
                              <p:par>
                                <p:cTn id="12" presetID="47" presetClass="entr" presetSubtype="0" fill="hold" nodeType="afterEffect">
                                  <p:stCondLst>
                                    <p:cond delay="75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par>
                          <p:cTn id="17" fill="hold">
                            <p:stCondLst>
                              <p:cond delay="4250"/>
                            </p:stCondLst>
                            <p:childTnLst>
                              <p:par>
                                <p:cTn id="18" presetID="47" presetClass="entr" presetSubtype="0" fill="hold" nodeType="afterEffect">
                                  <p:stCondLst>
                                    <p:cond delay="25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1000"/>
                                        <p:tgtEl>
                                          <p:spTgt spid="6"/>
                                        </p:tgtEl>
                                      </p:cBhvr>
                                    </p:animEffect>
                                    <p:anim calcmode="lin" valueType="num">
                                      <p:cBhvr>
                                        <p:cTn id="21" dur="1000" fill="hold"/>
                                        <p:tgtEl>
                                          <p:spTgt spid="6"/>
                                        </p:tgtEl>
                                        <p:attrNameLst>
                                          <p:attrName>ppt_x</p:attrName>
                                        </p:attrNameLst>
                                      </p:cBhvr>
                                      <p:tavLst>
                                        <p:tav tm="0">
                                          <p:val>
                                            <p:strVal val="#ppt_x"/>
                                          </p:val>
                                        </p:tav>
                                        <p:tav tm="100000">
                                          <p:val>
                                            <p:strVal val="#ppt_x"/>
                                          </p:val>
                                        </p:tav>
                                      </p:tavLst>
                                    </p:anim>
                                    <p:anim calcmode="lin" valueType="num">
                                      <p:cBhvr>
                                        <p:cTn id="22"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checkerboard(across)">
                                      <p:cBhvr>
                                        <p:cTn id="27" dur="500"/>
                                        <p:tgtEl>
                                          <p:spTgt spid="7"/>
                                        </p:tgtEl>
                                      </p:cBhvr>
                                    </p:animEffect>
                                  </p:childTnLst>
                                </p:cTn>
                              </p:par>
                            </p:childTnLst>
                          </p:cTn>
                        </p:par>
                        <p:par>
                          <p:cTn id="28" fill="hold">
                            <p:stCondLst>
                              <p:cond delay="500"/>
                            </p:stCondLst>
                            <p:childTnLst>
                              <p:par>
                                <p:cTn id="29" presetID="21" presetClass="entr" presetSubtype="1" fill="hold" nodeType="after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wheel(1)">
                                      <p:cBhvr>
                                        <p:cTn id="31" dur="1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0" name="Slide Number Placeholder 1"/>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85F3E72-97D8-4E0E-8DB2-A67F030E614A}" type="slidenum">
              <a:rPr lang="en-US" smtClean="0">
                <a:solidFill>
                  <a:schemeClr val="bg1"/>
                </a:solidFill>
              </a:rPr>
              <a:pPr/>
              <a:t>83</a:t>
            </a:fld>
            <a:endParaRPr lang="en-US" dirty="0">
              <a:solidFill>
                <a:schemeClr val="bg1"/>
              </a:solidFill>
            </a:endParaRPr>
          </a:p>
        </p:txBody>
      </p:sp>
      <p:sp>
        <p:nvSpPr>
          <p:cNvPr id="3" name="Subtitle 2"/>
          <p:cNvSpPr txBox="1">
            <a:spLocks/>
          </p:cNvSpPr>
          <p:nvPr/>
        </p:nvSpPr>
        <p:spPr>
          <a:xfrm>
            <a:off x="6240016" y="260648"/>
            <a:ext cx="5904656" cy="1656184"/>
          </a:xfrm>
          <a:prstGeom prst="homePlate">
            <a:avLst>
              <a:gd name="adj" fmla="val 18681"/>
            </a:avLst>
          </a:prstGeom>
          <a:blipFill dpi="0" rotWithShape="1">
            <a:blip r:embed="rId3">
              <a:extLst>
                <a:ext uri="{28A0092B-C50C-407E-A947-70E740481C1C}">
                  <a14:useLocalDpi xmlns:a14="http://schemas.microsoft.com/office/drawing/2010/main"/>
                </a:ext>
              </a:extLst>
            </a:blip>
            <a:srcRect/>
            <a:stretch>
              <a:fillRect/>
            </a:stretch>
          </a:blipFill>
          <a:ln w="57150">
            <a:solidFill>
              <a:srgbClr val="FF00FF"/>
            </a:solidFill>
          </a:ln>
          <a:scene3d>
            <a:camera prst="orthographicFront"/>
            <a:lightRig rig="threePt" dir="t"/>
          </a:scene3d>
          <a:sp3d>
            <a:bevelT w="165100" prst="coolSlant"/>
          </a:sp3d>
        </p:spPr>
        <p:txBody>
          <a:bodyPr vert="horz" lIns="91440" tIns="45720" rIns="91440" bIns="45720" rtlCol="0" anchor="ctr">
            <a:noAutofit/>
            <a:sp3d extrusionH="57150">
              <a:bevelT w="82550" h="38100" prst="coolSlant"/>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6000" b="1" spc="50" dirty="0">
                <a:ln w="12700" cmpd="sng">
                  <a:solidFill>
                    <a:schemeClr val="accent6">
                      <a:satMod val="120000"/>
                      <a:shade val="80000"/>
                    </a:schemeClr>
                  </a:solidFill>
                  <a:prstDash val="solid"/>
                </a:ln>
                <a:solidFill>
                  <a:srgbClr val="8F45C7"/>
                </a:solidFill>
                <a:effectLst>
                  <a:glow rad="101600">
                    <a:schemeClr val="accent4">
                      <a:lumMod val="20000"/>
                      <a:lumOff val="80000"/>
                      <a:alpha val="94000"/>
                    </a:schemeClr>
                  </a:glow>
                </a:effectLst>
              </a:rPr>
              <a:t>What About </a:t>
            </a:r>
            <a:br>
              <a:rPr lang="en-US" sz="6000" b="1" spc="50" dirty="0">
                <a:ln w="12700" cmpd="sng">
                  <a:solidFill>
                    <a:schemeClr val="accent6">
                      <a:satMod val="120000"/>
                      <a:shade val="80000"/>
                    </a:schemeClr>
                  </a:solidFill>
                  <a:prstDash val="solid"/>
                </a:ln>
                <a:solidFill>
                  <a:srgbClr val="8F45C7"/>
                </a:solidFill>
                <a:effectLst>
                  <a:glow rad="101600">
                    <a:schemeClr val="accent4">
                      <a:lumMod val="20000"/>
                      <a:lumOff val="80000"/>
                      <a:alpha val="94000"/>
                    </a:schemeClr>
                  </a:glow>
                </a:effectLst>
              </a:rPr>
            </a:br>
            <a:r>
              <a:rPr lang="en-US" sz="6000" b="1" spc="50" dirty="0">
                <a:ln w="12700" cmpd="sng">
                  <a:solidFill>
                    <a:schemeClr val="accent6">
                      <a:satMod val="120000"/>
                      <a:shade val="80000"/>
                    </a:schemeClr>
                  </a:solidFill>
                  <a:prstDash val="solid"/>
                </a:ln>
                <a:solidFill>
                  <a:srgbClr val="8F45C7"/>
                </a:solidFill>
                <a:effectLst>
                  <a:glow rad="101600">
                    <a:schemeClr val="accent4">
                      <a:lumMod val="20000"/>
                      <a:lumOff val="80000"/>
                      <a:alpha val="94000"/>
                    </a:schemeClr>
                  </a:glow>
                </a:effectLst>
              </a:rPr>
              <a:t>Exo 24:12 </a:t>
            </a:r>
            <a:r>
              <a:rPr lang="en-US" sz="3600" b="1" spc="50" dirty="0">
                <a:ln w="12700" cmpd="sng">
                  <a:solidFill>
                    <a:schemeClr val="accent6">
                      <a:satMod val="120000"/>
                      <a:shade val="80000"/>
                    </a:schemeClr>
                  </a:solidFill>
                  <a:prstDash val="solid"/>
                </a:ln>
                <a:solidFill>
                  <a:srgbClr val="00FF99"/>
                </a:solidFill>
                <a:effectLst>
                  <a:glow rad="101600">
                    <a:schemeClr val="accent4">
                      <a:lumMod val="20000"/>
                      <a:lumOff val="80000"/>
                      <a:alpha val="94000"/>
                    </a:schemeClr>
                  </a:glow>
                </a:effectLst>
              </a:rPr>
              <a:t>(a)</a:t>
            </a:r>
            <a:r>
              <a:rPr lang="en-US" sz="6000" b="1" spc="50" dirty="0">
                <a:ln w="12700" cmpd="sng">
                  <a:solidFill>
                    <a:schemeClr val="accent6">
                      <a:satMod val="120000"/>
                      <a:shade val="80000"/>
                    </a:schemeClr>
                  </a:solidFill>
                  <a:prstDash val="solid"/>
                </a:ln>
                <a:solidFill>
                  <a:srgbClr val="8F45C7"/>
                </a:solidFill>
                <a:effectLst>
                  <a:glow rad="101600">
                    <a:schemeClr val="accent4">
                      <a:lumMod val="20000"/>
                      <a:lumOff val="80000"/>
                      <a:alpha val="94000"/>
                    </a:schemeClr>
                  </a:glow>
                </a:effectLst>
              </a:rPr>
              <a:t>?</a:t>
            </a:r>
          </a:p>
        </p:txBody>
      </p:sp>
      <p:sp>
        <p:nvSpPr>
          <p:cNvPr id="4" name="Content Placeholder 3"/>
          <p:cNvSpPr txBox="1">
            <a:spLocks/>
          </p:cNvSpPr>
          <p:nvPr/>
        </p:nvSpPr>
        <p:spPr>
          <a:xfrm>
            <a:off x="5015880" y="4797152"/>
            <a:ext cx="6624736" cy="1944216"/>
          </a:xfrm>
          <a:prstGeom prst="rect">
            <a:avLst/>
          </a:prstGeom>
          <a:gradFill flip="none" rotWithShape="1">
            <a:gsLst>
              <a:gs pos="0">
                <a:srgbClr val="FFFF00"/>
              </a:gs>
              <a:gs pos="76000">
                <a:srgbClr val="7EB7D7"/>
              </a:gs>
              <a:gs pos="35000">
                <a:srgbClr val="FDE2E2"/>
              </a:gs>
              <a:gs pos="47000">
                <a:srgbClr val="FDE2E2">
                  <a:lumMod val="92000"/>
                </a:srgbClr>
              </a:gs>
              <a:gs pos="99000">
                <a:srgbClr val="00B0F0"/>
              </a:gs>
            </a:gsLst>
            <a:lin ang="2700000" scaled="1"/>
            <a:tileRect/>
          </a:gradFill>
          <a:ln w="60325" cmpd="tri">
            <a:solidFill>
              <a:srgbClr val="0070C0"/>
            </a:solidFill>
          </a:ln>
          <a:scene3d>
            <a:camera prst="orthographicFront"/>
            <a:lightRig rig="threePt" dir="t"/>
          </a:scene3d>
          <a:sp3d>
            <a:bevelT w="165100" prst="coolSlant"/>
          </a:sp3d>
        </p:spPr>
        <p:txBody>
          <a:bodyPr vert="horz" lIns="91440" tIns="45720" rIns="91440" bIns="45720" rtlCol="0">
            <a:noAutofit/>
            <a:sp3d extrusionH="57150">
              <a:bevelT h="25400" prst="softRound"/>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b="1" dirty="0">
                <a:solidFill>
                  <a:srgbClr val="0070C0"/>
                </a:solidFill>
              </a:rPr>
              <a:t>Here </a:t>
            </a:r>
            <a:r>
              <a:rPr lang="en-US" sz="2400" b="1" dirty="0" err="1">
                <a:solidFill>
                  <a:srgbClr val="0000FF"/>
                </a:solidFill>
              </a:rPr>
              <a:t>Yahuah</a:t>
            </a:r>
            <a:r>
              <a:rPr lang="en-US" sz="2400" b="1" dirty="0">
                <a:solidFill>
                  <a:srgbClr val="0070C0"/>
                </a:solidFill>
              </a:rPr>
              <a:t> commanded Mosheh up the mountain once again, where He will inscribe the </a:t>
            </a:r>
            <a:r>
              <a:rPr lang="en-US" sz="2400" b="1" dirty="0">
                <a:solidFill>
                  <a:srgbClr val="0070C0"/>
                </a:solidFill>
                <a:latin typeface="Comic Sans MS" panose="030F0702030302020204" pitchFamily="66" charset="0"/>
              </a:rPr>
              <a:t>Debarim </a:t>
            </a:r>
            <a:r>
              <a:rPr lang="en-US" sz="2400" b="1" dirty="0">
                <a:solidFill>
                  <a:srgbClr val="0070C0"/>
                </a:solidFill>
              </a:rPr>
              <a:t>[words] from the </a:t>
            </a:r>
            <a:r>
              <a:rPr lang="en-US" sz="2400" b="1" dirty="0">
                <a:solidFill>
                  <a:srgbClr val="0000FF"/>
                </a:solidFill>
              </a:rPr>
              <a:t>Book of the Covenant </a:t>
            </a:r>
            <a:br>
              <a:rPr lang="en-US" sz="2400" b="1" dirty="0">
                <a:solidFill>
                  <a:srgbClr val="C00000"/>
                </a:solidFill>
              </a:rPr>
            </a:br>
            <a:r>
              <a:rPr lang="en-US" sz="2400" b="1" dirty="0">
                <a:solidFill>
                  <a:srgbClr val="0070C0"/>
                </a:solidFill>
              </a:rPr>
              <a:t>onto the </a:t>
            </a:r>
            <a:r>
              <a:rPr lang="en-US" sz="2400" b="1" dirty="0">
                <a:solidFill>
                  <a:srgbClr val="0000FF"/>
                </a:solidFill>
              </a:rPr>
              <a:t>Royal Blue Tablets</a:t>
            </a:r>
            <a:r>
              <a:rPr lang="en-US" sz="2400" b="1" dirty="0">
                <a:solidFill>
                  <a:srgbClr val="0070C0"/>
                </a:solidFill>
              </a:rPr>
              <a:t>!</a:t>
            </a:r>
            <a:br>
              <a:rPr lang="en-US" sz="2400" b="1" dirty="0">
                <a:solidFill>
                  <a:srgbClr val="0070C0"/>
                </a:solidFill>
              </a:rPr>
            </a:br>
            <a:r>
              <a:rPr lang="en-US" sz="4400" b="1" dirty="0">
                <a:solidFill>
                  <a:schemeClr val="tx1">
                    <a:lumMod val="65000"/>
                    <a:lumOff val="35000"/>
                  </a:schemeClr>
                </a:solidFill>
                <a:latin typeface="Comic Sans MS" pitchFamily="66" charset="0"/>
              </a:rPr>
              <a:t>Is there more?</a:t>
            </a:r>
          </a:p>
        </p:txBody>
      </p:sp>
      <p:sp>
        <p:nvSpPr>
          <p:cNvPr id="5" name="Content Placeholder 5"/>
          <p:cNvSpPr>
            <a:spLocks noGrp="1"/>
          </p:cNvSpPr>
          <p:nvPr>
            <p:ph sz="half" idx="2"/>
          </p:nvPr>
        </p:nvSpPr>
        <p:spPr>
          <a:xfrm>
            <a:off x="4485276" y="2416697"/>
            <a:ext cx="7947428" cy="2452464"/>
          </a:xfrm>
          <a:ln>
            <a:noFill/>
          </a:ln>
        </p:spPr>
        <p:txBody>
          <a:bodyPr>
            <a:normAutofit/>
            <a:scene3d>
              <a:camera prst="orthographicFront"/>
              <a:lightRig rig="threePt" dir="t"/>
            </a:scene3d>
            <a:sp3d extrusionH="57150">
              <a:bevelT h="25400" prst="softRound"/>
            </a:sp3d>
          </a:bodyPr>
          <a:lstStyle/>
          <a:p>
            <a:pPr marL="0" indent="0">
              <a:buNone/>
            </a:pPr>
            <a:r>
              <a:rPr lang="en-US" sz="3600" b="1" dirty="0" err="1">
                <a:ln w="28575">
                  <a:solidFill>
                    <a:srgbClr val="00B0F0"/>
                  </a:solidFill>
                </a:ln>
                <a:solidFill>
                  <a:srgbClr val="00B0F0"/>
                </a:solidFill>
                <a:latin typeface="Comic Sans MS" pitchFamily="66" charset="0"/>
              </a:rPr>
              <a:t>Exo</a:t>
            </a:r>
            <a:r>
              <a:rPr lang="en-US" sz="3600" b="1" dirty="0">
                <a:ln w="28575">
                  <a:solidFill>
                    <a:srgbClr val="00B0F0"/>
                  </a:solidFill>
                </a:ln>
                <a:solidFill>
                  <a:srgbClr val="00B0F0"/>
                </a:solidFill>
                <a:latin typeface="Comic Sans MS" pitchFamily="66" charset="0"/>
              </a:rPr>
              <a:t> 24:12</a:t>
            </a:r>
            <a:r>
              <a:rPr lang="en-US" b="1" dirty="0">
                <a:ln w="28575">
                  <a:solidFill>
                    <a:srgbClr val="00B0F0"/>
                  </a:solidFill>
                </a:ln>
                <a:solidFill>
                  <a:srgbClr val="00B0F0"/>
                </a:solidFill>
                <a:latin typeface="Comic Sans MS" pitchFamily="66" charset="0"/>
              </a:rPr>
              <a:t>[a]</a:t>
            </a:r>
            <a:r>
              <a:rPr lang="en-US" sz="3600" b="1" dirty="0">
                <a:ln w="28575">
                  <a:solidFill>
                    <a:srgbClr val="00B0F0"/>
                  </a:solidFill>
                </a:ln>
                <a:solidFill>
                  <a:srgbClr val="00B0F0"/>
                </a:solidFill>
                <a:latin typeface="Comic Sans MS" pitchFamily="66" charset="0"/>
              </a:rPr>
              <a:t> </a:t>
            </a:r>
          </a:p>
          <a:p>
            <a:pPr marL="0" indent="0">
              <a:buNone/>
            </a:pPr>
            <a:r>
              <a:rPr lang="en-US" b="1" dirty="0">
                <a:solidFill>
                  <a:schemeClr val="bg1"/>
                </a:solidFill>
              </a:rPr>
              <a:t>And </a:t>
            </a:r>
            <a:r>
              <a:rPr lang="en-US" b="1" dirty="0">
                <a:ln>
                  <a:solidFill>
                    <a:srgbClr val="00B0F0"/>
                  </a:solidFill>
                </a:ln>
                <a:solidFill>
                  <a:srgbClr val="00B0F0"/>
                </a:solidFill>
              </a:rPr>
              <a:t>Yahuah</a:t>
            </a:r>
            <a:r>
              <a:rPr lang="en-US" b="1" dirty="0">
                <a:solidFill>
                  <a:schemeClr val="bg1"/>
                </a:solidFill>
              </a:rPr>
              <a:t> said unto </a:t>
            </a:r>
            <a:r>
              <a:rPr lang="en-US" b="1" dirty="0">
                <a:solidFill>
                  <a:srgbClr val="7030A0"/>
                </a:solidFill>
                <a:effectLst>
                  <a:glow rad="254000">
                    <a:schemeClr val="accent4">
                      <a:lumMod val="40000"/>
                      <a:lumOff val="60000"/>
                    </a:schemeClr>
                  </a:glow>
                </a:effectLst>
              </a:rPr>
              <a:t>Mosheh,</a:t>
            </a:r>
            <a:r>
              <a:rPr lang="en-US" b="1" dirty="0">
                <a:solidFill>
                  <a:schemeClr val="bg1"/>
                </a:solidFill>
              </a:rPr>
              <a:t> </a:t>
            </a:r>
            <a:br>
              <a:rPr lang="en-US" b="1" dirty="0">
                <a:solidFill>
                  <a:schemeClr val="bg1"/>
                </a:solidFill>
              </a:rPr>
            </a:br>
            <a:r>
              <a:rPr lang="en-US" b="1" dirty="0">
                <a:solidFill>
                  <a:schemeClr val="bg1"/>
                </a:solidFill>
              </a:rPr>
              <a:t> </a:t>
            </a:r>
            <a:r>
              <a:rPr lang="en-US" b="1" u="sng" dirty="0">
                <a:ln>
                  <a:solidFill>
                    <a:srgbClr val="0000CC"/>
                  </a:solidFill>
                </a:ln>
                <a:solidFill>
                  <a:srgbClr val="FF99CC"/>
                </a:solidFill>
              </a:rPr>
              <a:t>Come u</a:t>
            </a:r>
            <a:r>
              <a:rPr lang="en-US" b="1" dirty="0">
                <a:ln>
                  <a:solidFill>
                    <a:srgbClr val="0000CC"/>
                  </a:solidFill>
                </a:ln>
                <a:solidFill>
                  <a:srgbClr val="FF99CC"/>
                </a:solidFill>
              </a:rPr>
              <a:t>p </a:t>
            </a:r>
            <a:r>
              <a:rPr lang="en-US" b="1" u="sng" dirty="0">
                <a:ln>
                  <a:solidFill>
                    <a:srgbClr val="0000CC"/>
                  </a:solidFill>
                </a:ln>
                <a:solidFill>
                  <a:srgbClr val="FF99CC"/>
                </a:solidFill>
              </a:rPr>
              <a:t>to me</a:t>
            </a:r>
            <a:r>
              <a:rPr lang="en-US" b="1" dirty="0">
                <a:ln>
                  <a:solidFill>
                    <a:srgbClr val="0000CC"/>
                  </a:solidFill>
                </a:ln>
                <a:solidFill>
                  <a:srgbClr val="FF99CC"/>
                </a:solidFill>
              </a:rPr>
              <a:t> into the mount,</a:t>
            </a:r>
            <a:r>
              <a:rPr lang="en-US" b="1" dirty="0">
                <a:solidFill>
                  <a:schemeClr val="bg1"/>
                </a:solidFill>
              </a:rPr>
              <a:t> </a:t>
            </a:r>
            <a:br>
              <a:rPr lang="en-US" b="1" dirty="0">
                <a:solidFill>
                  <a:schemeClr val="bg1"/>
                </a:solidFill>
              </a:rPr>
            </a:br>
            <a:r>
              <a:rPr lang="en-US" b="1" dirty="0">
                <a:solidFill>
                  <a:schemeClr val="bg1"/>
                </a:solidFill>
              </a:rPr>
              <a:t>  and be there: </a:t>
            </a:r>
            <a:br>
              <a:rPr lang="en-US" b="1" dirty="0">
                <a:solidFill>
                  <a:schemeClr val="bg1"/>
                </a:solidFill>
              </a:rPr>
            </a:br>
            <a:r>
              <a:rPr lang="en-US" b="1" dirty="0">
                <a:solidFill>
                  <a:schemeClr val="bg1"/>
                </a:solidFill>
              </a:rPr>
              <a:t>     </a:t>
            </a:r>
            <a:r>
              <a:rPr lang="en-US" sz="3600" b="1" dirty="0">
                <a:solidFill>
                  <a:schemeClr val="bg1"/>
                </a:solidFill>
              </a:rPr>
              <a:t>and I will give thee </a:t>
            </a:r>
            <a:r>
              <a:rPr lang="en-US" sz="3600" b="1" dirty="0">
                <a:solidFill>
                  <a:srgbClr val="0000FF"/>
                </a:solidFill>
                <a:effectLst>
                  <a:glow rad="254000">
                    <a:schemeClr val="bg1"/>
                  </a:glow>
                </a:effectLst>
              </a:rPr>
              <a:t>tables of stone … </a:t>
            </a:r>
            <a:r>
              <a:rPr lang="en-US" b="1" dirty="0">
                <a:solidFill>
                  <a:srgbClr val="0000FF"/>
                </a:solidFill>
                <a:effectLst>
                  <a:glow rad="254000">
                    <a:schemeClr val="bg1"/>
                  </a:glow>
                </a:effectLst>
              </a:rPr>
              <a:t>       </a:t>
            </a:r>
            <a:endParaRPr lang="en-US" b="1" dirty="0">
              <a:solidFill>
                <a:srgbClr val="FF0000"/>
              </a:solidFill>
              <a:effectLst>
                <a:glow rad="254000">
                  <a:schemeClr val="bg1"/>
                </a:glow>
              </a:effectLst>
            </a:endParaRPr>
          </a:p>
        </p:txBody>
      </p:sp>
      <p:sp>
        <p:nvSpPr>
          <p:cNvPr id="6" name="Rectangle 5"/>
          <p:cNvSpPr/>
          <p:nvPr/>
        </p:nvSpPr>
        <p:spPr>
          <a:xfrm>
            <a:off x="479376" y="260648"/>
            <a:ext cx="2659651" cy="914400"/>
          </a:xfrm>
          <a:prstGeom prst="rect">
            <a:avLst/>
          </a:prstGeom>
          <a:solidFill>
            <a:srgbClr val="F1F8EC"/>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5400" b="1" dirty="0">
                <a:solidFill>
                  <a:schemeClr val="tx1"/>
                </a:solidFill>
              </a:rPr>
              <a:t>Mosheh</a:t>
            </a:r>
          </a:p>
        </p:txBody>
      </p:sp>
      <p:sp>
        <p:nvSpPr>
          <p:cNvPr id="7" name="Rectangle 6"/>
          <p:cNvSpPr/>
          <p:nvPr/>
        </p:nvSpPr>
        <p:spPr>
          <a:xfrm>
            <a:off x="839416" y="4354056"/>
            <a:ext cx="2157283" cy="709675"/>
          </a:xfrm>
          <a:prstGeom prst="rect">
            <a:avLst/>
          </a:prstGeom>
          <a:solidFill>
            <a:schemeClr val="bg1">
              <a:lumMod val="50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400" b="1" dirty="0">
                <a:solidFill>
                  <a:schemeClr val="tx1"/>
                </a:solidFill>
                <a:latin typeface="+mj-lt"/>
              </a:rPr>
              <a:t>Aharon</a:t>
            </a:r>
          </a:p>
        </p:txBody>
      </p:sp>
      <p:pic>
        <p:nvPicPr>
          <p:cNvPr id="8" name="Picture 2" descr="C:\Users\Rae\Desktop\covenant meal 75 elders.jpg"/>
          <p:cNvPicPr>
            <a:picLocks noChangeAspect="1" noChangeArrowheads="1"/>
          </p:cNvPicPr>
          <p:nvPr/>
        </p:nvPicPr>
        <p:blipFill>
          <a:blip r:embed="rId4" cstate="email">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a:ext>
            </a:extLst>
          </a:blip>
          <a:srcRect/>
          <a:stretch>
            <a:fillRect/>
          </a:stretch>
        </p:blipFill>
        <p:spPr bwMode="auto">
          <a:xfrm>
            <a:off x="1796480" y="5618435"/>
            <a:ext cx="1728192" cy="1134846"/>
          </a:xfrm>
          <a:prstGeom prst="roundRect">
            <a:avLst>
              <a:gd name="adj" fmla="val 16667"/>
            </a:avLst>
          </a:prstGeom>
          <a:ln>
            <a:noFill/>
          </a:ln>
          <a:effectLst>
            <a:glow rad="228600">
              <a:schemeClr val="accent5">
                <a:satMod val="175000"/>
                <a:alpha val="40000"/>
              </a:schemeClr>
            </a:glow>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8520595"/>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25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25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125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wipe(left)">
                                      <p:cBhvr>
                                        <p:cTn id="14" dur="1500"/>
                                        <p:tgtEl>
                                          <p:spTgt spid="5">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animEffect transition="in" filter="barn(inVertical)">
                                      <p:cBhvr>
                                        <p:cTn id="19" dur="125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0" name="Slide Number Placeholder 1"/>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85F3E72-97D8-4E0E-8DB2-A67F030E614A}" type="slidenum">
              <a:rPr lang="en-US" smtClean="0">
                <a:solidFill>
                  <a:schemeClr val="bg1"/>
                </a:solidFill>
              </a:rPr>
              <a:pPr/>
              <a:t>84</a:t>
            </a:fld>
            <a:endParaRPr lang="en-US" dirty="0">
              <a:solidFill>
                <a:schemeClr val="bg1"/>
              </a:solidFill>
            </a:endParaRPr>
          </a:p>
        </p:txBody>
      </p:sp>
      <p:sp>
        <p:nvSpPr>
          <p:cNvPr id="10" name="Subtitle 2"/>
          <p:cNvSpPr txBox="1">
            <a:spLocks/>
          </p:cNvSpPr>
          <p:nvPr/>
        </p:nvSpPr>
        <p:spPr>
          <a:xfrm>
            <a:off x="5951984" y="260648"/>
            <a:ext cx="6192688" cy="1656184"/>
          </a:xfrm>
          <a:prstGeom prst="homePlate">
            <a:avLst>
              <a:gd name="adj" fmla="val 18681"/>
            </a:avLst>
          </a:prstGeom>
          <a:blipFill dpi="0" rotWithShape="1">
            <a:blip r:embed="rId3">
              <a:extLst>
                <a:ext uri="{28A0092B-C50C-407E-A947-70E740481C1C}">
                  <a14:useLocalDpi xmlns:a14="http://schemas.microsoft.com/office/drawing/2010/main"/>
                </a:ext>
              </a:extLst>
            </a:blip>
            <a:srcRect/>
            <a:stretch>
              <a:fillRect/>
            </a:stretch>
          </a:blipFill>
          <a:ln w="57150">
            <a:solidFill>
              <a:srgbClr val="FF00FF"/>
            </a:solidFill>
          </a:ln>
          <a:scene3d>
            <a:camera prst="orthographicFront"/>
            <a:lightRig rig="threePt" dir="t"/>
          </a:scene3d>
          <a:sp3d>
            <a:bevelT w="165100" prst="coolSlant"/>
          </a:sp3d>
        </p:spPr>
        <p:txBody>
          <a:bodyPr vert="horz" lIns="91440" tIns="45720" rIns="91440" bIns="45720" rtlCol="0" anchor="ctr">
            <a:noAutofit/>
            <a:sp3d extrusionH="57150">
              <a:bevelT w="82550" h="38100" prst="coolSlant"/>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6000" b="1" spc="50" dirty="0">
                <a:ln w="12700" cmpd="sng">
                  <a:solidFill>
                    <a:schemeClr val="accent6">
                      <a:satMod val="120000"/>
                      <a:shade val="80000"/>
                    </a:schemeClr>
                  </a:solidFill>
                  <a:prstDash val="solid"/>
                </a:ln>
                <a:solidFill>
                  <a:srgbClr val="8F45C7"/>
                </a:solidFill>
                <a:effectLst>
                  <a:glow rad="101600">
                    <a:schemeClr val="accent4">
                      <a:lumMod val="20000"/>
                      <a:lumOff val="80000"/>
                      <a:alpha val="94000"/>
                    </a:schemeClr>
                  </a:glow>
                </a:effectLst>
              </a:rPr>
              <a:t>What About </a:t>
            </a:r>
            <a:br>
              <a:rPr lang="en-US" sz="6000" b="1" spc="50" dirty="0">
                <a:ln w="12700" cmpd="sng">
                  <a:solidFill>
                    <a:schemeClr val="accent6">
                      <a:satMod val="120000"/>
                      <a:shade val="80000"/>
                    </a:schemeClr>
                  </a:solidFill>
                  <a:prstDash val="solid"/>
                </a:ln>
                <a:solidFill>
                  <a:srgbClr val="8F45C7"/>
                </a:solidFill>
                <a:effectLst>
                  <a:glow rad="101600">
                    <a:schemeClr val="accent4">
                      <a:lumMod val="20000"/>
                      <a:lumOff val="80000"/>
                      <a:alpha val="94000"/>
                    </a:schemeClr>
                  </a:glow>
                </a:effectLst>
              </a:rPr>
            </a:br>
            <a:r>
              <a:rPr lang="en-US" sz="6000" b="1" spc="50" dirty="0">
                <a:ln w="12700" cmpd="sng">
                  <a:solidFill>
                    <a:schemeClr val="accent6">
                      <a:satMod val="120000"/>
                      <a:shade val="80000"/>
                    </a:schemeClr>
                  </a:solidFill>
                  <a:prstDash val="solid"/>
                </a:ln>
                <a:solidFill>
                  <a:srgbClr val="8F45C7"/>
                </a:solidFill>
                <a:effectLst>
                  <a:glow rad="101600">
                    <a:schemeClr val="accent4">
                      <a:lumMod val="20000"/>
                      <a:lumOff val="80000"/>
                      <a:alpha val="94000"/>
                    </a:schemeClr>
                  </a:glow>
                </a:effectLst>
              </a:rPr>
              <a:t>Exo 24:12</a:t>
            </a:r>
          </a:p>
        </p:txBody>
      </p:sp>
      <p:sp>
        <p:nvSpPr>
          <p:cNvPr id="11" name="Content Placeholder 3"/>
          <p:cNvSpPr txBox="1">
            <a:spLocks/>
          </p:cNvSpPr>
          <p:nvPr/>
        </p:nvSpPr>
        <p:spPr>
          <a:xfrm>
            <a:off x="5015879" y="4574121"/>
            <a:ext cx="6816843" cy="1768927"/>
          </a:xfrm>
          <a:prstGeom prst="rect">
            <a:avLst/>
          </a:prstGeom>
          <a:gradFill flip="none" rotWithShape="1">
            <a:gsLst>
              <a:gs pos="0">
                <a:srgbClr val="FFFF00"/>
              </a:gs>
              <a:gs pos="76000">
                <a:srgbClr val="7EB7D7"/>
              </a:gs>
              <a:gs pos="35000">
                <a:srgbClr val="FDE2E2"/>
              </a:gs>
              <a:gs pos="47000">
                <a:srgbClr val="FDE2E2">
                  <a:lumMod val="92000"/>
                </a:srgbClr>
              </a:gs>
              <a:gs pos="99000">
                <a:srgbClr val="00B0F0"/>
              </a:gs>
            </a:gsLst>
            <a:lin ang="2700000" scaled="1"/>
            <a:tileRect/>
          </a:gradFill>
          <a:ln w="60325" cmpd="tri">
            <a:solidFill>
              <a:srgbClr val="0070C0"/>
            </a:solidFill>
          </a:ln>
          <a:scene3d>
            <a:camera prst="orthographicFront"/>
            <a:lightRig rig="threePt" dir="t"/>
          </a:scene3d>
          <a:sp3d>
            <a:bevelT w="165100" prst="coolSlant"/>
          </a:sp3d>
        </p:spPr>
        <p:txBody>
          <a:bodyPr vert="horz" lIns="91440" tIns="45720" rIns="91440" bIns="45720" rtlCol="0">
            <a:noAutofit/>
            <a:sp3d extrusionH="57150">
              <a:bevelT w="82550" h="38100" prst="coolSlant"/>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u="sng" dirty="0">
                <a:solidFill>
                  <a:srgbClr val="0000FF"/>
                </a:solidFill>
                <a:effectLst>
                  <a:glow rad="254000">
                    <a:srgbClr val="00FF99"/>
                  </a:glow>
                </a:effectLst>
              </a:rPr>
              <a:t>AND</a:t>
            </a:r>
            <a:r>
              <a:rPr lang="en-US" sz="4800" b="1" dirty="0">
                <a:solidFill>
                  <a:srgbClr val="0000FF"/>
                </a:solidFill>
                <a:effectLst>
                  <a:glow rad="254000">
                    <a:schemeClr val="bg1"/>
                  </a:glow>
                </a:effectLst>
              </a:rPr>
              <a:t> a </a:t>
            </a:r>
            <a:r>
              <a:rPr lang="en-US" sz="4000" b="1" dirty="0">
                <a:ln>
                  <a:solidFill>
                    <a:srgbClr val="0000CC"/>
                  </a:solidFill>
                </a:ln>
                <a:solidFill>
                  <a:srgbClr val="FF0000"/>
                </a:solidFill>
                <a:effectLst>
                  <a:glow rad="254000">
                    <a:schemeClr val="bg1"/>
                  </a:glow>
                </a:effectLst>
              </a:rPr>
              <a:t>law</a:t>
            </a:r>
            <a:r>
              <a:rPr lang="en-US" sz="4800" dirty="0">
                <a:ln>
                  <a:solidFill>
                    <a:srgbClr val="0000CC"/>
                  </a:solidFill>
                </a:ln>
                <a:solidFill>
                  <a:srgbClr val="FF0000"/>
                </a:solidFill>
                <a:effectLst>
                  <a:glow rad="254000">
                    <a:schemeClr val="bg1"/>
                  </a:glow>
                </a:effectLst>
              </a:rPr>
              <a:t>,</a:t>
            </a:r>
            <a:r>
              <a:rPr lang="en-US" sz="4800" b="1" dirty="0">
                <a:solidFill>
                  <a:srgbClr val="0000FF"/>
                </a:solidFill>
                <a:effectLst>
                  <a:glow rad="254000">
                    <a:schemeClr val="bg1"/>
                  </a:glow>
                </a:effectLst>
              </a:rPr>
              <a:t> </a:t>
            </a:r>
            <a:r>
              <a:rPr lang="en-US" sz="4400" b="1" u="sng" dirty="0">
                <a:solidFill>
                  <a:srgbClr val="0000FF"/>
                </a:solidFill>
                <a:effectLst>
                  <a:glow rad="254000">
                    <a:srgbClr val="00FF99"/>
                  </a:glow>
                </a:effectLst>
              </a:rPr>
              <a:t>AND</a:t>
            </a:r>
            <a:r>
              <a:rPr lang="en-US" sz="3200" b="1" dirty="0">
                <a:solidFill>
                  <a:srgbClr val="0000FF"/>
                </a:solidFill>
                <a:effectLst>
                  <a:glow rad="254000">
                    <a:schemeClr val="bg1"/>
                  </a:glow>
                </a:effectLst>
              </a:rPr>
              <a:t> </a:t>
            </a:r>
            <a:r>
              <a:rPr lang="en-US" sz="3600" b="1" dirty="0">
                <a:ln>
                  <a:solidFill>
                    <a:srgbClr val="0000CC"/>
                  </a:solidFill>
                </a:ln>
                <a:solidFill>
                  <a:srgbClr val="FF0000"/>
                </a:solidFill>
                <a:effectLst>
                  <a:glow rad="254000">
                    <a:schemeClr val="bg1"/>
                  </a:glow>
                </a:effectLst>
              </a:rPr>
              <a:t>commandments</a:t>
            </a:r>
            <a:r>
              <a:rPr lang="en-US" sz="3200" b="1" dirty="0">
                <a:solidFill>
                  <a:srgbClr val="0000FF"/>
                </a:solidFill>
                <a:effectLst>
                  <a:glow rad="254000">
                    <a:schemeClr val="bg1"/>
                  </a:glow>
                </a:effectLst>
              </a:rPr>
              <a:t> which </a:t>
            </a:r>
            <a:r>
              <a:rPr lang="en-US" sz="3600" b="1" u="sng" dirty="0">
                <a:solidFill>
                  <a:srgbClr val="0000FF"/>
                </a:solidFill>
                <a:effectLst>
                  <a:glow rad="254000">
                    <a:srgbClr val="FFFF00"/>
                  </a:glow>
                </a:effectLst>
              </a:rPr>
              <a:t>I</a:t>
            </a:r>
            <a:r>
              <a:rPr lang="en-US" sz="3200" b="1" u="sng" dirty="0">
                <a:solidFill>
                  <a:srgbClr val="0000FF"/>
                </a:solidFill>
                <a:effectLst>
                  <a:glow rad="254000">
                    <a:srgbClr val="FFFF00"/>
                  </a:glow>
                </a:effectLst>
              </a:rPr>
              <a:t> have written</a:t>
            </a:r>
            <a:r>
              <a:rPr lang="en-US" sz="3200" b="1" dirty="0">
                <a:solidFill>
                  <a:srgbClr val="0000FF"/>
                </a:solidFill>
                <a:effectLst>
                  <a:glow rad="254000">
                    <a:schemeClr val="bg1"/>
                  </a:glow>
                </a:effectLst>
              </a:rPr>
              <a:t>, that </a:t>
            </a:r>
            <a:r>
              <a:rPr lang="en-US" sz="3200" b="1" dirty="0">
                <a:solidFill>
                  <a:srgbClr val="0000FF"/>
                </a:solidFill>
                <a:effectLst>
                  <a:glow rad="228600">
                    <a:schemeClr val="accent6">
                      <a:satMod val="175000"/>
                      <a:alpha val="85000"/>
                    </a:schemeClr>
                  </a:glow>
                </a:effectLst>
              </a:rPr>
              <a:t>thou</a:t>
            </a:r>
            <a:r>
              <a:rPr lang="en-US" sz="3200" b="1" dirty="0">
                <a:solidFill>
                  <a:srgbClr val="0000FF"/>
                </a:solidFill>
                <a:effectLst>
                  <a:glow rad="254000">
                    <a:schemeClr val="bg1"/>
                  </a:glow>
                </a:effectLst>
              </a:rPr>
              <a:t> </a:t>
            </a:r>
            <a:r>
              <a:rPr lang="en-US" sz="3200" b="1" dirty="0" err="1">
                <a:solidFill>
                  <a:srgbClr val="0000FF"/>
                </a:solidFill>
                <a:effectLst>
                  <a:glow rad="254000">
                    <a:schemeClr val="bg1"/>
                  </a:glow>
                </a:effectLst>
              </a:rPr>
              <a:t>mayest</a:t>
            </a:r>
            <a:r>
              <a:rPr lang="en-US" sz="3200" b="1" dirty="0">
                <a:solidFill>
                  <a:srgbClr val="0000FF"/>
                </a:solidFill>
                <a:effectLst>
                  <a:glow rad="254000">
                    <a:schemeClr val="bg1"/>
                  </a:glow>
                </a:effectLst>
              </a:rPr>
              <a:t> </a:t>
            </a:r>
            <a:r>
              <a:rPr lang="en-US" sz="3200" b="1" dirty="0">
                <a:solidFill>
                  <a:srgbClr val="0000FF"/>
                </a:solidFill>
                <a:effectLst>
                  <a:glow rad="228600">
                    <a:schemeClr val="accent6">
                      <a:satMod val="175000"/>
                      <a:alpha val="85000"/>
                    </a:schemeClr>
                  </a:glow>
                </a:effectLst>
              </a:rPr>
              <a:t>teach them.</a:t>
            </a:r>
            <a:endParaRPr lang="en-US" sz="3200" b="1" dirty="0"/>
          </a:p>
        </p:txBody>
      </p:sp>
      <p:pic>
        <p:nvPicPr>
          <p:cNvPr id="12" name="Picture 2" descr="C:\Users\Rae\Desktop\covenant meal 75 elders.jpg"/>
          <p:cNvPicPr>
            <a:picLocks noChangeAspect="1" noChangeArrowheads="1"/>
          </p:cNvPicPr>
          <p:nvPr/>
        </p:nvPicPr>
        <p:blipFill>
          <a:blip r:embed="rId4" cstate="email">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a:ext>
            </a:extLst>
          </a:blip>
          <a:srcRect/>
          <a:stretch>
            <a:fillRect/>
          </a:stretch>
        </p:blipFill>
        <p:spPr bwMode="auto">
          <a:xfrm>
            <a:off x="1796480" y="5618435"/>
            <a:ext cx="1728192" cy="1134846"/>
          </a:xfrm>
          <a:prstGeom prst="roundRect">
            <a:avLst>
              <a:gd name="adj" fmla="val 16667"/>
            </a:avLst>
          </a:prstGeom>
          <a:ln>
            <a:noFill/>
          </a:ln>
          <a:effectLst>
            <a:glow rad="152400">
              <a:srgbClr val="0000CC">
                <a:alpha val="58000"/>
              </a:srgbClr>
            </a:glow>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13" name="Content Placeholder 5"/>
          <p:cNvSpPr>
            <a:spLocks noGrp="1"/>
          </p:cNvSpPr>
          <p:nvPr>
            <p:ph sz="half" idx="2"/>
          </p:nvPr>
        </p:nvSpPr>
        <p:spPr>
          <a:xfrm>
            <a:off x="4485276" y="2492897"/>
            <a:ext cx="7947428" cy="2160240"/>
          </a:xfrm>
          <a:ln>
            <a:noFill/>
          </a:ln>
        </p:spPr>
        <p:txBody>
          <a:bodyPr>
            <a:normAutofit lnSpcReduction="10000"/>
            <a:scene3d>
              <a:camera prst="orthographicFront"/>
              <a:lightRig rig="threePt" dir="t"/>
            </a:scene3d>
            <a:sp3d extrusionH="57150">
              <a:bevelT h="25400" prst="softRound"/>
            </a:sp3d>
          </a:bodyPr>
          <a:lstStyle/>
          <a:p>
            <a:pPr marL="0" indent="0">
              <a:buNone/>
            </a:pPr>
            <a:r>
              <a:rPr lang="en-US" sz="3600" b="1" dirty="0" err="1">
                <a:ln w="28575">
                  <a:solidFill>
                    <a:srgbClr val="00B0F0"/>
                  </a:solidFill>
                </a:ln>
                <a:solidFill>
                  <a:srgbClr val="00B0F0"/>
                </a:solidFill>
                <a:latin typeface="Comic Sans MS" pitchFamily="66" charset="0"/>
              </a:rPr>
              <a:t>Exo</a:t>
            </a:r>
            <a:r>
              <a:rPr lang="en-US" sz="3600" b="1" dirty="0">
                <a:ln w="28575">
                  <a:solidFill>
                    <a:srgbClr val="00B0F0"/>
                  </a:solidFill>
                </a:ln>
                <a:solidFill>
                  <a:srgbClr val="00B0F0"/>
                </a:solidFill>
                <a:latin typeface="Comic Sans MS" pitchFamily="66" charset="0"/>
              </a:rPr>
              <a:t> 24:12 </a:t>
            </a:r>
            <a:r>
              <a:rPr lang="en-US" sz="2000" b="1" i="1" dirty="0">
                <a:ln w="28575">
                  <a:solidFill>
                    <a:schemeClr val="bg1"/>
                  </a:solidFill>
                </a:ln>
                <a:solidFill>
                  <a:schemeClr val="bg1"/>
                </a:solidFill>
                <a:latin typeface="Comic Sans MS" pitchFamily="66" charset="0"/>
              </a:rPr>
              <a:t>KJV</a:t>
            </a:r>
            <a:r>
              <a:rPr lang="en-US" sz="3600" b="1" dirty="0">
                <a:ln w="28575">
                  <a:solidFill>
                    <a:srgbClr val="00B0F0"/>
                  </a:solidFill>
                </a:ln>
                <a:solidFill>
                  <a:srgbClr val="00B0F0"/>
                </a:solidFill>
                <a:latin typeface="Comic Sans MS" pitchFamily="66" charset="0"/>
              </a:rPr>
              <a:t> </a:t>
            </a:r>
          </a:p>
          <a:p>
            <a:pPr marL="0" indent="0">
              <a:buNone/>
            </a:pPr>
            <a:r>
              <a:rPr lang="en-US" b="1" dirty="0">
                <a:solidFill>
                  <a:schemeClr val="bg1"/>
                </a:solidFill>
              </a:rPr>
              <a:t>And </a:t>
            </a:r>
            <a:r>
              <a:rPr lang="en-US" b="1" dirty="0">
                <a:ln>
                  <a:solidFill>
                    <a:srgbClr val="00B0F0"/>
                  </a:solidFill>
                </a:ln>
                <a:solidFill>
                  <a:srgbClr val="00B0F0"/>
                </a:solidFill>
              </a:rPr>
              <a:t>Yahuah</a:t>
            </a:r>
            <a:r>
              <a:rPr lang="en-US" b="1" dirty="0">
                <a:solidFill>
                  <a:schemeClr val="bg1"/>
                </a:solidFill>
              </a:rPr>
              <a:t> said unto </a:t>
            </a:r>
            <a:r>
              <a:rPr lang="en-US" b="1" dirty="0">
                <a:solidFill>
                  <a:srgbClr val="7030A0"/>
                </a:solidFill>
                <a:effectLst>
                  <a:glow rad="254000">
                    <a:schemeClr val="accent4">
                      <a:lumMod val="40000"/>
                      <a:lumOff val="60000"/>
                    </a:schemeClr>
                  </a:glow>
                </a:effectLst>
              </a:rPr>
              <a:t>Mosheh,</a:t>
            </a:r>
            <a:r>
              <a:rPr lang="en-US" b="1" dirty="0">
                <a:solidFill>
                  <a:schemeClr val="bg1"/>
                </a:solidFill>
              </a:rPr>
              <a:t> </a:t>
            </a:r>
            <a:br>
              <a:rPr lang="en-US" b="1" dirty="0">
                <a:solidFill>
                  <a:schemeClr val="bg1"/>
                </a:solidFill>
              </a:rPr>
            </a:br>
            <a:r>
              <a:rPr lang="en-US" b="1" dirty="0">
                <a:solidFill>
                  <a:schemeClr val="bg1"/>
                </a:solidFill>
              </a:rPr>
              <a:t> Come up to me into the mount, </a:t>
            </a:r>
            <a:br>
              <a:rPr lang="en-US" b="1" dirty="0">
                <a:solidFill>
                  <a:schemeClr val="bg1"/>
                </a:solidFill>
              </a:rPr>
            </a:br>
            <a:r>
              <a:rPr lang="en-US" b="1" dirty="0">
                <a:solidFill>
                  <a:schemeClr val="bg1"/>
                </a:solidFill>
              </a:rPr>
              <a:t>  and be there: </a:t>
            </a:r>
            <a:br>
              <a:rPr lang="en-US" b="1" dirty="0">
                <a:solidFill>
                  <a:schemeClr val="bg1"/>
                </a:solidFill>
              </a:rPr>
            </a:br>
            <a:r>
              <a:rPr lang="en-US" b="1" dirty="0">
                <a:solidFill>
                  <a:schemeClr val="bg1"/>
                </a:solidFill>
              </a:rPr>
              <a:t>     </a:t>
            </a:r>
            <a:r>
              <a:rPr lang="en-US" sz="3600" b="1" dirty="0">
                <a:solidFill>
                  <a:schemeClr val="bg1"/>
                </a:solidFill>
              </a:rPr>
              <a:t>and I will give thee </a:t>
            </a:r>
            <a:r>
              <a:rPr lang="en-US" sz="3600" b="1" dirty="0">
                <a:solidFill>
                  <a:srgbClr val="0000FF"/>
                </a:solidFill>
                <a:effectLst>
                  <a:glow rad="254000">
                    <a:schemeClr val="bg1"/>
                  </a:glow>
                </a:effectLst>
              </a:rPr>
              <a:t>tables of stone, </a:t>
            </a:r>
            <a:endParaRPr lang="en-US" b="1" dirty="0">
              <a:solidFill>
                <a:srgbClr val="FF0000"/>
              </a:solidFill>
              <a:effectLst>
                <a:glow rad="254000">
                  <a:schemeClr val="bg1"/>
                </a:glow>
              </a:effectLst>
            </a:endParaRPr>
          </a:p>
        </p:txBody>
      </p:sp>
      <p:sp>
        <p:nvSpPr>
          <p:cNvPr id="14" name="Rectangle 13"/>
          <p:cNvSpPr/>
          <p:nvPr/>
        </p:nvSpPr>
        <p:spPr>
          <a:xfrm>
            <a:off x="10272464" y="880145"/>
            <a:ext cx="1728192" cy="10801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spc="50" dirty="0">
                <a:ln w="12700" cmpd="sng">
                  <a:solidFill>
                    <a:schemeClr val="accent6">
                      <a:satMod val="120000"/>
                      <a:shade val="80000"/>
                    </a:schemeClr>
                  </a:solidFill>
                  <a:prstDash val="solid"/>
                </a:ln>
                <a:solidFill>
                  <a:srgbClr val="00FF99"/>
                </a:solidFill>
                <a:effectLst>
                  <a:glow rad="101600">
                    <a:schemeClr val="accent4">
                      <a:lumMod val="20000"/>
                      <a:lumOff val="80000"/>
                      <a:alpha val="94000"/>
                    </a:schemeClr>
                  </a:glow>
                </a:effectLst>
              </a:rPr>
              <a:t>(b)</a:t>
            </a:r>
            <a:r>
              <a:rPr lang="en-US" sz="6000" b="1" spc="50" dirty="0">
                <a:ln w="12700" cmpd="sng">
                  <a:solidFill>
                    <a:schemeClr val="accent6">
                      <a:satMod val="120000"/>
                      <a:shade val="80000"/>
                    </a:schemeClr>
                  </a:solidFill>
                  <a:prstDash val="solid"/>
                </a:ln>
                <a:solidFill>
                  <a:srgbClr val="8F45C7"/>
                </a:solidFill>
                <a:effectLst>
                  <a:glow rad="101600">
                    <a:schemeClr val="accent4">
                      <a:lumMod val="20000"/>
                      <a:lumOff val="80000"/>
                      <a:alpha val="94000"/>
                    </a:schemeClr>
                  </a:glow>
                </a:effectLst>
              </a:rPr>
              <a:t>?</a:t>
            </a:r>
            <a:endParaRPr lang="en-CA" sz="4000" dirty="0"/>
          </a:p>
        </p:txBody>
      </p:sp>
      <p:sp>
        <p:nvSpPr>
          <p:cNvPr id="15" name="Rectangle 14"/>
          <p:cNvSpPr/>
          <p:nvPr/>
        </p:nvSpPr>
        <p:spPr>
          <a:xfrm>
            <a:off x="479376" y="260648"/>
            <a:ext cx="2659651" cy="914400"/>
          </a:xfrm>
          <a:prstGeom prst="rect">
            <a:avLst/>
          </a:prstGeom>
          <a:solidFill>
            <a:srgbClr val="F1F8EC"/>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5400" b="1" dirty="0">
                <a:solidFill>
                  <a:schemeClr val="tx1"/>
                </a:solidFill>
              </a:rPr>
              <a:t>Mosheh</a:t>
            </a:r>
          </a:p>
        </p:txBody>
      </p:sp>
      <p:sp>
        <p:nvSpPr>
          <p:cNvPr id="16" name="Rectangle 15"/>
          <p:cNvSpPr/>
          <p:nvPr/>
        </p:nvSpPr>
        <p:spPr>
          <a:xfrm>
            <a:off x="839416" y="4354056"/>
            <a:ext cx="2157283" cy="709675"/>
          </a:xfrm>
          <a:prstGeom prst="rect">
            <a:avLst/>
          </a:prstGeom>
          <a:solidFill>
            <a:schemeClr val="bg1">
              <a:lumMod val="50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400" b="1" dirty="0">
                <a:solidFill>
                  <a:schemeClr val="tx1"/>
                </a:solidFill>
                <a:latin typeface="+mj-lt"/>
              </a:rPr>
              <a:t>Aharon</a:t>
            </a:r>
          </a:p>
        </p:txBody>
      </p:sp>
    </p:spTree>
    <p:extLst>
      <p:ext uri="{BB962C8B-B14F-4D97-AF65-F5344CB8AC3E}">
        <p14:creationId xmlns:p14="http://schemas.microsoft.com/office/powerpoint/2010/main" val="3870610751"/>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25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000" fill="hold"/>
                                        <p:tgtEl>
                                          <p:spTgt spid="14"/>
                                        </p:tgtEl>
                                        <p:attrNameLst>
                                          <p:attrName>ppt_x</p:attrName>
                                        </p:attrNameLst>
                                      </p:cBhvr>
                                      <p:tavLst>
                                        <p:tav tm="0">
                                          <p:val>
                                            <p:strVal val="#ppt_x"/>
                                          </p:val>
                                        </p:tav>
                                        <p:tav tm="100000">
                                          <p:val>
                                            <p:strVal val="#ppt_x"/>
                                          </p:val>
                                        </p:tav>
                                      </p:tavLst>
                                    </p:anim>
                                    <p:anim calcmode="lin" valueType="num">
                                      <p:cBhvr additive="base">
                                        <p:cTn id="8" dur="1000" fill="hold"/>
                                        <p:tgtEl>
                                          <p:spTgt spid="14"/>
                                        </p:tgtEl>
                                        <p:attrNameLst>
                                          <p:attrName>ppt_y</p:attrName>
                                        </p:attrNameLst>
                                      </p:cBhvr>
                                      <p:tavLst>
                                        <p:tav tm="0">
                                          <p:val>
                                            <p:strVal val="1+#ppt_h/2"/>
                                          </p:val>
                                        </p:tav>
                                        <p:tav tm="100000">
                                          <p:val>
                                            <p:strVal val="#ppt_y"/>
                                          </p:val>
                                        </p:tav>
                                      </p:tavLst>
                                    </p:anim>
                                  </p:childTnLst>
                                </p:cTn>
                              </p:par>
                            </p:childTnLst>
                          </p:cTn>
                        </p:par>
                        <p:par>
                          <p:cTn id="9" fill="hold">
                            <p:stCondLst>
                              <p:cond delay="1250"/>
                            </p:stCondLst>
                            <p:childTnLst>
                              <p:par>
                                <p:cTn id="10" presetID="5" presetClass="entr" presetSubtype="10" fill="hold" grpId="0" nodeType="afterEffect">
                                  <p:stCondLst>
                                    <p:cond delay="750"/>
                                  </p:stCondLst>
                                  <p:childTnLst>
                                    <p:set>
                                      <p:cBhvr>
                                        <p:cTn id="11" dur="1" fill="hold">
                                          <p:stCondLst>
                                            <p:cond delay="0"/>
                                          </p:stCondLst>
                                        </p:cTn>
                                        <p:tgtEl>
                                          <p:spTgt spid="11"/>
                                        </p:tgtEl>
                                        <p:attrNameLst>
                                          <p:attrName>style.visibility</p:attrName>
                                        </p:attrNameLst>
                                      </p:cBhvr>
                                      <p:to>
                                        <p:strVal val="visible"/>
                                      </p:to>
                                    </p:set>
                                    <p:animEffect transition="in" filter="checkerboard(across)">
                                      <p:cBhvr>
                                        <p:cTn id="12" dur="1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p:bldLst>
  </p:timing>
</p:sld>
</file>

<file path=ppt/slides/slide85.xml><?xml version="1.0" encoding="utf-8"?>
<p:sld xmlns:a="http://schemas.openxmlformats.org/drawingml/2006/main" xmlns:r="http://schemas.openxmlformats.org/officeDocument/2006/relationships" xmlns:p="http://schemas.openxmlformats.org/presentationml/2006/main">
  <p:cSld>
    <p:bg>
      <p:bgPr>
        <a:blipFill>
          <a:blip r:embed="rId2">
            <a:extLst>
              <a:ext uri="{BEBA8EAE-BF5A-486C-A8C5-ECC9F3942E4B}">
                <a14:imgProps xmlns:a14="http://schemas.microsoft.com/office/drawing/2010/main">
                  <a14:imgLayer r:embed="rId3">
                    <a14:imgEffect>
                      <a14:artisticCrisscrossEtching/>
                    </a14:imgEffect>
                  </a14:imgLayer>
                </a14:imgProps>
              </a:ext>
            </a:extLst>
          </a:blip>
          <a:tile tx="0" ty="0" sx="100000" sy="100000" flip="none" algn="tl"/>
        </a:blipFill>
        <a:effectLst/>
      </p:bgPr>
    </p:bg>
    <p:spTree>
      <p:nvGrpSpPr>
        <p:cNvPr id="1" name=""/>
        <p:cNvGrpSpPr/>
        <p:nvPr/>
      </p:nvGrpSpPr>
      <p:grpSpPr>
        <a:xfrm>
          <a:off x="0" y="0"/>
          <a:ext cx="0" cy="0"/>
          <a:chOff x="0" y="0"/>
          <a:chExt cx="0" cy="0"/>
        </a:xfrm>
      </p:grpSpPr>
      <p:sp>
        <p:nvSpPr>
          <p:cNvPr id="10" name="Content Placeholder 1"/>
          <p:cNvSpPr>
            <a:spLocks noGrp="1"/>
          </p:cNvSpPr>
          <p:nvPr>
            <p:ph sz="half" idx="2"/>
          </p:nvPr>
        </p:nvSpPr>
        <p:spPr>
          <a:xfrm>
            <a:off x="141615" y="144379"/>
            <a:ext cx="11908770" cy="6713621"/>
          </a:xfrm>
        </p:spPr>
        <p:txBody>
          <a:bodyPr anchor="ctr">
            <a:noAutofit/>
            <a:scene3d>
              <a:camera prst="orthographicFront"/>
              <a:lightRig rig="threePt" dir="t"/>
            </a:scene3d>
            <a:sp3d extrusionH="57150">
              <a:bevelT w="82550" h="38100" prst="coolSlant"/>
            </a:sp3d>
          </a:bodyPr>
          <a:lstStyle/>
          <a:p>
            <a:pPr marL="0" indent="0" algn="ctr">
              <a:buNone/>
            </a:pPr>
            <a:r>
              <a:rPr lang="en-CA" dirty="0">
                <a:ln w="19050">
                  <a:noFill/>
                </a:ln>
                <a:effectLst/>
              </a:rPr>
              <a:t>1.  </a:t>
            </a:r>
            <a:r>
              <a:rPr lang="en-CA" b="1" dirty="0">
                <a:ln w="19050">
                  <a:noFill/>
                </a:ln>
                <a:solidFill>
                  <a:srgbClr val="C00000"/>
                </a:solidFill>
                <a:effectLst/>
              </a:rPr>
              <a:t>Did you notice:  </a:t>
            </a:r>
            <a:r>
              <a:rPr lang="en-CA" b="1" dirty="0">
                <a:ln w="19050">
                  <a:noFill/>
                </a:ln>
                <a:solidFill>
                  <a:srgbClr val="0000FF"/>
                </a:solidFill>
                <a:effectLst/>
              </a:rPr>
              <a:t>Yahuah</a:t>
            </a:r>
            <a:r>
              <a:rPr lang="en-CA" dirty="0">
                <a:ln w="19050">
                  <a:noFill/>
                </a:ln>
                <a:effectLst/>
              </a:rPr>
              <a:t> said </a:t>
            </a:r>
            <a:r>
              <a:rPr lang="en-CA" b="1" u="sng" dirty="0">
                <a:ln w="19050">
                  <a:noFill/>
                </a:ln>
                <a:solidFill>
                  <a:srgbClr val="0000CC"/>
                </a:solidFill>
                <a:effectLst>
                  <a:glow rad="203200">
                    <a:srgbClr val="FF99CC"/>
                  </a:glow>
                </a:effectLst>
              </a:rPr>
              <a:t>He</a:t>
            </a:r>
            <a:r>
              <a:rPr lang="en-CA" dirty="0">
                <a:ln w="19050">
                  <a:noFill/>
                </a:ln>
                <a:effectLst/>
              </a:rPr>
              <a:t> wrote these laws and commandments?</a:t>
            </a:r>
            <a:br>
              <a:rPr lang="en-CA" dirty="0">
                <a:ln w="19050">
                  <a:noFill/>
                </a:ln>
                <a:effectLst/>
              </a:rPr>
            </a:br>
            <a:r>
              <a:rPr lang="en-CA" dirty="0">
                <a:ln w="19050">
                  <a:noFill/>
                </a:ln>
              </a:rPr>
              <a:t>Was </a:t>
            </a:r>
            <a:r>
              <a:rPr lang="en-CA" b="1" dirty="0">
                <a:ln w="19050">
                  <a:noFill/>
                </a:ln>
                <a:solidFill>
                  <a:srgbClr val="0000FF"/>
                </a:solidFill>
              </a:rPr>
              <a:t>Yahuah</a:t>
            </a:r>
            <a:r>
              <a:rPr lang="en-CA" dirty="0">
                <a:ln w="19050">
                  <a:noFill/>
                </a:ln>
              </a:rPr>
              <a:t> placing “an extension” onto the </a:t>
            </a:r>
            <a:r>
              <a:rPr lang="en-CA" b="1" dirty="0">
                <a:ln w="19050">
                  <a:noFill/>
                </a:ln>
                <a:solidFill>
                  <a:srgbClr val="0000CC"/>
                </a:solidFill>
              </a:rPr>
              <a:t>Book of the Covenant </a:t>
            </a:r>
            <a:br>
              <a:rPr lang="en-CA" b="1" dirty="0">
                <a:ln w="19050">
                  <a:noFill/>
                </a:ln>
                <a:solidFill>
                  <a:srgbClr val="0000CC"/>
                </a:solidFill>
              </a:rPr>
            </a:br>
            <a:r>
              <a:rPr lang="en-CA" dirty="0">
                <a:ln w="19050">
                  <a:noFill/>
                </a:ln>
              </a:rPr>
              <a:t>which was already finalized and sealed by Blood?   </a:t>
            </a:r>
            <a:r>
              <a:rPr lang="en-CA" b="1" dirty="0">
                <a:ln w="19050">
                  <a:noFill/>
                </a:ln>
                <a:solidFill>
                  <a:srgbClr val="C00000"/>
                </a:solidFill>
              </a:rPr>
              <a:t>Yes?  No?!</a:t>
            </a:r>
          </a:p>
          <a:p>
            <a:pPr marL="0" indent="0" algn="ctr">
              <a:buNone/>
            </a:pPr>
            <a:r>
              <a:rPr lang="en-CA" dirty="0">
                <a:ln w="19050">
                  <a:noFill/>
                </a:ln>
              </a:rPr>
              <a:t>2.  </a:t>
            </a:r>
            <a:r>
              <a:rPr lang="en-CA" b="1" dirty="0">
                <a:ln w="19050">
                  <a:noFill/>
                </a:ln>
                <a:solidFill>
                  <a:srgbClr val="C00000"/>
                </a:solidFill>
              </a:rPr>
              <a:t>Did you notice:  </a:t>
            </a:r>
            <a:r>
              <a:rPr lang="en-CA" b="1" dirty="0">
                <a:ln w="19050">
                  <a:noFill/>
                </a:ln>
                <a:solidFill>
                  <a:srgbClr val="0000FF"/>
                </a:solidFill>
              </a:rPr>
              <a:t>Yahuah</a:t>
            </a:r>
            <a:r>
              <a:rPr lang="en-CA" dirty="0">
                <a:ln w="19050">
                  <a:noFill/>
                </a:ln>
              </a:rPr>
              <a:t> i</a:t>
            </a:r>
            <a:r>
              <a:rPr lang="en-CA" dirty="0">
                <a:ln w="19050">
                  <a:noFill/>
                </a:ln>
                <a:effectLst/>
              </a:rPr>
              <a:t>ntends for Mosheh to teach these laws? </a:t>
            </a:r>
            <a:br>
              <a:rPr lang="en-CA" dirty="0">
                <a:ln w="19050">
                  <a:noFill/>
                </a:ln>
                <a:effectLst/>
              </a:rPr>
            </a:br>
            <a:r>
              <a:rPr lang="en-CA" dirty="0">
                <a:ln w="19050">
                  <a:noFill/>
                </a:ln>
                <a:effectLst/>
              </a:rPr>
              <a:t>Do you think that Mosheh was wondering “</a:t>
            </a:r>
            <a:r>
              <a:rPr lang="en-CA" b="1" dirty="0">
                <a:ln w="19050">
                  <a:noFill/>
                </a:ln>
                <a:solidFill>
                  <a:srgbClr val="00B050"/>
                </a:solidFill>
                <a:effectLst/>
              </a:rPr>
              <a:t>what are these laws?</a:t>
            </a:r>
            <a:r>
              <a:rPr lang="en-CA" dirty="0">
                <a:ln w="19050">
                  <a:noFill/>
                </a:ln>
                <a:effectLst/>
              </a:rPr>
              <a:t>” as he knew </a:t>
            </a:r>
            <a:br>
              <a:rPr lang="en-CA" dirty="0">
                <a:ln w="19050">
                  <a:noFill/>
                </a:ln>
                <a:effectLst/>
              </a:rPr>
            </a:br>
            <a:r>
              <a:rPr lang="en-CA" b="1" dirty="0">
                <a:ln w="19050">
                  <a:noFill/>
                </a:ln>
                <a:solidFill>
                  <a:srgbClr val="7F4141"/>
                </a:solidFill>
                <a:effectLst>
                  <a:outerShdw blurRad="38100" dist="38100" dir="2700000" algn="tl">
                    <a:srgbClr val="000000">
                      <a:alpha val="43137"/>
                    </a:srgbClr>
                  </a:outerShdw>
                </a:effectLst>
                <a:latin typeface="Comic Sans MS" pitchFamily="66" charset="0"/>
              </a:rPr>
              <a:t>a completed treaty cannot be added to once it is sealed!</a:t>
            </a:r>
          </a:p>
          <a:p>
            <a:pPr marL="0" indent="0" algn="ctr">
              <a:buNone/>
            </a:pPr>
            <a:endParaRPr lang="en-CA" sz="1000" dirty="0">
              <a:ln w="19050">
                <a:noFill/>
              </a:ln>
              <a:effectLst/>
            </a:endParaRPr>
          </a:p>
          <a:p>
            <a:pPr marL="0" indent="0" algn="ctr">
              <a:buNone/>
            </a:pPr>
            <a:r>
              <a:rPr lang="en-CA" sz="3200" dirty="0">
                <a:ln w="19050">
                  <a:noFill/>
                </a:ln>
                <a:effectLst>
                  <a:glow rad="330200">
                    <a:schemeClr val="accent2">
                      <a:lumMod val="60000"/>
                      <a:lumOff val="40000"/>
                      <a:alpha val="46000"/>
                    </a:schemeClr>
                  </a:glow>
                </a:effectLst>
              </a:rPr>
              <a:t>3.  So </a:t>
            </a:r>
            <a:r>
              <a:rPr lang="en-CA" sz="3200" b="1" u="sng" dirty="0">
                <a:ln w="19050">
                  <a:solidFill>
                    <a:schemeClr val="tx1"/>
                  </a:solidFill>
                </a:ln>
                <a:solidFill>
                  <a:srgbClr val="00B050"/>
                </a:solidFill>
                <a:effectLst>
                  <a:glow rad="330200">
                    <a:schemeClr val="accent2">
                      <a:lumMod val="60000"/>
                      <a:lumOff val="40000"/>
                      <a:alpha val="46000"/>
                    </a:schemeClr>
                  </a:glow>
                </a:effectLst>
              </a:rPr>
              <a:t>what</a:t>
            </a:r>
            <a:r>
              <a:rPr lang="en-CA" sz="3200" dirty="0">
                <a:ln w="19050">
                  <a:noFill/>
                </a:ln>
                <a:effectLst>
                  <a:glow rad="330200">
                    <a:schemeClr val="accent2">
                      <a:lumMod val="60000"/>
                      <a:lumOff val="40000"/>
                      <a:alpha val="46000"/>
                    </a:schemeClr>
                  </a:glow>
                </a:effectLst>
              </a:rPr>
              <a:t> was this instruction from </a:t>
            </a:r>
            <a:r>
              <a:rPr lang="en-CA" sz="3200" b="1" dirty="0">
                <a:ln w="19050">
                  <a:noFill/>
                </a:ln>
                <a:solidFill>
                  <a:srgbClr val="0000FF"/>
                </a:solidFill>
                <a:effectLst>
                  <a:glow rad="330200">
                    <a:schemeClr val="accent2">
                      <a:lumMod val="60000"/>
                      <a:lumOff val="40000"/>
                      <a:alpha val="46000"/>
                    </a:schemeClr>
                  </a:glow>
                </a:effectLst>
              </a:rPr>
              <a:t>Yahuah </a:t>
            </a:r>
            <a:r>
              <a:rPr lang="en-CA" sz="3200" dirty="0">
                <a:ln w="19050">
                  <a:noFill/>
                </a:ln>
                <a:effectLst>
                  <a:glow rad="330200">
                    <a:schemeClr val="accent2">
                      <a:lumMod val="60000"/>
                      <a:lumOff val="40000"/>
                      <a:alpha val="46000"/>
                    </a:schemeClr>
                  </a:glow>
                </a:effectLst>
              </a:rPr>
              <a:t>in </a:t>
            </a:r>
            <a:r>
              <a:rPr lang="en-CA" sz="3200" b="1" dirty="0" err="1">
                <a:ln w="19050">
                  <a:solidFill>
                    <a:srgbClr val="002060"/>
                  </a:solidFill>
                </a:ln>
                <a:solidFill>
                  <a:srgbClr val="00B050"/>
                </a:solidFill>
                <a:effectLst>
                  <a:glow rad="330200">
                    <a:schemeClr val="accent2">
                      <a:lumMod val="60000"/>
                      <a:lumOff val="40000"/>
                      <a:alpha val="46000"/>
                    </a:schemeClr>
                  </a:glow>
                </a:effectLst>
              </a:rPr>
              <a:t>Exo</a:t>
            </a:r>
            <a:r>
              <a:rPr lang="en-CA" sz="3200" b="1" dirty="0">
                <a:ln w="19050">
                  <a:solidFill>
                    <a:srgbClr val="002060"/>
                  </a:solidFill>
                </a:ln>
                <a:solidFill>
                  <a:srgbClr val="00B050"/>
                </a:solidFill>
                <a:effectLst>
                  <a:glow rad="330200">
                    <a:schemeClr val="accent2">
                      <a:lumMod val="60000"/>
                      <a:lumOff val="40000"/>
                      <a:alpha val="46000"/>
                    </a:schemeClr>
                  </a:glow>
                </a:effectLst>
              </a:rPr>
              <a:t> 24:12 </a:t>
            </a:r>
            <a:r>
              <a:rPr lang="en-CA" sz="3200" dirty="0">
                <a:ln w="19050">
                  <a:noFill/>
                </a:ln>
                <a:effectLst>
                  <a:glow rad="330200">
                    <a:schemeClr val="accent2">
                      <a:lumMod val="60000"/>
                      <a:lumOff val="40000"/>
                      <a:alpha val="46000"/>
                    </a:schemeClr>
                  </a:glow>
                </a:effectLst>
              </a:rPr>
              <a:t>indicating?</a:t>
            </a:r>
          </a:p>
          <a:p>
            <a:pPr marL="0" indent="0" algn="ctr">
              <a:lnSpc>
                <a:spcPct val="200000"/>
              </a:lnSpc>
              <a:buNone/>
            </a:pPr>
            <a:r>
              <a:rPr lang="en-CA" sz="1000" dirty="0">
                <a:ln w="19050">
                  <a:noFill/>
                </a:ln>
                <a:effectLst/>
              </a:rPr>
              <a:t> </a:t>
            </a:r>
          </a:p>
          <a:p>
            <a:pPr marL="0" indent="0" algn="ctr">
              <a:buNone/>
            </a:pPr>
            <a:r>
              <a:rPr lang="en-CA" sz="3600" dirty="0">
                <a:ln w="19050">
                  <a:noFill/>
                </a:ln>
              </a:rPr>
              <a:t>4.  Was </a:t>
            </a:r>
            <a:r>
              <a:rPr lang="en-CA" sz="3600" b="1" dirty="0">
                <a:ln w="19050">
                  <a:noFill/>
                </a:ln>
                <a:solidFill>
                  <a:srgbClr val="0000FF"/>
                </a:solidFill>
              </a:rPr>
              <a:t>Yahuah</a:t>
            </a:r>
            <a:r>
              <a:rPr lang="en-CA" sz="3600" dirty="0">
                <a:ln w="19050">
                  <a:noFill/>
                </a:ln>
                <a:effectLst/>
              </a:rPr>
              <a:t> intentionally </a:t>
            </a:r>
            <a:r>
              <a:rPr lang="en-CA" sz="3600" b="1" u="sng" dirty="0">
                <a:ln w="19050">
                  <a:solidFill>
                    <a:srgbClr val="002060"/>
                  </a:solidFill>
                </a:ln>
                <a:solidFill>
                  <a:srgbClr val="C00000"/>
                </a:solidFill>
                <a:effectLst>
                  <a:outerShdw blurRad="38100" dist="38100" dir="2700000" algn="tl">
                    <a:srgbClr val="000000">
                      <a:alpha val="43137"/>
                    </a:srgbClr>
                  </a:outerShdw>
                </a:effectLst>
              </a:rPr>
              <a:t>IMPOSING</a:t>
            </a:r>
            <a:r>
              <a:rPr lang="en-CA" sz="3600" b="1" dirty="0">
                <a:ln w="19050">
                  <a:solidFill>
                    <a:srgbClr val="002060"/>
                  </a:solidFill>
                </a:ln>
                <a:solidFill>
                  <a:srgbClr val="C00000"/>
                </a:solidFill>
                <a:effectLst>
                  <a:outerShdw blurRad="38100" dist="38100" dir="2700000" algn="tl">
                    <a:srgbClr val="000000">
                      <a:alpha val="43137"/>
                    </a:srgbClr>
                  </a:outerShdw>
                </a:effectLst>
              </a:rPr>
              <a:t> a ‘</a:t>
            </a:r>
            <a:r>
              <a:rPr lang="en-CA" sz="3600" b="1" u="sng" dirty="0">
                <a:ln w="19050">
                  <a:solidFill>
                    <a:srgbClr val="002060"/>
                  </a:solidFill>
                </a:ln>
                <a:solidFill>
                  <a:srgbClr val="C00000"/>
                </a:solidFill>
                <a:effectLst>
                  <a:outerShdw blurRad="38100" dist="38100" dir="2700000" algn="tl">
                    <a:srgbClr val="000000">
                      <a:alpha val="43137"/>
                    </a:srgbClr>
                  </a:outerShdw>
                </a:effectLst>
              </a:rPr>
              <a:t>new</a:t>
            </a:r>
            <a:r>
              <a:rPr lang="en-CA" sz="3600" b="1" dirty="0">
                <a:ln w="19050">
                  <a:solidFill>
                    <a:srgbClr val="002060"/>
                  </a:solidFill>
                </a:ln>
                <a:solidFill>
                  <a:srgbClr val="C00000"/>
                </a:solidFill>
                <a:effectLst>
                  <a:outerShdw blurRad="38100" dist="38100" dir="2700000" algn="tl">
                    <a:srgbClr val="000000">
                      <a:alpha val="43137"/>
                    </a:srgbClr>
                  </a:outerShdw>
                </a:effectLst>
              </a:rPr>
              <a:t>’</a:t>
            </a:r>
            <a:r>
              <a:rPr lang="en-CA" sz="3600" b="1" u="sng" dirty="0">
                <a:ln w="19050">
                  <a:solidFill>
                    <a:srgbClr val="002060"/>
                  </a:solidFill>
                </a:ln>
                <a:solidFill>
                  <a:srgbClr val="C00000"/>
                </a:solidFill>
                <a:effectLst>
                  <a:outerShdw blurRad="38100" dist="38100" dir="2700000" algn="tl">
                    <a:srgbClr val="000000">
                      <a:alpha val="43137"/>
                    </a:srgbClr>
                  </a:outerShdw>
                </a:effectLst>
              </a:rPr>
              <a:t> ACCUMULATION</a:t>
            </a:r>
            <a:r>
              <a:rPr lang="en-CA" sz="3600" b="1" dirty="0">
                <a:ln w="19050">
                  <a:solidFill>
                    <a:srgbClr val="002060"/>
                  </a:solidFill>
                </a:ln>
                <a:solidFill>
                  <a:srgbClr val="C00000"/>
                </a:solidFill>
                <a:effectLst>
                  <a:outerShdw blurRad="38100" dist="38100" dir="2700000" algn="tl">
                    <a:srgbClr val="000000">
                      <a:alpha val="43137"/>
                    </a:srgbClr>
                  </a:outerShdw>
                </a:effectLst>
              </a:rPr>
              <a:t> of laws, statutes and commands </a:t>
            </a:r>
            <a:br>
              <a:rPr lang="en-CA" sz="3600" b="1" dirty="0">
                <a:ln w="19050">
                  <a:solidFill>
                    <a:srgbClr val="002060"/>
                  </a:solidFill>
                </a:ln>
                <a:solidFill>
                  <a:srgbClr val="C00000"/>
                </a:solidFill>
                <a:effectLst>
                  <a:outerShdw blurRad="38100" dist="38100" dir="2700000" algn="tl">
                    <a:srgbClr val="000000">
                      <a:alpha val="43137"/>
                    </a:srgbClr>
                  </a:outerShdw>
                </a:effectLst>
              </a:rPr>
            </a:br>
            <a:r>
              <a:rPr lang="en-CA" sz="3600" dirty="0">
                <a:ln w="19050">
                  <a:noFill/>
                </a:ln>
                <a:effectLst/>
              </a:rPr>
              <a:t>that were to be </a:t>
            </a:r>
            <a:r>
              <a:rPr lang="en-CA" sz="3600" b="1" i="1" u="sng" dirty="0">
                <a:ln w="19050">
                  <a:noFill/>
                </a:ln>
                <a:solidFill>
                  <a:srgbClr val="00B050"/>
                </a:solidFill>
                <a:effectLst/>
              </a:rPr>
              <a:t>tem</a:t>
            </a:r>
            <a:r>
              <a:rPr lang="en-CA" sz="3600" b="1" i="1" dirty="0">
                <a:ln w="19050">
                  <a:noFill/>
                </a:ln>
                <a:solidFill>
                  <a:srgbClr val="00B050"/>
                </a:solidFill>
                <a:effectLst/>
              </a:rPr>
              <a:t>p</a:t>
            </a:r>
            <a:r>
              <a:rPr lang="en-CA" sz="3600" b="1" i="1" u="sng" dirty="0">
                <a:ln w="19050">
                  <a:noFill/>
                </a:ln>
                <a:solidFill>
                  <a:srgbClr val="00B050"/>
                </a:solidFill>
                <a:effectLst/>
              </a:rPr>
              <a:t>oraril</a:t>
            </a:r>
            <a:r>
              <a:rPr lang="en-CA" sz="3600" b="1" i="1" dirty="0">
                <a:ln w="19050">
                  <a:noFill/>
                </a:ln>
                <a:solidFill>
                  <a:srgbClr val="00B050"/>
                </a:solidFill>
                <a:effectLst/>
              </a:rPr>
              <a:t>y </a:t>
            </a:r>
            <a:r>
              <a:rPr lang="en-CA" sz="3600" b="1" i="1" u="sng" dirty="0">
                <a:ln w="19050">
                  <a:noFill/>
                </a:ln>
                <a:solidFill>
                  <a:srgbClr val="00B050"/>
                </a:solidFill>
                <a:effectLst/>
              </a:rPr>
              <a:t>in</a:t>
            </a:r>
            <a:r>
              <a:rPr lang="en-CA" sz="3600" b="1" i="1" dirty="0">
                <a:ln w="19050">
                  <a:noFill/>
                </a:ln>
                <a:solidFill>
                  <a:srgbClr val="00B050"/>
                </a:solidFill>
                <a:effectLst/>
              </a:rPr>
              <a:t> p</a:t>
            </a:r>
            <a:r>
              <a:rPr lang="en-CA" sz="3600" b="1" i="1" u="sng" dirty="0">
                <a:ln w="19050">
                  <a:noFill/>
                </a:ln>
                <a:solidFill>
                  <a:srgbClr val="00B050"/>
                </a:solidFill>
                <a:effectLst/>
              </a:rPr>
              <a:t>lace</a:t>
            </a:r>
            <a:br>
              <a:rPr lang="en-CA" sz="3600" dirty="0">
                <a:ln w="19050">
                  <a:noFill/>
                </a:ln>
                <a:effectLst/>
              </a:rPr>
            </a:br>
            <a:r>
              <a:rPr lang="en-CA" sz="3600" dirty="0">
                <a:ln w="19050">
                  <a:noFill/>
                </a:ln>
                <a:effectLst/>
              </a:rPr>
              <a:t>for an event that would transpire in the next 40 days? </a:t>
            </a:r>
          </a:p>
          <a:p>
            <a:pPr marL="0" indent="0" algn="ctr">
              <a:buNone/>
            </a:pPr>
            <a:r>
              <a:rPr lang="en-CA" sz="3600" b="1" dirty="0">
                <a:ln w="19050">
                  <a:solidFill>
                    <a:srgbClr val="002060"/>
                  </a:solidFill>
                </a:ln>
                <a:solidFill>
                  <a:srgbClr val="C00000"/>
                </a:solidFill>
                <a:effectLst>
                  <a:glow rad="342900">
                    <a:schemeClr val="accent2">
                      <a:lumMod val="60000"/>
                      <a:lumOff val="40000"/>
                      <a:alpha val="46000"/>
                    </a:schemeClr>
                  </a:glow>
                </a:effectLst>
              </a:rPr>
              <a:t>5.  </a:t>
            </a:r>
            <a:r>
              <a:rPr lang="en-CA" sz="3600" b="1" dirty="0">
                <a:ln w="19050">
                  <a:solidFill>
                    <a:srgbClr val="002060"/>
                  </a:solidFill>
                </a:ln>
                <a:solidFill>
                  <a:srgbClr val="C00000"/>
                </a:solidFill>
                <a:effectLst>
                  <a:glow rad="342900">
                    <a:schemeClr val="accent2">
                      <a:lumMod val="60000"/>
                      <a:lumOff val="40000"/>
                      <a:alpha val="46000"/>
                    </a:schemeClr>
                  </a:glow>
                  <a:outerShdw blurRad="60007" dist="310007" dir="7680000" sy="30000" kx="1300200" algn="ctr" rotWithShape="0">
                    <a:prstClr val="black">
                      <a:alpha val="32000"/>
                    </a:prstClr>
                  </a:outerShdw>
                </a:effectLst>
              </a:rPr>
              <a:t>Would that imposition change the priesthood?</a:t>
            </a:r>
            <a:br>
              <a:rPr lang="en-CA" sz="3600" b="1" dirty="0">
                <a:ln w="19050">
                  <a:solidFill>
                    <a:srgbClr val="002060"/>
                  </a:solidFill>
                </a:ln>
                <a:solidFill>
                  <a:srgbClr val="C00000"/>
                </a:solidFill>
                <a:effectLst>
                  <a:glow rad="342900">
                    <a:schemeClr val="accent2">
                      <a:lumMod val="60000"/>
                      <a:lumOff val="40000"/>
                      <a:alpha val="46000"/>
                    </a:schemeClr>
                  </a:glow>
                  <a:outerShdw blurRad="60007" dist="310007" dir="7680000" sy="30000" kx="1300200" algn="ctr" rotWithShape="0">
                    <a:prstClr val="black">
                      <a:alpha val="32000"/>
                    </a:prstClr>
                  </a:outerShdw>
                </a:effectLst>
              </a:rPr>
            </a:br>
            <a:endParaRPr lang="en-CA" sz="1800" b="1" dirty="0">
              <a:ln w="19050">
                <a:solidFill>
                  <a:srgbClr val="002060"/>
                </a:solidFill>
              </a:ln>
              <a:solidFill>
                <a:srgbClr val="C00000"/>
              </a:solidFill>
              <a:effectLst>
                <a:glow rad="342900">
                  <a:schemeClr val="accent2">
                    <a:lumMod val="60000"/>
                    <a:lumOff val="40000"/>
                    <a:alpha val="46000"/>
                  </a:schemeClr>
                </a:glow>
                <a:outerShdw blurRad="60007" dist="310007" dir="7680000" sy="30000" kx="1300200" algn="ctr" rotWithShape="0">
                  <a:prstClr val="black">
                    <a:alpha val="32000"/>
                  </a:prstClr>
                </a:outerShdw>
              </a:effectLst>
            </a:endParaRPr>
          </a:p>
        </p:txBody>
      </p:sp>
      <p:sp>
        <p:nvSpPr>
          <p:cNvPr id="20" name="Slide Number Placeholder 1"/>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85F3E72-97D8-4E0E-8DB2-A67F030E614A}" type="slidenum">
              <a:rPr lang="en-US" smtClean="0">
                <a:solidFill>
                  <a:schemeClr val="tx1"/>
                </a:solidFill>
              </a:rPr>
              <a:pPr/>
              <a:t>85</a:t>
            </a:fld>
            <a:endParaRPr lang="en-US" dirty="0">
              <a:solidFill>
                <a:schemeClr val="tx1"/>
              </a:solidFill>
            </a:endParaRPr>
          </a:p>
        </p:txBody>
      </p:sp>
      <p:sp>
        <p:nvSpPr>
          <p:cNvPr id="2" name="Speech Bubble: Rectangle with Corners Rounded 1">
            <a:extLst>
              <a:ext uri="{FF2B5EF4-FFF2-40B4-BE49-F238E27FC236}">
                <a16:creationId xmlns:a16="http://schemas.microsoft.com/office/drawing/2014/main" id="{75CCD328-4505-4660-A69C-CC98B5621958}"/>
              </a:ext>
            </a:extLst>
          </p:cNvPr>
          <p:cNvSpPr/>
          <p:nvPr/>
        </p:nvSpPr>
        <p:spPr>
          <a:xfrm>
            <a:off x="10820400" y="3459149"/>
            <a:ext cx="1229985" cy="959922"/>
          </a:xfrm>
          <a:prstGeom prst="wedgeRoundRectCallout">
            <a:avLst>
              <a:gd name="adj1" fmla="val -270350"/>
              <a:gd name="adj2" fmla="val -23314"/>
              <a:gd name="adj3" fmla="val 16667"/>
            </a:avLst>
          </a:prstGeom>
          <a:solidFill>
            <a:srgbClr val="FF6699"/>
          </a:solidFill>
          <a:ln>
            <a:solidFill>
              <a:srgbClr val="FF6699"/>
            </a:solidFill>
          </a:ln>
          <a:scene3d>
            <a:camera prst="orthographicFront"/>
            <a:lightRig rig="threePt" dir="t"/>
          </a:scene3d>
          <a:sp3d contourW="44450">
            <a:bevelT w="88900" h="158750" prst="convex"/>
            <a:contourClr>
              <a:srgbClr val="00FFCC"/>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b="1" dirty="0">
                <a:solidFill>
                  <a:srgbClr val="0000FF"/>
                </a:solidFill>
              </a:rPr>
              <a:t>Heb</a:t>
            </a:r>
            <a:r>
              <a:rPr lang="en-CA" sz="2800" dirty="0">
                <a:solidFill>
                  <a:srgbClr val="0000FF"/>
                </a:solidFill>
              </a:rPr>
              <a:t> </a:t>
            </a:r>
            <a:r>
              <a:rPr lang="en-CA" sz="2800" b="1" dirty="0">
                <a:solidFill>
                  <a:srgbClr val="0000FF"/>
                </a:solidFill>
              </a:rPr>
              <a:t>9:10</a:t>
            </a:r>
          </a:p>
        </p:txBody>
      </p:sp>
      <p:sp>
        <p:nvSpPr>
          <p:cNvPr id="3" name="Right Brace 2">
            <a:extLst>
              <a:ext uri="{FF2B5EF4-FFF2-40B4-BE49-F238E27FC236}">
                <a16:creationId xmlns:a16="http://schemas.microsoft.com/office/drawing/2014/main" id="{85372052-BC9F-40D4-9776-B1D73F20B125}"/>
              </a:ext>
            </a:extLst>
          </p:cNvPr>
          <p:cNvSpPr/>
          <p:nvPr/>
        </p:nvSpPr>
        <p:spPr>
          <a:xfrm rot="16200000">
            <a:off x="7930058" y="2969170"/>
            <a:ext cx="252249" cy="1944413"/>
          </a:xfrm>
          <a:prstGeom prst="rightBrace">
            <a:avLst>
              <a:gd name="adj1" fmla="val 26782"/>
              <a:gd name="adj2" fmla="val 50000"/>
            </a:avLst>
          </a:prstGeom>
          <a:ln w="57150">
            <a:solidFill>
              <a:srgbClr val="FF6699"/>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5" name="Sun 4">
            <a:extLst>
              <a:ext uri="{FF2B5EF4-FFF2-40B4-BE49-F238E27FC236}">
                <a16:creationId xmlns:a16="http://schemas.microsoft.com/office/drawing/2014/main" id="{F3B33544-844E-2D07-C8D7-44199A7A0557}"/>
              </a:ext>
            </a:extLst>
          </p:cNvPr>
          <p:cNvSpPr/>
          <p:nvPr/>
        </p:nvSpPr>
        <p:spPr>
          <a:xfrm>
            <a:off x="11626727" y="86272"/>
            <a:ext cx="508000" cy="473193"/>
          </a:xfrm>
          <a:prstGeom prst="sun">
            <a:avLst>
              <a:gd name="adj" fmla="val 27118"/>
            </a:avLst>
          </a:prstGeom>
          <a:solidFill>
            <a:schemeClr val="accent4">
              <a:lumMod val="60000"/>
              <a:lumOff val="40000"/>
            </a:schemeClr>
          </a:solidFill>
          <a:ln>
            <a:solidFill>
              <a:schemeClr val="accent2">
                <a:lumMod val="5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28145422"/>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anim calcmode="lin" valueType="num">
                                      <p:cBhvr>
                                        <p:cTn id="7" dur="1250" fill="hold"/>
                                        <p:tgtEl>
                                          <p:spTgt spid="10">
                                            <p:txEl>
                                              <p:pRg st="1" end="1"/>
                                            </p:txEl>
                                          </p:spTgt>
                                        </p:tgtEl>
                                        <p:attrNameLst>
                                          <p:attrName>ppt_w</p:attrName>
                                        </p:attrNameLst>
                                      </p:cBhvr>
                                      <p:tavLst>
                                        <p:tav tm="0">
                                          <p:val>
                                            <p:fltVal val="0"/>
                                          </p:val>
                                        </p:tav>
                                        <p:tav tm="100000">
                                          <p:val>
                                            <p:strVal val="#ppt_w"/>
                                          </p:val>
                                        </p:tav>
                                      </p:tavLst>
                                    </p:anim>
                                    <p:anim calcmode="lin" valueType="num">
                                      <p:cBhvr>
                                        <p:cTn id="8" dur="1250" fill="hold"/>
                                        <p:tgtEl>
                                          <p:spTgt spid="10">
                                            <p:txEl>
                                              <p:pRg st="1" end="1"/>
                                            </p:txEl>
                                          </p:spTgt>
                                        </p:tgtEl>
                                        <p:attrNameLst>
                                          <p:attrName>ppt_h</p:attrName>
                                        </p:attrNameLst>
                                      </p:cBhvr>
                                      <p:tavLst>
                                        <p:tav tm="0">
                                          <p:val>
                                            <p:fltVal val="0"/>
                                          </p:val>
                                        </p:tav>
                                        <p:tav tm="100000">
                                          <p:val>
                                            <p:strVal val="#ppt_h"/>
                                          </p:val>
                                        </p:tav>
                                      </p:tavLst>
                                    </p:anim>
                                    <p:animEffect transition="in" filter="fade">
                                      <p:cBhvr>
                                        <p:cTn id="9" dur="1250"/>
                                        <p:tgtEl>
                                          <p:spTgt spid="10">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0">
                                            <p:txEl>
                                              <p:pRg st="3" end="3"/>
                                            </p:txEl>
                                          </p:spTgt>
                                        </p:tgtEl>
                                        <p:attrNameLst>
                                          <p:attrName>style.visibility</p:attrName>
                                        </p:attrNameLst>
                                      </p:cBhvr>
                                      <p:to>
                                        <p:strVal val="visible"/>
                                      </p:to>
                                    </p:set>
                                    <p:anim calcmode="lin" valueType="num">
                                      <p:cBhvr>
                                        <p:cTn id="14" dur="1250" fill="hold"/>
                                        <p:tgtEl>
                                          <p:spTgt spid="10">
                                            <p:txEl>
                                              <p:pRg st="3" end="3"/>
                                            </p:txEl>
                                          </p:spTgt>
                                        </p:tgtEl>
                                        <p:attrNameLst>
                                          <p:attrName>ppt_w</p:attrName>
                                        </p:attrNameLst>
                                      </p:cBhvr>
                                      <p:tavLst>
                                        <p:tav tm="0">
                                          <p:val>
                                            <p:fltVal val="0"/>
                                          </p:val>
                                        </p:tav>
                                        <p:tav tm="100000">
                                          <p:val>
                                            <p:strVal val="#ppt_w"/>
                                          </p:val>
                                        </p:tav>
                                      </p:tavLst>
                                    </p:anim>
                                    <p:anim calcmode="lin" valueType="num">
                                      <p:cBhvr>
                                        <p:cTn id="15" dur="1250" fill="hold"/>
                                        <p:tgtEl>
                                          <p:spTgt spid="10">
                                            <p:txEl>
                                              <p:pRg st="3" end="3"/>
                                            </p:txEl>
                                          </p:spTgt>
                                        </p:tgtEl>
                                        <p:attrNameLst>
                                          <p:attrName>ppt_h</p:attrName>
                                        </p:attrNameLst>
                                      </p:cBhvr>
                                      <p:tavLst>
                                        <p:tav tm="0">
                                          <p:val>
                                            <p:fltVal val="0"/>
                                          </p:val>
                                        </p:tav>
                                        <p:tav tm="100000">
                                          <p:val>
                                            <p:strVal val="#ppt_h"/>
                                          </p:val>
                                        </p:tav>
                                      </p:tavLst>
                                    </p:anim>
                                    <p:animEffect transition="in" filter="fade">
                                      <p:cBhvr>
                                        <p:cTn id="16" dur="1250"/>
                                        <p:tgtEl>
                                          <p:spTgt spid="10">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10">
                                            <p:txEl>
                                              <p:pRg st="5" end="5"/>
                                            </p:txEl>
                                          </p:spTgt>
                                        </p:tgtEl>
                                        <p:attrNameLst>
                                          <p:attrName>style.visibility</p:attrName>
                                        </p:attrNameLst>
                                      </p:cBhvr>
                                      <p:to>
                                        <p:strVal val="visible"/>
                                      </p:to>
                                    </p:set>
                                    <p:anim calcmode="lin" valueType="num">
                                      <p:cBhvr>
                                        <p:cTn id="21" dur="1250" fill="hold"/>
                                        <p:tgtEl>
                                          <p:spTgt spid="10">
                                            <p:txEl>
                                              <p:pRg st="5" end="5"/>
                                            </p:txEl>
                                          </p:spTgt>
                                        </p:tgtEl>
                                        <p:attrNameLst>
                                          <p:attrName>ppt_w</p:attrName>
                                        </p:attrNameLst>
                                      </p:cBhvr>
                                      <p:tavLst>
                                        <p:tav tm="0">
                                          <p:val>
                                            <p:fltVal val="0"/>
                                          </p:val>
                                        </p:tav>
                                        <p:tav tm="100000">
                                          <p:val>
                                            <p:strVal val="#ppt_w"/>
                                          </p:val>
                                        </p:tav>
                                      </p:tavLst>
                                    </p:anim>
                                    <p:anim calcmode="lin" valueType="num">
                                      <p:cBhvr>
                                        <p:cTn id="22" dur="1250" fill="hold"/>
                                        <p:tgtEl>
                                          <p:spTgt spid="10">
                                            <p:txEl>
                                              <p:pRg st="5" end="5"/>
                                            </p:txEl>
                                          </p:spTgt>
                                        </p:tgtEl>
                                        <p:attrNameLst>
                                          <p:attrName>ppt_h</p:attrName>
                                        </p:attrNameLst>
                                      </p:cBhvr>
                                      <p:tavLst>
                                        <p:tav tm="0">
                                          <p:val>
                                            <p:fltVal val="0"/>
                                          </p:val>
                                        </p:tav>
                                        <p:tav tm="100000">
                                          <p:val>
                                            <p:strVal val="#ppt_h"/>
                                          </p:val>
                                        </p:tav>
                                      </p:tavLst>
                                    </p:anim>
                                    <p:animEffect transition="in" filter="fade">
                                      <p:cBhvr>
                                        <p:cTn id="23" dur="1250"/>
                                        <p:tgtEl>
                                          <p:spTgt spid="10">
                                            <p:txEl>
                                              <p:pRg st="5" end="5"/>
                                            </p:txEl>
                                          </p:spTgt>
                                        </p:tgtEl>
                                      </p:cBhvr>
                                    </p:animEffect>
                                  </p:childTnLst>
                                </p:cTn>
                              </p:par>
                            </p:childTnLst>
                          </p:cTn>
                        </p:par>
                        <p:par>
                          <p:cTn id="24" fill="hold">
                            <p:stCondLst>
                              <p:cond delay="1250"/>
                            </p:stCondLst>
                            <p:childTnLst>
                              <p:par>
                                <p:cTn id="25" presetID="47" presetClass="entr" presetSubtype="0" fill="hold" grpId="0"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1000"/>
                                        <p:tgtEl>
                                          <p:spTgt spid="3"/>
                                        </p:tgtEl>
                                      </p:cBhvr>
                                    </p:animEffect>
                                    <p:anim calcmode="lin" valueType="num">
                                      <p:cBhvr>
                                        <p:cTn id="28" dur="1000" fill="hold"/>
                                        <p:tgtEl>
                                          <p:spTgt spid="3"/>
                                        </p:tgtEl>
                                        <p:attrNameLst>
                                          <p:attrName>ppt_x</p:attrName>
                                        </p:attrNameLst>
                                      </p:cBhvr>
                                      <p:tavLst>
                                        <p:tav tm="0">
                                          <p:val>
                                            <p:strVal val="#ppt_x"/>
                                          </p:val>
                                        </p:tav>
                                        <p:tav tm="100000">
                                          <p:val>
                                            <p:strVal val="#ppt_x"/>
                                          </p:val>
                                        </p:tav>
                                      </p:tavLst>
                                    </p:anim>
                                    <p:anim calcmode="lin" valueType="num">
                                      <p:cBhvr>
                                        <p:cTn id="29" dur="1000" fill="hold"/>
                                        <p:tgtEl>
                                          <p:spTgt spid="3"/>
                                        </p:tgtEl>
                                        <p:attrNameLst>
                                          <p:attrName>ppt_y</p:attrName>
                                        </p:attrNameLst>
                                      </p:cBhvr>
                                      <p:tavLst>
                                        <p:tav tm="0">
                                          <p:val>
                                            <p:strVal val="#ppt_y-.1"/>
                                          </p:val>
                                        </p:tav>
                                        <p:tav tm="100000">
                                          <p:val>
                                            <p:strVal val="#ppt_y"/>
                                          </p:val>
                                        </p:tav>
                                      </p:tavLst>
                                    </p:anim>
                                  </p:childTnLst>
                                </p:cTn>
                              </p:par>
                            </p:childTnLst>
                          </p:cTn>
                        </p:par>
                        <p:par>
                          <p:cTn id="30" fill="hold">
                            <p:stCondLst>
                              <p:cond delay="2250"/>
                            </p:stCondLst>
                            <p:childTnLst>
                              <p:par>
                                <p:cTn id="31" presetID="50" presetClass="entr" presetSubtype="0" decel="100000" fill="hold" grpId="0" nodeType="afterEffect">
                                  <p:stCondLst>
                                    <p:cond delay="0"/>
                                  </p:stCondLst>
                                  <p:childTnLst>
                                    <p:set>
                                      <p:cBhvr>
                                        <p:cTn id="32" dur="1" fill="hold">
                                          <p:stCondLst>
                                            <p:cond delay="0"/>
                                          </p:stCondLst>
                                        </p:cTn>
                                        <p:tgtEl>
                                          <p:spTgt spid="2"/>
                                        </p:tgtEl>
                                        <p:attrNameLst>
                                          <p:attrName>style.visibility</p:attrName>
                                        </p:attrNameLst>
                                      </p:cBhvr>
                                      <p:to>
                                        <p:strVal val="visible"/>
                                      </p:to>
                                    </p:set>
                                    <p:anim calcmode="lin" valueType="num">
                                      <p:cBhvr>
                                        <p:cTn id="33" dur="1000" fill="hold"/>
                                        <p:tgtEl>
                                          <p:spTgt spid="2"/>
                                        </p:tgtEl>
                                        <p:attrNameLst>
                                          <p:attrName>ppt_w</p:attrName>
                                        </p:attrNameLst>
                                      </p:cBhvr>
                                      <p:tavLst>
                                        <p:tav tm="0">
                                          <p:val>
                                            <p:strVal val="#ppt_w+.3"/>
                                          </p:val>
                                        </p:tav>
                                        <p:tav tm="100000">
                                          <p:val>
                                            <p:strVal val="#ppt_w"/>
                                          </p:val>
                                        </p:tav>
                                      </p:tavLst>
                                    </p:anim>
                                    <p:anim calcmode="lin" valueType="num">
                                      <p:cBhvr>
                                        <p:cTn id="34" dur="1000" fill="hold"/>
                                        <p:tgtEl>
                                          <p:spTgt spid="2"/>
                                        </p:tgtEl>
                                        <p:attrNameLst>
                                          <p:attrName>ppt_h</p:attrName>
                                        </p:attrNameLst>
                                      </p:cBhvr>
                                      <p:tavLst>
                                        <p:tav tm="0">
                                          <p:val>
                                            <p:strVal val="#ppt_h"/>
                                          </p:val>
                                        </p:tav>
                                        <p:tav tm="100000">
                                          <p:val>
                                            <p:strVal val="#ppt_h"/>
                                          </p:val>
                                        </p:tav>
                                      </p:tavLst>
                                    </p:anim>
                                    <p:animEffect transition="in" filter="fade">
                                      <p:cBhvr>
                                        <p:cTn id="35" dur="1000"/>
                                        <p:tgtEl>
                                          <p:spTgt spid="2"/>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nodeType="clickEffect">
                                  <p:stCondLst>
                                    <p:cond delay="0"/>
                                  </p:stCondLst>
                                  <p:childTnLst>
                                    <p:set>
                                      <p:cBhvr>
                                        <p:cTn id="39" dur="1" fill="hold">
                                          <p:stCondLst>
                                            <p:cond delay="0"/>
                                          </p:stCondLst>
                                        </p:cTn>
                                        <p:tgtEl>
                                          <p:spTgt spid="10">
                                            <p:txEl>
                                              <p:pRg st="6" end="6"/>
                                            </p:txEl>
                                          </p:spTgt>
                                        </p:tgtEl>
                                        <p:attrNameLst>
                                          <p:attrName>style.visibility</p:attrName>
                                        </p:attrNameLst>
                                      </p:cBhvr>
                                      <p:to>
                                        <p:strVal val="visible"/>
                                      </p:to>
                                    </p:set>
                                    <p:anim calcmode="lin" valueType="num">
                                      <p:cBhvr>
                                        <p:cTn id="40" dur="1250" fill="hold"/>
                                        <p:tgtEl>
                                          <p:spTgt spid="10">
                                            <p:txEl>
                                              <p:pRg st="6" end="6"/>
                                            </p:txEl>
                                          </p:spTgt>
                                        </p:tgtEl>
                                        <p:attrNameLst>
                                          <p:attrName>ppt_w</p:attrName>
                                        </p:attrNameLst>
                                      </p:cBhvr>
                                      <p:tavLst>
                                        <p:tav tm="0">
                                          <p:val>
                                            <p:fltVal val="0"/>
                                          </p:val>
                                        </p:tav>
                                        <p:tav tm="100000">
                                          <p:val>
                                            <p:strVal val="#ppt_w"/>
                                          </p:val>
                                        </p:tav>
                                      </p:tavLst>
                                    </p:anim>
                                    <p:anim calcmode="lin" valueType="num">
                                      <p:cBhvr>
                                        <p:cTn id="41" dur="1250" fill="hold"/>
                                        <p:tgtEl>
                                          <p:spTgt spid="10">
                                            <p:txEl>
                                              <p:pRg st="6" end="6"/>
                                            </p:txEl>
                                          </p:spTgt>
                                        </p:tgtEl>
                                        <p:attrNameLst>
                                          <p:attrName>ppt_h</p:attrName>
                                        </p:attrNameLst>
                                      </p:cBhvr>
                                      <p:tavLst>
                                        <p:tav tm="0">
                                          <p:val>
                                            <p:fltVal val="0"/>
                                          </p:val>
                                        </p:tav>
                                        <p:tav tm="100000">
                                          <p:val>
                                            <p:strVal val="#ppt_h"/>
                                          </p:val>
                                        </p:tav>
                                      </p:tavLst>
                                    </p:anim>
                                    <p:animEffect transition="in" filter="fade">
                                      <p:cBhvr>
                                        <p:cTn id="42" dur="1250"/>
                                        <p:tgtEl>
                                          <p:spTgt spid="1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40000"/>
                <a:lumOff val="60000"/>
                <a:alpha val="40000"/>
              </a:schemeClr>
            </a:gs>
            <a:gs pos="33000">
              <a:schemeClr val="accent4">
                <a:lumMod val="47000"/>
                <a:lumOff val="53000"/>
                <a:alpha val="46000"/>
              </a:schemeClr>
            </a:gs>
            <a:gs pos="74000">
              <a:schemeClr val="accent1">
                <a:lumMod val="45000"/>
                <a:lumOff val="55000"/>
                <a:alpha val="53000"/>
              </a:schemeClr>
            </a:gs>
            <a:gs pos="100000">
              <a:srgbClr val="FF0000">
                <a:alpha val="19000"/>
              </a:srgbClr>
            </a:gs>
          </a:gsLst>
          <a:lin ang="5400000" scaled="1"/>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610599" y="6356350"/>
            <a:ext cx="3483077" cy="365125"/>
          </a:xfrm>
        </p:spPr>
        <p:txBody>
          <a:bodyPr/>
          <a:lstStyle/>
          <a:p>
            <a:fld id="{385F3E72-97D8-4E0E-8DB2-A67F030E614A}" type="slidenum">
              <a:rPr lang="en-US" smtClean="0">
                <a:solidFill>
                  <a:schemeClr val="tx1"/>
                </a:solidFill>
              </a:rPr>
              <a:t>86</a:t>
            </a:fld>
            <a:endParaRPr lang="en-US" dirty="0">
              <a:solidFill>
                <a:schemeClr val="tx1"/>
              </a:solidFill>
            </a:endParaRPr>
          </a:p>
        </p:txBody>
      </p:sp>
      <p:pic>
        <p:nvPicPr>
          <p:cNvPr id="3" name="Picture 3" descr="C:\Users\Rae\Desktop\Horn with bkgd.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4790" y="1879311"/>
            <a:ext cx="6866890" cy="3825838"/>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9" name="Right Arrow 8"/>
          <p:cNvSpPr/>
          <p:nvPr/>
        </p:nvSpPr>
        <p:spPr>
          <a:xfrm>
            <a:off x="1756229" y="0"/>
            <a:ext cx="4601028" cy="2019871"/>
          </a:xfrm>
          <a:prstGeom prst="rightArrow">
            <a:avLst>
              <a:gd name="adj1" fmla="val 71455"/>
              <a:gd name="adj2" fmla="val 50000"/>
            </a:avLst>
          </a:prstGeom>
          <a:gradFill flip="none" rotWithShape="1">
            <a:gsLst>
              <a:gs pos="0">
                <a:schemeClr val="accent2">
                  <a:lumMod val="40000"/>
                  <a:lumOff val="60000"/>
                  <a:alpha val="4000"/>
                </a:schemeClr>
              </a:gs>
              <a:gs pos="33000">
                <a:schemeClr val="accent4">
                  <a:lumMod val="47000"/>
                  <a:lumOff val="53000"/>
                  <a:alpha val="46000"/>
                </a:schemeClr>
              </a:gs>
              <a:gs pos="74000">
                <a:schemeClr val="accent1">
                  <a:lumMod val="45000"/>
                  <a:lumOff val="55000"/>
                  <a:alpha val="53000"/>
                </a:schemeClr>
              </a:gs>
              <a:gs pos="100000">
                <a:srgbClr val="FF0000">
                  <a:alpha val="19000"/>
                </a:srgbClr>
              </a:gs>
            </a:gsLst>
            <a:lin ang="0" scaled="1"/>
            <a:tileRect/>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dirty="0">
                <a:ln w="11430"/>
                <a:solidFill>
                  <a:srgbClr val="7F4141"/>
                </a:solidFill>
                <a:effectLst>
                  <a:outerShdw blurRad="50800" dist="39000" dir="5460000" algn="tl">
                    <a:srgbClr val="000000">
                      <a:alpha val="38000"/>
                    </a:srgbClr>
                  </a:outerShdw>
                </a:effectLst>
                <a:latin typeface="Matura MT Script Capitals" pitchFamily="66" charset="0"/>
              </a:rPr>
              <a:t> </a:t>
            </a:r>
            <a:r>
              <a:rPr lang="en-US" sz="4000" b="1" dirty="0">
                <a:ln w="11430"/>
                <a:solidFill>
                  <a:srgbClr val="441D61"/>
                </a:solidFill>
                <a:effectLst>
                  <a:outerShdw blurRad="50800" dist="39000" dir="5460000" algn="tl">
                    <a:srgbClr val="000000">
                      <a:alpha val="38000"/>
                    </a:srgbClr>
                  </a:outerShdw>
                </a:effectLst>
                <a:latin typeface="Matura MT Script Capitals" pitchFamily="66" charset="0"/>
              </a:rPr>
              <a:t>Note &amp; </a:t>
            </a:r>
            <a:r>
              <a:rPr lang="en-US" sz="4400" b="1" dirty="0">
                <a:ln w="11430"/>
                <a:solidFill>
                  <a:srgbClr val="00B0F0"/>
                </a:solidFill>
                <a:effectLst>
                  <a:outerShdw blurRad="50800" dist="39000" dir="5460000" algn="tl">
                    <a:srgbClr val="000000">
                      <a:alpha val="38000"/>
                    </a:srgbClr>
                  </a:outerShdw>
                </a:effectLst>
                <a:latin typeface="Matura MT Script Capitals" pitchFamily="66" charset="0"/>
              </a:rPr>
              <a:t>Question </a:t>
            </a:r>
            <a:r>
              <a:rPr lang="en-US" sz="4400" b="1" dirty="0">
                <a:ln w="11430"/>
                <a:solidFill>
                  <a:srgbClr val="C00000"/>
                </a:solidFill>
                <a:effectLst>
                  <a:outerShdw blurRad="50800" dist="39000" dir="5460000" algn="tl">
                    <a:srgbClr val="000000">
                      <a:alpha val="38000"/>
                    </a:srgbClr>
                  </a:outerShdw>
                </a:effectLst>
                <a:latin typeface="Matura MT Script Capitals" pitchFamily="66" charset="0"/>
              </a:rPr>
              <a:t>#8</a:t>
            </a:r>
          </a:p>
        </p:txBody>
      </p:sp>
      <p:pic>
        <p:nvPicPr>
          <p:cNvPr id="7" name="Picture 6">
            <a:extLst>
              <a:ext uri="{FF2B5EF4-FFF2-40B4-BE49-F238E27FC236}">
                <a16:creationId xmlns:a16="http://schemas.microsoft.com/office/drawing/2014/main" id="{BAD15CF1-7402-4CF4-B7AD-65E8B31BBFA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33830" y="120970"/>
            <a:ext cx="1524000" cy="1524000"/>
          </a:xfrm>
          <a:prstGeom prst="ellipse">
            <a:avLst/>
          </a:prstGeom>
          <a:ln>
            <a:noFill/>
          </a:ln>
          <a:effectLst>
            <a:softEdge rad="112500"/>
          </a:effectLst>
        </p:spPr>
      </p:pic>
      <p:sp>
        <p:nvSpPr>
          <p:cNvPr id="10" name="TextBox 9">
            <a:extLst>
              <a:ext uri="{FF2B5EF4-FFF2-40B4-BE49-F238E27FC236}">
                <a16:creationId xmlns:a16="http://schemas.microsoft.com/office/drawing/2014/main" id="{3523D019-142D-4042-9BA0-DA81FCF8D2A9}"/>
              </a:ext>
            </a:extLst>
          </p:cNvPr>
          <p:cNvSpPr txBox="1"/>
          <p:nvPr/>
        </p:nvSpPr>
        <p:spPr>
          <a:xfrm>
            <a:off x="6357257" y="120970"/>
            <a:ext cx="5457372" cy="1569660"/>
          </a:xfrm>
          <a:prstGeom prst="rect">
            <a:avLst/>
          </a:prstGeom>
          <a:noFill/>
        </p:spPr>
        <p:txBody>
          <a:bodyPr wrap="square" rtlCol="0">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sng" strike="noStrike" kern="1200" cap="none" spc="0" normalizeH="0" baseline="0" noProof="0" dirty="0">
                <a:ln>
                  <a:noFill/>
                </a:ln>
                <a:solidFill>
                  <a:srgbClr val="441D61"/>
                </a:solidFill>
                <a:effectLst/>
                <a:uLnTx/>
                <a:uFillTx/>
                <a:latin typeface="Comic Sans MS" panose="030F0702030302020204" pitchFamily="66" charset="0"/>
                <a:cs typeface="Arial" panose="020B0604020202020204" pitchFamily="34" charset="0"/>
              </a:rPr>
              <a:t>Note</a:t>
            </a:r>
            <a:r>
              <a:rPr kumimoji="0" lang="en-US" sz="3200" b="1" i="0" u="none" strike="noStrike" kern="1200" cap="none" spc="0" normalizeH="0" baseline="0" noProof="0" dirty="0">
                <a:ln>
                  <a:noFill/>
                </a:ln>
                <a:solidFill>
                  <a:srgbClr val="441D61"/>
                </a:solidFill>
                <a:effectLst/>
                <a:uLnTx/>
                <a:uFillTx/>
                <a:latin typeface="Comic Sans MS" panose="030F0702030302020204" pitchFamily="66" charset="0"/>
                <a:cs typeface="Arial" panose="020B0604020202020204" pitchFamily="34" charset="0"/>
              </a:rPr>
              <a:t>: The Covenant Torah</a:t>
            </a:r>
            <a:r>
              <a:rPr kumimoji="0" lang="en-US" sz="3200" b="1" i="0" u="none" strike="noStrike" kern="1200" cap="none" spc="0" normalizeH="0" noProof="0" dirty="0">
                <a:ln>
                  <a:noFill/>
                </a:ln>
                <a:solidFill>
                  <a:srgbClr val="441D61"/>
                </a:solidFill>
                <a:effectLst/>
                <a:uLnTx/>
                <a:uFillTx/>
                <a:latin typeface="Comic Sans MS" panose="030F0702030302020204" pitchFamily="66" charset="0"/>
                <a:cs typeface="Arial" panose="020B0604020202020204" pitchFamily="34" charset="0"/>
              </a:rPr>
              <a:t> pages are from </a:t>
            </a:r>
            <a:br>
              <a:rPr kumimoji="0" lang="en-US" sz="3200" b="1" i="0" u="none" strike="noStrike" kern="1200" cap="none" spc="0" normalizeH="0" noProof="0" dirty="0">
                <a:ln>
                  <a:noFill/>
                </a:ln>
                <a:solidFill>
                  <a:srgbClr val="441D61"/>
                </a:solidFill>
                <a:effectLst/>
                <a:uLnTx/>
                <a:uFillTx/>
                <a:latin typeface="Comic Sans MS" panose="030F0702030302020204" pitchFamily="66" charset="0"/>
                <a:cs typeface="Arial" panose="020B0604020202020204" pitchFamily="34" charset="0"/>
              </a:rPr>
            </a:br>
            <a:r>
              <a:rPr kumimoji="0" lang="en-US" sz="3200" b="1" i="0" u="none" strike="noStrike" kern="1200" cap="none" spc="0" normalizeH="0" noProof="0" dirty="0">
                <a:ln>
                  <a:noFill/>
                </a:ln>
                <a:solidFill>
                  <a:srgbClr val="441D61"/>
                </a:solidFill>
                <a:effectLst/>
                <a:uLnTx/>
                <a:uFillTx/>
                <a:latin typeface="Comic Sans MS" panose="030F0702030302020204" pitchFamily="66" charset="0"/>
                <a:cs typeface="Arial" panose="020B0604020202020204" pitchFamily="34" charset="0"/>
              </a:rPr>
              <a:t>Gen 1:1 to </a:t>
            </a:r>
            <a:r>
              <a:rPr kumimoji="0" lang="en-US" sz="3200" b="1" i="0" u="none" strike="noStrike" kern="1200" cap="none" spc="0" normalizeH="0" noProof="0" dirty="0" err="1">
                <a:ln>
                  <a:noFill/>
                </a:ln>
                <a:solidFill>
                  <a:srgbClr val="441D61"/>
                </a:solidFill>
                <a:effectLst/>
                <a:uLnTx/>
                <a:uFillTx/>
                <a:latin typeface="Comic Sans MS" panose="030F0702030302020204" pitchFamily="66" charset="0"/>
                <a:cs typeface="Arial" panose="020B0604020202020204" pitchFamily="34" charset="0"/>
              </a:rPr>
              <a:t>Exo</a:t>
            </a:r>
            <a:r>
              <a:rPr kumimoji="0" lang="en-US" sz="3200" b="1" i="0" u="none" strike="noStrike" kern="1200" cap="none" spc="0" normalizeH="0" noProof="0" dirty="0">
                <a:ln>
                  <a:noFill/>
                </a:ln>
                <a:solidFill>
                  <a:srgbClr val="441D61"/>
                </a:solidFill>
                <a:effectLst/>
                <a:uLnTx/>
                <a:uFillTx/>
                <a:latin typeface="Comic Sans MS" panose="030F0702030302020204" pitchFamily="66" charset="0"/>
                <a:cs typeface="Arial" panose="020B0604020202020204" pitchFamily="34" charset="0"/>
              </a:rPr>
              <a:t> 24:11.  </a:t>
            </a:r>
            <a:endParaRPr kumimoji="0" lang="en-US" b="1" i="0" u="none" strike="noStrike" kern="1200" cap="none" spc="0" normalizeH="0" baseline="0" noProof="0" dirty="0">
              <a:ln>
                <a:noFill/>
              </a:ln>
              <a:solidFill>
                <a:srgbClr val="441D61"/>
              </a:solidFill>
              <a:effectLst/>
              <a:uLnTx/>
              <a:uFillTx/>
              <a:latin typeface="Comic Sans MS" panose="030F0702030302020204" pitchFamily="66" charset="0"/>
              <a:cs typeface="Arial" panose="020B0604020202020204" pitchFamily="34" charset="0"/>
            </a:endParaRPr>
          </a:p>
        </p:txBody>
      </p:sp>
      <p:sp>
        <p:nvSpPr>
          <p:cNvPr id="11" name="TextBox 10">
            <a:extLst>
              <a:ext uri="{FF2B5EF4-FFF2-40B4-BE49-F238E27FC236}">
                <a16:creationId xmlns:a16="http://schemas.microsoft.com/office/drawing/2014/main" id="{3523D019-142D-4042-9BA0-DA81FCF8D2A9}"/>
              </a:ext>
            </a:extLst>
          </p:cNvPr>
          <p:cNvSpPr txBox="1"/>
          <p:nvPr/>
        </p:nvSpPr>
        <p:spPr>
          <a:xfrm>
            <a:off x="5237165" y="2138107"/>
            <a:ext cx="6577464" cy="4524315"/>
          </a:xfrm>
          <a:prstGeom prst="rect">
            <a:avLst/>
          </a:prstGeom>
          <a:noFill/>
        </p:spPr>
        <p:txBody>
          <a:bodyPr wrap="square" rtlCol="0">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0070C0"/>
                </a:solidFill>
                <a:effectLst/>
                <a:uLnTx/>
                <a:uFillTx/>
                <a:latin typeface="Comic Sans MS" panose="030F0702030302020204" pitchFamily="66" charset="0"/>
                <a:cs typeface="Arial" panose="020B0604020202020204" pitchFamily="34" charset="0"/>
              </a:rPr>
              <a:t>What happened after the </a:t>
            </a:r>
            <a:br>
              <a:rPr kumimoji="0" lang="en-US" sz="4800" b="1" i="0" u="none" strike="noStrike" kern="1200" cap="none" spc="0" normalizeH="0" baseline="0" noProof="0" dirty="0">
                <a:ln>
                  <a:noFill/>
                </a:ln>
                <a:solidFill>
                  <a:srgbClr val="0070C0"/>
                </a:solidFill>
                <a:effectLst/>
                <a:uLnTx/>
                <a:uFillTx/>
                <a:latin typeface="Comic Sans MS" panose="030F0702030302020204" pitchFamily="66" charset="0"/>
                <a:cs typeface="Arial" panose="020B0604020202020204" pitchFamily="34" charset="0"/>
              </a:rPr>
            </a:br>
            <a:r>
              <a:rPr kumimoji="0" lang="en-US" sz="4800" b="1" i="0" u="none" strike="noStrike" kern="1200" cap="none" spc="0" normalizeH="0" baseline="0" noProof="0" dirty="0">
                <a:ln>
                  <a:noFill/>
                </a:ln>
                <a:solidFill>
                  <a:srgbClr val="C00000"/>
                </a:solidFill>
                <a:effectLst>
                  <a:outerShdw blurRad="50800" dist="38100" dir="16200000" sx="101000" sy="101000" rotWithShape="0">
                    <a:srgbClr val="0000FF"/>
                  </a:outerShdw>
                </a:effectLst>
                <a:uLnTx/>
                <a:uFillTx/>
                <a:latin typeface="Comic Sans MS" panose="030F0702030302020204" pitchFamily="66" charset="0"/>
                <a:cs typeface="Arial" panose="020B0604020202020204" pitchFamily="34" charset="0"/>
              </a:rPr>
              <a:t>blood</a:t>
            </a:r>
            <a:r>
              <a:rPr kumimoji="0" lang="en-US" sz="4800" b="1" i="0" u="none" strike="noStrike" kern="1200" cap="none" spc="0" normalizeH="0" baseline="0" noProof="0" dirty="0">
                <a:ln>
                  <a:noFill/>
                </a:ln>
                <a:solidFill>
                  <a:srgbClr val="C00000"/>
                </a:solidFill>
                <a:effectLst/>
                <a:uLnTx/>
                <a:uFillTx/>
                <a:latin typeface="Comic Sans MS" panose="030F0702030302020204" pitchFamily="66" charset="0"/>
                <a:cs typeface="Arial" panose="020B0604020202020204" pitchFamily="34" charset="0"/>
              </a:rPr>
              <a:t>-ratified </a:t>
            </a:r>
            <a:r>
              <a:rPr kumimoji="0" lang="en-US" sz="4800" b="1" i="0" u="none" strike="noStrike" kern="1200" cap="none" spc="0" normalizeH="0" baseline="0" noProof="0" dirty="0">
                <a:ln>
                  <a:noFill/>
                </a:ln>
                <a:solidFill>
                  <a:srgbClr val="0070C0"/>
                </a:solidFill>
                <a:effectLst/>
                <a:uLnTx/>
                <a:uFillTx/>
                <a:latin typeface="Comic Sans MS" panose="030F0702030302020204" pitchFamily="66" charset="0"/>
                <a:cs typeface="Arial" panose="020B0604020202020204" pitchFamily="34" charset="0"/>
              </a:rPr>
              <a:t>Covenant instructions were given in </a:t>
            </a:r>
            <a:br>
              <a:rPr kumimoji="0" lang="en-US" sz="4800" b="1" i="0" u="none" strike="noStrike" kern="1200" cap="none" spc="0" normalizeH="0" baseline="0" noProof="0" dirty="0">
                <a:ln>
                  <a:noFill/>
                </a:ln>
                <a:solidFill>
                  <a:srgbClr val="0070C0"/>
                </a:solidFill>
                <a:effectLst/>
                <a:uLnTx/>
                <a:uFillTx/>
                <a:latin typeface="Comic Sans MS" panose="030F0702030302020204" pitchFamily="66" charset="0"/>
                <a:cs typeface="Arial" panose="020B0604020202020204" pitchFamily="34" charset="0"/>
              </a:rPr>
            </a:br>
            <a:r>
              <a:rPr kumimoji="0" lang="en-US" sz="4800" b="1" i="0" u="none" strike="noStrike" kern="1200" cap="none" spc="0" normalizeH="0" baseline="0" noProof="0" dirty="0" err="1">
                <a:ln>
                  <a:noFill/>
                </a:ln>
                <a:solidFill>
                  <a:srgbClr val="0070C0"/>
                </a:solidFill>
                <a:effectLst/>
                <a:uLnTx/>
                <a:uFillTx/>
                <a:latin typeface="Comic Sans MS" panose="030F0702030302020204" pitchFamily="66" charset="0"/>
                <a:cs typeface="Arial" panose="020B0604020202020204" pitchFamily="34" charset="0"/>
              </a:rPr>
              <a:t>Exo</a:t>
            </a:r>
            <a:r>
              <a:rPr kumimoji="0" lang="en-US" sz="4800" b="1" i="0" u="none" strike="noStrike" kern="1200" cap="none" spc="0" normalizeH="0" baseline="0" noProof="0" dirty="0">
                <a:ln>
                  <a:noFill/>
                </a:ln>
                <a:solidFill>
                  <a:srgbClr val="0070C0"/>
                </a:solidFill>
                <a:effectLst/>
                <a:uLnTx/>
                <a:uFillTx/>
                <a:latin typeface="Comic Sans MS" panose="030F0702030302020204" pitchFamily="66" charset="0"/>
                <a:cs typeface="Arial" panose="020B0604020202020204" pitchFamily="34" charset="0"/>
              </a:rPr>
              <a:t> 24:12?</a:t>
            </a:r>
            <a:endParaRPr kumimoji="0" lang="en-US" sz="3200" b="1" i="0" u="none" strike="noStrike" kern="1200" cap="none" spc="0" normalizeH="0" baseline="0" noProof="0" dirty="0">
              <a:ln>
                <a:noFill/>
              </a:ln>
              <a:solidFill>
                <a:srgbClr val="0070C0"/>
              </a:solidFill>
              <a:effectLst/>
              <a:uLnTx/>
              <a:uFillTx/>
              <a:latin typeface="Comic Sans MS" panose="030F0702030302020204" pitchFamily="66" charset="0"/>
              <a:cs typeface="Arial" panose="020B0604020202020204" pitchFamily="34" charset="0"/>
            </a:endParaRPr>
          </a:p>
        </p:txBody>
      </p:sp>
    </p:spTree>
    <p:extLst>
      <p:ext uri="{BB962C8B-B14F-4D97-AF65-F5344CB8AC3E}">
        <p14:creationId xmlns:p14="http://schemas.microsoft.com/office/powerpoint/2010/main" val="3261721856"/>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0" name="Slide Number Placeholder 1"/>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85F3E72-97D8-4E0E-8DB2-A67F030E614A}" type="slidenum">
              <a:rPr lang="en-US" smtClean="0">
                <a:solidFill>
                  <a:schemeClr val="bg1"/>
                </a:solidFill>
              </a:rPr>
              <a:pPr/>
              <a:t>87</a:t>
            </a:fld>
            <a:endParaRPr lang="en-US" dirty="0">
              <a:solidFill>
                <a:schemeClr val="bg1"/>
              </a:solidFill>
            </a:endParaRPr>
          </a:p>
        </p:txBody>
      </p:sp>
      <p:sp>
        <p:nvSpPr>
          <p:cNvPr id="3" name="Subtitle 2"/>
          <p:cNvSpPr txBox="1">
            <a:spLocks/>
          </p:cNvSpPr>
          <p:nvPr/>
        </p:nvSpPr>
        <p:spPr>
          <a:xfrm>
            <a:off x="6240016" y="260648"/>
            <a:ext cx="5904656" cy="1656184"/>
          </a:xfrm>
          <a:prstGeom prst="homePlate">
            <a:avLst>
              <a:gd name="adj" fmla="val 18681"/>
            </a:avLst>
          </a:prstGeom>
          <a:blipFill dpi="0" rotWithShape="1">
            <a:blip r:embed="rId3">
              <a:extLst>
                <a:ext uri="{28A0092B-C50C-407E-A947-70E740481C1C}">
                  <a14:useLocalDpi xmlns:a14="http://schemas.microsoft.com/office/drawing/2010/main"/>
                </a:ext>
              </a:extLst>
            </a:blip>
            <a:srcRect/>
            <a:stretch>
              <a:fillRect/>
            </a:stretch>
          </a:blipFill>
          <a:ln w="57150">
            <a:solidFill>
              <a:srgbClr val="FF00FF"/>
            </a:solidFill>
          </a:ln>
          <a:scene3d>
            <a:camera prst="orthographicFront"/>
            <a:lightRig rig="threePt" dir="t"/>
          </a:scene3d>
          <a:sp3d>
            <a:bevelT w="165100" prst="coolSlant"/>
          </a:sp3d>
        </p:spPr>
        <p:txBody>
          <a:bodyPr vert="horz" lIns="91440" tIns="45720" rIns="91440" bIns="45720" rtlCol="0" anchor="ctr">
            <a:noAutofit/>
            <a:sp3d extrusionH="57150">
              <a:bevelT w="38100" h="38100" prst="convex"/>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6000" b="1" spc="50" dirty="0">
                <a:ln w="12700" cmpd="sng">
                  <a:solidFill>
                    <a:schemeClr val="accent6">
                      <a:satMod val="120000"/>
                      <a:shade val="80000"/>
                    </a:schemeClr>
                  </a:solidFill>
                  <a:prstDash val="solid"/>
                </a:ln>
                <a:solidFill>
                  <a:srgbClr val="8F45C7"/>
                </a:solidFill>
                <a:effectLst>
                  <a:glow rad="101600">
                    <a:schemeClr val="accent4">
                      <a:lumMod val="20000"/>
                      <a:lumOff val="80000"/>
                      <a:alpha val="94000"/>
                    </a:schemeClr>
                  </a:glow>
                </a:effectLst>
              </a:rPr>
              <a:t>Gathering More</a:t>
            </a:r>
            <a:br>
              <a:rPr lang="en-US" sz="6000" b="1" spc="50" dirty="0">
                <a:ln w="12700" cmpd="sng">
                  <a:solidFill>
                    <a:schemeClr val="accent6">
                      <a:satMod val="120000"/>
                      <a:shade val="80000"/>
                    </a:schemeClr>
                  </a:solidFill>
                  <a:prstDash val="solid"/>
                </a:ln>
                <a:solidFill>
                  <a:srgbClr val="8F45C7"/>
                </a:solidFill>
                <a:effectLst>
                  <a:glow rad="101600">
                    <a:schemeClr val="accent4">
                      <a:lumMod val="20000"/>
                      <a:lumOff val="80000"/>
                      <a:alpha val="94000"/>
                    </a:schemeClr>
                  </a:glow>
                </a:effectLst>
              </a:rPr>
            </a:br>
            <a:r>
              <a:rPr lang="en-US" sz="6000" b="1" spc="50" dirty="0">
                <a:ln w="12700" cmpd="sng">
                  <a:solidFill>
                    <a:schemeClr val="accent6">
                      <a:satMod val="120000"/>
                      <a:shade val="80000"/>
                    </a:schemeClr>
                  </a:solidFill>
                  <a:prstDash val="solid"/>
                </a:ln>
                <a:solidFill>
                  <a:srgbClr val="8F45C7"/>
                </a:solidFill>
                <a:effectLst>
                  <a:glow rad="101600">
                    <a:schemeClr val="accent4">
                      <a:lumMod val="20000"/>
                      <a:lumOff val="80000"/>
                      <a:alpha val="94000"/>
                    </a:schemeClr>
                  </a:glow>
                </a:effectLst>
              </a:rPr>
              <a:t>Information</a:t>
            </a:r>
          </a:p>
        </p:txBody>
      </p:sp>
      <p:sp>
        <p:nvSpPr>
          <p:cNvPr id="6" name="Content Placeholder 5"/>
          <p:cNvSpPr>
            <a:spLocks noGrp="1"/>
          </p:cNvSpPr>
          <p:nvPr>
            <p:ph sz="half" idx="2"/>
          </p:nvPr>
        </p:nvSpPr>
        <p:spPr>
          <a:xfrm>
            <a:off x="4943872" y="2276872"/>
            <a:ext cx="7056784" cy="4392488"/>
          </a:xfrm>
          <a:ln>
            <a:noFill/>
          </a:ln>
        </p:spPr>
        <p:txBody>
          <a:bodyPr>
            <a:normAutofit fontScale="92500" lnSpcReduction="10000"/>
            <a:scene3d>
              <a:camera prst="orthographicFront"/>
              <a:lightRig rig="threePt" dir="t"/>
            </a:scene3d>
            <a:sp3d extrusionH="57150">
              <a:bevelT h="25400" prst="softRound"/>
            </a:sp3d>
          </a:bodyPr>
          <a:lstStyle/>
          <a:p>
            <a:pPr marL="0" indent="0">
              <a:buNone/>
            </a:pPr>
            <a:r>
              <a:rPr lang="en-US" b="1" dirty="0">
                <a:solidFill>
                  <a:srgbClr val="00B0F0"/>
                </a:solidFill>
                <a:effectLst>
                  <a:glow rad="177800">
                    <a:schemeClr val="tx1">
                      <a:lumMod val="65000"/>
                      <a:lumOff val="35000"/>
                    </a:schemeClr>
                  </a:glow>
                </a:effectLst>
              </a:rPr>
              <a:t>Exodus 24:13-18 </a:t>
            </a:r>
            <a:r>
              <a:rPr lang="en-US" b="1" dirty="0">
                <a:solidFill>
                  <a:schemeClr val="bg1"/>
                </a:solidFill>
                <a:effectLst>
                  <a:glow rad="177800">
                    <a:schemeClr val="tx1">
                      <a:lumMod val="65000"/>
                      <a:lumOff val="35000"/>
                    </a:schemeClr>
                  </a:glow>
                </a:effectLst>
              </a:rPr>
              <a:t>[summary]</a:t>
            </a:r>
          </a:p>
          <a:p>
            <a:pPr marL="0" indent="0">
              <a:buNone/>
            </a:pPr>
            <a:r>
              <a:rPr lang="en-US" b="1" dirty="0">
                <a:solidFill>
                  <a:srgbClr val="00B0F0"/>
                </a:solidFill>
                <a:effectLst>
                  <a:glow rad="177800">
                    <a:schemeClr val="tx1">
                      <a:lumMod val="65000"/>
                      <a:lumOff val="35000"/>
                    </a:schemeClr>
                  </a:glow>
                </a:effectLst>
              </a:rPr>
              <a:t>13-14</a:t>
            </a:r>
            <a:r>
              <a:rPr lang="en-US" b="1" dirty="0">
                <a:solidFill>
                  <a:schemeClr val="bg1"/>
                </a:solidFill>
                <a:effectLst>
                  <a:glow rad="177800">
                    <a:schemeClr val="tx1">
                      <a:lumMod val="65000"/>
                      <a:lumOff val="35000"/>
                    </a:schemeClr>
                  </a:glow>
                </a:effectLst>
              </a:rPr>
              <a:t> Mosheh gives Aharon instructions to</a:t>
            </a:r>
            <a:br>
              <a:rPr lang="en-US" b="1" dirty="0">
                <a:solidFill>
                  <a:schemeClr val="bg1"/>
                </a:solidFill>
                <a:effectLst>
                  <a:glow rad="177800">
                    <a:schemeClr val="tx1">
                      <a:lumMod val="65000"/>
                      <a:lumOff val="35000"/>
                    </a:schemeClr>
                  </a:glow>
                </a:effectLst>
              </a:rPr>
            </a:br>
            <a:r>
              <a:rPr lang="en-US" b="1" dirty="0">
                <a:solidFill>
                  <a:schemeClr val="bg1"/>
                </a:solidFill>
                <a:effectLst>
                  <a:glow rad="177800">
                    <a:schemeClr val="tx1">
                      <a:lumMod val="65000"/>
                      <a:lumOff val="35000"/>
                    </a:schemeClr>
                  </a:glow>
                </a:effectLst>
              </a:rPr>
              <a:t>      wait, unless there is a difficulty; he takes </a:t>
            </a:r>
            <a:br>
              <a:rPr lang="en-US" b="1" dirty="0">
                <a:solidFill>
                  <a:schemeClr val="bg1"/>
                </a:solidFill>
                <a:effectLst>
                  <a:glow rad="177800">
                    <a:schemeClr val="tx1">
                      <a:lumMod val="65000"/>
                      <a:lumOff val="35000"/>
                    </a:schemeClr>
                  </a:glow>
                </a:effectLst>
              </a:rPr>
            </a:br>
            <a:r>
              <a:rPr lang="en-US" b="1" dirty="0">
                <a:solidFill>
                  <a:schemeClr val="bg1"/>
                </a:solidFill>
                <a:effectLst>
                  <a:glow rad="177800">
                    <a:schemeClr val="tx1">
                      <a:lumMod val="65000"/>
                      <a:lumOff val="35000"/>
                    </a:schemeClr>
                  </a:glow>
                </a:effectLst>
              </a:rPr>
              <a:t>      Joshua further up into the mount on trip #6. </a:t>
            </a:r>
          </a:p>
          <a:p>
            <a:pPr marL="0" indent="0">
              <a:buNone/>
            </a:pPr>
            <a:r>
              <a:rPr lang="en-US" b="1" dirty="0">
                <a:solidFill>
                  <a:srgbClr val="00B0F0"/>
                </a:solidFill>
                <a:effectLst>
                  <a:glow rad="177800">
                    <a:schemeClr val="tx1">
                      <a:lumMod val="65000"/>
                      <a:lumOff val="35000"/>
                    </a:schemeClr>
                  </a:glow>
                </a:effectLst>
              </a:rPr>
              <a:t>15</a:t>
            </a:r>
            <a:r>
              <a:rPr lang="en-US" b="1" dirty="0">
                <a:solidFill>
                  <a:schemeClr val="bg1"/>
                </a:solidFill>
                <a:effectLst>
                  <a:glow rad="177800">
                    <a:schemeClr val="tx1">
                      <a:lumMod val="65000"/>
                      <a:lumOff val="35000"/>
                    </a:schemeClr>
                  </a:glow>
                </a:effectLst>
              </a:rPr>
              <a:t>  Mosheh leaves Joshua to wait; he presses </a:t>
            </a:r>
            <a:br>
              <a:rPr lang="en-US" b="1" dirty="0">
                <a:solidFill>
                  <a:schemeClr val="bg1"/>
                </a:solidFill>
                <a:effectLst>
                  <a:glow rad="177800">
                    <a:schemeClr val="tx1">
                      <a:lumMod val="65000"/>
                      <a:lumOff val="35000"/>
                    </a:schemeClr>
                  </a:glow>
                </a:effectLst>
              </a:rPr>
            </a:br>
            <a:r>
              <a:rPr lang="en-US" b="1" dirty="0">
                <a:solidFill>
                  <a:schemeClr val="bg1"/>
                </a:solidFill>
                <a:effectLst>
                  <a:glow rad="177800">
                    <a:schemeClr val="tx1">
                      <a:lumMod val="65000"/>
                      <a:lumOff val="35000"/>
                    </a:schemeClr>
                  </a:glow>
                </a:effectLst>
              </a:rPr>
              <a:t>      upward into a cloud for 6 days. </a:t>
            </a:r>
          </a:p>
          <a:p>
            <a:pPr marL="0" indent="0">
              <a:buNone/>
            </a:pPr>
            <a:r>
              <a:rPr lang="en-US" b="1" dirty="0">
                <a:solidFill>
                  <a:srgbClr val="00B0F0"/>
                </a:solidFill>
                <a:effectLst>
                  <a:glow rad="177800">
                    <a:schemeClr val="tx1">
                      <a:lumMod val="65000"/>
                      <a:lumOff val="35000"/>
                    </a:schemeClr>
                  </a:glow>
                </a:effectLst>
              </a:rPr>
              <a:t>16 -17  </a:t>
            </a:r>
            <a:r>
              <a:rPr lang="en-US" b="1" dirty="0">
                <a:solidFill>
                  <a:schemeClr val="bg1"/>
                </a:solidFill>
                <a:effectLst>
                  <a:glow rad="177800">
                    <a:schemeClr val="tx1">
                      <a:lumMod val="65000"/>
                      <a:lumOff val="35000"/>
                    </a:schemeClr>
                  </a:glow>
                </a:effectLst>
              </a:rPr>
              <a:t>On the 7</a:t>
            </a:r>
            <a:r>
              <a:rPr lang="en-US" b="1" baseline="30000" dirty="0">
                <a:solidFill>
                  <a:schemeClr val="bg1"/>
                </a:solidFill>
                <a:effectLst>
                  <a:glow rad="177800">
                    <a:schemeClr val="tx1">
                      <a:lumMod val="65000"/>
                      <a:lumOff val="35000"/>
                    </a:schemeClr>
                  </a:glow>
                </a:effectLst>
              </a:rPr>
              <a:t>th</a:t>
            </a:r>
            <a:r>
              <a:rPr lang="en-US" b="1" dirty="0">
                <a:solidFill>
                  <a:schemeClr val="bg1"/>
                </a:solidFill>
                <a:effectLst>
                  <a:glow rad="177800">
                    <a:schemeClr val="tx1">
                      <a:lumMod val="65000"/>
                      <a:lumOff val="35000"/>
                    </a:schemeClr>
                  </a:glow>
                </a:effectLst>
              </a:rPr>
              <a:t> day </a:t>
            </a:r>
            <a:r>
              <a:rPr lang="en-US" b="1" dirty="0">
                <a:solidFill>
                  <a:srgbClr val="00B0F0"/>
                </a:solidFill>
                <a:effectLst>
                  <a:glow rad="177800">
                    <a:schemeClr val="tx1">
                      <a:lumMod val="65000"/>
                      <a:lumOff val="35000"/>
                    </a:schemeClr>
                  </a:glow>
                </a:effectLst>
              </a:rPr>
              <a:t>Yahuah</a:t>
            </a:r>
            <a:r>
              <a:rPr lang="en-US" b="1" dirty="0">
                <a:solidFill>
                  <a:schemeClr val="bg1"/>
                </a:solidFill>
                <a:effectLst>
                  <a:glow rad="177800">
                    <a:schemeClr val="tx1">
                      <a:lumMod val="65000"/>
                      <a:lumOff val="35000"/>
                    </a:schemeClr>
                  </a:glow>
                </a:effectLst>
              </a:rPr>
              <a:t> calls Mosheh out.  </a:t>
            </a:r>
            <a:br>
              <a:rPr lang="en-US" b="1" dirty="0">
                <a:solidFill>
                  <a:schemeClr val="bg1"/>
                </a:solidFill>
                <a:effectLst>
                  <a:glow rad="177800">
                    <a:schemeClr val="tx1">
                      <a:lumMod val="65000"/>
                      <a:lumOff val="35000"/>
                    </a:schemeClr>
                  </a:glow>
                </a:effectLst>
              </a:rPr>
            </a:br>
            <a:r>
              <a:rPr lang="en-US" b="1" dirty="0">
                <a:solidFill>
                  <a:schemeClr val="bg1"/>
                </a:solidFill>
                <a:effectLst>
                  <a:glow rad="177800">
                    <a:schemeClr val="tx1">
                      <a:lumMod val="65000"/>
                      <a:lumOff val="35000"/>
                    </a:schemeClr>
                  </a:glow>
                </a:effectLst>
              </a:rPr>
              <a:t>      To the children below they see </a:t>
            </a:r>
            <a:r>
              <a:rPr lang="en-US" b="1" dirty="0">
                <a:solidFill>
                  <a:srgbClr val="00B0F0"/>
                </a:solidFill>
                <a:effectLst>
                  <a:glow rad="177800">
                    <a:schemeClr val="tx1">
                      <a:lumMod val="65000"/>
                      <a:lumOff val="35000"/>
                    </a:schemeClr>
                  </a:glow>
                </a:effectLst>
              </a:rPr>
              <a:t>Yahuah’s</a:t>
            </a:r>
            <a:r>
              <a:rPr lang="en-US" b="1" dirty="0">
                <a:solidFill>
                  <a:schemeClr val="bg1"/>
                </a:solidFill>
                <a:effectLst>
                  <a:glow rad="177800">
                    <a:schemeClr val="tx1">
                      <a:lumMod val="65000"/>
                      <a:lumOff val="35000"/>
                    </a:schemeClr>
                  </a:glow>
                </a:effectLst>
              </a:rPr>
              <a:t> </a:t>
            </a:r>
            <a:br>
              <a:rPr lang="en-US" b="1" dirty="0">
                <a:solidFill>
                  <a:schemeClr val="bg1"/>
                </a:solidFill>
                <a:effectLst>
                  <a:glow rad="177800">
                    <a:schemeClr val="tx1">
                      <a:lumMod val="65000"/>
                      <a:lumOff val="35000"/>
                    </a:schemeClr>
                  </a:glow>
                </a:effectLst>
              </a:rPr>
            </a:br>
            <a:r>
              <a:rPr lang="en-US" b="1" dirty="0">
                <a:solidFill>
                  <a:schemeClr val="bg1"/>
                </a:solidFill>
                <a:effectLst>
                  <a:glow rad="177800">
                    <a:schemeClr val="tx1">
                      <a:lumMod val="65000"/>
                      <a:lumOff val="35000"/>
                    </a:schemeClr>
                  </a:glow>
                </a:effectLst>
              </a:rPr>
              <a:t>      glory as a devouring fire.</a:t>
            </a:r>
          </a:p>
          <a:p>
            <a:pPr marL="0" indent="0">
              <a:buNone/>
            </a:pPr>
            <a:r>
              <a:rPr lang="en-US" b="1" dirty="0">
                <a:solidFill>
                  <a:srgbClr val="00B0F0"/>
                </a:solidFill>
                <a:effectLst>
                  <a:glow rad="177800">
                    <a:schemeClr val="tx1">
                      <a:lumMod val="65000"/>
                      <a:lumOff val="35000"/>
                    </a:schemeClr>
                  </a:glow>
                </a:effectLst>
              </a:rPr>
              <a:t>18</a:t>
            </a:r>
            <a:r>
              <a:rPr lang="en-US" b="1" dirty="0">
                <a:solidFill>
                  <a:schemeClr val="bg1"/>
                </a:solidFill>
                <a:effectLst>
                  <a:glow rad="177800">
                    <a:schemeClr val="tx1">
                      <a:lumMod val="65000"/>
                      <a:lumOff val="35000"/>
                    </a:schemeClr>
                  </a:glow>
                </a:effectLst>
              </a:rPr>
              <a:t> </a:t>
            </a:r>
            <a:r>
              <a:rPr lang="en-US" b="1" dirty="0" err="1">
                <a:solidFill>
                  <a:schemeClr val="bg1"/>
                </a:solidFill>
                <a:effectLst>
                  <a:glow rad="177800">
                    <a:schemeClr val="tx1">
                      <a:lumMod val="65000"/>
                      <a:lumOff val="35000"/>
                    </a:schemeClr>
                  </a:glow>
                </a:effectLst>
              </a:rPr>
              <a:t>Mosheh</a:t>
            </a:r>
            <a:r>
              <a:rPr lang="en-US" b="1" dirty="0">
                <a:solidFill>
                  <a:schemeClr val="bg1"/>
                </a:solidFill>
                <a:effectLst>
                  <a:glow rad="177800">
                    <a:schemeClr val="tx1">
                      <a:lumMod val="65000"/>
                      <a:lumOff val="35000"/>
                    </a:schemeClr>
                  </a:glow>
                </a:effectLst>
              </a:rPr>
              <a:t> was up in the mount for 40 days </a:t>
            </a:r>
            <a:br>
              <a:rPr lang="en-US" b="1" dirty="0">
                <a:solidFill>
                  <a:schemeClr val="bg1"/>
                </a:solidFill>
                <a:effectLst>
                  <a:glow rad="177800">
                    <a:schemeClr val="tx1">
                      <a:lumMod val="65000"/>
                      <a:lumOff val="35000"/>
                    </a:schemeClr>
                  </a:glow>
                </a:effectLst>
              </a:rPr>
            </a:br>
            <a:r>
              <a:rPr lang="en-US" b="1" dirty="0">
                <a:solidFill>
                  <a:schemeClr val="bg1"/>
                </a:solidFill>
                <a:effectLst>
                  <a:glow rad="177800">
                    <a:schemeClr val="tx1">
                      <a:lumMod val="65000"/>
                      <a:lumOff val="35000"/>
                    </a:schemeClr>
                  </a:glow>
                </a:effectLst>
              </a:rPr>
              <a:t>      and 40 nights.</a:t>
            </a:r>
          </a:p>
        </p:txBody>
      </p:sp>
      <p:grpSp>
        <p:nvGrpSpPr>
          <p:cNvPr id="7" name="Group 6"/>
          <p:cNvGrpSpPr/>
          <p:nvPr/>
        </p:nvGrpSpPr>
        <p:grpSpPr>
          <a:xfrm>
            <a:off x="134576" y="3551297"/>
            <a:ext cx="4248472" cy="698651"/>
            <a:chOff x="119336" y="2933388"/>
            <a:chExt cx="4248472" cy="698651"/>
          </a:xfrm>
        </p:grpSpPr>
        <p:sp>
          <p:nvSpPr>
            <p:cNvPr id="8" name="Subtitle 2"/>
            <p:cNvSpPr txBox="1">
              <a:spLocks/>
            </p:cNvSpPr>
            <p:nvPr/>
          </p:nvSpPr>
          <p:spPr>
            <a:xfrm>
              <a:off x="119336" y="2933388"/>
              <a:ext cx="4248472" cy="698651"/>
            </a:xfrm>
            <a:prstGeom prst="homePlate">
              <a:avLst>
                <a:gd name="adj" fmla="val 18681"/>
              </a:avLst>
            </a:prstGeom>
            <a:blipFill dpi="0" rotWithShape="1">
              <a:blip r:embed="rId4" cstate="email">
                <a:extLst>
                  <a:ext uri="{28A0092B-C50C-407E-A947-70E740481C1C}">
                    <a14:useLocalDpi xmlns:a14="http://schemas.microsoft.com/office/drawing/2010/main"/>
                  </a:ext>
                </a:extLst>
              </a:blip>
              <a:srcRect/>
              <a:stretch>
                <a:fillRect/>
              </a:stretch>
            </a:blipFill>
            <a:ln w="57150">
              <a:solidFill>
                <a:srgbClr val="FF00FF"/>
              </a:solidFill>
            </a:ln>
            <a:scene3d>
              <a:camera prst="orthographicFront"/>
              <a:lightRig rig="threePt" dir="t"/>
            </a:scene3d>
            <a:sp3d>
              <a:bevelT w="165100" prst="coolSlant"/>
            </a:sp3d>
          </p:spPr>
          <p:txBody>
            <a:bodyPr vert="horz" lIns="91440" tIns="45720" rIns="91440" bIns="45720" rtlCol="0" anchor="ctr">
              <a:noAutofit/>
              <a:sp3d extrusionH="57150">
                <a:bevelT w="82550" h="38100" prst="coolSlant"/>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3200" b="1" spc="50" dirty="0">
                  <a:ln w="12700" cmpd="sng">
                    <a:solidFill>
                      <a:schemeClr val="accent6">
                        <a:satMod val="120000"/>
                        <a:shade val="80000"/>
                      </a:schemeClr>
                    </a:solidFill>
                    <a:prstDash val="solid"/>
                  </a:ln>
                  <a:solidFill>
                    <a:srgbClr val="8F45C7"/>
                  </a:solidFill>
                  <a:effectLst>
                    <a:glow rad="101600">
                      <a:schemeClr val="accent4">
                        <a:lumMod val="20000"/>
                        <a:lumOff val="80000"/>
                      </a:schemeClr>
                    </a:glow>
                  </a:effectLst>
                </a:rPr>
                <a:t>What about this         </a:t>
              </a:r>
              <a:r>
                <a:rPr lang="en-US" sz="4000" b="1" spc="50" dirty="0">
                  <a:ln w="12700" cmpd="sng">
                    <a:solidFill>
                      <a:schemeClr val="accent6">
                        <a:satMod val="120000"/>
                        <a:shade val="80000"/>
                      </a:schemeClr>
                    </a:solidFill>
                    <a:prstDash val="solid"/>
                  </a:ln>
                  <a:solidFill>
                    <a:srgbClr val="8F45C7"/>
                  </a:solidFill>
                  <a:effectLst>
                    <a:glow rad="101600">
                      <a:schemeClr val="accent4">
                        <a:lumMod val="20000"/>
                        <a:lumOff val="80000"/>
                      </a:schemeClr>
                    </a:glow>
                  </a:effectLst>
                </a:rPr>
                <a:t>?</a:t>
              </a:r>
              <a:endParaRPr lang="en-US" sz="3200" b="1" spc="50" dirty="0">
                <a:ln w="12700" cmpd="sng">
                  <a:solidFill>
                    <a:schemeClr val="accent6">
                      <a:satMod val="120000"/>
                      <a:shade val="80000"/>
                    </a:schemeClr>
                  </a:solidFill>
                  <a:prstDash val="solid"/>
                </a:ln>
                <a:solidFill>
                  <a:srgbClr val="8F45C7"/>
                </a:solidFill>
                <a:effectLst>
                  <a:glow rad="101600">
                    <a:schemeClr val="accent4">
                      <a:lumMod val="20000"/>
                      <a:lumOff val="80000"/>
                    </a:schemeClr>
                  </a:glow>
                </a:effectLst>
              </a:endParaRPr>
            </a:p>
          </p:txBody>
        </p:sp>
        <p:pic>
          <p:nvPicPr>
            <p:cNvPr id="9" name="Picture 2" descr="C:\Users\Rae\Desktop\75.jpg"/>
            <p:cNvPicPr>
              <a:picLocks noChangeAspect="1" noChangeArrowheads="1"/>
            </p:cNvPicPr>
            <p:nvPr/>
          </p:nvPicPr>
          <p:blipFill>
            <a:blip r:embed="rId5" cstate="email">
              <a:extLst>
                <a:ext uri="{BEBA8EAE-BF5A-486C-A8C5-ECC9F3942E4B}">
                  <a14:imgProps xmlns:a14="http://schemas.microsoft.com/office/drawing/2010/main">
                    <a14:imgLayer r:embed="rId6">
                      <a14:imgEffect>
                        <a14:saturation sat="66000"/>
                      </a14:imgEffect>
                    </a14:imgLayer>
                  </a14:imgProps>
                </a:ext>
                <a:ext uri="{28A0092B-C50C-407E-A947-70E740481C1C}">
                  <a14:useLocalDpi xmlns:a14="http://schemas.microsoft.com/office/drawing/2010/main"/>
                </a:ext>
              </a:extLst>
            </a:blip>
            <a:srcRect/>
            <a:stretch>
              <a:fillRect/>
            </a:stretch>
          </p:blipFill>
          <p:spPr bwMode="auto">
            <a:xfrm>
              <a:off x="3127717" y="3033971"/>
              <a:ext cx="722318" cy="48220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grpSp>
      <p:sp>
        <p:nvSpPr>
          <p:cNvPr id="10" name="Rectangle 9"/>
          <p:cNvSpPr/>
          <p:nvPr/>
        </p:nvSpPr>
        <p:spPr>
          <a:xfrm>
            <a:off x="479376" y="260648"/>
            <a:ext cx="2659651" cy="914400"/>
          </a:xfrm>
          <a:prstGeom prst="rect">
            <a:avLst/>
          </a:prstGeom>
          <a:solidFill>
            <a:srgbClr val="F1F8EC"/>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5400" b="1" dirty="0">
                <a:solidFill>
                  <a:schemeClr val="tx1"/>
                </a:solidFill>
              </a:rPr>
              <a:t>Mosheh</a:t>
            </a:r>
          </a:p>
        </p:txBody>
      </p:sp>
      <p:sp>
        <p:nvSpPr>
          <p:cNvPr id="11" name="Rectangle 10"/>
          <p:cNvSpPr/>
          <p:nvPr/>
        </p:nvSpPr>
        <p:spPr>
          <a:xfrm>
            <a:off x="839416" y="4354056"/>
            <a:ext cx="2157283" cy="709675"/>
          </a:xfrm>
          <a:prstGeom prst="rect">
            <a:avLst/>
          </a:prstGeom>
          <a:solidFill>
            <a:schemeClr val="bg1">
              <a:lumMod val="50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400" b="1" dirty="0">
                <a:solidFill>
                  <a:schemeClr val="tx1"/>
                </a:solidFill>
                <a:latin typeface="+mj-lt"/>
              </a:rPr>
              <a:t>Aharon</a:t>
            </a:r>
          </a:p>
        </p:txBody>
      </p:sp>
      <p:pic>
        <p:nvPicPr>
          <p:cNvPr id="12" name="Picture 2" descr="C:\Users\Rae\Desktop\covenant meal 75 elders.jpg"/>
          <p:cNvPicPr>
            <a:picLocks noChangeAspect="1" noChangeArrowheads="1"/>
          </p:cNvPicPr>
          <p:nvPr/>
        </p:nvPicPr>
        <p:blipFill>
          <a:blip r:embed="rId7" cstate="email">
            <a:extLst>
              <a:ext uri="{BEBA8EAE-BF5A-486C-A8C5-ECC9F3942E4B}">
                <a14:imgProps xmlns:a14="http://schemas.microsoft.com/office/drawing/2010/main">
                  <a14:imgLayer r:embed="rId8">
                    <a14:imgEffect>
                      <a14:saturation sat="66000"/>
                    </a14:imgEffect>
                  </a14:imgLayer>
                </a14:imgProps>
              </a:ext>
              <a:ext uri="{28A0092B-C50C-407E-A947-70E740481C1C}">
                <a14:useLocalDpi xmlns:a14="http://schemas.microsoft.com/office/drawing/2010/main"/>
              </a:ext>
            </a:extLst>
          </a:blip>
          <a:srcRect/>
          <a:stretch>
            <a:fillRect/>
          </a:stretch>
        </p:blipFill>
        <p:spPr bwMode="auto">
          <a:xfrm>
            <a:off x="1293176" y="5618435"/>
            <a:ext cx="1728192" cy="1134846"/>
          </a:xfrm>
          <a:prstGeom prst="roundRect">
            <a:avLst>
              <a:gd name="adj" fmla="val 16667"/>
            </a:avLst>
          </a:prstGeom>
          <a:ln>
            <a:noFill/>
          </a:ln>
          <a:effectLst>
            <a:glow rad="228600">
              <a:schemeClr val="accent5">
                <a:satMod val="175000"/>
                <a:alpha val="40000"/>
              </a:schemeClr>
            </a:glow>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5" name="Content Placeholder 3"/>
          <p:cNvSpPr txBox="1">
            <a:spLocks/>
          </p:cNvSpPr>
          <p:nvPr/>
        </p:nvSpPr>
        <p:spPr>
          <a:xfrm>
            <a:off x="3078995" y="6381328"/>
            <a:ext cx="8753261" cy="382352"/>
          </a:xfrm>
          <a:prstGeom prst="rect">
            <a:avLst/>
          </a:prstGeom>
          <a:gradFill flip="none" rotWithShape="1">
            <a:gsLst>
              <a:gs pos="0">
                <a:srgbClr val="FFFF00"/>
              </a:gs>
              <a:gs pos="76000">
                <a:srgbClr val="7EB7D7"/>
              </a:gs>
              <a:gs pos="35000">
                <a:srgbClr val="FDE2E2"/>
              </a:gs>
              <a:gs pos="47000">
                <a:srgbClr val="FDE2E2">
                  <a:lumMod val="92000"/>
                </a:srgbClr>
              </a:gs>
              <a:gs pos="99000">
                <a:srgbClr val="00B0F0"/>
              </a:gs>
            </a:gsLst>
            <a:lin ang="2700000" scaled="1"/>
            <a:tileRect/>
          </a:gradFill>
          <a:ln w="60325" cmpd="tri">
            <a:solidFill>
              <a:srgbClr val="0070C0"/>
            </a:solidFill>
          </a:ln>
          <a:scene3d>
            <a:camera prst="orthographicFront"/>
            <a:lightRig rig="threePt" dir="t"/>
          </a:scene3d>
          <a:sp3d>
            <a:bevelT w="165100" prst="coolSlant"/>
          </a:sp3d>
        </p:spPr>
        <p:txBody>
          <a:bodyPr vert="horz" lIns="91440" tIns="45720" rIns="91440" bIns="45720" rtlCol="0">
            <a:noAutofit/>
            <a:sp3d extrusionH="57150">
              <a:bevelT w="82550" h="38100" prst="coolSlant"/>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b="1" dirty="0">
                <a:solidFill>
                  <a:srgbClr val="0070C0"/>
                </a:solidFill>
              </a:rPr>
              <a:t>Did it really take 40 days for Yahuah to write 3000 words on stone?</a:t>
            </a:r>
            <a:endParaRPr lang="en-US" sz="2400" b="1" dirty="0">
              <a:solidFill>
                <a:schemeClr val="accent2">
                  <a:lumMod val="75000"/>
                </a:schemeClr>
              </a:solidFill>
            </a:endParaRPr>
          </a:p>
        </p:txBody>
      </p:sp>
    </p:spTree>
    <p:extLst>
      <p:ext uri="{BB962C8B-B14F-4D97-AF65-F5344CB8AC3E}">
        <p14:creationId xmlns:p14="http://schemas.microsoft.com/office/powerpoint/2010/main" val="2286439408"/>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1500" fill="hold"/>
                                        <p:tgtEl>
                                          <p:spTgt spid="7"/>
                                        </p:tgtEl>
                                        <p:attrNameLst>
                                          <p:attrName>ppt_x</p:attrName>
                                        </p:attrNameLst>
                                      </p:cBhvr>
                                      <p:tavLst>
                                        <p:tav tm="0">
                                          <p:val>
                                            <p:strVal val="#ppt_x"/>
                                          </p:val>
                                        </p:tav>
                                        <p:tav tm="100000">
                                          <p:val>
                                            <p:strVal val="#ppt_x"/>
                                          </p:val>
                                        </p:tav>
                                      </p:tavLst>
                                    </p:anim>
                                    <p:anim calcmode="lin" valueType="num">
                                      <p:cBhvr additive="base">
                                        <p:cTn id="13" dur="1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40000"/>
                <a:lumOff val="60000"/>
                <a:alpha val="40000"/>
              </a:schemeClr>
            </a:gs>
            <a:gs pos="33000">
              <a:schemeClr val="accent4">
                <a:lumMod val="47000"/>
                <a:lumOff val="53000"/>
                <a:alpha val="46000"/>
              </a:schemeClr>
            </a:gs>
            <a:gs pos="74000">
              <a:schemeClr val="accent1">
                <a:lumMod val="45000"/>
                <a:lumOff val="55000"/>
                <a:alpha val="53000"/>
              </a:schemeClr>
            </a:gs>
            <a:gs pos="100000">
              <a:srgbClr val="FF0000">
                <a:alpha val="19000"/>
              </a:srgbClr>
            </a:gs>
          </a:gsLst>
          <a:lin ang="5400000" scaled="1"/>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610599" y="6356350"/>
            <a:ext cx="3483077" cy="365125"/>
          </a:xfrm>
        </p:spPr>
        <p:txBody>
          <a:bodyPr/>
          <a:lstStyle/>
          <a:p>
            <a:fld id="{385F3E72-97D8-4E0E-8DB2-A67F030E614A}" type="slidenum">
              <a:rPr lang="en-US" smtClean="0">
                <a:solidFill>
                  <a:schemeClr val="tx1"/>
                </a:solidFill>
              </a:rPr>
              <a:t>88</a:t>
            </a:fld>
            <a:endParaRPr lang="en-US" dirty="0">
              <a:solidFill>
                <a:schemeClr val="tx1"/>
              </a:solidFill>
            </a:endParaRPr>
          </a:p>
        </p:txBody>
      </p:sp>
      <p:pic>
        <p:nvPicPr>
          <p:cNvPr id="3" name="Picture 3" descr="C:\Users\Rae\Desktop\Horn with bkgd.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4790" y="1513551"/>
            <a:ext cx="6866890" cy="3825838"/>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9" name="Right Arrow 8"/>
          <p:cNvSpPr/>
          <p:nvPr/>
        </p:nvSpPr>
        <p:spPr>
          <a:xfrm>
            <a:off x="1640115" y="55672"/>
            <a:ext cx="4484913" cy="1457879"/>
          </a:xfrm>
          <a:prstGeom prst="rightArrow">
            <a:avLst>
              <a:gd name="adj1" fmla="val 71455"/>
              <a:gd name="adj2" fmla="val 50000"/>
            </a:avLst>
          </a:prstGeom>
          <a:gradFill flip="none" rotWithShape="1">
            <a:gsLst>
              <a:gs pos="0">
                <a:schemeClr val="accent2">
                  <a:lumMod val="40000"/>
                  <a:lumOff val="60000"/>
                  <a:alpha val="4000"/>
                </a:schemeClr>
              </a:gs>
              <a:gs pos="33000">
                <a:schemeClr val="accent4">
                  <a:lumMod val="47000"/>
                  <a:lumOff val="53000"/>
                  <a:alpha val="46000"/>
                </a:schemeClr>
              </a:gs>
              <a:gs pos="74000">
                <a:schemeClr val="accent1">
                  <a:lumMod val="45000"/>
                  <a:lumOff val="55000"/>
                  <a:alpha val="53000"/>
                </a:schemeClr>
              </a:gs>
              <a:gs pos="100000">
                <a:srgbClr val="FF0000">
                  <a:alpha val="19000"/>
                </a:srgbClr>
              </a:gs>
            </a:gsLst>
            <a:lin ang="0" scaled="1"/>
            <a:tileRect/>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dirty="0">
                <a:ln w="11430"/>
                <a:solidFill>
                  <a:srgbClr val="7F4141"/>
                </a:solidFill>
                <a:effectLst>
                  <a:outerShdw blurRad="50800" dist="39000" dir="5460000" algn="tl">
                    <a:srgbClr val="000000">
                      <a:alpha val="38000"/>
                    </a:srgbClr>
                  </a:outerShdw>
                </a:effectLst>
                <a:latin typeface="Matura MT Script Capitals" pitchFamily="66" charset="0"/>
              </a:rPr>
              <a:t> </a:t>
            </a:r>
            <a:r>
              <a:rPr lang="en-US" sz="4400" b="1" dirty="0">
                <a:ln w="11430"/>
                <a:solidFill>
                  <a:srgbClr val="00B0F0"/>
                </a:solidFill>
                <a:effectLst>
                  <a:outerShdw blurRad="50800" dist="39000" dir="5460000" algn="tl">
                    <a:srgbClr val="000000">
                      <a:alpha val="38000"/>
                    </a:srgbClr>
                  </a:outerShdw>
                </a:effectLst>
                <a:latin typeface="Matura MT Script Capitals" pitchFamily="66" charset="0"/>
              </a:rPr>
              <a:t>Question </a:t>
            </a:r>
            <a:r>
              <a:rPr lang="en-US" sz="4400" b="1" dirty="0">
                <a:ln w="11430"/>
                <a:solidFill>
                  <a:srgbClr val="C00000"/>
                </a:solidFill>
                <a:effectLst>
                  <a:outerShdw blurRad="50800" dist="39000" dir="5460000" algn="tl">
                    <a:srgbClr val="000000">
                      <a:alpha val="38000"/>
                    </a:srgbClr>
                  </a:outerShdw>
                </a:effectLst>
                <a:latin typeface="Matura MT Script Capitals" pitchFamily="66" charset="0"/>
              </a:rPr>
              <a:t>#9</a:t>
            </a:r>
          </a:p>
        </p:txBody>
      </p:sp>
      <p:pic>
        <p:nvPicPr>
          <p:cNvPr id="7" name="Picture 6">
            <a:extLst>
              <a:ext uri="{FF2B5EF4-FFF2-40B4-BE49-F238E27FC236}">
                <a16:creationId xmlns:a16="http://schemas.microsoft.com/office/drawing/2014/main" id="{BAD15CF1-7402-4CF4-B7AD-65E8B31BBFA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33830" y="120970"/>
            <a:ext cx="1524000" cy="1524000"/>
          </a:xfrm>
          <a:prstGeom prst="ellipse">
            <a:avLst/>
          </a:prstGeom>
          <a:ln>
            <a:noFill/>
          </a:ln>
          <a:effectLst>
            <a:softEdge rad="112500"/>
          </a:effectLst>
        </p:spPr>
      </p:pic>
      <p:sp>
        <p:nvSpPr>
          <p:cNvPr id="10" name="TextBox 9">
            <a:extLst>
              <a:ext uri="{FF2B5EF4-FFF2-40B4-BE49-F238E27FC236}">
                <a16:creationId xmlns:a16="http://schemas.microsoft.com/office/drawing/2014/main" id="{3523D019-142D-4042-9BA0-DA81FCF8D2A9}"/>
              </a:ext>
            </a:extLst>
          </p:cNvPr>
          <p:cNvSpPr txBox="1"/>
          <p:nvPr/>
        </p:nvSpPr>
        <p:spPr>
          <a:xfrm>
            <a:off x="4992915" y="1625977"/>
            <a:ext cx="6811018" cy="3600986"/>
          </a:xfrm>
          <a:prstGeom prst="rect">
            <a:avLst/>
          </a:prstGeom>
          <a:noFill/>
        </p:spPr>
        <p:txBody>
          <a:bodyPr wrap="square" rtlCol="0">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70C0"/>
                </a:solidFill>
                <a:effectLst/>
                <a:uLnTx/>
                <a:uFillTx/>
                <a:latin typeface="Comic Sans MS" panose="030F0702030302020204" pitchFamily="66" charset="0"/>
                <a:cs typeface="Arial" panose="020B0604020202020204" pitchFamily="34" charset="0"/>
              </a:rPr>
              <a:t>What was Mosheh doing </a:t>
            </a:r>
            <a:br>
              <a:rPr kumimoji="0" lang="en-US" sz="4000" b="1" i="0" u="none" strike="noStrike" kern="1200" cap="none" spc="0" normalizeH="0" baseline="0" noProof="0" dirty="0">
                <a:ln>
                  <a:noFill/>
                </a:ln>
                <a:solidFill>
                  <a:srgbClr val="0070C0"/>
                </a:solidFill>
                <a:effectLst/>
                <a:uLnTx/>
                <a:uFillTx/>
                <a:latin typeface="Comic Sans MS" panose="030F0702030302020204" pitchFamily="66" charset="0"/>
                <a:cs typeface="Arial" panose="020B0604020202020204" pitchFamily="34" charset="0"/>
              </a:rPr>
            </a:br>
            <a:r>
              <a:rPr kumimoji="0" lang="en-US" sz="4000" b="1" i="0" u="none" strike="noStrike" kern="1200" cap="none" spc="0" normalizeH="0" baseline="0" noProof="0" dirty="0">
                <a:ln>
                  <a:noFill/>
                </a:ln>
                <a:solidFill>
                  <a:srgbClr val="0070C0"/>
                </a:solidFill>
                <a:effectLst/>
                <a:uLnTx/>
                <a:uFillTx/>
                <a:latin typeface="Comic Sans MS" panose="030F0702030302020204" pitchFamily="66" charset="0"/>
                <a:cs typeface="Arial" panose="020B0604020202020204" pitchFamily="34" charset="0"/>
              </a:rPr>
              <a:t>at the </a:t>
            </a:r>
            <a:r>
              <a:rPr kumimoji="0" lang="en-US" sz="4000" b="1" i="0" u="none" strike="noStrike" kern="1200" cap="none" spc="0" normalizeH="0" baseline="0" noProof="0" dirty="0">
                <a:ln>
                  <a:noFill/>
                </a:ln>
                <a:solidFill>
                  <a:srgbClr val="7030A0"/>
                </a:solidFill>
                <a:effectLst/>
                <a:uLnTx/>
                <a:uFillTx/>
                <a:latin typeface="Comic Sans MS" panose="030F0702030302020204" pitchFamily="66" charset="0"/>
                <a:cs typeface="Arial" panose="020B0604020202020204" pitchFamily="34" charset="0"/>
              </a:rPr>
              <a:t>top</a:t>
            </a:r>
            <a:r>
              <a:rPr kumimoji="0" lang="en-US" sz="4000" b="1" i="0" u="none" strike="noStrike" kern="1200" cap="none" spc="0" normalizeH="0" baseline="0" noProof="0" dirty="0">
                <a:ln>
                  <a:noFill/>
                </a:ln>
                <a:solidFill>
                  <a:srgbClr val="0070C0"/>
                </a:solidFill>
                <a:effectLst/>
                <a:uLnTx/>
                <a:uFillTx/>
                <a:latin typeface="Comic Sans MS" panose="030F0702030302020204" pitchFamily="66" charset="0"/>
                <a:cs typeface="Arial" panose="020B0604020202020204" pitchFamily="34" charset="0"/>
              </a:rPr>
              <a:t> of </a:t>
            </a:r>
            <a:br>
              <a:rPr kumimoji="0" lang="en-US" sz="4000" b="1" i="0" u="none" strike="noStrike" kern="1200" cap="none" spc="0" normalizeH="0" baseline="0" noProof="0" dirty="0">
                <a:ln>
                  <a:noFill/>
                </a:ln>
                <a:solidFill>
                  <a:srgbClr val="0070C0"/>
                </a:solidFill>
                <a:effectLst/>
                <a:uLnTx/>
                <a:uFillTx/>
                <a:latin typeface="Comic Sans MS" panose="030F0702030302020204" pitchFamily="66" charset="0"/>
                <a:cs typeface="Arial" panose="020B0604020202020204" pitchFamily="34" charset="0"/>
              </a:rPr>
            </a:br>
            <a:r>
              <a:rPr kumimoji="0" lang="en-US" sz="4000" b="1" i="0" u="none" strike="noStrike" kern="1200" cap="none" spc="0" normalizeH="0" baseline="0" noProof="0" dirty="0">
                <a:ln>
                  <a:noFill/>
                </a:ln>
                <a:solidFill>
                  <a:srgbClr val="0070C0"/>
                </a:solidFill>
                <a:effectLst/>
                <a:uLnTx/>
                <a:uFillTx/>
                <a:latin typeface="Comic Sans MS" panose="030F0702030302020204" pitchFamily="66" charset="0"/>
                <a:cs typeface="Arial" panose="020B0604020202020204" pitchFamily="34" charset="0"/>
              </a:rPr>
              <a:t>Mt Sinai for 40 days while waiting to receive </a:t>
            </a:r>
            <a:br>
              <a:rPr kumimoji="0" lang="en-US" sz="4000" b="1" i="0" u="none" strike="noStrike" kern="1200" cap="none" spc="0" normalizeH="0" baseline="0" noProof="0" dirty="0">
                <a:ln>
                  <a:noFill/>
                </a:ln>
                <a:solidFill>
                  <a:srgbClr val="0070C0"/>
                </a:solidFill>
                <a:effectLst/>
                <a:uLnTx/>
                <a:uFillTx/>
                <a:latin typeface="Comic Sans MS" panose="030F0702030302020204" pitchFamily="66" charset="0"/>
                <a:cs typeface="Arial" panose="020B0604020202020204" pitchFamily="34" charset="0"/>
              </a:rPr>
            </a:br>
            <a:r>
              <a:rPr kumimoji="0" lang="en-US" sz="4000" b="1" i="0" u="none" strike="noStrike" kern="1200" cap="none" spc="0" normalizeH="0" baseline="0" noProof="0" dirty="0">
                <a:ln>
                  <a:noFill/>
                </a:ln>
                <a:solidFill>
                  <a:srgbClr val="0070C0"/>
                </a:solidFill>
                <a:effectLst/>
                <a:uLnTx/>
                <a:uFillTx/>
                <a:latin typeface="Comic Sans MS" panose="030F0702030302020204" pitchFamily="66" charset="0"/>
                <a:cs typeface="Arial" panose="020B0604020202020204" pitchFamily="34" charset="0"/>
              </a:rPr>
              <a:t>the blue tablets?</a:t>
            </a:r>
            <a:br>
              <a:rPr kumimoji="0" lang="en-US" sz="4000" b="1" i="0" u="none" strike="noStrike" kern="1200" cap="none" spc="0" normalizeH="0" baseline="0" noProof="0" dirty="0">
                <a:ln>
                  <a:noFill/>
                </a:ln>
                <a:solidFill>
                  <a:srgbClr val="0070C0"/>
                </a:solidFill>
                <a:effectLst/>
                <a:uLnTx/>
                <a:uFillTx/>
                <a:latin typeface="Comic Sans MS" panose="030F0702030302020204" pitchFamily="66" charset="0"/>
                <a:cs typeface="Arial" panose="020B0604020202020204" pitchFamily="34" charset="0"/>
              </a:rPr>
            </a:br>
            <a:endParaRPr kumimoji="0" lang="en-US" sz="2800" b="1" i="0" u="none" strike="noStrike" kern="1200" cap="none" spc="0" normalizeH="0" baseline="0" noProof="0" dirty="0">
              <a:ln>
                <a:noFill/>
              </a:ln>
              <a:solidFill>
                <a:prstClr val="black"/>
              </a:solidFill>
              <a:effectLst/>
              <a:uLnTx/>
              <a:uFillTx/>
              <a:latin typeface="Comic Sans MS" panose="030F0702030302020204" pitchFamily="66" charset="0"/>
              <a:cs typeface="Arial" panose="020B0604020202020204" pitchFamily="34" charset="0"/>
            </a:endParaRPr>
          </a:p>
        </p:txBody>
      </p:sp>
      <p:sp>
        <p:nvSpPr>
          <p:cNvPr id="11" name="TextBox 10">
            <a:extLst>
              <a:ext uri="{FF2B5EF4-FFF2-40B4-BE49-F238E27FC236}">
                <a16:creationId xmlns:a16="http://schemas.microsoft.com/office/drawing/2014/main" id="{3523D019-142D-4042-9BA0-DA81FCF8D2A9}"/>
              </a:ext>
            </a:extLst>
          </p:cNvPr>
          <p:cNvSpPr txBox="1"/>
          <p:nvPr/>
        </p:nvSpPr>
        <p:spPr>
          <a:xfrm>
            <a:off x="502584" y="4482319"/>
            <a:ext cx="11867949" cy="1938992"/>
          </a:xfrm>
          <a:prstGeom prst="rect">
            <a:avLst/>
          </a:prstGeom>
          <a:noFill/>
        </p:spPr>
        <p:txBody>
          <a:bodyPr wrap="square" rtlCol="0">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4000" b="1" i="0" u="none" strike="noStrike" kern="1200" cap="none" spc="0" normalizeH="0" baseline="0" noProof="0" dirty="0">
                <a:ln>
                  <a:noFill/>
                </a:ln>
                <a:solidFill>
                  <a:srgbClr val="0070C0"/>
                </a:solidFill>
                <a:effectLst/>
                <a:uLnTx/>
                <a:uFillTx/>
                <a:latin typeface="Comic Sans MS" panose="030F0702030302020204" pitchFamily="66" charset="0"/>
                <a:cs typeface="Arial" panose="020B0604020202020204" pitchFamily="34" charset="0"/>
              </a:rPr>
            </a:br>
            <a:r>
              <a:rPr kumimoji="0" lang="en-US" sz="4000" b="1" i="0" u="none" strike="noStrike" kern="1200" cap="none" spc="0" normalizeH="0" baseline="0" noProof="0" dirty="0">
                <a:ln>
                  <a:noFill/>
                </a:ln>
                <a:solidFill>
                  <a:srgbClr val="0070C0"/>
                </a:solidFill>
                <a:effectLst/>
                <a:uLnTx/>
                <a:uFillTx/>
                <a:latin typeface="Comic Sans MS" panose="030F0702030302020204" pitchFamily="66" charset="0"/>
                <a:cs typeface="Arial" panose="020B0604020202020204" pitchFamily="34" charset="0"/>
              </a:rPr>
              <a:t>Would it have something to do with </a:t>
            </a:r>
            <a:br>
              <a:rPr kumimoji="0" lang="en-US" sz="4000" b="1" i="0" u="none" strike="noStrike" kern="1200" cap="none" spc="0" normalizeH="0" baseline="0" noProof="0" dirty="0">
                <a:ln>
                  <a:noFill/>
                </a:ln>
                <a:solidFill>
                  <a:srgbClr val="0070C0"/>
                </a:solidFill>
                <a:effectLst/>
                <a:uLnTx/>
                <a:uFillTx/>
                <a:latin typeface="Comic Sans MS" panose="030F0702030302020204" pitchFamily="66" charset="0"/>
                <a:cs typeface="Arial" panose="020B0604020202020204" pitchFamily="34" charset="0"/>
              </a:rPr>
            </a:br>
            <a:r>
              <a:rPr kumimoji="0" lang="en-US" sz="4000" b="1" i="0" u="none" strike="noStrike" kern="1200" cap="none" spc="0" normalizeH="0" baseline="0" noProof="0" dirty="0">
                <a:ln>
                  <a:noFill/>
                </a:ln>
                <a:solidFill>
                  <a:srgbClr val="C00000"/>
                </a:solidFill>
                <a:effectLst/>
                <a:uLnTx/>
                <a:uFillTx/>
                <a:latin typeface="Comic Sans MS" panose="030F0702030302020204" pitchFamily="66" charset="0"/>
                <a:cs typeface="Arial" panose="020B0604020202020204" pitchFamily="34" charset="0"/>
              </a:rPr>
              <a:t>“those</a:t>
            </a:r>
            <a:r>
              <a:rPr kumimoji="0" lang="en-US" sz="4000" b="1" i="0" u="none" strike="noStrike" kern="1200" cap="none" spc="0" normalizeH="0" baseline="0" noProof="0" dirty="0">
                <a:ln>
                  <a:noFill/>
                </a:ln>
                <a:solidFill>
                  <a:srgbClr val="FF0000"/>
                </a:solidFill>
                <a:effectLst/>
                <a:uLnTx/>
                <a:uFillTx/>
                <a:latin typeface="Comic Sans MS" panose="030F0702030302020204" pitchFamily="66" charset="0"/>
                <a:cs typeface="Arial" panose="020B0604020202020204" pitchFamily="34" charset="0"/>
              </a:rPr>
              <a:t> </a:t>
            </a:r>
            <a:r>
              <a:rPr kumimoji="0" lang="en-US" sz="4000" b="1" i="0" u="sng" strike="noStrike" kern="1200" cap="none" spc="0" normalizeH="0" baseline="0" noProof="0" dirty="0">
                <a:ln>
                  <a:noFill/>
                </a:ln>
                <a:solidFill>
                  <a:srgbClr val="C00000"/>
                </a:solidFill>
                <a:effectLst/>
                <a:uLnTx/>
                <a:uFillTx/>
                <a:latin typeface="Comic Sans MS" panose="030F0702030302020204" pitchFamily="66" charset="0"/>
                <a:cs typeface="Arial" panose="020B0604020202020204" pitchFamily="34" charset="0"/>
              </a:rPr>
              <a:t>other</a:t>
            </a:r>
            <a:r>
              <a:rPr kumimoji="0" lang="en-US" sz="4000" b="1" i="0" u="none" strike="noStrike" kern="1200" cap="none" spc="0" normalizeH="0" baseline="0" noProof="0" dirty="0">
                <a:ln>
                  <a:noFill/>
                </a:ln>
                <a:solidFill>
                  <a:srgbClr val="C00000"/>
                </a:solidFill>
                <a:effectLst/>
                <a:uLnTx/>
                <a:uFillTx/>
                <a:latin typeface="Comic Sans MS" panose="030F0702030302020204" pitchFamily="66" charset="0"/>
                <a:cs typeface="Arial" panose="020B0604020202020204" pitchFamily="34" charset="0"/>
              </a:rPr>
              <a:t> </a:t>
            </a:r>
            <a:r>
              <a:rPr kumimoji="0" lang="en-US" sz="4000" b="1" i="1" u="none" strike="noStrike" kern="1200" cap="none" spc="0" normalizeH="0" baseline="0" noProof="0" dirty="0">
                <a:ln>
                  <a:solidFill>
                    <a:srgbClr val="0000CC"/>
                  </a:solidFill>
                </a:ln>
                <a:solidFill>
                  <a:srgbClr val="C00000"/>
                </a:solidFill>
                <a:effectLst/>
                <a:uLnTx/>
                <a:uFillTx/>
                <a:latin typeface="Comic Sans MS" panose="030F0702030302020204" pitchFamily="66" charset="0"/>
                <a:cs typeface="Arial" panose="020B0604020202020204" pitchFamily="34" charset="0"/>
              </a:rPr>
              <a:t>IMPOSED</a:t>
            </a:r>
            <a:r>
              <a:rPr kumimoji="0" lang="en-US" sz="4000" b="1" i="0" u="none" strike="noStrike" kern="1200" cap="none" spc="0" normalizeH="0" baseline="0" noProof="0" dirty="0">
                <a:ln>
                  <a:noFill/>
                </a:ln>
                <a:solidFill>
                  <a:srgbClr val="C00000"/>
                </a:solidFill>
                <a:effectLst/>
                <a:uLnTx/>
                <a:uFillTx/>
                <a:latin typeface="Comic Sans MS" panose="030F0702030302020204" pitchFamily="66" charset="0"/>
                <a:cs typeface="Arial" panose="020B0604020202020204" pitchFamily="34" charset="0"/>
              </a:rPr>
              <a:t> instructions”</a:t>
            </a:r>
            <a:r>
              <a:rPr kumimoji="0" lang="en-US" sz="4000" b="1" i="0" u="none" strike="noStrike" kern="1200" cap="none" spc="0" normalizeH="0" baseline="0" noProof="0" dirty="0">
                <a:ln>
                  <a:noFill/>
                </a:ln>
                <a:solidFill>
                  <a:srgbClr val="0070C0"/>
                </a:solidFill>
                <a:effectLst/>
                <a:uLnTx/>
                <a:uFillTx/>
                <a:latin typeface="Comic Sans MS" panose="030F0702030302020204" pitchFamily="66" charset="0"/>
                <a:cs typeface="Arial" panose="020B0604020202020204" pitchFamily="34" charset="0"/>
              </a:rPr>
              <a:t>?</a:t>
            </a:r>
            <a:r>
              <a:rPr kumimoji="0" lang="en-US" sz="4000" b="1" i="0" u="none" strike="noStrike" kern="1200" cap="none" spc="0" normalizeH="0" baseline="0" noProof="0" dirty="0">
                <a:ln>
                  <a:noFill/>
                </a:ln>
                <a:solidFill>
                  <a:prstClr val="black"/>
                </a:solidFill>
                <a:effectLst/>
                <a:uLnTx/>
                <a:uFillTx/>
                <a:latin typeface="Comic Sans MS" panose="030F0702030302020204" pitchFamily="66" charset="0"/>
                <a:cs typeface="Arial" panose="020B0604020202020204" pitchFamily="34" charset="0"/>
              </a:rPr>
              <a:t> </a:t>
            </a:r>
            <a:endParaRPr kumimoji="0" lang="en-US" sz="2800" b="1" i="0" u="none" strike="noStrike" kern="1200" cap="none" spc="0" normalizeH="0" baseline="0" noProof="0" dirty="0">
              <a:ln>
                <a:noFill/>
              </a:ln>
              <a:solidFill>
                <a:prstClr val="black"/>
              </a:solidFill>
              <a:effectLst/>
              <a:uLnTx/>
              <a:uFillTx/>
              <a:latin typeface="Comic Sans MS" panose="030F0702030302020204" pitchFamily="66" charset="0"/>
              <a:cs typeface="Arial" panose="020B0604020202020204" pitchFamily="34" charset="0"/>
            </a:endParaRPr>
          </a:p>
        </p:txBody>
      </p:sp>
    </p:spTree>
    <p:extLst>
      <p:ext uri="{BB962C8B-B14F-4D97-AF65-F5344CB8AC3E}">
        <p14:creationId xmlns:p14="http://schemas.microsoft.com/office/powerpoint/2010/main" val="112068608"/>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bg>
      <p:bgPr>
        <a:blipFill>
          <a:blip r:embed="rId2">
            <a:extLst>
              <a:ext uri="{BEBA8EAE-BF5A-486C-A8C5-ECC9F3942E4B}">
                <a14:imgProps xmlns:a14="http://schemas.microsoft.com/office/drawing/2010/main">
                  <a14:imgLayer r:embed="rId3">
                    <a14:imgEffect>
                      <a14:artisticCrisscrossEtching/>
                    </a14:imgEffect>
                  </a14:imgLayer>
                </a14:imgProps>
              </a:ext>
            </a:extLst>
          </a:blip>
          <a:tile tx="0" ty="0" sx="100000" sy="100000" flip="none" algn="tl"/>
        </a:blipFill>
        <a:effectLst/>
      </p:bgPr>
    </p:bg>
    <p:spTree>
      <p:nvGrpSpPr>
        <p:cNvPr id="1" name=""/>
        <p:cNvGrpSpPr/>
        <p:nvPr/>
      </p:nvGrpSpPr>
      <p:grpSpPr>
        <a:xfrm>
          <a:off x="0" y="0"/>
          <a:ext cx="0" cy="0"/>
          <a:chOff x="0" y="0"/>
          <a:chExt cx="0" cy="0"/>
        </a:xfrm>
      </p:grpSpPr>
      <p:sp>
        <p:nvSpPr>
          <p:cNvPr id="28" name="Content Placeholder 5"/>
          <p:cNvSpPr>
            <a:spLocks noGrp="1"/>
          </p:cNvSpPr>
          <p:nvPr>
            <p:ph sz="half" idx="2"/>
          </p:nvPr>
        </p:nvSpPr>
        <p:spPr>
          <a:xfrm>
            <a:off x="4007768" y="1556792"/>
            <a:ext cx="3384376" cy="5163492"/>
          </a:xfrm>
          <a:ln>
            <a:noFill/>
          </a:ln>
        </p:spPr>
        <p:txBody>
          <a:bodyPr>
            <a:normAutofit fontScale="40000" lnSpcReduction="20000"/>
          </a:bodyPr>
          <a:lstStyle/>
          <a:p>
            <a:pPr marL="0" indent="0">
              <a:buNone/>
            </a:pPr>
            <a:r>
              <a:rPr lang="en-US" sz="4000" b="1" dirty="0">
                <a:ln>
                  <a:solidFill>
                    <a:srgbClr val="002060"/>
                  </a:solidFill>
                </a:ln>
                <a:solidFill>
                  <a:srgbClr val="00B050"/>
                </a:solidFill>
              </a:rPr>
              <a:t>Exodus 25 </a:t>
            </a:r>
          </a:p>
          <a:p>
            <a:pPr marL="742950" indent="-742950">
              <a:buAutoNum type="arabicPeriod"/>
            </a:pPr>
            <a:r>
              <a:rPr lang="en-US" sz="4000" b="1" dirty="0">
                <a:ln>
                  <a:solidFill>
                    <a:srgbClr val="002060"/>
                  </a:solidFill>
                </a:ln>
                <a:solidFill>
                  <a:srgbClr val="00B050"/>
                </a:solidFill>
              </a:rPr>
              <a:t>Offerings for the Sanctuary</a:t>
            </a:r>
          </a:p>
          <a:p>
            <a:pPr marL="742950" indent="-742950">
              <a:buAutoNum type="arabicPeriod"/>
            </a:pPr>
            <a:r>
              <a:rPr lang="en-US" sz="4000" b="1" dirty="0">
                <a:ln>
                  <a:solidFill>
                    <a:srgbClr val="002060"/>
                  </a:solidFill>
                </a:ln>
                <a:solidFill>
                  <a:srgbClr val="00B050"/>
                </a:solidFill>
              </a:rPr>
              <a:t>Ark of the Testimony</a:t>
            </a:r>
          </a:p>
          <a:p>
            <a:pPr marL="742950" indent="-742950">
              <a:buAutoNum type="arabicPeriod"/>
            </a:pPr>
            <a:r>
              <a:rPr lang="en-US" sz="4000" b="1" dirty="0">
                <a:ln>
                  <a:solidFill>
                    <a:srgbClr val="002060"/>
                  </a:solidFill>
                </a:ln>
                <a:solidFill>
                  <a:srgbClr val="00B050"/>
                </a:solidFill>
              </a:rPr>
              <a:t>Table of Shewbread</a:t>
            </a:r>
          </a:p>
          <a:p>
            <a:pPr marL="742950" indent="-742950">
              <a:buAutoNum type="arabicPeriod"/>
            </a:pPr>
            <a:r>
              <a:rPr lang="en-US" sz="4000" b="1" dirty="0">
                <a:ln>
                  <a:solidFill>
                    <a:srgbClr val="002060"/>
                  </a:solidFill>
                </a:ln>
                <a:solidFill>
                  <a:srgbClr val="00B050"/>
                </a:solidFill>
              </a:rPr>
              <a:t>The Golden Lampstand</a:t>
            </a:r>
          </a:p>
          <a:p>
            <a:pPr marL="0" indent="0">
              <a:buNone/>
            </a:pPr>
            <a:r>
              <a:rPr lang="en-US" sz="4000" b="1" dirty="0">
                <a:ln>
                  <a:solidFill>
                    <a:srgbClr val="002060"/>
                  </a:solidFill>
                </a:ln>
                <a:solidFill>
                  <a:srgbClr val="00B050"/>
                </a:solidFill>
              </a:rPr>
              <a:t>Exodus 26 </a:t>
            </a:r>
          </a:p>
          <a:p>
            <a:pPr marL="742950" indent="-742950">
              <a:buAutoNum type="arabicPeriod" startAt="5"/>
            </a:pPr>
            <a:r>
              <a:rPr lang="en-US" sz="4000" b="1" dirty="0">
                <a:ln>
                  <a:solidFill>
                    <a:srgbClr val="002060"/>
                  </a:solidFill>
                </a:ln>
                <a:solidFill>
                  <a:srgbClr val="00B050"/>
                </a:solidFill>
              </a:rPr>
              <a:t>The Tabernacle</a:t>
            </a:r>
          </a:p>
          <a:p>
            <a:pPr marL="0" indent="0">
              <a:buNone/>
            </a:pPr>
            <a:r>
              <a:rPr lang="en-US" sz="4000" b="1" dirty="0">
                <a:ln>
                  <a:solidFill>
                    <a:srgbClr val="002060"/>
                  </a:solidFill>
                </a:ln>
                <a:solidFill>
                  <a:srgbClr val="00B050"/>
                </a:solidFill>
              </a:rPr>
              <a:t>Exodus 27 </a:t>
            </a:r>
          </a:p>
          <a:p>
            <a:pPr marL="742950" indent="-742950">
              <a:buAutoNum type="arabicPeriod" startAt="6"/>
            </a:pPr>
            <a:r>
              <a:rPr lang="en-US" sz="4000" b="1" dirty="0">
                <a:ln>
                  <a:solidFill>
                    <a:srgbClr val="002060"/>
                  </a:solidFill>
                </a:ln>
                <a:solidFill>
                  <a:srgbClr val="00B050"/>
                </a:solidFill>
              </a:rPr>
              <a:t>Altar of Burnt Offering</a:t>
            </a:r>
          </a:p>
          <a:p>
            <a:pPr marL="742950" indent="-742950">
              <a:buAutoNum type="arabicPeriod" startAt="6"/>
            </a:pPr>
            <a:r>
              <a:rPr lang="en-US" sz="4000" b="1" dirty="0">
                <a:ln>
                  <a:solidFill>
                    <a:srgbClr val="002060"/>
                  </a:solidFill>
                </a:ln>
                <a:solidFill>
                  <a:srgbClr val="00B050"/>
                </a:solidFill>
              </a:rPr>
              <a:t>Court of the Tabernacle</a:t>
            </a:r>
          </a:p>
          <a:p>
            <a:pPr marL="742950" indent="-742950">
              <a:buAutoNum type="arabicPeriod" startAt="6"/>
            </a:pPr>
            <a:r>
              <a:rPr lang="en-US" sz="4000" b="1" dirty="0">
                <a:ln>
                  <a:solidFill>
                    <a:srgbClr val="002060"/>
                  </a:solidFill>
                </a:ln>
                <a:solidFill>
                  <a:srgbClr val="00B050"/>
                </a:solidFill>
              </a:rPr>
              <a:t>Care of the Lampstand</a:t>
            </a:r>
          </a:p>
          <a:p>
            <a:pPr marL="0" indent="0">
              <a:buNone/>
            </a:pPr>
            <a:r>
              <a:rPr lang="en-US" sz="4000" b="1" dirty="0">
                <a:ln>
                  <a:solidFill>
                    <a:srgbClr val="002060"/>
                  </a:solidFill>
                </a:ln>
                <a:solidFill>
                  <a:srgbClr val="00B050"/>
                </a:solidFill>
              </a:rPr>
              <a:t>Exodus 28  </a:t>
            </a:r>
          </a:p>
          <a:p>
            <a:pPr marL="742950" indent="-742950">
              <a:buAutoNum type="arabicPeriod" startAt="9"/>
            </a:pPr>
            <a:r>
              <a:rPr lang="en-US" sz="4000" b="1" dirty="0">
                <a:ln>
                  <a:solidFill>
                    <a:srgbClr val="002060"/>
                  </a:solidFill>
                </a:ln>
                <a:solidFill>
                  <a:srgbClr val="00B050"/>
                </a:solidFill>
              </a:rPr>
              <a:t>Garments for the Priesthood</a:t>
            </a:r>
          </a:p>
          <a:p>
            <a:pPr marL="742950" indent="-742950">
              <a:buAutoNum type="arabicPeriod" startAt="9"/>
            </a:pPr>
            <a:r>
              <a:rPr lang="en-US" sz="4000" b="1" dirty="0">
                <a:ln>
                  <a:solidFill>
                    <a:srgbClr val="002060"/>
                  </a:solidFill>
                </a:ln>
                <a:solidFill>
                  <a:srgbClr val="00B050"/>
                </a:solidFill>
              </a:rPr>
              <a:t>The Ephod</a:t>
            </a:r>
          </a:p>
          <a:p>
            <a:pPr marL="742950" indent="-742950">
              <a:buAutoNum type="arabicPeriod" startAt="9"/>
            </a:pPr>
            <a:r>
              <a:rPr lang="en-US" sz="4000" b="1" dirty="0">
                <a:ln>
                  <a:solidFill>
                    <a:srgbClr val="002060"/>
                  </a:solidFill>
                </a:ln>
                <a:solidFill>
                  <a:srgbClr val="00B050"/>
                </a:solidFill>
              </a:rPr>
              <a:t>The Breastplate</a:t>
            </a:r>
          </a:p>
          <a:p>
            <a:pPr marL="742950" indent="-742950">
              <a:buAutoNum type="arabicPeriod" startAt="9"/>
            </a:pPr>
            <a:r>
              <a:rPr lang="en-US" sz="4000" b="1" dirty="0">
                <a:ln>
                  <a:solidFill>
                    <a:srgbClr val="002060"/>
                  </a:solidFill>
                </a:ln>
                <a:solidFill>
                  <a:srgbClr val="00B050"/>
                </a:solidFill>
              </a:rPr>
              <a:t>Other Priestly Garments</a:t>
            </a:r>
          </a:p>
          <a:p>
            <a:pPr marL="0" indent="0">
              <a:buNone/>
            </a:pPr>
            <a:r>
              <a:rPr lang="en-US" sz="4000" b="1" dirty="0">
                <a:ln>
                  <a:solidFill>
                    <a:srgbClr val="002060"/>
                  </a:solidFill>
                </a:ln>
                <a:solidFill>
                  <a:srgbClr val="00B050"/>
                </a:solidFill>
              </a:rPr>
              <a:t> </a:t>
            </a:r>
          </a:p>
          <a:p>
            <a:pPr marL="0" indent="0">
              <a:buNone/>
            </a:pPr>
            <a:endParaRPr lang="en-US" sz="4000" b="1" dirty="0">
              <a:ln>
                <a:solidFill>
                  <a:srgbClr val="002060"/>
                </a:solidFill>
              </a:ln>
              <a:solidFill>
                <a:srgbClr val="00B050"/>
              </a:solidFill>
            </a:endParaRPr>
          </a:p>
        </p:txBody>
      </p:sp>
      <p:sp>
        <p:nvSpPr>
          <p:cNvPr id="29" name="Slide Number Placeholder 4"/>
          <p:cNvSpPr>
            <a:spLocks noGrp="1"/>
          </p:cNvSpPr>
          <p:nvPr>
            <p:ph type="sldNum" sz="quarter" idx="12"/>
          </p:nvPr>
        </p:nvSpPr>
        <p:spPr>
          <a:xfrm>
            <a:off x="9401472" y="6453336"/>
            <a:ext cx="2743200" cy="365125"/>
          </a:xfrm>
        </p:spPr>
        <p:txBody>
          <a:bodyPr/>
          <a:lstStyle/>
          <a:p>
            <a:fld id="{DA64F31B-23FA-4075-AF7D-6228CFD12F03}" type="slidenum">
              <a:rPr lang="en-US" smtClean="0">
                <a:solidFill>
                  <a:schemeClr val="tx1">
                    <a:lumMod val="75000"/>
                    <a:lumOff val="25000"/>
                  </a:schemeClr>
                </a:solidFill>
              </a:rPr>
              <a:t>89</a:t>
            </a:fld>
            <a:endParaRPr lang="en-US" dirty="0">
              <a:solidFill>
                <a:schemeClr val="tx1">
                  <a:lumMod val="75000"/>
                  <a:lumOff val="25000"/>
                </a:schemeClr>
              </a:solidFill>
            </a:endParaRPr>
          </a:p>
        </p:txBody>
      </p:sp>
      <p:sp>
        <p:nvSpPr>
          <p:cNvPr id="30" name="Subtitle 2"/>
          <p:cNvSpPr txBox="1">
            <a:spLocks/>
          </p:cNvSpPr>
          <p:nvPr/>
        </p:nvSpPr>
        <p:spPr>
          <a:xfrm>
            <a:off x="64008" y="260648"/>
            <a:ext cx="12066552" cy="1114912"/>
          </a:xfrm>
          <a:prstGeom prst="homePlate">
            <a:avLst>
              <a:gd name="adj" fmla="val 18681"/>
            </a:avLst>
          </a:prstGeom>
          <a:blipFill dpi="0" rotWithShape="1">
            <a:blip r:embed="rId4">
              <a:extLst>
                <a:ext uri="{28A0092B-C50C-407E-A947-70E740481C1C}">
                  <a14:useLocalDpi xmlns:a14="http://schemas.microsoft.com/office/drawing/2010/main"/>
                </a:ext>
              </a:extLst>
            </a:blip>
            <a:srcRect/>
            <a:stretch>
              <a:fillRect/>
            </a:stretch>
          </a:blipFill>
          <a:ln w="57150">
            <a:solidFill>
              <a:srgbClr val="FF00FF"/>
            </a:solidFill>
          </a:ln>
          <a:scene3d>
            <a:camera prst="orthographicFront"/>
            <a:lightRig rig="threePt" dir="t"/>
          </a:scene3d>
          <a:sp3d>
            <a:bevelT w="165100" prst="coolSlant"/>
          </a:sp3d>
        </p:spPr>
        <p:txBody>
          <a:bodyPr vert="horz" lIns="91440" tIns="45720" rIns="91440" bIns="45720" rtlCol="0" anchor="ctr">
            <a:noAutofit/>
            <a:sp3d extrusionH="57150">
              <a:bevelT w="38100" h="38100" prst="convex"/>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4200" b="1" spc="50" dirty="0">
                <a:ln w="12700" cmpd="sng">
                  <a:solidFill>
                    <a:schemeClr val="accent6">
                      <a:satMod val="120000"/>
                      <a:shade val="80000"/>
                    </a:schemeClr>
                  </a:solidFill>
                  <a:prstDash val="solid"/>
                </a:ln>
                <a:solidFill>
                  <a:srgbClr val="8F45C7"/>
                </a:solidFill>
                <a:effectLst>
                  <a:glow rad="101600">
                    <a:schemeClr val="accent4">
                      <a:lumMod val="20000"/>
                      <a:lumOff val="80000"/>
                      <a:alpha val="94000"/>
                    </a:schemeClr>
                  </a:glow>
                </a:effectLst>
              </a:rPr>
              <a:t>A Busy 40 Days &amp; Nights with Yahuah in the Mount</a:t>
            </a:r>
          </a:p>
        </p:txBody>
      </p:sp>
      <p:sp>
        <p:nvSpPr>
          <p:cNvPr id="32" name="Content Placeholder 3"/>
          <p:cNvSpPr txBox="1">
            <a:spLocks/>
          </p:cNvSpPr>
          <p:nvPr/>
        </p:nvSpPr>
        <p:spPr>
          <a:xfrm>
            <a:off x="338904" y="1706769"/>
            <a:ext cx="3308824" cy="4766602"/>
          </a:xfrm>
          <a:prstGeom prst="rect">
            <a:avLst/>
          </a:prstGeom>
          <a:gradFill flip="none" rotWithShape="1">
            <a:gsLst>
              <a:gs pos="0">
                <a:srgbClr val="FFFF00"/>
              </a:gs>
              <a:gs pos="76000">
                <a:srgbClr val="7EB7D7"/>
              </a:gs>
              <a:gs pos="35000">
                <a:srgbClr val="FDE2E2"/>
              </a:gs>
              <a:gs pos="47000">
                <a:srgbClr val="FDE2E2">
                  <a:lumMod val="92000"/>
                </a:srgbClr>
              </a:gs>
              <a:gs pos="99000">
                <a:srgbClr val="00B0F0"/>
              </a:gs>
            </a:gsLst>
            <a:lin ang="2700000" scaled="1"/>
            <a:tileRect/>
          </a:gradFill>
          <a:ln w="60325" cmpd="tri">
            <a:solidFill>
              <a:srgbClr val="0070C0"/>
            </a:solidFill>
          </a:ln>
          <a:scene3d>
            <a:camera prst="orthographicFront"/>
            <a:lightRig rig="threePt" dir="t"/>
          </a:scene3d>
          <a:sp3d>
            <a:bevelT w="165100" prst="coolSlant"/>
          </a:sp3d>
        </p:spPr>
        <p:txBody>
          <a:bodyPr vert="horz" lIns="91440" tIns="45720" rIns="91440" bIns="45720" rtlCol="0">
            <a:noAutofit/>
            <a:sp3d extrusionH="57150">
              <a:bevelT w="82550" h="38100" prst="coolSlant"/>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rgbClr val="0070C0"/>
                </a:solidFill>
              </a:rPr>
              <a:t>The summary  given here will </a:t>
            </a:r>
            <a:br>
              <a:rPr lang="en-US" b="1" dirty="0">
                <a:solidFill>
                  <a:srgbClr val="0070C0"/>
                </a:solidFill>
              </a:rPr>
            </a:br>
            <a:r>
              <a:rPr lang="en-US" b="1" dirty="0">
                <a:solidFill>
                  <a:srgbClr val="0070C0"/>
                </a:solidFill>
              </a:rPr>
              <a:t>list the “added” commandments </a:t>
            </a:r>
            <a:br>
              <a:rPr lang="en-US" b="1" dirty="0">
                <a:solidFill>
                  <a:srgbClr val="0070C0"/>
                </a:solidFill>
              </a:rPr>
            </a:br>
            <a:r>
              <a:rPr lang="en-US" b="1" dirty="0">
                <a:solidFill>
                  <a:srgbClr val="0070C0"/>
                </a:solidFill>
              </a:rPr>
              <a:t>and laws referred to in </a:t>
            </a:r>
            <a:r>
              <a:rPr lang="en-US" b="1" dirty="0" err="1">
                <a:solidFill>
                  <a:srgbClr val="0070C0"/>
                </a:solidFill>
              </a:rPr>
              <a:t>Exo</a:t>
            </a:r>
            <a:r>
              <a:rPr lang="en-US" b="1" dirty="0">
                <a:solidFill>
                  <a:srgbClr val="0070C0"/>
                </a:solidFill>
              </a:rPr>
              <a:t> 24:12(b).</a:t>
            </a:r>
          </a:p>
          <a:p>
            <a:r>
              <a:rPr lang="en-US" b="1" dirty="0">
                <a:solidFill>
                  <a:srgbClr val="0070C0"/>
                </a:solidFill>
              </a:rPr>
              <a:t>These laws will </a:t>
            </a:r>
            <a:br>
              <a:rPr lang="en-US" b="1" dirty="0">
                <a:solidFill>
                  <a:srgbClr val="0070C0"/>
                </a:solidFill>
              </a:rPr>
            </a:br>
            <a:r>
              <a:rPr lang="en-US" b="1" dirty="0">
                <a:solidFill>
                  <a:srgbClr val="0070C0"/>
                </a:solidFill>
              </a:rPr>
              <a:t>be “birthed” to </a:t>
            </a:r>
            <a:br>
              <a:rPr lang="en-US" b="1" dirty="0">
                <a:solidFill>
                  <a:srgbClr val="0070C0"/>
                </a:solidFill>
              </a:rPr>
            </a:br>
            <a:r>
              <a:rPr lang="en-US" b="1" dirty="0">
                <a:solidFill>
                  <a:srgbClr val="0070C0"/>
                </a:solidFill>
              </a:rPr>
              <a:t>a temporary life </a:t>
            </a:r>
            <a:br>
              <a:rPr lang="en-US" b="1" dirty="0">
                <a:solidFill>
                  <a:srgbClr val="0070C0"/>
                </a:solidFill>
              </a:rPr>
            </a:br>
            <a:r>
              <a:rPr lang="en-US" b="1" dirty="0">
                <a:solidFill>
                  <a:srgbClr val="0070C0"/>
                </a:solidFill>
                <a:effectLst>
                  <a:glow rad="127000">
                    <a:srgbClr val="FFFF00"/>
                  </a:glow>
                </a:effectLst>
                <a:latin typeface="Comic Sans MS" panose="030F0702030302020204" pitchFamily="66" charset="0"/>
              </a:rPr>
              <a:t>AFTER</a:t>
            </a:r>
            <a:r>
              <a:rPr lang="en-US" b="1" dirty="0">
                <a:solidFill>
                  <a:srgbClr val="0070C0"/>
                </a:solidFill>
              </a:rPr>
              <a:t> the golden calf violation.</a:t>
            </a:r>
            <a:endParaRPr lang="en-US" b="1" dirty="0">
              <a:solidFill>
                <a:schemeClr val="accent2">
                  <a:lumMod val="75000"/>
                </a:schemeClr>
              </a:solidFill>
            </a:endParaRPr>
          </a:p>
        </p:txBody>
      </p:sp>
      <p:sp>
        <p:nvSpPr>
          <p:cNvPr id="33" name="Content Placeholder 5"/>
          <p:cNvSpPr>
            <a:spLocks noGrp="1"/>
          </p:cNvSpPr>
          <p:nvPr>
            <p:ph sz="half" idx="2"/>
          </p:nvPr>
        </p:nvSpPr>
        <p:spPr>
          <a:xfrm>
            <a:off x="7824192" y="1556793"/>
            <a:ext cx="4170352" cy="4182764"/>
          </a:xfrm>
          <a:ln>
            <a:noFill/>
          </a:ln>
        </p:spPr>
        <p:txBody>
          <a:bodyPr>
            <a:normAutofit/>
          </a:bodyPr>
          <a:lstStyle/>
          <a:p>
            <a:pPr marL="0" indent="0">
              <a:buNone/>
            </a:pPr>
            <a:r>
              <a:rPr lang="en-US" sz="1600" b="1" dirty="0">
                <a:ln>
                  <a:solidFill>
                    <a:srgbClr val="002060"/>
                  </a:solidFill>
                </a:ln>
                <a:solidFill>
                  <a:srgbClr val="00B050"/>
                </a:solidFill>
              </a:rPr>
              <a:t>Exodus 29</a:t>
            </a:r>
          </a:p>
          <a:p>
            <a:pPr marL="742950" indent="-742950">
              <a:buAutoNum type="arabicPeriod" startAt="13"/>
            </a:pPr>
            <a:r>
              <a:rPr lang="en-US" sz="1600" b="1" dirty="0">
                <a:ln>
                  <a:solidFill>
                    <a:srgbClr val="002060"/>
                  </a:solidFill>
                </a:ln>
                <a:solidFill>
                  <a:srgbClr val="00B050"/>
                </a:solidFill>
              </a:rPr>
              <a:t>Aharon and His Sons Consecrated </a:t>
            </a:r>
          </a:p>
          <a:p>
            <a:pPr marL="742950" indent="-742950">
              <a:buAutoNum type="arabicPeriod" startAt="13"/>
            </a:pPr>
            <a:r>
              <a:rPr lang="en-US" sz="1600" b="1" dirty="0">
                <a:ln>
                  <a:solidFill>
                    <a:srgbClr val="002060"/>
                  </a:solidFill>
                </a:ln>
                <a:solidFill>
                  <a:srgbClr val="00B050"/>
                </a:solidFill>
              </a:rPr>
              <a:t>The Daily Offerings</a:t>
            </a:r>
          </a:p>
          <a:p>
            <a:pPr marL="0" indent="0">
              <a:buNone/>
            </a:pPr>
            <a:r>
              <a:rPr lang="en-US" sz="1600" b="1" dirty="0">
                <a:ln>
                  <a:solidFill>
                    <a:srgbClr val="002060"/>
                  </a:solidFill>
                </a:ln>
                <a:solidFill>
                  <a:srgbClr val="00B050"/>
                </a:solidFill>
              </a:rPr>
              <a:t>Exodus 30 </a:t>
            </a:r>
          </a:p>
          <a:p>
            <a:pPr marL="742950" indent="-742950">
              <a:buAutoNum type="arabicPeriod" startAt="15"/>
            </a:pPr>
            <a:r>
              <a:rPr lang="en-US" sz="1600" b="1" dirty="0">
                <a:ln>
                  <a:solidFill>
                    <a:srgbClr val="002060"/>
                  </a:solidFill>
                </a:ln>
                <a:solidFill>
                  <a:srgbClr val="00B050"/>
                </a:solidFill>
              </a:rPr>
              <a:t>Altar of Incense</a:t>
            </a:r>
          </a:p>
          <a:p>
            <a:pPr marL="742950" indent="-742950">
              <a:buAutoNum type="arabicPeriod" startAt="15"/>
            </a:pPr>
            <a:r>
              <a:rPr lang="en-US" sz="1600" b="1" dirty="0">
                <a:ln>
                  <a:solidFill>
                    <a:srgbClr val="002060"/>
                  </a:solidFill>
                </a:ln>
                <a:solidFill>
                  <a:srgbClr val="00B050"/>
                </a:solidFill>
              </a:rPr>
              <a:t>The Ransom Money</a:t>
            </a:r>
          </a:p>
          <a:p>
            <a:pPr marL="742950" indent="-742950">
              <a:buAutoNum type="arabicPeriod" startAt="15"/>
            </a:pPr>
            <a:r>
              <a:rPr lang="en-US" sz="1600" b="1" dirty="0">
                <a:ln>
                  <a:solidFill>
                    <a:srgbClr val="002060"/>
                  </a:solidFill>
                </a:ln>
                <a:solidFill>
                  <a:srgbClr val="00B050"/>
                </a:solidFill>
              </a:rPr>
              <a:t>The Bronze Laver</a:t>
            </a:r>
          </a:p>
          <a:p>
            <a:pPr marL="742950" indent="-742950">
              <a:buAutoNum type="arabicPeriod" startAt="15"/>
            </a:pPr>
            <a:r>
              <a:rPr lang="en-US" sz="1600" b="1" dirty="0">
                <a:ln>
                  <a:solidFill>
                    <a:srgbClr val="002060"/>
                  </a:solidFill>
                </a:ln>
                <a:solidFill>
                  <a:srgbClr val="00B050"/>
                </a:solidFill>
              </a:rPr>
              <a:t>Holy Anointing Oil</a:t>
            </a:r>
          </a:p>
          <a:p>
            <a:pPr marL="0" indent="0">
              <a:buNone/>
            </a:pPr>
            <a:r>
              <a:rPr lang="en-US" sz="1600" b="1" dirty="0">
                <a:ln>
                  <a:solidFill>
                    <a:srgbClr val="002060"/>
                  </a:solidFill>
                </a:ln>
                <a:solidFill>
                  <a:srgbClr val="00B050"/>
                </a:solidFill>
              </a:rPr>
              <a:t>Exodus 31</a:t>
            </a:r>
          </a:p>
          <a:p>
            <a:pPr marL="742950" indent="-742950">
              <a:buAutoNum type="arabicPeriod" startAt="19"/>
            </a:pPr>
            <a:r>
              <a:rPr lang="en-US" sz="1600" b="1" dirty="0">
                <a:ln>
                  <a:solidFill>
                    <a:srgbClr val="002060"/>
                  </a:solidFill>
                </a:ln>
                <a:solidFill>
                  <a:srgbClr val="00B050"/>
                </a:solidFill>
              </a:rPr>
              <a:t>Artisans for Building the Tabernacle</a:t>
            </a:r>
          </a:p>
          <a:p>
            <a:pPr marL="742950" indent="-742950">
              <a:buAutoNum type="arabicPeriod" startAt="19"/>
            </a:pPr>
            <a:r>
              <a:rPr lang="en-US" sz="1600" b="1" dirty="0">
                <a:ln>
                  <a:solidFill>
                    <a:srgbClr val="002060"/>
                  </a:solidFill>
                </a:ln>
                <a:solidFill>
                  <a:srgbClr val="0070C0"/>
                </a:solidFill>
              </a:rPr>
              <a:t>Reminder of the weekly Shabbat Law given in the Book of the Covenant</a:t>
            </a:r>
          </a:p>
        </p:txBody>
      </p:sp>
      <p:sp>
        <p:nvSpPr>
          <p:cNvPr id="34" name="Content Placeholder 3"/>
          <p:cNvSpPr txBox="1">
            <a:spLocks/>
          </p:cNvSpPr>
          <p:nvPr/>
        </p:nvSpPr>
        <p:spPr>
          <a:xfrm>
            <a:off x="7248128" y="5661248"/>
            <a:ext cx="4501832" cy="1080120"/>
          </a:xfrm>
          <a:prstGeom prst="rect">
            <a:avLst/>
          </a:prstGeom>
          <a:gradFill flip="none" rotWithShape="1">
            <a:gsLst>
              <a:gs pos="0">
                <a:srgbClr val="FFFF00"/>
              </a:gs>
              <a:gs pos="76000">
                <a:srgbClr val="7EB7D7"/>
              </a:gs>
              <a:gs pos="35000">
                <a:srgbClr val="FDE2E2"/>
              </a:gs>
              <a:gs pos="47000">
                <a:srgbClr val="FDE2E2">
                  <a:lumMod val="92000"/>
                </a:srgbClr>
              </a:gs>
              <a:gs pos="99000">
                <a:srgbClr val="00B0F0"/>
              </a:gs>
            </a:gsLst>
            <a:lin ang="2700000" scaled="1"/>
            <a:tileRect/>
          </a:gradFill>
          <a:ln w="60325" cmpd="tri">
            <a:solidFill>
              <a:srgbClr val="0070C0"/>
            </a:solidFill>
          </a:ln>
          <a:scene3d>
            <a:camera prst="orthographicFront"/>
            <a:lightRig rig="threePt" dir="t"/>
          </a:scene3d>
          <a:sp3d>
            <a:bevelT w="165100" prst="coolSlant"/>
          </a:sp3d>
        </p:spPr>
        <p:txBody>
          <a:bodyPr vert="horz" lIns="91440" tIns="45720" rIns="91440" bIns="45720" rtlCol="0">
            <a:noAutofit/>
            <a:sp3d extrusionH="57150">
              <a:bevelT w="82550" h="38100" prst="coolSlant"/>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b="1" dirty="0">
                <a:ln>
                  <a:solidFill>
                    <a:srgbClr val="002060"/>
                  </a:solidFill>
                </a:ln>
                <a:solidFill>
                  <a:srgbClr val="0070C0"/>
                </a:solidFill>
              </a:rPr>
              <a:t>31:18; 32:15  [When Yahuah was done speaking to Mosheh, he was given two tablets of the testimony, on stone, </a:t>
            </a:r>
            <a:br>
              <a:rPr lang="en-US" sz="1800" b="1" dirty="0">
                <a:ln>
                  <a:solidFill>
                    <a:srgbClr val="002060"/>
                  </a:solidFill>
                </a:ln>
                <a:solidFill>
                  <a:srgbClr val="0070C0"/>
                </a:solidFill>
              </a:rPr>
            </a:br>
            <a:r>
              <a:rPr lang="en-US" sz="1800" b="1" dirty="0">
                <a:ln>
                  <a:solidFill>
                    <a:srgbClr val="002060"/>
                  </a:solidFill>
                </a:ln>
                <a:solidFill>
                  <a:srgbClr val="0070C0"/>
                </a:solidFill>
              </a:rPr>
              <a:t>written with His own finger – both sides.]</a:t>
            </a:r>
            <a:endParaRPr lang="en-US" sz="1800" b="1" dirty="0">
              <a:ln>
                <a:solidFill>
                  <a:srgbClr val="002060"/>
                </a:solidFill>
              </a:ln>
              <a:solidFill>
                <a:schemeClr val="accent2">
                  <a:lumMod val="75000"/>
                </a:schemeClr>
              </a:solidFill>
            </a:endParaRPr>
          </a:p>
        </p:txBody>
      </p:sp>
    </p:spTree>
    <p:extLst>
      <p:ext uri="{BB962C8B-B14F-4D97-AF65-F5344CB8AC3E}">
        <p14:creationId xmlns:p14="http://schemas.microsoft.com/office/powerpoint/2010/main" val="220922023"/>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8">
                                            <p:txEl>
                                              <p:pRg st="1" end="1"/>
                                            </p:txEl>
                                          </p:spTgt>
                                        </p:tgtEl>
                                        <p:attrNameLst>
                                          <p:attrName>style.visibility</p:attrName>
                                        </p:attrNameLst>
                                      </p:cBhvr>
                                      <p:to>
                                        <p:strVal val="visible"/>
                                      </p:to>
                                    </p:set>
                                    <p:animEffect transition="in" filter="wipe(left)">
                                      <p:cBhvr>
                                        <p:cTn id="7" dur="1250"/>
                                        <p:tgtEl>
                                          <p:spTgt spid="28">
                                            <p:txEl>
                                              <p:pRg st="1" end="1"/>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8">
                                            <p:txEl>
                                              <p:pRg st="2" end="2"/>
                                            </p:txEl>
                                          </p:spTgt>
                                        </p:tgtEl>
                                        <p:attrNameLst>
                                          <p:attrName>style.visibility</p:attrName>
                                        </p:attrNameLst>
                                      </p:cBhvr>
                                      <p:to>
                                        <p:strVal val="visible"/>
                                      </p:to>
                                    </p:set>
                                    <p:animEffect transition="in" filter="wipe(left)">
                                      <p:cBhvr>
                                        <p:cTn id="10" dur="1250"/>
                                        <p:tgtEl>
                                          <p:spTgt spid="28">
                                            <p:txEl>
                                              <p:pRg st="2" end="2"/>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28">
                                            <p:txEl>
                                              <p:pRg st="3" end="3"/>
                                            </p:txEl>
                                          </p:spTgt>
                                        </p:tgtEl>
                                        <p:attrNameLst>
                                          <p:attrName>style.visibility</p:attrName>
                                        </p:attrNameLst>
                                      </p:cBhvr>
                                      <p:to>
                                        <p:strVal val="visible"/>
                                      </p:to>
                                    </p:set>
                                    <p:animEffect transition="in" filter="wipe(left)">
                                      <p:cBhvr>
                                        <p:cTn id="13" dur="1250"/>
                                        <p:tgtEl>
                                          <p:spTgt spid="28">
                                            <p:txEl>
                                              <p:pRg st="3" end="3"/>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28">
                                            <p:txEl>
                                              <p:pRg st="4" end="4"/>
                                            </p:txEl>
                                          </p:spTgt>
                                        </p:tgtEl>
                                        <p:attrNameLst>
                                          <p:attrName>style.visibility</p:attrName>
                                        </p:attrNameLst>
                                      </p:cBhvr>
                                      <p:to>
                                        <p:strVal val="visible"/>
                                      </p:to>
                                    </p:set>
                                    <p:animEffect transition="in" filter="wipe(left)">
                                      <p:cBhvr>
                                        <p:cTn id="16" dur="1250"/>
                                        <p:tgtEl>
                                          <p:spTgt spid="28">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28">
                                            <p:txEl>
                                              <p:pRg st="6" end="6"/>
                                            </p:txEl>
                                          </p:spTgt>
                                        </p:tgtEl>
                                        <p:attrNameLst>
                                          <p:attrName>style.visibility</p:attrName>
                                        </p:attrNameLst>
                                      </p:cBhvr>
                                      <p:to>
                                        <p:strVal val="visible"/>
                                      </p:to>
                                    </p:set>
                                    <p:animEffect transition="in" filter="wipe(left)">
                                      <p:cBhvr>
                                        <p:cTn id="21" dur="1250"/>
                                        <p:tgtEl>
                                          <p:spTgt spid="28">
                                            <p:txEl>
                                              <p:pRg st="6" end="6"/>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28">
                                            <p:txEl>
                                              <p:pRg st="8" end="8"/>
                                            </p:txEl>
                                          </p:spTgt>
                                        </p:tgtEl>
                                        <p:attrNameLst>
                                          <p:attrName>style.visibility</p:attrName>
                                        </p:attrNameLst>
                                      </p:cBhvr>
                                      <p:to>
                                        <p:strVal val="visible"/>
                                      </p:to>
                                    </p:set>
                                    <p:animEffect transition="in" filter="wipe(left)">
                                      <p:cBhvr>
                                        <p:cTn id="26" dur="1250"/>
                                        <p:tgtEl>
                                          <p:spTgt spid="28">
                                            <p:txEl>
                                              <p:pRg st="8" end="8"/>
                                            </p:txEl>
                                          </p:spTgt>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28">
                                            <p:txEl>
                                              <p:pRg st="9" end="9"/>
                                            </p:txEl>
                                          </p:spTgt>
                                        </p:tgtEl>
                                        <p:attrNameLst>
                                          <p:attrName>style.visibility</p:attrName>
                                        </p:attrNameLst>
                                      </p:cBhvr>
                                      <p:to>
                                        <p:strVal val="visible"/>
                                      </p:to>
                                    </p:set>
                                    <p:animEffect transition="in" filter="wipe(left)">
                                      <p:cBhvr>
                                        <p:cTn id="29" dur="1250"/>
                                        <p:tgtEl>
                                          <p:spTgt spid="28">
                                            <p:txEl>
                                              <p:pRg st="9" end="9"/>
                                            </p:txEl>
                                          </p:spTgt>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28">
                                            <p:txEl>
                                              <p:pRg st="10" end="10"/>
                                            </p:txEl>
                                          </p:spTgt>
                                        </p:tgtEl>
                                        <p:attrNameLst>
                                          <p:attrName>style.visibility</p:attrName>
                                        </p:attrNameLst>
                                      </p:cBhvr>
                                      <p:to>
                                        <p:strVal val="visible"/>
                                      </p:to>
                                    </p:set>
                                    <p:animEffect transition="in" filter="wipe(left)">
                                      <p:cBhvr>
                                        <p:cTn id="32" dur="1250"/>
                                        <p:tgtEl>
                                          <p:spTgt spid="28">
                                            <p:txEl>
                                              <p:pRg st="10" end="1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28">
                                            <p:txEl>
                                              <p:pRg st="12" end="12"/>
                                            </p:txEl>
                                          </p:spTgt>
                                        </p:tgtEl>
                                        <p:attrNameLst>
                                          <p:attrName>style.visibility</p:attrName>
                                        </p:attrNameLst>
                                      </p:cBhvr>
                                      <p:to>
                                        <p:strVal val="visible"/>
                                      </p:to>
                                    </p:set>
                                    <p:animEffect transition="in" filter="wipe(left)">
                                      <p:cBhvr>
                                        <p:cTn id="37" dur="1250"/>
                                        <p:tgtEl>
                                          <p:spTgt spid="28">
                                            <p:txEl>
                                              <p:pRg st="12" end="12"/>
                                            </p:txEl>
                                          </p:spTgt>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28">
                                            <p:txEl>
                                              <p:pRg st="13" end="13"/>
                                            </p:txEl>
                                          </p:spTgt>
                                        </p:tgtEl>
                                        <p:attrNameLst>
                                          <p:attrName>style.visibility</p:attrName>
                                        </p:attrNameLst>
                                      </p:cBhvr>
                                      <p:to>
                                        <p:strVal val="visible"/>
                                      </p:to>
                                    </p:set>
                                    <p:animEffect transition="in" filter="wipe(left)">
                                      <p:cBhvr>
                                        <p:cTn id="40" dur="1250"/>
                                        <p:tgtEl>
                                          <p:spTgt spid="28">
                                            <p:txEl>
                                              <p:pRg st="13" end="13"/>
                                            </p:txEl>
                                          </p:spTgt>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28">
                                            <p:txEl>
                                              <p:pRg st="14" end="14"/>
                                            </p:txEl>
                                          </p:spTgt>
                                        </p:tgtEl>
                                        <p:attrNameLst>
                                          <p:attrName>style.visibility</p:attrName>
                                        </p:attrNameLst>
                                      </p:cBhvr>
                                      <p:to>
                                        <p:strVal val="visible"/>
                                      </p:to>
                                    </p:set>
                                    <p:animEffect transition="in" filter="wipe(left)">
                                      <p:cBhvr>
                                        <p:cTn id="43" dur="1250"/>
                                        <p:tgtEl>
                                          <p:spTgt spid="28">
                                            <p:txEl>
                                              <p:pRg st="14" end="14"/>
                                            </p:txEl>
                                          </p:spTgt>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28">
                                            <p:txEl>
                                              <p:pRg st="15" end="15"/>
                                            </p:txEl>
                                          </p:spTgt>
                                        </p:tgtEl>
                                        <p:attrNameLst>
                                          <p:attrName>style.visibility</p:attrName>
                                        </p:attrNameLst>
                                      </p:cBhvr>
                                      <p:to>
                                        <p:strVal val="visible"/>
                                      </p:to>
                                    </p:set>
                                    <p:animEffect transition="in" filter="wipe(left)">
                                      <p:cBhvr>
                                        <p:cTn id="46" dur="1250"/>
                                        <p:tgtEl>
                                          <p:spTgt spid="28">
                                            <p:txEl>
                                              <p:pRg st="15" end="15"/>
                                            </p:txEl>
                                          </p:spTgt>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8">
                                            <p:txEl>
                                              <p:pRg st="16" end="16"/>
                                            </p:txEl>
                                          </p:spTgt>
                                        </p:tgtEl>
                                        <p:attrNameLst>
                                          <p:attrName>style.visibility</p:attrName>
                                        </p:attrNameLst>
                                      </p:cBhvr>
                                      <p:to>
                                        <p:strVal val="visible"/>
                                      </p:to>
                                    </p:set>
                                    <p:animEffect transition="in" filter="wipe(left)">
                                      <p:cBhvr>
                                        <p:cTn id="49" dur="1250"/>
                                        <p:tgtEl>
                                          <p:spTgt spid="28">
                                            <p:txEl>
                                              <p:pRg st="16" end="16"/>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33">
                                            <p:txEl>
                                              <p:pRg st="1" end="1"/>
                                            </p:txEl>
                                          </p:spTgt>
                                        </p:tgtEl>
                                        <p:attrNameLst>
                                          <p:attrName>style.visibility</p:attrName>
                                        </p:attrNameLst>
                                      </p:cBhvr>
                                      <p:to>
                                        <p:strVal val="visible"/>
                                      </p:to>
                                    </p:set>
                                    <p:animEffect transition="in" filter="wipe(left)">
                                      <p:cBhvr>
                                        <p:cTn id="54" dur="1250"/>
                                        <p:tgtEl>
                                          <p:spTgt spid="33">
                                            <p:txEl>
                                              <p:pRg st="1" end="1"/>
                                            </p:txEl>
                                          </p:spTgt>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33">
                                            <p:txEl>
                                              <p:pRg st="2" end="2"/>
                                            </p:txEl>
                                          </p:spTgt>
                                        </p:tgtEl>
                                        <p:attrNameLst>
                                          <p:attrName>style.visibility</p:attrName>
                                        </p:attrNameLst>
                                      </p:cBhvr>
                                      <p:to>
                                        <p:strVal val="visible"/>
                                      </p:to>
                                    </p:set>
                                    <p:animEffect transition="in" filter="wipe(left)">
                                      <p:cBhvr>
                                        <p:cTn id="57" dur="1250"/>
                                        <p:tgtEl>
                                          <p:spTgt spid="33">
                                            <p:txEl>
                                              <p:pRg st="2" end="2"/>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grpId="0" nodeType="clickEffect">
                                  <p:stCondLst>
                                    <p:cond delay="0"/>
                                  </p:stCondLst>
                                  <p:childTnLst>
                                    <p:set>
                                      <p:cBhvr>
                                        <p:cTn id="61" dur="1" fill="hold">
                                          <p:stCondLst>
                                            <p:cond delay="0"/>
                                          </p:stCondLst>
                                        </p:cTn>
                                        <p:tgtEl>
                                          <p:spTgt spid="33">
                                            <p:txEl>
                                              <p:pRg st="4" end="4"/>
                                            </p:txEl>
                                          </p:spTgt>
                                        </p:tgtEl>
                                        <p:attrNameLst>
                                          <p:attrName>style.visibility</p:attrName>
                                        </p:attrNameLst>
                                      </p:cBhvr>
                                      <p:to>
                                        <p:strVal val="visible"/>
                                      </p:to>
                                    </p:set>
                                    <p:animEffect transition="in" filter="wipe(left)">
                                      <p:cBhvr>
                                        <p:cTn id="62" dur="1250"/>
                                        <p:tgtEl>
                                          <p:spTgt spid="33">
                                            <p:txEl>
                                              <p:pRg st="4" end="4"/>
                                            </p:txEl>
                                          </p:spTgt>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33">
                                            <p:txEl>
                                              <p:pRg st="5" end="5"/>
                                            </p:txEl>
                                          </p:spTgt>
                                        </p:tgtEl>
                                        <p:attrNameLst>
                                          <p:attrName>style.visibility</p:attrName>
                                        </p:attrNameLst>
                                      </p:cBhvr>
                                      <p:to>
                                        <p:strVal val="visible"/>
                                      </p:to>
                                    </p:set>
                                    <p:animEffect transition="in" filter="wipe(left)">
                                      <p:cBhvr>
                                        <p:cTn id="65" dur="1250"/>
                                        <p:tgtEl>
                                          <p:spTgt spid="33">
                                            <p:txEl>
                                              <p:pRg st="5" end="5"/>
                                            </p:txEl>
                                          </p:spTgt>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33">
                                            <p:txEl>
                                              <p:pRg st="6" end="6"/>
                                            </p:txEl>
                                          </p:spTgt>
                                        </p:tgtEl>
                                        <p:attrNameLst>
                                          <p:attrName>style.visibility</p:attrName>
                                        </p:attrNameLst>
                                      </p:cBhvr>
                                      <p:to>
                                        <p:strVal val="visible"/>
                                      </p:to>
                                    </p:set>
                                    <p:animEffect transition="in" filter="wipe(left)">
                                      <p:cBhvr>
                                        <p:cTn id="68" dur="1250"/>
                                        <p:tgtEl>
                                          <p:spTgt spid="33">
                                            <p:txEl>
                                              <p:pRg st="6" end="6"/>
                                            </p:txEl>
                                          </p:spTgt>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33">
                                            <p:txEl>
                                              <p:pRg st="7" end="7"/>
                                            </p:txEl>
                                          </p:spTgt>
                                        </p:tgtEl>
                                        <p:attrNameLst>
                                          <p:attrName>style.visibility</p:attrName>
                                        </p:attrNameLst>
                                      </p:cBhvr>
                                      <p:to>
                                        <p:strVal val="visible"/>
                                      </p:to>
                                    </p:set>
                                    <p:animEffect transition="in" filter="wipe(left)">
                                      <p:cBhvr>
                                        <p:cTn id="71" dur="1250"/>
                                        <p:tgtEl>
                                          <p:spTgt spid="33">
                                            <p:txEl>
                                              <p:pRg st="7" end="7"/>
                                            </p:txEl>
                                          </p:spTgt>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8" fill="hold" grpId="0" nodeType="clickEffect">
                                  <p:stCondLst>
                                    <p:cond delay="0"/>
                                  </p:stCondLst>
                                  <p:childTnLst>
                                    <p:set>
                                      <p:cBhvr>
                                        <p:cTn id="75" dur="1" fill="hold">
                                          <p:stCondLst>
                                            <p:cond delay="0"/>
                                          </p:stCondLst>
                                        </p:cTn>
                                        <p:tgtEl>
                                          <p:spTgt spid="33">
                                            <p:txEl>
                                              <p:pRg st="9" end="9"/>
                                            </p:txEl>
                                          </p:spTgt>
                                        </p:tgtEl>
                                        <p:attrNameLst>
                                          <p:attrName>style.visibility</p:attrName>
                                        </p:attrNameLst>
                                      </p:cBhvr>
                                      <p:to>
                                        <p:strVal val="visible"/>
                                      </p:to>
                                    </p:set>
                                    <p:animEffect transition="in" filter="wipe(left)">
                                      <p:cBhvr>
                                        <p:cTn id="76" dur="1250"/>
                                        <p:tgtEl>
                                          <p:spTgt spid="33">
                                            <p:txEl>
                                              <p:pRg st="9" end="9"/>
                                            </p:txEl>
                                          </p:spTgt>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33">
                                            <p:txEl>
                                              <p:pRg st="10" end="10"/>
                                            </p:txEl>
                                          </p:spTgt>
                                        </p:tgtEl>
                                        <p:attrNameLst>
                                          <p:attrName>style.visibility</p:attrName>
                                        </p:attrNameLst>
                                      </p:cBhvr>
                                      <p:to>
                                        <p:strVal val="visible"/>
                                      </p:to>
                                    </p:set>
                                    <p:animEffect transition="in" filter="wipe(left)">
                                      <p:cBhvr>
                                        <p:cTn id="79" dur="1250"/>
                                        <p:tgtEl>
                                          <p:spTgt spid="33">
                                            <p:txEl>
                                              <p:pRg st="10" end="10"/>
                                            </p:txEl>
                                          </p:spTgt>
                                        </p:tgtEl>
                                      </p:cBhvr>
                                    </p:animEffect>
                                  </p:childTnLst>
                                </p:cTn>
                              </p:par>
                            </p:childTnLst>
                          </p:cTn>
                        </p:par>
                      </p:childTnLst>
                    </p:cTn>
                  </p:par>
                  <p:par>
                    <p:cTn id="80" fill="hold">
                      <p:stCondLst>
                        <p:cond delay="indefinite"/>
                      </p:stCondLst>
                      <p:childTnLst>
                        <p:par>
                          <p:cTn id="81" fill="hold">
                            <p:stCondLst>
                              <p:cond delay="0"/>
                            </p:stCondLst>
                            <p:childTnLst>
                              <p:par>
                                <p:cTn id="82" presetID="21" presetClass="entr" presetSubtype="1" fill="hold" grpId="0" nodeType="clickEffect">
                                  <p:stCondLst>
                                    <p:cond delay="0"/>
                                  </p:stCondLst>
                                  <p:childTnLst>
                                    <p:set>
                                      <p:cBhvr>
                                        <p:cTn id="83" dur="1" fill="hold">
                                          <p:stCondLst>
                                            <p:cond delay="0"/>
                                          </p:stCondLst>
                                        </p:cTn>
                                        <p:tgtEl>
                                          <p:spTgt spid="34"/>
                                        </p:tgtEl>
                                        <p:attrNameLst>
                                          <p:attrName>style.visibility</p:attrName>
                                        </p:attrNameLst>
                                      </p:cBhvr>
                                      <p:to>
                                        <p:strVal val="visible"/>
                                      </p:to>
                                    </p:set>
                                    <p:animEffect transition="in" filter="wheel(1)">
                                      <p:cBhvr>
                                        <p:cTn id="84" dur="125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build="p"/>
      <p:bldP spid="33" grpId="0" build="p"/>
      <p:bldP spid="34"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bg>
      <p:bgPr>
        <a:blipFill>
          <a:blip r:embed="rId2">
            <a:extLst>
              <a:ext uri="{BEBA8EAE-BF5A-486C-A8C5-ECC9F3942E4B}">
                <a14:imgProps xmlns:a14="http://schemas.microsoft.com/office/drawing/2010/main">
                  <a14:imgLayer r:embed="rId3">
                    <a14:imgEffect>
                      <a14:artisticCrisscrossEtching/>
                    </a14:imgEffect>
                  </a14:imgLayer>
                </a14:imgProps>
              </a:ext>
            </a:extLst>
          </a:blip>
          <a:tile tx="0" ty="0" sx="100000" sy="100000" flip="none" algn="tl"/>
        </a:blipFill>
        <a:effectLst/>
      </p:bgPr>
    </p:bg>
    <p:spTree>
      <p:nvGrpSpPr>
        <p:cNvPr id="1" name=""/>
        <p:cNvGrpSpPr/>
        <p:nvPr/>
      </p:nvGrpSpPr>
      <p:grpSpPr>
        <a:xfrm>
          <a:off x="0" y="0"/>
          <a:ext cx="0" cy="0"/>
          <a:chOff x="0" y="0"/>
          <a:chExt cx="0" cy="0"/>
        </a:xfrm>
      </p:grpSpPr>
      <p:sp>
        <p:nvSpPr>
          <p:cNvPr id="20" name="Slide Number Placeholder 1"/>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85F3E72-97D8-4E0E-8DB2-A67F030E614A}" type="slidenum">
              <a:rPr lang="en-US" smtClean="0">
                <a:solidFill>
                  <a:schemeClr val="tx1"/>
                </a:solidFill>
              </a:rPr>
              <a:pPr/>
              <a:t>90</a:t>
            </a:fld>
            <a:endParaRPr lang="en-US" dirty="0">
              <a:solidFill>
                <a:schemeClr val="tx1"/>
              </a:solidFill>
            </a:endParaRPr>
          </a:p>
        </p:txBody>
      </p:sp>
      <p:sp>
        <p:nvSpPr>
          <p:cNvPr id="3" name="Subtitle 2"/>
          <p:cNvSpPr txBox="1">
            <a:spLocks/>
          </p:cNvSpPr>
          <p:nvPr/>
        </p:nvSpPr>
        <p:spPr>
          <a:xfrm>
            <a:off x="191344" y="260648"/>
            <a:ext cx="11875208" cy="1035495"/>
          </a:xfrm>
          <a:prstGeom prst="homePlate">
            <a:avLst>
              <a:gd name="adj" fmla="val 18681"/>
            </a:avLst>
          </a:prstGeom>
          <a:blipFill dpi="0" rotWithShape="1">
            <a:blip r:embed="rId4">
              <a:extLst>
                <a:ext uri="{28A0092B-C50C-407E-A947-70E740481C1C}">
                  <a14:useLocalDpi xmlns:a14="http://schemas.microsoft.com/office/drawing/2010/main"/>
                </a:ext>
              </a:extLst>
            </a:blip>
            <a:srcRect/>
            <a:stretch>
              <a:fillRect/>
            </a:stretch>
          </a:blipFill>
          <a:ln w="57150">
            <a:solidFill>
              <a:srgbClr val="FF00FF"/>
            </a:solidFill>
          </a:ln>
          <a:scene3d>
            <a:camera prst="orthographicFront"/>
            <a:lightRig rig="threePt" dir="t"/>
          </a:scene3d>
          <a:sp3d>
            <a:bevelT w="165100" prst="coolSlant"/>
          </a:sp3d>
        </p:spPr>
        <p:txBody>
          <a:bodyPr vert="horz" lIns="91440" tIns="45720" rIns="91440" bIns="45720" rtlCol="0" anchor="ctr">
            <a:noAutofit/>
            <a:sp3d extrusionH="57150">
              <a:bevelT w="38100" h="38100" prst="convex"/>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5400" b="1" spc="50" dirty="0">
                <a:ln w="12700" cmpd="sng">
                  <a:solidFill>
                    <a:schemeClr val="accent6">
                      <a:satMod val="120000"/>
                      <a:shade val="80000"/>
                    </a:schemeClr>
                  </a:solidFill>
                  <a:prstDash val="solid"/>
                </a:ln>
                <a:solidFill>
                  <a:schemeClr val="accent6">
                    <a:lumMod val="75000"/>
                  </a:schemeClr>
                </a:solidFill>
                <a:effectLst>
                  <a:glow rad="101600">
                    <a:schemeClr val="accent4">
                      <a:lumMod val="20000"/>
                      <a:lumOff val="80000"/>
                      <a:alpha val="94000"/>
                    </a:schemeClr>
                  </a:glow>
                </a:effectLst>
              </a:rPr>
              <a:t>Conception</a:t>
            </a:r>
            <a:r>
              <a:rPr lang="en-US" sz="5400" b="1" spc="50" dirty="0">
                <a:ln w="12700" cmpd="sng">
                  <a:solidFill>
                    <a:schemeClr val="accent6">
                      <a:satMod val="120000"/>
                      <a:shade val="80000"/>
                    </a:schemeClr>
                  </a:solidFill>
                  <a:prstDash val="solid"/>
                </a:ln>
                <a:solidFill>
                  <a:srgbClr val="8F45C7"/>
                </a:solidFill>
                <a:effectLst>
                  <a:glow rad="101600">
                    <a:schemeClr val="accent4">
                      <a:lumMod val="20000"/>
                      <a:lumOff val="80000"/>
                      <a:alpha val="94000"/>
                    </a:schemeClr>
                  </a:glow>
                </a:effectLst>
              </a:rPr>
              <a:t> of “The Book of the Law” </a:t>
            </a:r>
          </a:p>
        </p:txBody>
      </p:sp>
      <p:sp>
        <p:nvSpPr>
          <p:cNvPr id="5" name="Content Placeholder 3"/>
          <p:cNvSpPr txBox="1">
            <a:spLocks/>
          </p:cNvSpPr>
          <p:nvPr/>
        </p:nvSpPr>
        <p:spPr>
          <a:xfrm>
            <a:off x="232574" y="1556792"/>
            <a:ext cx="3164808" cy="5040560"/>
          </a:xfrm>
          <a:prstGeom prst="rect">
            <a:avLst/>
          </a:prstGeom>
          <a:gradFill flip="none" rotWithShape="1">
            <a:gsLst>
              <a:gs pos="0">
                <a:srgbClr val="FFFF00"/>
              </a:gs>
              <a:gs pos="76000">
                <a:srgbClr val="7EB7D7"/>
              </a:gs>
              <a:gs pos="35000">
                <a:srgbClr val="FDE2E2"/>
              </a:gs>
              <a:gs pos="47000">
                <a:srgbClr val="FDE2E2">
                  <a:lumMod val="92000"/>
                </a:srgbClr>
              </a:gs>
              <a:gs pos="99000">
                <a:srgbClr val="00B0F0"/>
              </a:gs>
            </a:gsLst>
            <a:lin ang="2700000" scaled="1"/>
            <a:tileRect/>
          </a:gradFill>
          <a:ln w="60325" cmpd="tri">
            <a:solidFill>
              <a:srgbClr val="0070C0"/>
            </a:solidFill>
          </a:ln>
          <a:scene3d>
            <a:camera prst="orthographicFront"/>
            <a:lightRig rig="threePt" dir="t"/>
          </a:scene3d>
          <a:sp3d>
            <a:bevelT w="165100" prst="coolSlant"/>
          </a:sp3d>
        </p:spPr>
        <p:txBody>
          <a:bodyPr vert="horz" lIns="91440" tIns="45720" rIns="91440" bIns="45720" rtlCol="0">
            <a:noAutofit/>
            <a:sp3d extrusionH="57150">
              <a:bevelT w="82550" h="38100" prst="coolSlant"/>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rgbClr val="0070C0"/>
                </a:solidFill>
              </a:rPr>
              <a:t>Mosheh knew he was acting on behalf of the people as their </a:t>
            </a:r>
            <a:r>
              <a:rPr lang="en-US" b="1" dirty="0">
                <a:ln>
                  <a:solidFill>
                    <a:srgbClr val="3E1B59"/>
                  </a:solidFill>
                </a:ln>
                <a:solidFill>
                  <a:srgbClr val="0000FF"/>
                </a:solidFill>
                <a:effectLst>
                  <a:glow rad="76200">
                    <a:srgbClr val="00FFFF"/>
                  </a:glow>
                </a:effectLst>
              </a:rPr>
              <a:t>Melki-</a:t>
            </a:r>
            <a:r>
              <a:rPr lang="en-US" b="1" dirty="0" err="1">
                <a:ln>
                  <a:solidFill>
                    <a:srgbClr val="3E1B59"/>
                  </a:solidFill>
                </a:ln>
                <a:solidFill>
                  <a:srgbClr val="0000FF"/>
                </a:solidFill>
                <a:effectLst>
                  <a:glow rad="76200">
                    <a:srgbClr val="00FFFF"/>
                  </a:glow>
                </a:effectLst>
              </a:rPr>
              <a:t>Tzedeq</a:t>
            </a:r>
            <a:r>
              <a:rPr lang="en-US" b="1" dirty="0">
                <a:ln>
                  <a:solidFill>
                    <a:srgbClr val="3E1B59"/>
                  </a:solidFill>
                </a:ln>
                <a:solidFill>
                  <a:srgbClr val="0000FF"/>
                </a:solidFill>
                <a:effectLst>
                  <a:glow rad="76200">
                    <a:srgbClr val="00FFFF"/>
                  </a:glow>
                </a:effectLst>
              </a:rPr>
              <a:t> priest.</a:t>
            </a:r>
          </a:p>
          <a:p>
            <a:r>
              <a:rPr lang="en-US" b="1" dirty="0">
                <a:solidFill>
                  <a:srgbClr val="0070C0"/>
                </a:solidFill>
              </a:rPr>
              <a:t>Exodus 25-31 definitely has extra commands, instructions &amp; laws.  They are not “narrative”! </a:t>
            </a:r>
          </a:p>
        </p:txBody>
      </p:sp>
      <p:sp>
        <p:nvSpPr>
          <p:cNvPr id="6" name="Content Placeholder 3"/>
          <p:cNvSpPr txBox="1">
            <a:spLocks/>
          </p:cNvSpPr>
          <p:nvPr/>
        </p:nvSpPr>
        <p:spPr>
          <a:xfrm>
            <a:off x="3685414" y="1556791"/>
            <a:ext cx="3528392" cy="5040561"/>
          </a:xfrm>
          <a:prstGeom prst="rect">
            <a:avLst/>
          </a:prstGeom>
          <a:gradFill flip="none" rotWithShape="1">
            <a:gsLst>
              <a:gs pos="0">
                <a:srgbClr val="FFFF00"/>
              </a:gs>
              <a:gs pos="76000">
                <a:srgbClr val="7EB7D7"/>
              </a:gs>
              <a:gs pos="35000">
                <a:srgbClr val="FDE2E2"/>
              </a:gs>
              <a:gs pos="47000">
                <a:srgbClr val="FDE2E2">
                  <a:lumMod val="92000"/>
                </a:srgbClr>
              </a:gs>
              <a:gs pos="99000">
                <a:srgbClr val="00B0F0"/>
              </a:gs>
            </a:gsLst>
            <a:lin ang="2700000" scaled="1"/>
            <a:tileRect/>
          </a:gradFill>
          <a:ln w="60325" cmpd="tri">
            <a:solidFill>
              <a:srgbClr val="0070C0"/>
            </a:solidFill>
          </a:ln>
          <a:scene3d>
            <a:camera prst="orthographicFront"/>
            <a:lightRig rig="threePt" dir="t"/>
          </a:scene3d>
          <a:sp3d>
            <a:bevelT w="165100" prst="coolSlant"/>
          </a:sp3d>
        </p:spPr>
        <p:txBody>
          <a:bodyPr vert="horz" lIns="91440" tIns="45720" rIns="91440" bIns="45720" rtlCol="0">
            <a:noAutofit/>
            <a:sp3d extrusionH="57150">
              <a:bevelT w="82550" h="38100" prst="coolSlant"/>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rgbClr val="0070C0"/>
                </a:solidFill>
              </a:rPr>
              <a:t>These laws were to govern </a:t>
            </a:r>
            <a:r>
              <a:rPr lang="en-US" b="1" u="sng" dirty="0">
                <a:ln>
                  <a:solidFill>
                    <a:srgbClr val="0000FF"/>
                  </a:solidFill>
                </a:ln>
                <a:solidFill>
                  <a:srgbClr val="FF00FF"/>
                </a:solidFill>
              </a:rPr>
              <a:t>a different </a:t>
            </a:r>
            <a:r>
              <a:rPr lang="en-US" b="1" dirty="0">
                <a:ln>
                  <a:solidFill>
                    <a:srgbClr val="0000FF"/>
                  </a:solidFill>
                </a:ln>
                <a:solidFill>
                  <a:srgbClr val="FF00FF"/>
                </a:solidFill>
              </a:rPr>
              <a:t>p</a:t>
            </a:r>
            <a:r>
              <a:rPr lang="en-US" b="1" u="sng" dirty="0">
                <a:ln>
                  <a:solidFill>
                    <a:srgbClr val="0000FF"/>
                  </a:solidFill>
                </a:ln>
                <a:solidFill>
                  <a:srgbClr val="FF00FF"/>
                </a:solidFill>
              </a:rPr>
              <a:t>riesthood</a:t>
            </a:r>
            <a:r>
              <a:rPr lang="en-US" b="1" dirty="0">
                <a:ln>
                  <a:solidFill>
                    <a:srgbClr val="0000FF"/>
                  </a:solidFill>
                </a:ln>
                <a:solidFill>
                  <a:srgbClr val="FF00FF"/>
                </a:solidFill>
              </a:rPr>
              <a:t> </a:t>
            </a:r>
            <a:r>
              <a:rPr lang="en-US" b="1" dirty="0">
                <a:solidFill>
                  <a:srgbClr val="0070C0"/>
                </a:solidFill>
              </a:rPr>
              <a:t>in conjunction with </a:t>
            </a:r>
            <a:br>
              <a:rPr lang="en-US" b="1" dirty="0">
                <a:solidFill>
                  <a:srgbClr val="0070C0"/>
                </a:solidFill>
              </a:rPr>
            </a:br>
            <a:r>
              <a:rPr lang="en-US" b="1" dirty="0">
                <a:solidFill>
                  <a:srgbClr val="0070C0"/>
                </a:solidFill>
              </a:rPr>
              <a:t>a sanctuary - over 2500+ years after creation.</a:t>
            </a:r>
            <a:endParaRPr lang="en-US" b="1" dirty="0">
              <a:solidFill>
                <a:schemeClr val="accent2">
                  <a:lumMod val="75000"/>
                </a:schemeClr>
              </a:solidFill>
            </a:endParaRPr>
          </a:p>
          <a:p>
            <a:r>
              <a:rPr lang="en-US" sz="2650" b="1" dirty="0">
                <a:solidFill>
                  <a:srgbClr val="0070C0"/>
                </a:solidFill>
              </a:rPr>
              <a:t>This new set of laws were the beginning of the “words” for </a:t>
            </a:r>
            <a:r>
              <a:rPr lang="en-US" sz="2650" b="1" dirty="0">
                <a:solidFill>
                  <a:srgbClr val="FF6699"/>
                </a:solidFill>
              </a:rPr>
              <a:t>“The Book of the Law” </a:t>
            </a:r>
            <a:r>
              <a:rPr lang="en-US" sz="2650" b="1" dirty="0">
                <a:solidFill>
                  <a:srgbClr val="0070C0"/>
                </a:solidFill>
              </a:rPr>
              <a:t>or Laws of </a:t>
            </a:r>
            <a:r>
              <a:rPr lang="en-US" sz="2650" b="1" dirty="0" err="1">
                <a:solidFill>
                  <a:srgbClr val="0070C0"/>
                </a:solidFill>
              </a:rPr>
              <a:t>Mosheh</a:t>
            </a:r>
            <a:r>
              <a:rPr lang="en-US" sz="2650" b="1" dirty="0">
                <a:solidFill>
                  <a:srgbClr val="0070C0"/>
                </a:solidFill>
              </a:rPr>
              <a:t>.</a:t>
            </a:r>
          </a:p>
        </p:txBody>
      </p:sp>
      <p:sp>
        <p:nvSpPr>
          <p:cNvPr id="7" name="Content Placeholder 3"/>
          <p:cNvSpPr txBox="1">
            <a:spLocks/>
          </p:cNvSpPr>
          <p:nvPr/>
        </p:nvSpPr>
        <p:spPr>
          <a:xfrm>
            <a:off x="7501838" y="1556792"/>
            <a:ext cx="4320480" cy="5040560"/>
          </a:xfrm>
          <a:prstGeom prst="rect">
            <a:avLst/>
          </a:prstGeom>
          <a:gradFill flip="none" rotWithShape="1">
            <a:gsLst>
              <a:gs pos="0">
                <a:srgbClr val="FFFF00"/>
              </a:gs>
              <a:gs pos="76000">
                <a:srgbClr val="7EB7D7"/>
              </a:gs>
              <a:gs pos="35000">
                <a:srgbClr val="FDE2E2"/>
              </a:gs>
              <a:gs pos="47000">
                <a:srgbClr val="FDE2E2">
                  <a:lumMod val="92000"/>
                </a:srgbClr>
              </a:gs>
              <a:gs pos="99000">
                <a:srgbClr val="00B0F0"/>
              </a:gs>
            </a:gsLst>
            <a:lin ang="2700000" scaled="1"/>
            <a:tileRect/>
          </a:gradFill>
          <a:ln w="60325" cmpd="tri">
            <a:solidFill>
              <a:srgbClr val="0070C0"/>
            </a:solidFill>
          </a:ln>
          <a:scene3d>
            <a:camera prst="orthographicFront"/>
            <a:lightRig rig="threePt" dir="t"/>
          </a:scene3d>
          <a:sp3d>
            <a:bevelT w="165100" prst="coolSlant"/>
          </a:sp3d>
        </p:spPr>
        <p:txBody>
          <a:bodyPr vert="horz" lIns="91440" tIns="45720" rIns="91440" bIns="45720" rtlCol="0">
            <a:noAutofit/>
            <a:sp3d extrusionH="57150">
              <a:bevelT w="82550" h="38100" prst="coolSlant"/>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600" b="1" dirty="0">
                <a:solidFill>
                  <a:srgbClr val="0070C0"/>
                </a:solidFill>
              </a:rPr>
              <a:t>They were not blood-ratified, nor agreed to, nor written on tables of stone – only in a book. </a:t>
            </a:r>
            <a:br>
              <a:rPr lang="en-US" sz="2600" b="1" dirty="0">
                <a:solidFill>
                  <a:srgbClr val="0070C0"/>
                </a:solidFill>
              </a:rPr>
            </a:br>
            <a:br>
              <a:rPr lang="en-US" sz="2600" b="1" dirty="0">
                <a:solidFill>
                  <a:srgbClr val="0070C0"/>
                </a:solidFill>
              </a:rPr>
            </a:br>
            <a:br>
              <a:rPr lang="en-US" sz="2600" b="1" dirty="0">
                <a:solidFill>
                  <a:srgbClr val="0070C0"/>
                </a:solidFill>
              </a:rPr>
            </a:br>
            <a:br>
              <a:rPr lang="en-US" sz="2600" b="1" dirty="0">
                <a:solidFill>
                  <a:srgbClr val="0070C0"/>
                </a:solidFill>
              </a:rPr>
            </a:br>
            <a:br>
              <a:rPr lang="en-US" sz="2600" b="1" dirty="0">
                <a:solidFill>
                  <a:srgbClr val="0070C0"/>
                </a:solidFill>
              </a:rPr>
            </a:br>
            <a:endParaRPr lang="en-US" sz="2600" b="1" dirty="0">
              <a:solidFill>
                <a:srgbClr val="0070C0"/>
              </a:solidFill>
            </a:endParaRPr>
          </a:p>
          <a:p>
            <a:r>
              <a:rPr lang="en-US" sz="2600" b="1" dirty="0">
                <a:solidFill>
                  <a:srgbClr val="0070C0"/>
                </a:solidFill>
              </a:rPr>
              <a:t>Did </a:t>
            </a:r>
            <a:r>
              <a:rPr lang="en-US" sz="2600" b="1" dirty="0" err="1">
                <a:solidFill>
                  <a:srgbClr val="0070C0"/>
                </a:solidFill>
              </a:rPr>
              <a:t>Mosheh</a:t>
            </a:r>
            <a:r>
              <a:rPr lang="en-US" sz="2600" b="1" dirty="0">
                <a:solidFill>
                  <a:srgbClr val="0070C0"/>
                </a:solidFill>
              </a:rPr>
              <a:t> wonder about these new laws describing a new priesthood naming his brother </a:t>
            </a:r>
            <a:r>
              <a:rPr lang="en-US" sz="2600" b="1" dirty="0" err="1">
                <a:solidFill>
                  <a:srgbClr val="0070C0"/>
                </a:solidFill>
              </a:rPr>
              <a:t>Aharon</a:t>
            </a:r>
            <a:r>
              <a:rPr lang="en-US" sz="2600" b="1" dirty="0">
                <a:solidFill>
                  <a:srgbClr val="0070C0"/>
                </a:solidFill>
              </a:rPr>
              <a:t> above him? </a:t>
            </a:r>
            <a:endParaRPr lang="en-US" sz="2600" b="1" dirty="0">
              <a:solidFill>
                <a:schemeClr val="accent2">
                  <a:lumMod val="75000"/>
                </a:schemeClr>
              </a:solidFill>
            </a:endParaRPr>
          </a:p>
        </p:txBody>
      </p:sp>
      <p:pic>
        <p:nvPicPr>
          <p:cNvPr id="10" name="Picture 4" descr="C:\Users\Rae\Desktop\bol 4.jp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8276230" y="2948596"/>
            <a:ext cx="2771696" cy="1850092"/>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9641651"/>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200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up)">
                                      <p:cBhvr>
                                        <p:cTn id="7" dur="175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1000"/>
                                        <p:tgtEl>
                                          <p:spTgt spid="6">
                                            <p:txEl>
                                              <p:pRg st="1" end="1"/>
                                            </p:txEl>
                                          </p:spTgt>
                                        </p:tgtEl>
                                      </p:cBhvr>
                                    </p:animEffect>
                                    <p:anim calcmode="lin" valueType="num">
                                      <p:cBhvr>
                                        <p:cTn id="13"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animEffect transition="in" filter="wipe(up)">
                                      <p:cBhvr>
                                        <p:cTn id="19" dur="1500"/>
                                        <p:tgtEl>
                                          <p:spTgt spid="7">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nodeType="clickEffect">
                                  <p:stCondLst>
                                    <p:cond delay="0"/>
                                  </p:stCondLst>
                                  <p:childTnLst>
                                    <p:set>
                                      <p:cBhvr>
                                        <p:cTn id="23" dur="1" fill="hold">
                                          <p:stCondLst>
                                            <p:cond delay="0"/>
                                          </p:stCondLst>
                                        </p:cTn>
                                        <p:tgtEl>
                                          <p:spTgt spid="7">
                                            <p:txEl>
                                              <p:pRg st="1" end="1"/>
                                            </p:txEl>
                                          </p:spTgt>
                                        </p:tgtEl>
                                        <p:attrNameLst>
                                          <p:attrName>style.visibility</p:attrName>
                                        </p:attrNameLst>
                                      </p:cBhvr>
                                      <p:to>
                                        <p:strVal val="visible"/>
                                      </p:to>
                                    </p:set>
                                    <p:animEffect transition="in" filter="wipe(up)">
                                      <p:cBhvr>
                                        <p:cTn id="24" dur="1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40000"/>
                <a:lumOff val="60000"/>
                <a:alpha val="40000"/>
              </a:schemeClr>
            </a:gs>
            <a:gs pos="33000">
              <a:schemeClr val="accent4">
                <a:lumMod val="47000"/>
                <a:lumOff val="53000"/>
                <a:alpha val="46000"/>
              </a:schemeClr>
            </a:gs>
            <a:gs pos="74000">
              <a:schemeClr val="accent1">
                <a:lumMod val="45000"/>
                <a:lumOff val="55000"/>
                <a:alpha val="53000"/>
              </a:schemeClr>
            </a:gs>
            <a:gs pos="100000">
              <a:srgbClr val="FF0000">
                <a:alpha val="19000"/>
              </a:srgbClr>
            </a:gs>
          </a:gsLst>
          <a:lin ang="5400000" scaled="1"/>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610599" y="6356350"/>
            <a:ext cx="3483077" cy="365125"/>
          </a:xfrm>
        </p:spPr>
        <p:txBody>
          <a:bodyPr/>
          <a:lstStyle/>
          <a:p>
            <a:fld id="{385F3E72-97D8-4E0E-8DB2-A67F030E614A}" type="slidenum">
              <a:rPr lang="en-US" smtClean="0">
                <a:solidFill>
                  <a:schemeClr val="tx1"/>
                </a:solidFill>
              </a:rPr>
              <a:t>91</a:t>
            </a:fld>
            <a:endParaRPr lang="en-US" dirty="0">
              <a:solidFill>
                <a:schemeClr val="tx1"/>
              </a:solidFill>
            </a:endParaRPr>
          </a:p>
        </p:txBody>
      </p:sp>
      <p:pic>
        <p:nvPicPr>
          <p:cNvPr id="3" name="Picture 3" descr="C:\Users\Rae\Desktop\Horn with bkgd.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4790" y="1513551"/>
            <a:ext cx="6866890" cy="3825838"/>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9" name="Right Arrow 8"/>
          <p:cNvSpPr/>
          <p:nvPr/>
        </p:nvSpPr>
        <p:spPr>
          <a:xfrm>
            <a:off x="1640115" y="55672"/>
            <a:ext cx="4484913" cy="1457879"/>
          </a:xfrm>
          <a:prstGeom prst="rightArrow">
            <a:avLst>
              <a:gd name="adj1" fmla="val 71455"/>
              <a:gd name="adj2" fmla="val 50000"/>
            </a:avLst>
          </a:prstGeom>
          <a:gradFill flip="none" rotWithShape="1">
            <a:gsLst>
              <a:gs pos="0">
                <a:schemeClr val="accent2">
                  <a:lumMod val="40000"/>
                  <a:lumOff val="60000"/>
                  <a:alpha val="4000"/>
                </a:schemeClr>
              </a:gs>
              <a:gs pos="33000">
                <a:schemeClr val="accent4">
                  <a:lumMod val="47000"/>
                  <a:lumOff val="53000"/>
                  <a:alpha val="46000"/>
                </a:schemeClr>
              </a:gs>
              <a:gs pos="74000">
                <a:schemeClr val="accent1">
                  <a:lumMod val="45000"/>
                  <a:lumOff val="55000"/>
                  <a:alpha val="53000"/>
                </a:schemeClr>
              </a:gs>
              <a:gs pos="100000">
                <a:srgbClr val="FF0000">
                  <a:alpha val="19000"/>
                </a:srgbClr>
              </a:gs>
            </a:gsLst>
            <a:lin ang="0" scaled="1"/>
            <a:tileRect/>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dirty="0">
                <a:ln w="11430"/>
                <a:solidFill>
                  <a:srgbClr val="7F4141"/>
                </a:solidFill>
                <a:effectLst>
                  <a:outerShdw blurRad="50800" dist="39000" dir="5460000" algn="tl">
                    <a:srgbClr val="000000">
                      <a:alpha val="38000"/>
                    </a:srgbClr>
                  </a:outerShdw>
                </a:effectLst>
                <a:latin typeface="Matura MT Script Capitals" pitchFamily="66" charset="0"/>
              </a:rPr>
              <a:t> </a:t>
            </a:r>
            <a:r>
              <a:rPr lang="en-US" sz="4400" b="1" dirty="0">
                <a:ln w="11430"/>
                <a:solidFill>
                  <a:srgbClr val="00B0F0"/>
                </a:solidFill>
                <a:effectLst>
                  <a:outerShdw blurRad="50800" dist="39000" dir="5460000" algn="tl">
                    <a:srgbClr val="000000">
                      <a:alpha val="38000"/>
                    </a:srgbClr>
                  </a:outerShdw>
                </a:effectLst>
                <a:latin typeface="Matura MT Script Capitals" pitchFamily="66" charset="0"/>
              </a:rPr>
              <a:t>Question </a:t>
            </a:r>
            <a:r>
              <a:rPr lang="en-US" sz="4400" b="1" dirty="0">
                <a:ln w="11430"/>
                <a:solidFill>
                  <a:srgbClr val="C00000"/>
                </a:solidFill>
                <a:effectLst>
                  <a:outerShdw blurRad="50800" dist="39000" dir="5460000" algn="tl">
                    <a:srgbClr val="000000">
                      <a:alpha val="38000"/>
                    </a:srgbClr>
                  </a:outerShdw>
                </a:effectLst>
                <a:latin typeface="Matura MT Script Capitals" pitchFamily="66" charset="0"/>
              </a:rPr>
              <a:t>#10</a:t>
            </a:r>
          </a:p>
        </p:txBody>
      </p:sp>
      <p:pic>
        <p:nvPicPr>
          <p:cNvPr id="7" name="Picture 6">
            <a:extLst>
              <a:ext uri="{FF2B5EF4-FFF2-40B4-BE49-F238E27FC236}">
                <a16:creationId xmlns:a16="http://schemas.microsoft.com/office/drawing/2014/main" id="{BAD15CF1-7402-4CF4-B7AD-65E8B31BBFA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33830" y="120970"/>
            <a:ext cx="1524000" cy="1524000"/>
          </a:xfrm>
          <a:prstGeom prst="ellipse">
            <a:avLst/>
          </a:prstGeom>
          <a:ln>
            <a:noFill/>
          </a:ln>
          <a:effectLst>
            <a:softEdge rad="112500"/>
          </a:effectLst>
        </p:spPr>
      </p:pic>
      <p:sp>
        <p:nvSpPr>
          <p:cNvPr id="8" name="TextBox 7">
            <a:extLst>
              <a:ext uri="{FF2B5EF4-FFF2-40B4-BE49-F238E27FC236}">
                <a16:creationId xmlns:a16="http://schemas.microsoft.com/office/drawing/2014/main" id="{3523D019-142D-4042-9BA0-DA81FCF8D2A9}"/>
              </a:ext>
            </a:extLst>
          </p:cNvPr>
          <p:cNvSpPr txBox="1"/>
          <p:nvPr/>
        </p:nvSpPr>
        <p:spPr>
          <a:xfrm>
            <a:off x="5094514" y="1833655"/>
            <a:ext cx="6516914" cy="3785652"/>
          </a:xfrm>
          <a:prstGeom prst="rect">
            <a:avLst/>
          </a:prstGeom>
          <a:noFill/>
        </p:spPr>
        <p:txBody>
          <a:bodyPr wrap="square" rtlCol="0">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0070C0"/>
                </a:solidFill>
                <a:effectLst/>
                <a:uLnTx/>
                <a:uFillTx/>
                <a:latin typeface="Comic Sans MS" panose="030F0702030302020204" pitchFamily="66" charset="0"/>
                <a:cs typeface="Arial" panose="020B0604020202020204" pitchFamily="34" charset="0"/>
              </a:rPr>
              <a:t>What was happening at the </a:t>
            </a:r>
            <a:r>
              <a:rPr kumimoji="0" lang="en-US" sz="4800" b="1" i="0" u="none" strike="noStrike" kern="1200" cap="none" spc="0" normalizeH="0" baseline="0" noProof="0" dirty="0">
                <a:ln>
                  <a:noFill/>
                </a:ln>
                <a:solidFill>
                  <a:srgbClr val="7030A0"/>
                </a:solidFill>
                <a:effectLst/>
                <a:uLnTx/>
                <a:uFillTx/>
                <a:latin typeface="Comic Sans MS" panose="030F0702030302020204" pitchFamily="66" charset="0"/>
                <a:cs typeface="Arial" panose="020B0604020202020204" pitchFamily="34" charset="0"/>
              </a:rPr>
              <a:t>bottom</a:t>
            </a:r>
            <a:r>
              <a:rPr kumimoji="0" lang="en-US" sz="4800" b="1" i="0" u="none" strike="noStrike" kern="1200" cap="none" spc="0" normalizeH="0" baseline="0" noProof="0" dirty="0">
                <a:ln>
                  <a:noFill/>
                </a:ln>
                <a:solidFill>
                  <a:srgbClr val="0070C0"/>
                </a:solidFill>
                <a:effectLst/>
                <a:uLnTx/>
                <a:uFillTx/>
                <a:latin typeface="Comic Sans MS" panose="030F0702030302020204" pitchFamily="66" charset="0"/>
                <a:cs typeface="Arial" panose="020B0604020202020204" pitchFamily="34" charset="0"/>
              </a:rPr>
              <a:t> </a:t>
            </a:r>
            <a:br>
              <a:rPr kumimoji="0" lang="en-US" sz="4800" b="1" i="0" u="none" strike="noStrike" kern="1200" cap="none" spc="0" normalizeH="0" baseline="0" noProof="0" dirty="0">
                <a:ln>
                  <a:noFill/>
                </a:ln>
                <a:solidFill>
                  <a:srgbClr val="0070C0"/>
                </a:solidFill>
                <a:effectLst/>
                <a:uLnTx/>
                <a:uFillTx/>
                <a:latin typeface="Comic Sans MS" panose="030F0702030302020204" pitchFamily="66" charset="0"/>
                <a:cs typeface="Arial" panose="020B0604020202020204" pitchFamily="34" charset="0"/>
              </a:rPr>
            </a:br>
            <a:r>
              <a:rPr kumimoji="0" lang="en-US" sz="4800" b="1" i="0" u="none" strike="noStrike" kern="1200" cap="none" spc="0" normalizeH="0" baseline="0" noProof="0" dirty="0">
                <a:ln>
                  <a:noFill/>
                </a:ln>
                <a:solidFill>
                  <a:srgbClr val="0070C0"/>
                </a:solidFill>
                <a:effectLst/>
                <a:uLnTx/>
                <a:uFillTx/>
                <a:latin typeface="Comic Sans MS" panose="030F0702030302020204" pitchFamily="66" charset="0"/>
                <a:cs typeface="Arial" panose="020B0604020202020204" pitchFamily="34" charset="0"/>
              </a:rPr>
              <a:t>of Mt Sinai</a:t>
            </a:r>
            <a:r>
              <a:rPr kumimoji="0" lang="en-US" sz="4800" b="1" i="0" u="none" strike="noStrike" kern="1200" cap="none" spc="0" normalizeH="0" noProof="0" dirty="0">
                <a:ln>
                  <a:noFill/>
                </a:ln>
                <a:solidFill>
                  <a:srgbClr val="0070C0"/>
                </a:solidFill>
                <a:effectLst/>
                <a:uLnTx/>
                <a:uFillTx/>
                <a:latin typeface="Comic Sans MS" panose="030F0702030302020204" pitchFamily="66" charset="0"/>
                <a:cs typeface="Arial" panose="020B0604020202020204" pitchFamily="34" charset="0"/>
              </a:rPr>
              <a:t> </a:t>
            </a:r>
            <a:br>
              <a:rPr kumimoji="0" lang="en-US" sz="4800" b="1" i="0" u="none" strike="noStrike" kern="1200" cap="none" spc="0" normalizeH="0" noProof="0" dirty="0">
                <a:ln>
                  <a:noFill/>
                </a:ln>
                <a:solidFill>
                  <a:srgbClr val="0070C0"/>
                </a:solidFill>
                <a:effectLst/>
                <a:uLnTx/>
                <a:uFillTx/>
                <a:latin typeface="Comic Sans MS" panose="030F0702030302020204" pitchFamily="66" charset="0"/>
                <a:cs typeface="Arial" panose="020B0604020202020204" pitchFamily="34" charset="0"/>
              </a:rPr>
            </a:br>
            <a:r>
              <a:rPr kumimoji="0" lang="en-US" sz="4800" b="1" i="0" u="none" strike="noStrike" kern="1200" cap="none" spc="0" normalizeH="0" noProof="0" dirty="0">
                <a:ln>
                  <a:noFill/>
                </a:ln>
                <a:solidFill>
                  <a:srgbClr val="0070C0"/>
                </a:solidFill>
                <a:effectLst/>
                <a:uLnTx/>
                <a:uFillTx/>
                <a:latin typeface="Comic Sans MS" panose="030F0702030302020204" pitchFamily="66" charset="0"/>
                <a:cs typeface="Arial" panose="020B0604020202020204" pitchFamily="34" charset="0"/>
              </a:rPr>
              <a:t>during those </a:t>
            </a:r>
            <a:br>
              <a:rPr kumimoji="0" lang="en-US" sz="4800" b="1" i="0" u="none" strike="noStrike" kern="1200" cap="none" spc="0" normalizeH="0" noProof="0" dirty="0">
                <a:ln>
                  <a:noFill/>
                </a:ln>
                <a:solidFill>
                  <a:srgbClr val="0070C0"/>
                </a:solidFill>
                <a:effectLst/>
                <a:uLnTx/>
                <a:uFillTx/>
                <a:latin typeface="Comic Sans MS" panose="030F0702030302020204" pitchFamily="66" charset="0"/>
                <a:cs typeface="Arial" panose="020B0604020202020204" pitchFamily="34" charset="0"/>
              </a:rPr>
            </a:br>
            <a:r>
              <a:rPr kumimoji="0" lang="en-US" sz="4800" b="1" i="0" u="none" strike="noStrike" kern="1200" cap="none" spc="0" normalizeH="0" noProof="0" dirty="0">
                <a:ln>
                  <a:noFill/>
                </a:ln>
                <a:solidFill>
                  <a:srgbClr val="0070C0"/>
                </a:solidFill>
                <a:effectLst/>
                <a:uLnTx/>
                <a:uFillTx/>
                <a:latin typeface="Comic Sans MS" panose="030F0702030302020204" pitchFamily="66" charset="0"/>
                <a:cs typeface="Arial" panose="020B0604020202020204" pitchFamily="34" charset="0"/>
              </a:rPr>
              <a:t>40 days</a:t>
            </a:r>
            <a:r>
              <a:rPr kumimoji="0" lang="en-US" sz="4800" b="1" i="0" u="none" strike="noStrike" kern="1200" cap="none" spc="0" normalizeH="0" baseline="0" noProof="0" dirty="0">
                <a:ln>
                  <a:noFill/>
                </a:ln>
                <a:solidFill>
                  <a:srgbClr val="0070C0"/>
                </a:solidFill>
                <a:effectLst/>
                <a:uLnTx/>
                <a:uFillTx/>
                <a:latin typeface="Comic Sans MS" panose="030F0702030302020204" pitchFamily="66" charset="0"/>
                <a:cs typeface="Arial" panose="020B0604020202020204" pitchFamily="34" charset="0"/>
              </a:rPr>
              <a:t>?</a:t>
            </a:r>
            <a:endParaRPr kumimoji="0" lang="en-US" sz="3200" b="1" i="0" u="none" strike="noStrike" kern="1200" cap="none" spc="0" normalizeH="0" baseline="0" noProof="0" dirty="0">
              <a:ln>
                <a:noFill/>
              </a:ln>
              <a:solidFill>
                <a:srgbClr val="0070C0"/>
              </a:solidFill>
              <a:effectLst/>
              <a:uLnTx/>
              <a:uFillTx/>
              <a:latin typeface="Comic Sans MS" panose="030F0702030302020204" pitchFamily="66" charset="0"/>
              <a:cs typeface="Arial" panose="020B0604020202020204" pitchFamily="34" charset="0"/>
            </a:endParaRPr>
          </a:p>
        </p:txBody>
      </p:sp>
    </p:spTree>
    <p:extLst>
      <p:ext uri="{BB962C8B-B14F-4D97-AF65-F5344CB8AC3E}">
        <p14:creationId xmlns:p14="http://schemas.microsoft.com/office/powerpoint/2010/main" val="1964971015"/>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bg>
      <p:bgPr>
        <a:gradFill flip="none" rotWithShape="1">
          <a:gsLst>
            <a:gs pos="81000">
              <a:srgbClr val="FFFF00">
                <a:alpha val="32000"/>
              </a:srgbClr>
            </a:gs>
            <a:gs pos="59000">
              <a:srgbClr val="FDE2E2">
                <a:alpha val="46000"/>
              </a:srgbClr>
            </a:gs>
            <a:gs pos="34000">
              <a:srgbClr val="7030A0">
                <a:alpha val="59000"/>
              </a:srgbClr>
            </a:gs>
          </a:gsLst>
          <a:lin ang="2700000" scaled="1"/>
          <a:tileRect/>
        </a:gradFill>
        <a:effectLst/>
      </p:bgPr>
    </p:bg>
    <p:spTree>
      <p:nvGrpSpPr>
        <p:cNvPr id="1" name=""/>
        <p:cNvGrpSpPr/>
        <p:nvPr/>
      </p:nvGrpSpPr>
      <p:grpSpPr>
        <a:xfrm>
          <a:off x="0" y="0"/>
          <a:ext cx="0" cy="0"/>
          <a:chOff x="0" y="0"/>
          <a:chExt cx="0" cy="0"/>
        </a:xfrm>
      </p:grpSpPr>
      <p:sp>
        <p:nvSpPr>
          <p:cNvPr id="10" name="Freeform: Shape 7">
            <a:extLst>
              <a:ext uri="{FF2B5EF4-FFF2-40B4-BE49-F238E27FC236}">
                <a16:creationId xmlns:a16="http://schemas.microsoft.com/office/drawing/2014/main" id="{357DD0D3-F869-46D0-944C-6EC60E19E3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36816" cy="5254922"/>
          </a:xfrm>
          <a:custGeom>
            <a:avLst/>
            <a:gdLst>
              <a:gd name="connsiteX0" fmla="*/ 0 w 6136816"/>
              <a:gd name="connsiteY0" fmla="*/ 0 h 5254922"/>
              <a:gd name="connsiteX1" fmla="*/ 6136816 w 6136816"/>
              <a:gd name="connsiteY1" fmla="*/ 0 h 5254922"/>
              <a:gd name="connsiteX2" fmla="*/ 6134892 w 6136816"/>
              <a:gd name="connsiteY2" fmla="*/ 111520 h 5254922"/>
              <a:gd name="connsiteX3" fmla="*/ 6066513 w 6136816"/>
              <a:gd name="connsiteY3" fmla="*/ 752995 h 5254922"/>
              <a:gd name="connsiteX4" fmla="*/ 140712 w 6136816"/>
              <a:gd name="connsiteY4" fmla="*/ 5219363 h 5254922"/>
              <a:gd name="connsiteX5" fmla="*/ 0 w 6136816"/>
              <a:gd name="connsiteY5" fmla="*/ 5199534 h 5254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36816" h="5254922">
                <a:moveTo>
                  <a:pt x="0" y="0"/>
                </a:moveTo>
                <a:lnTo>
                  <a:pt x="6136816" y="0"/>
                </a:lnTo>
                <a:lnTo>
                  <a:pt x="6134892" y="111520"/>
                </a:lnTo>
                <a:cubicBezTo>
                  <a:pt x="6124961" y="323936"/>
                  <a:pt x="6102367" y="538040"/>
                  <a:pt x="6066513" y="752995"/>
                </a:cubicBezTo>
                <a:cubicBezTo>
                  <a:pt x="5592281" y="3596146"/>
                  <a:pt x="2972232" y="5545369"/>
                  <a:pt x="140712" y="5219363"/>
                </a:cubicBezTo>
                <a:lnTo>
                  <a:pt x="0" y="5199534"/>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2" name="Picture 1">
            <a:extLst>
              <a:ext uri="{FF2B5EF4-FFF2-40B4-BE49-F238E27FC236}">
                <a16:creationId xmlns:a16="http://schemas.microsoft.com/office/drawing/2014/main" id="{6BA58B37-6138-4CE2-9BEE-84611B69DC25}"/>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7200"/>
                    </a14:imgEffect>
                  </a14:imgLayer>
                </a14:imgProps>
              </a:ext>
              <a:ext uri="{28A0092B-C50C-407E-A947-70E740481C1C}">
                <a14:useLocalDpi xmlns:a14="http://schemas.microsoft.com/office/drawing/2010/main"/>
              </a:ext>
            </a:extLst>
          </a:blip>
          <a:stretch>
            <a:fillRect/>
          </a:stretch>
        </p:blipFill>
        <p:spPr>
          <a:xfrm>
            <a:off x="-1" y="2"/>
            <a:ext cx="5919537" cy="4984915"/>
          </a:xfrm>
          <a:custGeom>
            <a:avLst/>
            <a:gdLst/>
            <a:ahLst/>
            <a:cxnLst/>
            <a:rect l="l" t="t" r="r" b="b"/>
            <a:pathLst>
              <a:path w="5863721" h="4984915">
                <a:moveTo>
                  <a:pt x="0" y="0"/>
                </a:moveTo>
                <a:lnTo>
                  <a:pt x="5863721" y="0"/>
                </a:lnTo>
                <a:lnTo>
                  <a:pt x="5844576" y="326138"/>
                </a:lnTo>
                <a:cubicBezTo>
                  <a:pt x="5833049" y="448313"/>
                  <a:pt x="5817094" y="570952"/>
                  <a:pt x="5796589" y="693884"/>
                </a:cubicBezTo>
                <a:cubicBezTo>
                  <a:pt x="5344573" y="3403845"/>
                  <a:pt x="2847261" y="5261756"/>
                  <a:pt x="148386" y="4951022"/>
                </a:cubicBezTo>
                <a:lnTo>
                  <a:pt x="0" y="4930112"/>
                </a:lnTo>
                <a:close/>
              </a:path>
            </a:pathLst>
          </a:cu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3" name="TextBox 2">
            <a:extLst>
              <a:ext uri="{FF2B5EF4-FFF2-40B4-BE49-F238E27FC236}">
                <a16:creationId xmlns:a16="http://schemas.microsoft.com/office/drawing/2014/main" id="{C9AE4EC6-BF66-4058-A58B-373F86F8FE7C}"/>
              </a:ext>
            </a:extLst>
          </p:cNvPr>
          <p:cNvSpPr txBox="1"/>
          <p:nvPr/>
        </p:nvSpPr>
        <p:spPr>
          <a:xfrm>
            <a:off x="101600" y="5713716"/>
            <a:ext cx="12035016" cy="780079"/>
          </a:xfrm>
          <a:prstGeom prst="rect">
            <a:avLst/>
          </a:prstGeom>
        </p:spPr>
        <p:txBody>
          <a:bodyPr vert="horz" lIns="91440" tIns="45720" rIns="91440" bIns="45720" rtlCol="0" anchor="t">
            <a:normAutofit lnSpcReduction="10000"/>
          </a:bodyPr>
          <a:lstStyle/>
          <a:p>
            <a:pPr indent="-228600">
              <a:lnSpc>
                <a:spcPct val="90000"/>
              </a:lnSpc>
              <a:spcAft>
                <a:spcPts val="600"/>
              </a:spcAft>
              <a:buFont typeface="Arial" panose="020B0604020202020204" pitchFamily="34" charset="0"/>
              <a:buChar char="•"/>
            </a:pPr>
            <a:r>
              <a:rPr lang="en-US" sz="2400" b="1" dirty="0">
                <a:solidFill>
                  <a:srgbClr val="441D61"/>
                </a:solidFill>
                <a:latin typeface="Arial" panose="020B0604020202020204" pitchFamily="34" charset="0"/>
                <a:cs typeface="Arial" panose="020B0604020202020204" pitchFamily="34" charset="0"/>
              </a:rPr>
              <a:t>Exo 23:24  </a:t>
            </a:r>
            <a:r>
              <a:rPr lang="en-US" sz="2400" b="1" dirty="0">
                <a:solidFill>
                  <a:srgbClr val="002060"/>
                </a:solidFill>
                <a:latin typeface="Arial" panose="020B0604020202020204" pitchFamily="34" charset="0"/>
                <a:cs typeface="Arial" panose="020B0604020202020204" pitchFamily="34" charset="0"/>
              </a:rPr>
              <a:t>Thou shalt not </a:t>
            </a:r>
            <a:r>
              <a:rPr lang="en-US" dirty="0">
                <a:solidFill>
                  <a:srgbClr val="FF0000"/>
                </a:solidFill>
                <a:latin typeface="Arial" panose="020B0604020202020204" pitchFamily="34" charset="0"/>
                <a:cs typeface="Arial" panose="020B0604020202020204" pitchFamily="34" charset="0"/>
              </a:rPr>
              <a:t>[5]</a:t>
            </a:r>
            <a:r>
              <a:rPr lang="en-US" b="1" dirty="0">
                <a:solidFill>
                  <a:srgbClr val="002060"/>
                </a:solidFill>
                <a:latin typeface="Arial" panose="020B0604020202020204" pitchFamily="34" charset="0"/>
                <a:cs typeface="Arial" panose="020B0604020202020204" pitchFamily="34" charset="0"/>
              </a:rPr>
              <a:t> </a:t>
            </a:r>
            <a:r>
              <a:rPr lang="en-US" sz="2400" b="1" dirty="0">
                <a:solidFill>
                  <a:srgbClr val="002060"/>
                </a:solidFill>
                <a:latin typeface="Arial" panose="020B0604020202020204" pitchFamily="34" charset="0"/>
                <a:cs typeface="Arial" panose="020B0604020202020204" pitchFamily="34" charset="0"/>
              </a:rPr>
              <a:t>bow down to their gods</a:t>
            </a:r>
            <a:r>
              <a:rPr lang="en-US" sz="2400" dirty="0">
                <a:solidFill>
                  <a:srgbClr val="002060"/>
                </a:solidFill>
                <a:latin typeface="Arial" panose="020B0604020202020204" pitchFamily="34" charset="0"/>
                <a:cs typeface="Arial" panose="020B0604020202020204" pitchFamily="34" charset="0"/>
              </a:rPr>
              <a:t>, </a:t>
            </a:r>
            <a:r>
              <a:rPr lang="en-US" sz="2400" b="1" dirty="0">
                <a:solidFill>
                  <a:srgbClr val="002060"/>
                </a:solidFill>
                <a:latin typeface="Arial" panose="020B0604020202020204" pitchFamily="34" charset="0"/>
                <a:cs typeface="Arial" panose="020B0604020202020204" pitchFamily="34" charset="0"/>
              </a:rPr>
              <a:t>nor serve them</a:t>
            </a:r>
            <a:r>
              <a:rPr lang="en-US" sz="2400" dirty="0">
                <a:solidFill>
                  <a:srgbClr val="002060"/>
                </a:solidFill>
                <a:latin typeface="Arial" panose="020B0604020202020204" pitchFamily="34" charset="0"/>
                <a:cs typeface="Arial" panose="020B0604020202020204" pitchFamily="34" charset="0"/>
              </a:rPr>
              <a:t>, nor do after their works: but thou shalt utterly overthrow them, and quite break down their images.</a:t>
            </a:r>
          </a:p>
          <a:p>
            <a:pPr indent="-228600">
              <a:lnSpc>
                <a:spcPct val="90000"/>
              </a:lnSpc>
              <a:spcAft>
                <a:spcPts val="600"/>
              </a:spcAft>
              <a:buFont typeface="Arial" panose="020B0604020202020204" pitchFamily="34" charset="0"/>
              <a:buChar char="•"/>
            </a:pPr>
            <a:endParaRPr lang="en-US" sz="2800" dirty="0">
              <a:solidFill>
                <a:srgbClr val="002060"/>
              </a:solidFill>
              <a:latin typeface="Arial" panose="020B0604020202020204" pitchFamily="34" charset="0"/>
              <a:cs typeface="Arial" panose="020B0604020202020204" pitchFamily="34" charset="0"/>
            </a:endParaRPr>
          </a:p>
        </p:txBody>
      </p:sp>
      <p:sp>
        <p:nvSpPr>
          <p:cNvPr id="8" name="Slide Number Placeholder 1"/>
          <p:cNvSpPr txBox="1">
            <a:spLocks/>
          </p:cNvSpPr>
          <p:nvPr/>
        </p:nvSpPr>
        <p:spPr>
          <a:xfrm>
            <a:off x="94488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85F3E72-97D8-4E0E-8DB2-A67F030E614A}" type="slidenum">
              <a:rPr lang="en-US" smtClean="0">
                <a:solidFill>
                  <a:schemeClr val="bg1"/>
                </a:solidFill>
              </a:rPr>
              <a:pPr/>
              <a:t>92</a:t>
            </a:fld>
            <a:endParaRPr lang="en-US" dirty="0">
              <a:solidFill>
                <a:schemeClr val="bg1"/>
              </a:solidFill>
            </a:endParaRPr>
          </a:p>
        </p:txBody>
      </p:sp>
      <p:sp>
        <p:nvSpPr>
          <p:cNvPr id="11" name="Rectangle 10"/>
          <p:cNvSpPr/>
          <p:nvPr/>
        </p:nvSpPr>
        <p:spPr>
          <a:xfrm>
            <a:off x="686331" y="118257"/>
            <a:ext cx="3966150" cy="1107996"/>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sz="6600" b="1" dirty="0">
                <a:ln w="1905">
                  <a:solidFill>
                    <a:schemeClr val="accent2"/>
                  </a:solidFill>
                </a:ln>
                <a:solidFill>
                  <a:schemeClr val="accent2">
                    <a:lumMod val="75000"/>
                  </a:schemeClr>
                </a:solidFill>
                <a:effectLst>
                  <a:outerShdw blurRad="60007" dist="310007" dir="7680000" sy="30000" kx="1300200" algn="ctr" rotWithShape="0">
                    <a:prstClr val="black">
                      <a:alpha val="32000"/>
                    </a:prstClr>
                  </a:outerShdw>
                </a:effectLst>
                <a:latin typeface="Bradley Hand ITC" pitchFamily="66" charset="0"/>
              </a:rPr>
              <a:t>Apostasy</a:t>
            </a:r>
            <a:r>
              <a:rPr lang="en-US" sz="6600" b="1" dirty="0">
                <a:ln w="1905"/>
                <a:solidFill>
                  <a:schemeClr val="accent2">
                    <a:lumMod val="75000"/>
                  </a:schemeClr>
                </a:solidFill>
                <a:effectLst>
                  <a:outerShdw blurRad="60007" dist="310007" dir="7680000" sy="30000" kx="1300200" algn="ctr" rotWithShape="0">
                    <a:prstClr val="black">
                      <a:alpha val="32000"/>
                    </a:prstClr>
                  </a:outerShdw>
                </a:effectLst>
                <a:latin typeface="Bradley Hand ITC" pitchFamily="66" charset="0"/>
              </a:rPr>
              <a:t>! </a:t>
            </a:r>
            <a:endParaRPr lang="en-US" sz="6600" b="1" cap="none" spc="0" dirty="0">
              <a:ln w="1905"/>
              <a:solidFill>
                <a:schemeClr val="accent2">
                  <a:lumMod val="75000"/>
                </a:schemeClr>
              </a:solidFill>
              <a:effectLst>
                <a:outerShdw blurRad="60007" dist="310007" dir="7680000" sy="30000" kx="1300200" algn="ctr" rotWithShape="0">
                  <a:prstClr val="black">
                    <a:alpha val="32000"/>
                  </a:prstClr>
                </a:outerShdw>
              </a:effectLst>
              <a:latin typeface="Bradley Hand ITC" pitchFamily="66" charset="0"/>
            </a:endParaRPr>
          </a:p>
        </p:txBody>
      </p:sp>
      <p:sp>
        <p:nvSpPr>
          <p:cNvPr id="12" name="TextBox 11">
            <a:extLst>
              <a:ext uri="{FF2B5EF4-FFF2-40B4-BE49-F238E27FC236}">
                <a16:creationId xmlns:a16="http://schemas.microsoft.com/office/drawing/2014/main" id="{C9AE4EC6-BF66-4058-A58B-373F86F8FE7C}"/>
              </a:ext>
            </a:extLst>
          </p:cNvPr>
          <p:cNvSpPr txBox="1"/>
          <p:nvPr/>
        </p:nvSpPr>
        <p:spPr>
          <a:xfrm>
            <a:off x="4458432" y="1738358"/>
            <a:ext cx="7300816" cy="3075218"/>
          </a:xfrm>
          <a:prstGeom prst="rect">
            <a:avLst/>
          </a:prstGeom>
        </p:spPr>
        <p:txBody>
          <a:bodyPr vert="horz" lIns="91440" tIns="45720" rIns="91440" bIns="45720" rtlCol="0" anchor="t">
            <a:normAutofit/>
          </a:bodyPr>
          <a:lstStyle/>
          <a:p>
            <a:pPr>
              <a:lnSpc>
                <a:spcPct val="90000"/>
              </a:lnSpc>
              <a:spcAft>
                <a:spcPts val="600"/>
              </a:spcAft>
            </a:pPr>
            <a:r>
              <a:rPr lang="en-US" sz="2400" b="1" dirty="0">
                <a:solidFill>
                  <a:srgbClr val="7030A0"/>
                </a:solidFill>
                <a:latin typeface="Arial" panose="020B0604020202020204" pitchFamily="34" charset="0"/>
                <a:cs typeface="Arial" panose="020B0604020202020204" pitchFamily="34" charset="0"/>
              </a:rPr>
              <a:t>                 </a:t>
            </a:r>
            <a:r>
              <a:rPr lang="en-US" sz="2400" b="1" dirty="0">
                <a:solidFill>
                  <a:srgbClr val="441D61"/>
                </a:solidFill>
                <a:latin typeface="Arial" panose="020B0604020202020204" pitchFamily="34" charset="0"/>
                <a:cs typeface="Arial" panose="020B0604020202020204" pitchFamily="34" charset="0"/>
              </a:rPr>
              <a:t>Exo 20:3-5  </a:t>
            </a:r>
            <a:r>
              <a:rPr lang="en-US" sz="2400" b="1" dirty="0">
                <a:solidFill>
                  <a:srgbClr val="002060"/>
                </a:solidFill>
                <a:latin typeface="Arial" panose="020B0604020202020204" pitchFamily="34" charset="0"/>
                <a:cs typeface="Arial" panose="020B0604020202020204" pitchFamily="34" charset="0"/>
              </a:rPr>
              <a:t>Thou shalt have </a:t>
            </a:r>
            <a:r>
              <a:rPr lang="en-US" dirty="0">
                <a:solidFill>
                  <a:srgbClr val="FF0000"/>
                </a:solidFill>
                <a:latin typeface="Arial" panose="020B0604020202020204" pitchFamily="34" charset="0"/>
                <a:cs typeface="Arial" panose="020B0604020202020204" pitchFamily="34" charset="0"/>
              </a:rPr>
              <a:t>[1]</a:t>
            </a:r>
            <a:r>
              <a:rPr lang="en-US" dirty="0">
                <a:solidFill>
                  <a:srgbClr val="002060"/>
                </a:solidFill>
                <a:latin typeface="Arial" panose="020B0604020202020204" pitchFamily="34" charset="0"/>
                <a:cs typeface="Arial" panose="020B0604020202020204" pitchFamily="34" charset="0"/>
              </a:rPr>
              <a:t> </a:t>
            </a:r>
            <a:r>
              <a:rPr lang="en-US" sz="2400" b="1" dirty="0">
                <a:solidFill>
                  <a:srgbClr val="002060"/>
                </a:solidFill>
                <a:latin typeface="Arial" panose="020B0604020202020204" pitchFamily="34" charset="0"/>
                <a:cs typeface="Arial" panose="020B0604020202020204" pitchFamily="34" charset="0"/>
              </a:rPr>
              <a:t>no other  </a:t>
            </a:r>
            <a:br>
              <a:rPr lang="en-US" sz="2400" b="1" dirty="0">
                <a:solidFill>
                  <a:srgbClr val="002060"/>
                </a:solidFill>
                <a:latin typeface="Arial" panose="020B0604020202020204" pitchFamily="34" charset="0"/>
                <a:cs typeface="Arial" panose="020B0604020202020204" pitchFamily="34" charset="0"/>
              </a:rPr>
            </a:b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elohim</a:t>
            </a:r>
            <a:r>
              <a:rPr lang="en-US" sz="2400" b="1" dirty="0">
                <a:solidFill>
                  <a:srgbClr val="002060"/>
                </a:solidFill>
                <a:latin typeface="Arial" panose="020B0604020202020204" pitchFamily="34" charset="0"/>
                <a:cs typeface="Arial" panose="020B0604020202020204" pitchFamily="34" charset="0"/>
              </a:rPr>
              <a:t> before me</a:t>
            </a:r>
            <a:r>
              <a:rPr lang="en-US" sz="2400" dirty="0">
                <a:solidFill>
                  <a:srgbClr val="002060"/>
                </a:solidFill>
                <a:latin typeface="Arial" panose="020B0604020202020204" pitchFamily="34" charset="0"/>
                <a:cs typeface="Arial" panose="020B0604020202020204" pitchFamily="34" charset="0"/>
              </a:rPr>
              <a:t>.  </a:t>
            </a:r>
            <a:r>
              <a:rPr lang="en-US" sz="2400" b="1" dirty="0">
                <a:solidFill>
                  <a:srgbClr val="441D61"/>
                </a:solidFill>
                <a:latin typeface="Arial" panose="020B0604020202020204" pitchFamily="34" charset="0"/>
                <a:cs typeface="Arial" panose="020B0604020202020204" pitchFamily="34" charset="0"/>
              </a:rPr>
              <a:t>4</a:t>
            </a:r>
            <a:r>
              <a:rPr lang="en-US" sz="2400" dirty="0">
                <a:solidFill>
                  <a:srgbClr val="002060"/>
                </a:solidFill>
                <a:latin typeface="Arial" panose="020B0604020202020204" pitchFamily="34" charset="0"/>
                <a:cs typeface="Arial" panose="020B0604020202020204" pitchFamily="34" charset="0"/>
              </a:rPr>
              <a:t> </a:t>
            </a:r>
            <a:r>
              <a:rPr lang="en-US" sz="2400" b="1" dirty="0">
                <a:solidFill>
                  <a:srgbClr val="002060"/>
                </a:solidFill>
                <a:latin typeface="Arial" panose="020B0604020202020204" pitchFamily="34" charset="0"/>
                <a:cs typeface="Arial" panose="020B0604020202020204" pitchFamily="34" charset="0"/>
              </a:rPr>
              <a:t>Thou shalt not </a:t>
            </a:r>
            <a:br>
              <a:rPr lang="en-US" sz="2400" b="1" dirty="0">
                <a:solidFill>
                  <a:srgbClr val="002060"/>
                </a:solidFill>
                <a:latin typeface="Arial" panose="020B0604020202020204" pitchFamily="34" charset="0"/>
                <a:cs typeface="Arial" panose="020B0604020202020204" pitchFamily="34" charset="0"/>
              </a:rPr>
            </a:br>
            <a:r>
              <a:rPr lang="en-US" sz="2400" b="1" dirty="0">
                <a:solidFill>
                  <a:srgbClr val="002060"/>
                </a:solidFill>
                <a:latin typeface="Arial" panose="020B0604020202020204" pitchFamily="34" charset="0"/>
                <a:cs typeface="Arial" panose="020B0604020202020204" pitchFamily="34" charset="0"/>
              </a:rPr>
              <a:t>             make unto thee </a:t>
            </a:r>
            <a:r>
              <a:rPr lang="en-US" dirty="0">
                <a:solidFill>
                  <a:srgbClr val="FF0000"/>
                </a:solidFill>
                <a:latin typeface="Arial" panose="020B0604020202020204" pitchFamily="34" charset="0"/>
                <a:cs typeface="Arial" panose="020B0604020202020204" pitchFamily="34" charset="0"/>
              </a:rPr>
              <a:t>[2]</a:t>
            </a:r>
            <a:r>
              <a:rPr lang="en-US" dirty="0">
                <a:solidFill>
                  <a:srgbClr val="002060"/>
                </a:solidFill>
                <a:latin typeface="Arial" panose="020B0604020202020204" pitchFamily="34" charset="0"/>
                <a:cs typeface="Arial" panose="020B0604020202020204" pitchFamily="34" charset="0"/>
              </a:rPr>
              <a:t> </a:t>
            </a:r>
            <a:r>
              <a:rPr lang="en-US" sz="2400" b="1" dirty="0">
                <a:solidFill>
                  <a:srgbClr val="002060"/>
                </a:solidFill>
                <a:latin typeface="Arial" panose="020B0604020202020204" pitchFamily="34" charset="0"/>
                <a:cs typeface="Arial" panose="020B0604020202020204" pitchFamily="34" charset="0"/>
              </a:rPr>
              <a:t>any graven image,  </a:t>
            </a:r>
            <a:br>
              <a:rPr lang="en-US" sz="2400" b="1" dirty="0">
                <a:solidFill>
                  <a:srgbClr val="002060"/>
                </a:solidFill>
                <a:latin typeface="Arial" panose="020B0604020202020204" pitchFamily="34" charset="0"/>
                <a:cs typeface="Arial" panose="020B0604020202020204" pitchFamily="34" charset="0"/>
              </a:rPr>
            </a:br>
            <a:r>
              <a:rPr lang="en-US" sz="2400" b="1" dirty="0">
                <a:solidFill>
                  <a:srgbClr val="002060"/>
                </a:solidFill>
                <a:latin typeface="Arial" panose="020B0604020202020204" pitchFamily="34" charset="0"/>
                <a:cs typeface="Arial" panose="020B0604020202020204" pitchFamily="34" charset="0"/>
              </a:rPr>
              <a:t>           or any likeness of any thing</a:t>
            </a:r>
            <a:r>
              <a:rPr lang="en-US" sz="2400" dirty="0">
                <a:solidFill>
                  <a:srgbClr val="002060"/>
                </a:solidFill>
                <a:latin typeface="Arial" panose="020B0604020202020204" pitchFamily="34" charset="0"/>
                <a:cs typeface="Arial" panose="020B0604020202020204" pitchFamily="34" charset="0"/>
              </a:rPr>
              <a:t> that is in </a:t>
            </a:r>
            <a:br>
              <a:rPr lang="en-US" sz="2400" dirty="0">
                <a:solidFill>
                  <a:srgbClr val="002060"/>
                </a:solidFill>
                <a:latin typeface="Arial" panose="020B0604020202020204" pitchFamily="34" charset="0"/>
                <a:cs typeface="Arial" panose="020B0604020202020204" pitchFamily="34" charset="0"/>
              </a:rPr>
            </a:br>
            <a:r>
              <a:rPr lang="en-US" sz="2400" dirty="0">
                <a:solidFill>
                  <a:srgbClr val="002060"/>
                </a:solidFill>
                <a:latin typeface="Arial" panose="020B0604020202020204" pitchFamily="34" charset="0"/>
                <a:cs typeface="Arial" panose="020B0604020202020204" pitchFamily="34" charset="0"/>
              </a:rPr>
              <a:t>         heaven above, or that is in the earth beneath, </a:t>
            </a:r>
            <a:br>
              <a:rPr lang="en-US" sz="2400" dirty="0">
                <a:solidFill>
                  <a:srgbClr val="002060"/>
                </a:solidFill>
                <a:latin typeface="Arial" panose="020B0604020202020204" pitchFamily="34" charset="0"/>
                <a:cs typeface="Arial" panose="020B0604020202020204" pitchFamily="34" charset="0"/>
              </a:rPr>
            </a:br>
            <a:r>
              <a:rPr lang="en-US" sz="2400" dirty="0">
                <a:solidFill>
                  <a:srgbClr val="002060"/>
                </a:solidFill>
                <a:latin typeface="Arial" panose="020B0604020202020204" pitchFamily="34" charset="0"/>
                <a:cs typeface="Arial" panose="020B0604020202020204" pitchFamily="34" charset="0"/>
              </a:rPr>
              <a:t>      or that is in the water under the earth:  </a:t>
            </a:r>
            <a:br>
              <a:rPr lang="en-US" sz="2400" dirty="0">
                <a:solidFill>
                  <a:srgbClr val="002060"/>
                </a:solidFill>
                <a:latin typeface="Arial" panose="020B0604020202020204" pitchFamily="34" charset="0"/>
                <a:cs typeface="Arial" panose="020B0604020202020204" pitchFamily="34" charset="0"/>
              </a:rPr>
            </a:br>
            <a:r>
              <a:rPr lang="en-US" sz="2400" dirty="0">
                <a:solidFill>
                  <a:srgbClr val="002060"/>
                </a:solidFill>
                <a:latin typeface="Arial" panose="020B0604020202020204" pitchFamily="34" charset="0"/>
                <a:cs typeface="Arial" panose="020B0604020202020204" pitchFamily="34" charset="0"/>
              </a:rPr>
              <a:t>    </a:t>
            </a:r>
            <a:r>
              <a:rPr lang="en-US" sz="2400" b="1" dirty="0">
                <a:solidFill>
                  <a:srgbClr val="441D61"/>
                </a:solidFill>
                <a:latin typeface="Arial" panose="020B0604020202020204" pitchFamily="34" charset="0"/>
                <a:cs typeface="Arial" panose="020B0604020202020204" pitchFamily="34" charset="0"/>
              </a:rPr>
              <a:t>5</a:t>
            </a:r>
            <a:r>
              <a:rPr lang="en-US" sz="2400" dirty="0">
                <a:solidFill>
                  <a:srgbClr val="002060"/>
                </a:solidFill>
                <a:latin typeface="Arial" panose="020B0604020202020204" pitchFamily="34" charset="0"/>
                <a:cs typeface="Arial" panose="020B0604020202020204" pitchFamily="34" charset="0"/>
              </a:rPr>
              <a:t> </a:t>
            </a:r>
            <a:r>
              <a:rPr lang="en-US" sz="2400" b="1" dirty="0">
                <a:solidFill>
                  <a:srgbClr val="002060"/>
                </a:solidFill>
                <a:latin typeface="Arial" panose="020B0604020202020204" pitchFamily="34" charset="0"/>
                <a:cs typeface="Arial" panose="020B0604020202020204" pitchFamily="34" charset="0"/>
              </a:rPr>
              <a:t>Thou shalt not </a:t>
            </a:r>
            <a:r>
              <a:rPr lang="en-US" dirty="0">
                <a:solidFill>
                  <a:srgbClr val="FF0000"/>
                </a:solidFill>
                <a:latin typeface="Arial" panose="020B0604020202020204" pitchFamily="34" charset="0"/>
                <a:cs typeface="Arial" panose="020B0604020202020204" pitchFamily="34" charset="0"/>
              </a:rPr>
              <a:t>[3]</a:t>
            </a:r>
            <a:r>
              <a:rPr lang="en-US" dirty="0">
                <a:solidFill>
                  <a:srgbClr val="002060"/>
                </a:solidFill>
                <a:latin typeface="Arial" panose="020B0604020202020204" pitchFamily="34" charset="0"/>
                <a:cs typeface="Arial" panose="020B0604020202020204" pitchFamily="34" charset="0"/>
              </a:rPr>
              <a:t> </a:t>
            </a:r>
            <a:r>
              <a:rPr lang="en-US" sz="2400" b="1" dirty="0">
                <a:solidFill>
                  <a:srgbClr val="002060"/>
                </a:solidFill>
                <a:latin typeface="Arial" panose="020B0604020202020204" pitchFamily="34" charset="0"/>
                <a:cs typeface="Arial" panose="020B0604020202020204" pitchFamily="34" charset="0"/>
              </a:rPr>
              <a:t>bow down thyself to them</a:t>
            </a:r>
            <a:r>
              <a:rPr lang="en-US" sz="2400" dirty="0">
                <a:solidFill>
                  <a:srgbClr val="002060"/>
                </a:solidFill>
                <a:latin typeface="Arial" panose="020B0604020202020204" pitchFamily="34" charset="0"/>
                <a:cs typeface="Arial" panose="020B0604020202020204" pitchFamily="34" charset="0"/>
              </a:rPr>
              <a:t>, </a:t>
            </a:r>
            <a:br>
              <a:rPr lang="en-US" sz="2400" dirty="0">
                <a:solidFill>
                  <a:srgbClr val="002060"/>
                </a:solidFill>
                <a:latin typeface="Arial" panose="020B0604020202020204" pitchFamily="34" charset="0"/>
                <a:cs typeface="Arial" panose="020B0604020202020204" pitchFamily="34" charset="0"/>
              </a:rPr>
            </a:br>
            <a:r>
              <a:rPr lang="en-US" sz="2400" dirty="0">
                <a:solidFill>
                  <a:srgbClr val="002060"/>
                </a:solidFill>
                <a:latin typeface="Arial" panose="020B0604020202020204" pitchFamily="34" charset="0"/>
                <a:cs typeface="Arial" panose="020B0604020202020204" pitchFamily="34" charset="0"/>
              </a:rPr>
              <a:t>  </a:t>
            </a:r>
            <a:r>
              <a:rPr lang="en-US" sz="2400" b="1" dirty="0">
                <a:solidFill>
                  <a:srgbClr val="002060"/>
                </a:solidFill>
                <a:latin typeface="Arial" panose="020B0604020202020204" pitchFamily="34" charset="0"/>
                <a:cs typeface="Arial" panose="020B0604020202020204" pitchFamily="34" charset="0"/>
              </a:rPr>
              <a:t>nor serve them</a:t>
            </a:r>
            <a:r>
              <a:rPr lang="en-US" sz="2400" dirty="0">
                <a:solidFill>
                  <a:srgbClr val="002060"/>
                </a:solidFill>
                <a:latin typeface="Arial" panose="020B0604020202020204" pitchFamily="34" charset="0"/>
                <a:cs typeface="Arial" panose="020B0604020202020204" pitchFamily="34" charset="0"/>
              </a:rPr>
              <a:t> … </a:t>
            </a:r>
            <a:r>
              <a:rPr lang="en-US" sz="2000" dirty="0">
                <a:solidFill>
                  <a:srgbClr val="002060"/>
                </a:solidFill>
                <a:latin typeface="Arial" panose="020B0604020202020204" pitchFamily="34" charset="0"/>
                <a:cs typeface="Arial" panose="020B0604020202020204" pitchFamily="34" charset="0"/>
              </a:rPr>
              <a:t>visiting the iniquity of the fathers </a:t>
            </a:r>
            <a:br>
              <a:rPr lang="en-US" sz="2000" dirty="0">
                <a:solidFill>
                  <a:srgbClr val="002060"/>
                </a:solidFill>
                <a:latin typeface="Arial" panose="020B0604020202020204" pitchFamily="34" charset="0"/>
                <a:cs typeface="Arial" panose="020B0604020202020204" pitchFamily="34" charset="0"/>
              </a:rPr>
            </a:br>
            <a:r>
              <a:rPr lang="en-US" sz="2000" dirty="0">
                <a:solidFill>
                  <a:srgbClr val="002060"/>
                </a:solidFill>
                <a:latin typeface="Arial" panose="020B0604020202020204" pitchFamily="34" charset="0"/>
                <a:cs typeface="Arial" panose="020B0604020202020204" pitchFamily="34" charset="0"/>
              </a:rPr>
              <a:t>upon the children unto the third and fourth generation … </a:t>
            </a:r>
            <a:endParaRPr lang="en-US" sz="2800" dirty="0">
              <a:solidFill>
                <a:srgbClr val="002060"/>
              </a:solidFill>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C9AE4EC6-BF66-4058-A58B-373F86F8FE7C}"/>
              </a:ext>
            </a:extLst>
          </p:cNvPr>
          <p:cNvSpPr txBox="1"/>
          <p:nvPr/>
        </p:nvSpPr>
        <p:spPr>
          <a:xfrm>
            <a:off x="3783647" y="4871632"/>
            <a:ext cx="7961086" cy="911934"/>
          </a:xfrm>
          <a:prstGeom prst="rect">
            <a:avLst/>
          </a:prstGeom>
        </p:spPr>
        <p:txBody>
          <a:bodyPr vert="horz" lIns="91440" tIns="45720" rIns="91440" bIns="45720" rtlCol="0" anchor="t">
            <a:normAutofit/>
          </a:bodyPr>
          <a:lstStyle/>
          <a:p>
            <a:pPr indent="-228600">
              <a:lnSpc>
                <a:spcPct val="90000"/>
              </a:lnSpc>
              <a:spcAft>
                <a:spcPts val="600"/>
              </a:spcAft>
              <a:buFont typeface="Arial" panose="020B0604020202020204" pitchFamily="34" charset="0"/>
              <a:buChar char="•"/>
            </a:pPr>
            <a:r>
              <a:rPr lang="en-US" sz="2400" b="1" dirty="0">
                <a:solidFill>
                  <a:srgbClr val="441D61"/>
                </a:solidFill>
                <a:latin typeface="Arial" panose="020B0604020202020204" pitchFamily="34" charset="0"/>
                <a:cs typeface="Arial" panose="020B0604020202020204" pitchFamily="34" charset="0"/>
              </a:rPr>
              <a:t>Exo 22:20  </a:t>
            </a:r>
            <a:r>
              <a:rPr lang="en-US" sz="2400" dirty="0">
                <a:solidFill>
                  <a:srgbClr val="002060"/>
                </a:solidFill>
                <a:latin typeface="Arial" panose="020B0604020202020204" pitchFamily="34" charset="0"/>
                <a:cs typeface="Arial" panose="020B0604020202020204" pitchFamily="34" charset="0"/>
              </a:rPr>
              <a:t>He that </a:t>
            </a:r>
            <a:r>
              <a:rPr lang="en-US" dirty="0">
                <a:solidFill>
                  <a:srgbClr val="FF0000"/>
                </a:solidFill>
                <a:latin typeface="Arial" panose="020B0604020202020204" pitchFamily="34" charset="0"/>
                <a:cs typeface="Arial" panose="020B0604020202020204" pitchFamily="34" charset="0"/>
              </a:rPr>
              <a:t>[4]</a:t>
            </a:r>
            <a:r>
              <a:rPr lang="en-US" dirty="0">
                <a:solidFill>
                  <a:srgbClr val="002060"/>
                </a:solidFill>
                <a:latin typeface="Arial" panose="020B0604020202020204" pitchFamily="34" charset="0"/>
                <a:cs typeface="Arial" panose="020B0604020202020204" pitchFamily="34" charset="0"/>
              </a:rPr>
              <a:t> </a:t>
            </a:r>
            <a:r>
              <a:rPr lang="en-US" sz="2400" dirty="0" err="1">
                <a:solidFill>
                  <a:srgbClr val="002060"/>
                </a:solidFill>
                <a:latin typeface="Arial" panose="020B0604020202020204" pitchFamily="34" charset="0"/>
                <a:cs typeface="Arial" panose="020B0604020202020204" pitchFamily="34" charset="0"/>
              </a:rPr>
              <a:t>sacrificeth</a:t>
            </a:r>
            <a:r>
              <a:rPr lang="en-US" sz="2400" dirty="0">
                <a:solidFill>
                  <a:srgbClr val="002060"/>
                </a:solidFill>
                <a:latin typeface="Arial" panose="020B0604020202020204" pitchFamily="34" charset="0"/>
                <a:cs typeface="Arial" panose="020B0604020202020204" pitchFamily="34" charset="0"/>
              </a:rPr>
              <a:t> unto any </a:t>
            </a:r>
            <a:r>
              <a:rPr lang="en-US" sz="2400" dirty="0" err="1">
                <a:solidFill>
                  <a:srgbClr val="002060"/>
                </a:solidFill>
                <a:latin typeface="Arial" panose="020B0604020202020204" pitchFamily="34" charset="0"/>
                <a:cs typeface="Arial" panose="020B0604020202020204" pitchFamily="34" charset="0"/>
              </a:rPr>
              <a:t>elohim</a:t>
            </a:r>
            <a:r>
              <a:rPr lang="en-US" sz="2400" dirty="0">
                <a:solidFill>
                  <a:srgbClr val="002060"/>
                </a:solidFill>
                <a:latin typeface="Arial" panose="020B0604020202020204" pitchFamily="34" charset="0"/>
                <a:cs typeface="Arial" panose="020B0604020202020204" pitchFamily="34" charset="0"/>
              </a:rPr>
              <a:t>, save unto </a:t>
            </a:r>
            <a:r>
              <a:rPr lang="en-US" sz="2400" b="1" dirty="0">
                <a:solidFill>
                  <a:srgbClr val="0070C0"/>
                </a:solidFill>
                <a:latin typeface="Arial" panose="020B0604020202020204" pitchFamily="34" charset="0"/>
                <a:cs typeface="Arial" panose="020B0604020202020204" pitchFamily="34" charset="0"/>
              </a:rPr>
              <a:t>Yahuah</a:t>
            </a:r>
            <a:r>
              <a:rPr lang="en-US" sz="2400" dirty="0">
                <a:solidFill>
                  <a:srgbClr val="002060"/>
                </a:solidFill>
                <a:latin typeface="Arial" panose="020B0604020202020204" pitchFamily="34" charset="0"/>
                <a:cs typeface="Arial" panose="020B0604020202020204" pitchFamily="34" charset="0"/>
              </a:rPr>
              <a:t> only, </a:t>
            </a:r>
            <a:r>
              <a:rPr lang="en-US" sz="2400" b="1" dirty="0">
                <a:solidFill>
                  <a:srgbClr val="002060"/>
                </a:solidFill>
                <a:latin typeface="Arial" panose="020B0604020202020204" pitchFamily="34" charset="0"/>
                <a:cs typeface="Arial" panose="020B0604020202020204" pitchFamily="34" charset="0"/>
              </a:rPr>
              <a:t>he shall be utterly destroyed</a:t>
            </a:r>
            <a:r>
              <a:rPr lang="en-US" sz="2400" dirty="0">
                <a:solidFill>
                  <a:srgbClr val="002060"/>
                </a:solidFill>
                <a:latin typeface="Arial" panose="020B0604020202020204" pitchFamily="34" charset="0"/>
                <a:cs typeface="Arial" panose="020B0604020202020204" pitchFamily="34" charset="0"/>
              </a:rPr>
              <a:t>.</a:t>
            </a:r>
          </a:p>
        </p:txBody>
      </p:sp>
      <p:sp>
        <p:nvSpPr>
          <p:cNvPr id="14" name="Rectangle 13"/>
          <p:cNvSpPr/>
          <p:nvPr/>
        </p:nvSpPr>
        <p:spPr>
          <a:xfrm>
            <a:off x="5919536" y="2"/>
            <a:ext cx="6371028" cy="175432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a:ln w="11430"/>
                <a:solidFill>
                  <a:srgbClr val="441D61"/>
                </a:solidFill>
                <a:effectLst>
                  <a:outerShdw blurRad="50800" dist="39000" dir="5460000" algn="tl">
                    <a:srgbClr val="000000">
                      <a:alpha val="38000"/>
                    </a:srgbClr>
                  </a:outerShdw>
                </a:effectLst>
                <a:latin typeface="Arial Rounded MT Bold" pitchFamily="34" charset="0"/>
              </a:rPr>
              <a:t>One Covenant Command given </a:t>
            </a:r>
            <a:r>
              <a:rPr lang="en-US" sz="3600" b="1" dirty="0">
                <a:ln w="11430">
                  <a:solidFill>
                    <a:srgbClr val="002060"/>
                  </a:solidFill>
                </a:ln>
                <a:solidFill>
                  <a:srgbClr val="FF0000"/>
                </a:solidFill>
                <a:effectLst>
                  <a:outerShdw blurRad="50800" dist="39000" dir="5460000" algn="tl">
                    <a:srgbClr val="000000">
                      <a:alpha val="38000"/>
                    </a:srgbClr>
                  </a:outerShdw>
                </a:effectLst>
                <a:latin typeface="Arial Rounded MT Bold" pitchFamily="34" charset="0"/>
              </a:rPr>
              <a:t>EIGHT</a:t>
            </a:r>
            <a:r>
              <a:rPr lang="en-US" sz="3600" b="1" dirty="0">
                <a:ln w="11430"/>
                <a:solidFill>
                  <a:srgbClr val="441D61"/>
                </a:solidFill>
                <a:effectLst>
                  <a:outerShdw blurRad="50800" dist="39000" dir="5460000" algn="tl">
                    <a:srgbClr val="000000">
                      <a:alpha val="38000"/>
                    </a:srgbClr>
                  </a:outerShdw>
                </a:effectLst>
                <a:latin typeface="Arial Rounded MT Bold" pitchFamily="34" charset="0"/>
              </a:rPr>
              <a:t> times</a:t>
            </a:r>
            <a:br>
              <a:rPr lang="en-US" sz="3600" b="1" dirty="0">
                <a:ln w="11430"/>
                <a:solidFill>
                  <a:srgbClr val="441D61"/>
                </a:solidFill>
                <a:effectLst>
                  <a:outerShdw blurRad="50800" dist="39000" dir="5460000" algn="tl">
                    <a:srgbClr val="000000">
                      <a:alpha val="38000"/>
                    </a:srgbClr>
                  </a:outerShdw>
                </a:effectLst>
                <a:latin typeface="Arial Rounded MT Bold" pitchFamily="34" charset="0"/>
              </a:rPr>
            </a:br>
            <a:r>
              <a:rPr lang="en-US" sz="3600" b="1" dirty="0">
                <a:ln w="11430"/>
                <a:solidFill>
                  <a:srgbClr val="441D61"/>
                </a:solidFill>
                <a:effectLst>
                  <a:outerShdw blurRad="50800" dist="39000" dir="5460000" algn="tl">
                    <a:srgbClr val="000000">
                      <a:alpha val="38000"/>
                    </a:srgbClr>
                  </a:outerShdw>
                </a:effectLst>
                <a:latin typeface="Arial Rounded MT Bold" pitchFamily="34" charset="0"/>
              </a:rPr>
              <a:t>was broken!</a:t>
            </a:r>
          </a:p>
        </p:txBody>
      </p:sp>
      <p:sp>
        <p:nvSpPr>
          <p:cNvPr id="5" name="TextBox 4">
            <a:extLst>
              <a:ext uri="{FF2B5EF4-FFF2-40B4-BE49-F238E27FC236}">
                <a16:creationId xmlns:a16="http://schemas.microsoft.com/office/drawing/2014/main" id="{FBF50150-529C-3272-A108-8CBEE427D852}"/>
              </a:ext>
            </a:extLst>
          </p:cNvPr>
          <p:cNvSpPr txBox="1"/>
          <p:nvPr/>
        </p:nvSpPr>
        <p:spPr>
          <a:xfrm rot="19214574">
            <a:off x="2526840" y="3483570"/>
            <a:ext cx="2727805" cy="523220"/>
          </a:xfrm>
          <a:prstGeom prst="rect">
            <a:avLst/>
          </a:prstGeom>
          <a:noFill/>
        </p:spPr>
        <p:txBody>
          <a:bodyPr wrap="square">
            <a:prstTxWarp prst="textArchDown">
              <a:avLst>
                <a:gd name="adj" fmla="val 183393"/>
              </a:avLst>
            </a:prstTxWarp>
            <a:spAutoFit/>
          </a:bodyPr>
          <a:lstStyle/>
          <a:p>
            <a:r>
              <a:rPr lang="en-US" sz="2800" b="1" dirty="0">
                <a:solidFill>
                  <a:srgbClr val="FF0000"/>
                </a:solidFill>
                <a:latin typeface="Comic Sans MS" panose="030F0702030302020204" pitchFamily="66" charset="0"/>
                <a:cs typeface="Arial" panose="020B0604020202020204" pitchFamily="34" charset="0"/>
              </a:rPr>
              <a:t>  </a:t>
            </a:r>
            <a:r>
              <a:rPr lang="en-US" sz="2800" b="1" u="sng" dirty="0">
                <a:ln>
                  <a:solidFill>
                    <a:srgbClr val="002060"/>
                  </a:solidFill>
                </a:ln>
                <a:solidFill>
                  <a:srgbClr val="FF0000"/>
                </a:solidFill>
                <a:latin typeface="Comic Sans MS" panose="030F0702030302020204" pitchFamily="66" charset="0"/>
                <a:cs typeface="Arial" panose="020B0604020202020204" pitchFamily="34" charset="0"/>
              </a:rPr>
              <a:t>Exo 20:23</a:t>
            </a:r>
            <a:endParaRPr lang="en-US" sz="2800" u="sng" dirty="0">
              <a:ln>
                <a:solidFill>
                  <a:srgbClr val="002060"/>
                </a:solidFill>
              </a:ln>
            </a:endParaRPr>
          </a:p>
        </p:txBody>
      </p:sp>
      <p:sp>
        <p:nvSpPr>
          <p:cNvPr id="6" name="TextBox 5">
            <a:extLst>
              <a:ext uri="{FF2B5EF4-FFF2-40B4-BE49-F238E27FC236}">
                <a16:creationId xmlns:a16="http://schemas.microsoft.com/office/drawing/2014/main" id="{49C077A4-47C6-E246-3B23-209582226C21}"/>
              </a:ext>
            </a:extLst>
          </p:cNvPr>
          <p:cNvSpPr txBox="1"/>
          <p:nvPr/>
        </p:nvSpPr>
        <p:spPr>
          <a:xfrm rot="17834574">
            <a:off x="3792660" y="1937846"/>
            <a:ext cx="2727805" cy="523220"/>
          </a:xfrm>
          <a:prstGeom prst="rect">
            <a:avLst/>
          </a:prstGeom>
          <a:noFill/>
        </p:spPr>
        <p:txBody>
          <a:bodyPr wrap="square">
            <a:prstTxWarp prst="textArchDown">
              <a:avLst>
                <a:gd name="adj" fmla="val 183393"/>
              </a:avLst>
            </a:prstTxWarp>
            <a:spAutoFit/>
          </a:bodyPr>
          <a:lstStyle/>
          <a:p>
            <a:r>
              <a:rPr lang="en-US" sz="2800" b="1" dirty="0">
                <a:solidFill>
                  <a:srgbClr val="FF0000"/>
                </a:solidFill>
                <a:latin typeface="Comic Sans MS" panose="030F0702030302020204" pitchFamily="66" charset="0"/>
                <a:cs typeface="Arial" panose="020B0604020202020204" pitchFamily="34" charset="0"/>
              </a:rPr>
              <a:t>  </a:t>
            </a:r>
            <a:r>
              <a:rPr lang="en-US" sz="2800" b="1" u="sng" dirty="0">
                <a:ln>
                  <a:solidFill>
                    <a:srgbClr val="002060"/>
                  </a:solidFill>
                </a:ln>
                <a:solidFill>
                  <a:srgbClr val="FF0000"/>
                </a:solidFill>
                <a:latin typeface="Comic Sans MS" panose="030F0702030302020204" pitchFamily="66" charset="0"/>
                <a:cs typeface="Arial" panose="020B0604020202020204" pitchFamily="34" charset="0"/>
              </a:rPr>
              <a:t>Exo 23:32</a:t>
            </a:r>
            <a:r>
              <a:rPr lang="en-US" sz="2800" b="1" dirty="0">
                <a:ln>
                  <a:solidFill>
                    <a:srgbClr val="002060"/>
                  </a:solidFill>
                </a:ln>
                <a:solidFill>
                  <a:srgbClr val="FF0000"/>
                </a:solidFill>
                <a:latin typeface="Comic Sans MS" panose="030F0702030302020204" pitchFamily="66" charset="0"/>
                <a:cs typeface="Arial" panose="020B0604020202020204" pitchFamily="34" charset="0"/>
              </a:rPr>
              <a:t>,</a:t>
            </a:r>
            <a:r>
              <a:rPr lang="en-US" sz="2800" b="1" u="sng" dirty="0">
                <a:ln>
                  <a:solidFill>
                    <a:srgbClr val="002060"/>
                  </a:solidFill>
                </a:ln>
                <a:solidFill>
                  <a:srgbClr val="FF0000"/>
                </a:solidFill>
                <a:latin typeface="Comic Sans MS" panose="030F0702030302020204" pitchFamily="66" charset="0"/>
                <a:cs typeface="Arial" panose="020B0604020202020204" pitchFamily="34" charset="0"/>
              </a:rPr>
              <a:t>33</a:t>
            </a:r>
            <a:endParaRPr lang="en-US" sz="2800" u="sng" dirty="0">
              <a:ln>
                <a:solidFill>
                  <a:srgbClr val="002060"/>
                </a:solidFill>
              </a:ln>
            </a:endParaRPr>
          </a:p>
        </p:txBody>
      </p:sp>
    </p:spTree>
    <p:extLst>
      <p:ext uri="{BB962C8B-B14F-4D97-AF65-F5344CB8AC3E}">
        <p14:creationId xmlns:p14="http://schemas.microsoft.com/office/powerpoint/2010/main" val="5646387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100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1000"/>
                                        <p:tgtEl>
                                          <p:spTgt spid="13"/>
                                        </p:tgtEl>
                                      </p:cBhvr>
                                    </p:animEffect>
                                    <p:anim calcmode="lin" valueType="num">
                                      <p:cBhvr>
                                        <p:cTn id="22" dur="1000" fill="hold"/>
                                        <p:tgtEl>
                                          <p:spTgt spid="13"/>
                                        </p:tgtEl>
                                        <p:attrNameLst>
                                          <p:attrName>ppt_x</p:attrName>
                                        </p:attrNameLst>
                                      </p:cBhvr>
                                      <p:tavLst>
                                        <p:tav tm="0">
                                          <p:val>
                                            <p:strVal val="#ppt_x"/>
                                          </p:val>
                                        </p:tav>
                                        <p:tav tm="100000">
                                          <p:val>
                                            <p:strVal val="#ppt_x"/>
                                          </p:val>
                                        </p:tav>
                                      </p:tavLst>
                                    </p:anim>
                                    <p:anim calcmode="lin" valueType="num">
                                      <p:cBhvr>
                                        <p:cTn id="23" dur="1000" fill="hold"/>
                                        <p:tgtEl>
                                          <p:spTgt spid="13"/>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1000"/>
                                        <p:tgtEl>
                                          <p:spTgt spid="3"/>
                                        </p:tgtEl>
                                      </p:cBhvr>
                                    </p:animEffect>
                                    <p:anim calcmode="lin" valueType="num">
                                      <p:cBhvr>
                                        <p:cTn id="27" dur="1000" fill="hold"/>
                                        <p:tgtEl>
                                          <p:spTgt spid="3"/>
                                        </p:tgtEl>
                                        <p:attrNameLst>
                                          <p:attrName>ppt_x</p:attrName>
                                        </p:attrNameLst>
                                      </p:cBhvr>
                                      <p:tavLst>
                                        <p:tav tm="0">
                                          <p:val>
                                            <p:strVal val="#ppt_x"/>
                                          </p:val>
                                        </p:tav>
                                        <p:tav tm="100000">
                                          <p:val>
                                            <p:strVal val="#ppt_x"/>
                                          </p:val>
                                        </p:tav>
                                      </p:tavLst>
                                    </p:anim>
                                    <p:anim calcmode="lin" valueType="num">
                                      <p:cBhvr>
                                        <p:cTn id="28"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2" grpId="0"/>
      <p:bldP spid="13" grpId="0"/>
      <p:bldP spid="14" grpId="0"/>
    </p:bldLst>
  </p:timing>
</p:sld>
</file>

<file path=ppt/slides/slide9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FF00">
                <a:alpha val="32000"/>
              </a:srgbClr>
            </a:gs>
            <a:gs pos="32000">
              <a:srgbClr val="FDE2E2">
                <a:alpha val="46000"/>
              </a:srgbClr>
            </a:gs>
            <a:gs pos="88000">
              <a:srgbClr val="7030A0">
                <a:alpha val="59000"/>
              </a:srgbClr>
            </a:gs>
          </a:gsLst>
          <a:lin ang="13500000" scaled="1"/>
          <a:tileRect/>
        </a:gradFill>
        <a:effectLst/>
      </p:bgPr>
    </p:bg>
    <p:spTree>
      <p:nvGrpSpPr>
        <p:cNvPr id="1" name=""/>
        <p:cNvGrpSpPr/>
        <p:nvPr/>
      </p:nvGrpSpPr>
      <p:grpSpPr>
        <a:xfrm>
          <a:off x="0" y="0"/>
          <a:ext cx="0" cy="0"/>
          <a:chOff x="0" y="0"/>
          <a:chExt cx="0" cy="0"/>
        </a:xfrm>
      </p:grpSpPr>
      <p:sp>
        <p:nvSpPr>
          <p:cNvPr id="10" name="Freeform: Shape 7">
            <a:extLst>
              <a:ext uri="{FF2B5EF4-FFF2-40B4-BE49-F238E27FC236}">
                <a16:creationId xmlns:a16="http://schemas.microsoft.com/office/drawing/2014/main" id="{357DD0D3-F869-46D0-944C-6EC60E19E3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36816" cy="5254922"/>
          </a:xfrm>
          <a:custGeom>
            <a:avLst/>
            <a:gdLst>
              <a:gd name="connsiteX0" fmla="*/ 0 w 6136816"/>
              <a:gd name="connsiteY0" fmla="*/ 0 h 5254922"/>
              <a:gd name="connsiteX1" fmla="*/ 6136816 w 6136816"/>
              <a:gd name="connsiteY1" fmla="*/ 0 h 5254922"/>
              <a:gd name="connsiteX2" fmla="*/ 6134892 w 6136816"/>
              <a:gd name="connsiteY2" fmla="*/ 111520 h 5254922"/>
              <a:gd name="connsiteX3" fmla="*/ 6066513 w 6136816"/>
              <a:gd name="connsiteY3" fmla="*/ 752995 h 5254922"/>
              <a:gd name="connsiteX4" fmla="*/ 140712 w 6136816"/>
              <a:gd name="connsiteY4" fmla="*/ 5219363 h 5254922"/>
              <a:gd name="connsiteX5" fmla="*/ 0 w 6136816"/>
              <a:gd name="connsiteY5" fmla="*/ 5199534 h 5254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36816" h="5254922">
                <a:moveTo>
                  <a:pt x="0" y="0"/>
                </a:moveTo>
                <a:lnTo>
                  <a:pt x="6136816" y="0"/>
                </a:lnTo>
                <a:lnTo>
                  <a:pt x="6134892" y="111520"/>
                </a:lnTo>
                <a:cubicBezTo>
                  <a:pt x="6124961" y="323936"/>
                  <a:pt x="6102367" y="538040"/>
                  <a:pt x="6066513" y="752995"/>
                </a:cubicBezTo>
                <a:cubicBezTo>
                  <a:pt x="5592281" y="3596146"/>
                  <a:pt x="2972232" y="5545369"/>
                  <a:pt x="140712" y="5219363"/>
                </a:cubicBezTo>
                <a:lnTo>
                  <a:pt x="0" y="5199534"/>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2" name="Picture 1">
            <a:extLst>
              <a:ext uri="{FF2B5EF4-FFF2-40B4-BE49-F238E27FC236}">
                <a16:creationId xmlns:a16="http://schemas.microsoft.com/office/drawing/2014/main" id="{6BA58B37-6138-4CE2-9BEE-84611B69DC25}"/>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b="-336"/>
          <a:stretch/>
        </p:blipFill>
        <p:spPr>
          <a:xfrm>
            <a:off x="336671" y="0"/>
            <a:ext cx="4644541" cy="5254922"/>
          </a:xfrm>
          <a:custGeom>
            <a:avLst/>
            <a:gdLst/>
            <a:ahLst/>
            <a:cxnLst/>
            <a:rect l="l" t="t" r="r" b="b"/>
            <a:pathLst>
              <a:path w="5863721" h="4984915">
                <a:moveTo>
                  <a:pt x="0" y="0"/>
                </a:moveTo>
                <a:lnTo>
                  <a:pt x="5863721" y="0"/>
                </a:lnTo>
                <a:lnTo>
                  <a:pt x="5844576" y="326138"/>
                </a:lnTo>
                <a:cubicBezTo>
                  <a:pt x="5833049" y="448313"/>
                  <a:pt x="5817094" y="570952"/>
                  <a:pt x="5796589" y="693884"/>
                </a:cubicBezTo>
                <a:cubicBezTo>
                  <a:pt x="5344573" y="3403845"/>
                  <a:pt x="2847261" y="5261756"/>
                  <a:pt x="148386" y="4951022"/>
                </a:cubicBezTo>
                <a:lnTo>
                  <a:pt x="0" y="4930112"/>
                </a:lnTo>
                <a:close/>
              </a:path>
            </a:pathLst>
          </a:cu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8" name="Slide Number Placeholder 1"/>
          <p:cNvSpPr txBox="1">
            <a:spLocks/>
          </p:cNvSpPr>
          <p:nvPr/>
        </p:nvSpPr>
        <p:spPr>
          <a:xfrm>
            <a:off x="9390744" y="6460843"/>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85F3E72-97D8-4E0E-8DB2-A67F030E614A}" type="slidenum">
              <a:rPr lang="en-US" smtClean="0">
                <a:solidFill>
                  <a:schemeClr val="bg1"/>
                </a:solidFill>
              </a:rPr>
              <a:pPr/>
              <a:t>93</a:t>
            </a:fld>
            <a:endParaRPr lang="en-US" dirty="0">
              <a:solidFill>
                <a:schemeClr val="bg1"/>
              </a:solidFill>
            </a:endParaRPr>
          </a:p>
        </p:txBody>
      </p:sp>
      <p:pic>
        <p:nvPicPr>
          <p:cNvPr id="11" name="Picture 10">
            <a:extLst>
              <a:ext uri="{FF2B5EF4-FFF2-40B4-BE49-F238E27FC236}">
                <a16:creationId xmlns:a16="http://schemas.microsoft.com/office/drawing/2014/main" id="{BAD15CF1-7402-4CF4-B7AD-65E8B31BBFA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66075" y="4251262"/>
            <a:ext cx="2007319" cy="2007319"/>
          </a:xfrm>
          <a:prstGeom prst="ellipse">
            <a:avLst/>
          </a:prstGeom>
          <a:ln>
            <a:noFill/>
          </a:ln>
          <a:effectLst>
            <a:softEdge rad="112500"/>
          </a:effectLst>
        </p:spPr>
      </p:pic>
      <p:sp>
        <p:nvSpPr>
          <p:cNvPr id="12" name="TextBox 11">
            <a:extLst>
              <a:ext uri="{FF2B5EF4-FFF2-40B4-BE49-F238E27FC236}">
                <a16:creationId xmlns:a16="http://schemas.microsoft.com/office/drawing/2014/main" id="{3523D019-142D-4042-9BA0-DA81FCF8D2A9}"/>
              </a:ext>
            </a:extLst>
          </p:cNvPr>
          <p:cNvSpPr txBox="1"/>
          <p:nvPr/>
        </p:nvSpPr>
        <p:spPr>
          <a:xfrm>
            <a:off x="2096590" y="4423817"/>
            <a:ext cx="7859176" cy="2246769"/>
          </a:xfrm>
          <a:prstGeom prst="rect">
            <a:avLst/>
          </a:prstGeom>
          <a:noFill/>
        </p:spPr>
        <p:txBody>
          <a:bodyPr wrap="square" rtlCol="0">
            <a:spAutoFit/>
            <a:scene3d>
              <a:camera prst="orthographicFront"/>
              <a:lightRig rig="threePt" dir="t"/>
            </a:scene3d>
            <a:sp3d extrusionH="57150">
              <a:bevelT w="38100" h="38100"/>
            </a:sp3d>
          </a:bodyPr>
          <a:lstStyle/>
          <a:p>
            <a:pPr lvl="0" algn="ctr">
              <a:tabLst>
                <a:tab pos="3321050" algn="l"/>
              </a:tabLst>
              <a:defRPr/>
            </a:pPr>
            <a:r>
              <a:rPr kumimoji="0" lang="en-US" sz="4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3200" b="1" i="0" u="none" strike="noStrike" kern="1200" cap="none" spc="0" normalizeH="0" baseline="0" noProof="0" dirty="0">
                <a:ln>
                  <a:noFill/>
                </a:ln>
                <a:solidFill>
                  <a:srgbClr val="0070C0"/>
                </a:solidFill>
                <a:effectLst/>
                <a:uLnTx/>
                <a:uFillTx/>
                <a:latin typeface="Comic Sans MS" panose="030F0702030302020204" pitchFamily="66" charset="0"/>
                <a:cs typeface="Arial" panose="020B0604020202020204" pitchFamily="34" charset="0"/>
              </a:rPr>
              <a:t>“For the priesthood being changed, of necessity there is also a change </a:t>
            </a:r>
            <a:br>
              <a:rPr kumimoji="0" lang="en-US" sz="3200" b="1" i="0" u="none" strike="noStrike" kern="1200" cap="none" spc="0" normalizeH="0" baseline="0" noProof="0" dirty="0">
                <a:ln>
                  <a:noFill/>
                </a:ln>
                <a:solidFill>
                  <a:srgbClr val="0070C0"/>
                </a:solidFill>
                <a:effectLst/>
                <a:uLnTx/>
                <a:uFillTx/>
                <a:latin typeface="Comic Sans MS" panose="030F0702030302020204" pitchFamily="66" charset="0"/>
                <a:cs typeface="Arial" panose="020B0604020202020204" pitchFamily="34" charset="0"/>
              </a:rPr>
            </a:br>
            <a:r>
              <a:rPr kumimoji="0" lang="en-US" sz="3200" b="1" i="0" u="none" strike="noStrike" kern="1200" cap="none" spc="0" normalizeH="0" baseline="0" noProof="0" dirty="0">
                <a:ln>
                  <a:noFill/>
                </a:ln>
                <a:solidFill>
                  <a:srgbClr val="0070C0"/>
                </a:solidFill>
                <a:effectLst/>
                <a:uLnTx/>
                <a:uFillTx/>
                <a:latin typeface="Comic Sans MS" panose="030F0702030302020204" pitchFamily="66" charset="0"/>
                <a:cs typeface="Arial" panose="020B0604020202020204" pitchFamily="34" charset="0"/>
              </a:rPr>
              <a:t>of the law.”  </a:t>
            </a:r>
            <a:r>
              <a:rPr lang="en-US" sz="3200" b="1" dirty="0">
                <a:ln>
                  <a:solidFill>
                    <a:srgbClr val="002060"/>
                  </a:solidFill>
                </a:ln>
                <a:solidFill>
                  <a:srgbClr val="FF0000"/>
                </a:solidFill>
                <a:latin typeface="Comic Sans MS" panose="030F0702030302020204" pitchFamily="66" charset="0"/>
                <a:cs typeface="Arial" panose="020B0604020202020204" pitchFamily="34" charset="0"/>
              </a:rPr>
              <a:t>What changed?</a:t>
            </a:r>
          </a:p>
          <a:p>
            <a:pPr marL="0" marR="0" lvl="0" indent="0" algn="ctr" defTabSz="914400" rtl="0" eaLnBrk="1" fontAlgn="auto" latinLnBrk="0" hangingPunct="1">
              <a:lnSpc>
                <a:spcPct val="100000"/>
              </a:lnSpc>
              <a:spcBef>
                <a:spcPts val="0"/>
              </a:spcBef>
              <a:spcAft>
                <a:spcPts val="0"/>
              </a:spcAft>
              <a:buClrTx/>
              <a:buSzTx/>
              <a:buFontTx/>
              <a:buNone/>
              <a:tabLst>
                <a:tab pos="3321050" algn="l"/>
              </a:tabLst>
              <a:defRPr/>
            </a:pPr>
            <a:endParaRPr kumimoji="0" lang="en-US" sz="2800" b="1" i="0" u="none" strike="noStrike" kern="1200" cap="none" spc="0" normalizeH="0" baseline="0" noProof="0" dirty="0">
              <a:ln>
                <a:solidFill>
                  <a:srgbClr val="002060"/>
                </a:solidFill>
              </a:ln>
              <a:solidFill>
                <a:srgbClr val="FF0000"/>
              </a:solidFill>
              <a:effectLst/>
              <a:uLnTx/>
              <a:uFillTx/>
              <a:latin typeface="Comic Sans MS" panose="030F0702030302020204" pitchFamily="66" charset="0"/>
              <a:cs typeface="Arial" panose="020B0604020202020204" pitchFamily="34" charset="0"/>
            </a:endParaRPr>
          </a:p>
        </p:txBody>
      </p:sp>
      <p:sp>
        <p:nvSpPr>
          <p:cNvPr id="13" name="Rounded Rectangle 12"/>
          <p:cNvSpPr/>
          <p:nvPr/>
        </p:nvSpPr>
        <p:spPr>
          <a:xfrm>
            <a:off x="4926793" y="217714"/>
            <a:ext cx="6928536" cy="2062478"/>
          </a:xfrm>
          <a:prstGeom prst="roundRect">
            <a:avLst/>
          </a:prstGeom>
          <a:solidFill>
            <a:srgbClr val="441D61"/>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a:off x="4889537" y="218089"/>
            <a:ext cx="6928535" cy="2062103"/>
          </a:xfrm>
          <a:prstGeom prst="rect">
            <a:avLst/>
          </a:prstGeom>
          <a:noFill/>
        </p:spPr>
        <p:txBody>
          <a:bodyPr wrap="square" lIns="91440" tIns="45720" rIns="91440" bIns="45720">
            <a:spAutoFit/>
          </a:bodyPr>
          <a:lstStyle/>
          <a:p>
            <a:pPr algn="ctr"/>
            <a:r>
              <a:rPr lang="en-US" sz="3200" b="1" cap="none" spc="0" dirty="0" err="1">
                <a:ln w="1905">
                  <a:solidFill>
                    <a:schemeClr val="tx1"/>
                  </a:solidFill>
                </a:ln>
                <a:effectLst>
                  <a:innerShdw blurRad="69850" dist="43180" dir="5400000">
                    <a:srgbClr val="000000">
                      <a:alpha val="65000"/>
                    </a:srgbClr>
                  </a:innerShdw>
                </a:effectLst>
                <a:latin typeface="Bradley Hand ITC" pitchFamily="66" charset="0"/>
              </a:rPr>
              <a:t>Mosheh</a:t>
            </a:r>
            <a:r>
              <a:rPr lang="en-US" sz="3200" b="1" cap="none" spc="0" dirty="0">
                <a:ln w="1905"/>
                <a:effectLst>
                  <a:innerShdw blurRad="69850" dist="43180" dir="5400000">
                    <a:srgbClr val="000000">
                      <a:alpha val="65000"/>
                    </a:srgbClr>
                  </a:innerShdw>
                </a:effectLst>
                <a:latin typeface="Bradley Hand ITC" pitchFamily="66" charset="0"/>
              </a:rPr>
              <a:t> </a:t>
            </a:r>
            <a:r>
              <a:rPr lang="en-US" sz="3200" b="1" cap="none" spc="0" dirty="0">
                <a:ln w="1905">
                  <a:solidFill>
                    <a:schemeClr val="tx1"/>
                  </a:solidFill>
                </a:ln>
                <a:effectLst>
                  <a:innerShdw blurRad="69850" dist="43180" dir="5400000">
                    <a:srgbClr val="000000">
                      <a:alpha val="65000"/>
                    </a:srgbClr>
                  </a:innerShdw>
                </a:effectLst>
                <a:latin typeface="Bradley Hand ITC" pitchFamily="66" charset="0"/>
              </a:rPr>
              <a:t>broke the Stone Tablets because the people had just broken the everlasting covenant &amp; rejected the Melki-</a:t>
            </a:r>
            <a:r>
              <a:rPr lang="en-US" sz="3200" b="1" cap="none" spc="0" dirty="0" err="1">
                <a:ln w="1905">
                  <a:solidFill>
                    <a:schemeClr val="tx1"/>
                  </a:solidFill>
                </a:ln>
                <a:effectLst>
                  <a:innerShdw blurRad="69850" dist="43180" dir="5400000">
                    <a:srgbClr val="000000">
                      <a:alpha val="65000"/>
                    </a:srgbClr>
                  </a:innerShdw>
                </a:effectLst>
                <a:latin typeface="Bradley Hand ITC" pitchFamily="66" charset="0"/>
              </a:rPr>
              <a:t>Tzedeq</a:t>
            </a:r>
            <a:r>
              <a:rPr lang="en-US" sz="3200" b="1" cap="none" spc="0" dirty="0">
                <a:ln w="1905">
                  <a:solidFill>
                    <a:schemeClr val="tx1"/>
                  </a:solidFill>
                </a:ln>
                <a:effectLst>
                  <a:innerShdw blurRad="69850" dist="43180" dir="5400000">
                    <a:srgbClr val="000000">
                      <a:alpha val="65000"/>
                    </a:srgbClr>
                  </a:innerShdw>
                </a:effectLst>
                <a:latin typeface="Bradley Hand ITC" pitchFamily="66" charset="0"/>
              </a:rPr>
              <a:t> </a:t>
            </a:r>
            <a:r>
              <a:rPr lang="en-US" sz="3200" b="1" u="sng" cap="none" spc="0" dirty="0">
                <a:ln w="1905">
                  <a:solidFill>
                    <a:schemeClr val="tx1"/>
                  </a:solidFill>
                </a:ln>
                <a:effectLst>
                  <a:innerShdw blurRad="69850" dist="43180" dir="5400000">
                    <a:srgbClr val="000000">
                      <a:alpha val="65000"/>
                    </a:srgbClr>
                  </a:innerShdw>
                </a:effectLst>
                <a:latin typeface="Bradley Hand ITC" pitchFamily="66" charset="0"/>
              </a:rPr>
              <a:t>Priesthood</a:t>
            </a:r>
            <a:r>
              <a:rPr lang="en-US" sz="3200" b="1" cap="none" spc="0" dirty="0">
                <a:ln w="1905">
                  <a:solidFill>
                    <a:schemeClr val="tx1"/>
                  </a:solidFill>
                </a:ln>
                <a:effectLst>
                  <a:innerShdw blurRad="69850" dist="43180" dir="5400000">
                    <a:srgbClr val="000000">
                      <a:alpha val="65000"/>
                    </a:srgbClr>
                  </a:innerShdw>
                </a:effectLst>
                <a:latin typeface="Bradley Hand ITC" pitchFamily="66" charset="0"/>
              </a:rPr>
              <a:t> of </a:t>
            </a:r>
            <a:r>
              <a:rPr lang="en-US" sz="3200" b="1" cap="none" spc="0" dirty="0">
                <a:ln w="1905">
                  <a:solidFill>
                    <a:srgbClr val="00B0F0"/>
                  </a:solidFill>
                </a:ln>
                <a:solidFill>
                  <a:srgbClr val="00B0F0"/>
                </a:solidFill>
                <a:effectLst>
                  <a:innerShdw blurRad="69850" dist="43180" dir="5400000">
                    <a:srgbClr val="000000">
                      <a:alpha val="65000"/>
                    </a:srgbClr>
                  </a:innerShdw>
                </a:effectLst>
                <a:latin typeface="Bradley Hand ITC" pitchFamily="66" charset="0"/>
              </a:rPr>
              <a:t>Yahuah.</a:t>
            </a:r>
          </a:p>
        </p:txBody>
      </p:sp>
      <p:sp>
        <p:nvSpPr>
          <p:cNvPr id="14" name="Rounded Rectangle 13"/>
          <p:cNvSpPr/>
          <p:nvPr/>
        </p:nvSpPr>
        <p:spPr>
          <a:xfrm>
            <a:off x="4263808" y="2397761"/>
            <a:ext cx="6847428" cy="2062478"/>
          </a:xfrm>
          <a:prstGeom prst="roundRect">
            <a:avLst/>
          </a:prstGeom>
          <a:solidFill>
            <a:srgbClr val="441D61"/>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latin typeface="Bradley Hand ITC" pitchFamily="66" charset="0"/>
            </a:endParaRPr>
          </a:p>
        </p:txBody>
      </p:sp>
      <p:sp>
        <p:nvSpPr>
          <p:cNvPr id="15" name="Rectangle 14"/>
          <p:cNvSpPr/>
          <p:nvPr/>
        </p:nvSpPr>
        <p:spPr>
          <a:xfrm>
            <a:off x="4310339" y="2432967"/>
            <a:ext cx="6928535" cy="2062103"/>
          </a:xfrm>
          <a:prstGeom prst="rect">
            <a:avLst/>
          </a:prstGeom>
          <a:noFill/>
        </p:spPr>
        <p:txBody>
          <a:bodyPr wrap="square" lIns="91440" tIns="45720" rIns="91440" bIns="45720">
            <a:spAutoFit/>
          </a:bodyPr>
          <a:lstStyle/>
          <a:p>
            <a:pPr algn="ctr"/>
            <a:r>
              <a:rPr lang="en-US" sz="3200" b="1" dirty="0">
                <a:ln>
                  <a:solidFill>
                    <a:srgbClr val="FFC000"/>
                  </a:solidFill>
                </a:ln>
                <a:solidFill>
                  <a:schemeClr val="accent4"/>
                </a:solidFill>
                <a:latin typeface="Bradley Hand ITC" pitchFamily="66" charset="0"/>
              </a:rPr>
              <a:t>The people were now placed under a different p</a:t>
            </a:r>
            <a:r>
              <a:rPr lang="en-US" sz="3200" b="1" u="sng" dirty="0">
                <a:ln>
                  <a:solidFill>
                    <a:srgbClr val="FFC000"/>
                  </a:solidFill>
                </a:ln>
                <a:solidFill>
                  <a:schemeClr val="accent4"/>
                </a:solidFill>
                <a:latin typeface="Bradley Hand ITC" pitchFamily="66" charset="0"/>
              </a:rPr>
              <a:t>riesthood</a:t>
            </a:r>
            <a:r>
              <a:rPr lang="en-US" sz="3200" b="1" dirty="0">
                <a:ln>
                  <a:solidFill>
                    <a:srgbClr val="FFC000"/>
                  </a:solidFill>
                </a:ln>
                <a:solidFill>
                  <a:schemeClr val="accent4"/>
                </a:solidFill>
                <a:latin typeface="Bradley Hand ITC" pitchFamily="66" charset="0"/>
              </a:rPr>
              <a:t> with its additional laws </a:t>
            </a:r>
            <a:r>
              <a:rPr lang="en-US" sz="3200" b="1" dirty="0">
                <a:ln>
                  <a:solidFill>
                    <a:schemeClr val="tx1"/>
                  </a:solidFill>
                </a:ln>
                <a:latin typeface="Bradley Hand ITC" pitchFamily="66" charset="0"/>
              </a:rPr>
              <a:t>(Book of the Law) </a:t>
            </a:r>
            <a:r>
              <a:rPr lang="en-US" sz="3200" b="1" dirty="0">
                <a:ln>
                  <a:solidFill>
                    <a:srgbClr val="FFC000"/>
                  </a:solidFill>
                </a:ln>
                <a:solidFill>
                  <a:schemeClr val="accent4"/>
                </a:solidFill>
                <a:latin typeface="Bradley Hand ITC" pitchFamily="66" charset="0"/>
              </a:rPr>
              <a:t>which </a:t>
            </a:r>
            <a:r>
              <a:rPr lang="en-US" sz="3200" b="1" dirty="0">
                <a:ln>
                  <a:solidFill>
                    <a:srgbClr val="00B0F0"/>
                  </a:solidFill>
                </a:ln>
                <a:solidFill>
                  <a:srgbClr val="00B0F0"/>
                </a:solidFill>
                <a:latin typeface="Bradley Hand ITC" pitchFamily="66" charset="0"/>
              </a:rPr>
              <a:t>Yahuah</a:t>
            </a:r>
            <a:r>
              <a:rPr lang="en-US" sz="3200" b="1" dirty="0">
                <a:ln>
                  <a:solidFill>
                    <a:srgbClr val="FFC000"/>
                  </a:solidFill>
                </a:ln>
                <a:solidFill>
                  <a:schemeClr val="accent4"/>
                </a:solidFill>
                <a:latin typeface="Bradley Hand ITC" pitchFamily="66" charset="0"/>
              </a:rPr>
              <a:t> said </a:t>
            </a:r>
            <a:r>
              <a:rPr lang="en-US" sz="3200" b="1" dirty="0" err="1">
                <a:ln>
                  <a:solidFill>
                    <a:srgbClr val="FFC000"/>
                  </a:solidFill>
                </a:ln>
                <a:solidFill>
                  <a:schemeClr val="accent4"/>
                </a:solidFill>
                <a:latin typeface="Bradley Hand ITC" pitchFamily="66" charset="0"/>
              </a:rPr>
              <a:t>Mosheh</a:t>
            </a:r>
            <a:r>
              <a:rPr lang="en-US" sz="3200" b="1" dirty="0">
                <a:ln>
                  <a:solidFill>
                    <a:srgbClr val="FFC000"/>
                  </a:solidFill>
                </a:ln>
                <a:solidFill>
                  <a:schemeClr val="accent4"/>
                </a:solidFill>
                <a:latin typeface="Bradley Hand ITC" pitchFamily="66" charset="0"/>
              </a:rPr>
              <a:t> will teach to the people.</a:t>
            </a:r>
          </a:p>
        </p:txBody>
      </p:sp>
      <p:sp>
        <p:nvSpPr>
          <p:cNvPr id="16" name="Speech Bubble: Rectangle with Corners Rounded 15">
            <a:extLst>
              <a:ext uri="{FF2B5EF4-FFF2-40B4-BE49-F238E27FC236}">
                <a16:creationId xmlns:a16="http://schemas.microsoft.com/office/drawing/2014/main" id="{14BC2211-27B4-4DC0-8E1C-8968B386045A}"/>
              </a:ext>
            </a:extLst>
          </p:cNvPr>
          <p:cNvSpPr/>
          <p:nvPr/>
        </p:nvSpPr>
        <p:spPr>
          <a:xfrm>
            <a:off x="10087869" y="4610564"/>
            <a:ext cx="1607308" cy="1506772"/>
          </a:xfrm>
          <a:prstGeom prst="wedgeRoundRectCallout">
            <a:avLst>
              <a:gd name="adj1" fmla="val -64051"/>
              <a:gd name="adj2" fmla="val -54405"/>
              <a:gd name="adj3" fmla="val 16667"/>
            </a:avLst>
          </a:prstGeom>
          <a:solidFill>
            <a:srgbClr val="FF6699"/>
          </a:solidFill>
          <a:ln w="12700" cap="flat" cmpd="sng" algn="ctr">
            <a:solidFill>
              <a:srgbClr val="FF6699"/>
            </a:solidFill>
            <a:prstDash val="solid"/>
            <a:miter lim="800000"/>
          </a:ln>
          <a:effectLst/>
          <a:scene3d>
            <a:camera prst="orthographicFront"/>
            <a:lightRig rig="sunset" dir="t"/>
          </a:scene3d>
          <a:sp3d contourW="44450">
            <a:bevelT w="209550" h="190500" prst="convex"/>
            <a:contourClr>
              <a:srgbClr val="00FFCC"/>
            </a:contourClr>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CA" sz="4000" b="1" i="0" u="none" strike="noStrike" kern="0" cap="none" spc="0" normalizeH="0" baseline="0" noProof="0" dirty="0">
                <a:ln>
                  <a:noFill/>
                </a:ln>
                <a:solidFill>
                  <a:srgbClr val="0000FF"/>
                </a:solidFill>
                <a:effectLst>
                  <a:glow rad="76200">
                    <a:srgbClr val="00FFCC"/>
                  </a:glow>
                  <a:outerShdw blurRad="50800" dist="50800" dir="5400000" sx="103000" sy="103000" algn="ctr" rotWithShape="0">
                    <a:srgbClr val="FFFF00"/>
                  </a:outerShdw>
                </a:effectLst>
                <a:uLnTx/>
                <a:uFillTx/>
                <a:latin typeface="Calibri"/>
                <a:ea typeface="+mn-ea"/>
                <a:cs typeface="+mn-cs"/>
              </a:rPr>
              <a:t>Heb</a:t>
            </a:r>
            <a:r>
              <a:rPr kumimoji="0" lang="en-CA" sz="4000" b="0" i="0" u="none" strike="noStrike" kern="0" cap="none" spc="0" normalizeH="0" baseline="0" noProof="0" dirty="0">
                <a:ln>
                  <a:noFill/>
                </a:ln>
                <a:solidFill>
                  <a:srgbClr val="0000FF"/>
                </a:solidFill>
                <a:effectLst>
                  <a:glow rad="76200">
                    <a:srgbClr val="00FFCC"/>
                  </a:glow>
                  <a:outerShdw blurRad="50800" dist="50800" dir="5400000" sx="103000" sy="103000" algn="ctr" rotWithShape="0">
                    <a:srgbClr val="FFFF00"/>
                  </a:outerShdw>
                </a:effectLst>
                <a:uLnTx/>
                <a:uFillTx/>
                <a:latin typeface="Calibri"/>
                <a:ea typeface="+mn-ea"/>
                <a:cs typeface="+mn-cs"/>
              </a:rPr>
              <a:t> </a:t>
            </a:r>
            <a:r>
              <a:rPr kumimoji="0" lang="en-CA" sz="4000" b="1" i="0" u="none" strike="noStrike" kern="0" cap="none" spc="0" normalizeH="0" baseline="0" noProof="0" dirty="0">
                <a:ln>
                  <a:noFill/>
                </a:ln>
                <a:solidFill>
                  <a:srgbClr val="0000FF"/>
                </a:solidFill>
                <a:effectLst>
                  <a:glow rad="76200">
                    <a:srgbClr val="00FFCC"/>
                  </a:glow>
                  <a:outerShdw blurRad="50800" dist="50800" dir="5400000" sx="103000" sy="103000" algn="ctr" rotWithShape="0">
                    <a:srgbClr val="FFFF00"/>
                  </a:outerShdw>
                </a:effectLst>
                <a:uLnTx/>
                <a:uFillTx/>
                <a:latin typeface="Calibri"/>
                <a:ea typeface="+mn-ea"/>
                <a:cs typeface="+mn-cs"/>
              </a:rPr>
              <a:t>7:12</a:t>
            </a:r>
          </a:p>
        </p:txBody>
      </p:sp>
      <p:sp>
        <p:nvSpPr>
          <p:cNvPr id="3" name="TextBox 2">
            <a:extLst>
              <a:ext uri="{FF2B5EF4-FFF2-40B4-BE49-F238E27FC236}">
                <a16:creationId xmlns:a16="http://schemas.microsoft.com/office/drawing/2014/main" id="{2B366D33-1A41-B571-027A-84C753DDCE7E}"/>
              </a:ext>
            </a:extLst>
          </p:cNvPr>
          <p:cNvSpPr txBox="1"/>
          <p:nvPr/>
        </p:nvSpPr>
        <p:spPr>
          <a:xfrm>
            <a:off x="183267" y="6169526"/>
            <a:ext cx="11825466" cy="523220"/>
          </a:xfrm>
          <a:prstGeom prst="rect">
            <a:avLst/>
          </a:prstGeom>
          <a:noFill/>
        </p:spPr>
        <p:txBody>
          <a:bodyPr wrap="square" rtlCol="0">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tab pos="3321050" algn="l"/>
              </a:tabLst>
              <a:defRPr/>
            </a:pPr>
            <a:r>
              <a:rPr lang="en-US" sz="2800" b="1" dirty="0">
                <a:ln>
                  <a:solidFill>
                    <a:srgbClr val="002060"/>
                  </a:solidFill>
                </a:ln>
                <a:solidFill>
                  <a:srgbClr val="FF0000"/>
                </a:solidFill>
                <a:latin typeface="Comic Sans MS" panose="030F0702030302020204" pitchFamily="66" charset="0"/>
                <a:cs typeface="Arial" panose="020B0604020202020204" pitchFamily="34" charset="0"/>
              </a:rPr>
              <a:t>There are </a:t>
            </a:r>
            <a:r>
              <a:rPr lang="en-US" sz="2800" b="1" u="sng" dirty="0">
                <a:ln>
                  <a:solidFill>
                    <a:srgbClr val="002060"/>
                  </a:solidFill>
                </a:ln>
                <a:solidFill>
                  <a:srgbClr val="FF0000"/>
                </a:solidFill>
                <a:latin typeface="Comic Sans MS" panose="030F0702030302020204" pitchFamily="66" charset="0"/>
                <a:cs typeface="Arial" panose="020B0604020202020204" pitchFamily="34" charset="0"/>
              </a:rPr>
              <a:t>new laws</a:t>
            </a:r>
            <a:r>
              <a:rPr lang="en-US" sz="2800" b="1" dirty="0">
                <a:ln>
                  <a:solidFill>
                    <a:srgbClr val="002060"/>
                  </a:solidFill>
                </a:ln>
                <a:solidFill>
                  <a:srgbClr val="FF0000"/>
                </a:solidFill>
                <a:latin typeface="Comic Sans MS" panose="030F0702030302020204" pitchFamily="66" charset="0"/>
                <a:cs typeface="Arial" panose="020B0604020202020204" pitchFamily="34" charset="0"/>
              </a:rPr>
              <a:t> for a </a:t>
            </a:r>
            <a:r>
              <a:rPr lang="en-US" sz="2800" b="1" u="sng" dirty="0">
                <a:ln>
                  <a:solidFill>
                    <a:srgbClr val="002060"/>
                  </a:solidFill>
                </a:ln>
                <a:solidFill>
                  <a:srgbClr val="FF0000"/>
                </a:solidFill>
                <a:latin typeface="Comic Sans MS" panose="030F0702030302020204" pitchFamily="66" charset="0"/>
                <a:cs typeface="Arial" panose="020B0604020202020204" pitchFamily="34" charset="0"/>
              </a:rPr>
              <a:t>New</a:t>
            </a:r>
            <a:r>
              <a:rPr lang="en-US" sz="2800" b="1" dirty="0">
                <a:ln>
                  <a:solidFill>
                    <a:srgbClr val="002060"/>
                  </a:solidFill>
                </a:ln>
                <a:solidFill>
                  <a:srgbClr val="FF0000"/>
                </a:solidFill>
                <a:latin typeface="Comic Sans MS" panose="030F0702030302020204" pitchFamily="66" charset="0"/>
                <a:cs typeface="Arial" panose="020B0604020202020204" pitchFamily="34" charset="0"/>
              </a:rPr>
              <a:t> </a:t>
            </a:r>
            <a:r>
              <a:rPr lang="en-US" sz="2800" b="1" u="sng" dirty="0">
                <a:ln>
                  <a:solidFill>
                    <a:srgbClr val="002060"/>
                  </a:solidFill>
                </a:ln>
                <a:solidFill>
                  <a:srgbClr val="FF0000"/>
                </a:solidFill>
                <a:latin typeface="Comic Sans MS" panose="030F0702030302020204" pitchFamily="66" charset="0"/>
                <a:cs typeface="Arial" panose="020B0604020202020204" pitchFamily="34" charset="0"/>
              </a:rPr>
              <a:t>Priesthood</a:t>
            </a:r>
            <a:r>
              <a:rPr lang="en-US" sz="2800" b="1" dirty="0">
                <a:ln>
                  <a:solidFill>
                    <a:srgbClr val="002060"/>
                  </a:solidFill>
                </a:ln>
                <a:solidFill>
                  <a:srgbClr val="FF0000"/>
                </a:solidFill>
                <a:latin typeface="Comic Sans MS" panose="030F0702030302020204" pitchFamily="66" charset="0"/>
                <a:cs typeface="Arial" panose="020B0604020202020204" pitchFamily="34" charset="0"/>
              </a:rPr>
              <a:t> &amp; a few other things!</a:t>
            </a:r>
            <a:endParaRPr kumimoji="0" lang="en-US" sz="2800" b="1" i="0" u="none" strike="noStrike" kern="1200" cap="none" spc="0" normalizeH="0" baseline="0" noProof="0" dirty="0">
              <a:ln>
                <a:solidFill>
                  <a:srgbClr val="002060"/>
                </a:solidFill>
              </a:ln>
              <a:solidFill>
                <a:srgbClr val="FF0000"/>
              </a:solidFill>
              <a:effectLst/>
              <a:uLnTx/>
              <a:uFillTx/>
              <a:latin typeface="Comic Sans MS" panose="030F0702030302020204" pitchFamily="66" charset="0"/>
              <a:cs typeface="Arial" panose="020B0604020202020204" pitchFamily="34" charset="0"/>
            </a:endParaRPr>
          </a:p>
        </p:txBody>
      </p:sp>
      <p:sp>
        <p:nvSpPr>
          <p:cNvPr id="4" name="Sun 3">
            <a:extLst>
              <a:ext uri="{FF2B5EF4-FFF2-40B4-BE49-F238E27FC236}">
                <a16:creationId xmlns:a16="http://schemas.microsoft.com/office/drawing/2014/main" id="{E98C6B4F-E422-B7E1-7C17-9AB1F8DD8607}"/>
              </a:ext>
            </a:extLst>
          </p:cNvPr>
          <p:cNvSpPr/>
          <p:nvPr/>
        </p:nvSpPr>
        <p:spPr>
          <a:xfrm>
            <a:off x="11626727" y="86272"/>
            <a:ext cx="508000" cy="473193"/>
          </a:xfrm>
          <a:prstGeom prst="sun">
            <a:avLst>
              <a:gd name="adj" fmla="val 27118"/>
            </a:avLst>
          </a:prstGeom>
          <a:solidFill>
            <a:schemeClr val="accent4">
              <a:lumMod val="60000"/>
              <a:lumOff val="40000"/>
            </a:schemeClr>
          </a:solidFill>
          <a:ln>
            <a:solidFill>
              <a:schemeClr val="accent2">
                <a:lumMod val="5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8710824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75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50" presetClass="entr" presetSubtype="0" decel="10000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1000" fill="hold"/>
                                        <p:tgtEl>
                                          <p:spTgt spid="16"/>
                                        </p:tgtEl>
                                        <p:attrNameLst>
                                          <p:attrName>ppt_w</p:attrName>
                                        </p:attrNameLst>
                                      </p:cBhvr>
                                      <p:tavLst>
                                        <p:tav tm="0">
                                          <p:val>
                                            <p:strVal val="#ppt_w+.3"/>
                                          </p:val>
                                        </p:tav>
                                        <p:tav tm="100000">
                                          <p:val>
                                            <p:strVal val="#ppt_w"/>
                                          </p:val>
                                        </p:tav>
                                      </p:tavLst>
                                    </p:anim>
                                    <p:anim calcmode="lin" valueType="num">
                                      <p:cBhvr>
                                        <p:cTn id="13" dur="1000" fill="hold"/>
                                        <p:tgtEl>
                                          <p:spTgt spid="16"/>
                                        </p:tgtEl>
                                        <p:attrNameLst>
                                          <p:attrName>ppt_h</p:attrName>
                                        </p:attrNameLst>
                                      </p:cBhvr>
                                      <p:tavLst>
                                        <p:tav tm="0">
                                          <p:val>
                                            <p:strVal val="#ppt_h"/>
                                          </p:val>
                                        </p:tav>
                                        <p:tav tm="100000">
                                          <p:val>
                                            <p:strVal val="#ppt_h"/>
                                          </p:val>
                                        </p:tav>
                                      </p:tavLst>
                                    </p:anim>
                                    <p:animEffect transition="in" filter="fade">
                                      <p:cBhvr>
                                        <p:cTn id="14" dur="1000"/>
                                        <p:tgtEl>
                                          <p:spTgt spid="16"/>
                                        </p:tgtEl>
                                      </p:cBhvr>
                                    </p:animEffect>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12">
                                            <p:txEl>
                                              <p:pRg st="0" end="0"/>
                                            </p:txEl>
                                          </p:spTgt>
                                        </p:tgtEl>
                                        <p:attrNameLst>
                                          <p:attrName>style.visibility</p:attrName>
                                        </p:attrNameLst>
                                      </p:cBhvr>
                                      <p:to>
                                        <p:strVal val="visible"/>
                                      </p:to>
                                    </p:set>
                                    <p:animEffect transition="in" filter="fade">
                                      <p:cBhvr>
                                        <p:cTn id="18" dur="1000"/>
                                        <p:tgtEl>
                                          <p:spTgt spid="12">
                                            <p:txEl>
                                              <p:pRg st="0" end="0"/>
                                            </p:txEl>
                                          </p:spTgt>
                                        </p:tgtEl>
                                      </p:cBhvr>
                                    </p:animEffect>
                                    <p:anim calcmode="lin" valueType="num">
                                      <p:cBhvr>
                                        <p:cTn id="19"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20" dur="100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Effect transition="in" filter="wipe(left)">
                                      <p:cBhvr>
                                        <p:cTn id="25"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FF00">
                <a:alpha val="32000"/>
              </a:srgbClr>
            </a:gs>
            <a:gs pos="32000">
              <a:srgbClr val="FDE2E2">
                <a:alpha val="46000"/>
              </a:srgbClr>
            </a:gs>
            <a:gs pos="88000">
              <a:srgbClr val="7030A0">
                <a:alpha val="59000"/>
              </a:srgbClr>
            </a:gs>
          </a:gsLst>
          <a:lin ang="13500000" scaled="1"/>
          <a:tileRect/>
        </a:gradFill>
        <a:effectLst/>
      </p:bgPr>
    </p:bg>
    <p:spTree>
      <p:nvGrpSpPr>
        <p:cNvPr id="1" name=""/>
        <p:cNvGrpSpPr/>
        <p:nvPr/>
      </p:nvGrpSpPr>
      <p:grpSpPr>
        <a:xfrm>
          <a:off x="0" y="0"/>
          <a:ext cx="0" cy="0"/>
          <a:chOff x="0" y="0"/>
          <a:chExt cx="0" cy="0"/>
        </a:xfrm>
      </p:grpSpPr>
      <p:sp>
        <p:nvSpPr>
          <p:cNvPr id="10" name="Freeform: Shape 7">
            <a:extLst>
              <a:ext uri="{FF2B5EF4-FFF2-40B4-BE49-F238E27FC236}">
                <a16:creationId xmlns:a16="http://schemas.microsoft.com/office/drawing/2014/main" id="{357DD0D3-F869-46D0-944C-6EC60E19E3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36816" cy="5254922"/>
          </a:xfrm>
          <a:custGeom>
            <a:avLst/>
            <a:gdLst>
              <a:gd name="connsiteX0" fmla="*/ 0 w 6136816"/>
              <a:gd name="connsiteY0" fmla="*/ 0 h 5254922"/>
              <a:gd name="connsiteX1" fmla="*/ 6136816 w 6136816"/>
              <a:gd name="connsiteY1" fmla="*/ 0 h 5254922"/>
              <a:gd name="connsiteX2" fmla="*/ 6134892 w 6136816"/>
              <a:gd name="connsiteY2" fmla="*/ 111520 h 5254922"/>
              <a:gd name="connsiteX3" fmla="*/ 6066513 w 6136816"/>
              <a:gd name="connsiteY3" fmla="*/ 752995 h 5254922"/>
              <a:gd name="connsiteX4" fmla="*/ 140712 w 6136816"/>
              <a:gd name="connsiteY4" fmla="*/ 5219363 h 5254922"/>
              <a:gd name="connsiteX5" fmla="*/ 0 w 6136816"/>
              <a:gd name="connsiteY5" fmla="*/ 5199534 h 5254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36816" h="5254922">
                <a:moveTo>
                  <a:pt x="0" y="0"/>
                </a:moveTo>
                <a:lnTo>
                  <a:pt x="6136816" y="0"/>
                </a:lnTo>
                <a:lnTo>
                  <a:pt x="6134892" y="111520"/>
                </a:lnTo>
                <a:cubicBezTo>
                  <a:pt x="6124961" y="323936"/>
                  <a:pt x="6102367" y="538040"/>
                  <a:pt x="6066513" y="752995"/>
                </a:cubicBezTo>
                <a:cubicBezTo>
                  <a:pt x="5592281" y="3596146"/>
                  <a:pt x="2972232" y="5545369"/>
                  <a:pt x="140712" y="5219363"/>
                </a:cubicBezTo>
                <a:lnTo>
                  <a:pt x="0" y="5199534"/>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2" name="Picture 1">
            <a:extLst>
              <a:ext uri="{FF2B5EF4-FFF2-40B4-BE49-F238E27FC236}">
                <a16:creationId xmlns:a16="http://schemas.microsoft.com/office/drawing/2014/main" id="{6BA58B37-6138-4CE2-9BEE-84611B69DC25}"/>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1" y="0"/>
            <a:ext cx="5676901" cy="4683914"/>
          </a:xfrm>
          <a:custGeom>
            <a:avLst/>
            <a:gdLst/>
            <a:ahLst/>
            <a:cxnLst/>
            <a:rect l="l" t="t" r="r" b="b"/>
            <a:pathLst>
              <a:path w="5863721" h="4984915">
                <a:moveTo>
                  <a:pt x="0" y="0"/>
                </a:moveTo>
                <a:lnTo>
                  <a:pt x="5863721" y="0"/>
                </a:lnTo>
                <a:lnTo>
                  <a:pt x="5844576" y="326138"/>
                </a:lnTo>
                <a:cubicBezTo>
                  <a:pt x="5833049" y="448313"/>
                  <a:pt x="5817094" y="570952"/>
                  <a:pt x="5796589" y="693884"/>
                </a:cubicBezTo>
                <a:cubicBezTo>
                  <a:pt x="5344573" y="3403845"/>
                  <a:pt x="2847261" y="5261756"/>
                  <a:pt x="148386" y="4951022"/>
                </a:cubicBezTo>
                <a:lnTo>
                  <a:pt x="0" y="4930112"/>
                </a:lnTo>
                <a:close/>
              </a:path>
            </a:pathLst>
          </a:cu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8" name="Slide Number Placeholder 1"/>
          <p:cNvSpPr txBox="1">
            <a:spLocks/>
          </p:cNvSpPr>
          <p:nvPr/>
        </p:nvSpPr>
        <p:spPr>
          <a:xfrm>
            <a:off x="9361716" y="6518899"/>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85F3E72-97D8-4E0E-8DB2-A67F030E614A}" type="slidenum">
              <a:rPr lang="en-US" smtClean="0">
                <a:solidFill>
                  <a:schemeClr val="bg1"/>
                </a:solidFill>
              </a:rPr>
              <a:pPr/>
              <a:t>94</a:t>
            </a:fld>
            <a:endParaRPr lang="en-US" dirty="0">
              <a:solidFill>
                <a:schemeClr val="bg1"/>
              </a:solidFill>
            </a:endParaRPr>
          </a:p>
        </p:txBody>
      </p:sp>
      <p:pic>
        <p:nvPicPr>
          <p:cNvPr id="11" name="Picture 10">
            <a:extLst>
              <a:ext uri="{FF2B5EF4-FFF2-40B4-BE49-F238E27FC236}">
                <a16:creationId xmlns:a16="http://schemas.microsoft.com/office/drawing/2014/main" id="{BAD15CF1-7402-4CF4-B7AD-65E8B31BBFA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092700" y="56866"/>
            <a:ext cx="1433286" cy="1433286"/>
          </a:xfrm>
          <a:prstGeom prst="ellipse">
            <a:avLst/>
          </a:prstGeom>
          <a:ln>
            <a:noFill/>
          </a:ln>
          <a:effectLst>
            <a:softEdge rad="112500"/>
          </a:effectLst>
        </p:spPr>
      </p:pic>
      <p:sp>
        <p:nvSpPr>
          <p:cNvPr id="13" name="Rounded Rectangle 12"/>
          <p:cNvSpPr/>
          <p:nvPr/>
        </p:nvSpPr>
        <p:spPr>
          <a:xfrm>
            <a:off x="5461000" y="1839026"/>
            <a:ext cx="6488671" cy="3064446"/>
          </a:xfrm>
          <a:prstGeom prst="roundRect">
            <a:avLst>
              <a:gd name="adj" fmla="val 12573"/>
            </a:avLst>
          </a:prstGeom>
          <a:solidFill>
            <a:srgbClr val="441D61"/>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a:off x="5461000" y="1839401"/>
            <a:ext cx="6360885" cy="3046988"/>
          </a:xfrm>
          <a:prstGeom prst="rect">
            <a:avLst/>
          </a:prstGeom>
          <a:noFill/>
        </p:spPr>
        <p:txBody>
          <a:bodyPr wrap="square" lIns="91440" tIns="45720" rIns="91440" bIns="45720">
            <a:spAutoFit/>
          </a:bodyPr>
          <a:lstStyle/>
          <a:p>
            <a:pPr algn="ctr"/>
            <a:r>
              <a:rPr lang="en-US" sz="3200" b="1" cap="none" spc="0" dirty="0">
                <a:ln w="1905">
                  <a:solidFill>
                    <a:schemeClr val="tx1"/>
                  </a:solidFill>
                </a:ln>
                <a:effectLst>
                  <a:innerShdw blurRad="69850" dist="43180" dir="5400000">
                    <a:srgbClr val="000000">
                      <a:alpha val="65000"/>
                    </a:srgbClr>
                  </a:innerShdw>
                </a:effectLst>
                <a:latin typeface="Bradley Hand ITC" pitchFamily="66" charset="0"/>
              </a:rPr>
              <a:t>Nowhere in the everlasting covenant was it ever mentioned that the </a:t>
            </a:r>
            <a:r>
              <a:rPr lang="en-US" sz="3200" b="1" dirty="0">
                <a:ln w="1905">
                  <a:solidFill>
                    <a:srgbClr val="FF0000"/>
                  </a:solidFill>
                </a:ln>
                <a:solidFill>
                  <a:srgbClr val="FF0000"/>
                </a:solidFill>
                <a:effectLst>
                  <a:glow rad="127000">
                    <a:schemeClr val="tx1"/>
                  </a:glow>
                  <a:innerShdw blurRad="69850" dist="43180" dir="5400000">
                    <a:srgbClr val="000000">
                      <a:alpha val="65000"/>
                    </a:srgbClr>
                  </a:innerShdw>
                </a:effectLst>
                <a:latin typeface="Bradley Hand ITC" pitchFamily="66" charset="0"/>
              </a:rPr>
              <a:t>“Death Penalty” </a:t>
            </a:r>
            <a:r>
              <a:rPr lang="en-US" sz="3200" b="1" cap="none" spc="0" dirty="0">
                <a:ln w="1905">
                  <a:solidFill>
                    <a:schemeClr val="tx1"/>
                  </a:solidFill>
                </a:ln>
                <a:effectLst>
                  <a:innerShdw blurRad="69850" dist="43180" dir="5400000">
                    <a:srgbClr val="000000">
                      <a:alpha val="65000"/>
                    </a:srgbClr>
                  </a:innerShdw>
                </a:effectLst>
                <a:latin typeface="Bradley Hand ITC" pitchFamily="66" charset="0"/>
              </a:rPr>
              <a:t>would be executed immediately!  However, the price of the </a:t>
            </a:r>
            <a:r>
              <a:rPr lang="en-US" sz="3200" b="1" dirty="0">
                <a:ln w="1905">
                  <a:solidFill>
                    <a:srgbClr val="FF0000"/>
                  </a:solidFill>
                </a:ln>
                <a:solidFill>
                  <a:srgbClr val="FF0000"/>
                </a:solidFill>
                <a:effectLst>
                  <a:glow rad="127000">
                    <a:schemeClr val="tx1"/>
                  </a:glow>
                  <a:innerShdw blurRad="69850" dist="43180" dir="5400000">
                    <a:srgbClr val="000000">
                      <a:alpha val="65000"/>
                    </a:srgbClr>
                  </a:innerShdw>
                </a:effectLst>
                <a:latin typeface="Bradley Hand ITC" pitchFamily="66" charset="0"/>
              </a:rPr>
              <a:t>“death penalty” </a:t>
            </a:r>
            <a:r>
              <a:rPr lang="en-US" sz="3200" b="1" cap="none" spc="0" dirty="0">
                <a:ln w="1905">
                  <a:solidFill>
                    <a:schemeClr val="tx1"/>
                  </a:solidFill>
                </a:ln>
                <a:effectLst>
                  <a:innerShdw blurRad="69850" dist="43180" dir="5400000">
                    <a:srgbClr val="000000">
                      <a:alpha val="65000"/>
                    </a:srgbClr>
                  </a:innerShdw>
                </a:effectLst>
                <a:latin typeface="Bradley Hand ITC" pitchFamily="66" charset="0"/>
              </a:rPr>
              <a:t>can only be </a:t>
            </a:r>
            <a:br>
              <a:rPr lang="en-US" sz="3200" b="1" cap="none" spc="0" dirty="0">
                <a:ln w="1905">
                  <a:solidFill>
                    <a:schemeClr val="tx1"/>
                  </a:solidFill>
                </a:ln>
                <a:effectLst>
                  <a:innerShdw blurRad="69850" dist="43180" dir="5400000">
                    <a:srgbClr val="000000">
                      <a:alpha val="65000"/>
                    </a:srgbClr>
                  </a:innerShdw>
                </a:effectLst>
                <a:latin typeface="Bradley Hand ITC" pitchFamily="66" charset="0"/>
              </a:rPr>
            </a:br>
            <a:r>
              <a:rPr lang="en-US" sz="3200" b="1" cap="none" spc="0" dirty="0">
                <a:ln w="1905">
                  <a:solidFill>
                    <a:schemeClr val="tx1"/>
                  </a:solidFill>
                </a:ln>
                <a:effectLst>
                  <a:innerShdw blurRad="69850" dist="43180" dir="5400000">
                    <a:srgbClr val="000000">
                      <a:alpha val="65000"/>
                    </a:srgbClr>
                  </a:innerShdw>
                </a:effectLst>
                <a:latin typeface="Bradley Hand ITC" pitchFamily="66" charset="0"/>
              </a:rPr>
              <a:t>paid  with </a:t>
            </a:r>
            <a:r>
              <a:rPr lang="en-US" sz="3200" b="1" cap="none" spc="0" dirty="0">
                <a:ln w="1905">
                  <a:solidFill>
                    <a:srgbClr val="00B0F0"/>
                  </a:solidFill>
                </a:ln>
                <a:solidFill>
                  <a:srgbClr val="00B0F0"/>
                </a:solidFill>
                <a:effectLst>
                  <a:innerShdw blurRad="69850" dist="43180" dir="5400000">
                    <a:srgbClr val="000000">
                      <a:alpha val="65000"/>
                    </a:srgbClr>
                  </a:innerShdw>
                </a:effectLst>
                <a:latin typeface="Bradley Hand ITC" pitchFamily="66" charset="0"/>
              </a:rPr>
              <a:t>Yahusha’s </a:t>
            </a:r>
            <a:r>
              <a:rPr lang="en-US" sz="3200" b="1" cap="none" spc="0" dirty="0">
                <a:ln w="1905">
                  <a:solidFill>
                    <a:srgbClr val="FF0000"/>
                  </a:solidFill>
                </a:ln>
                <a:solidFill>
                  <a:srgbClr val="FF0000"/>
                </a:solidFill>
                <a:effectLst>
                  <a:glow rad="127000">
                    <a:schemeClr val="tx1"/>
                  </a:glow>
                  <a:innerShdw blurRad="69850" dist="43180" dir="5400000">
                    <a:srgbClr val="000000">
                      <a:alpha val="65000"/>
                    </a:srgbClr>
                  </a:innerShdw>
                </a:effectLst>
                <a:latin typeface="Bradley Hand ITC" pitchFamily="66" charset="0"/>
              </a:rPr>
              <a:t>better blood! </a:t>
            </a:r>
          </a:p>
        </p:txBody>
      </p:sp>
      <p:sp>
        <p:nvSpPr>
          <p:cNvPr id="3" name="Rectangle 2">
            <a:extLst>
              <a:ext uri="{FF2B5EF4-FFF2-40B4-BE49-F238E27FC236}">
                <a16:creationId xmlns:a16="http://schemas.microsoft.com/office/drawing/2014/main" id="{F90A733B-48A8-DA56-AD8B-6E19D94CFE6E}"/>
              </a:ext>
            </a:extLst>
          </p:cNvPr>
          <p:cNvSpPr/>
          <p:nvPr/>
        </p:nvSpPr>
        <p:spPr>
          <a:xfrm>
            <a:off x="5919536" y="2"/>
            <a:ext cx="6371028" cy="175432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a:ln w="11430"/>
                <a:solidFill>
                  <a:srgbClr val="441D61"/>
                </a:solidFill>
                <a:effectLst>
                  <a:outerShdw blurRad="50800" dist="39000" dir="5460000" algn="tl">
                    <a:srgbClr val="000000">
                      <a:alpha val="38000"/>
                    </a:srgbClr>
                  </a:outerShdw>
                </a:effectLst>
                <a:latin typeface="Arial Rounded MT Bold" pitchFamily="34" charset="0"/>
              </a:rPr>
              <a:t>What happened to the </a:t>
            </a:r>
            <a:r>
              <a:rPr lang="en-US" sz="3600" b="1" dirty="0">
                <a:ln w="11430">
                  <a:solidFill>
                    <a:srgbClr val="C00000"/>
                  </a:solidFill>
                </a:ln>
                <a:solidFill>
                  <a:srgbClr val="FF0000"/>
                </a:solidFill>
                <a:effectLst>
                  <a:outerShdw blurRad="50800" dist="39000" dir="5460000" algn="tl">
                    <a:srgbClr val="000000">
                      <a:alpha val="38000"/>
                    </a:srgbClr>
                  </a:outerShdw>
                </a:effectLst>
                <a:latin typeface="Arial Rounded MT Bold" pitchFamily="34" charset="0"/>
              </a:rPr>
              <a:t>DEATH PENALTY </a:t>
            </a:r>
            <a:r>
              <a:rPr lang="en-US" sz="3600" b="1" dirty="0">
                <a:ln w="11430"/>
                <a:solidFill>
                  <a:srgbClr val="441D61"/>
                </a:solidFill>
                <a:effectLst>
                  <a:outerShdw blurRad="50800" dist="39000" dir="5460000" algn="tl">
                    <a:srgbClr val="000000">
                      <a:alpha val="38000"/>
                    </a:srgbClr>
                  </a:outerShdw>
                </a:effectLst>
                <a:latin typeface="Arial Rounded MT Bold" pitchFamily="34" charset="0"/>
              </a:rPr>
              <a:t>for breaking the Covenant?</a:t>
            </a:r>
          </a:p>
        </p:txBody>
      </p:sp>
      <p:sp>
        <p:nvSpPr>
          <p:cNvPr id="4" name="TextBox 3"/>
          <p:cNvSpPr txBox="1"/>
          <p:nvPr/>
        </p:nvSpPr>
        <p:spPr>
          <a:xfrm>
            <a:off x="4943475" y="4900614"/>
            <a:ext cx="7019925" cy="1900520"/>
          </a:xfrm>
          <a:prstGeom prst="rect">
            <a:avLst/>
          </a:prstGeom>
          <a:solidFill>
            <a:srgbClr val="FFFEB2"/>
          </a:solidFill>
          <a:effectLst>
            <a:softEdge rad="139700"/>
          </a:effectLst>
        </p:spPr>
        <p:txBody>
          <a:bodyPr wrap="square" rtlCol="0">
            <a:spAutoFit/>
          </a:bodyPr>
          <a:lstStyle/>
          <a:p>
            <a:pPr algn="ctr"/>
            <a:r>
              <a:rPr lang="en-US" sz="2350" b="1" dirty="0">
                <a:solidFill>
                  <a:srgbClr val="7030A0"/>
                </a:solidFill>
              </a:rPr>
              <a:t>Important note:  </a:t>
            </a:r>
            <a:r>
              <a:rPr lang="en-US" sz="2350" b="1" dirty="0">
                <a:solidFill>
                  <a:srgbClr val="002060"/>
                </a:solidFill>
              </a:rPr>
              <a:t>Now that there are </a:t>
            </a:r>
            <a:r>
              <a:rPr lang="en-US" sz="2350" b="1" u="sng" dirty="0">
                <a:solidFill>
                  <a:srgbClr val="002060"/>
                </a:solidFill>
              </a:rPr>
              <a:t>two</a:t>
            </a:r>
            <a:r>
              <a:rPr lang="en-US" sz="2350" b="1" dirty="0">
                <a:solidFill>
                  <a:srgbClr val="002060"/>
                </a:solidFill>
              </a:rPr>
              <a:t> different sets of laws and </a:t>
            </a:r>
            <a:r>
              <a:rPr lang="en-US" sz="2350" b="1" u="sng" dirty="0">
                <a:solidFill>
                  <a:srgbClr val="002060"/>
                </a:solidFill>
              </a:rPr>
              <a:t>two</a:t>
            </a:r>
            <a:r>
              <a:rPr lang="en-US" sz="2350" b="1" dirty="0">
                <a:solidFill>
                  <a:srgbClr val="002060"/>
                </a:solidFill>
              </a:rPr>
              <a:t> different sets of priesthood, this also requires we understand there are </a:t>
            </a:r>
            <a:r>
              <a:rPr lang="en-US" sz="2350" b="1" u="sng" dirty="0">
                <a:solidFill>
                  <a:srgbClr val="002060"/>
                </a:solidFill>
              </a:rPr>
              <a:t>two</a:t>
            </a:r>
            <a:r>
              <a:rPr lang="en-US" sz="2350" b="1" dirty="0">
                <a:solidFill>
                  <a:srgbClr val="002060"/>
                </a:solidFill>
              </a:rPr>
              <a:t> different sets of “conversational lingo” to distinguish “which is which” – especially in Paul’s writings.</a:t>
            </a:r>
          </a:p>
        </p:txBody>
      </p:sp>
      <p:sp>
        <p:nvSpPr>
          <p:cNvPr id="18" name="TextBox 17">
            <a:extLst>
              <a:ext uri="{FF2B5EF4-FFF2-40B4-BE49-F238E27FC236}">
                <a16:creationId xmlns:a16="http://schemas.microsoft.com/office/drawing/2014/main" id="{6015684B-0B86-0634-35C5-62D43F816850}"/>
              </a:ext>
            </a:extLst>
          </p:cNvPr>
          <p:cNvSpPr txBox="1"/>
          <p:nvPr/>
        </p:nvSpPr>
        <p:spPr>
          <a:xfrm rot="18614574">
            <a:off x="3222194" y="2851506"/>
            <a:ext cx="2727805" cy="523220"/>
          </a:xfrm>
          <a:prstGeom prst="rect">
            <a:avLst/>
          </a:prstGeom>
          <a:noFill/>
        </p:spPr>
        <p:txBody>
          <a:bodyPr wrap="square">
            <a:prstTxWarp prst="textArchDown">
              <a:avLst>
                <a:gd name="adj" fmla="val 183393"/>
              </a:avLst>
            </a:prstTxWarp>
            <a:spAutoFit/>
          </a:bodyPr>
          <a:lstStyle/>
          <a:p>
            <a:r>
              <a:rPr lang="en-US" sz="2800" b="1" dirty="0">
                <a:solidFill>
                  <a:srgbClr val="FF0000"/>
                </a:solidFill>
                <a:latin typeface="Comic Sans MS" panose="030F0702030302020204" pitchFamily="66" charset="0"/>
                <a:cs typeface="Arial" panose="020B0604020202020204" pitchFamily="34" charset="0"/>
              </a:rPr>
              <a:t>  </a:t>
            </a:r>
            <a:r>
              <a:rPr lang="en-US" sz="2800" b="1" u="sng" dirty="0">
                <a:ln>
                  <a:solidFill>
                    <a:srgbClr val="002060"/>
                  </a:solidFill>
                </a:ln>
                <a:solidFill>
                  <a:srgbClr val="7030A0"/>
                </a:solidFill>
                <a:latin typeface="Comic Sans MS" panose="030F0702030302020204" pitchFamily="66" charset="0"/>
                <a:cs typeface="Arial" panose="020B0604020202020204" pitchFamily="34" charset="0"/>
              </a:rPr>
              <a:t>Heb 9:15</a:t>
            </a:r>
            <a:endParaRPr lang="en-US" sz="2800" dirty="0">
              <a:ln>
                <a:solidFill>
                  <a:srgbClr val="002060"/>
                </a:solidFill>
              </a:ln>
              <a:solidFill>
                <a:srgbClr val="7030A0"/>
              </a:solidFill>
            </a:endParaRPr>
          </a:p>
        </p:txBody>
      </p:sp>
      <p:sp>
        <p:nvSpPr>
          <p:cNvPr id="19" name="TextBox 18">
            <a:extLst>
              <a:ext uri="{FF2B5EF4-FFF2-40B4-BE49-F238E27FC236}">
                <a16:creationId xmlns:a16="http://schemas.microsoft.com/office/drawing/2014/main" id="{37014B9E-5927-D533-03D0-A4E2C13C5EF8}"/>
              </a:ext>
            </a:extLst>
          </p:cNvPr>
          <p:cNvSpPr txBox="1"/>
          <p:nvPr/>
        </p:nvSpPr>
        <p:spPr>
          <a:xfrm>
            <a:off x="609843" y="4963778"/>
            <a:ext cx="4050271" cy="1631216"/>
          </a:xfrm>
          <a:prstGeom prst="rect">
            <a:avLst/>
          </a:prstGeom>
          <a:solidFill>
            <a:schemeClr val="accent5">
              <a:lumMod val="20000"/>
              <a:lumOff val="80000"/>
            </a:schemeClr>
          </a:solidFill>
          <a:effectLst>
            <a:softEdge rad="139700"/>
          </a:effectLst>
        </p:spPr>
        <p:txBody>
          <a:bodyPr wrap="square" rtlCol="0">
            <a:spAutoFit/>
            <a:scene3d>
              <a:camera prst="obliqueTopRight"/>
              <a:lightRig rig="threePt" dir="t"/>
            </a:scene3d>
          </a:bodyPr>
          <a:lstStyle/>
          <a:p>
            <a:pPr algn="ctr"/>
            <a:r>
              <a:rPr lang="en-US" sz="2000" b="1" dirty="0">
                <a:solidFill>
                  <a:srgbClr val="002060"/>
                </a:solidFill>
              </a:rPr>
              <a:t>Paul uses the lingo of the temporary covenant to explain how the Book of the Law was only a school master to lead the people to the Messiah through the </a:t>
            </a:r>
            <a:r>
              <a:rPr lang="en-US" sz="2000" b="1" dirty="0" err="1">
                <a:solidFill>
                  <a:srgbClr val="002060"/>
                </a:solidFill>
              </a:rPr>
              <a:t>Aharonic</a:t>
            </a:r>
            <a:r>
              <a:rPr lang="en-US" sz="2000" b="1" dirty="0">
                <a:solidFill>
                  <a:srgbClr val="002060"/>
                </a:solidFill>
              </a:rPr>
              <a:t> priesthood.</a:t>
            </a:r>
          </a:p>
        </p:txBody>
      </p:sp>
      <p:sp>
        <p:nvSpPr>
          <p:cNvPr id="6" name="Sun 5">
            <a:extLst>
              <a:ext uri="{FF2B5EF4-FFF2-40B4-BE49-F238E27FC236}">
                <a16:creationId xmlns:a16="http://schemas.microsoft.com/office/drawing/2014/main" id="{91678F50-7631-CD42-8371-05D5BEE1C4C6}"/>
              </a:ext>
            </a:extLst>
          </p:cNvPr>
          <p:cNvSpPr/>
          <p:nvPr/>
        </p:nvSpPr>
        <p:spPr>
          <a:xfrm>
            <a:off x="11626727" y="86272"/>
            <a:ext cx="508000" cy="473193"/>
          </a:xfrm>
          <a:prstGeom prst="sun">
            <a:avLst>
              <a:gd name="adj" fmla="val 27118"/>
            </a:avLst>
          </a:prstGeom>
          <a:solidFill>
            <a:schemeClr val="accent4">
              <a:lumMod val="60000"/>
              <a:lumOff val="40000"/>
            </a:schemeClr>
          </a:solidFill>
          <a:ln>
            <a:solidFill>
              <a:schemeClr val="accent2">
                <a:lumMod val="5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0315221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barn(inVertical)">
                                      <p:cBhvr>
                                        <p:cTn id="14" dur="1000"/>
                                        <p:tgtEl>
                                          <p:spTgt spid="5">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9">
                                            <p:txEl>
                                              <p:pRg st="0" end="0"/>
                                            </p:txEl>
                                          </p:spTgt>
                                        </p:tgtEl>
                                        <p:attrNameLst>
                                          <p:attrName>style.visibility</p:attrName>
                                        </p:attrNameLst>
                                      </p:cBhvr>
                                      <p:to>
                                        <p:strVal val="visible"/>
                                      </p:to>
                                    </p:set>
                                    <p:animEffect transition="in" filter="fade">
                                      <p:cBhvr>
                                        <p:cTn id="19" dur="1000"/>
                                        <p:tgtEl>
                                          <p:spTgt spid="19">
                                            <p:txEl>
                                              <p:pRg st="0" end="0"/>
                                            </p:txEl>
                                          </p:spTgt>
                                        </p:tgtEl>
                                      </p:cBhvr>
                                    </p:animEffect>
                                    <p:anim calcmode="lin" valueType="num">
                                      <p:cBhvr>
                                        <p:cTn id="20" dur="1000" fill="hold"/>
                                        <p:tgtEl>
                                          <p:spTgt spid="19">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1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barn(inVertical)">
                                      <p:cBhvr>
                                        <p:cTn id="26"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FF00">
                <a:alpha val="32000"/>
              </a:srgbClr>
            </a:gs>
            <a:gs pos="32000">
              <a:srgbClr val="FDE2E2">
                <a:alpha val="46000"/>
              </a:srgbClr>
            </a:gs>
            <a:gs pos="88000">
              <a:srgbClr val="7030A0">
                <a:alpha val="59000"/>
              </a:srgbClr>
            </a:gs>
          </a:gsLst>
          <a:lin ang="13500000" scaled="1"/>
          <a:tileRect/>
        </a:gradFill>
        <a:effectLst/>
      </p:bgPr>
    </p:bg>
    <p:spTree>
      <p:nvGrpSpPr>
        <p:cNvPr id="1" name=""/>
        <p:cNvGrpSpPr/>
        <p:nvPr/>
      </p:nvGrpSpPr>
      <p:grpSpPr>
        <a:xfrm>
          <a:off x="0" y="0"/>
          <a:ext cx="0" cy="0"/>
          <a:chOff x="0" y="0"/>
          <a:chExt cx="0" cy="0"/>
        </a:xfrm>
      </p:grpSpPr>
      <p:sp>
        <p:nvSpPr>
          <p:cNvPr id="10" name="Freeform: Shape 7">
            <a:extLst>
              <a:ext uri="{FF2B5EF4-FFF2-40B4-BE49-F238E27FC236}">
                <a16:creationId xmlns:a16="http://schemas.microsoft.com/office/drawing/2014/main" id="{357DD0D3-F869-46D0-944C-6EC60E19E3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36816" cy="5254922"/>
          </a:xfrm>
          <a:custGeom>
            <a:avLst/>
            <a:gdLst>
              <a:gd name="connsiteX0" fmla="*/ 0 w 6136816"/>
              <a:gd name="connsiteY0" fmla="*/ 0 h 5254922"/>
              <a:gd name="connsiteX1" fmla="*/ 6136816 w 6136816"/>
              <a:gd name="connsiteY1" fmla="*/ 0 h 5254922"/>
              <a:gd name="connsiteX2" fmla="*/ 6134892 w 6136816"/>
              <a:gd name="connsiteY2" fmla="*/ 111520 h 5254922"/>
              <a:gd name="connsiteX3" fmla="*/ 6066513 w 6136816"/>
              <a:gd name="connsiteY3" fmla="*/ 752995 h 5254922"/>
              <a:gd name="connsiteX4" fmla="*/ 140712 w 6136816"/>
              <a:gd name="connsiteY4" fmla="*/ 5219363 h 5254922"/>
              <a:gd name="connsiteX5" fmla="*/ 0 w 6136816"/>
              <a:gd name="connsiteY5" fmla="*/ 5199534 h 5254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36816" h="5254922">
                <a:moveTo>
                  <a:pt x="0" y="0"/>
                </a:moveTo>
                <a:lnTo>
                  <a:pt x="6136816" y="0"/>
                </a:lnTo>
                <a:lnTo>
                  <a:pt x="6134892" y="111520"/>
                </a:lnTo>
                <a:cubicBezTo>
                  <a:pt x="6124961" y="323936"/>
                  <a:pt x="6102367" y="538040"/>
                  <a:pt x="6066513" y="752995"/>
                </a:cubicBezTo>
                <a:cubicBezTo>
                  <a:pt x="5592281" y="3596146"/>
                  <a:pt x="2972232" y="5545369"/>
                  <a:pt x="140712" y="5219363"/>
                </a:cubicBezTo>
                <a:lnTo>
                  <a:pt x="0" y="5199534"/>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2" name="Picture 1">
            <a:extLst>
              <a:ext uri="{FF2B5EF4-FFF2-40B4-BE49-F238E27FC236}">
                <a16:creationId xmlns:a16="http://schemas.microsoft.com/office/drawing/2014/main" id="{6BA58B37-6138-4CE2-9BEE-84611B69DC25}"/>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0"/>
            <a:ext cx="5863721" cy="4985886"/>
          </a:xfrm>
          <a:custGeom>
            <a:avLst/>
            <a:gdLst/>
            <a:ahLst/>
            <a:cxnLst/>
            <a:rect l="l" t="t" r="r" b="b"/>
            <a:pathLst>
              <a:path w="5863721" h="4984915">
                <a:moveTo>
                  <a:pt x="0" y="0"/>
                </a:moveTo>
                <a:lnTo>
                  <a:pt x="5863721" y="0"/>
                </a:lnTo>
                <a:lnTo>
                  <a:pt x="5844576" y="326138"/>
                </a:lnTo>
                <a:cubicBezTo>
                  <a:pt x="5833049" y="448313"/>
                  <a:pt x="5817094" y="570952"/>
                  <a:pt x="5796589" y="693884"/>
                </a:cubicBezTo>
                <a:cubicBezTo>
                  <a:pt x="5344573" y="3403845"/>
                  <a:pt x="2847261" y="5261756"/>
                  <a:pt x="148386" y="4951022"/>
                </a:cubicBezTo>
                <a:lnTo>
                  <a:pt x="0" y="4930112"/>
                </a:lnTo>
                <a:close/>
              </a:path>
            </a:pathLst>
          </a:cu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3" name="TextBox 2">
            <a:extLst>
              <a:ext uri="{FF2B5EF4-FFF2-40B4-BE49-F238E27FC236}">
                <a16:creationId xmlns:a16="http://schemas.microsoft.com/office/drawing/2014/main" id="{C9AE4EC6-BF66-4058-A58B-373F86F8FE7C}"/>
              </a:ext>
            </a:extLst>
          </p:cNvPr>
          <p:cNvSpPr txBox="1"/>
          <p:nvPr/>
        </p:nvSpPr>
        <p:spPr>
          <a:xfrm>
            <a:off x="2979428" y="211082"/>
            <a:ext cx="9085967" cy="4628140"/>
          </a:xfrm>
          <a:prstGeom prst="rect">
            <a:avLst/>
          </a:prstGeom>
        </p:spPr>
        <p:txBody>
          <a:bodyPr vert="horz" lIns="91440" tIns="45720" rIns="91440" bIns="45720" rtlCol="0" anchor="t">
            <a:normAutofit/>
            <a:scene3d>
              <a:camera prst="orthographicFront"/>
              <a:lightRig rig="threePt" dir="t"/>
            </a:scene3d>
            <a:sp3d extrusionH="57150">
              <a:bevelT w="38100" h="38100"/>
            </a:sp3d>
          </a:bodyPr>
          <a:lstStyle/>
          <a:p>
            <a:pPr>
              <a:lnSpc>
                <a:spcPct val="110000"/>
              </a:lnSpc>
              <a:spcAft>
                <a:spcPts val="600"/>
              </a:spcAft>
            </a:pPr>
            <a:r>
              <a:rPr lang="en-US" sz="2800" dirty="0">
                <a:solidFill>
                  <a:srgbClr val="002060"/>
                </a:solidFill>
                <a:cs typeface="Arial" panose="020B0604020202020204" pitchFamily="34" charset="0"/>
              </a:rPr>
              <a:t>                                       The </a:t>
            </a:r>
            <a:r>
              <a:rPr lang="en-US" sz="2400" dirty="0">
                <a:ln>
                  <a:solidFill>
                    <a:srgbClr val="002060"/>
                  </a:solidFill>
                </a:ln>
                <a:solidFill>
                  <a:srgbClr val="C00000"/>
                </a:solidFill>
                <a:latin typeface="Arial Black" panose="020B0A04020102020204" pitchFamily="34" charset="0"/>
              </a:rPr>
              <a:t>IMPOSED</a:t>
            </a:r>
            <a:r>
              <a:rPr lang="en-US" sz="2800" dirty="0">
                <a:solidFill>
                  <a:srgbClr val="002060"/>
                </a:solidFill>
                <a:cs typeface="Arial" panose="020B0604020202020204" pitchFamily="34" charset="0"/>
              </a:rPr>
              <a:t> Book of the Law was to</a:t>
            </a:r>
            <a:br>
              <a:rPr lang="en-US" sz="2800" dirty="0">
                <a:solidFill>
                  <a:srgbClr val="002060"/>
                </a:solidFill>
                <a:cs typeface="Arial" panose="020B0604020202020204" pitchFamily="34" charset="0"/>
              </a:rPr>
            </a:br>
            <a:r>
              <a:rPr lang="en-US" sz="2800" dirty="0">
                <a:solidFill>
                  <a:srgbClr val="002060"/>
                </a:solidFill>
                <a:cs typeface="Arial" panose="020B0604020202020204" pitchFamily="34" charset="0"/>
              </a:rPr>
              <a:t>                                      function for a set timeline </a:t>
            </a:r>
            <a:r>
              <a:rPr lang="en-US" sz="2800" b="1" i="1" dirty="0">
                <a:ln>
                  <a:solidFill>
                    <a:sysClr val="windowText" lastClr="000000"/>
                  </a:solidFill>
                </a:ln>
                <a:solidFill>
                  <a:srgbClr val="00FFCC"/>
                </a:solidFill>
                <a:effectLst>
                  <a:outerShdw blurRad="50800" dist="50800" dir="5400000" algn="ctr" rotWithShape="0">
                    <a:srgbClr val="FFFF00"/>
                  </a:outerShdw>
                </a:effectLst>
                <a:latin typeface="Comic Sans MS" panose="030F0702030302020204" pitchFamily="66" charset="0"/>
              </a:rPr>
              <a:t>(alongside),</a:t>
            </a:r>
            <a:br>
              <a:rPr lang="en-US" sz="2800" dirty="0">
                <a:solidFill>
                  <a:srgbClr val="002060"/>
                </a:solidFill>
                <a:cs typeface="Arial" panose="020B0604020202020204" pitchFamily="34" charset="0"/>
              </a:rPr>
            </a:br>
            <a:r>
              <a:rPr lang="en-US" sz="2800" dirty="0">
                <a:solidFill>
                  <a:srgbClr val="002060"/>
                </a:solidFill>
                <a:cs typeface="Arial" panose="020B0604020202020204" pitchFamily="34" charset="0"/>
              </a:rPr>
              <a:t>                                     </a:t>
            </a:r>
            <a:r>
              <a:rPr lang="en-US" sz="3200" b="1" i="1" dirty="0">
                <a:ln>
                  <a:solidFill>
                    <a:sysClr val="windowText" lastClr="000000"/>
                  </a:solidFill>
                </a:ln>
                <a:solidFill>
                  <a:srgbClr val="FF6699"/>
                </a:solidFill>
                <a:effectLst>
                  <a:outerShdw blurRad="50800" dist="50800" dir="5400000" algn="ctr" rotWithShape="0">
                    <a:srgbClr val="FFFF00"/>
                  </a:outerShdw>
                </a:effectLst>
                <a:latin typeface="Comic Sans MS" panose="030F0702030302020204" pitchFamily="66" charset="0"/>
              </a:rPr>
              <a:t>in conjunction with the Book </a:t>
            </a:r>
            <a:r>
              <a:rPr lang="en-US" sz="3200" dirty="0">
                <a:ln>
                  <a:solidFill>
                    <a:sysClr val="windowText" lastClr="000000"/>
                  </a:solidFill>
                </a:ln>
                <a:solidFill>
                  <a:srgbClr val="FF6699"/>
                </a:solidFill>
                <a:latin typeface="Comic Sans MS" panose="030F0702030302020204" pitchFamily="66" charset="0"/>
              </a:rPr>
              <a:t>              </a:t>
            </a:r>
            <a:br>
              <a:rPr lang="en-US" sz="3200" dirty="0">
                <a:ln>
                  <a:solidFill>
                    <a:sysClr val="windowText" lastClr="000000"/>
                  </a:solidFill>
                </a:ln>
                <a:solidFill>
                  <a:srgbClr val="FF6699"/>
                </a:solidFill>
                <a:latin typeface="Comic Sans MS" panose="030F0702030302020204" pitchFamily="66" charset="0"/>
              </a:rPr>
            </a:br>
            <a:r>
              <a:rPr lang="en-US" sz="3200" dirty="0">
                <a:ln>
                  <a:solidFill>
                    <a:sysClr val="windowText" lastClr="000000"/>
                  </a:solidFill>
                </a:ln>
                <a:solidFill>
                  <a:srgbClr val="FF6699"/>
                </a:solidFill>
                <a:latin typeface="Comic Sans MS" panose="030F0702030302020204" pitchFamily="66" charset="0"/>
              </a:rPr>
              <a:t>                       </a:t>
            </a:r>
            <a:r>
              <a:rPr lang="en-US" sz="3200" b="1" i="1" dirty="0">
                <a:ln>
                  <a:solidFill>
                    <a:sysClr val="windowText" lastClr="000000"/>
                  </a:solidFill>
                </a:ln>
                <a:solidFill>
                  <a:srgbClr val="FF6699"/>
                </a:solidFill>
                <a:effectLst>
                  <a:outerShdw blurRad="50800" dist="50800" dir="5400000" algn="ctr" rotWithShape="0">
                    <a:srgbClr val="FFFF00"/>
                  </a:outerShdw>
                </a:effectLst>
                <a:latin typeface="Comic Sans MS" panose="030F0702030302020204" pitchFamily="66" charset="0"/>
              </a:rPr>
              <a:t>of the Covenant’s everlasting  </a:t>
            </a:r>
            <a:br>
              <a:rPr lang="en-US" sz="3200" b="1" i="1" dirty="0">
                <a:ln>
                  <a:solidFill>
                    <a:sysClr val="windowText" lastClr="000000"/>
                  </a:solidFill>
                </a:ln>
                <a:solidFill>
                  <a:srgbClr val="FF6699"/>
                </a:solidFill>
                <a:effectLst>
                  <a:outerShdw blurRad="50800" dist="50800" dir="5400000" algn="ctr" rotWithShape="0">
                    <a:srgbClr val="FFFF00"/>
                  </a:outerShdw>
                </a:effectLst>
                <a:latin typeface="Comic Sans MS" panose="030F0702030302020204" pitchFamily="66" charset="0"/>
              </a:rPr>
            </a:br>
            <a:r>
              <a:rPr lang="en-US" sz="3200" b="1" i="1" dirty="0">
                <a:ln>
                  <a:solidFill>
                    <a:sysClr val="windowText" lastClr="000000"/>
                  </a:solidFill>
                </a:ln>
                <a:solidFill>
                  <a:srgbClr val="FF6699"/>
                </a:solidFill>
                <a:effectLst>
                  <a:outerShdw blurRad="50800" dist="50800" dir="5400000" algn="ctr" rotWithShape="0">
                    <a:srgbClr val="FFFF00"/>
                  </a:outerShdw>
                </a:effectLst>
                <a:latin typeface="Comic Sans MS" panose="030F0702030302020204" pitchFamily="66" charset="0"/>
              </a:rPr>
              <a:t>               </a:t>
            </a:r>
            <a:r>
              <a:rPr lang="en-US" sz="3200" b="1" dirty="0">
                <a:ln>
                  <a:solidFill>
                    <a:sysClr val="windowText" lastClr="000000"/>
                  </a:solidFill>
                </a:ln>
                <a:solidFill>
                  <a:srgbClr val="FFFF66"/>
                </a:solidFill>
                <a:effectLst>
                  <a:glow rad="50800">
                    <a:srgbClr val="CC00FF"/>
                  </a:glow>
                  <a:outerShdw blurRad="50800" dist="50800" dir="5400000" sx="102000" sy="102000" algn="ctr" rotWithShape="0">
                    <a:srgbClr val="00B0F0"/>
                  </a:outerShdw>
                </a:effectLst>
              </a:rPr>
              <a:t>uninterrupted function in authority.   </a:t>
            </a:r>
            <a:br>
              <a:rPr lang="en-US" sz="3200" b="1" dirty="0">
                <a:ln>
                  <a:solidFill>
                    <a:sysClr val="windowText" lastClr="000000"/>
                  </a:solidFill>
                </a:ln>
                <a:solidFill>
                  <a:srgbClr val="FFFF66"/>
                </a:solidFill>
                <a:effectLst>
                  <a:glow rad="50800">
                    <a:srgbClr val="CC00FF"/>
                  </a:glow>
                  <a:outerShdw blurRad="50800" dist="50800" dir="5400000" sx="102000" sy="102000" algn="ctr" rotWithShape="0">
                    <a:srgbClr val="00B0F0"/>
                  </a:outerShdw>
                </a:effectLst>
              </a:rPr>
            </a:br>
            <a:r>
              <a:rPr lang="en-US" sz="3200" b="1" dirty="0">
                <a:ln>
                  <a:solidFill>
                    <a:sysClr val="windowText" lastClr="000000"/>
                  </a:solidFill>
                </a:ln>
                <a:solidFill>
                  <a:srgbClr val="FFFF66"/>
                </a:solidFill>
                <a:effectLst>
                  <a:glow rad="50800">
                    <a:srgbClr val="CC00FF"/>
                  </a:glow>
                  <a:outerShdw blurRad="50800" dist="50800" dir="5400000" sx="102000" sy="102000" algn="ctr" rotWithShape="0">
                    <a:srgbClr val="00B0F0"/>
                  </a:outerShdw>
                </a:effectLst>
              </a:rPr>
              <a:t>                          </a:t>
            </a:r>
            <a:r>
              <a:rPr lang="en-US" sz="2800" b="1" dirty="0">
                <a:solidFill>
                  <a:srgbClr val="7030A0"/>
                </a:solidFill>
                <a:latin typeface="Comic Sans MS" panose="030F0702030302020204" pitchFamily="66" charset="0"/>
                <a:cs typeface="Arial" panose="020B0604020202020204" pitchFamily="34" charset="0"/>
              </a:rPr>
              <a:t>For how long?  </a:t>
            </a:r>
            <a:r>
              <a:rPr lang="en-US" sz="2800" b="1" dirty="0">
                <a:solidFill>
                  <a:srgbClr val="FF0000"/>
                </a:solidFill>
                <a:latin typeface="Comic Sans MS" panose="030F0702030302020204" pitchFamily="66" charset="0"/>
                <a:cs typeface="Arial" panose="020B0604020202020204" pitchFamily="34" charset="0"/>
              </a:rPr>
              <a:t>Book of the Law was   </a:t>
            </a:r>
            <a:br>
              <a:rPr lang="en-US" sz="2800" b="1" dirty="0">
                <a:solidFill>
                  <a:srgbClr val="FF0000"/>
                </a:solidFill>
                <a:latin typeface="Comic Sans MS" panose="030F0702030302020204" pitchFamily="66" charset="0"/>
                <a:cs typeface="Arial" panose="020B0604020202020204" pitchFamily="34" charset="0"/>
              </a:rPr>
            </a:br>
            <a:r>
              <a:rPr lang="en-US" sz="2800" b="1" dirty="0">
                <a:solidFill>
                  <a:srgbClr val="FF0000"/>
                </a:solidFill>
                <a:latin typeface="Comic Sans MS" panose="030F0702030302020204" pitchFamily="66" charset="0"/>
                <a:cs typeface="Arial" panose="020B0604020202020204" pitchFamily="34" charset="0"/>
              </a:rPr>
              <a:t>             “an assistant” or BANDAID COVERING  </a:t>
            </a:r>
            <a:br>
              <a:rPr lang="en-US" sz="2800" b="1" dirty="0">
                <a:solidFill>
                  <a:srgbClr val="FF0000"/>
                </a:solidFill>
                <a:latin typeface="Comic Sans MS" panose="030F0702030302020204" pitchFamily="66" charset="0"/>
                <a:cs typeface="Arial" panose="020B0604020202020204" pitchFamily="34" charset="0"/>
              </a:rPr>
            </a:br>
            <a:r>
              <a:rPr lang="en-US" sz="2800" b="1" dirty="0">
                <a:solidFill>
                  <a:srgbClr val="FF0000"/>
                </a:solidFill>
                <a:latin typeface="Comic Sans MS" panose="030F0702030302020204" pitchFamily="66" charset="0"/>
                <a:cs typeface="Arial" panose="020B0604020202020204" pitchFamily="34" charset="0"/>
              </a:rPr>
              <a:t>           to temporarily preserve life through </a:t>
            </a:r>
            <a:br>
              <a:rPr lang="en-US" sz="2800" b="1" dirty="0">
                <a:solidFill>
                  <a:srgbClr val="FF0000"/>
                </a:solidFill>
                <a:latin typeface="Comic Sans MS" panose="030F0702030302020204" pitchFamily="66" charset="0"/>
                <a:cs typeface="Arial" panose="020B0604020202020204" pitchFamily="34" charset="0"/>
              </a:rPr>
            </a:br>
            <a:r>
              <a:rPr lang="en-US" sz="2800" b="1" dirty="0">
                <a:solidFill>
                  <a:srgbClr val="FF0000"/>
                </a:solidFill>
                <a:latin typeface="Comic Sans MS" panose="030F0702030302020204" pitchFamily="66" charset="0"/>
                <a:cs typeface="Arial" panose="020B0604020202020204" pitchFamily="34" charset="0"/>
              </a:rPr>
              <a:t>        an alternate priesthood </a:t>
            </a:r>
            <a:r>
              <a:rPr lang="en-US" sz="2800" b="1" dirty="0">
                <a:solidFill>
                  <a:srgbClr val="7030A0"/>
                </a:solidFill>
                <a:latin typeface="Comic Sans MS" panose="030F0702030302020204" pitchFamily="66" charset="0"/>
                <a:cs typeface="Arial" panose="020B0604020202020204" pitchFamily="34" charset="0"/>
              </a:rPr>
              <a:t>until Shiloh comes.  </a:t>
            </a:r>
            <a:endParaRPr lang="en-US" dirty="0">
              <a:solidFill>
                <a:srgbClr val="002060"/>
              </a:solidFill>
            </a:endParaRPr>
          </a:p>
        </p:txBody>
      </p:sp>
      <p:sp>
        <p:nvSpPr>
          <p:cNvPr id="8" name="Slide Number Placeholder 1"/>
          <p:cNvSpPr txBox="1">
            <a:spLocks/>
          </p:cNvSpPr>
          <p:nvPr/>
        </p:nvSpPr>
        <p:spPr>
          <a:xfrm>
            <a:off x="9361716" y="6434819"/>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85F3E72-97D8-4E0E-8DB2-A67F030E614A}" type="slidenum">
              <a:rPr lang="en-US" smtClean="0">
                <a:solidFill>
                  <a:schemeClr val="bg1"/>
                </a:solidFill>
              </a:rPr>
              <a:pPr/>
              <a:t>95</a:t>
            </a:fld>
            <a:endParaRPr lang="en-US" dirty="0">
              <a:solidFill>
                <a:schemeClr val="bg1"/>
              </a:solidFill>
            </a:endParaRPr>
          </a:p>
        </p:txBody>
      </p:sp>
      <p:sp>
        <p:nvSpPr>
          <p:cNvPr id="5" name="Rectangle 4"/>
          <p:cNvSpPr/>
          <p:nvPr/>
        </p:nvSpPr>
        <p:spPr>
          <a:xfrm>
            <a:off x="251335" y="45687"/>
            <a:ext cx="4084773" cy="954107"/>
          </a:xfrm>
          <a:prstGeom prst="rect">
            <a:avLst/>
          </a:prstGeom>
          <a:noFill/>
        </p:spPr>
        <p:txBody>
          <a:bodyPr wrap="none" lIns="91440" tIns="45720" rIns="91440" bIns="45720">
            <a:spAutoFit/>
          </a:bodyPr>
          <a:lstStyle/>
          <a:p>
            <a:pPr algn="ctr"/>
            <a:r>
              <a:rPr lang="en-US" sz="2800" b="1" cap="none" spc="0" dirty="0">
                <a:ln w="1905">
                  <a:solidFill>
                    <a:schemeClr val="tx1"/>
                  </a:solidFill>
                </a:ln>
                <a:effectLst>
                  <a:innerShdw blurRad="69850" dist="43180" dir="5400000">
                    <a:srgbClr val="000000">
                      <a:alpha val="65000"/>
                    </a:srgbClr>
                  </a:innerShdw>
                </a:effectLst>
                <a:latin typeface="Bradley Hand ITC" pitchFamily="66" charset="0"/>
              </a:rPr>
              <a:t>Book of the Covenant</a:t>
            </a:r>
            <a:br>
              <a:rPr lang="en-US" sz="2800" b="1" cap="none" spc="0" dirty="0">
                <a:ln w="1905">
                  <a:solidFill>
                    <a:schemeClr val="tx1"/>
                  </a:solidFill>
                </a:ln>
                <a:effectLst>
                  <a:innerShdw blurRad="69850" dist="43180" dir="5400000">
                    <a:srgbClr val="000000">
                      <a:alpha val="65000"/>
                    </a:srgbClr>
                  </a:innerShdw>
                </a:effectLst>
                <a:latin typeface="Bradley Hand ITC" pitchFamily="66" charset="0"/>
              </a:rPr>
            </a:br>
            <a:r>
              <a:rPr lang="en-US" sz="2800" b="1" cap="none" spc="0" dirty="0">
                <a:ln w="1905">
                  <a:solidFill>
                    <a:schemeClr val="tx1"/>
                  </a:solidFill>
                </a:ln>
                <a:effectLst>
                  <a:innerShdw blurRad="69850" dist="43180" dir="5400000">
                    <a:srgbClr val="000000">
                      <a:alpha val="65000"/>
                    </a:srgbClr>
                  </a:innerShdw>
                </a:effectLst>
                <a:latin typeface="Bradley Hand ITC" pitchFamily="66" charset="0"/>
              </a:rPr>
              <a:t>&amp; the new Book of the Law</a:t>
            </a:r>
          </a:p>
        </p:txBody>
      </p:sp>
      <p:sp>
        <p:nvSpPr>
          <p:cNvPr id="9" name="TextBox 8">
            <a:extLst>
              <a:ext uri="{FF2B5EF4-FFF2-40B4-BE49-F238E27FC236}">
                <a16:creationId xmlns:a16="http://schemas.microsoft.com/office/drawing/2014/main" id="{08AA3A7F-9F69-7043-9D7B-42E0434FE84D}"/>
              </a:ext>
            </a:extLst>
          </p:cNvPr>
          <p:cNvSpPr txBox="1"/>
          <p:nvPr/>
        </p:nvSpPr>
        <p:spPr>
          <a:xfrm>
            <a:off x="325227" y="4758414"/>
            <a:ext cx="11826365" cy="2261404"/>
          </a:xfrm>
          <a:prstGeom prst="rect">
            <a:avLst/>
          </a:prstGeom>
        </p:spPr>
        <p:txBody>
          <a:bodyPr vert="horz" lIns="91440" tIns="45720" rIns="91440" bIns="45720" rtlCol="0" anchor="t">
            <a:normAutofit lnSpcReduction="10000"/>
            <a:scene3d>
              <a:camera prst="orthographicFront"/>
              <a:lightRig rig="threePt" dir="t"/>
            </a:scene3d>
            <a:sp3d extrusionH="57150">
              <a:bevelT w="38100" h="38100"/>
            </a:sp3d>
          </a:bodyPr>
          <a:lstStyle/>
          <a:p>
            <a:pPr>
              <a:lnSpc>
                <a:spcPct val="90000"/>
              </a:lnSpc>
              <a:spcAft>
                <a:spcPts val="600"/>
              </a:spcAft>
            </a:pPr>
            <a:r>
              <a:rPr lang="en-US" sz="2800" dirty="0">
                <a:solidFill>
                  <a:schemeClr val="accent6">
                    <a:lumMod val="50000"/>
                  </a:schemeClr>
                </a:solidFill>
                <a:cs typeface="Arial" panose="020B0604020202020204" pitchFamily="34" charset="0"/>
              </a:rPr>
              <a:t>                                 All the laws of the </a:t>
            </a:r>
            <a:r>
              <a:rPr lang="en-US" sz="2800" dirty="0" err="1">
                <a:solidFill>
                  <a:schemeClr val="accent6">
                    <a:lumMod val="50000"/>
                  </a:schemeClr>
                </a:solidFill>
                <a:cs typeface="Arial" panose="020B0604020202020204" pitchFamily="34" charset="0"/>
              </a:rPr>
              <a:t>Aharonic</a:t>
            </a:r>
            <a:r>
              <a:rPr lang="en-US" sz="2800" dirty="0">
                <a:solidFill>
                  <a:schemeClr val="accent6">
                    <a:lumMod val="50000"/>
                  </a:schemeClr>
                </a:solidFill>
                <a:cs typeface="Arial" panose="020B0604020202020204" pitchFamily="34" charset="0"/>
              </a:rPr>
              <a:t> priesthood and sacrifices will  </a:t>
            </a:r>
            <a:br>
              <a:rPr lang="en-US" sz="2800" dirty="0">
                <a:solidFill>
                  <a:schemeClr val="accent6">
                    <a:lumMod val="50000"/>
                  </a:schemeClr>
                </a:solidFill>
                <a:cs typeface="Arial" panose="020B0604020202020204" pitchFamily="34" charset="0"/>
              </a:rPr>
            </a:br>
            <a:r>
              <a:rPr lang="en-US" sz="2800" dirty="0">
                <a:solidFill>
                  <a:schemeClr val="accent6">
                    <a:lumMod val="50000"/>
                  </a:schemeClr>
                </a:solidFill>
                <a:cs typeface="Arial" panose="020B0604020202020204" pitchFamily="34" charset="0"/>
              </a:rPr>
              <a:t>                 now be intertwined with an earthly sanctuary as a teaching model to</a:t>
            </a:r>
            <a:br>
              <a:rPr lang="en-US" sz="2800" dirty="0">
                <a:solidFill>
                  <a:schemeClr val="accent6">
                    <a:lumMod val="50000"/>
                  </a:schemeClr>
                </a:solidFill>
                <a:cs typeface="Arial" panose="020B0604020202020204" pitchFamily="34" charset="0"/>
              </a:rPr>
            </a:br>
            <a:r>
              <a:rPr lang="en-US" sz="2800" dirty="0">
                <a:solidFill>
                  <a:schemeClr val="accent6">
                    <a:lumMod val="50000"/>
                  </a:schemeClr>
                </a:solidFill>
                <a:cs typeface="Arial" panose="020B0604020202020204" pitchFamily="34" charset="0"/>
              </a:rPr>
              <a:t>     point the people to the Messiah to come.  </a:t>
            </a:r>
            <a:r>
              <a:rPr lang="en-US" sz="2800" b="1" dirty="0">
                <a:solidFill>
                  <a:schemeClr val="accent6">
                    <a:lumMod val="50000"/>
                  </a:schemeClr>
                </a:solidFill>
                <a:cs typeface="Arial" panose="020B0604020202020204" pitchFamily="34" charset="0"/>
              </a:rPr>
              <a:t>The significant difference is this:</a:t>
            </a:r>
            <a:r>
              <a:rPr lang="en-US" sz="2800" dirty="0">
                <a:solidFill>
                  <a:schemeClr val="accent6">
                    <a:lumMod val="50000"/>
                  </a:schemeClr>
                </a:solidFill>
                <a:cs typeface="Arial" panose="020B0604020202020204" pitchFamily="34" charset="0"/>
              </a:rPr>
              <a:t> </a:t>
            </a:r>
          </a:p>
          <a:p>
            <a:pPr algn="ctr">
              <a:lnSpc>
                <a:spcPct val="90000"/>
              </a:lnSpc>
              <a:spcAft>
                <a:spcPts val="600"/>
              </a:spcAft>
            </a:pPr>
            <a:r>
              <a:rPr lang="en-US" sz="3600" dirty="0">
                <a:solidFill>
                  <a:srgbClr val="002060"/>
                </a:solidFill>
                <a:latin typeface="Comic Sans MS" panose="030F0702030302020204" pitchFamily="66" charset="0"/>
                <a:cs typeface="Arial" panose="020B0604020202020204" pitchFamily="34" charset="0"/>
              </a:rPr>
              <a:t>What was to be a - Kingdom </a:t>
            </a:r>
            <a:r>
              <a:rPr lang="en-US" sz="3600" b="1" u="sng" dirty="0">
                <a:solidFill>
                  <a:srgbClr val="441D61"/>
                </a:solidFill>
                <a:latin typeface="Comic Sans MS" panose="030F0702030302020204" pitchFamily="66" charset="0"/>
                <a:cs typeface="Arial" panose="020B0604020202020204" pitchFamily="34" charset="0"/>
              </a:rPr>
              <a:t>of</a:t>
            </a:r>
            <a:r>
              <a:rPr lang="en-US" sz="3600" dirty="0">
                <a:solidFill>
                  <a:srgbClr val="002060"/>
                </a:solidFill>
                <a:latin typeface="Comic Sans MS" panose="030F0702030302020204" pitchFamily="66" charset="0"/>
                <a:cs typeface="Arial" panose="020B0604020202020204" pitchFamily="34" charset="0"/>
              </a:rPr>
              <a:t> Priests (in Israel) </a:t>
            </a:r>
            <a:br>
              <a:rPr lang="en-US" sz="3600" dirty="0">
                <a:solidFill>
                  <a:srgbClr val="002060"/>
                </a:solidFill>
                <a:latin typeface="Comic Sans MS" panose="030F0702030302020204" pitchFamily="66" charset="0"/>
                <a:cs typeface="Arial" panose="020B0604020202020204" pitchFamily="34" charset="0"/>
              </a:rPr>
            </a:br>
            <a:r>
              <a:rPr lang="en-US" sz="3600" dirty="0">
                <a:solidFill>
                  <a:srgbClr val="002060"/>
                </a:solidFill>
                <a:latin typeface="Comic Sans MS" panose="030F0702030302020204" pitchFamily="66" charset="0"/>
                <a:cs typeface="Arial" panose="020B0604020202020204" pitchFamily="34" charset="0"/>
              </a:rPr>
              <a:t>    became a - “kingdom with </a:t>
            </a:r>
            <a:r>
              <a:rPr lang="en-US" sz="3600" b="1" u="sng" dirty="0">
                <a:solidFill>
                  <a:srgbClr val="FF0000"/>
                </a:solidFill>
                <a:latin typeface="Comic Sans MS" panose="030F0702030302020204" pitchFamily="66" charset="0"/>
                <a:cs typeface="Arial" panose="020B0604020202020204" pitchFamily="34" charset="0"/>
              </a:rPr>
              <a:t>a</a:t>
            </a:r>
            <a:r>
              <a:rPr lang="en-US" sz="3600" dirty="0">
                <a:solidFill>
                  <a:srgbClr val="002060"/>
                </a:solidFill>
                <a:latin typeface="Comic Sans MS" panose="030F0702030302020204" pitchFamily="66" charset="0"/>
                <a:cs typeface="Arial" panose="020B0604020202020204" pitchFamily="34" charset="0"/>
              </a:rPr>
              <a:t> priest.” </a:t>
            </a:r>
            <a:endParaRPr lang="en-US" sz="2400" dirty="0">
              <a:solidFill>
                <a:srgbClr val="002060"/>
              </a:solidFill>
              <a:latin typeface="Comic Sans MS" panose="030F0702030302020204" pitchFamily="66" charset="0"/>
            </a:endParaRPr>
          </a:p>
        </p:txBody>
      </p:sp>
      <p:sp>
        <p:nvSpPr>
          <p:cNvPr id="15" name="TextBox 14">
            <a:extLst>
              <a:ext uri="{FF2B5EF4-FFF2-40B4-BE49-F238E27FC236}">
                <a16:creationId xmlns:a16="http://schemas.microsoft.com/office/drawing/2014/main" id="{553F22F0-81B2-9BF3-219D-4F9B80F8BD4F}"/>
              </a:ext>
            </a:extLst>
          </p:cNvPr>
          <p:cNvSpPr txBox="1"/>
          <p:nvPr/>
        </p:nvSpPr>
        <p:spPr>
          <a:xfrm rot="18614574">
            <a:off x="3222194" y="2851506"/>
            <a:ext cx="2727805" cy="523220"/>
          </a:xfrm>
          <a:prstGeom prst="rect">
            <a:avLst/>
          </a:prstGeom>
          <a:noFill/>
        </p:spPr>
        <p:txBody>
          <a:bodyPr wrap="square">
            <a:prstTxWarp prst="textArchDown">
              <a:avLst>
                <a:gd name="adj" fmla="val 183393"/>
              </a:avLst>
            </a:prstTxWarp>
            <a:spAutoFit/>
          </a:bodyPr>
          <a:lstStyle/>
          <a:p>
            <a:r>
              <a:rPr lang="en-US" sz="2800" b="1" dirty="0">
                <a:solidFill>
                  <a:srgbClr val="FF0000"/>
                </a:solidFill>
                <a:latin typeface="Comic Sans MS" panose="030F0702030302020204" pitchFamily="66" charset="0"/>
                <a:cs typeface="Arial" panose="020B0604020202020204" pitchFamily="34" charset="0"/>
              </a:rPr>
              <a:t>  </a:t>
            </a:r>
            <a:r>
              <a:rPr lang="en-US" sz="2800" b="1" u="sng" dirty="0">
                <a:ln>
                  <a:solidFill>
                    <a:srgbClr val="002060"/>
                  </a:solidFill>
                </a:ln>
                <a:solidFill>
                  <a:srgbClr val="FF0000"/>
                </a:solidFill>
                <a:latin typeface="Comic Sans MS" panose="030F0702030302020204" pitchFamily="66" charset="0"/>
                <a:cs typeface="Arial" panose="020B0604020202020204" pitchFamily="34" charset="0"/>
              </a:rPr>
              <a:t>Gen 49:10</a:t>
            </a:r>
            <a:r>
              <a:rPr lang="en-US" sz="2800" b="1" dirty="0">
                <a:ln>
                  <a:solidFill>
                    <a:srgbClr val="002060"/>
                  </a:solidFill>
                </a:ln>
                <a:solidFill>
                  <a:srgbClr val="FF0000"/>
                </a:solidFill>
                <a:latin typeface="Comic Sans MS" panose="030F0702030302020204" pitchFamily="66" charset="0"/>
                <a:cs typeface="Arial" panose="020B0604020202020204" pitchFamily="34" charset="0"/>
              </a:rPr>
              <a:t>  </a:t>
            </a:r>
            <a:endParaRPr lang="en-US" sz="2800" dirty="0">
              <a:ln>
                <a:solidFill>
                  <a:srgbClr val="002060"/>
                </a:solidFill>
              </a:ln>
            </a:endParaRPr>
          </a:p>
        </p:txBody>
      </p:sp>
      <p:sp>
        <p:nvSpPr>
          <p:cNvPr id="6" name="Sun 5">
            <a:extLst>
              <a:ext uri="{FF2B5EF4-FFF2-40B4-BE49-F238E27FC236}">
                <a16:creationId xmlns:a16="http://schemas.microsoft.com/office/drawing/2014/main" id="{E45050E2-AF64-D6EC-C380-9BDDC97E081C}"/>
              </a:ext>
            </a:extLst>
          </p:cNvPr>
          <p:cNvSpPr/>
          <p:nvPr/>
        </p:nvSpPr>
        <p:spPr>
          <a:xfrm>
            <a:off x="11672167" y="17112"/>
            <a:ext cx="508000" cy="473193"/>
          </a:xfrm>
          <a:prstGeom prst="sun">
            <a:avLst>
              <a:gd name="adj" fmla="val 27118"/>
            </a:avLst>
          </a:prstGeom>
          <a:solidFill>
            <a:schemeClr val="accent4">
              <a:lumMod val="60000"/>
              <a:lumOff val="40000"/>
            </a:schemeClr>
          </a:solidFill>
          <a:ln>
            <a:solidFill>
              <a:schemeClr val="accent2">
                <a:lumMod val="5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6966375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xEl>
                                              <p:pRg st="0" end="0"/>
                                            </p:txEl>
                                          </p:spTgt>
                                        </p:tgtEl>
                                        <p:attrNameLst>
                                          <p:attrName>style.visibility</p:attrName>
                                        </p:attrNameLst>
                                      </p:cBhvr>
                                      <p:to>
                                        <p:strVal val="visible"/>
                                      </p:to>
                                    </p:set>
                                    <p:animEffect transition="in" filter="fade">
                                      <p:cBhvr>
                                        <p:cTn id="14" dur="1000"/>
                                        <p:tgtEl>
                                          <p:spTgt spid="9">
                                            <p:txEl>
                                              <p:pRg st="0" end="0"/>
                                            </p:txEl>
                                          </p:spTgt>
                                        </p:tgtEl>
                                      </p:cBhvr>
                                    </p:animEffect>
                                    <p:anim calcmode="lin" valueType="num">
                                      <p:cBhvr>
                                        <p:cTn id="15"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9">
                                            <p:txEl>
                                              <p:pRg st="1" end="1"/>
                                            </p:txEl>
                                          </p:spTgt>
                                        </p:tgtEl>
                                        <p:attrNameLst>
                                          <p:attrName>style.visibility</p:attrName>
                                        </p:attrNameLst>
                                      </p:cBhvr>
                                      <p:to>
                                        <p:strVal val="visible"/>
                                      </p:to>
                                    </p:set>
                                    <p:animEffect transition="in" filter="barn(inVertical)">
                                      <p:cBhvr>
                                        <p:cTn id="21" dur="10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6.xml><?xml version="1.0" encoding="utf-8"?>
<p:sld xmlns:a="http://schemas.openxmlformats.org/drawingml/2006/main" xmlns:r="http://schemas.openxmlformats.org/officeDocument/2006/relationships" xmlns:p="http://schemas.openxmlformats.org/presentationml/2006/main">
  <p:cSld>
    <p:bg>
      <p:bgPr>
        <a:gradFill flip="none" rotWithShape="1">
          <a:gsLst>
            <a:gs pos="21000">
              <a:schemeClr val="accent4">
                <a:lumMod val="35000"/>
                <a:lumOff val="65000"/>
              </a:schemeClr>
            </a:gs>
            <a:gs pos="3000">
              <a:schemeClr val="accent2">
                <a:lumMod val="40000"/>
                <a:lumOff val="60000"/>
              </a:schemeClr>
            </a:gs>
            <a:gs pos="100000">
              <a:srgbClr val="FF0000">
                <a:lumMod val="47000"/>
                <a:lumOff val="53000"/>
                <a:alpha val="46000"/>
              </a:srgbClr>
            </a:gs>
            <a:gs pos="77000">
              <a:schemeClr val="accent5">
                <a:lumMod val="45000"/>
                <a:lumOff val="55000"/>
                <a:alpha val="53000"/>
              </a:schemeClr>
            </a:gs>
            <a:gs pos="31000">
              <a:srgbClr val="FAE3B7">
                <a:lumMod val="47000"/>
                <a:lumOff val="53000"/>
                <a:alpha val="46000"/>
              </a:srgbClr>
            </a:gs>
          </a:gsLst>
          <a:lin ang="2700000" scaled="1"/>
          <a:tileRect/>
        </a:gradFill>
        <a:effectLst/>
      </p:bgPr>
    </p:bg>
    <p:spTree>
      <p:nvGrpSpPr>
        <p:cNvPr id="1" name=""/>
        <p:cNvGrpSpPr/>
        <p:nvPr/>
      </p:nvGrpSpPr>
      <p:grpSpPr>
        <a:xfrm>
          <a:off x="0" y="0"/>
          <a:ext cx="0" cy="0"/>
          <a:chOff x="0" y="0"/>
          <a:chExt cx="0" cy="0"/>
        </a:xfrm>
      </p:grpSpPr>
      <p:sp>
        <p:nvSpPr>
          <p:cNvPr id="15" name="Slide Number Placeholder 1"/>
          <p:cNvSpPr txBox="1">
            <a:spLocks/>
          </p:cNvSpPr>
          <p:nvPr/>
        </p:nvSpPr>
        <p:spPr>
          <a:xfrm>
            <a:off x="9361716" y="642030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85F3E72-97D8-4E0E-8DB2-A67F030E614A}" type="slidenum">
              <a:rPr lang="en-US" smtClean="0">
                <a:solidFill>
                  <a:schemeClr val="tx1"/>
                </a:solidFill>
              </a:rPr>
              <a:pPr/>
              <a:t>96</a:t>
            </a:fld>
            <a:endParaRPr lang="en-US" dirty="0">
              <a:solidFill>
                <a:schemeClr val="tx1"/>
              </a:solidFill>
            </a:endParaRPr>
          </a:p>
        </p:txBody>
      </p:sp>
      <p:pic>
        <p:nvPicPr>
          <p:cNvPr id="21" name="Picture 3" descr="C:\Users\Rae\Desktop\Horn with bkgd.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26909" y="446901"/>
            <a:ext cx="6866890" cy="3825838"/>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grpSp>
        <p:nvGrpSpPr>
          <p:cNvPr id="22" name="Group 21"/>
          <p:cNvGrpSpPr/>
          <p:nvPr/>
        </p:nvGrpSpPr>
        <p:grpSpPr>
          <a:xfrm>
            <a:off x="529080" y="3830255"/>
            <a:ext cx="2786470" cy="2170540"/>
            <a:chOff x="3215680" y="4138780"/>
            <a:chExt cx="2786470" cy="2170540"/>
          </a:xfrm>
          <a:scene3d>
            <a:camera prst="orthographicFront">
              <a:rot lat="0" lon="0" rev="0"/>
            </a:camera>
            <a:lightRig rig="glow" dir="t">
              <a:rot lat="0" lon="0" rev="4800000"/>
            </a:lightRig>
          </a:scene3d>
        </p:grpSpPr>
        <p:pic>
          <p:nvPicPr>
            <p:cNvPr id="23" name="Picture 22" descr="C:\Users\Rae\Desktop\Big 10 on blue stone.jpg"/>
            <p:cNvPicPr>
              <a:picLocks noChangeAspect="1" noChangeArrowheads="1"/>
            </p:cNvPicPr>
            <p:nvPr/>
          </p:nvPicPr>
          <p:blipFill>
            <a:blip r:embed="rId3" cstate="email">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a:ext>
              </a:extLst>
            </a:blip>
            <a:srcRect/>
            <a:stretch>
              <a:fillRect/>
            </a:stretch>
          </p:blipFill>
          <p:spPr bwMode="auto">
            <a:xfrm>
              <a:off x="3318278" y="4138780"/>
              <a:ext cx="2683872" cy="1976462"/>
            </a:xfrm>
            <a:prstGeom prst="rect">
              <a:avLst/>
            </a:prstGeom>
            <a:noFill/>
            <a:ln>
              <a:noFill/>
            </a:ln>
            <a:effectLst>
              <a:outerShdw blurRad="190500" dist="228600" dir="2700000" algn="ctr">
                <a:srgbClr val="000000">
                  <a:alpha val="30000"/>
                </a:srgbClr>
              </a:outerShdw>
            </a:effectLst>
            <a:sp3d prstMaterial="matte">
              <a:bevelT w="127000" h="63500"/>
            </a:sp3d>
            <a:extLst>
              <a:ext uri="{909E8E84-426E-40DD-AFC4-6F175D3DCCD1}">
                <a14:hiddenFill xmlns:a14="http://schemas.microsoft.com/office/drawing/2010/main">
                  <a:solidFill>
                    <a:srgbClr val="FFFFFF"/>
                  </a:solidFill>
                </a14:hiddenFill>
              </a:ext>
            </a:extLst>
          </p:spPr>
        </p:pic>
        <p:pic>
          <p:nvPicPr>
            <p:cNvPr id="24" name="Picture 4" descr="C:\Users\Rae\Desktop\Big 10 on blue stone.jpg"/>
            <p:cNvPicPr>
              <a:picLocks noChangeAspect="1" noChangeArrowheads="1"/>
            </p:cNvPicPr>
            <p:nvPr/>
          </p:nvPicPr>
          <p:blipFill>
            <a:blip r:embed="rId5" cstate="email">
              <a:extLst>
                <a:ext uri="{BEBA8EAE-BF5A-486C-A8C5-ECC9F3942E4B}">
                  <a14:imgProps xmlns:a14="http://schemas.microsoft.com/office/drawing/2010/main">
                    <a14:imgLayer r:embed="rId6">
                      <a14:imgEffect>
                        <a14:backgroundRemoval t="0" b="100000" l="0" r="100000"/>
                      </a14:imgEffect>
                    </a14:imgLayer>
                  </a14:imgProps>
                </a:ext>
                <a:ext uri="{28A0092B-C50C-407E-A947-70E740481C1C}">
                  <a14:useLocalDpi xmlns:a14="http://schemas.microsoft.com/office/drawing/2010/main"/>
                </a:ext>
              </a:extLst>
            </a:blip>
            <a:srcRect/>
            <a:stretch>
              <a:fillRect/>
            </a:stretch>
          </p:blipFill>
          <p:spPr bwMode="auto">
            <a:xfrm flipH="1">
              <a:off x="3215680" y="4372423"/>
              <a:ext cx="2733178" cy="1936897"/>
            </a:xfrm>
            <a:prstGeom prst="rect">
              <a:avLst/>
            </a:prstGeom>
            <a:noFill/>
            <a:ln>
              <a:noFill/>
            </a:ln>
            <a:effectLst>
              <a:outerShdw blurRad="190500" dist="228600" dir="2700000" algn="ctr">
                <a:srgbClr val="000000">
                  <a:alpha val="30000"/>
                </a:srgbClr>
              </a:outerShdw>
            </a:effectLst>
            <a:sp3d prstMaterial="matte">
              <a:bevelT w="127000" h="63500"/>
            </a:sp3d>
            <a:extLst>
              <a:ext uri="{909E8E84-426E-40DD-AFC4-6F175D3DCCD1}">
                <a14:hiddenFill xmlns:a14="http://schemas.microsoft.com/office/drawing/2010/main">
                  <a:solidFill>
                    <a:srgbClr val="FFFFFF"/>
                  </a:solidFill>
                </a14:hiddenFill>
              </a:ext>
            </a:extLst>
          </p:spPr>
        </p:pic>
      </p:grpSp>
      <p:pic>
        <p:nvPicPr>
          <p:cNvPr id="26" name="Picture 5" descr="C:\Users\Rae\Desktop\Sukkot 2019\bol 4.jpg"/>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6484809" y="3249748"/>
            <a:ext cx="2394198" cy="255691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Lst>
        </p:spPr>
      </p:pic>
      <p:sp>
        <p:nvSpPr>
          <p:cNvPr id="27" name="Right Arrow 26"/>
          <p:cNvSpPr/>
          <p:nvPr/>
        </p:nvSpPr>
        <p:spPr>
          <a:xfrm>
            <a:off x="5368429" y="1191275"/>
            <a:ext cx="6198598" cy="1976462"/>
          </a:xfrm>
          <a:prstGeom prst="rightArrow">
            <a:avLst>
              <a:gd name="adj1" fmla="val 71455"/>
              <a:gd name="adj2" fmla="val 50000"/>
            </a:avLst>
          </a:prstGeom>
          <a:gradFill flip="none" rotWithShape="1">
            <a:gsLst>
              <a:gs pos="0">
                <a:schemeClr val="accent2">
                  <a:lumMod val="40000"/>
                  <a:lumOff val="60000"/>
                  <a:alpha val="4000"/>
                </a:schemeClr>
              </a:gs>
              <a:gs pos="33000">
                <a:schemeClr val="accent4">
                  <a:lumMod val="47000"/>
                  <a:lumOff val="53000"/>
                  <a:alpha val="46000"/>
                </a:schemeClr>
              </a:gs>
              <a:gs pos="74000">
                <a:schemeClr val="accent1">
                  <a:lumMod val="45000"/>
                  <a:lumOff val="55000"/>
                  <a:alpha val="53000"/>
                </a:schemeClr>
              </a:gs>
              <a:gs pos="100000">
                <a:srgbClr val="FF0000">
                  <a:alpha val="19000"/>
                </a:srgbClr>
              </a:gs>
            </a:gsLst>
            <a:lin ang="0" scaled="1"/>
            <a:tileRect/>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dirty="0">
                <a:ln w="11430"/>
                <a:solidFill>
                  <a:srgbClr val="7F4141"/>
                </a:solidFill>
                <a:effectLst>
                  <a:outerShdw blurRad="50800" dist="39000" dir="5460000" algn="tl">
                    <a:srgbClr val="000000">
                      <a:alpha val="38000"/>
                    </a:srgbClr>
                  </a:outerShdw>
                </a:effectLst>
                <a:latin typeface="Matura MT Script Capitals" pitchFamily="66" charset="0"/>
              </a:rPr>
              <a:t> </a:t>
            </a:r>
            <a:r>
              <a:rPr lang="en-US" sz="4400" b="1" dirty="0">
                <a:ln w="11430"/>
                <a:solidFill>
                  <a:srgbClr val="00B0F0"/>
                </a:solidFill>
                <a:effectLst>
                  <a:outerShdw blurRad="50800" dist="39000" dir="5460000" algn="tl">
                    <a:srgbClr val="000000">
                      <a:alpha val="38000"/>
                    </a:srgbClr>
                  </a:outerShdw>
                </a:effectLst>
                <a:latin typeface="Matura MT Script Capitals" pitchFamily="66" charset="0"/>
              </a:rPr>
              <a:t>Which Instructions are Eternal?</a:t>
            </a:r>
          </a:p>
        </p:txBody>
      </p:sp>
      <p:sp>
        <p:nvSpPr>
          <p:cNvPr id="28" name="Rectangle 27"/>
          <p:cNvSpPr/>
          <p:nvPr/>
        </p:nvSpPr>
        <p:spPr>
          <a:xfrm>
            <a:off x="3373637" y="4046685"/>
            <a:ext cx="2609176" cy="1323439"/>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dirty="0">
                <a:ln w="11430"/>
                <a:solidFill>
                  <a:srgbClr val="0070C0"/>
                </a:solidFill>
                <a:effectLst>
                  <a:outerShdw blurRad="60007" dist="310007" dir="7680000" sy="30000" kx="1300200" algn="ctr" rotWithShape="0">
                    <a:prstClr val="black">
                      <a:alpha val="32000"/>
                    </a:prstClr>
                  </a:outerShdw>
                </a:effectLst>
                <a:latin typeface="Arial Rounded MT Bold" pitchFamily="34" charset="0"/>
              </a:rPr>
              <a:t>Tables of </a:t>
            </a:r>
            <a:br>
              <a:rPr lang="en-US" sz="4000" b="1" dirty="0">
                <a:ln w="11430"/>
                <a:solidFill>
                  <a:srgbClr val="0070C0"/>
                </a:solidFill>
                <a:effectLst>
                  <a:outerShdw blurRad="60007" dist="310007" dir="7680000" sy="30000" kx="1300200" algn="ctr" rotWithShape="0">
                    <a:prstClr val="black">
                      <a:alpha val="32000"/>
                    </a:prstClr>
                  </a:outerShdw>
                </a:effectLst>
                <a:latin typeface="Arial Rounded MT Bold" pitchFamily="34" charset="0"/>
              </a:rPr>
            </a:br>
            <a:r>
              <a:rPr lang="en-US" sz="4000" b="1" dirty="0">
                <a:ln w="11430"/>
                <a:solidFill>
                  <a:srgbClr val="0070C0"/>
                </a:solidFill>
                <a:effectLst>
                  <a:outerShdw blurRad="60007" dist="310007" dir="7680000" sy="30000" kx="1300200" algn="ctr" rotWithShape="0">
                    <a:prstClr val="black">
                      <a:alpha val="32000"/>
                    </a:prstClr>
                  </a:outerShdw>
                </a:effectLst>
                <a:latin typeface="Arial Rounded MT Bold" pitchFamily="34" charset="0"/>
              </a:rPr>
              <a:t>Stone?</a:t>
            </a:r>
          </a:p>
        </p:txBody>
      </p:sp>
      <p:sp>
        <p:nvSpPr>
          <p:cNvPr id="29" name="Rectangle 28"/>
          <p:cNvSpPr/>
          <p:nvPr/>
        </p:nvSpPr>
        <p:spPr>
          <a:xfrm>
            <a:off x="9152072" y="4063898"/>
            <a:ext cx="2715872" cy="1323439"/>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dirty="0">
                <a:ln w="11430"/>
                <a:solidFill>
                  <a:schemeClr val="accent6">
                    <a:lumMod val="50000"/>
                  </a:schemeClr>
                </a:solidFill>
                <a:effectLst>
                  <a:outerShdw blurRad="60007" dist="310007" dir="7680000" sy="30000" kx="1300200" algn="ctr" rotWithShape="0">
                    <a:prstClr val="black">
                      <a:alpha val="32000"/>
                    </a:prstClr>
                  </a:outerShdw>
                </a:effectLst>
                <a:latin typeface="Arial Rounded MT Bold" pitchFamily="34" charset="0"/>
              </a:rPr>
              <a:t>Book of </a:t>
            </a:r>
            <a:br>
              <a:rPr lang="en-US" sz="4000" b="1" dirty="0">
                <a:ln w="11430"/>
                <a:solidFill>
                  <a:schemeClr val="accent6">
                    <a:lumMod val="50000"/>
                  </a:schemeClr>
                </a:solidFill>
                <a:effectLst>
                  <a:outerShdw blurRad="60007" dist="310007" dir="7680000" sy="30000" kx="1300200" algn="ctr" rotWithShape="0">
                    <a:prstClr val="black">
                      <a:alpha val="32000"/>
                    </a:prstClr>
                  </a:outerShdw>
                </a:effectLst>
                <a:latin typeface="Arial Rounded MT Bold" pitchFamily="34" charset="0"/>
              </a:rPr>
            </a:br>
            <a:r>
              <a:rPr lang="en-US" sz="4000" b="1" dirty="0">
                <a:ln w="11430"/>
                <a:solidFill>
                  <a:schemeClr val="accent6">
                    <a:lumMod val="50000"/>
                  </a:schemeClr>
                </a:solidFill>
                <a:effectLst>
                  <a:outerShdw blurRad="60007" dist="310007" dir="7680000" sy="30000" kx="1300200" algn="ctr" rotWithShape="0">
                    <a:prstClr val="black">
                      <a:alpha val="32000"/>
                    </a:prstClr>
                  </a:outerShdw>
                </a:effectLst>
                <a:latin typeface="Arial Rounded MT Bold" pitchFamily="34" charset="0"/>
              </a:rPr>
              <a:t>the Law??</a:t>
            </a:r>
          </a:p>
        </p:txBody>
      </p:sp>
      <p:sp>
        <p:nvSpPr>
          <p:cNvPr id="33" name="Rectangle 32"/>
          <p:cNvSpPr/>
          <p:nvPr/>
        </p:nvSpPr>
        <p:spPr>
          <a:xfrm>
            <a:off x="580192" y="1783551"/>
            <a:ext cx="2104570" cy="584775"/>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a:ln w="11430">
                  <a:solidFill>
                    <a:srgbClr val="7030A0"/>
                  </a:solidFill>
                </a:ln>
                <a:solidFill>
                  <a:srgbClr val="FF0000"/>
                </a:solidFill>
                <a:effectLst>
                  <a:outerShdw blurRad="50800" dist="39000" dir="5460000" algn="tl">
                    <a:srgbClr val="000000">
                      <a:alpha val="38000"/>
                    </a:srgbClr>
                  </a:outerShdw>
                </a:effectLst>
                <a:latin typeface="Arial Rounded MT Bold" pitchFamily="34" charset="0"/>
              </a:rPr>
              <a:t>In Part 2:</a:t>
            </a:r>
          </a:p>
        </p:txBody>
      </p:sp>
      <p:sp>
        <p:nvSpPr>
          <p:cNvPr id="3" name="Rectangle 2">
            <a:extLst>
              <a:ext uri="{FF2B5EF4-FFF2-40B4-BE49-F238E27FC236}">
                <a16:creationId xmlns:a16="http://schemas.microsoft.com/office/drawing/2014/main" id="{1387E10F-E264-3675-B01E-CA28915E2F23}"/>
              </a:ext>
            </a:extLst>
          </p:cNvPr>
          <p:cNvSpPr/>
          <p:nvPr/>
        </p:nvSpPr>
        <p:spPr>
          <a:xfrm>
            <a:off x="6313265" y="113301"/>
            <a:ext cx="4841203" cy="923330"/>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r>
              <a:rPr lang="en-US" sz="5400" b="1" cap="none" spc="0" dirty="0">
                <a:ln w="1905">
                  <a:solidFill>
                    <a:srgbClr val="7030A0"/>
                  </a:solidFill>
                </a:ln>
                <a:solidFill>
                  <a:srgbClr val="FF0000"/>
                </a:solidFill>
                <a:effectLst>
                  <a:outerShdw blurRad="60007" dist="310007" dir="7680000" sy="30000" kx="1300200" algn="ctr" rotWithShape="0">
                    <a:prstClr val="black">
                      <a:alpha val="32000"/>
                    </a:prstClr>
                  </a:outerShdw>
                </a:effectLst>
                <a:latin typeface="Edwardian Script ITC" panose="030303020407070D0804" pitchFamily="66" charset="0"/>
              </a:rPr>
              <a:t>The End of Part 1  </a:t>
            </a:r>
            <a:endParaRPr lang="en-US" sz="7200" b="1" cap="none" spc="0" dirty="0">
              <a:ln w="1905">
                <a:solidFill>
                  <a:srgbClr val="7030A0"/>
                </a:solidFill>
              </a:ln>
              <a:solidFill>
                <a:srgbClr val="FF0000"/>
              </a:solidFill>
              <a:effectLst>
                <a:outerShdw blurRad="60007" dist="310007" dir="7680000" sy="30000" kx="1300200" algn="ctr" rotWithShape="0">
                  <a:prstClr val="black">
                    <a:alpha val="32000"/>
                  </a:prstClr>
                </a:outerShdw>
              </a:effectLst>
              <a:latin typeface="Edwardian Script ITC" panose="030303020407070D0804" pitchFamily="66" charset="0"/>
            </a:endParaRPr>
          </a:p>
        </p:txBody>
      </p:sp>
      <p:sp>
        <p:nvSpPr>
          <p:cNvPr id="2" name="Sun 1">
            <a:extLst>
              <a:ext uri="{FF2B5EF4-FFF2-40B4-BE49-F238E27FC236}">
                <a16:creationId xmlns:a16="http://schemas.microsoft.com/office/drawing/2014/main" id="{92601963-8E4E-A30D-4D03-F4B1902877EF}"/>
              </a:ext>
            </a:extLst>
          </p:cNvPr>
          <p:cNvSpPr/>
          <p:nvPr/>
        </p:nvSpPr>
        <p:spPr>
          <a:xfrm>
            <a:off x="11626727" y="86272"/>
            <a:ext cx="508000" cy="473193"/>
          </a:xfrm>
          <a:prstGeom prst="sun">
            <a:avLst>
              <a:gd name="adj" fmla="val 27118"/>
            </a:avLst>
          </a:prstGeom>
          <a:solidFill>
            <a:schemeClr val="accent4">
              <a:lumMod val="60000"/>
              <a:lumOff val="40000"/>
            </a:schemeClr>
          </a:solidFill>
          <a:ln>
            <a:solidFill>
              <a:schemeClr val="accent2">
                <a:lumMod val="5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51FF0236-3254-5D39-ECBC-C13497F1848C}"/>
              </a:ext>
            </a:extLst>
          </p:cNvPr>
          <p:cNvSpPr/>
          <p:nvPr/>
        </p:nvSpPr>
        <p:spPr>
          <a:xfrm rot="21480000">
            <a:off x="1992855" y="5661335"/>
            <a:ext cx="5598671" cy="1200329"/>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algn="ctr"/>
            <a:r>
              <a:rPr lang="en-US" sz="7200" b="1" cap="none" spc="0" dirty="0">
                <a:ln w="1905">
                  <a:solidFill>
                    <a:srgbClr val="7030A0"/>
                  </a:solidFill>
                </a:ln>
                <a:solidFill>
                  <a:srgbClr val="FF0000"/>
                </a:solidFill>
                <a:effectLst>
                  <a:outerShdw blurRad="60007" dist="310007" dir="7680000" sy="30000" kx="1300200" algn="ctr" rotWithShape="0">
                    <a:prstClr val="black">
                      <a:alpha val="32000"/>
                    </a:prstClr>
                  </a:outerShdw>
                </a:effectLst>
                <a:latin typeface="Edwardian Script ITC" panose="030303020407070D0804" pitchFamily="66" charset="0"/>
              </a:rPr>
              <a:t>Come &amp; See!</a:t>
            </a:r>
            <a:endParaRPr lang="en-US" sz="4000" b="1" cap="none" spc="0" dirty="0">
              <a:ln w="1905">
                <a:solidFill>
                  <a:srgbClr val="7030A0"/>
                </a:solidFill>
              </a:ln>
              <a:solidFill>
                <a:srgbClr val="FF0000"/>
              </a:solidFill>
              <a:effectLst>
                <a:outerShdw blurRad="60007" dist="310007" dir="7680000" sy="30000" kx="1300200" algn="ctr" rotWithShape="0">
                  <a:prstClr val="black">
                    <a:alpha val="32000"/>
                  </a:prstClr>
                </a:outerShdw>
              </a:effectLst>
              <a:latin typeface="Edwardian Script ITC" panose="030303020407070D0804" pitchFamily="66" charset="0"/>
            </a:endParaRPr>
          </a:p>
        </p:txBody>
      </p:sp>
    </p:spTree>
    <p:extLst>
      <p:ext uri="{BB962C8B-B14F-4D97-AF65-F5344CB8AC3E}">
        <p14:creationId xmlns:p14="http://schemas.microsoft.com/office/powerpoint/2010/main" val="1437649450"/>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1000" fill="hold"/>
                                        <p:tgtEl>
                                          <p:spTgt spid="33"/>
                                        </p:tgtEl>
                                        <p:attrNameLst>
                                          <p:attrName>ppt_w</p:attrName>
                                        </p:attrNameLst>
                                      </p:cBhvr>
                                      <p:tavLst>
                                        <p:tav tm="0">
                                          <p:val>
                                            <p:fltVal val="0"/>
                                          </p:val>
                                        </p:tav>
                                        <p:tav tm="100000">
                                          <p:val>
                                            <p:strVal val="#ppt_w"/>
                                          </p:val>
                                        </p:tav>
                                      </p:tavLst>
                                    </p:anim>
                                    <p:anim calcmode="lin" valueType="num">
                                      <p:cBhvr>
                                        <p:cTn id="8" dur="1000" fill="hold"/>
                                        <p:tgtEl>
                                          <p:spTgt spid="33"/>
                                        </p:tgtEl>
                                        <p:attrNameLst>
                                          <p:attrName>ppt_h</p:attrName>
                                        </p:attrNameLst>
                                      </p:cBhvr>
                                      <p:tavLst>
                                        <p:tav tm="0">
                                          <p:val>
                                            <p:fltVal val="0"/>
                                          </p:val>
                                        </p:tav>
                                        <p:tav tm="100000">
                                          <p:val>
                                            <p:strVal val="#ppt_h"/>
                                          </p:val>
                                        </p:tav>
                                      </p:tavLst>
                                    </p:anim>
                                    <p:anim calcmode="lin" valueType="num">
                                      <p:cBhvr>
                                        <p:cTn id="9" dur="1000" fill="hold"/>
                                        <p:tgtEl>
                                          <p:spTgt spid="33"/>
                                        </p:tgtEl>
                                        <p:attrNameLst>
                                          <p:attrName>style.rotation</p:attrName>
                                        </p:attrNameLst>
                                      </p:cBhvr>
                                      <p:tavLst>
                                        <p:tav tm="0">
                                          <p:val>
                                            <p:fltVal val="90"/>
                                          </p:val>
                                        </p:tav>
                                        <p:tav tm="100000">
                                          <p:val>
                                            <p:fltVal val="0"/>
                                          </p:val>
                                        </p:tav>
                                      </p:tavLst>
                                    </p:anim>
                                    <p:animEffect transition="in" filter="fade">
                                      <p:cBhvr>
                                        <p:cTn id="10" dur="1000"/>
                                        <p:tgtEl>
                                          <p:spTgt spid="33"/>
                                        </p:tgtEl>
                                      </p:cBhvr>
                                    </p:animEffect>
                                  </p:childTnLst>
                                </p:cTn>
                              </p:par>
                            </p:childTnLst>
                          </p:cTn>
                        </p:par>
                        <p:par>
                          <p:cTn id="11" fill="hold">
                            <p:stCondLst>
                              <p:cond delay="1000"/>
                            </p:stCondLst>
                            <p:childTnLst>
                              <p:par>
                                <p:cTn id="12" presetID="6" presetClass="emph" presetSubtype="0" fill="hold" grpId="1" nodeType="afterEffect">
                                  <p:stCondLst>
                                    <p:cond delay="0"/>
                                  </p:stCondLst>
                                  <p:childTnLst>
                                    <p:animScale>
                                      <p:cBhvr>
                                        <p:cTn id="13" dur="2000" fill="hold"/>
                                        <p:tgtEl>
                                          <p:spTgt spid="33"/>
                                        </p:tgtEl>
                                      </p:cBhvr>
                                      <p:by x="150000" y="150000"/>
                                    </p:animScale>
                                  </p:childTnLst>
                                </p:cTn>
                              </p:par>
                            </p:childTnLst>
                          </p:cTn>
                        </p:par>
                        <p:par>
                          <p:cTn id="14" fill="hold">
                            <p:stCondLst>
                              <p:cond delay="3000"/>
                            </p:stCondLst>
                            <p:childTnLst>
                              <p:par>
                                <p:cTn id="15" presetID="22" presetClass="entr" presetSubtype="8" fill="hold" nodeType="afterEffect">
                                  <p:stCondLst>
                                    <p:cond delay="0"/>
                                  </p:stCondLst>
                                  <p:childTnLst>
                                    <p:set>
                                      <p:cBhvr>
                                        <p:cTn id="16" dur="1" fill="hold">
                                          <p:stCondLst>
                                            <p:cond delay="0"/>
                                          </p:stCondLst>
                                        </p:cTn>
                                        <p:tgtEl>
                                          <p:spTgt spid="27">
                                            <p:txEl>
                                              <p:pRg st="0" end="0"/>
                                            </p:txEl>
                                          </p:spTgt>
                                        </p:tgtEl>
                                        <p:attrNameLst>
                                          <p:attrName>style.visibility</p:attrName>
                                        </p:attrNameLst>
                                      </p:cBhvr>
                                      <p:to>
                                        <p:strVal val="visible"/>
                                      </p:to>
                                    </p:set>
                                    <p:animEffect transition="in" filter="wipe(left)">
                                      <p:cBhvr>
                                        <p:cTn id="17" dur="1500"/>
                                        <p:tgtEl>
                                          <p:spTgt spid="27">
                                            <p:txEl>
                                              <p:pRg st="0" end="0"/>
                                            </p:txEl>
                                          </p:spTgt>
                                        </p:tgtEl>
                                      </p:cBhvr>
                                    </p:animEffect>
                                  </p:childTnLst>
                                </p:cTn>
                              </p:par>
                            </p:childTnLst>
                          </p:cTn>
                        </p:par>
                        <p:par>
                          <p:cTn id="18" fill="hold">
                            <p:stCondLst>
                              <p:cond delay="4500"/>
                            </p:stCondLst>
                            <p:childTnLst>
                              <p:par>
                                <p:cTn id="19" presetID="42" presetClass="entr" presetSubtype="0" fill="hold" grpId="0" nodeType="afterEffect">
                                  <p:stCondLst>
                                    <p:cond delay="1000"/>
                                  </p:stCondLst>
                                  <p:childTnLst>
                                    <p:set>
                                      <p:cBhvr>
                                        <p:cTn id="20" dur="1" fill="hold">
                                          <p:stCondLst>
                                            <p:cond delay="0"/>
                                          </p:stCondLst>
                                        </p:cTn>
                                        <p:tgtEl>
                                          <p:spTgt spid="28"/>
                                        </p:tgtEl>
                                        <p:attrNameLst>
                                          <p:attrName>style.visibility</p:attrName>
                                        </p:attrNameLst>
                                      </p:cBhvr>
                                      <p:to>
                                        <p:strVal val="visible"/>
                                      </p:to>
                                    </p:set>
                                    <p:animEffect transition="in" filter="fade">
                                      <p:cBhvr>
                                        <p:cTn id="21" dur="1000"/>
                                        <p:tgtEl>
                                          <p:spTgt spid="28"/>
                                        </p:tgtEl>
                                      </p:cBhvr>
                                    </p:animEffect>
                                    <p:anim calcmode="lin" valueType="num">
                                      <p:cBhvr>
                                        <p:cTn id="22" dur="1000" fill="hold"/>
                                        <p:tgtEl>
                                          <p:spTgt spid="28"/>
                                        </p:tgtEl>
                                        <p:attrNameLst>
                                          <p:attrName>ppt_x</p:attrName>
                                        </p:attrNameLst>
                                      </p:cBhvr>
                                      <p:tavLst>
                                        <p:tav tm="0">
                                          <p:val>
                                            <p:strVal val="#ppt_x"/>
                                          </p:val>
                                        </p:tav>
                                        <p:tav tm="100000">
                                          <p:val>
                                            <p:strVal val="#ppt_x"/>
                                          </p:val>
                                        </p:tav>
                                      </p:tavLst>
                                    </p:anim>
                                    <p:anim calcmode="lin" valueType="num">
                                      <p:cBhvr>
                                        <p:cTn id="23" dur="1000" fill="hold"/>
                                        <p:tgtEl>
                                          <p:spTgt spid="28"/>
                                        </p:tgtEl>
                                        <p:attrNameLst>
                                          <p:attrName>ppt_y</p:attrName>
                                        </p:attrNameLst>
                                      </p:cBhvr>
                                      <p:tavLst>
                                        <p:tav tm="0">
                                          <p:val>
                                            <p:strVal val="#ppt_y+.1"/>
                                          </p:val>
                                        </p:tav>
                                        <p:tav tm="100000">
                                          <p:val>
                                            <p:strVal val="#ppt_y"/>
                                          </p:val>
                                        </p:tav>
                                      </p:tavLst>
                                    </p:anim>
                                  </p:childTnLst>
                                </p:cTn>
                              </p:par>
                            </p:childTnLst>
                          </p:cTn>
                        </p:par>
                        <p:par>
                          <p:cTn id="24" fill="hold">
                            <p:stCondLst>
                              <p:cond delay="6500"/>
                            </p:stCondLst>
                            <p:childTnLst>
                              <p:par>
                                <p:cTn id="25" presetID="42" presetClass="entr" presetSubtype="0" fill="hold" grpId="0" nodeType="afterEffect">
                                  <p:stCondLst>
                                    <p:cond delay="100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1000"/>
                                        <p:tgtEl>
                                          <p:spTgt spid="29"/>
                                        </p:tgtEl>
                                      </p:cBhvr>
                                    </p:animEffect>
                                    <p:anim calcmode="lin" valueType="num">
                                      <p:cBhvr>
                                        <p:cTn id="28" dur="1000" fill="hold"/>
                                        <p:tgtEl>
                                          <p:spTgt spid="29"/>
                                        </p:tgtEl>
                                        <p:attrNameLst>
                                          <p:attrName>ppt_x</p:attrName>
                                        </p:attrNameLst>
                                      </p:cBhvr>
                                      <p:tavLst>
                                        <p:tav tm="0">
                                          <p:val>
                                            <p:strVal val="#ppt_x"/>
                                          </p:val>
                                        </p:tav>
                                        <p:tav tm="100000">
                                          <p:val>
                                            <p:strVal val="#ppt_x"/>
                                          </p:val>
                                        </p:tav>
                                      </p:tavLst>
                                    </p:anim>
                                    <p:anim calcmode="lin" valueType="num">
                                      <p:cBhvr>
                                        <p:cTn id="29" dur="1000" fill="hold"/>
                                        <p:tgtEl>
                                          <p:spTgt spid="29"/>
                                        </p:tgtEl>
                                        <p:attrNameLst>
                                          <p:attrName>ppt_y</p:attrName>
                                        </p:attrNameLst>
                                      </p:cBhvr>
                                      <p:tavLst>
                                        <p:tav tm="0">
                                          <p:val>
                                            <p:strVal val="#ppt_y+.1"/>
                                          </p:val>
                                        </p:tav>
                                        <p:tav tm="100000">
                                          <p:val>
                                            <p:strVal val="#ppt_y"/>
                                          </p:val>
                                        </p:tav>
                                      </p:tavLst>
                                    </p:anim>
                                  </p:childTnLst>
                                </p:cTn>
                              </p:par>
                            </p:childTnLst>
                          </p:cTn>
                        </p:par>
                        <p:par>
                          <p:cTn id="30" fill="hold">
                            <p:stCondLst>
                              <p:cond delay="8500"/>
                            </p:stCondLst>
                            <p:childTnLst>
                              <p:par>
                                <p:cTn id="31" presetID="53" presetClass="entr" presetSubtype="16" fill="hold" grpId="0" nodeType="afterEffect">
                                  <p:stCondLst>
                                    <p:cond delay="1250"/>
                                  </p:stCondLst>
                                  <p:childTnLst>
                                    <p:set>
                                      <p:cBhvr>
                                        <p:cTn id="32" dur="1" fill="hold">
                                          <p:stCondLst>
                                            <p:cond delay="0"/>
                                          </p:stCondLst>
                                        </p:cTn>
                                        <p:tgtEl>
                                          <p:spTgt spid="4"/>
                                        </p:tgtEl>
                                        <p:attrNameLst>
                                          <p:attrName>style.visibility</p:attrName>
                                        </p:attrNameLst>
                                      </p:cBhvr>
                                      <p:to>
                                        <p:strVal val="visible"/>
                                      </p:to>
                                    </p:set>
                                    <p:anim calcmode="lin" valueType="num">
                                      <p:cBhvr>
                                        <p:cTn id="33" dur="1500" fill="hold"/>
                                        <p:tgtEl>
                                          <p:spTgt spid="4"/>
                                        </p:tgtEl>
                                        <p:attrNameLst>
                                          <p:attrName>ppt_w</p:attrName>
                                        </p:attrNameLst>
                                      </p:cBhvr>
                                      <p:tavLst>
                                        <p:tav tm="0">
                                          <p:val>
                                            <p:fltVal val="0"/>
                                          </p:val>
                                        </p:tav>
                                        <p:tav tm="100000">
                                          <p:val>
                                            <p:strVal val="#ppt_w"/>
                                          </p:val>
                                        </p:tav>
                                      </p:tavLst>
                                    </p:anim>
                                    <p:anim calcmode="lin" valueType="num">
                                      <p:cBhvr>
                                        <p:cTn id="34" dur="1500" fill="hold"/>
                                        <p:tgtEl>
                                          <p:spTgt spid="4"/>
                                        </p:tgtEl>
                                        <p:attrNameLst>
                                          <p:attrName>ppt_h</p:attrName>
                                        </p:attrNameLst>
                                      </p:cBhvr>
                                      <p:tavLst>
                                        <p:tav tm="0">
                                          <p:val>
                                            <p:fltVal val="0"/>
                                          </p:val>
                                        </p:tav>
                                        <p:tav tm="100000">
                                          <p:val>
                                            <p:strVal val="#ppt_h"/>
                                          </p:val>
                                        </p:tav>
                                      </p:tavLst>
                                    </p:anim>
                                    <p:animEffect transition="in" filter="fade">
                                      <p:cBhvr>
                                        <p:cTn id="35" dur="1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3" grpId="0"/>
      <p:bldP spid="33" grpId="1"/>
      <p:bldP spid="4" grpId="0"/>
    </p:bldLst>
  </p:timing>
</p:sld>
</file>

<file path=ppt/slides/slide97.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40000"/>
                <a:lumOff val="60000"/>
                <a:alpha val="40000"/>
              </a:schemeClr>
            </a:gs>
            <a:gs pos="33000">
              <a:schemeClr val="accent4">
                <a:lumMod val="47000"/>
                <a:lumOff val="53000"/>
                <a:alpha val="46000"/>
              </a:schemeClr>
            </a:gs>
            <a:gs pos="74000">
              <a:schemeClr val="accent1">
                <a:lumMod val="45000"/>
                <a:lumOff val="55000"/>
                <a:alpha val="53000"/>
              </a:schemeClr>
            </a:gs>
            <a:gs pos="100000">
              <a:srgbClr val="FF0000">
                <a:alpha val="19000"/>
              </a:srgbClr>
            </a:gs>
          </a:gsLst>
          <a:lin ang="5400000" scaled="1"/>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610599" y="6356350"/>
            <a:ext cx="3483077" cy="365125"/>
          </a:xfrm>
        </p:spPr>
        <p:txBody>
          <a:bodyPr/>
          <a:lstStyle/>
          <a:p>
            <a:fld id="{385F3E72-97D8-4E0E-8DB2-A67F030E614A}" type="slidenum">
              <a:rPr lang="en-US" smtClean="0">
                <a:solidFill>
                  <a:schemeClr val="tx1"/>
                </a:solidFill>
              </a:rPr>
              <a:t>97</a:t>
            </a:fld>
            <a:endParaRPr lang="en-US" dirty="0">
              <a:solidFill>
                <a:schemeClr val="tx1"/>
              </a:solidFill>
            </a:endParaRPr>
          </a:p>
        </p:txBody>
      </p:sp>
      <p:pic>
        <p:nvPicPr>
          <p:cNvPr id="3" name="Picture 3" descr="C:\Users\Rae\Desktop\Horn with bkgd.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91344" y="1545744"/>
            <a:ext cx="6866890" cy="3825838"/>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9" name="Right Arrow 8"/>
          <p:cNvSpPr/>
          <p:nvPr/>
        </p:nvSpPr>
        <p:spPr>
          <a:xfrm>
            <a:off x="1" y="55672"/>
            <a:ext cx="6198598" cy="1976462"/>
          </a:xfrm>
          <a:prstGeom prst="rightArrow">
            <a:avLst>
              <a:gd name="adj1" fmla="val 71455"/>
              <a:gd name="adj2" fmla="val 50000"/>
            </a:avLst>
          </a:prstGeom>
          <a:gradFill flip="none" rotWithShape="1">
            <a:gsLst>
              <a:gs pos="0">
                <a:schemeClr val="accent2">
                  <a:lumMod val="40000"/>
                  <a:lumOff val="60000"/>
                  <a:alpha val="4000"/>
                </a:schemeClr>
              </a:gs>
              <a:gs pos="33000">
                <a:schemeClr val="accent4">
                  <a:lumMod val="47000"/>
                  <a:lumOff val="53000"/>
                  <a:alpha val="46000"/>
                </a:schemeClr>
              </a:gs>
              <a:gs pos="74000">
                <a:schemeClr val="accent1">
                  <a:lumMod val="45000"/>
                  <a:lumOff val="55000"/>
                  <a:alpha val="53000"/>
                </a:schemeClr>
              </a:gs>
              <a:gs pos="100000">
                <a:srgbClr val="FF0000">
                  <a:alpha val="19000"/>
                </a:srgbClr>
              </a:gs>
            </a:gsLst>
            <a:lin ang="0" scaled="1"/>
            <a:tileRect/>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dirty="0">
                <a:ln w="11430"/>
                <a:solidFill>
                  <a:srgbClr val="7F4141"/>
                </a:solidFill>
                <a:effectLst>
                  <a:outerShdw blurRad="50800" dist="39000" dir="5460000" algn="tl">
                    <a:srgbClr val="000000">
                      <a:alpha val="38000"/>
                    </a:srgbClr>
                  </a:outerShdw>
                </a:effectLst>
                <a:latin typeface="Matura MT Script Capitals" pitchFamily="66" charset="0"/>
              </a:rPr>
              <a:t> </a:t>
            </a:r>
            <a:r>
              <a:rPr lang="en-US" sz="4400" b="1" dirty="0">
                <a:ln w="11430"/>
                <a:solidFill>
                  <a:srgbClr val="00B0F0"/>
                </a:solidFill>
                <a:effectLst>
                  <a:outerShdw blurRad="50800" dist="39000" dir="5460000" algn="tl">
                    <a:srgbClr val="000000">
                      <a:alpha val="38000"/>
                    </a:srgbClr>
                  </a:outerShdw>
                </a:effectLst>
                <a:latin typeface="Matura MT Script Capitals" pitchFamily="66" charset="0"/>
              </a:rPr>
              <a:t>Questions &amp;</a:t>
            </a:r>
            <a:br>
              <a:rPr lang="en-US" sz="4400" b="1" dirty="0">
                <a:ln w="11430"/>
                <a:solidFill>
                  <a:srgbClr val="00B0F0"/>
                </a:solidFill>
                <a:effectLst>
                  <a:outerShdw blurRad="50800" dist="39000" dir="5460000" algn="tl">
                    <a:srgbClr val="000000">
                      <a:alpha val="38000"/>
                    </a:srgbClr>
                  </a:outerShdw>
                </a:effectLst>
                <a:latin typeface="Matura MT Script Capitals" pitchFamily="66" charset="0"/>
              </a:rPr>
            </a:br>
            <a:r>
              <a:rPr lang="en-US" sz="4400" b="1" dirty="0">
                <a:ln w="11430"/>
                <a:solidFill>
                  <a:srgbClr val="00B0F0"/>
                </a:solidFill>
                <a:effectLst>
                  <a:outerShdw blurRad="50800" dist="39000" dir="5460000" algn="tl">
                    <a:srgbClr val="000000">
                      <a:alpha val="38000"/>
                    </a:srgbClr>
                  </a:outerShdw>
                </a:effectLst>
                <a:latin typeface="Matura MT Script Capitals" pitchFamily="66" charset="0"/>
              </a:rPr>
              <a:t>Comments?</a:t>
            </a:r>
          </a:p>
        </p:txBody>
      </p:sp>
      <p:sp>
        <p:nvSpPr>
          <p:cNvPr id="10" name="Rectangle 9"/>
          <p:cNvSpPr/>
          <p:nvPr/>
        </p:nvSpPr>
        <p:spPr>
          <a:xfrm>
            <a:off x="5225143" y="568735"/>
            <a:ext cx="6865796" cy="412420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lnSpc>
                <a:spcPct val="150000"/>
              </a:lnSpc>
            </a:pPr>
            <a:r>
              <a:rPr lang="en-US" sz="4000" b="1" dirty="0">
                <a:ln w="11430"/>
                <a:solidFill>
                  <a:srgbClr val="0070C0"/>
                </a:solidFill>
                <a:effectLst>
                  <a:outerShdw blurRad="50800" dist="39000" dir="5460000" algn="tl">
                    <a:srgbClr val="000000">
                      <a:alpha val="38000"/>
                    </a:srgbClr>
                  </a:outerShdw>
                </a:effectLst>
                <a:latin typeface="Arial Rounded MT Bold" pitchFamily="34" charset="0"/>
              </a:rPr>
              <a:t>Please contact: </a:t>
            </a:r>
          </a:p>
          <a:p>
            <a:pPr algn="ctr">
              <a:lnSpc>
                <a:spcPct val="150000"/>
              </a:lnSpc>
            </a:pPr>
            <a:r>
              <a:rPr lang="en-US" sz="4000" b="1" dirty="0">
                <a:ln w="11430"/>
                <a:solidFill>
                  <a:srgbClr val="0070C0"/>
                </a:solidFill>
                <a:effectLst>
                  <a:outerShdw blurRad="50800" dist="39000" dir="5460000" algn="tl">
                    <a:srgbClr val="000000">
                      <a:alpha val="38000"/>
                    </a:srgbClr>
                  </a:outerShdw>
                </a:effectLst>
                <a:latin typeface="Arial Rounded MT Bold" pitchFamily="34" charset="0"/>
              </a:rPr>
              <a:t>Tim Astleford or </a:t>
            </a:r>
            <a:br>
              <a:rPr lang="en-US" sz="4000" b="1" dirty="0">
                <a:ln w="11430"/>
                <a:solidFill>
                  <a:srgbClr val="0070C0"/>
                </a:solidFill>
                <a:effectLst>
                  <a:outerShdw blurRad="50800" dist="39000" dir="5460000" algn="tl">
                    <a:srgbClr val="000000">
                      <a:alpha val="38000"/>
                    </a:srgbClr>
                  </a:outerShdw>
                </a:effectLst>
                <a:latin typeface="Arial Rounded MT Bold" pitchFamily="34" charset="0"/>
              </a:rPr>
            </a:br>
            <a:r>
              <a:rPr lang="en-US" sz="4000" b="1" dirty="0">
                <a:ln w="11430"/>
                <a:solidFill>
                  <a:srgbClr val="0070C0"/>
                </a:solidFill>
                <a:effectLst>
                  <a:outerShdw blurRad="50800" dist="39000" dir="5460000" algn="tl">
                    <a:srgbClr val="000000">
                      <a:alpha val="38000"/>
                    </a:srgbClr>
                  </a:outerShdw>
                </a:effectLst>
                <a:latin typeface="Arial Rounded MT Bold" pitchFamily="34" charset="0"/>
              </a:rPr>
              <a:t>Charlene Fortsch </a:t>
            </a:r>
          </a:p>
          <a:p>
            <a:pPr algn="ctr">
              <a:lnSpc>
                <a:spcPct val="150000"/>
              </a:lnSpc>
            </a:pPr>
            <a:r>
              <a:rPr lang="en-US" sz="2800" b="1" dirty="0">
                <a:ln w="11430"/>
                <a:solidFill>
                  <a:srgbClr val="0070C0"/>
                </a:solidFill>
                <a:effectLst>
                  <a:outerShdw blurRad="50800" dist="39000" dir="5460000" algn="tl">
                    <a:srgbClr val="000000">
                      <a:alpha val="38000"/>
                    </a:srgbClr>
                  </a:outerShdw>
                </a:effectLst>
                <a:latin typeface="Arial Rounded MT Bold" pitchFamily="34" charset="0"/>
                <a:hlinkClick r:id="rId3"/>
              </a:rPr>
              <a:t>questions@studythecalendar.com</a:t>
            </a:r>
            <a:endParaRPr lang="en-US" sz="2800" b="1" dirty="0">
              <a:ln w="11430"/>
              <a:solidFill>
                <a:srgbClr val="0070C0"/>
              </a:solidFill>
              <a:effectLst>
                <a:outerShdw blurRad="50800" dist="39000" dir="5460000" algn="tl">
                  <a:srgbClr val="000000">
                    <a:alpha val="38000"/>
                  </a:srgbClr>
                </a:outerShdw>
              </a:effectLst>
              <a:latin typeface="Arial Rounded MT Bold" pitchFamily="34" charset="0"/>
            </a:endParaRPr>
          </a:p>
          <a:p>
            <a:pPr algn="ctr"/>
            <a:endParaRPr lang="en-US" sz="4000" b="1" dirty="0">
              <a:ln w="11430"/>
              <a:solidFill>
                <a:srgbClr val="0070C0"/>
              </a:solidFill>
              <a:effectLst>
                <a:outerShdw blurRad="50800" dist="39000" dir="5460000" algn="tl">
                  <a:srgbClr val="000000">
                    <a:alpha val="38000"/>
                  </a:srgbClr>
                </a:outerShdw>
              </a:effectLst>
              <a:latin typeface="Arial Rounded MT Bold" pitchFamily="34" charset="0"/>
            </a:endParaRPr>
          </a:p>
        </p:txBody>
      </p:sp>
      <p:sp>
        <p:nvSpPr>
          <p:cNvPr id="13" name="Right Arrow 12"/>
          <p:cNvSpPr/>
          <p:nvPr/>
        </p:nvSpPr>
        <p:spPr>
          <a:xfrm>
            <a:off x="329450" y="4734559"/>
            <a:ext cx="6414622" cy="2112032"/>
          </a:xfrm>
          <a:prstGeom prst="rightArrow">
            <a:avLst>
              <a:gd name="adj1" fmla="val 71455"/>
              <a:gd name="adj2" fmla="val 50000"/>
            </a:avLst>
          </a:prstGeom>
          <a:gradFill flip="none" rotWithShape="1">
            <a:gsLst>
              <a:gs pos="0">
                <a:schemeClr val="accent2">
                  <a:lumMod val="40000"/>
                  <a:lumOff val="60000"/>
                  <a:alpha val="4000"/>
                </a:schemeClr>
              </a:gs>
              <a:gs pos="33000">
                <a:schemeClr val="accent4">
                  <a:lumMod val="47000"/>
                  <a:lumOff val="53000"/>
                  <a:alpha val="46000"/>
                </a:schemeClr>
              </a:gs>
              <a:gs pos="74000">
                <a:schemeClr val="accent1">
                  <a:lumMod val="45000"/>
                  <a:lumOff val="55000"/>
                  <a:alpha val="53000"/>
                </a:schemeClr>
              </a:gs>
              <a:gs pos="100000">
                <a:srgbClr val="FF0000">
                  <a:alpha val="19000"/>
                </a:srgbClr>
              </a:gs>
            </a:gsLst>
            <a:lin ang="0" scaled="1"/>
            <a:tileRect/>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dirty="0">
                <a:ln w="11430"/>
                <a:solidFill>
                  <a:srgbClr val="7F4141"/>
                </a:solidFill>
                <a:effectLst>
                  <a:outerShdw blurRad="50800" dist="39000" dir="5460000" algn="tl">
                    <a:srgbClr val="000000">
                      <a:alpha val="38000"/>
                    </a:srgbClr>
                  </a:outerShdw>
                </a:effectLst>
                <a:latin typeface="Matura MT Script Capitals" pitchFamily="66" charset="0"/>
              </a:rPr>
              <a:t> </a:t>
            </a:r>
            <a:r>
              <a:rPr lang="en-US" sz="4400" b="1" dirty="0">
                <a:ln w="11430">
                  <a:solidFill>
                    <a:srgbClr val="002060"/>
                  </a:solidFill>
                </a:ln>
                <a:solidFill>
                  <a:schemeClr val="accent6">
                    <a:lumMod val="40000"/>
                    <a:lumOff val="60000"/>
                  </a:schemeClr>
                </a:solidFill>
                <a:effectLst>
                  <a:outerShdw blurRad="50800" dist="39000" dir="5460000" algn="tl">
                    <a:srgbClr val="000000">
                      <a:alpha val="38000"/>
                    </a:srgbClr>
                  </a:outerShdw>
                </a:effectLst>
                <a:latin typeface="Matura MT Script Capitals" pitchFamily="66" charset="0"/>
              </a:rPr>
              <a:t>May each one be blessed in your search!</a:t>
            </a:r>
          </a:p>
        </p:txBody>
      </p:sp>
      <p:sp>
        <p:nvSpPr>
          <p:cNvPr id="4" name="Rectangle 3">
            <a:extLst>
              <a:ext uri="{FF2B5EF4-FFF2-40B4-BE49-F238E27FC236}">
                <a16:creationId xmlns:a16="http://schemas.microsoft.com/office/drawing/2014/main" id="{F2FD7CBA-0BAB-5131-B018-A2E246BBD2AC}"/>
              </a:ext>
            </a:extLst>
          </p:cNvPr>
          <p:cNvSpPr/>
          <p:nvPr/>
        </p:nvSpPr>
        <p:spPr>
          <a:xfrm rot="21480000">
            <a:off x="6840734" y="5304460"/>
            <a:ext cx="3634612" cy="1107996"/>
          </a:xfrm>
          <a:prstGeom prst="rect">
            <a:avLst/>
          </a:prstGeom>
          <a:noFill/>
        </p:spPr>
        <p:txBody>
          <a:bodyPr wrap="square" lIns="91440" tIns="45720" rIns="91440" bIns="45720">
            <a:prstTxWarp prst="textArchUp">
              <a:avLst>
                <a:gd name="adj" fmla="val 10159724"/>
              </a:avLst>
            </a:prstTxWarp>
            <a:spAutoFit/>
            <a:scene3d>
              <a:camera prst="orthographicFront"/>
              <a:lightRig rig="threePt" dir="t"/>
            </a:scene3d>
            <a:sp3d extrusionH="57150">
              <a:bevelT w="38100" h="38100" prst="angle"/>
            </a:sp3d>
          </a:bodyPr>
          <a:lstStyle/>
          <a:p>
            <a:pPr algn="ctr"/>
            <a:r>
              <a:rPr lang="en-US" sz="5400" b="1" cap="none" spc="0" dirty="0">
                <a:ln w="1905">
                  <a:solidFill>
                    <a:srgbClr val="7030A0"/>
                  </a:solidFill>
                </a:ln>
                <a:solidFill>
                  <a:srgbClr val="FF0000"/>
                </a:solidFill>
                <a:effectLst>
                  <a:outerShdw blurRad="60007" dist="310007" dir="7680000" sy="30000" kx="1300200" algn="ctr" rotWithShape="0">
                    <a:prstClr val="black">
                      <a:alpha val="32000"/>
                    </a:prstClr>
                  </a:outerShdw>
                </a:effectLst>
                <a:latin typeface="Edwardian Script ITC" panose="030303020407070D0804" pitchFamily="66" charset="0"/>
              </a:rPr>
              <a:t>  </a:t>
            </a:r>
            <a:r>
              <a:rPr lang="en-US" sz="16600" b="1" cap="none" spc="0" dirty="0">
                <a:ln w="1905">
                  <a:solidFill>
                    <a:srgbClr val="7030A0"/>
                  </a:solidFill>
                </a:ln>
                <a:solidFill>
                  <a:srgbClr val="FF0000"/>
                </a:solidFill>
                <a:effectLst>
                  <a:outerShdw blurRad="60007" dist="310007" dir="7680000" sy="30000" kx="1300200" algn="ctr" rotWithShape="0">
                    <a:prstClr val="black">
                      <a:alpha val="32000"/>
                    </a:prstClr>
                  </a:outerShdw>
                </a:effectLst>
                <a:latin typeface="Edwardian Script ITC" panose="030303020407070D0804" pitchFamily="66" charset="0"/>
              </a:rPr>
              <a:t>Shalom</a:t>
            </a:r>
            <a:r>
              <a:rPr lang="en-US" sz="5400" b="1" cap="none" spc="0" dirty="0">
                <a:ln w="1905">
                  <a:solidFill>
                    <a:srgbClr val="7030A0"/>
                  </a:solidFill>
                </a:ln>
                <a:solidFill>
                  <a:srgbClr val="FF0000"/>
                </a:solidFill>
                <a:effectLst>
                  <a:outerShdw blurRad="60007" dist="310007" dir="7680000" sy="30000" kx="1300200" algn="ctr" rotWithShape="0">
                    <a:prstClr val="black">
                      <a:alpha val="32000"/>
                    </a:prstClr>
                  </a:outerShdw>
                </a:effectLst>
                <a:latin typeface="Edwardian Script ITC" panose="030303020407070D0804" pitchFamily="66" charset="0"/>
              </a:rPr>
              <a:t>  </a:t>
            </a:r>
            <a:endParaRPr lang="en-US" sz="7200" b="1" cap="none" spc="0" dirty="0">
              <a:ln w="1905">
                <a:solidFill>
                  <a:srgbClr val="7030A0"/>
                </a:solidFill>
              </a:ln>
              <a:solidFill>
                <a:srgbClr val="FF0000"/>
              </a:solidFill>
              <a:effectLst>
                <a:outerShdw blurRad="60007" dist="310007" dir="7680000" sy="30000" kx="1300200" algn="ctr" rotWithShape="0">
                  <a:prstClr val="black">
                    <a:alpha val="32000"/>
                  </a:prstClr>
                </a:outerShdw>
              </a:effectLst>
              <a:latin typeface="Edwardian Script ITC" panose="030303020407070D0804" pitchFamily="66" charset="0"/>
            </a:endParaRPr>
          </a:p>
        </p:txBody>
      </p:sp>
      <p:pic>
        <p:nvPicPr>
          <p:cNvPr id="5" name="Picture 4" descr="C:\Users\Rae\Desktop\Best CCC Logo Clear with colors in circle SMS.png">
            <a:extLst>
              <a:ext uri="{FF2B5EF4-FFF2-40B4-BE49-F238E27FC236}">
                <a16:creationId xmlns:a16="http://schemas.microsoft.com/office/drawing/2014/main" id="{DB5EE321-2FBB-40EB-BA1B-2E649539FDDF}"/>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0919267" y="5562877"/>
            <a:ext cx="943283" cy="976035"/>
          </a:xfrm>
          <a:prstGeom prst="rect">
            <a:avLst/>
          </a:prstGeom>
          <a:noFill/>
          <a:effectLst>
            <a:glow rad="520700">
              <a:schemeClr val="accent1">
                <a:satMod val="175000"/>
                <a:alpha val="24000"/>
              </a:schemeClr>
            </a:glow>
          </a:effectLst>
          <a:extLst>
            <a:ext uri="{909E8E84-426E-40DD-AFC4-6F175D3DCCD1}">
              <a14:hiddenFill xmlns:a14="http://schemas.microsoft.com/office/drawing/2010/main">
                <a:solidFill>
                  <a:srgbClr val="FFFFFF"/>
                </a:solidFill>
              </a14:hiddenFill>
            </a:ext>
          </a:extLst>
        </p:spPr>
      </p:pic>
      <p:sp>
        <p:nvSpPr>
          <p:cNvPr id="6" name="Sun 5">
            <a:extLst>
              <a:ext uri="{FF2B5EF4-FFF2-40B4-BE49-F238E27FC236}">
                <a16:creationId xmlns:a16="http://schemas.microsoft.com/office/drawing/2014/main" id="{CE13DE71-F689-E11D-676D-5F96C7AEA899}"/>
              </a:ext>
            </a:extLst>
          </p:cNvPr>
          <p:cNvSpPr/>
          <p:nvPr/>
        </p:nvSpPr>
        <p:spPr>
          <a:xfrm>
            <a:off x="11626727" y="86272"/>
            <a:ext cx="508000" cy="473193"/>
          </a:xfrm>
          <a:prstGeom prst="sun">
            <a:avLst>
              <a:gd name="adj" fmla="val 27118"/>
            </a:avLst>
          </a:prstGeom>
          <a:solidFill>
            <a:schemeClr val="accent4">
              <a:lumMod val="60000"/>
              <a:lumOff val="40000"/>
            </a:schemeClr>
          </a:solidFill>
          <a:ln>
            <a:solidFill>
              <a:schemeClr val="accent2">
                <a:lumMod val="5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61131268"/>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wipe(left)">
                                      <p:cBhvr>
                                        <p:cTn id="7" dur="1250"/>
                                        <p:tgtEl>
                                          <p:spTgt spid="13">
                                            <p:txEl>
                                              <p:pRg st="0" end="0"/>
                                            </p:txEl>
                                          </p:spTgt>
                                        </p:tgtEl>
                                      </p:cBhvr>
                                    </p:animEffect>
                                  </p:childTnLst>
                                </p:cTn>
                              </p:par>
                            </p:childTnLst>
                          </p:cTn>
                        </p:par>
                        <p:par>
                          <p:cTn id="8" fill="hold">
                            <p:stCondLst>
                              <p:cond delay="1250"/>
                            </p:stCondLst>
                            <p:childTnLst>
                              <p:par>
                                <p:cTn id="9" presetID="53" presetClass="entr" presetSubtype="16"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1500" fill="hold"/>
                                        <p:tgtEl>
                                          <p:spTgt spid="4"/>
                                        </p:tgtEl>
                                        <p:attrNameLst>
                                          <p:attrName>ppt_w</p:attrName>
                                        </p:attrNameLst>
                                      </p:cBhvr>
                                      <p:tavLst>
                                        <p:tav tm="0">
                                          <p:val>
                                            <p:fltVal val="0"/>
                                          </p:val>
                                        </p:tav>
                                        <p:tav tm="100000">
                                          <p:val>
                                            <p:strVal val="#ppt_w"/>
                                          </p:val>
                                        </p:tav>
                                      </p:tavLst>
                                    </p:anim>
                                    <p:anim calcmode="lin" valueType="num">
                                      <p:cBhvr>
                                        <p:cTn id="12" dur="1500" fill="hold"/>
                                        <p:tgtEl>
                                          <p:spTgt spid="4"/>
                                        </p:tgtEl>
                                        <p:attrNameLst>
                                          <p:attrName>ppt_h</p:attrName>
                                        </p:attrNameLst>
                                      </p:cBhvr>
                                      <p:tavLst>
                                        <p:tav tm="0">
                                          <p:val>
                                            <p:fltVal val="0"/>
                                          </p:val>
                                        </p:tav>
                                        <p:tav tm="100000">
                                          <p:val>
                                            <p:strVal val="#ppt_h"/>
                                          </p:val>
                                        </p:tav>
                                      </p:tavLst>
                                    </p:anim>
                                    <p:animEffect transition="in" filter="fade">
                                      <p:cBhvr>
                                        <p:cTn id="13" dur="1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23572</TotalTime>
  <Words>11372</Words>
  <Application>Microsoft Office PowerPoint</Application>
  <PresentationFormat>Widescreen</PresentationFormat>
  <Paragraphs>865</Paragraphs>
  <Slides>97</Slides>
  <Notes>18</Notes>
  <HiddenSlides>0</HiddenSlides>
  <MMClips>0</MMClips>
  <ScaleCrop>false</ScaleCrop>
  <HeadingPairs>
    <vt:vector size="6" baseType="variant">
      <vt:variant>
        <vt:lpstr>Fonts Used</vt:lpstr>
      </vt:variant>
      <vt:variant>
        <vt:i4>23</vt:i4>
      </vt:variant>
      <vt:variant>
        <vt:lpstr>Theme</vt:lpstr>
      </vt:variant>
      <vt:variant>
        <vt:i4>2</vt:i4>
      </vt:variant>
      <vt:variant>
        <vt:lpstr>Slide Titles</vt:lpstr>
      </vt:variant>
      <vt:variant>
        <vt:i4>97</vt:i4>
      </vt:variant>
    </vt:vector>
  </HeadingPairs>
  <TitlesOfParts>
    <vt:vector size="122" baseType="lpstr">
      <vt:lpstr>Algerian</vt:lpstr>
      <vt:lpstr>Arial</vt:lpstr>
      <vt:lpstr>Arial Black</vt:lpstr>
      <vt:lpstr>Arial Narrow</vt:lpstr>
      <vt:lpstr>Arial Rounded MT Bold</vt:lpstr>
      <vt:lpstr>Bradley Hand ITC</vt:lpstr>
      <vt:lpstr>Calibri</vt:lpstr>
      <vt:lpstr>Calibri Light</vt:lpstr>
      <vt:lpstr>Century Gothic</vt:lpstr>
      <vt:lpstr>Comic Sans MS</vt:lpstr>
      <vt:lpstr>Cooper Black</vt:lpstr>
      <vt:lpstr>Edwardian Script ITC</vt:lpstr>
      <vt:lpstr>Georgia</vt:lpstr>
      <vt:lpstr>Lucida Handwriting</vt:lpstr>
      <vt:lpstr>Maiandra GD</vt:lpstr>
      <vt:lpstr>Matura MT Script Capitals</vt:lpstr>
      <vt:lpstr>MV Boli</vt:lpstr>
      <vt:lpstr>Old English Text MT</vt:lpstr>
      <vt:lpstr>Papyrus</vt:lpstr>
      <vt:lpstr>Ravie</vt:lpstr>
      <vt:lpstr>Rockwell</vt:lpstr>
      <vt:lpstr>Times New Roman</vt:lpstr>
      <vt:lpstr>Wingdings 3</vt:lpstr>
      <vt:lpstr>Office Theme</vt:lpstr>
      <vt:lpstr>Ion</vt:lpstr>
      <vt:lpstr>PowerPoint Presentation</vt:lpstr>
      <vt:lpstr>PowerPoint Presentation</vt:lpstr>
      <vt:lpstr>Introduction for the Beginning</vt:lpstr>
      <vt:lpstr>PowerPoint Presentation</vt:lpstr>
      <vt:lpstr>PowerPoint Presentation</vt:lpstr>
      <vt:lpstr>PowerPoint Presentation</vt:lpstr>
      <vt:lpstr>Which Covenant is Being Addressed?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Where is this “Melki-Tzedeq Priesthood” Found?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Noah: the 8th Preacher of Righteousness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Mosheh – the last Melki-Tzedeq Priest         of the Old Testament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Walter Tschoepe</dc:creator>
  <cp:lastModifiedBy>User55</cp:lastModifiedBy>
  <cp:revision>820</cp:revision>
  <cp:lastPrinted>2021-12-01T19:05:42Z</cp:lastPrinted>
  <dcterms:created xsi:type="dcterms:W3CDTF">2021-04-16T22:51:47Z</dcterms:created>
  <dcterms:modified xsi:type="dcterms:W3CDTF">2024-05-05T16:41:36Z</dcterms:modified>
</cp:coreProperties>
</file>